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</p:sldMasterIdLst>
  <p:notesMasterIdLst>
    <p:notesMasterId r:id="rId34"/>
  </p:notesMasterIdLst>
  <p:handoutMasterIdLst>
    <p:handoutMasterId r:id="rId35"/>
  </p:handoutMasterIdLst>
  <p:sldIdLst>
    <p:sldId id="260" r:id="rId2"/>
    <p:sldId id="377" r:id="rId3"/>
    <p:sldId id="378" r:id="rId4"/>
    <p:sldId id="379" r:id="rId5"/>
    <p:sldId id="380" r:id="rId6"/>
    <p:sldId id="381" r:id="rId7"/>
    <p:sldId id="368" r:id="rId8"/>
    <p:sldId id="369" r:id="rId9"/>
    <p:sldId id="364" r:id="rId10"/>
    <p:sldId id="376" r:id="rId11"/>
    <p:sldId id="272" r:id="rId12"/>
    <p:sldId id="273" r:id="rId13"/>
    <p:sldId id="321" r:id="rId14"/>
    <p:sldId id="371" r:id="rId15"/>
    <p:sldId id="373" r:id="rId16"/>
    <p:sldId id="374" r:id="rId17"/>
    <p:sldId id="375" r:id="rId18"/>
    <p:sldId id="370" r:id="rId19"/>
    <p:sldId id="362" r:id="rId20"/>
    <p:sldId id="354" r:id="rId21"/>
    <p:sldId id="335" r:id="rId22"/>
    <p:sldId id="366" r:id="rId23"/>
    <p:sldId id="365" r:id="rId24"/>
    <p:sldId id="282" r:id="rId25"/>
    <p:sldId id="357" r:id="rId26"/>
    <p:sldId id="358" r:id="rId27"/>
    <p:sldId id="367" r:id="rId28"/>
    <p:sldId id="359" r:id="rId29"/>
    <p:sldId id="360" r:id="rId30"/>
    <p:sldId id="294" r:id="rId31"/>
    <p:sldId id="292" r:id="rId32"/>
    <p:sldId id="361" r:id="rId33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84"/>
    <a:srgbClr val="45FFA1"/>
    <a:srgbClr val="003399"/>
    <a:srgbClr val="009799"/>
    <a:srgbClr val="009900"/>
    <a:srgbClr val="CC0000"/>
    <a:srgbClr val="FFFF00"/>
    <a:srgbClr val="6666FF"/>
    <a:srgbClr val="0033CC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-70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16" d="100"/>
          <a:sy n="116" d="100"/>
        </p:scale>
        <p:origin x="-402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7844-0171-0C40-8231-83FFEB710589}" type="datetimeFigureOut">
              <a:rPr lang="en-US" smtClean="0"/>
              <a:pPr/>
              <a:t>12/18/14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4F361-4DF1-1F43-A807-FD60A4F1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3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B8C0B548-2E53-0847-93D3-F7E8DCD85D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414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EB4111-827C-4427-BBAA-B77454161D3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F9B3A03-EC2E-4394-8650-8CB04FC79D53}" type="slidenum">
              <a:rPr lang="en-US" altLang="en-US">
                <a:solidFill>
                  <a:prstClr val="black"/>
                </a:solidFill>
              </a:rPr>
              <a:pPr eaLnBrk="1" hangingPunct="1"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1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703263"/>
            <a:ext cx="4594225" cy="3446462"/>
          </a:xfrm>
          <a:ln/>
        </p:spPr>
      </p:sp>
      <p:sp>
        <p:nvSpPr>
          <p:cNvPr id="7172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60863"/>
            <a:ext cx="5029200" cy="4079875"/>
          </a:xfrm>
          <a:noFill/>
        </p:spPr>
        <p:txBody>
          <a:bodyPr lIns="87274" tIns="43637" rIns="87274" bIns="43637"/>
          <a:lstStyle/>
          <a:p>
            <a:pPr eaLnBrk="1" hangingPunct="1"/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7173" name="Slide Number Placeholder 3"/>
          <p:cNvSpPr txBox="1">
            <a:spLocks noGrp="1"/>
          </p:cNvSpPr>
          <p:nvPr/>
        </p:nvSpPr>
        <p:spPr bwMode="auto">
          <a:xfrm>
            <a:off x="3886200" y="8651875"/>
            <a:ext cx="2971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74" tIns="43637" rIns="87274" bIns="43637" anchor="b"/>
          <a:lstStyle>
            <a:lvl1pPr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7595E12-622F-4FD6-BD85-5BA6E6068292}" type="slidenum">
              <a:rPr lang="en-US" altLang="en-US" sz="1100" smtClean="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1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6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3394789-C7E7-9047-B1E8-D7F8A5DCD1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D6EF7C84-ACF7-574B-A35E-42A515A8DB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CD596-7C2D-524C-AF4C-A6813FC73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4D59C847-7DCE-6D4A-BE87-C05B68FF72A7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E67622E-E4D6-024C-9607-F9B32EFC6BE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FBD22B6A-5E4E-4B42-BAA9-A0DD8E29D7B7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8530BE3-C883-764E-8BC0-3C6EAEEB09D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26FAA0E-EE57-3945-A3AC-4469626D46E5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FA2C29A-C465-A449-969E-BB93BDC24159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6036484A-B4E3-4242-852F-BF8F6F35BBEC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784C1162-09A7-DC40-ADE7-41A70390D7EE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722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 b="1"/>
            </a:lvl1pPr>
          </a:lstStyle>
          <a:p>
            <a:pPr>
              <a:defRPr/>
            </a:pPr>
            <a:r>
              <a:rPr lang="en-US" dirty="0" smtClean="0"/>
              <a:t>Erik Ramberg  -  Review of </a:t>
            </a:r>
            <a:r>
              <a:rPr lang="en-US" dirty="0" err="1" smtClean="0"/>
              <a:t>Fermilab</a:t>
            </a:r>
            <a:r>
              <a:rPr lang="en-US" dirty="0" smtClean="0"/>
              <a:t> Detector R&amp;D, Oct. 29, 2014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FDF2F67D-E972-354C-BE1C-DED5C8698059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Laksdjfalkjfds</a:t>
            </a:r>
            <a:endParaRPr lang="en-US" dirty="0"/>
          </a:p>
          <a:p>
            <a:pPr lvl="1"/>
            <a:r>
              <a:rPr lang="en-US" dirty="0"/>
              <a:t>;</a:t>
            </a:r>
            <a:r>
              <a:rPr lang="en-US" dirty="0" err="1"/>
              <a:t>slkjfda;slkjfd</a:t>
            </a:r>
            <a:endParaRPr lang="en-US" dirty="0"/>
          </a:p>
          <a:p>
            <a:pPr lvl="3"/>
            <a:r>
              <a:rPr lang="en-US" dirty="0" err="1"/>
              <a:t>A;slkjfda;slkjfd</a:t>
            </a:r>
            <a:endParaRPr lang="en-US" dirty="0"/>
          </a:p>
          <a:p>
            <a:pPr lvl="3"/>
            <a:r>
              <a:rPr lang="en-US" dirty="0"/>
              <a:t>	</a:t>
            </a:r>
            <a:r>
              <a:rPr lang="en-US" dirty="0" err="1"/>
              <a:t>a;lksdjf;lsakjfd</a:t>
            </a:r>
            <a:endParaRPr lang="en-US" dirty="0"/>
          </a:p>
          <a:p>
            <a:pPr lvl="4"/>
            <a:r>
              <a:rPr lang="en-US" dirty="0" err="1"/>
              <a:t>slkdflsdkjflsdkjflsdkjf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3" r:id="rId12"/>
    <p:sldLayoutId id="214748389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600200"/>
            <a:ext cx="7696200" cy="3810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sz="900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sz="900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sz="900" dirty="0" smtClean="0"/>
          </a:p>
          <a:p>
            <a:pPr algn="ctr">
              <a:lnSpc>
                <a:spcPct val="80000"/>
              </a:lnSpc>
              <a:buFontTx/>
              <a:buNone/>
            </a:pPr>
            <a:endParaRPr lang="en-US" sz="900" dirty="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3399"/>
                </a:solidFill>
              </a:rPr>
              <a:t>Review of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3399"/>
                </a:solidFill>
              </a:rPr>
              <a:t>Fermilab Detector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3399"/>
                </a:solidFill>
              </a:rPr>
              <a:t>Research and Development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3399"/>
                </a:solidFill>
              </a:rPr>
              <a:t>Relevant to CMS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18 December. 2014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Erik Ramberg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Fermilab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A2C29A-C465-A449-969E-BB93BDC24159}" type="slidenum">
              <a:rPr lang="en-US" smtClean="0"/>
              <a:pPr/>
              <a:t>1</a:t>
            </a:fld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57200"/>
            <a:ext cx="6858000" cy="411480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CMS (&amp; ATLAS) require new pixel detector technology (at least for the layers closest to the beam).</a:t>
            </a:r>
          </a:p>
          <a:p>
            <a:pPr lvl="1"/>
            <a:r>
              <a:rPr lang="en-US" sz="1800" dirty="0" smtClean="0"/>
              <a:t>Both sensor and electronics need greatly improved radiation tolerance:</a:t>
            </a:r>
          </a:p>
          <a:p>
            <a:pPr lvl="2"/>
            <a:r>
              <a:rPr lang="en-US" sz="2000" dirty="0" smtClean="0"/>
              <a:t>&gt; 10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n equivalent</a:t>
            </a:r>
          </a:p>
          <a:p>
            <a:pPr lvl="2"/>
            <a:r>
              <a:rPr lang="en-US" sz="2000" dirty="0" smtClean="0"/>
              <a:t>~ 1 Grad total ionizing dose</a:t>
            </a:r>
          </a:p>
          <a:p>
            <a:pPr lvl="1"/>
            <a:r>
              <a:rPr lang="en-US" sz="1800" dirty="0" smtClean="0"/>
              <a:t>And greater rate capability</a:t>
            </a:r>
          </a:p>
          <a:p>
            <a:pPr lvl="2"/>
            <a:r>
              <a:rPr lang="en-US" sz="2000" dirty="0" smtClean="0"/>
              <a:t>1 – 2 GHz/cm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hit density in inner layer</a:t>
            </a:r>
            <a:endParaRPr lang="en-US" sz="2000" dirty="0"/>
          </a:p>
          <a:p>
            <a:pPr lvl="2"/>
            <a:r>
              <a:rPr lang="en-US" sz="2000" dirty="0" smtClean="0"/>
              <a:t>CMS trigger rate will increase by a factor of ten (even as events get larger)</a:t>
            </a:r>
          </a:p>
          <a:p>
            <a:pPr lvl="1"/>
            <a:r>
              <a:rPr lang="en-US" sz="1800" dirty="0" smtClean="0"/>
              <a:t>Want smaller pixels</a:t>
            </a:r>
          </a:p>
          <a:p>
            <a:pPr lvl="1"/>
            <a:r>
              <a:rPr lang="en-US" sz="1800" dirty="0" smtClean="0"/>
              <a:t>And longer trigger latency (more memory in ROC)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Christian | Pixel Detector Electronics R&amp;D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BA34F6-786B-5943-A669-853A984F0C4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2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763000" cy="685800"/>
          </a:xfrm>
        </p:spPr>
        <p:txBody>
          <a:bodyPr/>
          <a:lstStyle/>
          <a:p>
            <a:r>
              <a:rPr lang="en-US" sz="2400" dirty="0" smtClean="0">
                <a:ea typeface="Arial Unicode MS" pitchFamily="34" charset="-128"/>
                <a:cs typeface="Arial Unicode MS" pitchFamily="34" charset="-128"/>
              </a:rPr>
              <a:t>FNAL Has Had a Comprehensive Approach to Silicon Tracking, Triggering and DAQ R&amp;D for Phase II upgrade of CMS</a:t>
            </a:r>
            <a:endParaRPr lang="en-US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6934200" y="6172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6BE3379C-5E94-4E6D-A913-EA7B2CA6B56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11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0" y="2286000"/>
            <a:ext cx="12656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Sensor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819400" y="3124200"/>
            <a:ext cx="1641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Front End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3657600" y="4800600"/>
            <a:ext cx="2856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Data Transmission</a:t>
            </a:r>
          </a:p>
        </p:txBody>
      </p:sp>
      <p:cxnSp>
        <p:nvCxnSpPr>
          <p:cNvPr id="10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4229100" y="4533900"/>
            <a:ext cx="3810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3352800" y="3962400"/>
            <a:ext cx="1693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L1 Trigger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14800" y="2286000"/>
            <a:ext cx="3419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Testing radiation </a:t>
            </a:r>
            <a:r>
              <a:rPr lang="en-US" sz="1400" dirty="0">
                <a:solidFill>
                  <a:schemeClr val="tx1"/>
                </a:solidFill>
              </a:rPr>
              <a:t>hardness in new sensors (3D columnar + Diamond)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0" y="32004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Providing new readout for pixel detectors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4800600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Multi-wavelength optical DAQ</a:t>
            </a:r>
          </a:p>
        </p:txBody>
      </p:sp>
      <p:cxnSp>
        <p:nvCxnSpPr>
          <p:cNvPr id="15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3086100" y="2857500"/>
            <a:ext cx="3810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3543300" y="3619500"/>
            <a:ext cx="3810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57800" y="4038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Track trigger using 3D techniques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4838700" y="5295900"/>
            <a:ext cx="3810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343400" y="5562600"/>
            <a:ext cx="198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Track Fitting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29400" y="5562600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err="1" smtClean="0">
                <a:solidFill>
                  <a:schemeClr val="tx1"/>
                </a:solidFill>
              </a:rPr>
              <a:t>GPU’s</a:t>
            </a:r>
            <a:r>
              <a:rPr lang="en-US" sz="1400" dirty="0" smtClean="0">
                <a:solidFill>
                  <a:schemeClr val="tx1"/>
                </a:solidFill>
              </a:rPr>
              <a:t> and Associative Memory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Footer Placeholder 19"/>
          <p:cNvSpPr txBox="1">
            <a:spLocks/>
          </p:cNvSpPr>
          <p:nvPr/>
        </p:nvSpPr>
        <p:spPr bwMode="auto">
          <a:xfrm>
            <a:off x="3048000" y="6324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LLNL Visit - 24 January, 2012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Slide Number Placeholder 20"/>
          <p:cNvSpPr txBox="1">
            <a:spLocks/>
          </p:cNvSpPr>
          <p:nvPr/>
        </p:nvSpPr>
        <p:spPr bwMode="auto">
          <a:xfrm>
            <a:off x="1524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C3A4B-BF70-624A-B0EC-B05D92CF47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" y="2971800"/>
            <a:ext cx="251460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15 US universities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19 foreign institutions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5 laboratories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8 industrial partners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2">
            <a:lum bright="16000" contrast="14000"/>
          </a:blip>
          <a:srcRect/>
          <a:stretch>
            <a:fillRect/>
          </a:stretch>
        </p:blipFill>
        <p:spPr bwMode="auto">
          <a:xfrm>
            <a:off x="381000" y="4343400"/>
            <a:ext cx="2750447" cy="134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685800" y="1371600"/>
            <a:ext cx="7848600" cy="880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defTabSz="914400" fontAlgn="base"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Creating a tracking and trigger system that can withstand the projected HL-LHC luminosities is arguably the most important detector challenge in the field of High Energy Physics.</a:t>
            </a:r>
          </a:p>
          <a:p>
            <a:pPr algn="l" defTabSz="914400" fontAlgn="base"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	There must be a comprehensive approach: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11</a:t>
            </a:fld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6781800" cy="381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3333CC"/>
                </a:solidFill>
                <a:latin typeface="Comic Sans MS" charset="0"/>
                <a:ea typeface="+mj-ea"/>
                <a:cs typeface="+mj-cs"/>
              </a:rPr>
              <a:t> </a:t>
            </a:r>
            <a:r>
              <a:rPr lang="en-US" sz="2800" dirty="0" smtClean="0">
                <a:solidFill>
                  <a:srgbClr val="3333CC"/>
                </a:solidFill>
                <a:ea typeface="+mj-ea"/>
                <a:cs typeface="+mj-cs"/>
              </a:rPr>
              <a:t>3-Dimensional ASIC program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62000" y="3505200"/>
            <a:ext cx="8077200" cy="45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0" dirty="0" err="1" smtClean="0">
                <a:solidFill>
                  <a:schemeClr val="tx1"/>
                </a:solidFill>
              </a:rPr>
              <a:t>Fermilab</a:t>
            </a:r>
            <a:r>
              <a:rPr lang="en-US" sz="1400" i="0" dirty="0" smtClean="0">
                <a:solidFill>
                  <a:schemeClr val="tx1"/>
                </a:solidFill>
              </a:rPr>
              <a:t> has led </a:t>
            </a:r>
            <a:r>
              <a:rPr lang="en-US" sz="1400" i="0" dirty="0">
                <a:solidFill>
                  <a:schemeClr val="tx1"/>
                </a:solidFill>
              </a:rPr>
              <a:t>the formation of a large international consortium (http://3dic.fnal.gov) addressing this</a:t>
            </a:r>
            <a:r>
              <a:rPr lang="en-US" sz="1400" i="0" dirty="0" smtClean="0">
                <a:solidFill>
                  <a:schemeClr val="tx1"/>
                </a:solidFill>
              </a:rPr>
              <a:t> technology</a:t>
            </a:r>
            <a:r>
              <a:rPr lang="en-US" sz="1400" i="0" dirty="0">
                <a:solidFill>
                  <a:schemeClr val="tx1"/>
                </a:solidFill>
              </a:rPr>
              <a:t>. This group of 17 members from 6 countries shared a multi-project run in 2009 and </a:t>
            </a:r>
            <a:r>
              <a:rPr lang="en-US" sz="1400" i="0" dirty="0" smtClean="0">
                <a:solidFill>
                  <a:schemeClr val="tx1"/>
                </a:solidFill>
              </a:rPr>
              <a:t>we have successfully bonded chips from that run to X-ray sensors</a:t>
            </a:r>
            <a:endParaRPr lang="en-US" sz="1400" i="0" dirty="0">
              <a:solidFill>
                <a:schemeClr val="tx1"/>
              </a:solidFill>
            </a:endParaRPr>
          </a:p>
          <a:p>
            <a:pPr algn="l"/>
            <a:endParaRPr lang="en-US" sz="1400" i="0" dirty="0" smtClean="0">
              <a:solidFill>
                <a:schemeClr val="tx1"/>
              </a:solidFill>
            </a:endParaRPr>
          </a:p>
          <a:p>
            <a:pPr algn="l"/>
            <a:r>
              <a:rPr lang="en-US" sz="1400" dirty="0" smtClean="0"/>
              <a:t>We have established a close working relationship to </a:t>
            </a:r>
            <a:r>
              <a:rPr lang="en-US" sz="1400" dirty="0" err="1" smtClean="0"/>
              <a:t>Tezzaron</a:t>
            </a:r>
            <a:r>
              <a:rPr lang="en-US" sz="1400" dirty="0" smtClean="0"/>
              <a:t> (located near </a:t>
            </a:r>
            <a:r>
              <a:rPr lang="en-US" sz="1400" dirty="0" err="1" smtClean="0"/>
              <a:t>Fermilab</a:t>
            </a:r>
            <a:r>
              <a:rPr lang="en-US" sz="1400" dirty="0" smtClean="0"/>
              <a:t>) and the U.S. based firm </a:t>
            </a:r>
            <a:r>
              <a:rPr lang="en-US" sz="1400" dirty="0" err="1" smtClean="0"/>
              <a:t>Ziptronix</a:t>
            </a:r>
            <a:r>
              <a:rPr lang="en-US" sz="1400" dirty="0" smtClean="0"/>
              <a:t>. </a:t>
            </a:r>
            <a:r>
              <a:rPr lang="en-US" sz="1400" dirty="0"/>
              <a:t>T</a:t>
            </a:r>
            <a:r>
              <a:rPr lang="en-US" sz="1400" i="0" dirty="0" smtClean="0">
                <a:solidFill>
                  <a:schemeClr val="tx1"/>
                </a:solidFill>
              </a:rPr>
              <a:t>he </a:t>
            </a:r>
            <a:r>
              <a:rPr lang="en-US" sz="1400" i="0" dirty="0">
                <a:solidFill>
                  <a:schemeClr val="tx1"/>
                </a:solidFill>
              </a:rPr>
              <a:t>tools and techniques learned from this </a:t>
            </a:r>
            <a:r>
              <a:rPr lang="en-US" sz="1400" i="0" dirty="0" smtClean="0">
                <a:solidFill>
                  <a:schemeClr val="tx1"/>
                </a:solidFill>
              </a:rPr>
              <a:t>R&amp;D have </a:t>
            </a:r>
            <a:r>
              <a:rPr lang="en-US" sz="1400" i="0" dirty="0">
                <a:solidFill>
                  <a:schemeClr val="tx1"/>
                </a:solidFill>
              </a:rPr>
              <a:t>been adopted by the major silicon fabrication brokers: MOSIS, CMP and CMC</a:t>
            </a:r>
            <a:r>
              <a:rPr lang="en-US" sz="1400" i="0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>
                <a:solidFill>
                  <a:srgbClr val="000000"/>
                </a:solidFill>
              </a:rPr>
              <a:t>BES has </a:t>
            </a:r>
            <a:r>
              <a:rPr lang="en-US" sz="1400" dirty="0" smtClean="0">
                <a:solidFill>
                  <a:srgbClr val="000000"/>
                </a:solidFill>
              </a:rPr>
              <a:t>agreed </a:t>
            </a:r>
            <a:r>
              <a:rPr lang="en-US" sz="1400" dirty="0">
                <a:solidFill>
                  <a:srgbClr val="000000"/>
                </a:solidFill>
              </a:rPr>
              <a:t>to fund ($</a:t>
            </a:r>
            <a:r>
              <a:rPr lang="en-US" sz="1400" dirty="0" smtClean="0">
                <a:solidFill>
                  <a:srgbClr val="000000"/>
                </a:solidFill>
              </a:rPr>
              <a:t>2.5M) </a:t>
            </a:r>
            <a:r>
              <a:rPr lang="en-US" sz="1400" dirty="0">
                <a:solidFill>
                  <a:srgbClr val="000000"/>
                </a:solidFill>
              </a:rPr>
              <a:t>further 3D development of </a:t>
            </a:r>
            <a:r>
              <a:rPr lang="en-US" sz="1400" dirty="0" smtClean="0">
                <a:solidFill>
                  <a:srgbClr val="000000"/>
                </a:solidFill>
              </a:rPr>
              <a:t>an x</a:t>
            </a:r>
            <a:r>
              <a:rPr lang="en-US" sz="1400" dirty="0">
                <a:solidFill>
                  <a:srgbClr val="000000"/>
                </a:solidFill>
              </a:rPr>
              <a:t>-ray imaging chip in collaboration with BNL and </a:t>
            </a:r>
            <a:r>
              <a:rPr lang="en-US" sz="1400" dirty="0" smtClean="0">
                <a:solidFill>
                  <a:srgbClr val="000000"/>
                </a:solidFill>
              </a:rPr>
              <a:t>Argonne</a:t>
            </a:r>
          </a:p>
          <a:p>
            <a:pPr algn="l"/>
            <a:endParaRPr lang="en-US" sz="1400" dirty="0">
              <a:solidFill>
                <a:srgbClr val="000000"/>
              </a:solidFill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</a:rPr>
              <a:t>This run will also contain </a:t>
            </a: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3D associative memory chip </a:t>
            </a:r>
            <a:r>
              <a:rPr lang="en-US" sz="1400" dirty="0" smtClean="0">
                <a:solidFill>
                  <a:srgbClr val="000000"/>
                </a:solidFill>
              </a:rPr>
              <a:t>(VIPRAM) for </a:t>
            </a:r>
            <a:r>
              <a:rPr lang="en-US" sz="1400" dirty="0">
                <a:solidFill>
                  <a:srgbClr val="000000"/>
                </a:solidFill>
              </a:rPr>
              <a:t>CMS</a:t>
            </a:r>
          </a:p>
          <a:p>
            <a:pPr algn="l"/>
            <a:endParaRPr lang="en-US" sz="1400" dirty="0">
              <a:solidFill>
                <a:srgbClr val="000000"/>
              </a:solidFill>
            </a:endParaRPr>
          </a:p>
          <a:p>
            <a:pPr algn="l"/>
            <a:endParaRPr lang="en-US" sz="1400" i="0" dirty="0" smtClean="0">
              <a:solidFill>
                <a:schemeClr val="tx1"/>
              </a:solidFill>
            </a:endParaRPr>
          </a:p>
          <a:p>
            <a:pPr algn="l"/>
            <a:endParaRPr lang="en-US" sz="1400" dirty="0"/>
          </a:p>
          <a:p>
            <a:pPr algn="l"/>
            <a:endParaRPr lang="en-US" sz="1400" i="0" dirty="0">
              <a:solidFill>
                <a:schemeClr val="tx1"/>
              </a:solidFill>
            </a:endParaRPr>
          </a:p>
          <a:p>
            <a:pPr algn="l"/>
            <a:endParaRPr lang="en-US" sz="1400" i="0" dirty="0">
              <a:latin typeface="Calibri" charset="0"/>
            </a:endParaRPr>
          </a:p>
          <a:p>
            <a:pPr algn="l"/>
            <a:endParaRPr lang="en-US" sz="1400" i="0" dirty="0">
              <a:latin typeface="Calibri" charset="0"/>
            </a:endParaRPr>
          </a:p>
        </p:txBody>
      </p:sp>
      <p:sp>
        <p:nvSpPr>
          <p:cNvPr id="25604" name="AutoShape 91"/>
          <p:cNvSpPr>
            <a:spLocks noChangeArrowheads="1"/>
          </p:cNvSpPr>
          <p:nvPr/>
        </p:nvSpPr>
        <p:spPr bwMode="auto">
          <a:xfrm>
            <a:off x="4114800" y="1828800"/>
            <a:ext cx="676275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 sz="1800">
              <a:latin typeface="Calibri" charset="0"/>
            </a:endParaRPr>
          </a:p>
        </p:txBody>
      </p:sp>
      <p:pic>
        <p:nvPicPr>
          <p:cNvPr id="25607" name="Picture 94" descr="Screen shot 2011-05-29 at 12.39.4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066801"/>
            <a:ext cx="2667000" cy="190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5" descr="Screen shot 2011-05-29 at 12.41.54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66800"/>
            <a:ext cx="2438400" cy="18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96"/>
          <p:cNvSpPr txBox="1">
            <a:spLocks noChangeArrowheads="1"/>
          </p:cNvSpPr>
          <p:nvPr/>
        </p:nvSpPr>
        <p:spPr bwMode="auto">
          <a:xfrm>
            <a:off x="1447800" y="2971800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0000FF"/>
                </a:solidFill>
              </a:rPr>
              <a:t>Conventional Monolithic Active Pixel Sensor</a:t>
            </a:r>
          </a:p>
        </p:txBody>
      </p:sp>
      <p:sp>
        <p:nvSpPr>
          <p:cNvPr id="25610" name="TextBox 5"/>
          <p:cNvSpPr txBox="1">
            <a:spLocks noChangeArrowheads="1"/>
          </p:cNvSpPr>
          <p:nvPr/>
        </p:nvSpPr>
        <p:spPr bwMode="auto">
          <a:xfrm>
            <a:off x="5181600" y="2971800"/>
            <a:ext cx="3124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0000FF"/>
                </a:solidFill>
                <a:ea typeface="ヒラギノ角ゴ ProN W3" charset="-128"/>
                <a:cs typeface="ヒラギノ角ゴ ProN W3" charset="-128"/>
                <a:sym typeface="Arial" charset="0"/>
              </a:rPr>
              <a:t>3 tier 3D stack for FNAL ILC vertex chip, fabricated by MIT-LL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12</a:t>
            </a:fld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0" y="629478"/>
            <a:ext cx="5232400" cy="89452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VICTR (CMS Track Trigger Chip)</a:t>
            </a:r>
            <a:endParaRPr lang="en-US" sz="1800" dirty="0"/>
          </a:p>
        </p:txBody>
      </p:sp>
      <p:pic>
        <p:nvPicPr>
          <p:cNvPr id="7" name="Picture 6" descr="EyeTVSnapshot[16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5400"/>
            <a:ext cx="2743199" cy="2057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4850" y="1695965"/>
            <a:ext cx="158284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.5 mm sensor</a:t>
            </a:r>
            <a:endParaRPr lang="en-US" sz="1800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257800" y="1880631"/>
            <a:ext cx="1877050" cy="63396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638800" y="2470665"/>
            <a:ext cx="1472254" cy="1963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10400" y="2285999"/>
            <a:ext cx="1889426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34 micron 2-tier VICTR chip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909557"/>
            <a:ext cx="2819400" cy="1881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55445" y="4214357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VICTR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4242158"/>
            <a:ext cx="442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VIP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051" y="4242158"/>
            <a:ext cx="442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VIP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5080358"/>
            <a:ext cx="599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VIPIC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0800" y="5004158"/>
            <a:ext cx="599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VIPIC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86200"/>
            <a:ext cx="2161689" cy="178993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219527" y="4267200"/>
            <a:ext cx="2895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Transmission radiogram of a small W mask (2.5x2.5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put on top of the sensor; </a:t>
            </a:r>
            <a:endParaRPr lang="en-US" sz="1600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292600" y="5410200"/>
            <a:ext cx="5232400" cy="89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1800" dirty="0" smtClean="0"/>
              <a:t>VIPIC (X-ray correlation detector)</a:t>
            </a:r>
            <a:endParaRPr lang="en-US" sz="1800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18143" y="304800"/>
            <a:ext cx="4549913" cy="75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400" dirty="0" smtClean="0"/>
              <a:t>Wafer with bonded Chips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066800"/>
            <a:ext cx="2514600" cy="1678495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635000" y="5638800"/>
            <a:ext cx="3479800" cy="89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1800" dirty="0" smtClean="0"/>
              <a:t>VIP is very high density, very thin readout chip for ILC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981200" y="2743200"/>
            <a:ext cx="0" cy="10668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124200" y="2743200"/>
            <a:ext cx="914400" cy="10668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3124200" y="182880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D22B6A-5E4E-4B42-BAA9-A0DD8E29D7B7}" type="slidenum">
              <a:rPr lang="en-US" smtClean="0"/>
              <a:pPr/>
              <a:t>13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pl-PL" dirty="0" err="1" smtClean="0">
                <a:latin typeface="Helvetica" charset="0"/>
              </a:rPr>
              <a:t>Results</a:t>
            </a:r>
            <a:r>
              <a:rPr lang="pl-PL" dirty="0">
                <a:latin typeface="Helvetica" charset="0"/>
              </a:rPr>
              <a:t>: </a:t>
            </a:r>
            <a:r>
              <a:rPr lang="pl-PL" dirty="0" err="1" smtClean="0">
                <a:latin typeface="Helvetica" charset="0"/>
              </a:rPr>
              <a:t>noise</a:t>
            </a:r>
            <a:r>
              <a:rPr lang="pl-PL" dirty="0" smtClean="0">
                <a:latin typeface="Helvetica" charset="0"/>
              </a:rPr>
              <a:t> </a:t>
            </a:r>
            <a:r>
              <a:rPr lang="pl-PL" dirty="0" err="1" smtClean="0">
                <a:latin typeface="Helvetica" charset="0"/>
              </a:rPr>
              <a:t>comparison</a:t>
            </a:r>
            <a:r>
              <a:rPr lang="pl-PL" dirty="0" smtClean="0">
                <a:latin typeface="Helvetica" charset="0"/>
              </a:rPr>
              <a:t> </a:t>
            </a:r>
            <a:r>
              <a:rPr lang="pl-PL" dirty="0" err="1" smtClean="0">
                <a:latin typeface="Helvetica" charset="0"/>
              </a:rPr>
              <a:t>fusion-bonded</a:t>
            </a:r>
            <a:r>
              <a:rPr lang="pl-PL" dirty="0" smtClean="0">
                <a:latin typeface="Helvetica" charset="0"/>
              </a:rPr>
              <a:t> vs </a:t>
            </a:r>
            <a:r>
              <a:rPr lang="pl-PL" dirty="0" err="1" smtClean="0">
                <a:latin typeface="Helvetica" charset="0"/>
              </a:rPr>
              <a:t>bump-bonded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B150D6-FAA3-774B-B72F-20ED0AACC72A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12/18/14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900" dirty="0" err="1" smtClean="0">
                <a:solidFill>
                  <a:srgbClr val="004C97"/>
                </a:solidFill>
                <a:latin typeface="Helvetica" charset="0"/>
              </a:rPr>
              <a:t>G.Deptuch</a:t>
            </a:r>
            <a:r>
              <a:rPr lang="en-US" sz="900" dirty="0" smtClean="0">
                <a:solidFill>
                  <a:srgbClr val="004C97"/>
                </a:solidFill>
                <a:latin typeface="Helvetica" charset="0"/>
              </a:rPr>
              <a:t> </a:t>
            </a:r>
            <a:r>
              <a:rPr lang="en-US" sz="900" dirty="0">
                <a:solidFill>
                  <a:srgbClr val="004C97"/>
                </a:solidFill>
                <a:latin typeface="Helvetica" charset="0"/>
              </a:rPr>
              <a:t>| </a:t>
            </a:r>
            <a:r>
              <a:rPr lang="pl-PL" sz="900" dirty="0">
                <a:latin typeface="Helvetica" charset="0"/>
              </a:rPr>
              <a:t>3D R&amp;D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8F46F3D-28BF-1949-A22D-B4C9395CB0DA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89" y="1224807"/>
            <a:ext cx="4519651" cy="3260522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719249" y="4517737"/>
            <a:ext cx="4185447" cy="1199260"/>
          </a:xfrm>
          <a:prstGeom prst="rect">
            <a:avLst/>
          </a:prstGeom>
          <a:noFill/>
          <a:ln w="31750">
            <a:gradFill>
              <a:gsLst>
                <a:gs pos="0">
                  <a:srgbClr val="00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400000" scaled="0"/>
            </a:gra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dirty="0" smtClean="0">
                <a:solidFill>
                  <a:srgbClr val="003399"/>
                </a:solidFill>
              </a:rPr>
              <a:t>LARGE FEEDBACK RESISTANCE</a:t>
            </a:r>
          </a:p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b="1" dirty="0" smtClean="0">
                <a:solidFill>
                  <a:srgbClr val="FF0000"/>
                </a:solidFill>
              </a:rPr>
              <a:t>ENC=36.2 e</a:t>
            </a:r>
            <a:r>
              <a:rPr lang="pl-PL" sz="1600" b="1" baseline="30000" dirty="0" smtClean="0">
                <a:solidFill>
                  <a:srgbClr val="FF0000"/>
                </a:solidFill>
              </a:rPr>
              <a:t>-</a:t>
            </a:r>
            <a:r>
              <a:rPr lang="pl-PL" sz="1600" b="1" dirty="0" smtClean="0">
                <a:solidFill>
                  <a:srgbClr val="FF0000"/>
                </a:solidFill>
              </a:rPr>
              <a:t> ± 2.6 </a:t>
            </a:r>
            <a:r>
              <a:rPr lang="pl-PL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pl-PL" sz="1600" b="1" dirty="0" err="1">
                <a:solidFill>
                  <a:srgbClr val="FF0000"/>
                </a:solidFill>
              </a:rPr>
              <a:t>V</a:t>
            </a:r>
            <a:r>
              <a:rPr lang="pl-PL" sz="1600" b="1" dirty="0">
                <a:solidFill>
                  <a:srgbClr val="FF0000"/>
                </a:solidFill>
              </a:rPr>
              <a:t>/e</a:t>
            </a:r>
            <a:r>
              <a:rPr lang="pl-PL" sz="1600" b="1" baseline="30000" dirty="0">
                <a:solidFill>
                  <a:srgbClr val="FF0000"/>
                </a:solidFill>
              </a:rPr>
              <a:t>- </a:t>
            </a:r>
            <a:endParaRPr lang="pl-PL" sz="1600" b="1" baseline="30000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dirty="0" err="1"/>
              <a:t>symmetrical</a:t>
            </a:r>
            <a:r>
              <a:rPr lang="pl-PL" sz="1600" dirty="0"/>
              <a:t> </a:t>
            </a:r>
            <a:r>
              <a:rPr lang="pl-PL" sz="1600" dirty="0" err="1"/>
              <a:t>noise</a:t>
            </a:r>
            <a:r>
              <a:rPr lang="pl-PL" sz="1600" dirty="0"/>
              <a:t> </a:t>
            </a:r>
            <a:r>
              <a:rPr lang="pl-PL" sz="1600" dirty="0" err="1"/>
              <a:t>distribution</a:t>
            </a:r>
            <a:r>
              <a:rPr lang="pl-PL" sz="1600" dirty="0"/>
              <a:t> with </a:t>
            </a:r>
          </a:p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dirty="0" smtClean="0"/>
              <a:t>&lt;3.4 </a:t>
            </a:r>
            <a:r>
              <a:rPr lang="pl-PL" sz="1600" dirty="0"/>
              <a:t>% of </a:t>
            </a:r>
            <a:r>
              <a:rPr lang="pl-PL" sz="1600" dirty="0" err="1"/>
              <a:t>pixels</a:t>
            </a:r>
            <a:r>
              <a:rPr lang="pl-PL" sz="1600" dirty="0"/>
              <a:t> </a:t>
            </a:r>
            <a:r>
              <a:rPr lang="pl-PL" sz="1600" dirty="0" err="1"/>
              <a:t>outside</a:t>
            </a:r>
            <a:r>
              <a:rPr lang="pl-PL" sz="1600" dirty="0"/>
              <a:t> of ±3 </a:t>
            </a:r>
            <a:r>
              <a:rPr lang="pl-PL" sz="1600" dirty="0">
                <a:latin typeface="Symbol" panose="05050102010706020507" pitchFamily="18" charset="2"/>
              </a:rPr>
              <a:t>s</a:t>
            </a:r>
            <a:r>
              <a:rPr lang="pl-PL" sz="1600" dirty="0"/>
              <a:t> </a:t>
            </a:r>
            <a:r>
              <a:rPr lang="pl-PL" sz="1600" dirty="0" err="1"/>
              <a:t>range</a:t>
            </a:r>
            <a:endParaRPr lang="pl-PL" sz="1600" dirty="0"/>
          </a:p>
        </p:txBody>
      </p:sp>
      <p:sp>
        <p:nvSpPr>
          <p:cNvPr id="14" name="Rectangle 13"/>
          <p:cNvSpPr/>
          <p:nvPr/>
        </p:nvSpPr>
        <p:spPr>
          <a:xfrm>
            <a:off x="5074405" y="1355731"/>
            <a:ext cx="2034061" cy="7207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l">
              <a:spcBef>
                <a:spcPts val="100"/>
              </a:spcBef>
            </a:pPr>
            <a:r>
              <a:rPr lang="pl-PL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pl-PL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ompetitive</a:t>
            </a:r>
            <a:r>
              <a:rPr lang="pl-P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algn="l">
              <a:spcBef>
                <a:spcPts val="100"/>
              </a:spcBef>
            </a:pPr>
            <a:r>
              <a:rPr lang="pl-PL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to MAPS!</a:t>
            </a:r>
            <a:endParaRPr lang="pl-PL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597720" y="1987833"/>
            <a:ext cx="707664" cy="675861"/>
          </a:xfrm>
          <a:custGeom>
            <a:avLst/>
            <a:gdLst>
              <a:gd name="connsiteX0" fmla="*/ 151580 w 1853159"/>
              <a:gd name="connsiteY0" fmla="*/ 0 h 1789044"/>
              <a:gd name="connsiteX1" fmla="*/ 167483 w 1853159"/>
              <a:gd name="connsiteY1" fmla="*/ 564543 h 1789044"/>
              <a:gd name="connsiteX2" fmla="*/ 1853159 w 1853159"/>
              <a:gd name="connsiteY2" fmla="*/ 1789044 h 1789044"/>
              <a:gd name="connsiteX3" fmla="*/ 1853159 w 1853159"/>
              <a:gd name="connsiteY3" fmla="*/ 1789044 h 178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159" h="1789044">
                <a:moveTo>
                  <a:pt x="151580" y="0"/>
                </a:moveTo>
                <a:cubicBezTo>
                  <a:pt x="17733" y="133184"/>
                  <a:pt x="-116113" y="266369"/>
                  <a:pt x="167483" y="564543"/>
                </a:cubicBezTo>
                <a:cubicBezTo>
                  <a:pt x="451079" y="862717"/>
                  <a:pt x="1853159" y="1789044"/>
                  <a:pt x="1853159" y="1789044"/>
                </a:cubicBezTo>
                <a:lnTo>
                  <a:pt x="1853159" y="1789044"/>
                </a:lnTo>
              </a:path>
            </a:pathLst>
          </a:custGeom>
          <a:noFill/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" y="1264561"/>
            <a:ext cx="4530035" cy="3220768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08882" y="4517737"/>
            <a:ext cx="4017107" cy="1199260"/>
          </a:xfrm>
          <a:prstGeom prst="rect">
            <a:avLst/>
          </a:prstGeom>
          <a:noFill/>
          <a:ln w="31750">
            <a:gradFill>
              <a:gsLst>
                <a:gs pos="0">
                  <a:srgbClr val="00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400000" scaled="0"/>
            </a:gra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dirty="0" smtClean="0">
                <a:solidFill>
                  <a:srgbClr val="003399"/>
                </a:solidFill>
              </a:rPr>
              <a:t>32</a:t>
            </a:r>
            <a:r>
              <a:rPr lang="pl-PL" sz="1400" b="1" kern="0" dirty="0" smtClean="0"/>
              <a:t>×</a:t>
            </a:r>
            <a:r>
              <a:rPr lang="pl-PL" sz="1600" dirty="0" smtClean="0">
                <a:solidFill>
                  <a:srgbClr val="003399"/>
                </a:solidFill>
              </a:rPr>
              <a:t>38 </a:t>
            </a:r>
            <a:r>
              <a:rPr lang="pl-PL" sz="1600" dirty="0" err="1" smtClean="0">
                <a:solidFill>
                  <a:srgbClr val="003399"/>
                </a:solidFill>
              </a:rPr>
              <a:t>pixels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</a:rPr>
              <a:t>bonded</a:t>
            </a:r>
            <a:r>
              <a:rPr lang="pl-PL" sz="1600" dirty="0" smtClean="0">
                <a:solidFill>
                  <a:srgbClr val="003399"/>
                </a:solidFill>
              </a:rPr>
              <a:t>, 2880 </a:t>
            </a:r>
            <a:r>
              <a:rPr lang="pl-PL" sz="1600" dirty="0" err="1" smtClean="0">
                <a:solidFill>
                  <a:srgbClr val="003399"/>
                </a:solidFill>
              </a:rPr>
              <a:t>pixels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</a:rPr>
              <a:t>floating</a:t>
            </a:r>
            <a:endParaRPr lang="pl-PL" sz="1600" dirty="0" smtClean="0">
              <a:solidFill>
                <a:srgbClr val="003399"/>
              </a:solidFill>
            </a:endParaRPr>
          </a:p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b="1" dirty="0" err="1" smtClean="0">
                <a:solidFill>
                  <a:srgbClr val="FF0000"/>
                </a:solidFill>
              </a:rPr>
              <a:t>bump-bonded</a:t>
            </a:r>
            <a:r>
              <a:rPr lang="pl-PL" sz="1600" b="1" dirty="0" smtClean="0">
                <a:solidFill>
                  <a:srgbClr val="FF0000"/>
                </a:solidFill>
              </a:rPr>
              <a:t>: 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r>
              <a:rPr lang="pl-PL" sz="1600" b="1" dirty="0" smtClean="0">
                <a:solidFill>
                  <a:srgbClr val="FF0000"/>
                </a:solidFill>
              </a:rPr>
              <a:t>ENC=69.6 e</a:t>
            </a:r>
            <a:r>
              <a:rPr lang="pl-PL" sz="1600" b="1" baseline="30000" dirty="0" smtClean="0">
                <a:solidFill>
                  <a:srgbClr val="FF0000"/>
                </a:solidFill>
              </a:rPr>
              <a:t>-</a:t>
            </a:r>
            <a:r>
              <a:rPr lang="pl-PL" sz="1600" b="1" dirty="0">
                <a:solidFill>
                  <a:srgbClr val="FF0000"/>
                </a:solidFill>
              </a:rPr>
              <a:t> ± </a:t>
            </a:r>
            <a:r>
              <a:rPr lang="pl-PL" sz="1600" b="1" dirty="0" smtClean="0">
                <a:solidFill>
                  <a:srgbClr val="FF0000"/>
                </a:solidFill>
              </a:rPr>
              <a:t>5.1 </a:t>
            </a:r>
            <a:r>
              <a:rPr lang="pl-PL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pl-PL" sz="1600" b="1" dirty="0" err="1">
                <a:solidFill>
                  <a:srgbClr val="FF0000"/>
                </a:solidFill>
              </a:rPr>
              <a:t>V</a:t>
            </a:r>
            <a:r>
              <a:rPr lang="pl-PL" sz="1600" b="1" dirty="0">
                <a:solidFill>
                  <a:srgbClr val="FF0000"/>
                </a:solidFill>
              </a:rPr>
              <a:t>/e</a:t>
            </a:r>
            <a:r>
              <a:rPr lang="pl-PL" sz="1600" b="1" baseline="30000" dirty="0">
                <a:solidFill>
                  <a:srgbClr val="FF0000"/>
                </a:solidFill>
              </a:rPr>
              <a:t>- </a:t>
            </a:r>
          </a:p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dirty="0" err="1" smtClean="0"/>
              <a:t>larger</a:t>
            </a:r>
            <a:r>
              <a:rPr lang="pl-PL" sz="1600" dirty="0" smtClean="0"/>
              <a:t> </a:t>
            </a:r>
            <a:r>
              <a:rPr lang="pl-PL" sz="1600" dirty="0" err="1" smtClean="0"/>
              <a:t>input</a:t>
            </a:r>
            <a:r>
              <a:rPr lang="pl-PL" sz="1600" dirty="0" smtClean="0"/>
              <a:t> </a:t>
            </a:r>
            <a:r>
              <a:rPr lang="pl-PL" sz="1600" dirty="0" err="1" smtClean="0"/>
              <a:t>capacitance</a:t>
            </a:r>
            <a:r>
              <a:rPr lang="pl-PL" sz="1600" dirty="0" smtClean="0"/>
              <a:t> = </a:t>
            </a:r>
            <a:r>
              <a:rPr lang="pl-PL" sz="1600" dirty="0" err="1" smtClean="0"/>
              <a:t>larger</a:t>
            </a:r>
            <a:r>
              <a:rPr lang="pl-PL" sz="1600" dirty="0" smtClean="0"/>
              <a:t> </a:t>
            </a:r>
            <a:r>
              <a:rPr lang="pl-PL" sz="1600" dirty="0" err="1" smtClean="0"/>
              <a:t>noise</a:t>
            </a:r>
            <a:r>
              <a:rPr lang="pl-PL" sz="1600" dirty="0" smtClean="0"/>
              <a:t>, </a:t>
            </a:r>
            <a:r>
              <a:rPr lang="pl-PL" sz="1600" dirty="0" err="1" smtClean="0"/>
              <a:t>lower</a:t>
            </a:r>
            <a:r>
              <a:rPr lang="pl-PL" sz="1600" dirty="0" smtClean="0"/>
              <a:t> </a:t>
            </a:r>
            <a:r>
              <a:rPr lang="pl-PL" sz="1600" dirty="0" err="1" smtClean="0"/>
              <a:t>gain</a:t>
            </a:r>
            <a:r>
              <a:rPr lang="pl-PL" sz="1600" dirty="0" smtClean="0"/>
              <a:t> and </a:t>
            </a:r>
            <a:r>
              <a:rPr lang="pl-PL" sz="1600" dirty="0" err="1" smtClean="0"/>
              <a:t>more</a:t>
            </a:r>
            <a:r>
              <a:rPr lang="pl-PL" sz="1600" dirty="0" smtClean="0"/>
              <a:t> </a:t>
            </a:r>
            <a:r>
              <a:rPr lang="pl-PL" sz="1600" dirty="0" err="1" smtClean="0"/>
              <a:t>dispersions</a:t>
            </a:r>
            <a:endParaRPr lang="pl-PL" sz="1600" dirty="0"/>
          </a:p>
        </p:txBody>
      </p:sp>
      <p:sp>
        <p:nvSpPr>
          <p:cNvPr id="18" name="Rectangle 17"/>
          <p:cNvSpPr/>
          <p:nvPr/>
        </p:nvSpPr>
        <p:spPr>
          <a:xfrm>
            <a:off x="397568" y="888228"/>
            <a:ext cx="8406517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pl-PL" sz="2000" b="1" dirty="0" err="1" smtClean="0">
                <a:solidFill>
                  <a:srgbClr val="FFC000"/>
                </a:solidFill>
              </a:rPr>
              <a:t>Bump-bonded</a:t>
            </a:r>
            <a:r>
              <a:rPr lang="pl-PL" sz="2000" b="1" dirty="0" smtClean="0">
                <a:solidFill>
                  <a:srgbClr val="FFC000"/>
                </a:solidFill>
              </a:rPr>
              <a:t> VIPIC1 </a:t>
            </a:r>
            <a:r>
              <a:rPr lang="pl-PL" sz="2000" b="1" dirty="0" err="1" smtClean="0">
                <a:solidFill>
                  <a:srgbClr val="FFC000"/>
                </a:solidFill>
              </a:rPr>
              <a:t>larger</a:t>
            </a:r>
            <a:r>
              <a:rPr lang="pl-PL" sz="2000" b="1" dirty="0" smtClean="0">
                <a:solidFill>
                  <a:srgbClr val="FFC000"/>
                </a:solidFill>
              </a:rPr>
              <a:t> </a:t>
            </a:r>
            <a:r>
              <a:rPr lang="pl-PL" sz="2000" b="1" dirty="0" err="1" smtClean="0">
                <a:solidFill>
                  <a:srgbClr val="FFC000"/>
                </a:solidFill>
              </a:rPr>
              <a:t>pitch</a:t>
            </a:r>
            <a:r>
              <a:rPr lang="pl-PL" sz="2000" b="1" dirty="0" smtClean="0">
                <a:solidFill>
                  <a:srgbClr val="FFC000"/>
                </a:solidFill>
              </a:rPr>
              <a:t> 100</a:t>
            </a:r>
            <a:r>
              <a:rPr lang="pl-PL" sz="2000" b="1" dirty="0" smtClean="0">
                <a:solidFill>
                  <a:srgbClr val="FFC000"/>
                </a:solidFill>
                <a:latin typeface="Symbol" panose="05050102010706020507" pitchFamily="18" charset="2"/>
              </a:rPr>
              <a:t>m</a:t>
            </a:r>
            <a:r>
              <a:rPr lang="pl-PL" sz="2000" b="1" dirty="0" smtClean="0">
                <a:solidFill>
                  <a:srgbClr val="FFC000"/>
                </a:solidFill>
              </a:rPr>
              <a:t>m vs. 80</a:t>
            </a:r>
            <a:r>
              <a:rPr lang="pl-PL" sz="2000" b="1" dirty="0" smtClean="0">
                <a:solidFill>
                  <a:srgbClr val="FFC000"/>
                </a:solidFill>
                <a:latin typeface="Symbol" panose="05050102010706020507" pitchFamily="18" charset="2"/>
              </a:rPr>
              <a:t>m</a:t>
            </a:r>
            <a:r>
              <a:rPr lang="pl-PL" sz="2000" b="1" dirty="0" smtClean="0">
                <a:solidFill>
                  <a:srgbClr val="FFC000"/>
                </a:solidFill>
              </a:rPr>
              <a:t>m for </a:t>
            </a:r>
            <a:r>
              <a:rPr lang="pl-PL" sz="2000" b="1" dirty="0" err="1" smtClean="0">
                <a:solidFill>
                  <a:srgbClr val="FFC000"/>
                </a:solidFill>
              </a:rPr>
              <a:t>fusion</a:t>
            </a:r>
            <a:r>
              <a:rPr lang="pl-PL" sz="2000" b="1" dirty="0" err="1">
                <a:solidFill>
                  <a:srgbClr val="FFC000"/>
                </a:solidFill>
              </a:rPr>
              <a:t>-</a:t>
            </a:r>
            <a:r>
              <a:rPr lang="pl-PL" sz="2000" b="1" dirty="0" err="1" smtClean="0">
                <a:solidFill>
                  <a:srgbClr val="FFC000"/>
                </a:solidFill>
              </a:rPr>
              <a:t>bonded</a:t>
            </a:r>
            <a:r>
              <a:rPr lang="pl-PL" sz="2000" b="1" dirty="0" smtClean="0">
                <a:solidFill>
                  <a:srgbClr val="FFC000"/>
                </a:solidFill>
              </a:rPr>
              <a:t> </a:t>
            </a:r>
            <a:endParaRPr lang="pl-PL" sz="2000" b="1" dirty="0">
              <a:solidFill>
                <a:srgbClr val="FFC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08882" y="5746809"/>
            <a:ext cx="6949441" cy="533400"/>
          </a:xfrm>
          <a:prstGeom prst="rect">
            <a:avLst/>
          </a:prstGeom>
          <a:noFill/>
          <a:ln w="0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300"/>
              </a:spcBef>
              <a:buClr>
                <a:srgbClr val="FFC000"/>
              </a:buClr>
              <a:buSzPct val="120000"/>
              <a:buNone/>
            </a:pPr>
            <a:r>
              <a:rPr lang="pl-PL" sz="1600" dirty="0" smtClean="0">
                <a:solidFill>
                  <a:srgbClr val="003399"/>
                </a:solidFill>
              </a:rPr>
              <a:t>ENC on </a:t>
            </a:r>
            <a:r>
              <a:rPr lang="pl-PL" sz="1600" dirty="0" err="1" smtClean="0">
                <a:solidFill>
                  <a:srgbClr val="003399"/>
                </a:solidFill>
              </a:rPr>
              <a:t>fusion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</a:rPr>
              <a:t>bonded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</a:rPr>
              <a:t>device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B050"/>
                </a:solidFill>
              </a:rPr>
              <a:t>is</a:t>
            </a:r>
            <a:r>
              <a:rPr lang="pl-PL" sz="1600" dirty="0" smtClean="0">
                <a:solidFill>
                  <a:srgbClr val="00B050"/>
                </a:solidFill>
              </a:rPr>
              <a:t> </a:t>
            </a:r>
            <a:r>
              <a:rPr lang="pl-PL" sz="1600" dirty="0" err="1" smtClean="0">
                <a:solidFill>
                  <a:srgbClr val="00B050"/>
                </a:solidFill>
              </a:rPr>
              <a:t>close</a:t>
            </a:r>
            <a:r>
              <a:rPr lang="pl-PL" sz="1600" dirty="0" smtClean="0">
                <a:solidFill>
                  <a:srgbClr val="00B050"/>
                </a:solidFill>
              </a:rPr>
              <a:t> to </a:t>
            </a:r>
            <a:r>
              <a:rPr lang="pl-PL" sz="1600" dirty="0" err="1" smtClean="0">
                <a:solidFill>
                  <a:srgbClr val="00B050"/>
                </a:solidFill>
              </a:rPr>
              <a:t>that</a:t>
            </a:r>
            <a:r>
              <a:rPr lang="pl-PL" sz="1600" dirty="0" smtClean="0">
                <a:solidFill>
                  <a:srgbClr val="00B050"/>
                </a:solidFill>
              </a:rPr>
              <a:t> </a:t>
            </a:r>
            <a:r>
              <a:rPr lang="pl-PL" sz="1600" dirty="0" err="1" smtClean="0">
                <a:solidFill>
                  <a:srgbClr val="00B050"/>
                </a:solidFill>
              </a:rPr>
              <a:t>measured</a:t>
            </a:r>
            <a:r>
              <a:rPr lang="pl-PL" sz="1600" dirty="0" smtClean="0">
                <a:solidFill>
                  <a:srgbClr val="00B050"/>
                </a:solidFill>
              </a:rPr>
              <a:t> for </a:t>
            </a:r>
            <a:r>
              <a:rPr lang="pl-PL" sz="1600" dirty="0" err="1" smtClean="0">
                <a:solidFill>
                  <a:srgbClr val="00B050"/>
                </a:solidFill>
              </a:rPr>
              <a:t>floating</a:t>
            </a:r>
            <a:r>
              <a:rPr lang="pl-PL" sz="1600" dirty="0" smtClean="0">
                <a:solidFill>
                  <a:srgbClr val="00B050"/>
                </a:solidFill>
              </a:rPr>
              <a:t> </a:t>
            </a:r>
            <a:r>
              <a:rPr lang="pl-PL" sz="1600" dirty="0" err="1" smtClean="0">
                <a:solidFill>
                  <a:srgbClr val="00B050"/>
                </a:solidFill>
              </a:rPr>
              <a:t>inputs</a:t>
            </a:r>
            <a:r>
              <a:rPr lang="pl-PL" sz="1600" dirty="0" smtClean="0">
                <a:solidFill>
                  <a:srgbClr val="003399"/>
                </a:solidFill>
              </a:rPr>
              <a:t>!</a:t>
            </a:r>
          </a:p>
          <a:p>
            <a:pPr marL="0" indent="0">
              <a:spcBef>
                <a:spcPts val="300"/>
              </a:spcBef>
              <a:buClr>
                <a:srgbClr val="FFC000"/>
              </a:buClr>
              <a:buSzPct val="120000"/>
              <a:buNone/>
            </a:pPr>
            <a:r>
              <a:rPr lang="pl-PL" sz="1600" dirty="0" smtClean="0">
                <a:solidFill>
                  <a:srgbClr val="003399"/>
                </a:solidFill>
              </a:rPr>
              <a:t>ENC=40e</a:t>
            </a:r>
            <a:r>
              <a:rPr lang="pl-PL" sz="1600" baseline="30000" dirty="0" smtClean="0">
                <a:solidFill>
                  <a:srgbClr val="003399"/>
                </a:solidFill>
              </a:rPr>
              <a:t>-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</a:rPr>
              <a:t>C</a:t>
            </a:r>
            <a:r>
              <a:rPr lang="pl-PL" sz="1600" baseline="-25000" dirty="0" err="1" smtClean="0">
                <a:solidFill>
                  <a:srgbClr val="003399"/>
                </a:solidFill>
              </a:rPr>
              <a:t>in</a:t>
            </a:r>
            <a:r>
              <a:rPr lang="pl-PL" sz="1600" dirty="0" smtClean="0">
                <a:solidFill>
                  <a:srgbClr val="003399"/>
                </a:solidFill>
              </a:rPr>
              <a:t>&lt;20fF, ENC=70e</a:t>
            </a:r>
            <a:r>
              <a:rPr lang="pl-PL" sz="1600" baseline="30000" dirty="0" smtClean="0">
                <a:solidFill>
                  <a:srgbClr val="003399"/>
                </a:solidFill>
              </a:rPr>
              <a:t>-</a:t>
            </a:r>
            <a:r>
              <a:rPr lang="pl-PL" sz="1600" dirty="0" smtClean="0">
                <a:solidFill>
                  <a:srgbClr val="003399"/>
                </a:solidFill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</a:rPr>
              <a:t>C</a:t>
            </a:r>
            <a:r>
              <a:rPr lang="pl-PL" sz="1600" baseline="-25000" dirty="0" err="1" smtClean="0">
                <a:solidFill>
                  <a:srgbClr val="003399"/>
                </a:solidFill>
              </a:rPr>
              <a:t>in</a:t>
            </a:r>
            <a:r>
              <a:rPr lang="pl-PL" sz="1600" dirty="0" smtClean="0">
                <a:solidFill>
                  <a:srgbClr val="003399"/>
                </a:solidFill>
              </a:rPr>
              <a:t>&gt;80fF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0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858000" cy="1143000"/>
          </a:xfrm>
        </p:spPr>
        <p:txBody>
          <a:bodyPr/>
          <a:lstStyle/>
          <a:p>
            <a:r>
              <a:rPr lang="en-US" dirty="0"/>
              <a:t>June </a:t>
            </a:r>
            <a:r>
              <a:rPr lang="en-US" dirty="0" smtClean="0"/>
              <a:t>Irradiation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Christian | Pixel Detector Electronics R&amp;D</a:t>
            </a:r>
            <a:endParaRPr lang="en-US" b="1" dirty="0"/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381000" y="1600200"/>
            <a:ext cx="4800600" cy="41148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404040"/>
                </a:solidFill>
              </a:rPr>
              <a:t>Sandia Gamma Irradiation Facility “Cell 3”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225 </a:t>
            </a:r>
            <a:r>
              <a:rPr lang="en-US" dirty="0" err="1" smtClean="0">
                <a:solidFill>
                  <a:srgbClr val="404040"/>
                </a:solidFill>
              </a:rPr>
              <a:t>kCi</a:t>
            </a:r>
            <a:r>
              <a:rPr lang="en-US" dirty="0" smtClean="0">
                <a:solidFill>
                  <a:srgbClr val="404040"/>
                </a:solidFill>
              </a:rPr>
              <a:t> of </a:t>
            </a:r>
            <a:r>
              <a:rPr lang="en-US" baseline="30000" dirty="0" smtClean="0">
                <a:solidFill>
                  <a:srgbClr val="404040"/>
                </a:solidFill>
              </a:rPr>
              <a:t>60</a:t>
            </a:r>
            <a:r>
              <a:rPr lang="en-US" dirty="0" smtClean="0">
                <a:solidFill>
                  <a:srgbClr val="404040"/>
                </a:solidFill>
              </a:rPr>
              <a:t>Co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Dose rate = 5.13 </a:t>
            </a:r>
            <a:r>
              <a:rPr lang="en-US" dirty="0" err="1" smtClean="0">
                <a:solidFill>
                  <a:srgbClr val="404040"/>
                </a:solidFill>
              </a:rPr>
              <a:t>Mrad</a:t>
            </a:r>
            <a:r>
              <a:rPr lang="en-US" dirty="0" smtClean="0">
                <a:solidFill>
                  <a:srgbClr val="404040"/>
                </a:solidFill>
              </a:rPr>
              <a:t>/</a:t>
            </a:r>
            <a:r>
              <a:rPr lang="en-US" dirty="0" err="1" smtClean="0">
                <a:solidFill>
                  <a:srgbClr val="404040"/>
                </a:solidFill>
              </a:rPr>
              <a:t>hr</a:t>
            </a:r>
            <a:endParaRPr lang="en-US" dirty="0" smtClean="0">
              <a:solidFill>
                <a:srgbClr val="404040"/>
              </a:solidFill>
            </a:endParaRP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Total dose = 1.1 Grad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Devices kept “cold” except during measurements</a:t>
            </a:r>
          </a:p>
          <a:p>
            <a:pPr lvl="1"/>
            <a:endParaRPr lang="en-US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Devices tested: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Core NMOS &amp; PMOS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Double gate oxide thickness (2.5V I/O) NMOS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NMOS bias: Gate = 1.2V, all others ground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PMOS bias: ½ with all nodes = 1.2V (substrate </a:t>
            </a:r>
            <a:r>
              <a:rPr lang="en-US" dirty="0" err="1" smtClean="0">
                <a:solidFill>
                  <a:srgbClr val="404040"/>
                </a:solidFill>
              </a:rPr>
              <a:t>gnd</a:t>
            </a:r>
            <a:r>
              <a:rPr lang="en-US" dirty="0" smtClean="0">
                <a:solidFill>
                  <a:srgbClr val="404040"/>
                </a:solidFill>
              </a:rPr>
              <a:t>) &amp; ½ with Gate (&amp; substrate) = ground, all others 1.2V</a:t>
            </a: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8" name="Picture 7" descr="chips_on_irrad_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8200"/>
            <a:ext cx="2805273" cy="4879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371600"/>
            <a:ext cx="143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</a:rPr>
              <a:t>Vortex cooler</a:t>
            </a:r>
            <a:endParaRPr lang="en-US" sz="1800" dirty="0">
              <a:solidFill>
                <a:srgbClr val="40404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96000" y="1752600"/>
            <a:ext cx="13086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85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FCP130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Christian | Pixel Detector Electronics R&amp;D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BA34F6-786B-5943-A669-853A984F0C4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Pixel unit cell = </a:t>
            </a:r>
            <a:r>
              <a:rPr lang="en-US" sz="2400" dirty="0" smtClean="0"/>
              <a:t>30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x100</a:t>
            </a:r>
            <a:r>
              <a:rPr lang="en-US" sz="2400" dirty="0" smtClean="0">
                <a:latin typeface="Symbol" pitchFamily="18" charset="2"/>
              </a:rPr>
              <a:t>m</a:t>
            </a:r>
            <a:endParaRPr lang="en-US" sz="2400" dirty="0">
              <a:latin typeface="Symbol" pitchFamily="18" charset="2"/>
            </a:endParaRPr>
          </a:p>
          <a:p>
            <a:r>
              <a:rPr lang="en-US" sz="2400" dirty="0" smtClean="0"/>
              <a:t>Two types of ADC</a:t>
            </a:r>
          </a:p>
          <a:p>
            <a:pPr lvl="1"/>
            <a:r>
              <a:rPr lang="en-US" sz="2000" dirty="0" smtClean="0"/>
              <a:t>½ of array each</a:t>
            </a:r>
          </a:p>
          <a:p>
            <a:r>
              <a:rPr lang="en-US" sz="2400" dirty="0" smtClean="0"/>
              <a:t>Uses </a:t>
            </a:r>
            <a:r>
              <a:rPr lang="en-US" sz="2400" dirty="0"/>
              <a:t>digital logic from other FNAL </a:t>
            </a:r>
            <a:r>
              <a:rPr lang="en-US" sz="2400" dirty="0" smtClean="0"/>
              <a:t>projects</a:t>
            </a:r>
          </a:p>
          <a:p>
            <a:r>
              <a:rPr lang="en-US" sz="2400" dirty="0" smtClean="0"/>
              <a:t>Zero-suppressed readout using priority encoder</a:t>
            </a:r>
          </a:p>
          <a:p>
            <a:r>
              <a:rPr lang="en-US" sz="2400" dirty="0" smtClean="0"/>
              <a:t>Normal readout at bottom; debug at top (including analog from selected cells); side pads accessible only when not bonded to a sensor.</a:t>
            </a:r>
          </a:p>
          <a:p>
            <a:r>
              <a:rPr lang="en-US" dirty="0" err="1" smtClean="0"/>
              <a:t>Fabbed</a:t>
            </a:r>
            <a:r>
              <a:rPr lang="en-US" dirty="0" smtClean="0"/>
              <a:t> in 130 nm for now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8" name="Picture 7" descr="FCP1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6" y="921889"/>
            <a:ext cx="3310306" cy="5083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83" y="3571760"/>
            <a:ext cx="772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</a:rPr>
              <a:t>8.5mm</a:t>
            </a:r>
            <a:endParaRPr lang="en-US" sz="1600" dirty="0">
              <a:solidFill>
                <a:srgbClr val="404040"/>
              </a:solidFill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414534" y="921889"/>
            <a:ext cx="5783" cy="2649871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14534" y="3910314"/>
            <a:ext cx="5783" cy="2094817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42980" y="6191051"/>
            <a:ext cx="1331802" cy="0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97173" y="5996312"/>
            <a:ext cx="772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</a:rPr>
              <a:t>5.5mm</a:t>
            </a:r>
            <a:endParaRPr lang="en-US" sz="1600" dirty="0">
              <a:solidFill>
                <a:srgbClr val="40404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64477" y="6191051"/>
            <a:ext cx="1276796" cy="0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2932113" y="1270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A Small-Pixel Readout Chip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2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6858000" cy="1143000"/>
          </a:xfrm>
        </p:spPr>
        <p:txBody>
          <a:bodyPr/>
          <a:lstStyle/>
          <a:p>
            <a:r>
              <a:rPr lang="en-US" dirty="0" smtClean="0"/>
              <a:t>Plans for 2015 &amp;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219200"/>
            <a:ext cx="6858000" cy="4114800"/>
          </a:xfrm>
        </p:spPr>
        <p:txBody>
          <a:bodyPr/>
          <a:lstStyle/>
          <a:p>
            <a:r>
              <a:rPr lang="en-US" sz="2000" dirty="0" smtClean="0"/>
              <a:t>Radiation testing (responding to RD53 priorities):</a:t>
            </a:r>
          </a:p>
          <a:p>
            <a:pPr lvl="1"/>
            <a:r>
              <a:rPr lang="en-US" sz="1800" dirty="0" smtClean="0"/>
              <a:t>“Warm” irradiation of 65nm transistors at Sandia GIF;</a:t>
            </a:r>
          </a:p>
          <a:p>
            <a:pPr lvl="1"/>
            <a:r>
              <a:rPr lang="en-US" sz="1800" dirty="0" smtClean="0"/>
              <a:t>If required, design, fabricate, &amp; measure SEU test chip.</a:t>
            </a:r>
          </a:p>
          <a:p>
            <a:pPr marL="400050"/>
            <a:r>
              <a:rPr lang="en-US" sz="2000" dirty="0" smtClean="0"/>
              <a:t>FCP130:</a:t>
            </a:r>
          </a:p>
          <a:p>
            <a:pPr marL="800100" lvl="1"/>
            <a:r>
              <a:rPr lang="en-US" sz="1800" dirty="0" smtClean="0"/>
              <a:t>Support sensor development.</a:t>
            </a:r>
          </a:p>
          <a:p>
            <a:pPr marL="400050"/>
            <a:r>
              <a:rPr lang="en-US" sz="2000" dirty="0" smtClean="0"/>
              <a:t>Translate FCP130 cells to 65nm:</a:t>
            </a:r>
            <a:endParaRPr lang="en-US" sz="2000" dirty="0"/>
          </a:p>
          <a:p>
            <a:pPr marL="800100" lvl="1"/>
            <a:r>
              <a:rPr lang="en-US" sz="1800" dirty="0" smtClean="0"/>
              <a:t>Either prototype cells in small ASIC (only for bare chip testing), or</a:t>
            </a:r>
          </a:p>
          <a:p>
            <a:pPr marL="800100" lvl="1"/>
            <a:r>
              <a:rPr lang="en-US" sz="1800" dirty="0" smtClean="0"/>
              <a:t>Design &amp; fabricate FCP65 (to be used with test sensors).</a:t>
            </a:r>
          </a:p>
          <a:p>
            <a:pPr marL="400050"/>
            <a:r>
              <a:rPr lang="en-US" sz="2000" dirty="0" smtClean="0"/>
              <a:t>Longer term plans depend on RD53.</a:t>
            </a:r>
          </a:p>
          <a:p>
            <a:pPr marL="57150" indent="0">
              <a:buNone/>
            </a:pPr>
            <a:endParaRPr lang="en-US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David Christian | Pixel Detector Electronics R&amp;D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BA34F6-786B-5943-A669-853A984F0C4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1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381000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Oriented fast pattern recognition using 3D ASIC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B150D6-FAA3-774B-B72F-20ED0AACC72A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12/18/14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900" dirty="0" err="1" smtClean="0">
                <a:solidFill>
                  <a:srgbClr val="004C97"/>
                </a:solidFill>
                <a:latin typeface="Helvetica" charset="0"/>
              </a:rPr>
              <a:t>G.Deptuch</a:t>
            </a:r>
            <a:r>
              <a:rPr lang="en-US" sz="900" dirty="0" smtClean="0">
                <a:solidFill>
                  <a:srgbClr val="004C97"/>
                </a:solidFill>
                <a:latin typeface="Helvetica" charset="0"/>
              </a:rPr>
              <a:t> </a:t>
            </a:r>
            <a:r>
              <a:rPr lang="en-US" sz="900" dirty="0">
                <a:solidFill>
                  <a:srgbClr val="004C97"/>
                </a:solidFill>
                <a:latin typeface="Helvetica" charset="0"/>
              </a:rPr>
              <a:t>| </a:t>
            </a:r>
            <a:r>
              <a:rPr lang="pl-PL" sz="900" dirty="0">
                <a:latin typeface="Helvetica" charset="0"/>
              </a:rPr>
              <a:t>3D R&amp;D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8F46F3D-28BF-1949-A22D-B4C9395CB0DA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912421"/>
            <a:ext cx="4572000" cy="1303005"/>
          </a:xfrm>
          <a:prstGeom prst="rect">
            <a:avLst/>
          </a:prstGeom>
        </p:spPr>
      </p:pic>
      <p:pic>
        <p:nvPicPr>
          <p:cNvPr id="12" name="Content Placeholder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3" b="21363"/>
          <a:stretch/>
        </p:blipFill>
        <p:spPr bwMode="auto">
          <a:xfrm>
            <a:off x="3749675" y="2131621"/>
            <a:ext cx="5111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3D protoVIPRAM.tif"/>
          <p:cNvPicPr>
            <a:picLocks noChangeAspect="1"/>
          </p:cNvPicPr>
          <p:nvPr/>
        </p:nvPicPr>
        <p:blipFill>
          <a:blip r:embed="rId4" cstate="print"/>
          <a:srcRect l="25890" t="9160" r="31068" b="9160"/>
          <a:stretch>
            <a:fillRect/>
          </a:stretch>
        </p:blipFill>
        <p:spPr>
          <a:xfrm>
            <a:off x="838200" y="3787478"/>
            <a:ext cx="2344222" cy="2514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74602" y="5821025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b="1" dirty="0" smtClean="0">
                <a:latin typeface="Arial" charset="0"/>
                <a:ea typeface="ＭＳ Ｐゴシック" charset="-128"/>
                <a:cs typeface="+mn-cs"/>
              </a:rPr>
              <a:t>CAM1</a:t>
            </a:r>
            <a:endParaRPr lang="en-US" b="1" dirty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2905" y="5327556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b="1" dirty="0" smtClean="0">
                <a:latin typeface="Arial" charset="0"/>
                <a:ea typeface="ＭＳ Ｐゴシック" charset="-128"/>
                <a:cs typeface="+mn-cs"/>
              </a:rPr>
              <a:t>CAM2</a:t>
            </a:r>
            <a:endParaRPr lang="en-US" b="1" dirty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91208" y="4865891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b="1" dirty="0" smtClean="0">
                <a:latin typeface="Arial" charset="0"/>
                <a:ea typeface="ＭＳ Ｐゴシック" charset="-128"/>
                <a:cs typeface="+mn-cs"/>
              </a:rPr>
              <a:t>CAM3</a:t>
            </a:r>
            <a:endParaRPr lang="en-US" b="1" dirty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9511" y="4404226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b="1" dirty="0" smtClean="0">
                <a:latin typeface="Arial" charset="0"/>
                <a:ea typeface="ＭＳ Ｐゴシック" charset="-128"/>
                <a:cs typeface="+mn-cs"/>
              </a:rPr>
              <a:t>CAM4</a:t>
            </a:r>
            <a:endParaRPr lang="en-US" b="1" dirty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07814" y="394256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b="1" dirty="0" smtClean="0">
                <a:latin typeface="Arial" charset="0"/>
                <a:ea typeface="ＭＳ Ｐゴシック" charset="-128"/>
                <a:cs typeface="+mn-cs"/>
              </a:rPr>
              <a:t>Control</a:t>
            </a:r>
            <a:endParaRPr lang="en-US" b="1" dirty="0"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2895600" y="5558389"/>
            <a:ext cx="679002" cy="461665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3574602" y="3198421"/>
            <a:ext cx="921198" cy="2821633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2895600" y="5179621"/>
            <a:ext cx="1757958" cy="369558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653557" y="3198421"/>
            <a:ext cx="756643" cy="2359968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2895600" y="4818229"/>
            <a:ext cx="2860742" cy="286310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756342" y="3198421"/>
            <a:ext cx="549208" cy="1906118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2895600" y="4523549"/>
            <a:ext cx="3929144" cy="119326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6824744" y="3198421"/>
            <a:ext cx="415858" cy="1430499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2971800" y="4113730"/>
            <a:ext cx="4860227" cy="59663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828466" y="3198421"/>
            <a:ext cx="324934" cy="974974"/>
          </a:xfrm>
          <a:prstGeom prst="straightConnector1">
            <a:avLst/>
          </a:prstGeom>
          <a:noFill/>
          <a:ln w="38100" cap="flat" cmpd="sng" algn="ctr">
            <a:solidFill>
              <a:srgbClr val="00007A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Content Placeholder 6"/>
          <p:cNvSpPr txBox="1">
            <a:spLocks/>
          </p:cNvSpPr>
          <p:nvPr/>
        </p:nvSpPr>
        <p:spPr bwMode="auto">
          <a:xfrm>
            <a:off x="76200" y="2971800"/>
            <a:ext cx="3729997" cy="166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VIPRAM_L1CMS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12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Pipelined operation between PRAM and Data Output</a:t>
            </a: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 – </a:t>
            </a:r>
            <a:r>
              <a:rPr kumimoji="0" lang="pl-PL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focus</a:t>
            </a: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 = system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12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Significant layout optimizations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1219200"/>
            <a:ext cx="3090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“VIPRAM” = Vertically </a:t>
            </a:r>
            <a:r>
              <a:rPr lang="en-US" sz="2000" dirty="0"/>
              <a:t>Integrated Pattern </a:t>
            </a:r>
            <a:r>
              <a:rPr lang="en-US" sz="2000" dirty="0" smtClean="0"/>
              <a:t>Recognition </a:t>
            </a:r>
            <a:r>
              <a:rPr lang="en-US" sz="2000" dirty="0"/>
              <a:t>Associative Memory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54042" y="5235481"/>
            <a:ext cx="3378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 smtClean="0"/>
              <a:t>Ultimate </a:t>
            </a:r>
            <a:r>
              <a:rPr lang="pl-PL" sz="1800" dirty="0" err="1" smtClean="0"/>
              <a:t>goal</a:t>
            </a:r>
            <a:r>
              <a:rPr lang="pl-PL" sz="1800" dirty="0" smtClean="0"/>
              <a:t> </a:t>
            </a:r>
            <a:r>
              <a:rPr lang="pl-PL" sz="1800" dirty="0" err="1" smtClean="0"/>
              <a:t>is</a:t>
            </a:r>
            <a:r>
              <a:rPr lang="pl-PL" sz="1800" dirty="0" smtClean="0"/>
              <a:t> to </a:t>
            </a:r>
            <a:r>
              <a:rPr lang="pl-PL" sz="1800" dirty="0" err="1" smtClean="0"/>
              <a:t>stack</a:t>
            </a:r>
            <a:r>
              <a:rPr lang="pl-PL" sz="1800" dirty="0" smtClean="0"/>
              <a:t> </a:t>
            </a:r>
            <a:r>
              <a:rPr lang="pl-PL" sz="1800" dirty="0" err="1" smtClean="0"/>
              <a:t>up</a:t>
            </a:r>
            <a:r>
              <a:rPr lang="pl-PL" sz="1800" dirty="0" smtClean="0"/>
              <a:t> to 8 </a:t>
            </a:r>
            <a:r>
              <a:rPr lang="pl-PL" sz="1800" dirty="0" err="1" smtClean="0"/>
              <a:t>tiers</a:t>
            </a:r>
            <a:r>
              <a:rPr lang="pl-PL" sz="1800" dirty="0" smtClean="0"/>
              <a:t> </a:t>
            </a:r>
            <a:r>
              <a:rPr lang="pl-PL" sz="1800" dirty="0" err="1" smtClean="0"/>
              <a:t>reflecting</a:t>
            </a:r>
            <a:r>
              <a:rPr lang="pl-PL" sz="1800" dirty="0" smtClean="0"/>
              <a:t> </a:t>
            </a:r>
            <a:r>
              <a:rPr lang="pl-PL" sz="1800" dirty="0" err="1" smtClean="0"/>
              <a:t>tracker</a:t>
            </a:r>
            <a:r>
              <a:rPr lang="pl-PL" sz="1800" dirty="0" smtClean="0"/>
              <a:t> </a:t>
            </a:r>
            <a:r>
              <a:rPr lang="pl-PL" sz="1800" dirty="0" err="1" smtClean="0"/>
              <a:t>topology</a:t>
            </a:r>
            <a:endParaRPr lang="en-US" sz="1800" dirty="0"/>
          </a:p>
        </p:txBody>
      </p:sp>
      <p:sp>
        <p:nvSpPr>
          <p:cNvPr id="35" name="Rectangle 34"/>
          <p:cNvSpPr/>
          <p:nvPr/>
        </p:nvSpPr>
        <p:spPr>
          <a:xfrm>
            <a:off x="4653558" y="5882449"/>
            <a:ext cx="4276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 smtClean="0"/>
              <a:t>For </a:t>
            </a:r>
            <a:r>
              <a:rPr lang="pl-PL" sz="1800" dirty="0" err="1" smtClean="0"/>
              <a:t>details</a:t>
            </a:r>
            <a:r>
              <a:rPr lang="pl-PL" sz="1800" dirty="0" smtClean="0"/>
              <a:t>: </a:t>
            </a:r>
            <a:r>
              <a:rPr lang="pl-PL" sz="1800" dirty="0" err="1" smtClean="0"/>
              <a:t>Ted’s</a:t>
            </a:r>
            <a:r>
              <a:rPr lang="pl-PL" sz="1800" dirty="0"/>
              <a:t> Liu talk (DAQ &amp; </a:t>
            </a:r>
            <a:r>
              <a:rPr lang="pl-PL" sz="1800" dirty="0" err="1"/>
              <a:t>Triggering</a:t>
            </a:r>
            <a:r>
              <a:rPr lang="pl-PL" sz="1800" dirty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0216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/>
              <a:t>12-channel</a:t>
            </a:r>
            <a:r>
              <a:rPr lang="en-US" altLang="zh-CN" sz="2800" dirty="0" smtClean="0"/>
              <a:t> Array Optical Transmitter Module (ATx)</a:t>
            </a:r>
            <a:endParaRPr lang="en-US" altLang="en-US" sz="2800" dirty="0" smtClean="0"/>
          </a:p>
        </p:txBody>
      </p:sp>
      <p:sp>
        <p:nvSpPr>
          <p:cNvPr id="6147" name="Content Placeholder 4"/>
          <p:cNvSpPr>
            <a:spLocks noGrp="1"/>
          </p:cNvSpPr>
          <p:nvPr>
            <p:ph idx="4294967295"/>
          </p:nvPr>
        </p:nvSpPr>
        <p:spPr>
          <a:xfrm>
            <a:off x="228600" y="914400"/>
            <a:ext cx="8686800" cy="4800600"/>
          </a:xfrm>
        </p:spPr>
        <p:txBody>
          <a:bodyPr/>
          <a:lstStyle/>
          <a:p>
            <a:pPr eaLnBrk="1" hangingPunct="1">
              <a:defRPr/>
            </a:pPr>
            <a:endParaRPr lang="en-US" sz="1600" dirty="0" smtClean="0">
              <a:latin typeface="Verdana" pitchFamily="34" charset="0"/>
            </a:endParaRPr>
          </a:p>
          <a:p>
            <a:pPr eaLnBrk="1" hangingPunct="1">
              <a:defRPr/>
            </a:pPr>
            <a:endParaRPr lang="en-US" sz="1800" dirty="0" smtClean="0"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 smtClean="0">
              <a:latin typeface="Verdana" pitchFamily="34" charset="0"/>
            </a:endParaRPr>
          </a:p>
          <a:p>
            <a:pPr eaLnBrk="1" hangingPunct="1">
              <a:defRPr/>
            </a:pPr>
            <a:endParaRPr lang="en-US" sz="2000" dirty="0" smtClean="0">
              <a:latin typeface="Verdana" pitchFamily="34" charset="0"/>
            </a:endParaRPr>
          </a:p>
          <a:p>
            <a:pPr eaLnBrk="1" hangingPunct="1">
              <a:defRPr/>
            </a:pPr>
            <a:endParaRPr lang="en-US" sz="2000" dirty="0" smtClean="0">
              <a:latin typeface="Verdana" pitchFamily="34" charset="0"/>
            </a:endParaRPr>
          </a:p>
          <a:p>
            <a:pPr eaLnBrk="1" hangingPunct="1">
              <a:defRPr/>
            </a:pPr>
            <a:endParaRPr lang="en-US" sz="2000" dirty="0" smtClean="0"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3412067" cy="19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980753"/>
            <a:ext cx="8839200" cy="511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ATx is a </a:t>
            </a:r>
            <a:r>
              <a:rPr lang="en-US" sz="1600" dirty="0" smtClean="0"/>
              <a:t>compact (1.9 cm x 2.2 cm x 0.44 </a:t>
            </a:r>
            <a:r>
              <a:rPr lang="en-US" sz="1600" dirty="0"/>
              <a:t>c</a:t>
            </a:r>
            <a:r>
              <a:rPr lang="en-US" sz="1600" dirty="0" smtClean="0"/>
              <a:t>m), </a:t>
            </a:r>
            <a:r>
              <a:rPr lang="en-US" sz="1600" dirty="0"/>
              <a:t>radiation-tolerant, </a:t>
            </a:r>
            <a:r>
              <a:rPr lang="en-US" sz="1600" dirty="0">
                <a:solidFill>
                  <a:srgbClr val="FF0000"/>
                </a:solidFill>
              </a:rPr>
              <a:t>12-channel array optical transmitter module </a:t>
            </a:r>
            <a:r>
              <a:rPr lang="en-US" sz="1600" dirty="0"/>
              <a:t>towards </a:t>
            </a:r>
            <a:r>
              <a:rPr lang="en-US" sz="1600" dirty="0">
                <a:solidFill>
                  <a:srgbClr val="FF0000"/>
                </a:solidFill>
              </a:rPr>
              <a:t>120 Gbps optical link</a:t>
            </a:r>
            <a:r>
              <a:rPr lang="en-US" sz="1600" dirty="0"/>
              <a:t>, integrating array optical components, a VCSEL array with a driving ASIC in a custom transmitter module.   </a:t>
            </a:r>
            <a:endParaRPr lang="en-US" sz="16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A </a:t>
            </a:r>
            <a:r>
              <a:rPr lang="en-US" sz="1600" dirty="0"/>
              <a:t>custom </a:t>
            </a:r>
            <a:r>
              <a:rPr lang="en-US" sz="1600" dirty="0" smtClean="0"/>
              <a:t>low-cost </a:t>
            </a:r>
            <a:r>
              <a:rPr lang="en-US" sz="1600" dirty="0"/>
              <a:t>and reliable </a:t>
            </a:r>
            <a:r>
              <a:rPr lang="en-US" sz="1600" dirty="0" smtClean="0"/>
              <a:t>“active-alignment” </a:t>
            </a:r>
            <a:r>
              <a:rPr lang="en-US" sz="1600" dirty="0"/>
              <a:t>method </a:t>
            </a:r>
            <a:r>
              <a:rPr lang="en-US" sz="1600" dirty="0" smtClean="0"/>
              <a:t>was </a:t>
            </a:r>
            <a:r>
              <a:rPr lang="en-US" sz="1600" dirty="0"/>
              <a:t>developed to </a:t>
            </a:r>
            <a:r>
              <a:rPr lang="en-US" sz="1600" dirty="0" smtClean="0"/>
              <a:t>solve the challenging alignment issue in the array optics area.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 smtClean="0"/>
              <a:t>With a commercial VCSEL array driver, the ATx module successfully operated at 10 Gbps/</a:t>
            </a:r>
            <a:r>
              <a:rPr lang="en-US" sz="1600" dirty="0" err="1" smtClean="0"/>
              <a:t>ch</a:t>
            </a:r>
            <a:r>
              <a:rPr lang="en-US" sz="1600" dirty="0" smtClean="0"/>
              <a:t> and aggregate data rate of 120 Gbps. The optical transmitter eye diagram passed the eye mask, and the transmitted BER less than 10</a:t>
            </a:r>
            <a:r>
              <a:rPr lang="en-US" sz="1600" baseline="30000" dirty="0" smtClean="0"/>
              <a:t>-12</a:t>
            </a:r>
            <a:r>
              <a:rPr lang="en-US" sz="1600" dirty="0" smtClean="0"/>
              <a:t> was achieved at 10 Gbps/</a:t>
            </a:r>
            <a:r>
              <a:rPr lang="en-US" sz="1600" dirty="0" err="1" smtClean="0"/>
              <a:t>ch.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/>
            <a:endParaRPr lang="en-US" sz="1600" dirty="0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2438400" cy="215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2133601" y="4147066"/>
            <a:ext cx="654470" cy="41137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6000" y="3790890"/>
            <a:ext cx="1904999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Prizm</a:t>
            </a:r>
            <a:r>
              <a:rPr lang="en-US" sz="1800" dirty="0" smtClean="0"/>
              <a:t> Connector</a:t>
            </a:r>
            <a:endParaRPr lang="en-US" sz="18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121976" y="4915501"/>
            <a:ext cx="1369998" cy="25443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63170" y="4807035"/>
            <a:ext cx="620633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MOI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033278" y="6336268"/>
            <a:ext cx="2052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Optical Interface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5867400"/>
            <a:ext cx="3581400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ATx Module with </a:t>
            </a:r>
          </a:p>
          <a:p>
            <a:pPr algn="l"/>
            <a:r>
              <a:rPr lang="en-US" sz="2000" dirty="0" smtClean="0"/>
              <a:t>ribbon fiber attached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A2C29A-C465-A449-969E-BB93BDC24159}" type="slidenum">
              <a:rPr lang="en-US" smtClean="0"/>
              <a:pPr/>
              <a:t>19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553200" cy="76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3333CC"/>
                </a:solidFill>
              </a:rPr>
              <a:t>Fermilab Detector R&amp;D Organization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1"/>
          </p:nvPr>
        </p:nvSpPr>
        <p:spPr>
          <a:xfrm>
            <a:off x="990600" y="1066800"/>
            <a:ext cx="7772400" cy="4267200"/>
          </a:xfrm>
        </p:spPr>
        <p:txBody>
          <a:bodyPr/>
          <a:lstStyle/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The </a:t>
            </a:r>
            <a:r>
              <a:rPr lang="en-US" sz="1200" b="1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“Detector Advisory Group”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consists of</a:t>
            </a:r>
            <a:r>
              <a:rPr lang="en-US" sz="1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: 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(PPD </a:t>
            </a:r>
            <a:r>
              <a:rPr lang="en-US" sz="1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unless otherwise noted)</a:t>
            </a:r>
          </a:p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Technical Point of Contact 			Erik Ramberg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Silicon tracking representative   		Ron Lipton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DAQ and Triggering representative		Alan Prosser (SCD)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Calorimetry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and </a:t>
            </a: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photodetection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representative 	Jim Freeman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Liquid Argon R&amp;D representative  		Stephen </a:t>
            </a: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Pordes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(ND)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Astrophysics detectors representative  		Juan Estrada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Intensity Frontier representative (CD) 		Bob </a:t>
            </a: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Tschirhart</a:t>
            </a:r>
            <a:endParaRPr lang="en-US" sz="12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Head, Particle Physics Division    		Patty McBride (ex-officio)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Assoc. head for Engineering	 		Eric James (ex-officio)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Head, Particle Physics Initiatives		Dmitri </a:t>
            </a: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Denisov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(ex-officio)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Head, New Initiatives R&amp;D     		Dave Christian (ex-officio)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Scientific Computing </a:t>
            </a:r>
            <a:r>
              <a:rPr lang="en-US" sz="1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CD)			</a:t>
            </a: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Panagiotis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Spentzouris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(SCD)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Ulrich </a:t>
            </a:r>
            <a:r>
              <a:rPr lang="en-US" sz="12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Heintz</a:t>
            </a:r>
            <a:r>
              <a:rPr lang="en-US" sz="1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 (Brown University</a:t>
            </a: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		(External Representative)</a:t>
            </a: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lvl="1">
              <a:buClr>
                <a:schemeClr val="tx1"/>
              </a:buClr>
              <a:buSzPct val="150000"/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The group meets twice a month and monitors and reports on the activities in each of their portfolios.</a:t>
            </a:r>
          </a:p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Members give advice on the future of the program and participate in reviews of projects in each portfolio</a:t>
            </a:r>
          </a:p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TPOC informs the Division Heads and Offices of Research and Computing of plans arising out of group discussions and reviews.</a:t>
            </a:r>
          </a:p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After consultation with DOE, Division Heads and CRO then decide on approval of new directions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C847-7DCE-6D4A-BE87-C05B68FF72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5"/>
          <p:cNvSpPr txBox="1">
            <a:spLocks/>
          </p:cNvSpPr>
          <p:nvPr/>
        </p:nvSpPr>
        <p:spPr bwMode="auto">
          <a:xfrm>
            <a:off x="1219200" y="61722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Erik Ramberg  - Review of </a:t>
            </a:r>
            <a:r>
              <a:rPr lang="en-US" sz="1200" b="1" dirty="0" err="1" smtClean="0"/>
              <a:t>Fermilab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Detector R&amp;D, </a:t>
            </a:r>
            <a:r>
              <a:rPr lang="en-US" sz="1200" b="1" dirty="0" smtClean="0"/>
              <a:t>Oct.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29, 2014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21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6705600" cy="1143000"/>
          </a:xfrm>
        </p:spPr>
        <p:txBody>
          <a:bodyPr/>
          <a:lstStyle/>
          <a:p>
            <a:r>
              <a:rPr lang="en-US" sz="2000" dirty="0" err="1" smtClean="0"/>
              <a:t>Calorimetry</a:t>
            </a:r>
            <a:r>
              <a:rPr lang="en-US" sz="2000" dirty="0" smtClean="0"/>
              <a:t> and Fast </a:t>
            </a:r>
            <a:r>
              <a:rPr lang="en-US" sz="2000" dirty="0"/>
              <a:t>T</a:t>
            </a:r>
            <a:r>
              <a:rPr lang="en-US" sz="2000" dirty="0" smtClean="0"/>
              <a:t>iming research should evolve to more directly support issues relevant to Phase II CMS upgrades: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7239000" cy="3733800"/>
          </a:xfrm>
        </p:spPr>
        <p:txBody>
          <a:bodyPr/>
          <a:lstStyle/>
          <a:p>
            <a:r>
              <a:rPr lang="en-US" sz="2000" dirty="0" smtClean="0"/>
              <a:t>Radiation hard scintillators</a:t>
            </a:r>
          </a:p>
          <a:p>
            <a:r>
              <a:rPr lang="en-US" sz="2000" dirty="0" smtClean="0"/>
              <a:t>Latest version of QIE</a:t>
            </a:r>
          </a:p>
          <a:p>
            <a:r>
              <a:rPr lang="en-US" sz="2000" dirty="0" smtClean="0"/>
              <a:t>Investigate </a:t>
            </a:r>
            <a:r>
              <a:rPr lang="en-US" sz="2000" dirty="0" err="1" smtClean="0"/>
              <a:t>endcap</a:t>
            </a:r>
            <a:r>
              <a:rPr lang="en-US" sz="2000" dirty="0" smtClean="0"/>
              <a:t> calorimeter alternatives with test beam studies until </a:t>
            </a:r>
            <a:r>
              <a:rPr lang="en-US" sz="2000" dirty="0" err="1" smtClean="0"/>
              <a:t>downselect</a:t>
            </a:r>
            <a:r>
              <a:rPr lang="en-US" sz="2000" dirty="0"/>
              <a:t> </a:t>
            </a:r>
            <a:r>
              <a:rPr lang="en-US" sz="2000" dirty="0" smtClean="0"/>
              <a:t>in Feb. 2015</a:t>
            </a:r>
          </a:p>
          <a:p>
            <a:pPr lvl="1"/>
            <a:r>
              <a:rPr lang="en-US" sz="1800" dirty="0" smtClean="0"/>
              <a:t>LYSO/</a:t>
            </a:r>
            <a:r>
              <a:rPr lang="en-US" sz="1800" dirty="0" err="1" smtClean="0"/>
              <a:t>Shashlik</a:t>
            </a:r>
            <a:endParaRPr lang="en-US" sz="1800" dirty="0" smtClean="0"/>
          </a:p>
          <a:p>
            <a:pPr lvl="1"/>
            <a:r>
              <a:rPr lang="en-US" sz="1800" dirty="0" smtClean="0"/>
              <a:t>High granularity silicon</a:t>
            </a:r>
          </a:p>
          <a:p>
            <a:r>
              <a:rPr lang="en-US" sz="2000" dirty="0" smtClean="0"/>
              <a:t>Then join succeeding effort?</a:t>
            </a:r>
          </a:p>
          <a:p>
            <a:r>
              <a:rPr lang="en-US" sz="2000" dirty="0" smtClean="0"/>
              <a:t>Studies of fast timing in showers will continue, to understand how to mitigate pileup difficulties. </a:t>
            </a:r>
          </a:p>
          <a:p>
            <a:pPr lvl="1"/>
            <a:r>
              <a:rPr lang="en-US" sz="1800" dirty="0" smtClean="0"/>
              <a:t>Should we propose a fast timing pre-shower or shower max insert using MCP or </a:t>
            </a:r>
            <a:r>
              <a:rPr lang="en-US" sz="1800" dirty="0" err="1" smtClean="0"/>
              <a:t>SiPM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20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858000" cy="1143000"/>
          </a:xfrm>
        </p:spPr>
        <p:txBody>
          <a:bodyPr/>
          <a:lstStyle/>
          <a:p>
            <a:r>
              <a:rPr lang="en-US" dirty="0" smtClean="0"/>
              <a:t>Support of LAPPD (‘Large Area Picosecond Photo Detector) Project at ANL and U.C.</a:t>
            </a:r>
            <a:endParaRPr lang="en-US" dirty="0"/>
          </a:p>
        </p:txBody>
      </p:sp>
      <p:pic>
        <p:nvPicPr>
          <p:cNvPr id="4" name="Picture 3" descr="C:\Users\ronzhin\Documents\My Documents - Toshiba\Chalice\Chalice_for_2012\Anato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91000"/>
            <a:ext cx="14859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295400"/>
            <a:ext cx="16383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00800" y="3505200"/>
            <a:ext cx="21336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T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 film coating plant for 8”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plates</a:t>
            </a:r>
            <a:endParaRPr lang="en-US" sz="1600" i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5410200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Anatoly </a:t>
            </a:r>
            <a:r>
              <a:rPr lang="en-US" sz="1600" i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Ronzhin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holding the ‘chalice’ for systematic photocathode testing</a:t>
            </a:r>
            <a:endParaRPr lang="en-US" sz="1600" i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8200" y="1676400"/>
            <a:ext cx="4876800" cy="3276600"/>
            <a:chOff x="304800" y="2362200"/>
            <a:chExt cx="4876800" cy="3276600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28800" y="3505200"/>
              <a:ext cx="30861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304800" y="2362200"/>
              <a:ext cx="32893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A mockup of the 8</a:t>
              </a:r>
              <a:r>
                <a:rPr lang="ja-JP" altLang="en-US" sz="1800"/>
                <a:t>”</a:t>
              </a:r>
              <a:r>
                <a:rPr lang="en-US" altLang="ja-JP" sz="1800"/>
                <a:t> MCP/PMT:</a:t>
              </a:r>
              <a:endParaRPr lang="en-US" sz="180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00200" y="4648200"/>
              <a:ext cx="4572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219200" y="3352800"/>
              <a:ext cx="12954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2820194" y="5028406"/>
              <a:ext cx="1219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81000" y="2895600"/>
              <a:ext cx="2386013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Transmission line readout retains superb timing resolution</a:t>
              </a: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381000" y="4267200"/>
              <a:ext cx="1219200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U.C</a:t>
              </a:r>
              <a:r>
                <a:rPr lang="en-US" sz="1200" dirty="0" smtClean="0"/>
                <a:t>./Hawaii </a:t>
              </a:r>
              <a:r>
                <a:rPr lang="en-US" sz="1200" dirty="0"/>
                <a:t>is developing high speed digitizers (10-20 GHz)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4191000" y="3429000"/>
              <a:ext cx="685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505200" y="2514600"/>
              <a:ext cx="1676400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Readout on both ends gives 1 mm positional resolution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21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84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51" y="249629"/>
            <a:ext cx="7512749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Fast timing using Secondary Emission in pores of a </a:t>
            </a:r>
            <a:r>
              <a:rPr lang="en-US" b="1" dirty="0" err="1" smtClean="0">
                <a:solidFill>
                  <a:srgbClr val="0000FF"/>
                </a:solidFill>
              </a:rPr>
              <a:t>Microchannel</a:t>
            </a:r>
            <a:r>
              <a:rPr lang="en-US" b="1" dirty="0" smtClean="0">
                <a:solidFill>
                  <a:srgbClr val="0000FF"/>
                </a:solidFill>
              </a:rPr>
              <a:t> plate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65650" y="1774358"/>
            <a:ext cx="4449166" cy="3631879"/>
            <a:chOff x="4565650" y="2073206"/>
            <a:chExt cx="4449166" cy="36318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650" y="2149085"/>
              <a:ext cx="4127500" cy="35560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4968111" y="3966633"/>
              <a:ext cx="3336976" cy="10640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4968111" y="2459567"/>
              <a:ext cx="3336976" cy="8932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885595" y="2073206"/>
              <a:ext cx="25938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Timing resolution for no quartz window extrapolates to ~37 </a:t>
              </a:r>
              <a:r>
                <a:rPr lang="en-US" sz="1400" dirty="0" err="1" smtClean="0"/>
                <a:t>psec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92999" y="4728490"/>
              <a:ext cx="29218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Pulse height for no quartz window extrapolates to non-zero value</a:t>
              </a:r>
              <a:endParaRPr lang="en-US" sz="1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9611" y="1358720"/>
            <a:ext cx="38848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600" dirty="0" smtClean="0"/>
              <a:t>Goal is to measure timing in showers to 30 </a:t>
            </a:r>
            <a:r>
              <a:rPr lang="en-US" sz="1600" dirty="0" err="1" smtClean="0"/>
              <a:t>nsec</a:t>
            </a:r>
            <a:r>
              <a:rPr lang="en-US" sz="1600" dirty="0" smtClean="0"/>
              <a:t>, to disentangle pileup effects.</a:t>
            </a:r>
          </a:p>
          <a:p>
            <a:pPr marL="285750" indent="-285750" algn="l">
              <a:buFontTx/>
              <a:buChar char="-"/>
            </a:pPr>
            <a:endParaRPr lang="en-US" sz="1600" dirty="0" smtClean="0"/>
          </a:p>
          <a:p>
            <a:pPr marL="285750" indent="-285750" algn="l">
              <a:buFontTx/>
              <a:buChar char="-"/>
            </a:pPr>
            <a:r>
              <a:rPr lang="en-US" sz="1600" dirty="0" smtClean="0"/>
              <a:t>Propose </a:t>
            </a:r>
            <a:r>
              <a:rPr lang="en-US" sz="1600" dirty="0"/>
              <a:t>to use bare MCP in vacuum (no scintillator, no photocathode)</a:t>
            </a:r>
            <a:r>
              <a:rPr lang="en-US" sz="1600" dirty="0" smtClean="0"/>
              <a:t>.</a:t>
            </a:r>
          </a:p>
          <a:p>
            <a:pPr marL="285750" indent="-285750" algn="l">
              <a:buFontTx/>
              <a:buChar char="-"/>
            </a:pPr>
            <a:endParaRPr lang="en-US" sz="1600" dirty="0" smtClean="0"/>
          </a:p>
          <a:p>
            <a:pPr marL="285750" indent="-285750" algn="l">
              <a:buFontTx/>
              <a:buChar char="-"/>
            </a:pPr>
            <a:r>
              <a:rPr lang="en-US" sz="1600" dirty="0" smtClean="0"/>
              <a:t>Our first tests used 16 channels of a </a:t>
            </a:r>
            <a:r>
              <a:rPr lang="en-US" sz="1600" dirty="0" err="1" smtClean="0"/>
              <a:t>Photonis</a:t>
            </a:r>
            <a:r>
              <a:rPr lang="en-US" sz="1600" dirty="0" smtClean="0"/>
              <a:t> MCP/PMT with photocathode and varying thickness of radiator</a:t>
            </a:r>
          </a:p>
          <a:p>
            <a:pPr marL="285750" indent="-285750" algn="l">
              <a:buFontTx/>
              <a:buChar char="-"/>
            </a:pPr>
            <a:endParaRPr 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124200" y="5486400"/>
            <a:ext cx="2567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Anatoly </a:t>
            </a:r>
            <a:r>
              <a:rPr lang="en-US" sz="1400" dirty="0" err="1"/>
              <a:t>Ronzhin</a:t>
            </a:r>
            <a:r>
              <a:rPr lang="en-US" sz="1400" dirty="0"/>
              <a:t> (FNAL), </a:t>
            </a:r>
            <a:r>
              <a:rPr lang="en-US" sz="1400" dirty="0" err="1"/>
              <a:t>Artur</a:t>
            </a:r>
            <a:r>
              <a:rPr lang="en-US" sz="1400" dirty="0"/>
              <a:t> </a:t>
            </a:r>
            <a:r>
              <a:rPr lang="en-US" sz="1400" dirty="0" err="1"/>
              <a:t>Apresyan</a:t>
            </a:r>
            <a:r>
              <a:rPr lang="en-US" sz="1400" dirty="0"/>
              <a:t>, Maria </a:t>
            </a:r>
            <a:r>
              <a:rPr lang="en-US" sz="1400" dirty="0" err="1" smtClean="0"/>
              <a:t>Spiropulu</a:t>
            </a:r>
            <a:r>
              <a:rPr lang="en-US" sz="1400" dirty="0" smtClean="0"/>
              <a:t>,</a:t>
            </a:r>
            <a:r>
              <a:rPr lang="en-US" sz="1400" dirty="0"/>
              <a:t> Si </a:t>
            </a:r>
            <a:r>
              <a:rPr lang="en-US" sz="1400" dirty="0" err="1"/>
              <a:t>Xie</a:t>
            </a:r>
            <a:r>
              <a:rPr lang="en-US" sz="1400" dirty="0"/>
              <a:t> and </a:t>
            </a:r>
            <a:r>
              <a:rPr lang="en-US" sz="1400" dirty="0" err="1"/>
              <a:t>Adi</a:t>
            </a:r>
            <a:r>
              <a:rPr lang="en-US" sz="1400" dirty="0"/>
              <a:t> </a:t>
            </a:r>
            <a:r>
              <a:rPr lang="en-US" sz="1400" dirty="0" err="1"/>
              <a:t>Bornheim</a:t>
            </a:r>
            <a:r>
              <a:rPr lang="en-US" sz="1400" dirty="0" smtClean="0"/>
              <a:t> (</a:t>
            </a:r>
            <a:r>
              <a:rPr lang="en-US" sz="1400" dirty="0" err="1" smtClean="0"/>
              <a:t>CalTech</a:t>
            </a:r>
            <a:r>
              <a:rPr lang="en-US" sz="1400" dirty="0" smtClean="0"/>
              <a:t>), Henry Frisch (UC)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419600"/>
            <a:ext cx="2970397" cy="222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3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8-24 at 7.3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35" y="4358267"/>
            <a:ext cx="3463721" cy="2363208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679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</a:rPr>
              <a:t>Fast Timing in Solid State 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Silicon Photo-Multipliers (</a:t>
            </a:r>
            <a:r>
              <a:rPr lang="en-US" sz="3600" b="1" dirty="0" err="1" smtClean="0">
                <a:solidFill>
                  <a:srgbClr val="0000FF"/>
                </a:solidFill>
              </a:rPr>
              <a:t>SiPM</a:t>
            </a:r>
            <a:r>
              <a:rPr lang="en-US" sz="3600" b="1" dirty="0" smtClean="0">
                <a:solidFill>
                  <a:srgbClr val="0000FF"/>
                </a:solidFill>
              </a:rPr>
              <a:t>)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14820"/>
            <a:ext cx="5313545" cy="45259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itchFamily="34" charset="0"/>
              </a:rPr>
              <a:t>PN junction reverse biased beyond the </a:t>
            </a:r>
            <a:r>
              <a:rPr lang="en-US" sz="2000" dirty="0" smtClean="0">
                <a:latin typeface="Calibri" pitchFamily="34" charset="0"/>
              </a:rPr>
              <a:t>Geiger mode breakdown </a:t>
            </a:r>
            <a:r>
              <a:rPr lang="en-US" sz="2000" dirty="0">
                <a:latin typeface="Calibri" pitchFamily="34" charset="0"/>
              </a:rPr>
              <a:t>voltage</a:t>
            </a:r>
          </a:p>
          <a:p>
            <a:r>
              <a:rPr lang="en-US" sz="2000" dirty="0">
                <a:latin typeface="Calibri" pitchFamily="34" charset="0"/>
              </a:rPr>
              <a:t>Avalanche “quenched” with a series </a:t>
            </a:r>
            <a:r>
              <a:rPr lang="en-US" sz="2000" dirty="0" smtClean="0">
                <a:latin typeface="Calibri" pitchFamily="34" charset="0"/>
              </a:rPr>
              <a:t>resistor</a:t>
            </a:r>
          </a:p>
          <a:p>
            <a:r>
              <a:rPr lang="en-US" sz="2000" dirty="0" smtClean="0">
                <a:latin typeface="Calibri" pitchFamily="34" charset="0"/>
              </a:rPr>
              <a:t>Array of thousands of these cells on a single chip that can be tailored for specific purposes</a:t>
            </a:r>
          </a:p>
          <a:p>
            <a:r>
              <a:rPr lang="en-US" sz="2000" dirty="0" smtClean="0">
                <a:latin typeface="Calibri" pitchFamily="34" charset="0"/>
              </a:rPr>
              <a:t>The avalanche region is very close to the surface (~1 micron), so timing can be excellent</a:t>
            </a:r>
          </a:p>
          <a:p>
            <a:r>
              <a:rPr lang="en-US" sz="2000" dirty="0" smtClean="0">
                <a:latin typeface="Calibri" pitchFamily="34" charset="0"/>
              </a:rPr>
              <a:t>Note single photon timing resolution of samples from IRST:</a:t>
            </a:r>
          </a:p>
          <a:p>
            <a:pPr marL="0" indent="0">
              <a:buNone/>
            </a:pPr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B950E8-A111-4873-B99E-299342E6BBD6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2765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9516" y="3393934"/>
            <a:ext cx="2042421" cy="192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351" y="1683733"/>
            <a:ext cx="2714101" cy="1558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605" y="5499989"/>
            <a:ext cx="2250887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 photons can give</a:t>
            </a:r>
          </a:p>
          <a:p>
            <a:r>
              <a:rPr lang="en-US" sz="1800" dirty="0" smtClean="0"/>
              <a:t>25 </a:t>
            </a:r>
            <a:r>
              <a:rPr lang="en-US" sz="1800" dirty="0" err="1" smtClean="0"/>
              <a:t>psec</a:t>
            </a:r>
            <a:r>
              <a:rPr lang="en-US" sz="1800" dirty="0" smtClean="0"/>
              <a:t> resolution </a:t>
            </a:r>
          </a:p>
          <a:p>
            <a:r>
              <a:rPr lang="en-US" sz="1800" dirty="0" smtClean="0"/>
              <a:t>(confirmed)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5533321"/>
            <a:ext cx="170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Soft 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0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xfrm>
            <a:off x="990600" y="457200"/>
            <a:ext cx="7315200" cy="609600"/>
          </a:xfrm>
        </p:spPr>
        <p:txBody>
          <a:bodyPr/>
          <a:lstStyle/>
          <a:p>
            <a:r>
              <a:rPr lang="en-US" dirty="0" err="1" smtClean="0">
                <a:solidFill>
                  <a:srgbClr val="0000CC"/>
                </a:solidFill>
                <a:ea typeface="Comic Sans MS" charset="0"/>
                <a:cs typeface="Comic Sans MS" charset="0"/>
              </a:rPr>
              <a:t>SiPM’s</a:t>
            </a:r>
            <a:r>
              <a:rPr lang="en-US" dirty="0" smtClean="0">
                <a:solidFill>
                  <a:srgbClr val="0000CC"/>
                </a:solidFill>
                <a:ea typeface="Comic Sans MS" charset="0"/>
                <a:cs typeface="Comic Sans MS" charset="0"/>
              </a:rPr>
              <a:t> for Time-of-Flight and </a:t>
            </a:r>
            <a:r>
              <a:rPr lang="en-US" dirty="0" err="1" smtClean="0">
                <a:solidFill>
                  <a:srgbClr val="0000CC"/>
                </a:solidFill>
                <a:ea typeface="Comic Sans MS" charset="0"/>
                <a:cs typeface="Comic Sans MS" charset="0"/>
              </a:rPr>
              <a:t>Calorimetry</a:t>
            </a:r>
            <a:endParaRPr lang="en-US" dirty="0">
              <a:solidFill>
                <a:srgbClr val="0000CC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219200"/>
            <a:ext cx="830580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Silicon </a:t>
            </a:r>
            <a:r>
              <a:rPr lang="en-US" sz="1400" i="0" dirty="0" err="1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PhotoMultipliers</a:t>
            </a: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are multi-pixel avalanche photodiodes</a:t>
            </a:r>
            <a:r>
              <a:rPr lang="en-US" sz="14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. </a:t>
            </a: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Pixel sizes on the order of 50 microns and avalanche regions at the micron level.</a:t>
            </a:r>
          </a:p>
          <a:p>
            <a:pPr algn="l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Theoretically, they could be one of the fastest </a:t>
            </a:r>
            <a:r>
              <a:rPr lang="en-US" sz="14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particle </a:t>
            </a: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detectors for HEP (&lt;16 </a:t>
            </a:r>
            <a:r>
              <a:rPr lang="en-US" sz="1400" i="0" dirty="0" err="1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psec</a:t>
            </a: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seen at FNAL). </a:t>
            </a:r>
          </a:p>
          <a:p>
            <a:pPr algn="l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Fermilab has been studying their potential for TOF and </a:t>
            </a:r>
            <a:r>
              <a:rPr lang="en-US" sz="1400" i="0" dirty="0" err="1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calorimetry</a:t>
            </a: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for many years. Designs developed at FNAL to be used in FP420 forward tracking at CMS.</a:t>
            </a:r>
          </a:p>
          <a:p>
            <a:pPr algn="l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DAQ techniques supported by KA25 are being used in Proton Computed Tomography with NIU</a:t>
            </a:r>
            <a:endParaRPr lang="en-US" sz="1400" i="0" dirty="0" smtClean="0">
              <a:solidFill>
                <a:srgbClr val="000000"/>
              </a:solidFill>
              <a:ea typeface="Comic Sans MS" charset="0"/>
              <a:cs typeface="Comic Sans MS" charset="0"/>
            </a:endParaRPr>
          </a:p>
          <a:p>
            <a:pPr algn="l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Recently we received a </a:t>
            </a:r>
            <a:r>
              <a:rPr lang="en-US" sz="1400" i="0" dirty="0" err="1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U.Chicago</a:t>
            </a:r>
            <a:r>
              <a:rPr lang="en-US" sz="1400" i="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‘seed’ grant to apply these techniques to PET-TOF.</a:t>
            </a:r>
            <a:endParaRPr lang="en-US" sz="1400" i="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44669"/>
            <a:ext cx="2068718" cy="149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ronzhin\Desktop\PHOTODET_ORSAY_2012\DSCN4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63669"/>
            <a:ext cx="1676400" cy="223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068669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0" dirty="0" smtClean="0"/>
              <a:t>Transmission line readout suitable for reading 8 separate </a:t>
            </a:r>
            <a:r>
              <a:rPr lang="en-US" sz="1200" i="0" dirty="0" err="1" smtClean="0"/>
              <a:t>SiPM’s</a:t>
            </a:r>
            <a:endParaRPr lang="en-US" sz="1200" i="0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54496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0" dirty="0" smtClean="0"/>
              <a:t>CAEN 1742 module digitizes at 5 Gs/</a:t>
            </a:r>
            <a:r>
              <a:rPr lang="en-US" sz="1200" i="0" dirty="0" err="1" smtClean="0"/>
              <a:t>s</a:t>
            </a:r>
            <a:r>
              <a:rPr lang="en-US" sz="1200" i="0" dirty="0" smtClean="0"/>
              <a:t>.  Good for timing and energy measurement</a:t>
            </a:r>
            <a:endParaRPr lang="en-US" sz="12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50686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0" dirty="0" smtClean="0"/>
              <a:t>Example of one geometry of quartz bars and </a:t>
            </a:r>
            <a:r>
              <a:rPr lang="en-US" sz="1200" i="0" dirty="0" err="1" smtClean="0"/>
              <a:t>SiPMs</a:t>
            </a:r>
            <a:r>
              <a:rPr lang="en-US" sz="1200" i="0" dirty="0" smtClean="0"/>
              <a:t> for CMS forward region</a:t>
            </a:r>
            <a:endParaRPr lang="en-US" sz="1200" i="0" dirty="0"/>
          </a:p>
        </p:txBody>
      </p:sp>
      <p:pic>
        <p:nvPicPr>
          <p:cNvPr id="11" name="Picture 10" descr="Screen shot 2012-07-17 at 3.35.5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392269"/>
            <a:ext cx="2313374" cy="1612935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D22B6A-5E4E-4B42-BAA9-A0DD8E29D7B7}" type="slidenum">
              <a:rPr lang="en-US" smtClean="0"/>
              <a:pPr/>
              <a:t>24</a:t>
            </a:fld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FTBFmap1_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1143000"/>
            <a:ext cx="9144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733800" y="228600"/>
            <a:ext cx="5440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1F497D"/>
                </a:solidFill>
              </a:rPr>
              <a:t>MCenter</a:t>
            </a:r>
            <a:r>
              <a:rPr lang="en-US" sz="2800" dirty="0" smtClean="0">
                <a:solidFill>
                  <a:srgbClr val="1F497D"/>
                </a:solidFill>
              </a:rPr>
              <a:t> Beam as part of the Fermilab Test Beam Facility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5" name="Process 4"/>
          <p:cNvSpPr/>
          <p:nvPr/>
        </p:nvSpPr>
        <p:spPr>
          <a:xfrm>
            <a:off x="5562600" y="3962400"/>
            <a:ext cx="304800" cy="228600"/>
          </a:xfrm>
          <a:prstGeom prst="flowChartProcess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5486400" y="3810000"/>
            <a:ext cx="1066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5486400" y="4572000"/>
            <a:ext cx="1600200" cy="152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Freeform 23"/>
          <p:cNvSpPr>
            <a:spLocks/>
          </p:cNvSpPr>
          <p:nvPr/>
        </p:nvSpPr>
        <p:spPr bwMode="auto">
          <a:xfrm>
            <a:off x="5257800" y="4114800"/>
            <a:ext cx="1219200" cy="838200"/>
          </a:xfrm>
          <a:custGeom>
            <a:avLst/>
            <a:gdLst>
              <a:gd name="T0" fmla="*/ 2147483647 w 765"/>
              <a:gd name="T1" fmla="*/ 2147483647 h 610"/>
              <a:gd name="T2" fmla="*/ 2147483647 w 765"/>
              <a:gd name="T3" fmla="*/ 2147483647 h 610"/>
              <a:gd name="T4" fmla="*/ 2147483647 w 765"/>
              <a:gd name="T5" fmla="*/ 2147483647 h 610"/>
              <a:gd name="T6" fmla="*/ 2147483647 w 765"/>
              <a:gd name="T7" fmla="*/ 2147483647 h 610"/>
              <a:gd name="T8" fmla="*/ 2147483647 w 765"/>
              <a:gd name="T9" fmla="*/ 2147483647 h 610"/>
              <a:gd name="T10" fmla="*/ 0 w 765"/>
              <a:gd name="T11" fmla="*/ 2147483647 h 610"/>
              <a:gd name="T12" fmla="*/ 2147483647 w 765"/>
              <a:gd name="T13" fmla="*/ 2147483647 h 610"/>
              <a:gd name="T14" fmla="*/ 2147483647 w 765"/>
              <a:gd name="T15" fmla="*/ 2147483647 h 6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5"/>
              <a:gd name="T25" fmla="*/ 0 h 610"/>
              <a:gd name="T26" fmla="*/ 765 w 765"/>
              <a:gd name="T27" fmla="*/ 610 h 6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5" h="610">
                <a:moveTo>
                  <a:pt x="765" y="610"/>
                </a:moveTo>
                <a:cubicBezTo>
                  <a:pt x="599" y="500"/>
                  <a:pt x="332" y="544"/>
                  <a:pt x="169" y="540"/>
                </a:cubicBezTo>
                <a:cubicBezTo>
                  <a:pt x="149" y="533"/>
                  <a:pt x="129" y="527"/>
                  <a:pt x="109" y="520"/>
                </a:cubicBezTo>
                <a:cubicBezTo>
                  <a:pt x="99" y="517"/>
                  <a:pt x="79" y="510"/>
                  <a:pt x="79" y="510"/>
                </a:cubicBezTo>
                <a:cubicBezTo>
                  <a:pt x="33" y="478"/>
                  <a:pt x="28" y="456"/>
                  <a:pt x="10" y="401"/>
                </a:cubicBezTo>
                <a:cubicBezTo>
                  <a:pt x="7" y="391"/>
                  <a:pt x="0" y="371"/>
                  <a:pt x="0" y="371"/>
                </a:cubicBezTo>
                <a:cubicBezTo>
                  <a:pt x="3" y="288"/>
                  <a:pt x="4" y="206"/>
                  <a:pt x="10" y="123"/>
                </a:cubicBezTo>
                <a:cubicBezTo>
                  <a:pt x="19" y="0"/>
                  <a:pt x="308" y="14"/>
                  <a:pt x="367" y="14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7086600" y="4572000"/>
            <a:ext cx="1524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Line 16"/>
          <p:cNvSpPr>
            <a:spLocks noChangeShapeType="1"/>
          </p:cNvSpPr>
          <p:nvPr/>
        </p:nvSpPr>
        <p:spPr bwMode="auto">
          <a:xfrm flipH="1">
            <a:off x="5867400" y="3429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6172200" y="2895600"/>
            <a:ext cx="2819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The electronics and control room in </a:t>
            </a:r>
            <a:r>
              <a:rPr lang="en-US" sz="1400" dirty="0"/>
              <a:t>the </a:t>
            </a:r>
            <a:r>
              <a:rPr lang="en-US" sz="1400" dirty="0" err="1"/>
              <a:t>MWest</a:t>
            </a:r>
            <a:r>
              <a:rPr lang="en-US" sz="1400" dirty="0"/>
              <a:t> </a:t>
            </a:r>
            <a:r>
              <a:rPr lang="en-US" sz="1400" dirty="0" smtClean="0"/>
              <a:t>stub</a:t>
            </a:r>
            <a:endParaRPr lang="en-US" sz="1400" dirty="0"/>
          </a:p>
        </p:txBody>
      </p:sp>
      <p:sp>
        <p:nvSpPr>
          <p:cNvPr id="20492" name="Line 21"/>
          <p:cNvSpPr>
            <a:spLocks noChangeShapeType="1"/>
          </p:cNvSpPr>
          <p:nvPr/>
        </p:nvSpPr>
        <p:spPr bwMode="auto">
          <a:xfrm flipH="1">
            <a:off x="6858000" y="4343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3" name="Text Box 22"/>
          <p:cNvSpPr txBox="1">
            <a:spLocks noChangeArrowheads="1"/>
          </p:cNvSpPr>
          <p:nvPr/>
        </p:nvSpPr>
        <p:spPr bwMode="auto">
          <a:xfrm>
            <a:off x="6765925" y="4035623"/>
            <a:ext cx="230187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Walkway to access </a:t>
            </a:r>
            <a:r>
              <a:rPr lang="en-US" sz="1400" dirty="0" smtClean="0"/>
              <a:t>MC7</a:t>
            </a:r>
            <a:endParaRPr lang="en-US" sz="1400" dirty="0"/>
          </a:p>
        </p:txBody>
      </p:sp>
      <p:sp>
        <p:nvSpPr>
          <p:cNvPr id="20494" name="Line 24"/>
          <p:cNvSpPr>
            <a:spLocks noChangeShapeType="1"/>
          </p:cNvSpPr>
          <p:nvPr/>
        </p:nvSpPr>
        <p:spPr bwMode="auto">
          <a:xfrm>
            <a:off x="4724400" y="3962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5" name="Text Box 25"/>
          <p:cNvSpPr txBox="1">
            <a:spLocks noChangeArrowheads="1"/>
          </p:cNvSpPr>
          <p:nvPr/>
        </p:nvSpPr>
        <p:spPr bwMode="auto">
          <a:xfrm>
            <a:off x="3505200" y="3657600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Installed cable </a:t>
            </a:r>
          </a:p>
          <a:p>
            <a:r>
              <a:rPr lang="en-US" sz="1400"/>
              <a:t>route for users</a:t>
            </a:r>
          </a:p>
        </p:txBody>
      </p:sp>
      <p:sp>
        <p:nvSpPr>
          <p:cNvPr id="20497" name="Line 11"/>
          <p:cNvSpPr>
            <a:spLocks noChangeShapeType="1"/>
          </p:cNvSpPr>
          <p:nvPr/>
        </p:nvSpPr>
        <p:spPr bwMode="auto">
          <a:xfrm flipV="1">
            <a:off x="6019800" y="5410200"/>
            <a:ext cx="266700" cy="5334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Text Box 12"/>
          <p:cNvSpPr txBox="1">
            <a:spLocks noChangeArrowheads="1"/>
          </p:cNvSpPr>
          <p:nvPr/>
        </p:nvSpPr>
        <p:spPr bwMode="auto">
          <a:xfrm>
            <a:off x="3124200" y="60198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This section of pipe has been </a:t>
            </a:r>
            <a:r>
              <a:rPr lang="en-US" sz="1400" dirty="0" smtClean="0"/>
              <a:t>removed. Tertiary spectrometer for </a:t>
            </a:r>
            <a:r>
              <a:rPr lang="en-US" sz="1400" dirty="0" err="1" smtClean="0"/>
              <a:t>LariaT</a:t>
            </a:r>
            <a:r>
              <a:rPr lang="en-US" sz="1400" dirty="0" smtClean="0"/>
              <a:t> is here.</a:t>
            </a:r>
            <a:endParaRPr lang="en-US" sz="1400" dirty="0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8115300" y="5410199"/>
            <a:ext cx="266700" cy="75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1905000" y="1066800"/>
            <a:ext cx="533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676400" y="480536"/>
            <a:ext cx="1752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Tertiary beam moved to MC7</a:t>
            </a:r>
          </a:p>
          <a:p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391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FF9F98-C158-134D-9651-4FEEFA072C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0" y="5105400"/>
            <a:ext cx="1905000" cy="228600"/>
          </a:xfrm>
          <a:prstGeom prst="rect">
            <a:avLst/>
          </a:prstGeom>
          <a:solidFill>
            <a:srgbClr val="CC00CC">
              <a:alpha val="18824"/>
            </a:srgbClr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616267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 put another user area near JGG</a:t>
            </a:r>
          </a:p>
        </p:txBody>
      </p:sp>
    </p:spTree>
    <p:extLst>
      <p:ext uri="{BB962C8B-B14F-4D97-AF65-F5344CB8AC3E}">
        <p14:creationId xmlns:p14="http://schemas.microsoft.com/office/powerpoint/2010/main" val="373623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26</a:t>
            </a:fld>
            <a:endParaRPr lang="en-US" smtClean="0"/>
          </a:p>
          <a:p>
            <a:endParaRPr lang="en-US"/>
          </a:p>
        </p:txBody>
      </p:sp>
      <p:pic>
        <p:nvPicPr>
          <p:cNvPr id="6" name="Picture 5" descr="Screen Shot 2014-10-21 at 8.0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28600"/>
            <a:ext cx="8191500" cy="65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0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877" y="923524"/>
            <a:ext cx="2422576" cy="43236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 Day at FNAL Test Beam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56" y="307846"/>
            <a:ext cx="2445144" cy="1833858"/>
          </a:xfrm>
          <a:prstGeom prst="rect">
            <a:avLst/>
          </a:prstGeom>
        </p:spPr>
      </p:pic>
      <p:pic>
        <p:nvPicPr>
          <p:cNvPr id="12" name="Picture 1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74" y="2461487"/>
            <a:ext cx="1988230" cy="1491173"/>
          </a:xfrm>
          <a:prstGeom prst="rect">
            <a:avLst/>
          </a:prstGeom>
        </p:spPr>
      </p:pic>
      <p:pic>
        <p:nvPicPr>
          <p:cNvPr id="13" name="Picture 12" descr="phot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74" y="4715319"/>
            <a:ext cx="1988230" cy="14911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81232" y="626461"/>
            <a:ext cx="1094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Section 2 of the </a:t>
            </a:r>
            <a:r>
              <a:rPr lang="en-US" sz="1400" dirty="0" err="1" smtClean="0"/>
              <a:t>Fermilab</a:t>
            </a:r>
            <a:r>
              <a:rPr lang="en-US" sz="1400" dirty="0" smtClean="0"/>
              <a:t> </a:t>
            </a:r>
            <a:r>
              <a:rPr lang="en-US" sz="1400" dirty="0" err="1" smtClean="0"/>
              <a:t>MTest</a:t>
            </a:r>
            <a:r>
              <a:rPr lang="en-US" sz="1400" dirty="0" smtClean="0"/>
              <a:t> </a:t>
            </a:r>
            <a:r>
              <a:rPr lang="en-US" sz="1400" dirty="0" err="1" smtClean="0"/>
              <a:t>beamline</a:t>
            </a:r>
            <a:endParaRPr lang="en-US" sz="1400" dirty="0" smtClean="0"/>
          </a:p>
          <a:p>
            <a:r>
              <a:rPr lang="en-US" sz="1400" dirty="0" smtClean="0"/>
              <a:t>8/11/2014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40074" y="6225955"/>
            <a:ext cx="226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Burak</a:t>
            </a:r>
            <a:r>
              <a:rPr lang="en-US" sz="1200" dirty="0" smtClean="0"/>
              <a:t> </a:t>
            </a:r>
            <a:r>
              <a:rPr lang="en-US" sz="1200" dirty="0" err="1" smtClean="0"/>
              <a:t>Bilki</a:t>
            </a:r>
            <a:r>
              <a:rPr lang="en-US" sz="1200" dirty="0" smtClean="0"/>
              <a:t> w/ new ANL MCP. Also studying new scintillators.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665350" y="3970453"/>
            <a:ext cx="215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Jim Freeman new rad-hard scintillator studies. Behind him is TTU fiber based dual readout</a:t>
            </a:r>
            <a:endParaRPr lang="en-US" sz="1200" dirty="0"/>
          </a:p>
        </p:txBody>
      </p:sp>
      <p:pic>
        <p:nvPicPr>
          <p:cNvPr id="2" name="Picture 1" descr="Screen Shot 2014-08-13 at 10.24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1" y="2255142"/>
            <a:ext cx="5242563" cy="39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1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1F497D"/>
                </a:solidFill>
              </a:rPr>
              <a:t>MTest</a:t>
            </a:r>
            <a:r>
              <a:rPr lang="en-US" sz="3600" dirty="0" smtClean="0">
                <a:solidFill>
                  <a:srgbClr val="1F497D"/>
                </a:solidFill>
              </a:rPr>
              <a:t> irradiation areas 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3657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Have several areas in </a:t>
            </a:r>
            <a:r>
              <a:rPr lang="en-US" sz="2000" dirty="0" err="1" smtClean="0"/>
              <a:t>MTest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where high rate studies can take place:</a:t>
            </a:r>
          </a:p>
          <a:p>
            <a:pPr lvl="1"/>
            <a:r>
              <a:rPr lang="en-US" sz="1800" dirty="0" smtClean="0"/>
              <a:t>M01 has access to primary 120 </a:t>
            </a:r>
            <a:r>
              <a:rPr lang="en-US" sz="1800" dirty="0" err="1" smtClean="0"/>
              <a:t>GeV</a:t>
            </a:r>
            <a:r>
              <a:rPr lang="en-US" sz="1800" dirty="0" smtClean="0"/>
              <a:t> proton beam at 1E11 per minute.</a:t>
            </a:r>
          </a:p>
          <a:p>
            <a:pPr lvl="1"/>
            <a:r>
              <a:rPr lang="en-US" sz="1800" dirty="0" smtClean="0"/>
              <a:t>A high rate tracking area with flux of about 1E10 is set up in MT3</a:t>
            </a:r>
          </a:p>
          <a:p>
            <a:pPr lvl="1"/>
            <a:r>
              <a:rPr lang="en-US" sz="1800" dirty="0" smtClean="0"/>
              <a:t>Near primary target in MT4 you can have a mixed field of radiation that simulates conditions in the LHC halls, for instance.  </a:t>
            </a:r>
          </a:p>
          <a:p>
            <a:pPr lvl="2"/>
            <a:r>
              <a:rPr lang="en-US" sz="1400" dirty="0" smtClean="0"/>
              <a:t>(Calculated dose for a Si sample irradiated @ 30 cm away from the aluminum target and pinhole collimator is ≈ </a:t>
            </a:r>
            <a:r>
              <a:rPr lang="en-US" sz="1400" b="1" dirty="0" smtClean="0"/>
              <a:t>1.2E4</a:t>
            </a:r>
            <a:r>
              <a:rPr lang="en-US" sz="1400" dirty="0" smtClean="0"/>
              <a:t> and ≈ </a:t>
            </a:r>
            <a:r>
              <a:rPr lang="en-US" sz="1400" b="1" dirty="0" smtClean="0"/>
              <a:t>4.5E3 </a:t>
            </a:r>
            <a:r>
              <a:rPr lang="en-US" sz="1400" b="1" dirty="0" err="1" smtClean="0"/>
              <a:t>Gy</a:t>
            </a:r>
            <a:r>
              <a:rPr lang="en-US" sz="1400" b="1" dirty="0" smtClean="0"/>
              <a:t>/yr</a:t>
            </a:r>
            <a:r>
              <a:rPr lang="en-US" sz="1400" dirty="0" smtClean="0"/>
              <a:t>, respectively (very similar to LHC cavern)</a:t>
            </a:r>
          </a:p>
          <a:p>
            <a:pPr lvl="1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CD596-7C2D-524C-AF4C-A6813FC7313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Content Placeholder 6" descr="Macintosh HD:Users:ramberg:Desktop:Screen shot 2011-01-25 at 4.11.22 PM.png"/>
          <p:cNvPicPr>
            <a:picLocks noGrp="1"/>
          </p:cNvPicPr>
          <p:nvPr>
            <p:ph sz="quarter" idx="2"/>
          </p:nvPr>
        </p:nvPicPr>
        <p:blipFill>
          <a:blip r:embed="rId2"/>
          <a:srcRect l="-19896" r="-19896"/>
          <a:stretch>
            <a:fillRect/>
          </a:stretch>
        </p:blipFill>
        <p:spPr bwMode="auto">
          <a:xfrm>
            <a:off x="4648200" y="1371600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4038600" y="22860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38600" y="4495800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876800" y="3962480"/>
            <a:ext cx="2044700" cy="20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934199" y="3962400"/>
            <a:ext cx="2007255" cy="202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05400" y="37338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 Target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3733800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0198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CC0000"/>
                </a:solidFill>
              </a:rPr>
              <a:t>These high radiation areas need further development to have regular use </a:t>
            </a:r>
            <a:endParaRPr lang="en-US" sz="20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1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924800" cy="762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Investigating New Detector R&amp;D Irradiation Capability at MTA</a:t>
            </a:r>
            <a:b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in LINAC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half" idx="1"/>
          </p:nvPr>
        </p:nvSpPr>
        <p:spPr>
          <a:xfrm>
            <a:off x="2743200" y="685800"/>
            <a:ext cx="3886200" cy="42672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MTA experimental hall has accepted beam. (400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MeV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protons)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It is possible that we will be able to perform detector irradiation studies there. Safety and scheduling issues being studied.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MAP group has installed a table for supporting detector installations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Flux as high as 10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14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/ hour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in the experimental hall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First Statement of Work submitted</a:t>
            </a:r>
          </a:p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Macintosh HD:Users:ramberg:Desktop:Screen shot 2011-01-25 at 4.29.48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810000"/>
            <a:ext cx="3064841" cy="241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4F0B04-3DC2-AB46-A240-646BFB49EB8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1" name="Picture 20" descr="Screenshot 2014-04-12 15.5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667000"/>
            <a:ext cx="2514600" cy="3150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0"/>
            <a:ext cx="2041071" cy="3175000"/>
          </a:xfrm>
          <a:prstGeom prst="rect">
            <a:avLst/>
          </a:prstGeom>
        </p:spPr>
      </p:pic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76200" y="4876800"/>
            <a:ext cx="38862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Stand for beam stop, collimator and detectors already placed upstream of solenoid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469203" y="5867400"/>
            <a:ext cx="371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C0000"/>
                </a:solidFill>
              </a:rPr>
              <a:t>Is this resource useful to the community?</a:t>
            </a:r>
            <a:endParaRPr lang="en-US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3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</a:t>
            </a:fld>
            <a:endParaRPr lang="en-US" smtClean="0"/>
          </a:p>
          <a:p>
            <a:endParaRPr lang="en-US"/>
          </a:p>
        </p:txBody>
      </p:sp>
      <p:pic>
        <p:nvPicPr>
          <p:cNvPr id="2" name="Picture 1" descr="Screen Shot 2014-10-14 at 10.54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" y="5522976"/>
            <a:ext cx="7315200" cy="693430"/>
          </a:xfrm>
          <a:prstGeom prst="rect">
            <a:avLst/>
          </a:prstGeom>
        </p:spPr>
      </p:pic>
      <p:pic>
        <p:nvPicPr>
          <p:cNvPr id="3" name="Picture 2" descr="Screen Shot 2014-10-14 at 10.54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7329367" cy="53781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990600"/>
            <a:ext cx="384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110" y="1676400"/>
            <a:ext cx="384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110" y="4572000"/>
            <a:ext cx="384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26314"/>
            <a:ext cx="384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6324600"/>
            <a:ext cx="4140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especially relevant for CMS R&amp;D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223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533400"/>
            <a:ext cx="6858000" cy="5334000"/>
          </a:xfrm>
        </p:spPr>
        <p:txBody>
          <a:bodyPr/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3399"/>
                </a:solidFill>
              </a:rPr>
              <a:t>Summary</a:t>
            </a:r>
            <a:endParaRPr lang="en-US" sz="1800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>
              <a:buSzPct val="150000"/>
            </a:pPr>
            <a:r>
              <a:rPr lang="en-US" sz="1800" dirty="0" smtClean="0">
                <a:solidFill>
                  <a:schemeClr val="tx1"/>
                </a:solidFill>
              </a:rPr>
              <a:t>Fermilab has based its detector R&amp;D organization on a “Detector Advisory Group”, consisting of representatives of the major detector efforts.</a:t>
            </a:r>
          </a:p>
          <a:p>
            <a:pPr>
              <a:buSzPct val="150000"/>
            </a:pPr>
            <a:r>
              <a:rPr lang="en-US" sz="1800" dirty="0" smtClean="0">
                <a:solidFill>
                  <a:schemeClr val="tx1"/>
                </a:solidFill>
              </a:rPr>
              <a:t>R&amp;D efforts have been centered on several major portfolios, linked to the highest priorities of HEP:</a:t>
            </a:r>
          </a:p>
          <a:p>
            <a:pPr lvl="1">
              <a:buSzPct val="150000"/>
            </a:pPr>
            <a:r>
              <a:rPr lang="en-US" sz="1400" dirty="0" smtClean="0">
                <a:solidFill>
                  <a:srgbClr val="800000"/>
                </a:solidFill>
              </a:rPr>
              <a:t>Collider tracking and triggering</a:t>
            </a:r>
          </a:p>
          <a:p>
            <a:pPr lvl="1">
              <a:buSzPct val="150000"/>
            </a:pPr>
            <a:r>
              <a:rPr lang="en-US" sz="1400" dirty="0" smtClean="0">
                <a:solidFill>
                  <a:srgbClr val="800000"/>
                </a:solidFill>
              </a:rPr>
              <a:t>Liquid argon detectors for neutrino and dark matter experiments</a:t>
            </a:r>
          </a:p>
          <a:p>
            <a:pPr lvl="1">
              <a:buSzPct val="150000"/>
            </a:pPr>
            <a:r>
              <a:rPr lang="en-US" sz="1400" dirty="0" smtClean="0">
                <a:solidFill>
                  <a:srgbClr val="800000"/>
                </a:solidFill>
              </a:rPr>
              <a:t>High speed </a:t>
            </a:r>
            <a:r>
              <a:rPr lang="en-US" sz="1400" dirty="0" err="1" smtClean="0">
                <a:solidFill>
                  <a:srgbClr val="800000"/>
                </a:solidFill>
              </a:rPr>
              <a:t>calorimetry</a:t>
            </a:r>
            <a:r>
              <a:rPr lang="en-US" sz="1400" dirty="0" smtClean="0">
                <a:solidFill>
                  <a:srgbClr val="800000"/>
                </a:solidFill>
              </a:rPr>
              <a:t> and </a:t>
            </a:r>
            <a:r>
              <a:rPr lang="en-US" sz="1400" dirty="0" err="1" smtClean="0">
                <a:solidFill>
                  <a:srgbClr val="800000"/>
                </a:solidFill>
              </a:rPr>
              <a:t>photodetection</a:t>
            </a:r>
            <a:endParaRPr lang="en-US" sz="1400" dirty="0" smtClean="0">
              <a:solidFill>
                <a:srgbClr val="800000"/>
              </a:solidFill>
            </a:endParaRPr>
          </a:p>
          <a:p>
            <a:pPr lvl="1">
              <a:buSzPct val="150000"/>
            </a:pPr>
            <a:r>
              <a:rPr lang="en-US" sz="1400" dirty="0" smtClean="0">
                <a:solidFill>
                  <a:srgbClr val="800000"/>
                </a:solidFill>
              </a:rPr>
              <a:t>Astrophysics dark matter/dark energy</a:t>
            </a:r>
          </a:p>
          <a:p>
            <a:pPr>
              <a:buSzPct val="150000"/>
            </a:pPr>
            <a:r>
              <a:rPr lang="en-US" sz="1800" dirty="0" err="1" smtClean="0">
                <a:solidFill>
                  <a:schemeClr val="tx1"/>
                </a:solidFill>
              </a:rPr>
              <a:t>Fermilab’s</a:t>
            </a:r>
            <a:r>
              <a:rPr lang="en-US" sz="1800" dirty="0" smtClean="0">
                <a:solidFill>
                  <a:schemeClr val="tx1"/>
                </a:solidFill>
              </a:rPr>
              <a:t> resources, facilities and collaborations are crucial in detector research and testing</a:t>
            </a:r>
          </a:p>
          <a:p>
            <a:pPr>
              <a:buSzPct val="150000"/>
            </a:pPr>
            <a:r>
              <a:rPr lang="en-US" sz="1800" dirty="0" smtClean="0">
                <a:solidFill>
                  <a:schemeClr val="tx1"/>
                </a:solidFill>
              </a:rPr>
              <a:t>From the P5 report, detector R&amp;D is shifting to a more project- directed approach</a:t>
            </a:r>
          </a:p>
          <a:p>
            <a:pPr>
              <a:buSzPct val="150000"/>
            </a:pPr>
            <a:r>
              <a:rPr lang="en-US" sz="1800" dirty="0" smtClean="0">
                <a:solidFill>
                  <a:schemeClr val="tx1"/>
                </a:solidFill>
              </a:rPr>
              <a:t>We should make sure that </a:t>
            </a:r>
            <a:r>
              <a:rPr lang="en-US" sz="1800" dirty="0" err="1" smtClean="0">
                <a:solidFill>
                  <a:schemeClr val="tx1"/>
                </a:solidFill>
              </a:rPr>
              <a:t>Fermilab</a:t>
            </a:r>
            <a:r>
              <a:rPr lang="en-US" sz="1800" dirty="0" smtClean="0">
                <a:solidFill>
                  <a:schemeClr val="tx1"/>
                </a:solidFill>
              </a:rPr>
              <a:t> detector program responds to the needs of CMS Phase II upgrades 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30</a:t>
            </a:fld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228600" y="1524000"/>
            <a:ext cx="3352800" cy="457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Our web site has links to our detector organization and facilities, as well as links to the EDIT school and our detector </a:t>
            </a:r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retreat and reviews:</a:t>
            </a:r>
          </a:p>
          <a:p>
            <a:pPr algn="l"/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	http://</a:t>
            </a:r>
            <a:r>
              <a:rPr lang="en-US" sz="1400" i="0" dirty="0" err="1" smtClean="0">
                <a:solidFill>
                  <a:srgbClr val="000000"/>
                </a:solidFill>
                <a:latin typeface="+mn-lt"/>
              </a:rPr>
              <a:t>detectors.fnal.gov</a:t>
            </a:r>
            <a:endParaRPr lang="en-US" sz="1400" i="0" dirty="0" smtClean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1400" i="0" dirty="0" smtClean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Useful Email</a:t>
            </a:r>
            <a:r>
              <a:rPr lang="en-US" sz="1400" i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FNAL detector point-of-contact: </a:t>
            </a:r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l"/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	</a:t>
            </a:r>
            <a:r>
              <a:rPr lang="en-US" sz="1400" i="0" dirty="0">
                <a:solidFill>
                  <a:srgbClr val="000000"/>
                </a:solidFill>
                <a:latin typeface="+mn-lt"/>
              </a:rPr>
              <a:t>ramberg@fnal.gov</a:t>
            </a: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Detector Advisory Committee:</a:t>
            </a: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	detector-advisory@fnal.gov</a:t>
            </a: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Detector R&amp;D mail </a:t>
            </a:r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list:</a:t>
            </a:r>
            <a:endParaRPr lang="en-US" sz="1400" i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	detectors@fnal.gov</a:t>
            </a: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Test beam </a:t>
            </a:r>
            <a:r>
              <a:rPr lang="en-US" sz="1400" i="0" dirty="0" smtClean="0">
                <a:solidFill>
                  <a:srgbClr val="000000"/>
                </a:solidFill>
                <a:latin typeface="+mn-lt"/>
              </a:rPr>
              <a:t>users:</a:t>
            </a:r>
            <a:endParaRPr lang="en-US" sz="1400" i="0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1400" i="0" dirty="0">
                <a:solidFill>
                  <a:srgbClr val="000000"/>
                </a:solidFill>
                <a:latin typeface="+mn-lt"/>
              </a:rPr>
              <a:t>	test_beam@fnal.gov</a:t>
            </a:r>
          </a:p>
          <a:p>
            <a:pPr algn="l"/>
            <a:endParaRPr lang="en-US" sz="1400" i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1400" i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en-US" sz="1400" dirty="0">
              <a:latin typeface="+mn-lt"/>
            </a:endParaRPr>
          </a:p>
        </p:txBody>
      </p:sp>
      <p:sp>
        <p:nvSpPr>
          <p:cNvPr id="6656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31</a:t>
            </a:fld>
            <a:endParaRPr lang="en-US" smtClean="0"/>
          </a:p>
          <a:p>
            <a:endParaRPr lang="en-US"/>
          </a:p>
        </p:txBody>
      </p:sp>
      <p:pic>
        <p:nvPicPr>
          <p:cNvPr id="2" name="Picture 1" descr="Screen Shot 2014-10-04 at 5.0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4959492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4-10-06 at 11.22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2961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447800"/>
            <a:ext cx="6858000" cy="1143000"/>
          </a:xfrm>
        </p:spPr>
        <p:txBody>
          <a:bodyPr/>
          <a:lstStyle/>
          <a:p>
            <a:r>
              <a:rPr lang="en-US" sz="2400" dirty="0" err="1" smtClean="0"/>
              <a:t>indico.fnal.gov</a:t>
            </a:r>
            <a:r>
              <a:rPr lang="en-US" sz="2400" dirty="0" smtClean="0"/>
              <a:t>/event/</a:t>
            </a:r>
            <a:r>
              <a:rPr lang="en-US" sz="2400" dirty="0" err="1" smtClean="0"/>
              <a:t>DetectorR&amp;DReview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32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58000" cy="685800"/>
          </a:xfrm>
        </p:spPr>
        <p:txBody>
          <a:bodyPr/>
          <a:lstStyle/>
          <a:p>
            <a:r>
              <a:rPr lang="en-US" sz="2800" dirty="0" smtClean="0"/>
              <a:t>Fermilab Assets for Detector Research</a:t>
            </a:r>
            <a:endParaRPr lang="en-US" sz="28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5105400" cy="4648200"/>
          </a:xfrm>
          <a:noFill/>
          <a:ln/>
        </p:spPr>
        <p:txBody>
          <a:bodyPr/>
          <a:lstStyle/>
          <a:p>
            <a:pPr eaLnBrk="1" hangingPunct="1">
              <a:buSzPct val="150000"/>
            </a:pPr>
            <a:r>
              <a:rPr lang="en-US" sz="1600" dirty="0" smtClean="0"/>
              <a:t>Detector R&amp;D program at Fermilab is enabled by our institutional strengths: </a:t>
            </a:r>
            <a:endParaRPr lang="en-US" sz="1200" dirty="0" smtClean="0">
              <a:ea typeface="Times New Roman" charset="0"/>
              <a:cs typeface="Times New Roman" charset="0"/>
            </a:endParaRPr>
          </a:p>
          <a:p>
            <a:pPr lvl="1" eaLnBrk="1" hangingPunct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ea typeface="Times New Roman" charset="0"/>
                <a:cs typeface="Times New Roman" charset="0"/>
              </a:rPr>
              <a:t>Presence of research facilities such as: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Test beam facility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Silicon Detector facility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Liquid argon test facility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NICADD scintillator extrusion facility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CCD characterization facility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Thin-Film Facility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High power laser laboratory</a:t>
            </a:r>
          </a:p>
          <a:p>
            <a:pPr lvl="1" eaLnBrk="1" hangingPunct="1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ea typeface="Times New Roman" charset="0"/>
                <a:cs typeface="Times New Roman" charset="0"/>
              </a:rPr>
              <a:t>Experienced, well established engineering groups, such as 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ASIC development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Cryogenics</a:t>
            </a:r>
          </a:p>
          <a:p>
            <a:pPr lvl="2"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400" dirty="0" smtClean="0">
                <a:solidFill>
                  <a:srgbClr val="800000"/>
                </a:solidFill>
                <a:ea typeface="Times New Roman" charset="0"/>
                <a:cs typeface="Times New Roman" charset="0"/>
              </a:rPr>
              <a:t>Data Acquisition</a:t>
            </a:r>
          </a:p>
          <a:p>
            <a:pPr eaLnBrk="1" hangingPunct="1">
              <a:buSzPct val="150000"/>
            </a:pPr>
            <a:endParaRPr lang="en-US" sz="1600" dirty="0" smtClean="0">
              <a:ea typeface="Times New Roman" charset="0"/>
              <a:cs typeface="Times New Roman" charset="0"/>
            </a:endParaRPr>
          </a:p>
          <a:p>
            <a:pPr eaLnBrk="1" hangingPunct="1">
              <a:buSzPct val="150000"/>
            </a:pPr>
            <a:r>
              <a:rPr lang="en-US" sz="1600" dirty="0" smtClean="0">
                <a:ea typeface="Times New Roman" charset="0"/>
                <a:cs typeface="Times New Roman" charset="0"/>
              </a:rPr>
              <a:t>We encourage a high degree of collaboration with the university community and other national labs, and we will continue to advertise the capabilities in detector support that Fermilab can deliver</a:t>
            </a:r>
          </a:p>
        </p:txBody>
      </p:sp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6934200" y="6172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6BE3379C-5E94-4E6D-A913-EA7B2CA6B56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4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7772400" y="3352800"/>
            <a:ext cx="1371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  <a:latin typeface="Calibri" charset="0"/>
              </a:rPr>
              <a:t>Clean rooms and metrology at </a:t>
            </a:r>
            <a:r>
              <a:rPr lang="en-US" sz="1400" dirty="0" err="1" smtClean="0">
                <a:solidFill>
                  <a:schemeClr val="tx1"/>
                </a:solidFill>
                <a:latin typeface="Calibri" charset="0"/>
              </a:rPr>
              <a:t>SiDet</a:t>
            </a:r>
            <a:endParaRPr lang="en-US" sz="1400" b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8" name="Picture 4" descr="http://www-visualmedia.fnal.gov/VMS_Site/gallery/stillphotos/2008/0000/08-0095-1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648200"/>
            <a:ext cx="1981200" cy="131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7772400" y="5105400"/>
            <a:ext cx="11999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0" dirty="0">
                <a:solidFill>
                  <a:schemeClr val="tx1"/>
                </a:solidFill>
                <a:latin typeface="Calibri" charset="0"/>
              </a:rPr>
              <a:t>CALICE at the </a:t>
            </a:r>
          </a:p>
          <a:p>
            <a:pPr algn="l"/>
            <a:r>
              <a:rPr lang="en-US" sz="1400" b="0" dirty="0">
                <a:solidFill>
                  <a:schemeClr val="tx1"/>
                </a:solidFill>
                <a:latin typeface="Calibri" charset="0"/>
              </a:rPr>
              <a:t>test beam</a:t>
            </a:r>
          </a:p>
        </p:txBody>
      </p:sp>
      <p:pic>
        <p:nvPicPr>
          <p:cNvPr id="11" name="Picture 4" descr="extruder full line"/>
          <p:cNvPicPr>
            <a:picLocks noChangeAspect="1" noChangeArrowheads="1"/>
          </p:cNvPicPr>
          <p:nvPr/>
        </p:nvPicPr>
        <p:blipFill>
          <a:blip r:embed="rId3"/>
          <a:srcRect t="13179"/>
          <a:stretch>
            <a:fillRect/>
          </a:stretch>
        </p:blipFill>
        <p:spPr bwMode="auto">
          <a:xfrm>
            <a:off x="5791199" y="1295400"/>
            <a:ext cx="2021975" cy="1317160"/>
          </a:xfrm>
          <a:prstGeom prst="rect">
            <a:avLst/>
          </a:prstGeom>
          <a:noFill/>
        </p:spPr>
      </p:pic>
      <p:pic>
        <p:nvPicPr>
          <p:cNvPr id="12" name="Picture 5" descr="SiDet 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876540"/>
            <a:ext cx="1981200" cy="148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924800" y="1524000"/>
            <a:ext cx="12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err="1" smtClean="0">
                <a:solidFill>
                  <a:schemeClr val="tx1"/>
                </a:solidFill>
                <a:latin typeface="Calibri" charset="0"/>
              </a:rPr>
              <a:t>Scintillator</a:t>
            </a:r>
            <a:r>
              <a:rPr lang="en-US" sz="1400" dirty="0" smtClean="0">
                <a:solidFill>
                  <a:schemeClr val="tx1"/>
                </a:solidFill>
                <a:latin typeface="Calibri" charset="0"/>
              </a:rPr>
              <a:t> extrusion at Lab 5</a:t>
            </a:r>
            <a:endParaRPr lang="en-US" sz="1400" b="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4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6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6858000" cy="808047"/>
          </a:xfrm>
        </p:spPr>
        <p:txBody>
          <a:bodyPr/>
          <a:lstStyle/>
          <a:p>
            <a:r>
              <a:rPr lang="en-US" dirty="0" smtClean="0"/>
              <a:t>‘KA25’ DOE budget category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6858000" cy="411480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r>
              <a:rPr lang="en-US" sz="1800" dirty="0"/>
              <a:t>T</a:t>
            </a:r>
            <a:r>
              <a:rPr lang="en-US" sz="1800" dirty="0" smtClean="0"/>
              <a:t>he KA25 budget</a:t>
            </a:r>
            <a:r>
              <a:rPr lang="en-US" sz="1800" dirty="0"/>
              <a:t> </a:t>
            </a:r>
            <a:r>
              <a:rPr lang="en-US" sz="1800" dirty="0" smtClean="0"/>
              <a:t>supports </a:t>
            </a:r>
            <a:r>
              <a:rPr lang="en-US" sz="1800" dirty="0"/>
              <a:t>detector R&amp;D at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that is  </a:t>
            </a:r>
            <a:r>
              <a:rPr lang="en-US" sz="1800" dirty="0"/>
              <a:t>programmatic to the OHEP </a:t>
            </a:r>
            <a:r>
              <a:rPr lang="en-US" sz="1800" dirty="0" smtClean="0"/>
              <a:t>mission, </a:t>
            </a:r>
            <a:r>
              <a:rPr lang="en-US" sz="1800" dirty="0"/>
              <a:t>including  both directed and general detector R&amp;D.    </a:t>
            </a:r>
            <a:endParaRPr lang="en-US" sz="1800" dirty="0" smtClean="0"/>
          </a:p>
          <a:p>
            <a:r>
              <a:rPr lang="en-US" sz="1800" dirty="0" smtClean="0"/>
              <a:t>This </a:t>
            </a:r>
            <a:r>
              <a:rPr lang="en-US" sz="1800" dirty="0"/>
              <a:t>B&amp;R funding category supports M&amp;S and SWF of associated technical staff but does not support associated </a:t>
            </a:r>
            <a:r>
              <a:rPr lang="en-US" sz="1800" dirty="0" err="1"/>
              <a:t>Fermilab</a:t>
            </a:r>
            <a:r>
              <a:rPr lang="en-US" sz="1800" dirty="0"/>
              <a:t> scientific effort.   </a:t>
            </a: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KA25 review process includes regular internal reviews, </a:t>
            </a:r>
            <a:r>
              <a:rPr lang="en-US" sz="1800" dirty="0" smtClean="0"/>
              <a:t>and </a:t>
            </a:r>
            <a:r>
              <a:rPr lang="en-US" sz="1800" dirty="0"/>
              <a:t>the OHEP complex-wide triennial reviews organized by OHEP.  The next triennial complex-wide review will be held in the summer of 2015. </a:t>
            </a:r>
            <a:endParaRPr lang="en-US" sz="1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5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6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391400" cy="685800"/>
          </a:xfrm>
        </p:spPr>
        <p:txBody>
          <a:bodyPr/>
          <a:lstStyle/>
          <a:p>
            <a:r>
              <a:rPr lang="en-US" sz="2400" dirty="0" smtClean="0"/>
              <a:t>Collider Detector R&amp;D Funding Opportunity (CDRD)</a:t>
            </a:r>
            <a:endParaRPr lang="en-US" sz="24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848600" cy="4648200"/>
          </a:xfrm>
          <a:noFill/>
          <a:ln/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600" dirty="0" smtClean="0"/>
              <a:t>Fermilab was a part of several proposals prepared for the CDRD funding opportunity in 2012.   We worked to increase our collaborative efforts with universities, other national labs and industrial partners.</a:t>
            </a:r>
          </a:p>
          <a:p>
            <a:pPr>
              <a:buFont typeface="Arial" charset="0"/>
              <a:buNone/>
            </a:pPr>
            <a:r>
              <a:rPr lang="en-US" sz="1600" dirty="0" err="1" smtClean="0"/>
              <a:t>Fermilab</a:t>
            </a:r>
            <a:r>
              <a:rPr lang="en-US" sz="1600" dirty="0" smtClean="0"/>
              <a:t> participated in several CMS projects selected for funding :</a:t>
            </a:r>
          </a:p>
          <a:p>
            <a:pPr>
              <a:buFont typeface="Arial" charset="0"/>
              <a:buNone/>
            </a:pPr>
            <a:endParaRPr lang="en-US" sz="1600" dirty="0" smtClean="0"/>
          </a:p>
          <a:p>
            <a:r>
              <a:rPr lang="en-US" sz="1400" i="1" dirty="0" smtClean="0"/>
              <a:t>A Proposal to Develop a High Speed Data Link for Collider Experiments</a:t>
            </a:r>
          </a:p>
          <a:p>
            <a:pPr lvl="1"/>
            <a:r>
              <a:rPr lang="en-US" sz="1400" i="1" dirty="0" smtClean="0"/>
              <a:t>(ANL, </a:t>
            </a:r>
            <a:r>
              <a:rPr lang="en-US" sz="1400" i="1" dirty="0" err="1" smtClean="0"/>
              <a:t>U.Mn</a:t>
            </a:r>
            <a:r>
              <a:rPr lang="en-US" sz="1400" i="1" dirty="0" smtClean="0"/>
              <a:t>., OSU., FNAL, SMU, </a:t>
            </a:r>
            <a:r>
              <a:rPr lang="en-US" sz="1400" i="1" dirty="0" err="1" smtClean="0"/>
              <a:t>VegaWave</a:t>
            </a:r>
            <a:r>
              <a:rPr lang="en-US" sz="1400" i="1" dirty="0" smtClean="0"/>
              <a:t>)</a:t>
            </a:r>
          </a:p>
          <a:p>
            <a:pPr lvl="1"/>
            <a:r>
              <a:rPr lang="en-US" sz="1400" i="1" dirty="0" smtClean="0"/>
              <a:t>$360 K – ($64 K for FNAL)</a:t>
            </a:r>
          </a:p>
          <a:p>
            <a:r>
              <a:rPr lang="en-US" sz="1400" i="1" dirty="0" smtClean="0"/>
              <a:t>Development of 3D Vertically Integrated Pattern Recognition Associative Memory </a:t>
            </a:r>
          </a:p>
          <a:p>
            <a:pPr lvl="1"/>
            <a:r>
              <a:rPr lang="en-US" sz="1400" i="1" dirty="0" smtClean="0"/>
              <a:t>(FNAL, </a:t>
            </a:r>
            <a:r>
              <a:rPr lang="en-US" sz="1400" i="1" dirty="0" err="1" smtClean="0"/>
              <a:t>U.Chicago</a:t>
            </a:r>
            <a:r>
              <a:rPr lang="en-US" sz="1400" i="1" dirty="0" smtClean="0"/>
              <a:t>, ANL, INFN (</a:t>
            </a:r>
            <a:r>
              <a:rPr lang="en-US" sz="1400" i="1" dirty="0" err="1" smtClean="0"/>
              <a:t>Padova</a:t>
            </a:r>
            <a:r>
              <a:rPr lang="en-US" sz="1400" i="1" dirty="0" smtClean="0"/>
              <a:t>), </a:t>
            </a:r>
            <a:r>
              <a:rPr lang="en-US" sz="1400" i="1" dirty="0" err="1" smtClean="0"/>
              <a:t>Tezzaron</a:t>
            </a:r>
            <a:r>
              <a:rPr lang="en-US" sz="1400" i="1" dirty="0" smtClean="0"/>
              <a:t>)</a:t>
            </a:r>
          </a:p>
          <a:p>
            <a:pPr lvl="1"/>
            <a:r>
              <a:rPr lang="en-US" sz="1400" i="1" dirty="0" smtClean="0"/>
              <a:t>$150 K – ($140K for FNAL)</a:t>
            </a:r>
          </a:p>
          <a:p>
            <a:r>
              <a:rPr lang="en-US" sz="1400" i="1" dirty="0" smtClean="0"/>
              <a:t>Forward </a:t>
            </a:r>
            <a:r>
              <a:rPr lang="en-US" sz="1400" i="1" dirty="0" err="1" smtClean="0"/>
              <a:t>Calorimetry</a:t>
            </a:r>
            <a:r>
              <a:rPr lang="en-US" sz="1400" i="1" dirty="0" smtClean="0"/>
              <a:t> for a High Luminosity LHC</a:t>
            </a:r>
          </a:p>
          <a:p>
            <a:pPr lvl="1"/>
            <a:r>
              <a:rPr lang="en-US" sz="1400" i="1" dirty="0" smtClean="0"/>
              <a:t>(Virginia, Notre Dame, Iowa, Florida State, Minnesota, </a:t>
            </a:r>
            <a:r>
              <a:rPr lang="en-US" sz="1400" i="1" dirty="0" err="1" smtClean="0"/>
              <a:t>Cal.Tech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Feirald</a:t>
            </a:r>
            <a:r>
              <a:rPr lang="en-US" sz="1400" i="1" dirty="0" smtClean="0"/>
              <a:t>)</a:t>
            </a:r>
          </a:p>
          <a:p>
            <a:pPr lvl="1"/>
            <a:r>
              <a:rPr lang="en-US" sz="1400" i="1" dirty="0" smtClean="0"/>
              <a:t>$410 K ($0 for FNAL)</a:t>
            </a:r>
          </a:p>
          <a:p>
            <a:pPr lvl="1"/>
            <a:endParaRPr lang="en-US" sz="1400" i="1" dirty="0" smtClean="0"/>
          </a:p>
          <a:p>
            <a:pPr>
              <a:buFont typeface="Arial" charset="0"/>
              <a:buNone/>
            </a:pPr>
            <a:endParaRPr lang="en-US" sz="1600" dirty="0" smtClean="0"/>
          </a:p>
          <a:p>
            <a:pPr lvl="1">
              <a:buNone/>
            </a:pPr>
            <a:endParaRPr lang="en-US" sz="1600" b="1" i="1" dirty="0" smtClean="0"/>
          </a:p>
          <a:p>
            <a:pPr lvl="1">
              <a:buNone/>
            </a:pPr>
            <a:endParaRPr lang="en-US" sz="1600" b="1" i="1" dirty="0" smtClean="0"/>
          </a:p>
          <a:p>
            <a:pPr>
              <a:buFont typeface="Arial" charset="0"/>
              <a:buChar char="•"/>
            </a:pPr>
            <a:endParaRPr lang="en-US" sz="1600" dirty="0" smtClean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1600" dirty="0" smtClean="0"/>
          </a:p>
        </p:txBody>
      </p:sp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6934200" y="6172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6BE3379C-5E94-4E6D-A913-EA7B2CA6B56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6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6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461337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High speed data links and 3D VIPRAM will continue. How best can </a:t>
            </a:r>
            <a:r>
              <a:rPr lang="en-US" sz="2000" dirty="0" err="1" smtClean="0">
                <a:solidFill>
                  <a:srgbClr val="009900"/>
                </a:solidFill>
              </a:rPr>
              <a:t>Fermilab</a:t>
            </a:r>
            <a:r>
              <a:rPr lang="en-US" sz="2000" dirty="0" smtClean="0">
                <a:solidFill>
                  <a:srgbClr val="009900"/>
                </a:solidFill>
              </a:rPr>
              <a:t> help the </a:t>
            </a:r>
            <a:r>
              <a:rPr lang="en-US" sz="2000" dirty="0" err="1" smtClean="0">
                <a:solidFill>
                  <a:srgbClr val="009900"/>
                </a:solidFill>
              </a:rPr>
              <a:t>calorimetry</a:t>
            </a:r>
            <a:r>
              <a:rPr lang="en-US" sz="2000" dirty="0" smtClean="0">
                <a:solidFill>
                  <a:srgbClr val="009900"/>
                </a:solidFill>
              </a:rPr>
              <a:t> research?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challenge (from simulation) 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11866" y="1196097"/>
            <a:ext cx="8122534" cy="4681175"/>
            <a:chOff x="288" y="864"/>
            <a:chExt cx="5184" cy="284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4" t="18277" r="24376" b="18277"/>
            <a:stretch>
              <a:fillRect/>
            </a:stretch>
          </p:blipFill>
          <p:spPr bwMode="auto">
            <a:xfrm>
              <a:off x="288" y="1060"/>
              <a:ext cx="2541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6" t="17058" r="24382" b="17058"/>
            <a:stretch>
              <a:fillRect/>
            </a:stretch>
          </p:blipFill>
          <p:spPr bwMode="auto">
            <a:xfrm>
              <a:off x="2931" y="1032"/>
              <a:ext cx="2541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18277" r="23087" b="17058"/>
            <a:stretch>
              <a:fillRect/>
            </a:stretch>
          </p:blipFill>
          <p:spPr bwMode="auto">
            <a:xfrm>
              <a:off x="288" y="2576"/>
              <a:ext cx="2541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" t="14561" r="19608" b="14561"/>
            <a:stretch>
              <a:fillRect/>
            </a:stretch>
          </p:blipFill>
          <p:spPr bwMode="auto">
            <a:xfrm>
              <a:off x="2931" y="2578"/>
              <a:ext cx="2541" cy="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752" y="864"/>
              <a:ext cx="406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 smtClean="0">
                  <a:solidFill>
                    <a:schemeClr val="accent2"/>
                  </a:solidFill>
                  <a:latin typeface="Helvetica" charset="0"/>
                </a:rPr>
                <a:t>10</a:t>
              </a:r>
              <a:r>
                <a:rPr lang="en-US" sz="1800" baseline="30000" dirty="0" smtClean="0">
                  <a:solidFill>
                    <a:schemeClr val="accent2"/>
                  </a:solidFill>
                  <a:latin typeface="Helvetica" charset="0"/>
                </a:rPr>
                <a:t>33</a:t>
              </a:r>
              <a:endParaRPr lang="en-US" sz="2800" dirty="0" smtClean="0">
                <a:solidFill>
                  <a:schemeClr val="accent2"/>
                </a:solidFill>
                <a:latin typeface="Helvetica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752" y="2447"/>
              <a:ext cx="406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smtClean="0">
                  <a:solidFill>
                    <a:schemeClr val="accent2"/>
                  </a:solidFill>
                  <a:latin typeface="Helvetica" charset="0"/>
                </a:rPr>
                <a:t>10</a:t>
              </a:r>
              <a:r>
                <a:rPr lang="en-US" sz="1800" baseline="30000" smtClean="0">
                  <a:solidFill>
                    <a:schemeClr val="accent2"/>
                  </a:solidFill>
                  <a:latin typeface="Helvetica" charset="0"/>
                </a:rPr>
                <a:t>35</a:t>
              </a:r>
              <a:endParaRPr lang="en-US" sz="2800" smtClean="0">
                <a:solidFill>
                  <a:schemeClr val="accent2"/>
                </a:solidFill>
                <a:latin typeface="Helvetica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776" y="864"/>
              <a:ext cx="970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Helvetica" pitchFamily="-111" charset="0"/>
                  <a:ea typeface="ＭＳ Ｐゴシック" pitchFamily="-111" charset="-128"/>
                  <a:cs typeface="ＭＳ Ｐゴシック" pitchFamily="-111" charset="-128"/>
                </a:rPr>
                <a:t>10</a:t>
              </a:r>
              <a:r>
                <a:rPr lang="en-US" sz="1800" baseline="30000" dirty="0">
                  <a:solidFill>
                    <a:schemeClr val="accent2"/>
                  </a:solidFill>
                  <a:latin typeface="Helvetica" pitchFamily="-111" charset="0"/>
                  <a:ea typeface="ＭＳ Ｐゴシック" pitchFamily="-111" charset="-128"/>
                  <a:cs typeface="ＭＳ Ｐゴシック" pitchFamily="-111" charset="-128"/>
                </a:rPr>
                <a:t>32 </a:t>
              </a:r>
              <a:r>
                <a:rPr lang="en-US" sz="1800" dirty="0">
                  <a:solidFill>
                    <a:schemeClr val="accent2"/>
                  </a:solidFill>
                  <a:latin typeface="Helvetica" pitchFamily="-111" charset="0"/>
                  <a:ea typeface="ＭＳ Ｐゴシック" pitchFamily="-111" charset="-128"/>
                  <a:cs typeface="ＭＳ Ｐゴシック" pitchFamily="-111" charset="-128"/>
                </a:rPr>
                <a:t>cm</a:t>
              </a:r>
              <a:r>
                <a:rPr lang="en-US" sz="1800" baseline="30000" dirty="0">
                  <a:solidFill>
                    <a:schemeClr val="accent2"/>
                  </a:solidFill>
                  <a:latin typeface="Helvetica" pitchFamily="-111" charset="0"/>
                  <a:ea typeface="ＭＳ Ｐゴシック" pitchFamily="-111" charset="-128"/>
                  <a:cs typeface="ＭＳ Ｐゴシック" pitchFamily="-111" charset="-128"/>
                </a:rPr>
                <a:t>-2</a:t>
              </a:r>
              <a:r>
                <a:rPr lang="en-US" sz="1800" dirty="0">
                  <a:solidFill>
                    <a:schemeClr val="accent2"/>
                  </a:solidFill>
                  <a:latin typeface="Helvetica" pitchFamily="-111" charset="0"/>
                  <a:ea typeface="ＭＳ Ｐゴシック" pitchFamily="-111" charset="-128"/>
                  <a:cs typeface="ＭＳ Ｐゴシック" pitchFamily="-111" charset="-128"/>
                </a:rPr>
                <a:t> s</a:t>
              </a:r>
              <a:r>
                <a:rPr lang="en-US" sz="1800" baseline="30000" dirty="0">
                  <a:solidFill>
                    <a:schemeClr val="accent2"/>
                  </a:solidFill>
                  <a:latin typeface="Helvetica" pitchFamily="-111" charset="0"/>
                  <a:ea typeface="ＭＳ Ｐゴシック" pitchFamily="-111" charset="-128"/>
                  <a:cs typeface="ＭＳ Ｐゴシック" pitchFamily="-111" charset="-128"/>
                </a:rPr>
                <a:t>-1 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112" y="2400"/>
              <a:ext cx="406" cy="2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smtClean="0">
                  <a:solidFill>
                    <a:schemeClr val="accent2"/>
                  </a:solidFill>
                  <a:latin typeface="Helvetica" charset="0"/>
                </a:rPr>
                <a:t>10</a:t>
              </a:r>
              <a:r>
                <a:rPr lang="en-US" sz="1800" baseline="30000" smtClean="0">
                  <a:solidFill>
                    <a:schemeClr val="accent2"/>
                  </a:solidFill>
                  <a:latin typeface="Helvetica" charset="0"/>
                </a:rPr>
                <a:t>34</a:t>
              </a:r>
              <a:endParaRPr lang="en-US" sz="2800" smtClean="0">
                <a:solidFill>
                  <a:schemeClr val="accent2"/>
                </a:solidFill>
                <a:latin typeface="Helvetica" charset="0"/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Ramberg; "Fast Timing for HGCAL"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3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From Chris Tully SSI lecture, </a:t>
            </a:r>
            <a:r>
              <a:rPr lang="en-US" sz="2000" dirty="0" smtClean="0"/>
              <a:t>2012:</a:t>
            </a:r>
            <a:endParaRPr lang="en-US" sz="2000" dirty="0"/>
          </a:p>
        </p:txBody>
      </p:sp>
      <p:pic>
        <p:nvPicPr>
          <p:cNvPr id="5" name="Picture 4" descr="Screen Shot 2014-08-28 at 9.21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54" y="1446323"/>
            <a:ext cx="6836798" cy="472543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Ramberg; "Fast Timing for HGCAL"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6F3183-C94F-5D46-8D54-8F82AD626074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2600" y="381000"/>
            <a:ext cx="570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Everything must be fast in CMS Phase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8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83348" y="6442090"/>
            <a:ext cx="4748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“TIMING </a:t>
            </a:r>
            <a:r>
              <a:rPr lang="en-US" sz="1400" dirty="0"/>
              <a:t>PERFORMANCE OF THE CMS </a:t>
            </a:r>
            <a:r>
              <a:rPr lang="en-US" sz="1400" dirty="0" smtClean="0"/>
              <a:t>ECAL”  Daniele del Re</a:t>
            </a:r>
            <a:endParaRPr lang="en-US" sz="1400" dirty="0"/>
          </a:p>
        </p:txBody>
      </p:sp>
      <p:pic>
        <p:nvPicPr>
          <p:cNvPr id="10" name="Picture 9" descr="Screen Shot 2014-08-13 at 10.1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8" y="590272"/>
            <a:ext cx="8208750" cy="5697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706" y="1242515"/>
            <a:ext cx="3068517" cy="13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13713</TotalTime>
  <Words>2539</Words>
  <Application>Microsoft Macintosh PowerPoint</Application>
  <PresentationFormat>On-screen Show (4:3)</PresentationFormat>
  <Paragraphs>376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Factory</vt:lpstr>
      <vt:lpstr>PowerPoint Presentation</vt:lpstr>
      <vt:lpstr>Fermilab Detector R&amp;D Organization</vt:lpstr>
      <vt:lpstr>PowerPoint Presentation</vt:lpstr>
      <vt:lpstr>Fermilab Assets for Detector Research</vt:lpstr>
      <vt:lpstr>‘KA25’ DOE budget category</vt:lpstr>
      <vt:lpstr>Collider Detector R&amp;D Funding Opportunity (CDRD)</vt:lpstr>
      <vt:lpstr>The challenge (from simulation) ….</vt:lpstr>
      <vt:lpstr>PowerPoint Presentation</vt:lpstr>
      <vt:lpstr>PowerPoint Presentation</vt:lpstr>
      <vt:lpstr>PowerPoint Presentation</vt:lpstr>
      <vt:lpstr>FNAL Has Had a Comprehensive Approach to Silicon Tracking, Triggering and DAQ R&amp;D for Phase II upgrade of CMS</vt:lpstr>
      <vt:lpstr> 3-Dimensional ASIC program</vt:lpstr>
      <vt:lpstr>VICTR (CMS Track Trigger Chip)</vt:lpstr>
      <vt:lpstr>Results: noise comparison fusion-bonded vs bump-bonded</vt:lpstr>
      <vt:lpstr>June Irradiation</vt:lpstr>
      <vt:lpstr>FCP130 Layout</vt:lpstr>
      <vt:lpstr>Plans for 2015 &amp; Beyond</vt:lpstr>
      <vt:lpstr>CMS Oriented fast pattern recognition using 3D ASIC </vt:lpstr>
      <vt:lpstr>12-channel Array Optical Transmitter Module (ATx)</vt:lpstr>
      <vt:lpstr>Calorimetry and Fast Timing research should evolve to more directly support issues relevant to Phase II CMS upgrades:</vt:lpstr>
      <vt:lpstr>Support of LAPPD (‘Large Area Picosecond Photo Detector) Project at ANL and U.C.</vt:lpstr>
      <vt:lpstr>Fast timing using Secondary Emission in pores of a Microchannel plate</vt:lpstr>
      <vt:lpstr>Fast Timing in Solid State  Silicon Photo-Multipliers (SiPM)</vt:lpstr>
      <vt:lpstr>SiPM’s for Time-of-Flight and Calorimetry</vt:lpstr>
      <vt:lpstr>PowerPoint Presentation</vt:lpstr>
      <vt:lpstr>PowerPoint Presentation</vt:lpstr>
      <vt:lpstr>A Day at FNAL Test Beam</vt:lpstr>
      <vt:lpstr>MTest irradiation areas </vt:lpstr>
      <vt:lpstr>Investigating New Detector R&amp;D Irradiation Capability at MTA in LINAC</vt:lpstr>
      <vt:lpstr>PowerPoint Presentation</vt:lpstr>
      <vt:lpstr> </vt:lpstr>
      <vt:lpstr>indico.fnal.gov/event/DetectorR&amp;DReview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 </dc:creator>
  <cp:lastModifiedBy>Erik Ramberg</cp:lastModifiedBy>
  <cp:revision>104</cp:revision>
  <cp:lastPrinted>1601-01-01T00:00:00Z</cp:lastPrinted>
  <dcterms:created xsi:type="dcterms:W3CDTF">2012-07-24T01:39:26Z</dcterms:created>
  <dcterms:modified xsi:type="dcterms:W3CDTF">2014-12-18T19:51:35Z</dcterms:modified>
</cp:coreProperties>
</file>