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46" r:id="rId3"/>
    <p:sldId id="373" r:id="rId4"/>
    <p:sldId id="347" r:id="rId5"/>
    <p:sldId id="348" r:id="rId6"/>
    <p:sldId id="378" r:id="rId7"/>
    <p:sldId id="384" r:id="rId8"/>
    <p:sldId id="349" r:id="rId9"/>
    <p:sldId id="390" r:id="rId10"/>
    <p:sldId id="368" r:id="rId11"/>
    <p:sldId id="318" r:id="rId12"/>
    <p:sldId id="369" r:id="rId13"/>
    <p:sldId id="354" r:id="rId14"/>
    <p:sldId id="355" r:id="rId15"/>
    <p:sldId id="356" r:id="rId16"/>
    <p:sldId id="388" r:id="rId17"/>
    <p:sldId id="358" r:id="rId18"/>
    <p:sldId id="367" r:id="rId19"/>
    <p:sldId id="342" r:id="rId20"/>
    <p:sldId id="3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0000"/>
    <a:srgbClr val="FF9933"/>
    <a:srgbClr val="4F81BD"/>
    <a:srgbClr val="C0504D"/>
    <a:srgbClr val="FCE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88551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-124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6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enning:Darkmatter:VPSA-Colorado:Doe-Canyon-gas:KM-gas-over-time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 dirty="0" smtClean="0"/>
              <a:t>Raw CO</a:t>
            </a:r>
            <a:r>
              <a:rPr lang="en-US" sz="3200" baseline="-25000" dirty="0" smtClean="0"/>
              <a:t>2</a:t>
            </a:r>
            <a:r>
              <a:rPr lang="en-US" sz="3200" baseline="0" dirty="0" smtClean="0"/>
              <a:t> well</a:t>
            </a:r>
            <a:r>
              <a:rPr lang="en-US" sz="3200" dirty="0" smtClean="0"/>
              <a:t> gas</a:t>
            </a:r>
            <a:endParaRPr lang="en-US" sz="3200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'Jan-2014'!$B$1</c:f>
              <c:strCache>
                <c:ptCount val="1"/>
                <c:pt idx="0">
                  <c:v>Pressure (Torr)</c:v>
                </c:pt>
              </c:strCache>
            </c:strRef>
          </c:tx>
          <c:marker>
            <c:symbol val="none"/>
          </c:marker>
          <c:xVal>
            <c:numRef>
              <c:f>'Jan-2014'!$A$2:$A$642</c:f>
              <c:numCache>
                <c:formatCode>General</c:formatCode>
                <c:ptCount val="641"/>
                <c:pt idx="0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2.0</c:v>
                </c:pt>
                <c:pt idx="11">
                  <c:v>2.1</c:v>
                </c:pt>
                <c:pt idx="12">
                  <c:v>2.2</c:v>
                </c:pt>
                <c:pt idx="13">
                  <c:v>2.3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3.0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4.0</c:v>
                </c:pt>
                <c:pt idx="31">
                  <c:v>4.1</c:v>
                </c:pt>
                <c:pt idx="32">
                  <c:v>4.2</c:v>
                </c:pt>
                <c:pt idx="33">
                  <c:v>4.3</c:v>
                </c:pt>
                <c:pt idx="34">
                  <c:v>4.4</c:v>
                </c:pt>
                <c:pt idx="35">
                  <c:v>4.5</c:v>
                </c:pt>
                <c:pt idx="36">
                  <c:v>4.6</c:v>
                </c:pt>
                <c:pt idx="37">
                  <c:v>4.7</c:v>
                </c:pt>
                <c:pt idx="38">
                  <c:v>4.8</c:v>
                </c:pt>
                <c:pt idx="39">
                  <c:v>4.9</c:v>
                </c:pt>
                <c:pt idx="40">
                  <c:v>5.0</c:v>
                </c:pt>
                <c:pt idx="41">
                  <c:v>5.1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6.0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7.0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8.0</c:v>
                </c:pt>
                <c:pt idx="71">
                  <c:v>8.1</c:v>
                </c:pt>
                <c:pt idx="72">
                  <c:v>8.2</c:v>
                </c:pt>
                <c:pt idx="73">
                  <c:v>8.3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8.7</c:v>
                </c:pt>
                <c:pt idx="78">
                  <c:v>8.8</c:v>
                </c:pt>
                <c:pt idx="79">
                  <c:v>8.9</c:v>
                </c:pt>
                <c:pt idx="80">
                  <c:v>9.0</c:v>
                </c:pt>
                <c:pt idx="81">
                  <c:v>9.1</c:v>
                </c:pt>
                <c:pt idx="82">
                  <c:v>9.2</c:v>
                </c:pt>
                <c:pt idx="83">
                  <c:v>9.3</c:v>
                </c:pt>
                <c:pt idx="84">
                  <c:v>9.4</c:v>
                </c:pt>
                <c:pt idx="85">
                  <c:v>9.5</c:v>
                </c:pt>
                <c:pt idx="86">
                  <c:v>9.6</c:v>
                </c:pt>
                <c:pt idx="87">
                  <c:v>9.7</c:v>
                </c:pt>
                <c:pt idx="88">
                  <c:v>9.8</c:v>
                </c:pt>
                <c:pt idx="89">
                  <c:v>9.9</c:v>
                </c:pt>
                <c:pt idx="90">
                  <c:v>10.0</c:v>
                </c:pt>
                <c:pt idx="91">
                  <c:v>10.1</c:v>
                </c:pt>
                <c:pt idx="92">
                  <c:v>10.2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</c:v>
                </c:pt>
                <c:pt idx="97">
                  <c:v>10.7</c:v>
                </c:pt>
                <c:pt idx="98">
                  <c:v>10.8</c:v>
                </c:pt>
                <c:pt idx="99">
                  <c:v>10.9</c:v>
                </c:pt>
                <c:pt idx="100">
                  <c:v>11.0</c:v>
                </c:pt>
                <c:pt idx="101">
                  <c:v>11.1</c:v>
                </c:pt>
                <c:pt idx="102">
                  <c:v>11.2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</c:v>
                </c:pt>
                <c:pt idx="107">
                  <c:v>11.7</c:v>
                </c:pt>
                <c:pt idx="108">
                  <c:v>11.8</c:v>
                </c:pt>
                <c:pt idx="109">
                  <c:v>11.9</c:v>
                </c:pt>
                <c:pt idx="110">
                  <c:v>12.0</c:v>
                </c:pt>
                <c:pt idx="111">
                  <c:v>12.1</c:v>
                </c:pt>
                <c:pt idx="112">
                  <c:v>12.2</c:v>
                </c:pt>
                <c:pt idx="113">
                  <c:v>12.3</c:v>
                </c:pt>
                <c:pt idx="114">
                  <c:v>12.4</c:v>
                </c:pt>
                <c:pt idx="115">
                  <c:v>12.5</c:v>
                </c:pt>
                <c:pt idx="116">
                  <c:v>12.6</c:v>
                </c:pt>
                <c:pt idx="117">
                  <c:v>12.7</c:v>
                </c:pt>
                <c:pt idx="118">
                  <c:v>12.8</c:v>
                </c:pt>
                <c:pt idx="119">
                  <c:v>12.9</c:v>
                </c:pt>
                <c:pt idx="120">
                  <c:v>13.0</c:v>
                </c:pt>
                <c:pt idx="121">
                  <c:v>13.1</c:v>
                </c:pt>
                <c:pt idx="122">
                  <c:v>13.2</c:v>
                </c:pt>
                <c:pt idx="123">
                  <c:v>13.3</c:v>
                </c:pt>
                <c:pt idx="124">
                  <c:v>13.4</c:v>
                </c:pt>
                <c:pt idx="125">
                  <c:v>13.5</c:v>
                </c:pt>
                <c:pt idx="126">
                  <c:v>13.6</c:v>
                </c:pt>
                <c:pt idx="127">
                  <c:v>13.7</c:v>
                </c:pt>
                <c:pt idx="128">
                  <c:v>13.8</c:v>
                </c:pt>
                <c:pt idx="129">
                  <c:v>13.9</c:v>
                </c:pt>
                <c:pt idx="130">
                  <c:v>14.0</c:v>
                </c:pt>
                <c:pt idx="131">
                  <c:v>14.1</c:v>
                </c:pt>
                <c:pt idx="132">
                  <c:v>14.2</c:v>
                </c:pt>
                <c:pt idx="133">
                  <c:v>14.3</c:v>
                </c:pt>
                <c:pt idx="134">
                  <c:v>14.4</c:v>
                </c:pt>
                <c:pt idx="135">
                  <c:v>14.5</c:v>
                </c:pt>
                <c:pt idx="136">
                  <c:v>14.6</c:v>
                </c:pt>
                <c:pt idx="137">
                  <c:v>14.7</c:v>
                </c:pt>
                <c:pt idx="138">
                  <c:v>14.8</c:v>
                </c:pt>
                <c:pt idx="139">
                  <c:v>14.9</c:v>
                </c:pt>
                <c:pt idx="140">
                  <c:v>15.0</c:v>
                </c:pt>
                <c:pt idx="141">
                  <c:v>15.1</c:v>
                </c:pt>
                <c:pt idx="142">
                  <c:v>15.2</c:v>
                </c:pt>
                <c:pt idx="143">
                  <c:v>15.3</c:v>
                </c:pt>
                <c:pt idx="144">
                  <c:v>15.4</c:v>
                </c:pt>
                <c:pt idx="145">
                  <c:v>15.5</c:v>
                </c:pt>
                <c:pt idx="146">
                  <c:v>15.6</c:v>
                </c:pt>
                <c:pt idx="147">
                  <c:v>15.7</c:v>
                </c:pt>
                <c:pt idx="148">
                  <c:v>15.8</c:v>
                </c:pt>
                <c:pt idx="149">
                  <c:v>15.9</c:v>
                </c:pt>
                <c:pt idx="150">
                  <c:v>16.0</c:v>
                </c:pt>
                <c:pt idx="151">
                  <c:v>16.1</c:v>
                </c:pt>
                <c:pt idx="152">
                  <c:v>16.2</c:v>
                </c:pt>
                <c:pt idx="153">
                  <c:v>16.3</c:v>
                </c:pt>
                <c:pt idx="154">
                  <c:v>16.4</c:v>
                </c:pt>
                <c:pt idx="155">
                  <c:v>16.5</c:v>
                </c:pt>
                <c:pt idx="156">
                  <c:v>16.6</c:v>
                </c:pt>
                <c:pt idx="157">
                  <c:v>16.7</c:v>
                </c:pt>
                <c:pt idx="158">
                  <c:v>16.8</c:v>
                </c:pt>
                <c:pt idx="159">
                  <c:v>16.9</c:v>
                </c:pt>
                <c:pt idx="160">
                  <c:v>17.0</c:v>
                </c:pt>
                <c:pt idx="161">
                  <c:v>17.1</c:v>
                </c:pt>
                <c:pt idx="162">
                  <c:v>17.2</c:v>
                </c:pt>
                <c:pt idx="163">
                  <c:v>17.3</c:v>
                </c:pt>
                <c:pt idx="164">
                  <c:v>17.4</c:v>
                </c:pt>
                <c:pt idx="165">
                  <c:v>17.5</c:v>
                </c:pt>
                <c:pt idx="166">
                  <c:v>17.6</c:v>
                </c:pt>
                <c:pt idx="167">
                  <c:v>17.7</c:v>
                </c:pt>
                <c:pt idx="168">
                  <c:v>17.8</c:v>
                </c:pt>
                <c:pt idx="169">
                  <c:v>17.9</c:v>
                </c:pt>
                <c:pt idx="170">
                  <c:v>18.0</c:v>
                </c:pt>
                <c:pt idx="171">
                  <c:v>18.1</c:v>
                </c:pt>
                <c:pt idx="172">
                  <c:v>18.2</c:v>
                </c:pt>
                <c:pt idx="173">
                  <c:v>18.3</c:v>
                </c:pt>
                <c:pt idx="174">
                  <c:v>18.4</c:v>
                </c:pt>
                <c:pt idx="175">
                  <c:v>18.5</c:v>
                </c:pt>
                <c:pt idx="176">
                  <c:v>18.6</c:v>
                </c:pt>
                <c:pt idx="177">
                  <c:v>18.7</c:v>
                </c:pt>
                <c:pt idx="178">
                  <c:v>18.8</c:v>
                </c:pt>
                <c:pt idx="179">
                  <c:v>18.9</c:v>
                </c:pt>
                <c:pt idx="180">
                  <c:v>19.0</c:v>
                </c:pt>
                <c:pt idx="181">
                  <c:v>19.1</c:v>
                </c:pt>
                <c:pt idx="182">
                  <c:v>19.2</c:v>
                </c:pt>
                <c:pt idx="183">
                  <c:v>19.3</c:v>
                </c:pt>
                <c:pt idx="184">
                  <c:v>19.4</c:v>
                </c:pt>
                <c:pt idx="185">
                  <c:v>19.5</c:v>
                </c:pt>
                <c:pt idx="186">
                  <c:v>19.6</c:v>
                </c:pt>
                <c:pt idx="187">
                  <c:v>19.7</c:v>
                </c:pt>
                <c:pt idx="188">
                  <c:v>19.8</c:v>
                </c:pt>
                <c:pt idx="189">
                  <c:v>19.9</c:v>
                </c:pt>
                <c:pt idx="190">
                  <c:v>20.0</c:v>
                </c:pt>
                <c:pt idx="191">
                  <c:v>20.1</c:v>
                </c:pt>
                <c:pt idx="192">
                  <c:v>20.2</c:v>
                </c:pt>
                <c:pt idx="193">
                  <c:v>20.3</c:v>
                </c:pt>
                <c:pt idx="194">
                  <c:v>20.4</c:v>
                </c:pt>
                <c:pt idx="195">
                  <c:v>20.5</c:v>
                </c:pt>
                <c:pt idx="196">
                  <c:v>20.6</c:v>
                </c:pt>
                <c:pt idx="197">
                  <c:v>20.7</c:v>
                </c:pt>
                <c:pt idx="198">
                  <c:v>20.8</c:v>
                </c:pt>
                <c:pt idx="199">
                  <c:v>20.9</c:v>
                </c:pt>
                <c:pt idx="200">
                  <c:v>21.0</c:v>
                </c:pt>
                <c:pt idx="201">
                  <c:v>21.1</c:v>
                </c:pt>
                <c:pt idx="202">
                  <c:v>21.2</c:v>
                </c:pt>
                <c:pt idx="203">
                  <c:v>21.3</c:v>
                </c:pt>
                <c:pt idx="204">
                  <c:v>21.4</c:v>
                </c:pt>
                <c:pt idx="205">
                  <c:v>21.5</c:v>
                </c:pt>
                <c:pt idx="206">
                  <c:v>21.6</c:v>
                </c:pt>
                <c:pt idx="207">
                  <c:v>21.7</c:v>
                </c:pt>
                <c:pt idx="208">
                  <c:v>21.8</c:v>
                </c:pt>
                <c:pt idx="209">
                  <c:v>21.9</c:v>
                </c:pt>
                <c:pt idx="210">
                  <c:v>22.0</c:v>
                </c:pt>
                <c:pt idx="211">
                  <c:v>22.1</c:v>
                </c:pt>
                <c:pt idx="212">
                  <c:v>22.2</c:v>
                </c:pt>
                <c:pt idx="213">
                  <c:v>22.3</c:v>
                </c:pt>
                <c:pt idx="214">
                  <c:v>22.4</c:v>
                </c:pt>
                <c:pt idx="215">
                  <c:v>22.5</c:v>
                </c:pt>
                <c:pt idx="216">
                  <c:v>22.6</c:v>
                </c:pt>
                <c:pt idx="217">
                  <c:v>22.7</c:v>
                </c:pt>
                <c:pt idx="218">
                  <c:v>22.8</c:v>
                </c:pt>
                <c:pt idx="219">
                  <c:v>22.9</c:v>
                </c:pt>
                <c:pt idx="220">
                  <c:v>23.0</c:v>
                </c:pt>
                <c:pt idx="221">
                  <c:v>23.1</c:v>
                </c:pt>
                <c:pt idx="222">
                  <c:v>23.2</c:v>
                </c:pt>
                <c:pt idx="223">
                  <c:v>23.3</c:v>
                </c:pt>
                <c:pt idx="224">
                  <c:v>23.4</c:v>
                </c:pt>
                <c:pt idx="225">
                  <c:v>23.5</c:v>
                </c:pt>
                <c:pt idx="226">
                  <c:v>23.6</c:v>
                </c:pt>
                <c:pt idx="227">
                  <c:v>23.7</c:v>
                </c:pt>
                <c:pt idx="228">
                  <c:v>23.8</c:v>
                </c:pt>
                <c:pt idx="229">
                  <c:v>23.9</c:v>
                </c:pt>
                <c:pt idx="230">
                  <c:v>24.0</c:v>
                </c:pt>
                <c:pt idx="231">
                  <c:v>24.1</c:v>
                </c:pt>
                <c:pt idx="232">
                  <c:v>24.2</c:v>
                </c:pt>
                <c:pt idx="233">
                  <c:v>24.3</c:v>
                </c:pt>
                <c:pt idx="234">
                  <c:v>24.4</c:v>
                </c:pt>
                <c:pt idx="235">
                  <c:v>24.5</c:v>
                </c:pt>
                <c:pt idx="236">
                  <c:v>24.6</c:v>
                </c:pt>
                <c:pt idx="237">
                  <c:v>24.7</c:v>
                </c:pt>
                <c:pt idx="238">
                  <c:v>24.8</c:v>
                </c:pt>
                <c:pt idx="239">
                  <c:v>24.9</c:v>
                </c:pt>
                <c:pt idx="240">
                  <c:v>25.0</c:v>
                </c:pt>
                <c:pt idx="241">
                  <c:v>25.1</c:v>
                </c:pt>
                <c:pt idx="242">
                  <c:v>25.2</c:v>
                </c:pt>
                <c:pt idx="243">
                  <c:v>25.3</c:v>
                </c:pt>
                <c:pt idx="244">
                  <c:v>25.4</c:v>
                </c:pt>
                <c:pt idx="245">
                  <c:v>25.5</c:v>
                </c:pt>
                <c:pt idx="246">
                  <c:v>25.6</c:v>
                </c:pt>
                <c:pt idx="247">
                  <c:v>25.7</c:v>
                </c:pt>
                <c:pt idx="248">
                  <c:v>25.8</c:v>
                </c:pt>
                <c:pt idx="249">
                  <c:v>25.9</c:v>
                </c:pt>
                <c:pt idx="250">
                  <c:v>26.0</c:v>
                </c:pt>
                <c:pt idx="251">
                  <c:v>26.1</c:v>
                </c:pt>
                <c:pt idx="252">
                  <c:v>26.2</c:v>
                </c:pt>
                <c:pt idx="253">
                  <c:v>26.3</c:v>
                </c:pt>
                <c:pt idx="254">
                  <c:v>26.4</c:v>
                </c:pt>
                <c:pt idx="255">
                  <c:v>26.5</c:v>
                </c:pt>
                <c:pt idx="256">
                  <c:v>26.6</c:v>
                </c:pt>
                <c:pt idx="257">
                  <c:v>26.7</c:v>
                </c:pt>
                <c:pt idx="258">
                  <c:v>26.8</c:v>
                </c:pt>
                <c:pt idx="259">
                  <c:v>26.9</c:v>
                </c:pt>
                <c:pt idx="260">
                  <c:v>27.0</c:v>
                </c:pt>
                <c:pt idx="261">
                  <c:v>27.1</c:v>
                </c:pt>
                <c:pt idx="262">
                  <c:v>27.2</c:v>
                </c:pt>
                <c:pt idx="263">
                  <c:v>27.3</c:v>
                </c:pt>
                <c:pt idx="264">
                  <c:v>27.4</c:v>
                </c:pt>
                <c:pt idx="265">
                  <c:v>27.5</c:v>
                </c:pt>
                <c:pt idx="266">
                  <c:v>27.6</c:v>
                </c:pt>
                <c:pt idx="267">
                  <c:v>27.7</c:v>
                </c:pt>
                <c:pt idx="268">
                  <c:v>27.8</c:v>
                </c:pt>
                <c:pt idx="269">
                  <c:v>27.9</c:v>
                </c:pt>
                <c:pt idx="270">
                  <c:v>28.0</c:v>
                </c:pt>
                <c:pt idx="271">
                  <c:v>28.1</c:v>
                </c:pt>
                <c:pt idx="272">
                  <c:v>28.2</c:v>
                </c:pt>
                <c:pt idx="273">
                  <c:v>28.3</c:v>
                </c:pt>
                <c:pt idx="274">
                  <c:v>28.4</c:v>
                </c:pt>
                <c:pt idx="275">
                  <c:v>28.5</c:v>
                </c:pt>
                <c:pt idx="276">
                  <c:v>28.6</c:v>
                </c:pt>
                <c:pt idx="277">
                  <c:v>28.7</c:v>
                </c:pt>
                <c:pt idx="278">
                  <c:v>28.8</c:v>
                </c:pt>
                <c:pt idx="279">
                  <c:v>28.9</c:v>
                </c:pt>
                <c:pt idx="280">
                  <c:v>29.0</c:v>
                </c:pt>
                <c:pt idx="281">
                  <c:v>29.1</c:v>
                </c:pt>
                <c:pt idx="282">
                  <c:v>29.2</c:v>
                </c:pt>
                <c:pt idx="283">
                  <c:v>29.3</c:v>
                </c:pt>
                <c:pt idx="284">
                  <c:v>29.4</c:v>
                </c:pt>
                <c:pt idx="285">
                  <c:v>29.5</c:v>
                </c:pt>
                <c:pt idx="286">
                  <c:v>29.6</c:v>
                </c:pt>
                <c:pt idx="287">
                  <c:v>29.7</c:v>
                </c:pt>
                <c:pt idx="288">
                  <c:v>29.8</c:v>
                </c:pt>
                <c:pt idx="289">
                  <c:v>29.9</c:v>
                </c:pt>
                <c:pt idx="290">
                  <c:v>30.0</c:v>
                </c:pt>
                <c:pt idx="291">
                  <c:v>30.1</c:v>
                </c:pt>
                <c:pt idx="292">
                  <c:v>30.2</c:v>
                </c:pt>
                <c:pt idx="293">
                  <c:v>30.3</c:v>
                </c:pt>
                <c:pt idx="294">
                  <c:v>30.4</c:v>
                </c:pt>
                <c:pt idx="295">
                  <c:v>30.5</c:v>
                </c:pt>
                <c:pt idx="296">
                  <c:v>30.6</c:v>
                </c:pt>
                <c:pt idx="297">
                  <c:v>30.7</c:v>
                </c:pt>
                <c:pt idx="298">
                  <c:v>30.8</c:v>
                </c:pt>
                <c:pt idx="299">
                  <c:v>30.9</c:v>
                </c:pt>
                <c:pt idx="300">
                  <c:v>31.0</c:v>
                </c:pt>
                <c:pt idx="301">
                  <c:v>31.1</c:v>
                </c:pt>
                <c:pt idx="302">
                  <c:v>31.2</c:v>
                </c:pt>
                <c:pt idx="303">
                  <c:v>31.3</c:v>
                </c:pt>
                <c:pt idx="304">
                  <c:v>31.4</c:v>
                </c:pt>
                <c:pt idx="305">
                  <c:v>31.5</c:v>
                </c:pt>
                <c:pt idx="306">
                  <c:v>31.6</c:v>
                </c:pt>
                <c:pt idx="307">
                  <c:v>31.7</c:v>
                </c:pt>
                <c:pt idx="308">
                  <c:v>31.8</c:v>
                </c:pt>
                <c:pt idx="309">
                  <c:v>31.9</c:v>
                </c:pt>
                <c:pt idx="310">
                  <c:v>32.0</c:v>
                </c:pt>
                <c:pt idx="311">
                  <c:v>32.1</c:v>
                </c:pt>
                <c:pt idx="312">
                  <c:v>32.2</c:v>
                </c:pt>
                <c:pt idx="313">
                  <c:v>32.3</c:v>
                </c:pt>
                <c:pt idx="314">
                  <c:v>32.4</c:v>
                </c:pt>
                <c:pt idx="315">
                  <c:v>32.5</c:v>
                </c:pt>
                <c:pt idx="316">
                  <c:v>32.6</c:v>
                </c:pt>
                <c:pt idx="317">
                  <c:v>32.7</c:v>
                </c:pt>
                <c:pt idx="318">
                  <c:v>32.8</c:v>
                </c:pt>
                <c:pt idx="319">
                  <c:v>32.9</c:v>
                </c:pt>
                <c:pt idx="320">
                  <c:v>33.0</c:v>
                </c:pt>
                <c:pt idx="321">
                  <c:v>33.1</c:v>
                </c:pt>
                <c:pt idx="322">
                  <c:v>33.2</c:v>
                </c:pt>
                <c:pt idx="323">
                  <c:v>33.3</c:v>
                </c:pt>
                <c:pt idx="324">
                  <c:v>33.4</c:v>
                </c:pt>
                <c:pt idx="325">
                  <c:v>33.5</c:v>
                </c:pt>
                <c:pt idx="326">
                  <c:v>33.6</c:v>
                </c:pt>
                <c:pt idx="327">
                  <c:v>33.7</c:v>
                </c:pt>
                <c:pt idx="328">
                  <c:v>33.8</c:v>
                </c:pt>
                <c:pt idx="329">
                  <c:v>33.9</c:v>
                </c:pt>
                <c:pt idx="330">
                  <c:v>34.0</c:v>
                </c:pt>
                <c:pt idx="331">
                  <c:v>34.1</c:v>
                </c:pt>
                <c:pt idx="332">
                  <c:v>34.2</c:v>
                </c:pt>
                <c:pt idx="333">
                  <c:v>34.3</c:v>
                </c:pt>
                <c:pt idx="334">
                  <c:v>34.4</c:v>
                </c:pt>
                <c:pt idx="335">
                  <c:v>34.5</c:v>
                </c:pt>
                <c:pt idx="336">
                  <c:v>34.6</c:v>
                </c:pt>
                <c:pt idx="337">
                  <c:v>34.7</c:v>
                </c:pt>
                <c:pt idx="338">
                  <c:v>34.8</c:v>
                </c:pt>
                <c:pt idx="339">
                  <c:v>34.9</c:v>
                </c:pt>
                <c:pt idx="340">
                  <c:v>35.0</c:v>
                </c:pt>
                <c:pt idx="341">
                  <c:v>35.1</c:v>
                </c:pt>
                <c:pt idx="342">
                  <c:v>35.2</c:v>
                </c:pt>
                <c:pt idx="343">
                  <c:v>35.3</c:v>
                </c:pt>
                <c:pt idx="344">
                  <c:v>35.4</c:v>
                </c:pt>
                <c:pt idx="345">
                  <c:v>35.5</c:v>
                </c:pt>
                <c:pt idx="346">
                  <c:v>35.6</c:v>
                </c:pt>
                <c:pt idx="347">
                  <c:v>35.7</c:v>
                </c:pt>
                <c:pt idx="348">
                  <c:v>35.8</c:v>
                </c:pt>
                <c:pt idx="349">
                  <c:v>35.9</c:v>
                </c:pt>
                <c:pt idx="350">
                  <c:v>36.0</c:v>
                </c:pt>
                <c:pt idx="351">
                  <c:v>36.1</c:v>
                </c:pt>
                <c:pt idx="352">
                  <c:v>36.2</c:v>
                </c:pt>
                <c:pt idx="353">
                  <c:v>36.3</c:v>
                </c:pt>
                <c:pt idx="354">
                  <c:v>36.4</c:v>
                </c:pt>
                <c:pt idx="355">
                  <c:v>36.5</c:v>
                </c:pt>
                <c:pt idx="356">
                  <c:v>36.6</c:v>
                </c:pt>
                <c:pt idx="357">
                  <c:v>36.7</c:v>
                </c:pt>
                <c:pt idx="358">
                  <c:v>36.8</c:v>
                </c:pt>
                <c:pt idx="359">
                  <c:v>36.9</c:v>
                </c:pt>
                <c:pt idx="360">
                  <c:v>37.0</c:v>
                </c:pt>
                <c:pt idx="361">
                  <c:v>37.1</c:v>
                </c:pt>
                <c:pt idx="362">
                  <c:v>37.2</c:v>
                </c:pt>
                <c:pt idx="363">
                  <c:v>37.3</c:v>
                </c:pt>
                <c:pt idx="364">
                  <c:v>37.4</c:v>
                </c:pt>
                <c:pt idx="365">
                  <c:v>37.5</c:v>
                </c:pt>
                <c:pt idx="366">
                  <c:v>37.6</c:v>
                </c:pt>
                <c:pt idx="367">
                  <c:v>37.7</c:v>
                </c:pt>
                <c:pt idx="368">
                  <c:v>37.8</c:v>
                </c:pt>
                <c:pt idx="369">
                  <c:v>37.9</c:v>
                </c:pt>
                <c:pt idx="370">
                  <c:v>38.0</c:v>
                </c:pt>
                <c:pt idx="371">
                  <c:v>38.1</c:v>
                </c:pt>
                <c:pt idx="372">
                  <c:v>38.2</c:v>
                </c:pt>
                <c:pt idx="373">
                  <c:v>38.3</c:v>
                </c:pt>
                <c:pt idx="374">
                  <c:v>38.4</c:v>
                </c:pt>
                <c:pt idx="375">
                  <c:v>38.5</c:v>
                </c:pt>
                <c:pt idx="376">
                  <c:v>38.6</c:v>
                </c:pt>
                <c:pt idx="377">
                  <c:v>38.7</c:v>
                </c:pt>
                <c:pt idx="378">
                  <c:v>38.8</c:v>
                </c:pt>
                <c:pt idx="379">
                  <c:v>38.9</c:v>
                </c:pt>
                <c:pt idx="380">
                  <c:v>39.0</c:v>
                </c:pt>
                <c:pt idx="381">
                  <c:v>39.1</c:v>
                </c:pt>
                <c:pt idx="382">
                  <c:v>39.2</c:v>
                </c:pt>
                <c:pt idx="383">
                  <c:v>39.3</c:v>
                </c:pt>
                <c:pt idx="384">
                  <c:v>39.4</c:v>
                </c:pt>
                <c:pt idx="385">
                  <c:v>39.5</c:v>
                </c:pt>
                <c:pt idx="386">
                  <c:v>39.6</c:v>
                </c:pt>
                <c:pt idx="387">
                  <c:v>39.7</c:v>
                </c:pt>
                <c:pt idx="388">
                  <c:v>39.8</c:v>
                </c:pt>
                <c:pt idx="389">
                  <c:v>39.9</c:v>
                </c:pt>
                <c:pt idx="390">
                  <c:v>40.0</c:v>
                </c:pt>
                <c:pt idx="391">
                  <c:v>40.1</c:v>
                </c:pt>
                <c:pt idx="392">
                  <c:v>40.2</c:v>
                </c:pt>
                <c:pt idx="393">
                  <c:v>40.3</c:v>
                </c:pt>
                <c:pt idx="394">
                  <c:v>40.4</c:v>
                </c:pt>
                <c:pt idx="395">
                  <c:v>40.5</c:v>
                </c:pt>
                <c:pt idx="396">
                  <c:v>40.6</c:v>
                </c:pt>
                <c:pt idx="397">
                  <c:v>40.7</c:v>
                </c:pt>
                <c:pt idx="398">
                  <c:v>40.8</c:v>
                </c:pt>
                <c:pt idx="399">
                  <c:v>40.9</c:v>
                </c:pt>
                <c:pt idx="400">
                  <c:v>41.0</c:v>
                </c:pt>
                <c:pt idx="401">
                  <c:v>41.1</c:v>
                </c:pt>
                <c:pt idx="402">
                  <c:v>41.2</c:v>
                </c:pt>
                <c:pt idx="403">
                  <c:v>41.3</c:v>
                </c:pt>
                <c:pt idx="404">
                  <c:v>41.4</c:v>
                </c:pt>
                <c:pt idx="405">
                  <c:v>41.5</c:v>
                </c:pt>
                <c:pt idx="406">
                  <c:v>41.6</c:v>
                </c:pt>
                <c:pt idx="407">
                  <c:v>41.7</c:v>
                </c:pt>
                <c:pt idx="408">
                  <c:v>41.8</c:v>
                </c:pt>
                <c:pt idx="409">
                  <c:v>41.9</c:v>
                </c:pt>
                <c:pt idx="410">
                  <c:v>42.0</c:v>
                </c:pt>
                <c:pt idx="411">
                  <c:v>42.1</c:v>
                </c:pt>
                <c:pt idx="412">
                  <c:v>42.2</c:v>
                </c:pt>
                <c:pt idx="413">
                  <c:v>42.3</c:v>
                </c:pt>
                <c:pt idx="414">
                  <c:v>42.4</c:v>
                </c:pt>
                <c:pt idx="415">
                  <c:v>42.5</c:v>
                </c:pt>
                <c:pt idx="416">
                  <c:v>42.6</c:v>
                </c:pt>
                <c:pt idx="417">
                  <c:v>42.7</c:v>
                </c:pt>
                <c:pt idx="418">
                  <c:v>42.8</c:v>
                </c:pt>
                <c:pt idx="419">
                  <c:v>42.9</c:v>
                </c:pt>
                <c:pt idx="420">
                  <c:v>43.0</c:v>
                </c:pt>
                <c:pt idx="421">
                  <c:v>43.1</c:v>
                </c:pt>
                <c:pt idx="422">
                  <c:v>43.2</c:v>
                </c:pt>
                <c:pt idx="423">
                  <c:v>43.3</c:v>
                </c:pt>
                <c:pt idx="424">
                  <c:v>43.4</c:v>
                </c:pt>
                <c:pt idx="425">
                  <c:v>43.5</c:v>
                </c:pt>
                <c:pt idx="426">
                  <c:v>43.6</c:v>
                </c:pt>
                <c:pt idx="427">
                  <c:v>43.7</c:v>
                </c:pt>
                <c:pt idx="428">
                  <c:v>43.8</c:v>
                </c:pt>
                <c:pt idx="429">
                  <c:v>43.9</c:v>
                </c:pt>
                <c:pt idx="430">
                  <c:v>44.0</c:v>
                </c:pt>
                <c:pt idx="431">
                  <c:v>44.1</c:v>
                </c:pt>
                <c:pt idx="432">
                  <c:v>44.2</c:v>
                </c:pt>
                <c:pt idx="433">
                  <c:v>44.3</c:v>
                </c:pt>
                <c:pt idx="434">
                  <c:v>44.4</c:v>
                </c:pt>
                <c:pt idx="435">
                  <c:v>44.5</c:v>
                </c:pt>
                <c:pt idx="436">
                  <c:v>44.6</c:v>
                </c:pt>
                <c:pt idx="437">
                  <c:v>44.7</c:v>
                </c:pt>
                <c:pt idx="438">
                  <c:v>44.8</c:v>
                </c:pt>
                <c:pt idx="439">
                  <c:v>44.9</c:v>
                </c:pt>
                <c:pt idx="440">
                  <c:v>45.0</c:v>
                </c:pt>
                <c:pt idx="441">
                  <c:v>45.1</c:v>
                </c:pt>
                <c:pt idx="442">
                  <c:v>45.2</c:v>
                </c:pt>
                <c:pt idx="443">
                  <c:v>45.3</c:v>
                </c:pt>
                <c:pt idx="444">
                  <c:v>45.4</c:v>
                </c:pt>
                <c:pt idx="445">
                  <c:v>45.5</c:v>
                </c:pt>
                <c:pt idx="446">
                  <c:v>45.6</c:v>
                </c:pt>
                <c:pt idx="447">
                  <c:v>45.7</c:v>
                </c:pt>
                <c:pt idx="448">
                  <c:v>45.8</c:v>
                </c:pt>
                <c:pt idx="449">
                  <c:v>45.9</c:v>
                </c:pt>
                <c:pt idx="450">
                  <c:v>46.0</c:v>
                </c:pt>
                <c:pt idx="451">
                  <c:v>46.1</c:v>
                </c:pt>
                <c:pt idx="452">
                  <c:v>46.2</c:v>
                </c:pt>
                <c:pt idx="453">
                  <c:v>46.3</c:v>
                </c:pt>
                <c:pt idx="454">
                  <c:v>46.4</c:v>
                </c:pt>
                <c:pt idx="455">
                  <c:v>46.5</c:v>
                </c:pt>
                <c:pt idx="456">
                  <c:v>46.6</c:v>
                </c:pt>
                <c:pt idx="457">
                  <c:v>46.7</c:v>
                </c:pt>
                <c:pt idx="458">
                  <c:v>46.8</c:v>
                </c:pt>
                <c:pt idx="459">
                  <c:v>46.9</c:v>
                </c:pt>
                <c:pt idx="460">
                  <c:v>47.0</c:v>
                </c:pt>
                <c:pt idx="461">
                  <c:v>47.1</c:v>
                </c:pt>
                <c:pt idx="462">
                  <c:v>47.2</c:v>
                </c:pt>
                <c:pt idx="463">
                  <c:v>47.3</c:v>
                </c:pt>
                <c:pt idx="464">
                  <c:v>47.4</c:v>
                </c:pt>
                <c:pt idx="465">
                  <c:v>47.5</c:v>
                </c:pt>
                <c:pt idx="466">
                  <c:v>47.6</c:v>
                </c:pt>
                <c:pt idx="467">
                  <c:v>47.7</c:v>
                </c:pt>
                <c:pt idx="468">
                  <c:v>47.8</c:v>
                </c:pt>
                <c:pt idx="469">
                  <c:v>47.9</c:v>
                </c:pt>
                <c:pt idx="470">
                  <c:v>48.0</c:v>
                </c:pt>
                <c:pt idx="471">
                  <c:v>48.1</c:v>
                </c:pt>
                <c:pt idx="472">
                  <c:v>48.2</c:v>
                </c:pt>
                <c:pt idx="473">
                  <c:v>48.3</c:v>
                </c:pt>
                <c:pt idx="474">
                  <c:v>48.4</c:v>
                </c:pt>
                <c:pt idx="475">
                  <c:v>48.5</c:v>
                </c:pt>
                <c:pt idx="476">
                  <c:v>48.6</c:v>
                </c:pt>
                <c:pt idx="477">
                  <c:v>48.7</c:v>
                </c:pt>
                <c:pt idx="478">
                  <c:v>48.8</c:v>
                </c:pt>
                <c:pt idx="479">
                  <c:v>48.9</c:v>
                </c:pt>
                <c:pt idx="480">
                  <c:v>49.0</c:v>
                </c:pt>
                <c:pt idx="481">
                  <c:v>49.1</c:v>
                </c:pt>
                <c:pt idx="482">
                  <c:v>49.2</c:v>
                </c:pt>
                <c:pt idx="483">
                  <c:v>49.3</c:v>
                </c:pt>
                <c:pt idx="484">
                  <c:v>49.4</c:v>
                </c:pt>
                <c:pt idx="485">
                  <c:v>49.5</c:v>
                </c:pt>
                <c:pt idx="486">
                  <c:v>49.6</c:v>
                </c:pt>
                <c:pt idx="487">
                  <c:v>49.7</c:v>
                </c:pt>
                <c:pt idx="488">
                  <c:v>49.8</c:v>
                </c:pt>
                <c:pt idx="489">
                  <c:v>49.9</c:v>
                </c:pt>
                <c:pt idx="490">
                  <c:v>50.0</c:v>
                </c:pt>
                <c:pt idx="491">
                  <c:v>50.1</c:v>
                </c:pt>
                <c:pt idx="492">
                  <c:v>50.2</c:v>
                </c:pt>
                <c:pt idx="493">
                  <c:v>50.3</c:v>
                </c:pt>
                <c:pt idx="494">
                  <c:v>50.4</c:v>
                </c:pt>
                <c:pt idx="495">
                  <c:v>50.5</c:v>
                </c:pt>
                <c:pt idx="496">
                  <c:v>50.6</c:v>
                </c:pt>
                <c:pt idx="497">
                  <c:v>50.7</c:v>
                </c:pt>
                <c:pt idx="498">
                  <c:v>50.8</c:v>
                </c:pt>
                <c:pt idx="499">
                  <c:v>50.9</c:v>
                </c:pt>
                <c:pt idx="500">
                  <c:v>51.0</c:v>
                </c:pt>
                <c:pt idx="501">
                  <c:v>51.1</c:v>
                </c:pt>
                <c:pt idx="502">
                  <c:v>51.2</c:v>
                </c:pt>
                <c:pt idx="503">
                  <c:v>51.3</c:v>
                </c:pt>
                <c:pt idx="504">
                  <c:v>51.4</c:v>
                </c:pt>
                <c:pt idx="505">
                  <c:v>51.5</c:v>
                </c:pt>
                <c:pt idx="506">
                  <c:v>51.6</c:v>
                </c:pt>
                <c:pt idx="507">
                  <c:v>51.7</c:v>
                </c:pt>
                <c:pt idx="508">
                  <c:v>51.8</c:v>
                </c:pt>
                <c:pt idx="509">
                  <c:v>51.9</c:v>
                </c:pt>
                <c:pt idx="510">
                  <c:v>52.0</c:v>
                </c:pt>
                <c:pt idx="511">
                  <c:v>52.1</c:v>
                </c:pt>
                <c:pt idx="512">
                  <c:v>52.2</c:v>
                </c:pt>
                <c:pt idx="513">
                  <c:v>52.3</c:v>
                </c:pt>
                <c:pt idx="514">
                  <c:v>52.4</c:v>
                </c:pt>
                <c:pt idx="515">
                  <c:v>52.5</c:v>
                </c:pt>
                <c:pt idx="516">
                  <c:v>52.6</c:v>
                </c:pt>
                <c:pt idx="517">
                  <c:v>52.7</c:v>
                </c:pt>
                <c:pt idx="518">
                  <c:v>52.8</c:v>
                </c:pt>
                <c:pt idx="519">
                  <c:v>52.9</c:v>
                </c:pt>
                <c:pt idx="520">
                  <c:v>53.0</c:v>
                </c:pt>
                <c:pt idx="521">
                  <c:v>53.1</c:v>
                </c:pt>
                <c:pt idx="522">
                  <c:v>53.2</c:v>
                </c:pt>
                <c:pt idx="523">
                  <c:v>53.3</c:v>
                </c:pt>
                <c:pt idx="524">
                  <c:v>53.4</c:v>
                </c:pt>
                <c:pt idx="525">
                  <c:v>53.5</c:v>
                </c:pt>
                <c:pt idx="526">
                  <c:v>53.6</c:v>
                </c:pt>
                <c:pt idx="527">
                  <c:v>53.7</c:v>
                </c:pt>
                <c:pt idx="528">
                  <c:v>53.8</c:v>
                </c:pt>
                <c:pt idx="529">
                  <c:v>53.9</c:v>
                </c:pt>
                <c:pt idx="530">
                  <c:v>54.0</c:v>
                </c:pt>
                <c:pt idx="531">
                  <c:v>54.1</c:v>
                </c:pt>
                <c:pt idx="532">
                  <c:v>54.2</c:v>
                </c:pt>
                <c:pt idx="533">
                  <c:v>54.3</c:v>
                </c:pt>
                <c:pt idx="534">
                  <c:v>54.4</c:v>
                </c:pt>
                <c:pt idx="535">
                  <c:v>54.5</c:v>
                </c:pt>
                <c:pt idx="536">
                  <c:v>54.6</c:v>
                </c:pt>
                <c:pt idx="537">
                  <c:v>54.7</c:v>
                </c:pt>
                <c:pt idx="538">
                  <c:v>54.8</c:v>
                </c:pt>
                <c:pt idx="539">
                  <c:v>54.9</c:v>
                </c:pt>
                <c:pt idx="540">
                  <c:v>55.0</c:v>
                </c:pt>
                <c:pt idx="541">
                  <c:v>55.1</c:v>
                </c:pt>
                <c:pt idx="542">
                  <c:v>55.2</c:v>
                </c:pt>
                <c:pt idx="543">
                  <c:v>55.3</c:v>
                </c:pt>
                <c:pt idx="544">
                  <c:v>55.4</c:v>
                </c:pt>
                <c:pt idx="545">
                  <c:v>55.5</c:v>
                </c:pt>
                <c:pt idx="546">
                  <c:v>55.6</c:v>
                </c:pt>
                <c:pt idx="547">
                  <c:v>55.7</c:v>
                </c:pt>
                <c:pt idx="548">
                  <c:v>55.8</c:v>
                </c:pt>
                <c:pt idx="549">
                  <c:v>55.9</c:v>
                </c:pt>
                <c:pt idx="550">
                  <c:v>56.0</c:v>
                </c:pt>
                <c:pt idx="551">
                  <c:v>56.1</c:v>
                </c:pt>
                <c:pt idx="552">
                  <c:v>56.2</c:v>
                </c:pt>
                <c:pt idx="553">
                  <c:v>56.3</c:v>
                </c:pt>
                <c:pt idx="554">
                  <c:v>56.4</c:v>
                </c:pt>
                <c:pt idx="555">
                  <c:v>56.5</c:v>
                </c:pt>
                <c:pt idx="556">
                  <c:v>56.6</c:v>
                </c:pt>
                <c:pt idx="557">
                  <c:v>56.7</c:v>
                </c:pt>
                <c:pt idx="558">
                  <c:v>56.8</c:v>
                </c:pt>
                <c:pt idx="559">
                  <c:v>56.9</c:v>
                </c:pt>
                <c:pt idx="560">
                  <c:v>57.0</c:v>
                </c:pt>
                <c:pt idx="561">
                  <c:v>57.1</c:v>
                </c:pt>
                <c:pt idx="562">
                  <c:v>57.2</c:v>
                </c:pt>
                <c:pt idx="563">
                  <c:v>57.3</c:v>
                </c:pt>
                <c:pt idx="564">
                  <c:v>57.4</c:v>
                </c:pt>
                <c:pt idx="565">
                  <c:v>57.5</c:v>
                </c:pt>
                <c:pt idx="566">
                  <c:v>57.6</c:v>
                </c:pt>
                <c:pt idx="567">
                  <c:v>57.7</c:v>
                </c:pt>
                <c:pt idx="568">
                  <c:v>57.8</c:v>
                </c:pt>
                <c:pt idx="569">
                  <c:v>57.9</c:v>
                </c:pt>
                <c:pt idx="570">
                  <c:v>58.0</c:v>
                </c:pt>
                <c:pt idx="571">
                  <c:v>58.1</c:v>
                </c:pt>
                <c:pt idx="572">
                  <c:v>58.2</c:v>
                </c:pt>
                <c:pt idx="573">
                  <c:v>58.3</c:v>
                </c:pt>
                <c:pt idx="574">
                  <c:v>58.4</c:v>
                </c:pt>
                <c:pt idx="575">
                  <c:v>58.5</c:v>
                </c:pt>
                <c:pt idx="576">
                  <c:v>58.6</c:v>
                </c:pt>
                <c:pt idx="577">
                  <c:v>58.7</c:v>
                </c:pt>
                <c:pt idx="578">
                  <c:v>58.8</c:v>
                </c:pt>
                <c:pt idx="579">
                  <c:v>58.9</c:v>
                </c:pt>
                <c:pt idx="580">
                  <c:v>59.0</c:v>
                </c:pt>
                <c:pt idx="581">
                  <c:v>59.1</c:v>
                </c:pt>
                <c:pt idx="582">
                  <c:v>59.2</c:v>
                </c:pt>
                <c:pt idx="583">
                  <c:v>59.3</c:v>
                </c:pt>
                <c:pt idx="584">
                  <c:v>59.4</c:v>
                </c:pt>
                <c:pt idx="585">
                  <c:v>59.5</c:v>
                </c:pt>
                <c:pt idx="586">
                  <c:v>59.6</c:v>
                </c:pt>
                <c:pt idx="587">
                  <c:v>59.7</c:v>
                </c:pt>
                <c:pt idx="588">
                  <c:v>59.8</c:v>
                </c:pt>
                <c:pt idx="589">
                  <c:v>59.9</c:v>
                </c:pt>
                <c:pt idx="590">
                  <c:v>60.0</c:v>
                </c:pt>
                <c:pt idx="591">
                  <c:v>60.1</c:v>
                </c:pt>
                <c:pt idx="592">
                  <c:v>60.2</c:v>
                </c:pt>
                <c:pt idx="593">
                  <c:v>60.3</c:v>
                </c:pt>
                <c:pt idx="594">
                  <c:v>60.4</c:v>
                </c:pt>
                <c:pt idx="595">
                  <c:v>60.5</c:v>
                </c:pt>
                <c:pt idx="596">
                  <c:v>60.6</c:v>
                </c:pt>
                <c:pt idx="597">
                  <c:v>60.7</c:v>
                </c:pt>
                <c:pt idx="598">
                  <c:v>60.8</c:v>
                </c:pt>
                <c:pt idx="599">
                  <c:v>60.9</c:v>
                </c:pt>
                <c:pt idx="600">
                  <c:v>61.0</c:v>
                </c:pt>
                <c:pt idx="601">
                  <c:v>61.1</c:v>
                </c:pt>
                <c:pt idx="602">
                  <c:v>61.2</c:v>
                </c:pt>
                <c:pt idx="603">
                  <c:v>61.3</c:v>
                </c:pt>
                <c:pt idx="604">
                  <c:v>61.4</c:v>
                </c:pt>
                <c:pt idx="605">
                  <c:v>61.5</c:v>
                </c:pt>
                <c:pt idx="606">
                  <c:v>61.6</c:v>
                </c:pt>
                <c:pt idx="607">
                  <c:v>61.7</c:v>
                </c:pt>
                <c:pt idx="608">
                  <c:v>61.8</c:v>
                </c:pt>
                <c:pt idx="609">
                  <c:v>61.9</c:v>
                </c:pt>
                <c:pt idx="610">
                  <c:v>62.0</c:v>
                </c:pt>
                <c:pt idx="611">
                  <c:v>62.1</c:v>
                </c:pt>
                <c:pt idx="612">
                  <c:v>62.2</c:v>
                </c:pt>
                <c:pt idx="613">
                  <c:v>62.3</c:v>
                </c:pt>
                <c:pt idx="614">
                  <c:v>62.4</c:v>
                </c:pt>
                <c:pt idx="615">
                  <c:v>62.5</c:v>
                </c:pt>
                <c:pt idx="616">
                  <c:v>62.6</c:v>
                </c:pt>
                <c:pt idx="617">
                  <c:v>62.7</c:v>
                </c:pt>
                <c:pt idx="618">
                  <c:v>62.8</c:v>
                </c:pt>
                <c:pt idx="619">
                  <c:v>62.9</c:v>
                </c:pt>
                <c:pt idx="620">
                  <c:v>63.0</c:v>
                </c:pt>
                <c:pt idx="621">
                  <c:v>63.1</c:v>
                </c:pt>
                <c:pt idx="622">
                  <c:v>63.2</c:v>
                </c:pt>
                <c:pt idx="623">
                  <c:v>63.3</c:v>
                </c:pt>
                <c:pt idx="624">
                  <c:v>63.4</c:v>
                </c:pt>
                <c:pt idx="625">
                  <c:v>63.5</c:v>
                </c:pt>
                <c:pt idx="626">
                  <c:v>63.6</c:v>
                </c:pt>
                <c:pt idx="627">
                  <c:v>63.7</c:v>
                </c:pt>
                <c:pt idx="628">
                  <c:v>63.8</c:v>
                </c:pt>
                <c:pt idx="629">
                  <c:v>63.9</c:v>
                </c:pt>
                <c:pt idx="630">
                  <c:v>64.0</c:v>
                </c:pt>
                <c:pt idx="631">
                  <c:v>64.1</c:v>
                </c:pt>
                <c:pt idx="632">
                  <c:v>64.2</c:v>
                </c:pt>
                <c:pt idx="633">
                  <c:v>64.3</c:v>
                </c:pt>
                <c:pt idx="634">
                  <c:v>64.4</c:v>
                </c:pt>
                <c:pt idx="635">
                  <c:v>64.5</c:v>
                </c:pt>
                <c:pt idx="636">
                  <c:v>64.6</c:v>
                </c:pt>
                <c:pt idx="637">
                  <c:v>64.7</c:v>
                </c:pt>
                <c:pt idx="638">
                  <c:v>64.8</c:v>
                </c:pt>
                <c:pt idx="639">
                  <c:v>64.9</c:v>
                </c:pt>
                <c:pt idx="640">
                  <c:v>65.0</c:v>
                </c:pt>
              </c:numCache>
            </c:numRef>
          </c:xVal>
          <c:yVal>
            <c:numRef>
              <c:f>'Jan-2014'!$B$2:$B$642</c:f>
              <c:numCache>
                <c:formatCode>0.00E+00</c:formatCode>
                <c:ptCount val="641"/>
                <c:pt idx="0">
                  <c:v>2.49E-9</c:v>
                </c:pt>
                <c:pt idx="1">
                  <c:v>2.63E-9</c:v>
                </c:pt>
                <c:pt idx="2">
                  <c:v>3.03E-9</c:v>
                </c:pt>
                <c:pt idx="3">
                  <c:v>4.22E-9</c:v>
                </c:pt>
                <c:pt idx="4">
                  <c:v>6.34E-9</c:v>
                </c:pt>
                <c:pt idx="5">
                  <c:v>7.3E-9</c:v>
                </c:pt>
                <c:pt idx="6">
                  <c:v>6.48E-9</c:v>
                </c:pt>
                <c:pt idx="7">
                  <c:v>5.35E-9</c:v>
                </c:pt>
                <c:pt idx="8">
                  <c:v>4.74E-9</c:v>
                </c:pt>
                <c:pt idx="9">
                  <c:v>4.56E-9</c:v>
                </c:pt>
                <c:pt idx="10">
                  <c:v>4.69E-9</c:v>
                </c:pt>
                <c:pt idx="11">
                  <c:v>5.18E-9</c:v>
                </c:pt>
                <c:pt idx="12">
                  <c:v>5.23E-9</c:v>
                </c:pt>
                <c:pt idx="13">
                  <c:v>4.98E-9</c:v>
                </c:pt>
                <c:pt idx="14">
                  <c:v>4.08E-9</c:v>
                </c:pt>
                <c:pt idx="15">
                  <c:v>2.56E-9</c:v>
                </c:pt>
                <c:pt idx="16">
                  <c:v>1.46E-9</c:v>
                </c:pt>
                <c:pt idx="17">
                  <c:v>7.33E-10</c:v>
                </c:pt>
                <c:pt idx="18">
                  <c:v>4.81E-10</c:v>
                </c:pt>
                <c:pt idx="19">
                  <c:v>3.45E-10</c:v>
                </c:pt>
                <c:pt idx="20">
                  <c:v>2.72E-10</c:v>
                </c:pt>
                <c:pt idx="21">
                  <c:v>2.25E-10</c:v>
                </c:pt>
                <c:pt idx="22">
                  <c:v>2.04E-10</c:v>
                </c:pt>
                <c:pt idx="23">
                  <c:v>1.74E-10</c:v>
                </c:pt>
                <c:pt idx="24">
                  <c:v>1.89E-10</c:v>
                </c:pt>
                <c:pt idx="25">
                  <c:v>2.97E-10</c:v>
                </c:pt>
                <c:pt idx="26">
                  <c:v>5.65E-10</c:v>
                </c:pt>
                <c:pt idx="27">
                  <c:v>1.14E-9</c:v>
                </c:pt>
                <c:pt idx="28">
                  <c:v>1.97E-9</c:v>
                </c:pt>
                <c:pt idx="29">
                  <c:v>3.08E-9</c:v>
                </c:pt>
                <c:pt idx="30">
                  <c:v>5.59E-9</c:v>
                </c:pt>
                <c:pt idx="31">
                  <c:v>7.98E-9</c:v>
                </c:pt>
                <c:pt idx="32">
                  <c:v>9.41E-9</c:v>
                </c:pt>
                <c:pt idx="33">
                  <c:v>8.76E-9</c:v>
                </c:pt>
                <c:pt idx="34">
                  <c:v>5.63E-9</c:v>
                </c:pt>
                <c:pt idx="35">
                  <c:v>3.09E-9</c:v>
                </c:pt>
                <c:pt idx="36">
                  <c:v>1.76E-9</c:v>
                </c:pt>
                <c:pt idx="37">
                  <c:v>8.97E-10</c:v>
                </c:pt>
                <c:pt idx="38">
                  <c:v>5.34E-10</c:v>
                </c:pt>
                <c:pt idx="39">
                  <c:v>3.89E-10</c:v>
                </c:pt>
                <c:pt idx="40">
                  <c:v>3.08E-10</c:v>
                </c:pt>
                <c:pt idx="41">
                  <c:v>2.44E-10</c:v>
                </c:pt>
                <c:pt idx="42">
                  <c:v>1.83E-10</c:v>
                </c:pt>
                <c:pt idx="43">
                  <c:v>1.54E-10</c:v>
                </c:pt>
                <c:pt idx="44">
                  <c:v>1.38E-10</c:v>
                </c:pt>
                <c:pt idx="45">
                  <c:v>1.46E-10</c:v>
                </c:pt>
                <c:pt idx="46">
                  <c:v>1.38E-10</c:v>
                </c:pt>
                <c:pt idx="47">
                  <c:v>1.25E-10</c:v>
                </c:pt>
                <c:pt idx="48">
                  <c:v>1.15E-10</c:v>
                </c:pt>
                <c:pt idx="49">
                  <c:v>9.03E-11</c:v>
                </c:pt>
                <c:pt idx="50">
                  <c:v>7.98E-11</c:v>
                </c:pt>
                <c:pt idx="51">
                  <c:v>8.63E-11</c:v>
                </c:pt>
                <c:pt idx="52">
                  <c:v>1.07E-10</c:v>
                </c:pt>
                <c:pt idx="53">
                  <c:v>1.1E-10</c:v>
                </c:pt>
                <c:pt idx="54">
                  <c:v>1.34E-10</c:v>
                </c:pt>
                <c:pt idx="55">
                  <c:v>1.09E-10</c:v>
                </c:pt>
                <c:pt idx="56">
                  <c:v>1.02E-10</c:v>
                </c:pt>
                <c:pt idx="57">
                  <c:v>9.4E-11</c:v>
                </c:pt>
                <c:pt idx="58">
                  <c:v>1.05E-10</c:v>
                </c:pt>
                <c:pt idx="59">
                  <c:v>1.03E-10</c:v>
                </c:pt>
                <c:pt idx="60">
                  <c:v>9.77E-11</c:v>
                </c:pt>
                <c:pt idx="61">
                  <c:v>1.12E-10</c:v>
                </c:pt>
                <c:pt idx="62">
                  <c:v>8.56E-11</c:v>
                </c:pt>
                <c:pt idx="63">
                  <c:v>9.75E-11</c:v>
                </c:pt>
                <c:pt idx="64">
                  <c:v>1.01E-10</c:v>
                </c:pt>
                <c:pt idx="65">
                  <c:v>9.04E-11</c:v>
                </c:pt>
                <c:pt idx="66">
                  <c:v>1.03E-10</c:v>
                </c:pt>
                <c:pt idx="67">
                  <c:v>1.08E-10</c:v>
                </c:pt>
                <c:pt idx="68">
                  <c:v>1.06E-10</c:v>
                </c:pt>
                <c:pt idx="69">
                  <c:v>1.08E-10</c:v>
                </c:pt>
                <c:pt idx="70">
                  <c:v>1.2E-10</c:v>
                </c:pt>
                <c:pt idx="71">
                  <c:v>1.03E-10</c:v>
                </c:pt>
                <c:pt idx="72">
                  <c:v>8.6E-11</c:v>
                </c:pt>
                <c:pt idx="73">
                  <c:v>9.05E-11</c:v>
                </c:pt>
                <c:pt idx="74">
                  <c:v>8.63E-11</c:v>
                </c:pt>
                <c:pt idx="75">
                  <c:v>1.06E-10</c:v>
                </c:pt>
                <c:pt idx="76">
                  <c:v>1.21E-10</c:v>
                </c:pt>
                <c:pt idx="77">
                  <c:v>1.13E-10</c:v>
                </c:pt>
                <c:pt idx="78">
                  <c:v>1.21E-10</c:v>
                </c:pt>
                <c:pt idx="79">
                  <c:v>1.26E-10</c:v>
                </c:pt>
                <c:pt idx="80">
                  <c:v>1.11E-10</c:v>
                </c:pt>
                <c:pt idx="81">
                  <c:v>1.01E-10</c:v>
                </c:pt>
                <c:pt idx="82">
                  <c:v>9.69E-11</c:v>
                </c:pt>
                <c:pt idx="83">
                  <c:v>9.38E-11</c:v>
                </c:pt>
                <c:pt idx="84">
                  <c:v>1.12E-10</c:v>
                </c:pt>
                <c:pt idx="85">
                  <c:v>1.1E-10</c:v>
                </c:pt>
                <c:pt idx="86">
                  <c:v>1.16E-10</c:v>
                </c:pt>
                <c:pt idx="87">
                  <c:v>1.3E-10</c:v>
                </c:pt>
                <c:pt idx="88">
                  <c:v>1.26E-10</c:v>
                </c:pt>
                <c:pt idx="89">
                  <c:v>1.39E-10</c:v>
                </c:pt>
                <c:pt idx="90">
                  <c:v>1.22E-10</c:v>
                </c:pt>
                <c:pt idx="91">
                  <c:v>1.01E-10</c:v>
                </c:pt>
                <c:pt idx="92">
                  <c:v>1.18E-10</c:v>
                </c:pt>
                <c:pt idx="93">
                  <c:v>1.3E-10</c:v>
                </c:pt>
                <c:pt idx="94">
                  <c:v>1.21E-10</c:v>
                </c:pt>
                <c:pt idx="95">
                  <c:v>1.3E-10</c:v>
                </c:pt>
                <c:pt idx="96">
                  <c:v>1.35E-10</c:v>
                </c:pt>
                <c:pt idx="97">
                  <c:v>1.35E-10</c:v>
                </c:pt>
                <c:pt idx="98">
                  <c:v>1.64E-10</c:v>
                </c:pt>
                <c:pt idx="99">
                  <c:v>1.86E-10</c:v>
                </c:pt>
                <c:pt idx="100">
                  <c:v>2.18E-10</c:v>
                </c:pt>
                <c:pt idx="101">
                  <c:v>2.64E-10</c:v>
                </c:pt>
                <c:pt idx="102">
                  <c:v>3.55E-10</c:v>
                </c:pt>
                <c:pt idx="103">
                  <c:v>5.51E-10</c:v>
                </c:pt>
                <c:pt idx="104">
                  <c:v>1.12E-9</c:v>
                </c:pt>
                <c:pt idx="105">
                  <c:v>2.7E-9</c:v>
                </c:pt>
                <c:pt idx="106">
                  <c:v>1.11E-8</c:v>
                </c:pt>
                <c:pt idx="107">
                  <c:v>6.29E-8</c:v>
                </c:pt>
                <c:pt idx="108">
                  <c:v>9.31E-8</c:v>
                </c:pt>
                <c:pt idx="109">
                  <c:v>1.22E-7</c:v>
                </c:pt>
                <c:pt idx="110">
                  <c:v>1.48E-7</c:v>
                </c:pt>
                <c:pt idx="111">
                  <c:v>1.69E-7</c:v>
                </c:pt>
                <c:pt idx="112">
                  <c:v>1.28E-7</c:v>
                </c:pt>
                <c:pt idx="113">
                  <c:v>7.54E-8</c:v>
                </c:pt>
                <c:pt idx="114">
                  <c:v>1.83E-8</c:v>
                </c:pt>
                <c:pt idx="115">
                  <c:v>6.94E-9</c:v>
                </c:pt>
                <c:pt idx="116">
                  <c:v>3.65E-9</c:v>
                </c:pt>
                <c:pt idx="117">
                  <c:v>2.7E-9</c:v>
                </c:pt>
                <c:pt idx="118">
                  <c:v>2.52E-9</c:v>
                </c:pt>
                <c:pt idx="119">
                  <c:v>2.62E-9</c:v>
                </c:pt>
                <c:pt idx="120">
                  <c:v>2.96E-9</c:v>
                </c:pt>
                <c:pt idx="121">
                  <c:v>3.42E-9</c:v>
                </c:pt>
                <c:pt idx="122">
                  <c:v>3.36E-9</c:v>
                </c:pt>
                <c:pt idx="123">
                  <c:v>2.76E-9</c:v>
                </c:pt>
                <c:pt idx="124">
                  <c:v>1.68E-9</c:v>
                </c:pt>
                <c:pt idx="125">
                  <c:v>1.01E-9</c:v>
                </c:pt>
                <c:pt idx="126">
                  <c:v>1.1E-9</c:v>
                </c:pt>
                <c:pt idx="127">
                  <c:v>2.82E-9</c:v>
                </c:pt>
                <c:pt idx="128">
                  <c:v>5.01E-9</c:v>
                </c:pt>
                <c:pt idx="129">
                  <c:v>7.0E-9</c:v>
                </c:pt>
                <c:pt idx="130">
                  <c:v>8.93E-9</c:v>
                </c:pt>
                <c:pt idx="131">
                  <c:v>1.08E-8</c:v>
                </c:pt>
                <c:pt idx="132">
                  <c:v>1.03E-8</c:v>
                </c:pt>
                <c:pt idx="133">
                  <c:v>7.95E-9</c:v>
                </c:pt>
                <c:pt idx="134">
                  <c:v>4.34E-9</c:v>
                </c:pt>
                <c:pt idx="135">
                  <c:v>2.71E-9</c:v>
                </c:pt>
                <c:pt idx="136">
                  <c:v>2.95E-9</c:v>
                </c:pt>
                <c:pt idx="137">
                  <c:v>8.0E-9</c:v>
                </c:pt>
                <c:pt idx="138">
                  <c:v>1.5E-8</c:v>
                </c:pt>
                <c:pt idx="139">
                  <c:v>2.04E-8</c:v>
                </c:pt>
                <c:pt idx="140">
                  <c:v>2.46E-8</c:v>
                </c:pt>
                <c:pt idx="141">
                  <c:v>2.93E-8</c:v>
                </c:pt>
                <c:pt idx="142">
                  <c:v>2.71E-8</c:v>
                </c:pt>
                <c:pt idx="143">
                  <c:v>2.16E-8</c:v>
                </c:pt>
                <c:pt idx="144">
                  <c:v>1.24E-8</c:v>
                </c:pt>
                <c:pt idx="145">
                  <c:v>1.36E-8</c:v>
                </c:pt>
                <c:pt idx="146">
                  <c:v>6.44E-8</c:v>
                </c:pt>
                <c:pt idx="147">
                  <c:v>2.27E-7</c:v>
                </c:pt>
                <c:pt idx="148">
                  <c:v>2.86E-7</c:v>
                </c:pt>
                <c:pt idx="149">
                  <c:v>3.26E-7</c:v>
                </c:pt>
                <c:pt idx="150">
                  <c:v>3.59E-7</c:v>
                </c:pt>
                <c:pt idx="151">
                  <c:v>3.46E-7</c:v>
                </c:pt>
                <c:pt idx="152">
                  <c:v>2.8E-7</c:v>
                </c:pt>
                <c:pt idx="153">
                  <c:v>1.09E-7</c:v>
                </c:pt>
                <c:pt idx="154">
                  <c:v>1.63E-8</c:v>
                </c:pt>
                <c:pt idx="155">
                  <c:v>6.27E-9</c:v>
                </c:pt>
                <c:pt idx="156">
                  <c:v>3.17E-9</c:v>
                </c:pt>
                <c:pt idx="157">
                  <c:v>2.12E-9</c:v>
                </c:pt>
                <c:pt idx="158">
                  <c:v>1.86E-9</c:v>
                </c:pt>
                <c:pt idx="159">
                  <c:v>1.86E-9</c:v>
                </c:pt>
                <c:pt idx="160">
                  <c:v>1.95E-9</c:v>
                </c:pt>
                <c:pt idx="161">
                  <c:v>2.1E-9</c:v>
                </c:pt>
                <c:pt idx="162">
                  <c:v>2.02E-9</c:v>
                </c:pt>
                <c:pt idx="163">
                  <c:v>1.59E-9</c:v>
                </c:pt>
                <c:pt idx="164">
                  <c:v>7.73E-10</c:v>
                </c:pt>
                <c:pt idx="165">
                  <c:v>5.26E-10</c:v>
                </c:pt>
                <c:pt idx="166">
                  <c:v>5.89E-10</c:v>
                </c:pt>
                <c:pt idx="167">
                  <c:v>1.58E-9</c:v>
                </c:pt>
                <c:pt idx="168">
                  <c:v>3.23E-9</c:v>
                </c:pt>
                <c:pt idx="169">
                  <c:v>4.74E-9</c:v>
                </c:pt>
                <c:pt idx="170">
                  <c:v>5.76E-9</c:v>
                </c:pt>
                <c:pt idx="171">
                  <c:v>6.67E-9</c:v>
                </c:pt>
                <c:pt idx="172">
                  <c:v>6.65E-9</c:v>
                </c:pt>
                <c:pt idx="173">
                  <c:v>5.43E-9</c:v>
                </c:pt>
                <c:pt idx="174">
                  <c:v>3.01E-9</c:v>
                </c:pt>
                <c:pt idx="175">
                  <c:v>1.68E-9</c:v>
                </c:pt>
                <c:pt idx="176">
                  <c:v>7.85E-10</c:v>
                </c:pt>
                <c:pt idx="177">
                  <c:v>4.69E-10</c:v>
                </c:pt>
                <c:pt idx="178">
                  <c:v>3.28E-10</c:v>
                </c:pt>
                <c:pt idx="179">
                  <c:v>2.18E-10</c:v>
                </c:pt>
                <c:pt idx="180">
                  <c:v>1.27E-10</c:v>
                </c:pt>
                <c:pt idx="181">
                  <c:v>9.43E-11</c:v>
                </c:pt>
                <c:pt idx="182">
                  <c:v>8.53E-11</c:v>
                </c:pt>
                <c:pt idx="183">
                  <c:v>1.03E-10</c:v>
                </c:pt>
                <c:pt idx="184">
                  <c:v>9.61E-11</c:v>
                </c:pt>
                <c:pt idx="185">
                  <c:v>7.99E-11</c:v>
                </c:pt>
                <c:pt idx="186">
                  <c:v>7.52E-11</c:v>
                </c:pt>
                <c:pt idx="187">
                  <c:v>1.17E-10</c:v>
                </c:pt>
                <c:pt idx="188">
                  <c:v>1.62E-10</c:v>
                </c:pt>
                <c:pt idx="189">
                  <c:v>1.94E-10</c:v>
                </c:pt>
                <c:pt idx="190">
                  <c:v>2.2E-10</c:v>
                </c:pt>
                <c:pt idx="191">
                  <c:v>2.37E-10</c:v>
                </c:pt>
                <c:pt idx="192">
                  <c:v>2.48E-10</c:v>
                </c:pt>
                <c:pt idx="193">
                  <c:v>2.07E-10</c:v>
                </c:pt>
                <c:pt idx="194">
                  <c:v>1.51E-10</c:v>
                </c:pt>
                <c:pt idx="195">
                  <c:v>1.28E-10</c:v>
                </c:pt>
                <c:pt idx="196">
                  <c:v>1.01E-10</c:v>
                </c:pt>
                <c:pt idx="197">
                  <c:v>1.11E-10</c:v>
                </c:pt>
                <c:pt idx="198">
                  <c:v>1.02E-10</c:v>
                </c:pt>
                <c:pt idx="199">
                  <c:v>1.03E-10</c:v>
                </c:pt>
                <c:pt idx="200">
                  <c:v>9.95E-11</c:v>
                </c:pt>
                <c:pt idx="201">
                  <c:v>1.11E-10</c:v>
                </c:pt>
                <c:pt idx="202">
                  <c:v>1.39E-10</c:v>
                </c:pt>
                <c:pt idx="203">
                  <c:v>2.25E-10</c:v>
                </c:pt>
                <c:pt idx="204">
                  <c:v>4.36E-10</c:v>
                </c:pt>
                <c:pt idx="205">
                  <c:v>9.2E-10</c:v>
                </c:pt>
                <c:pt idx="206">
                  <c:v>3.19E-9</c:v>
                </c:pt>
                <c:pt idx="207">
                  <c:v>1.19E-8</c:v>
                </c:pt>
                <c:pt idx="208">
                  <c:v>2.45E-8</c:v>
                </c:pt>
                <c:pt idx="209">
                  <c:v>3.27E-8</c:v>
                </c:pt>
                <c:pt idx="210">
                  <c:v>3.44E-8</c:v>
                </c:pt>
                <c:pt idx="211">
                  <c:v>3.4E-8</c:v>
                </c:pt>
                <c:pt idx="212">
                  <c:v>3.11E-8</c:v>
                </c:pt>
                <c:pt idx="213">
                  <c:v>1.61E-8</c:v>
                </c:pt>
                <c:pt idx="214">
                  <c:v>6.76E-9</c:v>
                </c:pt>
                <c:pt idx="215">
                  <c:v>3.59E-9</c:v>
                </c:pt>
                <c:pt idx="216">
                  <c:v>2.19E-9</c:v>
                </c:pt>
                <c:pt idx="217">
                  <c:v>1.46E-9</c:v>
                </c:pt>
                <c:pt idx="218">
                  <c:v>8.52E-10</c:v>
                </c:pt>
                <c:pt idx="219">
                  <c:v>5.79E-10</c:v>
                </c:pt>
                <c:pt idx="220">
                  <c:v>4.38E-10</c:v>
                </c:pt>
                <c:pt idx="221">
                  <c:v>3.43E-10</c:v>
                </c:pt>
                <c:pt idx="222">
                  <c:v>2.84E-10</c:v>
                </c:pt>
                <c:pt idx="223">
                  <c:v>2.28E-10</c:v>
                </c:pt>
                <c:pt idx="224">
                  <c:v>1.83E-10</c:v>
                </c:pt>
                <c:pt idx="225">
                  <c:v>1.6E-10</c:v>
                </c:pt>
                <c:pt idx="226">
                  <c:v>1.25E-10</c:v>
                </c:pt>
                <c:pt idx="227">
                  <c:v>9.04E-11</c:v>
                </c:pt>
                <c:pt idx="228">
                  <c:v>1.18E-10</c:v>
                </c:pt>
                <c:pt idx="229">
                  <c:v>1.33E-10</c:v>
                </c:pt>
                <c:pt idx="230">
                  <c:v>1.57E-10</c:v>
                </c:pt>
                <c:pt idx="231">
                  <c:v>1.42E-10</c:v>
                </c:pt>
                <c:pt idx="232">
                  <c:v>1.1E-10</c:v>
                </c:pt>
                <c:pt idx="233">
                  <c:v>1.11E-10</c:v>
                </c:pt>
                <c:pt idx="234">
                  <c:v>9.1E-11</c:v>
                </c:pt>
                <c:pt idx="235">
                  <c:v>9.26E-11</c:v>
                </c:pt>
                <c:pt idx="236">
                  <c:v>8.64E-11</c:v>
                </c:pt>
                <c:pt idx="237">
                  <c:v>9.76E-11</c:v>
                </c:pt>
                <c:pt idx="238">
                  <c:v>1.18E-10</c:v>
                </c:pt>
                <c:pt idx="239">
                  <c:v>1.13E-10</c:v>
                </c:pt>
                <c:pt idx="240">
                  <c:v>1.23E-10</c:v>
                </c:pt>
                <c:pt idx="241">
                  <c:v>1.14E-10</c:v>
                </c:pt>
                <c:pt idx="242">
                  <c:v>9.43E-11</c:v>
                </c:pt>
                <c:pt idx="243">
                  <c:v>9.57E-11</c:v>
                </c:pt>
                <c:pt idx="244">
                  <c:v>1.25E-10</c:v>
                </c:pt>
                <c:pt idx="245">
                  <c:v>1.39E-10</c:v>
                </c:pt>
                <c:pt idx="246">
                  <c:v>1.22E-10</c:v>
                </c:pt>
                <c:pt idx="247">
                  <c:v>1.45E-10</c:v>
                </c:pt>
                <c:pt idx="248">
                  <c:v>1.6E-10</c:v>
                </c:pt>
                <c:pt idx="249">
                  <c:v>1.88E-10</c:v>
                </c:pt>
                <c:pt idx="250">
                  <c:v>2.11E-10</c:v>
                </c:pt>
                <c:pt idx="251">
                  <c:v>2.15E-10</c:v>
                </c:pt>
                <c:pt idx="252">
                  <c:v>2.44E-10</c:v>
                </c:pt>
                <c:pt idx="253">
                  <c:v>2.29E-10</c:v>
                </c:pt>
                <c:pt idx="254">
                  <c:v>1.97E-10</c:v>
                </c:pt>
                <c:pt idx="255">
                  <c:v>2.06E-10</c:v>
                </c:pt>
                <c:pt idx="256">
                  <c:v>2.25E-10</c:v>
                </c:pt>
                <c:pt idx="257">
                  <c:v>2.91E-10</c:v>
                </c:pt>
                <c:pt idx="258">
                  <c:v>4.25E-10</c:v>
                </c:pt>
                <c:pt idx="259">
                  <c:v>5.65E-10</c:v>
                </c:pt>
                <c:pt idx="260">
                  <c:v>8.0E-10</c:v>
                </c:pt>
                <c:pt idx="261">
                  <c:v>1.26E-9</c:v>
                </c:pt>
                <c:pt idx="262">
                  <c:v>2.02E-9</c:v>
                </c:pt>
                <c:pt idx="263">
                  <c:v>3.42E-9</c:v>
                </c:pt>
                <c:pt idx="264">
                  <c:v>6.5E-9</c:v>
                </c:pt>
                <c:pt idx="265">
                  <c:v>1.48E-8</c:v>
                </c:pt>
                <c:pt idx="266">
                  <c:v>6.76E-8</c:v>
                </c:pt>
                <c:pt idx="267">
                  <c:v>2.45E-7</c:v>
                </c:pt>
                <c:pt idx="268">
                  <c:v>3.56E-7</c:v>
                </c:pt>
                <c:pt idx="269">
                  <c:v>3.86E-7</c:v>
                </c:pt>
                <c:pt idx="270">
                  <c:v>3.92E-7</c:v>
                </c:pt>
                <c:pt idx="271">
                  <c:v>3.45E-7</c:v>
                </c:pt>
                <c:pt idx="272">
                  <c:v>2.06E-7</c:v>
                </c:pt>
                <c:pt idx="273">
                  <c:v>2.9E-8</c:v>
                </c:pt>
                <c:pt idx="274">
                  <c:v>8.48E-9</c:v>
                </c:pt>
                <c:pt idx="275">
                  <c:v>3.95E-9</c:v>
                </c:pt>
                <c:pt idx="276">
                  <c:v>2.32E-9</c:v>
                </c:pt>
                <c:pt idx="277">
                  <c:v>2.06E-9</c:v>
                </c:pt>
                <c:pt idx="278">
                  <c:v>2.49E-9</c:v>
                </c:pt>
                <c:pt idx="279">
                  <c:v>2.97E-9</c:v>
                </c:pt>
                <c:pt idx="280">
                  <c:v>3.36E-9</c:v>
                </c:pt>
                <c:pt idx="281">
                  <c:v>3.52E-9</c:v>
                </c:pt>
                <c:pt idx="282">
                  <c:v>3.37E-9</c:v>
                </c:pt>
                <c:pt idx="283">
                  <c:v>2.27E-9</c:v>
                </c:pt>
                <c:pt idx="284">
                  <c:v>1.19E-9</c:v>
                </c:pt>
                <c:pt idx="285">
                  <c:v>5.83E-10</c:v>
                </c:pt>
                <c:pt idx="286">
                  <c:v>3.48E-10</c:v>
                </c:pt>
                <c:pt idx="287">
                  <c:v>3.26E-10</c:v>
                </c:pt>
                <c:pt idx="288">
                  <c:v>4.27E-10</c:v>
                </c:pt>
                <c:pt idx="289">
                  <c:v>5.37E-10</c:v>
                </c:pt>
                <c:pt idx="290">
                  <c:v>6.57E-10</c:v>
                </c:pt>
                <c:pt idx="291">
                  <c:v>7.23E-10</c:v>
                </c:pt>
                <c:pt idx="292">
                  <c:v>7.0E-10</c:v>
                </c:pt>
                <c:pt idx="293">
                  <c:v>5.13E-10</c:v>
                </c:pt>
                <c:pt idx="294">
                  <c:v>2.98E-10</c:v>
                </c:pt>
                <c:pt idx="295">
                  <c:v>1.72E-10</c:v>
                </c:pt>
                <c:pt idx="296">
                  <c:v>1.06E-10</c:v>
                </c:pt>
                <c:pt idx="297">
                  <c:v>5.78E-11</c:v>
                </c:pt>
                <c:pt idx="298">
                  <c:v>4.12E-11</c:v>
                </c:pt>
                <c:pt idx="299">
                  <c:v>3.9E-11</c:v>
                </c:pt>
                <c:pt idx="300">
                  <c:v>2.02E-11</c:v>
                </c:pt>
                <c:pt idx="301">
                  <c:v>2.56E-11</c:v>
                </c:pt>
                <c:pt idx="302">
                  <c:v>2.91E-11</c:v>
                </c:pt>
                <c:pt idx="303">
                  <c:v>3.53E-11</c:v>
                </c:pt>
                <c:pt idx="304">
                  <c:v>4.88E-11</c:v>
                </c:pt>
                <c:pt idx="305">
                  <c:v>1.05E-10</c:v>
                </c:pt>
                <c:pt idx="306">
                  <c:v>2.82E-10</c:v>
                </c:pt>
                <c:pt idx="307">
                  <c:v>7.19E-10</c:v>
                </c:pt>
                <c:pt idx="308">
                  <c:v>1.64E-9</c:v>
                </c:pt>
                <c:pt idx="309">
                  <c:v>2.33E-9</c:v>
                </c:pt>
                <c:pt idx="310">
                  <c:v>2.8E-9</c:v>
                </c:pt>
                <c:pt idx="311">
                  <c:v>3.05E-9</c:v>
                </c:pt>
                <c:pt idx="312">
                  <c:v>2.81E-9</c:v>
                </c:pt>
                <c:pt idx="313">
                  <c:v>1.8E-9</c:v>
                </c:pt>
                <c:pt idx="314">
                  <c:v>8.84E-10</c:v>
                </c:pt>
                <c:pt idx="315">
                  <c:v>5.32E-10</c:v>
                </c:pt>
                <c:pt idx="316">
                  <c:v>3.53E-10</c:v>
                </c:pt>
                <c:pt idx="317">
                  <c:v>2.43E-10</c:v>
                </c:pt>
                <c:pt idx="318">
                  <c:v>1.87E-10</c:v>
                </c:pt>
                <c:pt idx="319">
                  <c:v>1.52E-10</c:v>
                </c:pt>
                <c:pt idx="320">
                  <c:v>1.3E-10</c:v>
                </c:pt>
                <c:pt idx="321">
                  <c:v>1.03E-10</c:v>
                </c:pt>
                <c:pt idx="322">
                  <c:v>8.1E-11</c:v>
                </c:pt>
                <c:pt idx="323">
                  <c:v>4.86E-11</c:v>
                </c:pt>
                <c:pt idx="324">
                  <c:v>5.89E-11</c:v>
                </c:pt>
                <c:pt idx="325">
                  <c:v>7.38E-11</c:v>
                </c:pt>
                <c:pt idx="326">
                  <c:v>7.45E-11</c:v>
                </c:pt>
                <c:pt idx="327">
                  <c:v>6.85E-11</c:v>
                </c:pt>
                <c:pt idx="328">
                  <c:v>7.63E-11</c:v>
                </c:pt>
                <c:pt idx="329">
                  <c:v>9.47E-11</c:v>
                </c:pt>
                <c:pt idx="330">
                  <c:v>7.52E-11</c:v>
                </c:pt>
                <c:pt idx="331">
                  <c:v>9.27E-11</c:v>
                </c:pt>
                <c:pt idx="332">
                  <c:v>8.07E-11</c:v>
                </c:pt>
                <c:pt idx="333">
                  <c:v>6.55E-11</c:v>
                </c:pt>
                <c:pt idx="334">
                  <c:v>7.89E-11</c:v>
                </c:pt>
                <c:pt idx="335">
                  <c:v>7.34E-11</c:v>
                </c:pt>
                <c:pt idx="336">
                  <c:v>7.1E-11</c:v>
                </c:pt>
                <c:pt idx="337">
                  <c:v>8.23E-11</c:v>
                </c:pt>
                <c:pt idx="338">
                  <c:v>7.61E-11</c:v>
                </c:pt>
                <c:pt idx="339">
                  <c:v>6.89E-11</c:v>
                </c:pt>
                <c:pt idx="340">
                  <c:v>7.82E-11</c:v>
                </c:pt>
                <c:pt idx="341">
                  <c:v>6.93E-11</c:v>
                </c:pt>
                <c:pt idx="342">
                  <c:v>6.31E-11</c:v>
                </c:pt>
                <c:pt idx="343">
                  <c:v>7.12E-11</c:v>
                </c:pt>
                <c:pt idx="344">
                  <c:v>8.66E-11</c:v>
                </c:pt>
                <c:pt idx="345">
                  <c:v>1.04E-10</c:v>
                </c:pt>
                <c:pt idx="346">
                  <c:v>9.59E-11</c:v>
                </c:pt>
                <c:pt idx="347">
                  <c:v>1.03E-10</c:v>
                </c:pt>
                <c:pt idx="348">
                  <c:v>1.05E-10</c:v>
                </c:pt>
                <c:pt idx="349">
                  <c:v>1.08E-10</c:v>
                </c:pt>
                <c:pt idx="350">
                  <c:v>9.8E-11</c:v>
                </c:pt>
                <c:pt idx="351">
                  <c:v>1.05E-10</c:v>
                </c:pt>
                <c:pt idx="352">
                  <c:v>1.08E-10</c:v>
                </c:pt>
                <c:pt idx="353">
                  <c:v>7.74E-11</c:v>
                </c:pt>
                <c:pt idx="354">
                  <c:v>5.29E-11</c:v>
                </c:pt>
                <c:pt idx="355">
                  <c:v>7.6E-11</c:v>
                </c:pt>
                <c:pt idx="356">
                  <c:v>7.92E-11</c:v>
                </c:pt>
                <c:pt idx="357">
                  <c:v>9.48E-11</c:v>
                </c:pt>
                <c:pt idx="358">
                  <c:v>1.08E-10</c:v>
                </c:pt>
                <c:pt idx="359">
                  <c:v>1.13E-10</c:v>
                </c:pt>
                <c:pt idx="360">
                  <c:v>1.19E-10</c:v>
                </c:pt>
                <c:pt idx="361">
                  <c:v>1.41E-10</c:v>
                </c:pt>
                <c:pt idx="362">
                  <c:v>1.27E-10</c:v>
                </c:pt>
                <c:pt idx="363">
                  <c:v>1.2E-10</c:v>
                </c:pt>
                <c:pt idx="364">
                  <c:v>9.85E-11</c:v>
                </c:pt>
                <c:pt idx="365">
                  <c:v>7.98E-11</c:v>
                </c:pt>
                <c:pt idx="366">
                  <c:v>7.68E-11</c:v>
                </c:pt>
                <c:pt idx="367">
                  <c:v>1.05E-10</c:v>
                </c:pt>
                <c:pt idx="368">
                  <c:v>1.1E-10</c:v>
                </c:pt>
                <c:pt idx="369">
                  <c:v>1.01E-10</c:v>
                </c:pt>
                <c:pt idx="370">
                  <c:v>9.65E-11</c:v>
                </c:pt>
                <c:pt idx="371">
                  <c:v>1.05E-10</c:v>
                </c:pt>
                <c:pt idx="372">
                  <c:v>1.11E-10</c:v>
                </c:pt>
                <c:pt idx="373">
                  <c:v>1.33E-10</c:v>
                </c:pt>
                <c:pt idx="374">
                  <c:v>1.25E-10</c:v>
                </c:pt>
                <c:pt idx="375">
                  <c:v>1.19E-10</c:v>
                </c:pt>
                <c:pt idx="376">
                  <c:v>1.29E-10</c:v>
                </c:pt>
                <c:pt idx="377">
                  <c:v>1.33E-10</c:v>
                </c:pt>
                <c:pt idx="378">
                  <c:v>1.61E-10</c:v>
                </c:pt>
                <c:pt idx="379">
                  <c:v>1.8E-10</c:v>
                </c:pt>
                <c:pt idx="380">
                  <c:v>1.76E-10</c:v>
                </c:pt>
                <c:pt idx="381">
                  <c:v>1.84E-10</c:v>
                </c:pt>
                <c:pt idx="382">
                  <c:v>1.89E-10</c:v>
                </c:pt>
                <c:pt idx="383">
                  <c:v>1.87E-10</c:v>
                </c:pt>
                <c:pt idx="384">
                  <c:v>1.83E-10</c:v>
                </c:pt>
                <c:pt idx="385">
                  <c:v>2.19E-10</c:v>
                </c:pt>
                <c:pt idx="386">
                  <c:v>3.08E-10</c:v>
                </c:pt>
                <c:pt idx="387">
                  <c:v>6.45E-10</c:v>
                </c:pt>
                <c:pt idx="388">
                  <c:v>1.13E-9</c:v>
                </c:pt>
                <c:pt idx="389">
                  <c:v>1.55E-9</c:v>
                </c:pt>
                <c:pt idx="390">
                  <c:v>1.86E-9</c:v>
                </c:pt>
                <c:pt idx="391">
                  <c:v>2.06E-9</c:v>
                </c:pt>
                <c:pt idx="392">
                  <c:v>1.59E-9</c:v>
                </c:pt>
                <c:pt idx="393">
                  <c:v>9.21E-10</c:v>
                </c:pt>
                <c:pt idx="394">
                  <c:v>5.38E-10</c:v>
                </c:pt>
                <c:pt idx="395">
                  <c:v>3.63E-10</c:v>
                </c:pt>
                <c:pt idx="396">
                  <c:v>2.74E-10</c:v>
                </c:pt>
                <c:pt idx="397">
                  <c:v>2.29E-10</c:v>
                </c:pt>
                <c:pt idx="398">
                  <c:v>2.45E-10</c:v>
                </c:pt>
                <c:pt idx="399">
                  <c:v>2.72E-10</c:v>
                </c:pt>
                <c:pt idx="400">
                  <c:v>3.09E-10</c:v>
                </c:pt>
                <c:pt idx="401">
                  <c:v>3.37E-10</c:v>
                </c:pt>
                <c:pt idx="402">
                  <c:v>3.47E-10</c:v>
                </c:pt>
                <c:pt idx="403">
                  <c:v>3.14E-10</c:v>
                </c:pt>
                <c:pt idx="404">
                  <c:v>2.62E-10</c:v>
                </c:pt>
                <c:pt idx="405">
                  <c:v>2.44E-10</c:v>
                </c:pt>
                <c:pt idx="406">
                  <c:v>2.29E-10</c:v>
                </c:pt>
                <c:pt idx="407">
                  <c:v>2.38E-10</c:v>
                </c:pt>
                <c:pt idx="408">
                  <c:v>2.98E-10</c:v>
                </c:pt>
                <c:pt idx="409">
                  <c:v>3.54E-10</c:v>
                </c:pt>
                <c:pt idx="410">
                  <c:v>4.04E-10</c:v>
                </c:pt>
                <c:pt idx="411">
                  <c:v>4.89E-10</c:v>
                </c:pt>
                <c:pt idx="412">
                  <c:v>5.43E-10</c:v>
                </c:pt>
                <c:pt idx="413">
                  <c:v>5.8E-10</c:v>
                </c:pt>
                <c:pt idx="414">
                  <c:v>6.67E-10</c:v>
                </c:pt>
                <c:pt idx="415">
                  <c:v>8.24E-10</c:v>
                </c:pt>
                <c:pt idx="416">
                  <c:v>1.08E-9</c:v>
                </c:pt>
                <c:pt idx="417">
                  <c:v>1.57E-9</c:v>
                </c:pt>
                <c:pt idx="418">
                  <c:v>2.39E-9</c:v>
                </c:pt>
                <c:pt idx="419">
                  <c:v>3.88E-9</c:v>
                </c:pt>
                <c:pt idx="420">
                  <c:v>6.88E-9</c:v>
                </c:pt>
                <c:pt idx="421">
                  <c:v>1.27E-8</c:v>
                </c:pt>
                <c:pt idx="422">
                  <c:v>2.45E-8</c:v>
                </c:pt>
                <c:pt idx="423">
                  <c:v>4.7E-8</c:v>
                </c:pt>
                <c:pt idx="424">
                  <c:v>8.44E-8</c:v>
                </c:pt>
                <c:pt idx="425">
                  <c:v>1.73E-7</c:v>
                </c:pt>
                <c:pt idx="426">
                  <c:v>4.67E-7</c:v>
                </c:pt>
                <c:pt idx="427">
                  <c:v>1.75E-6</c:v>
                </c:pt>
                <c:pt idx="428">
                  <c:v>2.68E-6</c:v>
                </c:pt>
                <c:pt idx="429">
                  <c:v>3.49E-6</c:v>
                </c:pt>
                <c:pt idx="430">
                  <c:v>3.38E-6</c:v>
                </c:pt>
                <c:pt idx="431">
                  <c:v>3.24E-6</c:v>
                </c:pt>
                <c:pt idx="432">
                  <c:v>7.4E-7</c:v>
                </c:pt>
                <c:pt idx="433">
                  <c:v>3.07E-8</c:v>
                </c:pt>
                <c:pt idx="434">
                  <c:v>9.39E-9</c:v>
                </c:pt>
                <c:pt idx="435">
                  <c:v>4.83E-9</c:v>
                </c:pt>
                <c:pt idx="436">
                  <c:v>3.93E-9</c:v>
                </c:pt>
                <c:pt idx="437">
                  <c:v>8.22E-9</c:v>
                </c:pt>
                <c:pt idx="438">
                  <c:v>1.95E-8</c:v>
                </c:pt>
                <c:pt idx="439">
                  <c:v>3.18E-8</c:v>
                </c:pt>
                <c:pt idx="440">
                  <c:v>3.66E-8</c:v>
                </c:pt>
                <c:pt idx="441">
                  <c:v>3.84E-8</c:v>
                </c:pt>
                <c:pt idx="442">
                  <c:v>2.11E-8</c:v>
                </c:pt>
                <c:pt idx="443">
                  <c:v>8.14E-9</c:v>
                </c:pt>
                <c:pt idx="444">
                  <c:v>3.94E-9</c:v>
                </c:pt>
                <c:pt idx="445">
                  <c:v>2.31E-9</c:v>
                </c:pt>
                <c:pt idx="446">
                  <c:v>1.8E-9</c:v>
                </c:pt>
                <c:pt idx="447">
                  <c:v>3.06E-9</c:v>
                </c:pt>
                <c:pt idx="448">
                  <c:v>5.99E-9</c:v>
                </c:pt>
                <c:pt idx="449">
                  <c:v>9.56E-9</c:v>
                </c:pt>
                <c:pt idx="450">
                  <c:v>1.17E-8</c:v>
                </c:pt>
                <c:pt idx="451">
                  <c:v>1.26E-8</c:v>
                </c:pt>
                <c:pt idx="452">
                  <c:v>8.32E-9</c:v>
                </c:pt>
                <c:pt idx="453">
                  <c:v>4.08E-9</c:v>
                </c:pt>
                <c:pt idx="454">
                  <c:v>2.16E-9</c:v>
                </c:pt>
                <c:pt idx="455">
                  <c:v>1.1E-9</c:v>
                </c:pt>
                <c:pt idx="456">
                  <c:v>5.85E-10</c:v>
                </c:pt>
                <c:pt idx="457">
                  <c:v>3.77E-10</c:v>
                </c:pt>
                <c:pt idx="458">
                  <c:v>2.8E-10</c:v>
                </c:pt>
                <c:pt idx="459">
                  <c:v>2.19E-10</c:v>
                </c:pt>
                <c:pt idx="460">
                  <c:v>2.03E-10</c:v>
                </c:pt>
                <c:pt idx="461">
                  <c:v>1.8E-10</c:v>
                </c:pt>
                <c:pt idx="462">
                  <c:v>1.52E-10</c:v>
                </c:pt>
                <c:pt idx="463">
                  <c:v>1.07E-10</c:v>
                </c:pt>
                <c:pt idx="464">
                  <c:v>8.87E-11</c:v>
                </c:pt>
                <c:pt idx="465">
                  <c:v>5.2E-11</c:v>
                </c:pt>
                <c:pt idx="466">
                  <c:v>4.07E-11</c:v>
                </c:pt>
                <c:pt idx="467">
                  <c:v>4.27E-11</c:v>
                </c:pt>
                <c:pt idx="468">
                  <c:v>4.53E-11</c:v>
                </c:pt>
                <c:pt idx="469">
                  <c:v>5.43E-11</c:v>
                </c:pt>
                <c:pt idx="470">
                  <c:v>4.29E-11</c:v>
                </c:pt>
                <c:pt idx="471">
                  <c:v>4.84E-11</c:v>
                </c:pt>
                <c:pt idx="472">
                  <c:v>5.38E-11</c:v>
                </c:pt>
                <c:pt idx="473">
                  <c:v>5.31E-11</c:v>
                </c:pt>
                <c:pt idx="474">
                  <c:v>3.52E-11</c:v>
                </c:pt>
                <c:pt idx="475">
                  <c:v>2.14E-11</c:v>
                </c:pt>
                <c:pt idx="476">
                  <c:v>4.14E-11</c:v>
                </c:pt>
                <c:pt idx="477">
                  <c:v>4.92E-11</c:v>
                </c:pt>
                <c:pt idx="478">
                  <c:v>2.64E-11</c:v>
                </c:pt>
                <c:pt idx="479">
                  <c:v>4.36E-11</c:v>
                </c:pt>
                <c:pt idx="480">
                  <c:v>4.64E-11</c:v>
                </c:pt>
                <c:pt idx="481">
                  <c:v>5.63E-11</c:v>
                </c:pt>
                <c:pt idx="482">
                  <c:v>6.89E-11</c:v>
                </c:pt>
                <c:pt idx="483">
                  <c:v>6.39E-11</c:v>
                </c:pt>
                <c:pt idx="484">
                  <c:v>6.09E-11</c:v>
                </c:pt>
                <c:pt idx="485">
                  <c:v>5.32E-11</c:v>
                </c:pt>
                <c:pt idx="486">
                  <c:v>4.84E-11</c:v>
                </c:pt>
                <c:pt idx="487">
                  <c:v>4.15E-11</c:v>
                </c:pt>
                <c:pt idx="488">
                  <c:v>6.36E-11</c:v>
                </c:pt>
                <c:pt idx="489">
                  <c:v>6.59E-11</c:v>
                </c:pt>
                <c:pt idx="490">
                  <c:v>8.81E-11</c:v>
                </c:pt>
                <c:pt idx="491">
                  <c:v>1.15E-10</c:v>
                </c:pt>
                <c:pt idx="492">
                  <c:v>9.5E-11</c:v>
                </c:pt>
                <c:pt idx="493">
                  <c:v>8.19E-11</c:v>
                </c:pt>
                <c:pt idx="494">
                  <c:v>5.97E-11</c:v>
                </c:pt>
                <c:pt idx="495">
                  <c:v>4.84E-11</c:v>
                </c:pt>
                <c:pt idx="496">
                  <c:v>6.44E-11</c:v>
                </c:pt>
                <c:pt idx="497">
                  <c:v>8.24E-11</c:v>
                </c:pt>
                <c:pt idx="498">
                  <c:v>1.01E-10</c:v>
                </c:pt>
                <c:pt idx="499">
                  <c:v>1.16E-10</c:v>
                </c:pt>
                <c:pt idx="500">
                  <c:v>1.23E-10</c:v>
                </c:pt>
                <c:pt idx="501">
                  <c:v>1.39E-10</c:v>
                </c:pt>
                <c:pt idx="502">
                  <c:v>1.28E-10</c:v>
                </c:pt>
                <c:pt idx="503">
                  <c:v>9.91E-11</c:v>
                </c:pt>
                <c:pt idx="504">
                  <c:v>1.08E-10</c:v>
                </c:pt>
                <c:pt idx="505">
                  <c:v>1.13E-10</c:v>
                </c:pt>
                <c:pt idx="506">
                  <c:v>8.34E-11</c:v>
                </c:pt>
                <c:pt idx="507">
                  <c:v>7.21E-11</c:v>
                </c:pt>
                <c:pt idx="508">
                  <c:v>8.37E-11</c:v>
                </c:pt>
                <c:pt idx="509">
                  <c:v>9.71E-11</c:v>
                </c:pt>
                <c:pt idx="510">
                  <c:v>9.09E-11</c:v>
                </c:pt>
                <c:pt idx="511">
                  <c:v>1.14E-10</c:v>
                </c:pt>
                <c:pt idx="512">
                  <c:v>1.09E-10</c:v>
                </c:pt>
                <c:pt idx="513">
                  <c:v>1.05E-10</c:v>
                </c:pt>
                <c:pt idx="514">
                  <c:v>1.16E-10</c:v>
                </c:pt>
                <c:pt idx="515">
                  <c:v>1.28E-10</c:v>
                </c:pt>
                <c:pt idx="516">
                  <c:v>1.06E-10</c:v>
                </c:pt>
                <c:pt idx="517">
                  <c:v>9.36E-11</c:v>
                </c:pt>
                <c:pt idx="518">
                  <c:v>1.01E-10</c:v>
                </c:pt>
                <c:pt idx="519">
                  <c:v>9.47E-11</c:v>
                </c:pt>
                <c:pt idx="520">
                  <c:v>9.23E-11</c:v>
                </c:pt>
                <c:pt idx="521">
                  <c:v>7.62E-11</c:v>
                </c:pt>
                <c:pt idx="522">
                  <c:v>8.8E-11</c:v>
                </c:pt>
                <c:pt idx="523">
                  <c:v>9.9E-11</c:v>
                </c:pt>
                <c:pt idx="524">
                  <c:v>1.01E-10</c:v>
                </c:pt>
                <c:pt idx="525">
                  <c:v>8.55E-11</c:v>
                </c:pt>
                <c:pt idx="526">
                  <c:v>7.59E-11</c:v>
                </c:pt>
                <c:pt idx="527">
                  <c:v>8.77E-11</c:v>
                </c:pt>
                <c:pt idx="528">
                  <c:v>9.16E-11</c:v>
                </c:pt>
                <c:pt idx="529">
                  <c:v>9.98E-11</c:v>
                </c:pt>
                <c:pt idx="530">
                  <c:v>8.43E-11</c:v>
                </c:pt>
                <c:pt idx="531">
                  <c:v>9.52E-11</c:v>
                </c:pt>
                <c:pt idx="532">
                  <c:v>9.35E-11</c:v>
                </c:pt>
                <c:pt idx="533">
                  <c:v>8.14E-11</c:v>
                </c:pt>
                <c:pt idx="534">
                  <c:v>7.85E-11</c:v>
                </c:pt>
                <c:pt idx="535">
                  <c:v>8.87E-11</c:v>
                </c:pt>
                <c:pt idx="536">
                  <c:v>7.68E-11</c:v>
                </c:pt>
                <c:pt idx="537">
                  <c:v>7.19E-11</c:v>
                </c:pt>
                <c:pt idx="538">
                  <c:v>1.04E-10</c:v>
                </c:pt>
                <c:pt idx="539">
                  <c:v>1.1E-10</c:v>
                </c:pt>
                <c:pt idx="540">
                  <c:v>1.17E-10</c:v>
                </c:pt>
                <c:pt idx="541">
                  <c:v>1.37E-10</c:v>
                </c:pt>
                <c:pt idx="542">
                  <c:v>1.39E-10</c:v>
                </c:pt>
                <c:pt idx="543">
                  <c:v>1.29E-10</c:v>
                </c:pt>
                <c:pt idx="544">
                  <c:v>1.08E-10</c:v>
                </c:pt>
                <c:pt idx="545">
                  <c:v>8.39E-11</c:v>
                </c:pt>
                <c:pt idx="546">
                  <c:v>1.04E-10</c:v>
                </c:pt>
                <c:pt idx="547">
                  <c:v>9.9E-11</c:v>
                </c:pt>
                <c:pt idx="548">
                  <c:v>8.78E-11</c:v>
                </c:pt>
                <c:pt idx="549">
                  <c:v>1.11E-10</c:v>
                </c:pt>
                <c:pt idx="550">
                  <c:v>1.27E-10</c:v>
                </c:pt>
                <c:pt idx="551">
                  <c:v>1.37E-10</c:v>
                </c:pt>
                <c:pt idx="552">
                  <c:v>1.62E-10</c:v>
                </c:pt>
                <c:pt idx="553">
                  <c:v>1.63E-10</c:v>
                </c:pt>
                <c:pt idx="554">
                  <c:v>1.57E-10</c:v>
                </c:pt>
                <c:pt idx="555">
                  <c:v>1.42E-10</c:v>
                </c:pt>
                <c:pt idx="556">
                  <c:v>1.34E-10</c:v>
                </c:pt>
                <c:pt idx="557">
                  <c:v>1.25E-10</c:v>
                </c:pt>
                <c:pt idx="558">
                  <c:v>1.29E-10</c:v>
                </c:pt>
                <c:pt idx="559">
                  <c:v>1.43E-10</c:v>
                </c:pt>
                <c:pt idx="560">
                  <c:v>1.54E-10</c:v>
                </c:pt>
                <c:pt idx="561">
                  <c:v>1.73E-10</c:v>
                </c:pt>
                <c:pt idx="562">
                  <c:v>1.79E-10</c:v>
                </c:pt>
                <c:pt idx="563">
                  <c:v>1.68E-10</c:v>
                </c:pt>
                <c:pt idx="564">
                  <c:v>1.53E-10</c:v>
                </c:pt>
                <c:pt idx="565">
                  <c:v>1.33E-10</c:v>
                </c:pt>
                <c:pt idx="566">
                  <c:v>8.54E-11</c:v>
                </c:pt>
                <c:pt idx="567">
                  <c:v>1.14E-10</c:v>
                </c:pt>
                <c:pt idx="568">
                  <c:v>1.17E-10</c:v>
                </c:pt>
                <c:pt idx="569">
                  <c:v>1.18E-10</c:v>
                </c:pt>
                <c:pt idx="570">
                  <c:v>1.08E-10</c:v>
                </c:pt>
                <c:pt idx="571">
                  <c:v>1.03E-10</c:v>
                </c:pt>
                <c:pt idx="572">
                  <c:v>1.16E-10</c:v>
                </c:pt>
                <c:pt idx="573">
                  <c:v>1.34E-10</c:v>
                </c:pt>
                <c:pt idx="574">
                  <c:v>1.19E-10</c:v>
                </c:pt>
                <c:pt idx="575">
                  <c:v>1.22E-10</c:v>
                </c:pt>
                <c:pt idx="576">
                  <c:v>1.25E-10</c:v>
                </c:pt>
                <c:pt idx="577">
                  <c:v>1.11E-10</c:v>
                </c:pt>
                <c:pt idx="578">
                  <c:v>9.81E-11</c:v>
                </c:pt>
                <c:pt idx="579">
                  <c:v>9.28E-11</c:v>
                </c:pt>
                <c:pt idx="580">
                  <c:v>1.07E-10</c:v>
                </c:pt>
                <c:pt idx="581">
                  <c:v>1.25E-10</c:v>
                </c:pt>
                <c:pt idx="582">
                  <c:v>1.04E-10</c:v>
                </c:pt>
                <c:pt idx="583">
                  <c:v>8.16E-11</c:v>
                </c:pt>
                <c:pt idx="584">
                  <c:v>8.17E-11</c:v>
                </c:pt>
                <c:pt idx="585">
                  <c:v>1.09E-10</c:v>
                </c:pt>
                <c:pt idx="586">
                  <c:v>1.04E-10</c:v>
                </c:pt>
                <c:pt idx="587">
                  <c:v>9.98E-11</c:v>
                </c:pt>
                <c:pt idx="588">
                  <c:v>9.47E-11</c:v>
                </c:pt>
                <c:pt idx="589">
                  <c:v>7.35E-11</c:v>
                </c:pt>
                <c:pt idx="590">
                  <c:v>9.74E-11</c:v>
                </c:pt>
                <c:pt idx="591">
                  <c:v>9.75E-11</c:v>
                </c:pt>
                <c:pt idx="592">
                  <c:v>9.76E-11</c:v>
                </c:pt>
                <c:pt idx="593">
                  <c:v>8.11E-11</c:v>
                </c:pt>
                <c:pt idx="594">
                  <c:v>8.66E-11</c:v>
                </c:pt>
                <c:pt idx="595">
                  <c:v>8.39E-11</c:v>
                </c:pt>
                <c:pt idx="596">
                  <c:v>9.88E-11</c:v>
                </c:pt>
                <c:pt idx="597">
                  <c:v>1.0E-10</c:v>
                </c:pt>
                <c:pt idx="598">
                  <c:v>8.52E-11</c:v>
                </c:pt>
                <c:pt idx="599">
                  <c:v>8.13E-11</c:v>
                </c:pt>
                <c:pt idx="600">
                  <c:v>9.57E-11</c:v>
                </c:pt>
                <c:pt idx="601">
                  <c:v>8.6E-11</c:v>
                </c:pt>
                <c:pt idx="602">
                  <c:v>8.45E-11</c:v>
                </c:pt>
                <c:pt idx="603">
                  <c:v>9.99E-11</c:v>
                </c:pt>
                <c:pt idx="604">
                  <c:v>9.81E-11</c:v>
                </c:pt>
                <c:pt idx="605">
                  <c:v>1.12E-10</c:v>
                </c:pt>
                <c:pt idx="606">
                  <c:v>9.13E-11</c:v>
                </c:pt>
                <c:pt idx="607">
                  <c:v>8.66E-11</c:v>
                </c:pt>
                <c:pt idx="608">
                  <c:v>1.12E-10</c:v>
                </c:pt>
                <c:pt idx="609">
                  <c:v>1.03E-10</c:v>
                </c:pt>
                <c:pt idx="610">
                  <c:v>9.93E-11</c:v>
                </c:pt>
                <c:pt idx="611">
                  <c:v>8.61E-11</c:v>
                </c:pt>
                <c:pt idx="612">
                  <c:v>8.46E-11</c:v>
                </c:pt>
                <c:pt idx="613">
                  <c:v>7.73E-11</c:v>
                </c:pt>
                <c:pt idx="614">
                  <c:v>9.87E-11</c:v>
                </c:pt>
                <c:pt idx="615">
                  <c:v>9.89E-11</c:v>
                </c:pt>
                <c:pt idx="616">
                  <c:v>1.01E-10</c:v>
                </c:pt>
                <c:pt idx="617">
                  <c:v>9.49E-11</c:v>
                </c:pt>
                <c:pt idx="618">
                  <c:v>8.22E-11</c:v>
                </c:pt>
                <c:pt idx="619">
                  <c:v>1.07E-10</c:v>
                </c:pt>
                <c:pt idx="620">
                  <c:v>1.21E-10</c:v>
                </c:pt>
                <c:pt idx="621">
                  <c:v>1.23E-10</c:v>
                </c:pt>
                <c:pt idx="622">
                  <c:v>1.05E-10</c:v>
                </c:pt>
                <c:pt idx="623">
                  <c:v>1.13E-10</c:v>
                </c:pt>
                <c:pt idx="624">
                  <c:v>1.11E-10</c:v>
                </c:pt>
                <c:pt idx="625">
                  <c:v>1.02E-10</c:v>
                </c:pt>
                <c:pt idx="626">
                  <c:v>8.3E-11</c:v>
                </c:pt>
                <c:pt idx="627">
                  <c:v>7.71E-11</c:v>
                </c:pt>
                <c:pt idx="628">
                  <c:v>7.53E-11</c:v>
                </c:pt>
                <c:pt idx="629">
                  <c:v>8.96E-11</c:v>
                </c:pt>
                <c:pt idx="630">
                  <c:v>6.57E-11</c:v>
                </c:pt>
                <c:pt idx="631">
                  <c:v>7.05E-11</c:v>
                </c:pt>
                <c:pt idx="632">
                  <c:v>6.49E-11</c:v>
                </c:pt>
                <c:pt idx="633">
                  <c:v>7.92E-11</c:v>
                </c:pt>
                <c:pt idx="634">
                  <c:v>7.62E-11</c:v>
                </c:pt>
                <c:pt idx="635">
                  <c:v>1.06E-10</c:v>
                </c:pt>
                <c:pt idx="636">
                  <c:v>1.05E-10</c:v>
                </c:pt>
                <c:pt idx="637">
                  <c:v>1.01E-10</c:v>
                </c:pt>
                <c:pt idx="638">
                  <c:v>1.05E-10</c:v>
                </c:pt>
                <c:pt idx="639">
                  <c:v>9.63E-11</c:v>
                </c:pt>
                <c:pt idx="640">
                  <c:v>9.24E-11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0974856"/>
        <c:axId val="2123932232"/>
      </c:scatterChart>
      <c:valAx>
        <c:axId val="-2060974856"/>
        <c:scaling>
          <c:orientation val="minMax"/>
          <c:max val="65.0"/>
          <c:min val="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Mass (AMU)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crossAx val="2123932232"/>
        <c:crossesAt val="1.0E-11"/>
        <c:crossBetween val="midCat"/>
      </c:valAx>
      <c:valAx>
        <c:axId val="2123932232"/>
        <c:scaling>
          <c:logBase val="10.0"/>
          <c:orientation val="minMax"/>
          <c:max val="1.0E-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Partial</a:t>
                </a:r>
                <a:r>
                  <a:rPr lang="en-US" baseline="0" dirty="0" smtClean="0"/>
                  <a:t> pressure (</a:t>
                </a:r>
                <a:r>
                  <a:rPr lang="en-US" baseline="0" dirty="0" err="1" smtClean="0"/>
                  <a:t>Torr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0.00E+00" sourceLinked="1"/>
        <c:majorTickMark val="out"/>
        <c:minorTickMark val="in"/>
        <c:tickLblPos val="nextTo"/>
        <c:crossAx val="-20609748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0.66425</cdr:x>
      <cdr:y>0.12478</cdr:y>
    </cdr:from>
    <cdr:to>
      <cdr:x>0.72705</cdr:x>
      <cdr:y>0.17926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73913" y="784087"/>
          <a:ext cx="574261" cy="342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CO</a:t>
          </a:r>
          <a:r>
            <a:rPr lang="en-US" sz="1100" baseline="-25000" dirty="0" smtClean="0"/>
            <a:t>2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0.61302</cdr:x>
      <cdr:y>0.5441</cdr:y>
    </cdr:from>
    <cdr:to>
      <cdr:x>0.67582</cdr:x>
      <cdr:y>0.59858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05427" y="3419057"/>
          <a:ext cx="574243" cy="342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err="1" smtClean="0"/>
            <a:t>Ar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0.50797</cdr:x>
      <cdr:y>0.53356</cdr:y>
    </cdr:from>
    <cdr:to>
      <cdr:x>0.57077</cdr:x>
      <cdr:y>0.58804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44886" y="3352799"/>
          <a:ext cx="574261" cy="342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smtClean="0"/>
            <a:t>O</a:t>
          </a:r>
          <a:r>
            <a:rPr lang="en-US" sz="1100" baseline="-25000" dirty="0" smtClean="0"/>
            <a:t>2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0.45362</cdr:x>
      <cdr:y>0.2594</cdr:y>
    </cdr:from>
    <cdr:to>
      <cdr:x>0.51643</cdr:x>
      <cdr:y>0.31388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47931" y="1630017"/>
          <a:ext cx="574261" cy="342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/>
            <a:t>N</a:t>
          </a:r>
          <a:r>
            <a:rPr lang="en-US" sz="1100" baseline="-25000" dirty="0" smtClean="0"/>
            <a:t>2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0.23973</cdr:x>
      <cdr:y>0.31075</cdr:y>
    </cdr:from>
    <cdr:to>
      <cdr:x>0.30254</cdr:x>
      <cdr:y>0.36523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92120" y="1952743"/>
          <a:ext cx="574335" cy="342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smtClean="0"/>
            <a:t>CO</a:t>
          </a:r>
          <a:r>
            <a:rPr lang="en-US" sz="1100" baseline="-25000" dirty="0" smtClean="0"/>
            <a:t>2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0.27188</cdr:x>
      <cdr:y>0.2604</cdr:y>
    </cdr:from>
    <cdr:to>
      <cdr:x>0.36957</cdr:x>
      <cdr:y>0.31488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486113" y="1636337"/>
          <a:ext cx="893278" cy="342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smtClean="0"/>
            <a:t>CO</a:t>
          </a:r>
          <a:r>
            <a:rPr lang="en-US" sz="1100" baseline="-25000" dirty="0" smtClean="0"/>
            <a:t>2</a:t>
          </a:r>
          <a:r>
            <a:rPr lang="en-US" sz="1100" dirty="0" smtClean="0"/>
            <a:t> &amp; CH</a:t>
          </a:r>
          <a:r>
            <a:rPr lang="en-US" baseline="-25000" dirty="0" smtClean="0"/>
            <a:t>4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0.37947</cdr:x>
      <cdr:y>0.40104</cdr:y>
    </cdr:from>
    <cdr:to>
      <cdr:x>0.44228</cdr:x>
      <cdr:y>0.45552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469833" y="2520112"/>
          <a:ext cx="574335" cy="342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smtClean="0"/>
            <a:t>CO</a:t>
          </a:r>
          <a:r>
            <a:rPr lang="en-US" sz="1100" baseline="-25000" dirty="0" smtClean="0"/>
            <a:t>2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0.13936</cdr:x>
      <cdr:y>0.47187</cdr:y>
    </cdr:from>
    <cdr:to>
      <cdr:x>0.20217</cdr:x>
      <cdr:y>0.52635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274276" y="2965175"/>
          <a:ext cx="574335" cy="342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smtClean="0"/>
            <a:t>He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47A37-1F71-6749-BE35-3006908DBF85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CCBCE-5336-4642-858F-8D4455A8E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45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5CAC6-5F2E-46B5-9B8A-4BF9A0E3974F}" type="datetimeFigureOut">
              <a:rPr lang="en-US" smtClean="0"/>
              <a:t>10/29/14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34AA2-8E5B-4367-A3E5-D7EA9425B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57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23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2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0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7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9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86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34AA2-8E5B-4367-A3E5-D7EA9425B6F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3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810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4700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81000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24400"/>
            <a:ext cx="7315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212" y="180163"/>
            <a:ext cx="3143245" cy="914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732" y="180163"/>
            <a:ext cx="4466943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2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1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3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idx="1"/>
          </p:nvPr>
        </p:nvSpPr>
        <p:spPr>
          <a:xfrm>
            <a:off x="685800" y="3429000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5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9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8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3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4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5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4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97" y="64908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3349" y="6490816"/>
            <a:ext cx="3378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Fermilab</a:t>
            </a:r>
            <a:r>
              <a:rPr lang="en-US" dirty="0" smtClean="0"/>
              <a:t> Detector R&amp;D Review --- H. O. Back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010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49B4C-9810-4F94-93E0-6E4F54B8FE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200" y="1"/>
            <a:ext cx="1066800" cy="310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200" y="20134"/>
            <a:ext cx="1505711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0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21079" y="2111375"/>
            <a:ext cx="7695113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Creating a reliable source of pure low-radioactivity argon</a:t>
            </a:r>
            <a:endParaRPr lang="en-US" sz="4000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14400" y="4627542"/>
            <a:ext cx="7315200" cy="17526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Henning O.  Back – Princeton University</a:t>
            </a:r>
          </a:p>
          <a:p>
            <a:r>
              <a:rPr lang="en-US" sz="2400" dirty="0" err="1" smtClean="0"/>
              <a:t>Fermilab</a:t>
            </a:r>
            <a:r>
              <a:rPr lang="en-US" sz="2400" dirty="0" smtClean="0"/>
              <a:t> Detector R&amp;D Review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301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Purification at FNAL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228600" y="3733800"/>
            <a:ext cx="5183911" cy="25146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Great Initial Success</a:t>
            </a:r>
          </a:p>
          <a:p>
            <a:r>
              <a:rPr lang="en-US" dirty="0" smtClean="0"/>
              <a:t>First commissioning with atmospheric argon (from Airgas)</a:t>
            </a:r>
          </a:p>
          <a:p>
            <a:pPr lvl="1"/>
            <a:r>
              <a:rPr lang="en-US" dirty="0" smtClean="0"/>
              <a:t>input mix: 6% </a:t>
            </a:r>
            <a:r>
              <a:rPr lang="en-US" dirty="0" err="1" smtClean="0"/>
              <a:t>Ar</a:t>
            </a:r>
            <a:r>
              <a:rPr lang="en-US" dirty="0" smtClean="0"/>
              <a:t>, 55% He, 44% N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r>
              <a:rPr lang="en-US" b="1" dirty="0" smtClean="0"/>
              <a:t>output: 100% </a:t>
            </a:r>
            <a:r>
              <a:rPr lang="en-US" b="1" dirty="0" err="1" smtClean="0"/>
              <a:t>Ar</a:t>
            </a:r>
            <a:r>
              <a:rPr lang="en-US" b="1" dirty="0" smtClean="0"/>
              <a:t>, &lt;500ppm N</a:t>
            </a:r>
            <a:r>
              <a:rPr lang="en-US" b="1" baseline="-25000" dirty="0" smtClean="0"/>
              <a:t>2</a:t>
            </a:r>
          </a:p>
          <a:p>
            <a:pPr marL="0" indent="0">
              <a:buNone/>
            </a:pPr>
            <a:endParaRPr lang="en-US" baseline="-25000" dirty="0" smtClean="0"/>
          </a:p>
          <a:p>
            <a:pPr marL="0" indent="0">
              <a:buNone/>
            </a:pPr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54546" y="3317620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Waste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97890" y="2410013"/>
            <a:ext cx="906785" cy="907607"/>
          </a:xfrm>
          <a:prstGeom prst="round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Cryogenic Distillation Column (CDC)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1812389" y="2788883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Input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2882838" y="2788883"/>
            <a:ext cx="595151" cy="15147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</a:t>
            </a:r>
            <a:r>
              <a:rPr lang="en-US" sz="800" dirty="0" smtClean="0">
                <a:solidFill>
                  <a:schemeClr val="bg1"/>
                </a:solidFill>
              </a:rPr>
              <a:t>roduct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>
            <a:off x="1321292" y="2864622"/>
            <a:ext cx="712933" cy="0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  <a:endCxn id="11" idx="1"/>
          </p:cNvCxnSpPr>
          <p:nvPr/>
        </p:nvCxnSpPr>
        <p:spPr>
          <a:xfrm flipV="1">
            <a:off x="3256153" y="2851597"/>
            <a:ext cx="674274" cy="13026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930427" y="2631648"/>
            <a:ext cx="762000" cy="439897"/>
          </a:xfrm>
          <a:prstGeom prst="roundRect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Booster</a:t>
            </a:r>
            <a:endParaRPr lang="en-US" sz="1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185139" y="2810277"/>
            <a:ext cx="98971" cy="694923"/>
            <a:chOff x="8534400" y="1295402"/>
            <a:chExt cx="98971" cy="694923"/>
          </a:xfrm>
        </p:grpSpPr>
        <p:sp>
          <p:nvSpPr>
            <p:cNvPr id="13" name="Round Same Side Corner Rectangle 12"/>
            <p:cNvSpPr/>
            <p:nvPr/>
          </p:nvSpPr>
          <p:spPr>
            <a:xfrm>
              <a:off x="8534400" y="1372042"/>
              <a:ext cx="98971" cy="61828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5400000">
              <a:off x="8530346" y="1303743"/>
              <a:ext cx="62402" cy="45719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4" idx="0"/>
              <a:endCxn id="13" idx="3"/>
            </p:cNvCxnSpPr>
            <p:nvPr/>
          </p:nvCxnSpPr>
          <p:spPr>
            <a:xfrm flipH="1">
              <a:off x="8583886" y="1326603"/>
              <a:ext cx="521" cy="4543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>
            <a:stCxn id="11" idx="3"/>
            <a:endCxn id="14" idx="3"/>
          </p:cNvCxnSpPr>
          <p:nvPr/>
        </p:nvCxnSpPr>
        <p:spPr>
          <a:xfrm flipV="1">
            <a:off x="4692427" y="2841478"/>
            <a:ext cx="497000" cy="10119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28494" y="2468885"/>
            <a:ext cx="692798" cy="815009"/>
            <a:chOff x="609600" y="4038600"/>
            <a:chExt cx="1600200" cy="2209800"/>
          </a:xfrm>
        </p:grpSpPr>
        <p:sp>
          <p:nvSpPr>
            <p:cNvPr id="18" name="Round Same Side Corner Rectangle 17"/>
            <p:cNvSpPr/>
            <p:nvPr/>
          </p:nvSpPr>
          <p:spPr>
            <a:xfrm>
              <a:off x="838200" y="4419600"/>
              <a:ext cx="228600" cy="1676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 Same Side Corner Rectangle 18"/>
            <p:cNvSpPr/>
            <p:nvPr/>
          </p:nvSpPr>
          <p:spPr>
            <a:xfrm>
              <a:off x="1066800" y="4419600"/>
              <a:ext cx="228600" cy="1676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 Same Side Corner Rectangle 19"/>
            <p:cNvSpPr/>
            <p:nvPr/>
          </p:nvSpPr>
          <p:spPr>
            <a:xfrm>
              <a:off x="1295400" y="4419600"/>
              <a:ext cx="228600" cy="1676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 Same Side Corner Rectangle 20"/>
            <p:cNvSpPr/>
            <p:nvPr/>
          </p:nvSpPr>
          <p:spPr>
            <a:xfrm>
              <a:off x="1524000" y="4419600"/>
              <a:ext cx="228600" cy="1676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 Same Side Corner Rectangle 21"/>
            <p:cNvSpPr/>
            <p:nvPr/>
          </p:nvSpPr>
          <p:spPr>
            <a:xfrm>
              <a:off x="1752600" y="4419600"/>
              <a:ext cx="228600" cy="1676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" y="6096000"/>
              <a:ext cx="16002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9600" y="4038600"/>
              <a:ext cx="152400" cy="2057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2000" y="4038600"/>
              <a:ext cx="1295400" cy="22241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endCxn id="18" idx="3"/>
            </p:cNvCxnSpPr>
            <p:nvPr/>
          </p:nvCxnSpPr>
          <p:spPr>
            <a:xfrm>
              <a:off x="952500" y="4343400"/>
              <a:ext cx="0" cy="7620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19" idx="3"/>
            </p:cNvCxnSpPr>
            <p:nvPr/>
          </p:nvCxnSpPr>
          <p:spPr>
            <a:xfrm>
              <a:off x="1181100" y="4343400"/>
              <a:ext cx="0" cy="7620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20" idx="3"/>
            </p:cNvCxnSpPr>
            <p:nvPr/>
          </p:nvCxnSpPr>
          <p:spPr>
            <a:xfrm>
              <a:off x="1409700" y="4343400"/>
              <a:ext cx="0" cy="7620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21" idx="3"/>
            </p:cNvCxnSpPr>
            <p:nvPr/>
          </p:nvCxnSpPr>
          <p:spPr>
            <a:xfrm>
              <a:off x="1638300" y="4343400"/>
              <a:ext cx="0" cy="7620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22" idx="3"/>
            </p:cNvCxnSpPr>
            <p:nvPr/>
          </p:nvCxnSpPr>
          <p:spPr>
            <a:xfrm>
              <a:off x="1866900" y="4343400"/>
              <a:ext cx="0" cy="7620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057400" y="4038600"/>
              <a:ext cx="152400" cy="2057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57200" y="2130331"/>
            <a:ext cx="837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Transportation cylinder racks</a:t>
            </a:r>
            <a:endParaRPr lang="en-US" sz="8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2512" y="1293850"/>
            <a:ext cx="3731488" cy="52792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5240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2010 plan – commissioned Oct. 2011 </a:t>
            </a:r>
            <a:endParaRPr lang="en-US" sz="2000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Underground Argon (</a:t>
            </a:r>
            <a:r>
              <a:rPr lang="en-US" dirty="0" err="1" smtClean="0"/>
              <a:t>UAr</a:t>
            </a:r>
            <a:r>
              <a:rPr lang="en-US" dirty="0" smtClean="0"/>
              <a:t>) purification</a:t>
            </a:r>
            <a:br>
              <a:rPr lang="en-US" dirty="0" smtClean="0"/>
            </a:br>
            <a:r>
              <a:rPr lang="en-US" sz="2000" dirty="0" smtClean="0"/>
              <a:t>Fall 2012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P</a:t>
            </a:r>
            <a:r>
              <a:rPr lang="en-US" dirty="0" smtClean="0"/>
              <a:t>rocessed 500k liters gas (at STP)</a:t>
            </a:r>
          </a:p>
          <a:p>
            <a:r>
              <a:rPr lang="en-US" dirty="0" smtClean="0"/>
              <a:t>Reached 99.7% pure argon (12.3 kg)</a:t>
            </a:r>
          </a:p>
          <a:p>
            <a:r>
              <a:rPr lang="en-US" dirty="0" smtClean="0"/>
              <a:t>Issues: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Different gas mix stalled distillation – </a:t>
            </a:r>
            <a:r>
              <a:rPr lang="en-US" dirty="0" smtClean="0">
                <a:solidFill>
                  <a:srgbClr val="FF0000"/>
                </a:solidFill>
              </a:rPr>
              <a:t>High He content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Gas </a:t>
            </a:r>
            <a:r>
              <a:rPr lang="en-US" dirty="0"/>
              <a:t>flow stopped abruptly – </a:t>
            </a:r>
            <a:r>
              <a:rPr lang="en-US" dirty="0" smtClean="0">
                <a:solidFill>
                  <a:srgbClr val="FF0000"/>
                </a:solidFill>
              </a:rPr>
              <a:t>Cloggin</a:t>
            </a:r>
            <a:r>
              <a:rPr lang="en-US" dirty="0">
                <a:solidFill>
                  <a:srgbClr val="FF0000"/>
                </a:solidFill>
              </a:rPr>
              <a:t>g from </a:t>
            </a:r>
            <a:r>
              <a:rPr lang="en-US" dirty="0" smtClean="0">
                <a:solidFill>
                  <a:srgbClr val="FF0000"/>
                </a:solidFill>
              </a:rPr>
              <a:t>impurities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Very slow – </a:t>
            </a:r>
            <a:r>
              <a:rPr lang="en-US" dirty="0" smtClean="0">
                <a:solidFill>
                  <a:srgbClr val="FF0000"/>
                </a:solidFill>
              </a:rPr>
              <a:t>Not enough cooling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Never reproducible – </a:t>
            </a:r>
            <a:r>
              <a:rPr lang="en-US" dirty="0" smtClean="0">
                <a:solidFill>
                  <a:srgbClr val="FF0000"/>
                </a:solidFill>
              </a:rPr>
              <a:t>Not without large </a:t>
            </a:r>
            <a:r>
              <a:rPr lang="en-US" dirty="0" err="1" smtClean="0">
                <a:solidFill>
                  <a:srgbClr val="FF0000"/>
                </a:solidFill>
              </a:rPr>
              <a:t>UAr</a:t>
            </a:r>
            <a:r>
              <a:rPr lang="en-US" dirty="0" smtClean="0">
                <a:solidFill>
                  <a:srgbClr val="FF0000"/>
                </a:solidFill>
              </a:rPr>
              <a:t> losses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Column flooding – </a:t>
            </a:r>
            <a:r>
              <a:rPr lang="en-US" dirty="0" smtClean="0">
                <a:solidFill>
                  <a:srgbClr val="FF0000"/>
                </a:solidFill>
              </a:rPr>
              <a:t>Column too small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4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early 2014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65529" cy="3016641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Methane contaminated gas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 kills scintillation light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Actually an old problem (from early VPSA operations)</a:t>
            </a:r>
          </a:p>
          <a:p>
            <a:pPr lvl="1"/>
            <a:r>
              <a:rPr lang="en-US" dirty="0" smtClean="0"/>
              <a:t>BUT, need to recover this gas to make up for losses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Oxygen contaminated gas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 kills electron drift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Increased production at VPSA plant to make up for losses</a:t>
            </a:r>
          </a:p>
          <a:p>
            <a:pPr lvl="1"/>
            <a:r>
              <a:rPr lang="en-US" dirty="0" smtClean="0"/>
              <a:t>Production increase came with Oxygen contamination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5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Expansion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9900"/>
            <a:ext cx="9144000" cy="3361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8390" y="1739900"/>
            <a:ext cx="2720673" cy="3361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1001" y="2521808"/>
            <a:ext cx="759651" cy="25687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 rot="5400000">
            <a:off x="6363827" y="2726162"/>
            <a:ext cx="178044" cy="866098"/>
            <a:chOff x="7086119" y="5742412"/>
            <a:chExt cx="235724" cy="866098"/>
          </a:xfrm>
        </p:grpSpPr>
        <p:sp>
          <p:nvSpPr>
            <p:cNvPr id="27" name="Block Arc 26"/>
            <p:cNvSpPr/>
            <p:nvPr/>
          </p:nvSpPr>
          <p:spPr>
            <a:xfrm rot="10800000">
              <a:off x="7086119" y="6379545"/>
              <a:ext cx="233423" cy="228965"/>
            </a:xfrm>
            <a:prstGeom prst="blockArc">
              <a:avLst>
                <a:gd name="adj1" fmla="val 10243771"/>
                <a:gd name="adj2" fmla="val 410186"/>
                <a:gd name="adj3" fmla="val 19261"/>
              </a:avLst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76124" y="5742412"/>
              <a:ext cx="45719" cy="74840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119" y="5742412"/>
              <a:ext cx="45719" cy="74840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Elbow Connector 29"/>
          <p:cNvCxnSpPr>
            <a:stCxn id="29" idx="0"/>
          </p:cNvCxnSpPr>
          <p:nvPr/>
        </p:nvCxnSpPr>
        <p:spPr>
          <a:xfrm>
            <a:off x="6885898" y="3087455"/>
            <a:ext cx="609056" cy="1156299"/>
          </a:xfrm>
          <a:prstGeom prst="bentConnector2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8" idx="0"/>
          </p:cNvCxnSpPr>
          <p:nvPr/>
        </p:nvCxnSpPr>
        <p:spPr>
          <a:xfrm>
            <a:off x="6885898" y="3230967"/>
            <a:ext cx="288625" cy="1012787"/>
          </a:xfrm>
          <a:prstGeom prst="bentConnector2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5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9363E-6 4.2758E-6 L -0.33282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8124E-6 -1.75382E-6 L 0.34288 -1.7538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1739900"/>
            <a:ext cx="9144000" cy="3361765"/>
            <a:chOff x="0" y="1739900"/>
            <a:chExt cx="9144000" cy="33617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39900"/>
              <a:ext cx="9144000" cy="3361765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 rot="5400000">
              <a:off x="6363827" y="2726162"/>
              <a:ext cx="178044" cy="866098"/>
              <a:chOff x="7086119" y="5742412"/>
              <a:chExt cx="235724" cy="866098"/>
            </a:xfrm>
          </p:grpSpPr>
          <p:sp>
            <p:nvSpPr>
              <p:cNvPr id="17" name="Block Arc 16"/>
              <p:cNvSpPr/>
              <p:nvPr/>
            </p:nvSpPr>
            <p:spPr>
              <a:xfrm rot="10800000">
                <a:off x="7086119" y="6379545"/>
                <a:ext cx="233423" cy="228965"/>
              </a:xfrm>
              <a:prstGeom prst="blockArc">
                <a:avLst>
                  <a:gd name="adj1" fmla="val 10243771"/>
                  <a:gd name="adj2" fmla="val 410186"/>
                  <a:gd name="adj3" fmla="val 19261"/>
                </a:avLst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276124" y="5742412"/>
                <a:ext cx="45719" cy="74840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086119" y="5742412"/>
                <a:ext cx="45719" cy="74840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Elbow Connector 21"/>
            <p:cNvCxnSpPr>
              <a:stCxn id="19" idx="0"/>
            </p:cNvCxnSpPr>
            <p:nvPr/>
          </p:nvCxnSpPr>
          <p:spPr>
            <a:xfrm>
              <a:off x="6885898" y="3087455"/>
              <a:ext cx="609056" cy="1156299"/>
            </a:xfrm>
            <a:prstGeom prst="bentConnector2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8" idx="0"/>
            </p:cNvCxnSpPr>
            <p:nvPr/>
          </p:nvCxnSpPr>
          <p:spPr>
            <a:xfrm>
              <a:off x="6885898" y="3230967"/>
              <a:ext cx="288625" cy="1012787"/>
            </a:xfrm>
            <a:prstGeom prst="bentConnector2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systems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9651" y="2255335"/>
            <a:ext cx="2385778" cy="284633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20089" y="3347391"/>
            <a:ext cx="1995988" cy="1754274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6077" y="3347391"/>
            <a:ext cx="1091998" cy="1754273"/>
          </a:xfrm>
          <a:prstGeom prst="rect">
            <a:avLst/>
          </a:prstGeom>
          <a:solidFill>
            <a:srgbClr val="008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08075" y="2255333"/>
            <a:ext cx="1685475" cy="2846330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14171" y="2827130"/>
            <a:ext cx="1093903" cy="520261"/>
          </a:xfrm>
          <a:prstGeom prst="rect">
            <a:avLst/>
          </a:prstGeom>
          <a:solidFill>
            <a:srgbClr val="660066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7694" y="5113536"/>
            <a:ext cx="199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Helium Separator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0089" y="5081270"/>
            <a:ext cx="19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Waste Stream Argon </a:t>
            </a:r>
            <a:r>
              <a:rPr lang="en-US" b="1" dirty="0">
                <a:solidFill>
                  <a:srgbClr val="FF6600"/>
                </a:solidFill>
              </a:rPr>
              <a:t>C</a:t>
            </a:r>
            <a:r>
              <a:rPr lang="en-US" b="1" dirty="0" smtClean="0">
                <a:solidFill>
                  <a:srgbClr val="FF6600"/>
                </a:solidFill>
              </a:rPr>
              <a:t>apture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4295" y="5096081"/>
            <a:ext cx="147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C</a:t>
            </a:r>
            <a:r>
              <a:rPr lang="en-US" b="1" dirty="0" smtClean="0">
                <a:solidFill>
                  <a:srgbClr val="008000"/>
                </a:solidFill>
              </a:rPr>
              <a:t>ontaminant </a:t>
            </a:r>
            <a:r>
              <a:rPr lang="en-US" b="1" dirty="0">
                <a:solidFill>
                  <a:srgbClr val="008000"/>
                </a:solidFill>
              </a:rPr>
              <a:t>F</a:t>
            </a:r>
            <a:r>
              <a:rPr lang="en-US" b="1" dirty="0" smtClean="0">
                <a:solidFill>
                  <a:srgbClr val="008000"/>
                </a:solidFill>
              </a:rPr>
              <a:t>reeze </a:t>
            </a:r>
            <a:r>
              <a:rPr lang="en-US" b="1" dirty="0">
                <a:solidFill>
                  <a:srgbClr val="008000"/>
                </a:solidFill>
              </a:rPr>
              <a:t>O</a:t>
            </a:r>
            <a:r>
              <a:rPr lang="en-US" b="1" dirty="0" smtClean="0">
                <a:solidFill>
                  <a:srgbClr val="008000"/>
                </a:solidFill>
              </a:rPr>
              <a:t>ut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8075" y="5098595"/>
            <a:ext cx="168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Distillation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14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19219" y="2231796"/>
            <a:ext cx="135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60066"/>
                </a:solidFill>
              </a:rPr>
              <a:t>Oxygen</a:t>
            </a:r>
          </a:p>
          <a:p>
            <a:pPr algn="ctr"/>
            <a:r>
              <a:rPr lang="en-US" b="1" dirty="0" err="1" smtClean="0">
                <a:solidFill>
                  <a:srgbClr val="660066"/>
                </a:solidFill>
              </a:rPr>
              <a:t>Gettering</a:t>
            </a:r>
            <a:endParaRPr 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9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54888E-6 -4.85298E-6 L 0.00018 -0.03519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6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54888E-6 -0.00023 L -1.54888E-6 -0.04005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8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69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 systems simplified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16772" y="1325024"/>
            <a:ext cx="8687152" cy="3019084"/>
            <a:chOff x="189727" y="2467316"/>
            <a:chExt cx="8687152" cy="3019084"/>
          </a:xfrm>
        </p:grpSpPr>
        <p:sp>
          <p:nvSpPr>
            <p:cNvPr id="9" name="Rectangle 8"/>
            <p:cNvSpPr/>
            <p:nvPr/>
          </p:nvSpPr>
          <p:spPr>
            <a:xfrm>
              <a:off x="1659496" y="3996566"/>
              <a:ext cx="500108" cy="12707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</a:rPr>
                <a:t>Waste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527857" y="4127849"/>
              <a:ext cx="761975" cy="76136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Condenser Booster  Helium Separator</a:t>
              </a:r>
            </a:p>
            <a:p>
              <a:pPr algn="ctr"/>
              <a:r>
                <a:rPr lang="en-US" sz="800" dirty="0" smtClean="0"/>
                <a:t>(CB)</a:t>
              </a:r>
              <a:endParaRPr lang="en-US" sz="800" dirty="0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1204346" y="4445563"/>
              <a:ext cx="499254" cy="12728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</a:rPr>
                <a:t>Input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2103848" y="4445563"/>
              <a:ext cx="499254" cy="12728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P</a:t>
              </a:r>
              <a:r>
                <a:rPr lang="en-US" sz="600" dirty="0" smtClean="0">
                  <a:solidFill>
                    <a:schemeClr val="bg1"/>
                  </a:solidFill>
                </a:rPr>
                <a:t>roduct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0882" y="2899716"/>
              <a:ext cx="500108" cy="12707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</a:rPr>
                <a:t>Waste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205439" y="3026787"/>
              <a:ext cx="761975" cy="761364"/>
            </a:xfrm>
            <a:prstGeom prst="round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CB</a:t>
              </a:r>
            </a:p>
            <a:p>
              <a:pPr algn="ctr"/>
              <a:r>
                <a:rPr lang="en-US" sz="800" dirty="0" smtClean="0"/>
                <a:t>Charcoal Trap</a:t>
              </a:r>
            </a:p>
            <a:p>
              <a:pPr algn="ctr"/>
              <a:r>
                <a:rPr lang="en-US" sz="800" dirty="0" smtClean="0"/>
                <a:t>(CBCT)</a:t>
              </a:r>
              <a:endParaRPr lang="en-US" sz="800" dirty="0"/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1781456" y="3365170"/>
              <a:ext cx="499254" cy="12728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</a:rPr>
                <a:t>Input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892168" y="3365170"/>
              <a:ext cx="499254" cy="12728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P</a:t>
              </a:r>
              <a:r>
                <a:rPr lang="en-US" sz="600" dirty="0" smtClean="0">
                  <a:solidFill>
                    <a:schemeClr val="bg1"/>
                  </a:solidFill>
                </a:rPr>
                <a:t>roduct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41095" y="3996566"/>
              <a:ext cx="418903" cy="12707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</a:rPr>
                <a:t>Waste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609457" y="4127849"/>
              <a:ext cx="682214" cy="761364"/>
            </a:xfrm>
            <a:prstGeom prst="round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CDF Organics Cold Traps</a:t>
              </a:r>
              <a:endParaRPr lang="en-US" sz="800" dirty="0"/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3285945" y="4445563"/>
              <a:ext cx="499254" cy="12728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</a:rPr>
                <a:t>Input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4111196" y="4445563"/>
              <a:ext cx="499254" cy="12728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P</a:t>
              </a:r>
              <a:r>
                <a:rPr lang="en-US" sz="600" dirty="0" smtClean="0">
                  <a:solidFill>
                    <a:schemeClr val="bg1"/>
                  </a:solidFill>
                </a:rPr>
                <a:t>roduct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47288" y="4889214"/>
              <a:ext cx="500108" cy="12707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 smtClean="0">
                  <a:solidFill>
                    <a:schemeClr val="bg1"/>
                  </a:solidFill>
                </a:rPr>
                <a:t>Reboiler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5592138" y="4445563"/>
              <a:ext cx="499254" cy="12728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</a:rPr>
                <a:t>Input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646639" y="4194601"/>
              <a:ext cx="582161" cy="683687"/>
              <a:chOff x="609600" y="4038600"/>
              <a:chExt cx="1600200" cy="2209800"/>
            </a:xfrm>
          </p:grpSpPr>
          <p:sp>
            <p:nvSpPr>
              <p:cNvPr id="61" name="Round Same Side Corner Rectangle 60"/>
              <p:cNvSpPr/>
              <p:nvPr/>
            </p:nvSpPr>
            <p:spPr>
              <a:xfrm>
                <a:off x="838200" y="4419600"/>
                <a:ext cx="228600" cy="1676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2" name="Round Same Side Corner Rectangle 61"/>
              <p:cNvSpPr/>
              <p:nvPr/>
            </p:nvSpPr>
            <p:spPr>
              <a:xfrm>
                <a:off x="1066800" y="4419600"/>
                <a:ext cx="228600" cy="1676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3" name="Round Same Side Corner Rectangle 62"/>
              <p:cNvSpPr/>
              <p:nvPr/>
            </p:nvSpPr>
            <p:spPr>
              <a:xfrm>
                <a:off x="1295400" y="4419600"/>
                <a:ext cx="228600" cy="1676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4" name="Round Same Side Corner Rectangle 63"/>
              <p:cNvSpPr/>
              <p:nvPr/>
            </p:nvSpPr>
            <p:spPr>
              <a:xfrm>
                <a:off x="1524000" y="4419600"/>
                <a:ext cx="228600" cy="1676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5" name="Round Same Side Corner Rectangle 64"/>
              <p:cNvSpPr/>
              <p:nvPr/>
            </p:nvSpPr>
            <p:spPr>
              <a:xfrm>
                <a:off x="1752600" y="4419600"/>
                <a:ext cx="228600" cy="1676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09600" y="6096000"/>
                <a:ext cx="1600200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09600" y="4038600"/>
                <a:ext cx="152400" cy="2057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62000" y="4038600"/>
                <a:ext cx="1295400" cy="22241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69" name="Straight Connector 68"/>
              <p:cNvCxnSpPr>
                <a:endCxn id="61" idx="3"/>
              </p:cNvCxnSpPr>
              <p:nvPr/>
            </p:nvCxnSpPr>
            <p:spPr>
              <a:xfrm>
                <a:off x="952500" y="4343400"/>
                <a:ext cx="0" cy="7620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endCxn id="62" idx="3"/>
              </p:cNvCxnSpPr>
              <p:nvPr/>
            </p:nvCxnSpPr>
            <p:spPr>
              <a:xfrm>
                <a:off x="1181100" y="4343400"/>
                <a:ext cx="0" cy="7620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endCxn id="63" idx="3"/>
              </p:cNvCxnSpPr>
              <p:nvPr/>
            </p:nvCxnSpPr>
            <p:spPr>
              <a:xfrm>
                <a:off x="1409700" y="4343400"/>
                <a:ext cx="0" cy="7620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endCxn id="64" idx="3"/>
              </p:cNvCxnSpPr>
              <p:nvPr/>
            </p:nvCxnSpPr>
            <p:spPr>
              <a:xfrm>
                <a:off x="1638300" y="4343400"/>
                <a:ext cx="0" cy="7620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endCxn id="65" idx="3"/>
              </p:cNvCxnSpPr>
              <p:nvPr/>
            </p:nvCxnSpPr>
            <p:spPr>
              <a:xfrm>
                <a:off x="1866900" y="4343400"/>
                <a:ext cx="0" cy="76200"/>
              </a:xfrm>
              <a:prstGeom prst="line">
                <a:avLst/>
              </a:prstGeom>
              <a:ln>
                <a:solidFill>
                  <a:srgbClr val="7F7F7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2057400" y="4038600"/>
                <a:ext cx="152400" cy="2057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26" name="Straight Arrow Connector 25"/>
            <p:cNvCxnSpPr>
              <a:stCxn id="13" idx="0"/>
              <a:endCxn id="67" idx="1"/>
            </p:cNvCxnSpPr>
            <p:nvPr/>
          </p:nvCxnSpPr>
          <p:spPr>
            <a:xfrm>
              <a:off x="2417119" y="4509207"/>
              <a:ext cx="229520" cy="3662"/>
            </a:xfrm>
            <a:prstGeom prst="straightConnector1">
              <a:avLst/>
            </a:prstGeom>
            <a:ln w="76200" cmpd="sng">
              <a:solidFill>
                <a:srgbClr val="4F81BD"/>
              </a:solidFill>
              <a:headEnd type="none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9" idx="0"/>
              <a:endCxn id="16" idx="2"/>
            </p:cNvCxnSpPr>
            <p:nvPr/>
          </p:nvCxnSpPr>
          <p:spPr>
            <a:xfrm rot="5400000" flipH="1" flipV="1">
              <a:off x="1718262" y="3620102"/>
              <a:ext cx="567752" cy="185177"/>
            </a:xfrm>
            <a:prstGeom prst="bentConnector4">
              <a:avLst>
                <a:gd name="adj1" fmla="val 17676"/>
                <a:gd name="adj2" fmla="val 223449"/>
              </a:avLst>
            </a:prstGeom>
            <a:ln w="76200" cmpd="sng">
              <a:solidFill>
                <a:srgbClr val="4F81BD"/>
              </a:solidFill>
              <a:headEnd type="none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7" idx="2"/>
              <a:endCxn id="12" idx="0"/>
            </p:cNvCxnSpPr>
            <p:nvPr/>
          </p:nvCxnSpPr>
          <p:spPr>
            <a:xfrm rot="10800000" flipH="1" flipV="1">
              <a:off x="1078151" y="3428813"/>
              <a:ext cx="312178" cy="1080393"/>
            </a:xfrm>
            <a:prstGeom prst="bentConnector3">
              <a:avLst>
                <a:gd name="adj1" fmla="val -41269"/>
              </a:avLst>
            </a:prstGeom>
            <a:ln w="76200" cmpd="sng">
              <a:solidFill>
                <a:srgbClr val="4F81BD"/>
              </a:solidFill>
              <a:headEnd type="none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4" idx="3"/>
              <a:endCxn id="20" idx="0"/>
            </p:cNvCxnSpPr>
            <p:nvPr/>
          </p:nvCxnSpPr>
          <p:spPr>
            <a:xfrm flipV="1">
              <a:off x="3228800" y="4509207"/>
              <a:ext cx="243128" cy="3662"/>
            </a:xfrm>
            <a:prstGeom prst="straightConnector1">
              <a:avLst/>
            </a:prstGeom>
            <a:ln w="76200" cmpd="sng">
              <a:solidFill>
                <a:srgbClr val="4F81BD"/>
              </a:solidFill>
              <a:headEnd type="none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1" idx="0"/>
              <a:endCxn id="107" idx="0"/>
            </p:cNvCxnSpPr>
            <p:nvPr/>
          </p:nvCxnSpPr>
          <p:spPr>
            <a:xfrm>
              <a:off x="4424467" y="4509207"/>
              <a:ext cx="251088" cy="2203"/>
            </a:xfrm>
            <a:prstGeom prst="straightConnector1">
              <a:avLst/>
            </a:prstGeom>
            <a:ln w="76200" cmpd="sng">
              <a:solidFill>
                <a:srgbClr val="4F81BD"/>
              </a:solidFill>
              <a:headEnd type="none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8" idx="3"/>
              <a:endCxn id="12" idx="0"/>
            </p:cNvCxnSpPr>
            <p:nvPr/>
          </p:nvCxnSpPr>
          <p:spPr>
            <a:xfrm>
              <a:off x="817432" y="4508282"/>
              <a:ext cx="572897" cy="925"/>
            </a:xfrm>
            <a:prstGeom prst="straightConnector1">
              <a:avLst/>
            </a:prstGeom>
            <a:ln w="76200" cmpd="sng">
              <a:solidFill>
                <a:srgbClr val="4F81BD"/>
              </a:solidFill>
              <a:headEnd type="none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293407" y="2467316"/>
              <a:ext cx="572720" cy="179563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Vent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7847335" y="5290820"/>
              <a:ext cx="556065" cy="19558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Vent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14" idx="0"/>
              <a:endCxn id="32" idx="4"/>
            </p:cNvCxnSpPr>
            <p:nvPr/>
          </p:nvCxnSpPr>
          <p:spPr>
            <a:xfrm flipH="1" flipV="1">
              <a:off x="1579767" y="2646879"/>
              <a:ext cx="1170" cy="252837"/>
            </a:xfrm>
            <a:prstGeom prst="straightConnector1">
              <a:avLst/>
            </a:prstGeom>
            <a:ln w="76200" cmpd="sng">
              <a:headEnd type="none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3562560" y="3416480"/>
              <a:ext cx="780634" cy="323545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pumped out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18" idx="0"/>
              <a:endCxn id="35" idx="4"/>
            </p:cNvCxnSpPr>
            <p:nvPr/>
          </p:nvCxnSpPr>
          <p:spPr>
            <a:xfrm flipV="1">
              <a:off x="3950547" y="3740025"/>
              <a:ext cx="2330" cy="256541"/>
            </a:xfrm>
            <a:prstGeom prst="straightConnector1">
              <a:avLst/>
            </a:prstGeom>
            <a:ln w="76200" cmpd="sng">
              <a:solidFill>
                <a:srgbClr val="4F81BD"/>
              </a:solidFill>
              <a:headEnd type="none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553532" y="4033273"/>
              <a:ext cx="76837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 smtClean="0"/>
                <a:t>Buffer Volume</a:t>
              </a:r>
              <a:endParaRPr lang="en-US" sz="600" dirty="0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189727" y="3933009"/>
              <a:ext cx="703707" cy="940692"/>
              <a:chOff x="457200" y="2532493"/>
              <a:chExt cx="703707" cy="94069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02744" y="2789498"/>
                <a:ext cx="582161" cy="683687"/>
                <a:chOff x="609600" y="4038600"/>
                <a:chExt cx="1600200" cy="2209800"/>
              </a:xfrm>
            </p:grpSpPr>
            <p:sp>
              <p:nvSpPr>
                <p:cNvPr id="75" name="Round Same Side Corner Rectangle 74"/>
                <p:cNvSpPr/>
                <p:nvPr/>
              </p:nvSpPr>
              <p:spPr>
                <a:xfrm>
                  <a:off x="838200" y="4419600"/>
                  <a:ext cx="228600" cy="16764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6" name="Round Same Side Corner Rectangle 75"/>
                <p:cNvSpPr/>
                <p:nvPr/>
              </p:nvSpPr>
              <p:spPr>
                <a:xfrm>
                  <a:off x="1066800" y="4419600"/>
                  <a:ext cx="228600" cy="16764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7" name="Round Same Side Corner Rectangle 76"/>
                <p:cNvSpPr/>
                <p:nvPr/>
              </p:nvSpPr>
              <p:spPr>
                <a:xfrm>
                  <a:off x="1295400" y="4419600"/>
                  <a:ext cx="228600" cy="16764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8" name="Round Same Side Corner Rectangle 77"/>
                <p:cNvSpPr/>
                <p:nvPr/>
              </p:nvSpPr>
              <p:spPr>
                <a:xfrm>
                  <a:off x="1524000" y="4419600"/>
                  <a:ext cx="228600" cy="16764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9" name="Round Same Side Corner Rectangle 78"/>
                <p:cNvSpPr/>
                <p:nvPr/>
              </p:nvSpPr>
              <p:spPr>
                <a:xfrm>
                  <a:off x="1752600" y="4419600"/>
                  <a:ext cx="228600" cy="16764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609600" y="6096000"/>
                  <a:ext cx="1600200" cy="152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609600" y="4038600"/>
                  <a:ext cx="152400" cy="2057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762000" y="4038600"/>
                  <a:ext cx="1295400" cy="22241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83" name="Straight Connector 82"/>
                <p:cNvCxnSpPr>
                  <a:endCxn id="75" idx="3"/>
                </p:cNvCxnSpPr>
                <p:nvPr/>
              </p:nvCxnSpPr>
              <p:spPr>
                <a:xfrm>
                  <a:off x="952500" y="4343400"/>
                  <a:ext cx="0" cy="76200"/>
                </a:xfrm>
                <a:prstGeom prst="line">
                  <a:avLst/>
                </a:prstGeom>
                <a:ln>
                  <a:solidFill>
                    <a:srgbClr val="7F7F7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>
                  <a:endCxn id="76" idx="3"/>
                </p:cNvCxnSpPr>
                <p:nvPr/>
              </p:nvCxnSpPr>
              <p:spPr>
                <a:xfrm>
                  <a:off x="1181100" y="4343400"/>
                  <a:ext cx="0" cy="76200"/>
                </a:xfrm>
                <a:prstGeom prst="line">
                  <a:avLst/>
                </a:prstGeom>
                <a:ln>
                  <a:solidFill>
                    <a:srgbClr val="7F7F7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>
                  <a:endCxn id="77" idx="3"/>
                </p:cNvCxnSpPr>
                <p:nvPr/>
              </p:nvCxnSpPr>
              <p:spPr>
                <a:xfrm>
                  <a:off x="1409700" y="4343400"/>
                  <a:ext cx="0" cy="76200"/>
                </a:xfrm>
                <a:prstGeom prst="line">
                  <a:avLst/>
                </a:prstGeom>
                <a:ln>
                  <a:solidFill>
                    <a:srgbClr val="7F7F7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>
                  <a:endCxn id="78" idx="3"/>
                </p:cNvCxnSpPr>
                <p:nvPr/>
              </p:nvCxnSpPr>
              <p:spPr>
                <a:xfrm>
                  <a:off x="1638300" y="4343400"/>
                  <a:ext cx="0" cy="76200"/>
                </a:xfrm>
                <a:prstGeom prst="line">
                  <a:avLst/>
                </a:prstGeom>
                <a:ln>
                  <a:solidFill>
                    <a:srgbClr val="7F7F7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>
                  <a:endCxn id="79" idx="3"/>
                </p:cNvCxnSpPr>
                <p:nvPr/>
              </p:nvCxnSpPr>
              <p:spPr>
                <a:xfrm>
                  <a:off x="1866900" y="4343400"/>
                  <a:ext cx="0" cy="76200"/>
                </a:xfrm>
                <a:prstGeom prst="line">
                  <a:avLst/>
                </a:prstGeom>
                <a:ln>
                  <a:solidFill>
                    <a:srgbClr val="7F7F7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Rectangle 87"/>
                <p:cNvSpPr/>
                <p:nvPr/>
              </p:nvSpPr>
              <p:spPr>
                <a:xfrm>
                  <a:off x="2057400" y="4038600"/>
                  <a:ext cx="152400" cy="2057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457200" y="2532493"/>
                <a:ext cx="7037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 smtClean="0"/>
                  <a:t>Transportation cylinder racks</a:t>
                </a:r>
                <a:endParaRPr lang="en-US" sz="600" dirty="0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7661237" y="2772116"/>
              <a:ext cx="640312" cy="369016"/>
            </a:xfrm>
            <a:prstGeom prst="round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Booster</a:t>
              </a:r>
              <a:endParaRPr lang="en-US" sz="800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8565114" y="2927531"/>
              <a:ext cx="83166" cy="582950"/>
              <a:chOff x="8534400" y="1295402"/>
              <a:chExt cx="98971" cy="694923"/>
            </a:xfrm>
          </p:grpSpPr>
          <p:sp>
            <p:nvSpPr>
              <p:cNvPr id="58" name="Round Same Side Corner Rectangle 57"/>
              <p:cNvSpPr/>
              <p:nvPr/>
            </p:nvSpPr>
            <p:spPr>
              <a:xfrm>
                <a:off x="8534400" y="1372042"/>
                <a:ext cx="98971" cy="61828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 rot="5400000">
                <a:off x="8530346" y="1303743"/>
                <a:ext cx="62402" cy="45719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60" name="Straight Connector 59"/>
              <p:cNvCxnSpPr>
                <a:stCxn id="59" idx="0"/>
                <a:endCxn id="58" idx="3"/>
              </p:cNvCxnSpPr>
              <p:nvPr/>
            </p:nvCxnSpPr>
            <p:spPr>
              <a:xfrm flipH="1">
                <a:off x="8583886" y="1326603"/>
                <a:ext cx="521" cy="4543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Arrow Connector 40"/>
            <p:cNvCxnSpPr>
              <a:stCxn id="39" idx="3"/>
            </p:cNvCxnSpPr>
            <p:nvPr/>
          </p:nvCxnSpPr>
          <p:spPr>
            <a:xfrm flipV="1">
              <a:off x="8301549" y="2953705"/>
              <a:ext cx="267169" cy="2920"/>
            </a:xfrm>
            <a:prstGeom prst="straightConnector1">
              <a:avLst/>
            </a:prstGeom>
            <a:ln w="76200" cmpd="sng">
              <a:headEnd type="none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6047288" y="3997658"/>
              <a:ext cx="500108" cy="12707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</a:rPr>
                <a:t>Condenser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Elbow Connector 42"/>
            <p:cNvCxnSpPr>
              <a:stCxn id="22" idx="2"/>
              <a:endCxn id="52" idx="2"/>
            </p:cNvCxnSpPr>
            <p:nvPr/>
          </p:nvCxnSpPr>
          <p:spPr>
            <a:xfrm rot="16200000" flipH="1">
              <a:off x="6401521" y="4912105"/>
              <a:ext cx="146728" cy="355085"/>
            </a:xfrm>
            <a:prstGeom prst="bentConnector2">
              <a:avLst/>
            </a:prstGeom>
            <a:ln w="76200" cmpd="sng">
              <a:solidFill>
                <a:srgbClr val="4F81BD"/>
              </a:solidFill>
              <a:headEnd type="none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42" idx="0"/>
              <a:endCxn id="55" idx="2"/>
            </p:cNvCxnSpPr>
            <p:nvPr/>
          </p:nvCxnSpPr>
          <p:spPr>
            <a:xfrm rot="5400000" flipH="1" flipV="1">
              <a:off x="6372817" y="3718049"/>
              <a:ext cx="204134" cy="355085"/>
            </a:xfrm>
            <a:prstGeom prst="bentConnector2">
              <a:avLst/>
            </a:prstGeom>
            <a:ln w="76200" cmpd="sng">
              <a:solidFill>
                <a:srgbClr val="4F81BD"/>
              </a:solidFill>
              <a:headEnd type="none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>
              <a:stCxn id="55" idx="0"/>
              <a:endCxn id="102" idx="2"/>
            </p:cNvCxnSpPr>
            <p:nvPr/>
          </p:nvCxnSpPr>
          <p:spPr>
            <a:xfrm rot="5400000" flipH="1" flipV="1">
              <a:off x="6854382" y="3255886"/>
              <a:ext cx="333526" cy="511069"/>
            </a:xfrm>
            <a:prstGeom prst="bentConnector2">
              <a:avLst/>
            </a:prstGeom>
            <a:ln w="76200" cmpd="sng">
              <a:solidFill>
                <a:schemeClr val="accent2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52" idx="4"/>
              <a:endCxn id="33" idx="2"/>
            </p:cNvCxnSpPr>
            <p:nvPr/>
          </p:nvCxnSpPr>
          <p:spPr>
            <a:xfrm rot="16200000" flipH="1">
              <a:off x="7251344" y="4792620"/>
              <a:ext cx="110258" cy="1081724"/>
            </a:xfrm>
            <a:prstGeom prst="bentConnector2">
              <a:avLst/>
            </a:prstGeom>
            <a:ln w="76200" cmpd="sng">
              <a:solidFill>
                <a:schemeClr val="accent3"/>
              </a:solidFill>
              <a:headEnd type="none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52" idx="0"/>
            </p:cNvCxnSpPr>
            <p:nvPr/>
          </p:nvCxnSpPr>
          <p:spPr>
            <a:xfrm rot="5400000" flipH="1" flipV="1">
              <a:off x="6073869" y="4073459"/>
              <a:ext cx="1665955" cy="282471"/>
            </a:xfrm>
            <a:prstGeom prst="bentConnector3">
              <a:avLst>
                <a:gd name="adj1" fmla="val 14840"/>
              </a:avLst>
            </a:prstGeom>
            <a:ln w="76200" cmpd="sng">
              <a:solidFill>
                <a:srgbClr val="C0504D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55" idx="4"/>
            </p:cNvCxnSpPr>
            <p:nvPr/>
          </p:nvCxnSpPr>
          <p:spPr>
            <a:xfrm rot="16200000" flipH="1">
              <a:off x="6397600" y="4276876"/>
              <a:ext cx="1479746" cy="743722"/>
            </a:xfrm>
            <a:prstGeom prst="bentConnector3">
              <a:avLst>
                <a:gd name="adj1" fmla="val 13662"/>
              </a:avLst>
            </a:prstGeom>
            <a:ln w="76200" cmpd="sng">
              <a:solidFill>
                <a:srgbClr val="9BBB5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>
            <a:xfrm>
              <a:off x="7657680" y="3557751"/>
              <a:ext cx="640312" cy="369016"/>
            </a:xfrm>
            <a:prstGeom prst="round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Booster</a:t>
              </a:r>
              <a:endParaRPr lang="en-US" sz="800" dirty="0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8561557" y="3713166"/>
              <a:ext cx="83166" cy="582950"/>
              <a:chOff x="8534400" y="1295402"/>
              <a:chExt cx="98971" cy="694923"/>
            </a:xfrm>
          </p:grpSpPr>
          <p:sp>
            <p:nvSpPr>
              <p:cNvPr id="93" name="Round Same Side Corner Rectangle 92"/>
              <p:cNvSpPr/>
              <p:nvPr/>
            </p:nvSpPr>
            <p:spPr>
              <a:xfrm>
                <a:off x="8534400" y="1372042"/>
                <a:ext cx="98971" cy="61828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4" name="Isosceles Triangle 93"/>
              <p:cNvSpPr/>
              <p:nvPr/>
            </p:nvSpPr>
            <p:spPr>
              <a:xfrm rot="5400000">
                <a:off x="8530346" y="1303743"/>
                <a:ext cx="62402" cy="45719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95" name="Straight Connector 94"/>
              <p:cNvCxnSpPr>
                <a:stCxn id="94" idx="0"/>
                <a:endCxn id="93" idx="3"/>
              </p:cNvCxnSpPr>
              <p:nvPr/>
            </p:nvCxnSpPr>
            <p:spPr>
              <a:xfrm flipH="1">
                <a:off x="8583886" y="1326603"/>
                <a:ext cx="521" cy="4543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Arrow Connector 95"/>
            <p:cNvCxnSpPr>
              <a:stCxn id="91" idx="3"/>
            </p:cNvCxnSpPr>
            <p:nvPr/>
          </p:nvCxnSpPr>
          <p:spPr>
            <a:xfrm flipV="1">
              <a:off x="8297992" y="3739340"/>
              <a:ext cx="267169" cy="2920"/>
            </a:xfrm>
            <a:prstGeom prst="straightConnector1">
              <a:avLst/>
            </a:prstGeom>
            <a:ln w="76200" cmpd="sng">
              <a:headEnd type="none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102" idx="0"/>
              <a:endCxn id="39" idx="1"/>
            </p:cNvCxnSpPr>
            <p:nvPr/>
          </p:nvCxnSpPr>
          <p:spPr>
            <a:xfrm rot="5400000" flipH="1" flipV="1">
              <a:off x="7389204" y="2957284"/>
              <a:ext cx="272692" cy="271373"/>
            </a:xfrm>
            <a:prstGeom prst="bentConnector2">
              <a:avLst/>
            </a:prstGeom>
            <a:ln w="76200" cmpd="sng">
              <a:solidFill>
                <a:schemeClr val="accent2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>
              <a:stCxn id="102" idx="4"/>
              <a:endCxn id="91" idx="1"/>
            </p:cNvCxnSpPr>
            <p:nvPr/>
          </p:nvCxnSpPr>
          <p:spPr>
            <a:xfrm rot="16200000" flipH="1">
              <a:off x="7382642" y="3467220"/>
              <a:ext cx="282261" cy="267816"/>
            </a:xfrm>
            <a:prstGeom prst="bentConnector2">
              <a:avLst/>
            </a:prstGeom>
            <a:ln w="76200" cmpd="sng">
              <a:solidFill>
                <a:schemeClr val="accent2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 rot="5400000">
              <a:off x="8448969" y="3106206"/>
              <a:ext cx="60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Storage</a:t>
              </a:r>
              <a:endParaRPr lang="en-US" sz="10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 rot="5400000">
              <a:off x="8448969" y="3868206"/>
              <a:ext cx="60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Product</a:t>
              </a:r>
              <a:endParaRPr lang="en-US" sz="1000" b="1" dirty="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4813083" y="4130052"/>
              <a:ext cx="599243" cy="761364"/>
            </a:xfrm>
            <a:prstGeom prst="roundRect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Oxygen Getter</a:t>
              </a:r>
              <a:endParaRPr lang="en-US" sz="800" dirty="0"/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4489572" y="4447766"/>
              <a:ext cx="499254" cy="12728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</a:rPr>
                <a:t>Input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 rot="5400000">
              <a:off x="5226343" y="4447766"/>
              <a:ext cx="499254" cy="127288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P</a:t>
              </a:r>
              <a:r>
                <a:rPr lang="en-US" sz="600" dirty="0" smtClean="0">
                  <a:solidFill>
                    <a:schemeClr val="bg1"/>
                  </a:solidFill>
                </a:rPr>
                <a:t>roduct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cxnSp>
          <p:nvCxnSpPr>
            <p:cNvPr id="110" name="Straight Arrow Connector 109"/>
            <p:cNvCxnSpPr>
              <a:stCxn id="108" idx="0"/>
              <a:endCxn id="24" idx="0"/>
            </p:cNvCxnSpPr>
            <p:nvPr/>
          </p:nvCxnSpPr>
          <p:spPr>
            <a:xfrm flipV="1">
              <a:off x="5539614" y="4509207"/>
              <a:ext cx="238507" cy="2203"/>
            </a:xfrm>
            <a:prstGeom prst="straightConnector1">
              <a:avLst/>
            </a:prstGeom>
            <a:ln w="76200" cmpd="sng">
              <a:solidFill>
                <a:srgbClr val="4F81BD"/>
              </a:solidFill>
              <a:headEnd type="none"/>
              <a:tailEnd type="triangl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6652427" y="3678183"/>
              <a:ext cx="226367" cy="230682"/>
              <a:chOff x="7079070" y="2337104"/>
              <a:chExt cx="269387" cy="274991"/>
            </a:xfrm>
            <a:solidFill>
              <a:srgbClr val="FFFF00"/>
            </a:solidFill>
          </p:grpSpPr>
          <p:sp>
            <p:nvSpPr>
              <p:cNvPr id="55" name="Oval 54"/>
              <p:cNvSpPr/>
              <p:nvPr/>
            </p:nvSpPr>
            <p:spPr>
              <a:xfrm>
                <a:off x="7079070" y="2337104"/>
                <a:ext cx="269387" cy="274991"/>
              </a:xfrm>
              <a:prstGeom prst="ellipse">
                <a:avLst/>
              </a:prstGeom>
              <a:grpFill/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56" name="Straight Connector 55"/>
              <p:cNvCxnSpPr>
                <a:stCxn id="55" idx="3"/>
                <a:endCxn id="55" idx="7"/>
              </p:cNvCxnSpPr>
              <p:nvPr/>
            </p:nvCxnSpPr>
            <p:spPr>
              <a:xfrm flipV="1">
                <a:off x="7118521" y="2377375"/>
                <a:ext cx="190485" cy="194449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5" idx="5"/>
                <a:endCxn id="55" idx="1"/>
              </p:cNvCxnSpPr>
              <p:nvPr/>
            </p:nvCxnSpPr>
            <p:spPr>
              <a:xfrm flipH="1" flipV="1">
                <a:off x="7118521" y="2377375"/>
                <a:ext cx="190485" cy="194449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6652427" y="5047671"/>
              <a:ext cx="226367" cy="230682"/>
              <a:chOff x="7079070" y="2337104"/>
              <a:chExt cx="269387" cy="274991"/>
            </a:xfrm>
            <a:solidFill>
              <a:srgbClr val="FFFF00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7079070" y="2337104"/>
                <a:ext cx="269387" cy="274991"/>
              </a:xfrm>
              <a:prstGeom prst="ellipse">
                <a:avLst/>
              </a:prstGeom>
              <a:grpFill/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53" name="Straight Connector 52"/>
              <p:cNvCxnSpPr>
                <a:stCxn id="52" idx="3"/>
                <a:endCxn id="52" idx="7"/>
              </p:cNvCxnSpPr>
              <p:nvPr/>
            </p:nvCxnSpPr>
            <p:spPr>
              <a:xfrm flipV="1">
                <a:off x="7118521" y="2377375"/>
                <a:ext cx="190485" cy="194449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52" idx="5"/>
                <a:endCxn id="52" idx="1"/>
              </p:cNvCxnSpPr>
              <p:nvPr/>
            </p:nvCxnSpPr>
            <p:spPr>
              <a:xfrm flipH="1" flipV="1">
                <a:off x="7118521" y="2377375"/>
                <a:ext cx="190485" cy="194449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7276680" y="3229316"/>
              <a:ext cx="226367" cy="230682"/>
              <a:chOff x="7079070" y="2337104"/>
              <a:chExt cx="269387" cy="274991"/>
            </a:xfrm>
            <a:solidFill>
              <a:srgbClr val="FFFF00"/>
            </a:solidFill>
          </p:grpSpPr>
          <p:sp>
            <p:nvSpPr>
              <p:cNvPr id="102" name="Oval 101"/>
              <p:cNvSpPr/>
              <p:nvPr/>
            </p:nvSpPr>
            <p:spPr>
              <a:xfrm>
                <a:off x="7079070" y="2337104"/>
                <a:ext cx="269387" cy="274991"/>
              </a:xfrm>
              <a:prstGeom prst="ellipse">
                <a:avLst/>
              </a:prstGeom>
              <a:grpFill/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03" name="Straight Connector 102"/>
              <p:cNvCxnSpPr>
                <a:stCxn id="102" idx="3"/>
                <a:endCxn id="102" idx="7"/>
              </p:cNvCxnSpPr>
              <p:nvPr/>
            </p:nvCxnSpPr>
            <p:spPr>
              <a:xfrm flipV="1">
                <a:off x="7118521" y="2377375"/>
                <a:ext cx="190485" cy="194449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102" idx="5"/>
                <a:endCxn id="102" idx="1"/>
              </p:cNvCxnSpPr>
              <p:nvPr/>
            </p:nvCxnSpPr>
            <p:spPr>
              <a:xfrm flipH="1" flipV="1">
                <a:off x="7118521" y="2377375"/>
                <a:ext cx="190485" cy="194449"/>
              </a:xfrm>
              <a:prstGeom prst="line">
                <a:avLst/>
              </a:prstGeom>
              <a:grpFill/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ounded Rectangle 22"/>
            <p:cNvSpPr/>
            <p:nvPr/>
          </p:nvSpPr>
          <p:spPr>
            <a:xfrm>
              <a:off x="5915649" y="4127849"/>
              <a:ext cx="761975" cy="761364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Cryogenic Distillation Column (CDC)</a:t>
              </a:r>
              <a:endParaRPr lang="en-US" sz="800" dirty="0"/>
            </a:p>
          </p:txBody>
        </p:sp>
      </p:grpSp>
      <p:sp>
        <p:nvSpPr>
          <p:cNvPr id="111" name="Rounded Rectangle 110"/>
          <p:cNvSpPr/>
          <p:nvPr/>
        </p:nvSpPr>
        <p:spPr>
          <a:xfrm>
            <a:off x="120937" y="5539118"/>
            <a:ext cx="2173600" cy="96308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Colorado gas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3-6% </a:t>
            </a:r>
            <a:r>
              <a:rPr lang="en-US" sz="1600" dirty="0" err="1" smtClean="0">
                <a:solidFill>
                  <a:schemeClr val="tx1"/>
                </a:solidFill>
              </a:rPr>
              <a:t>Ar</a:t>
            </a:r>
            <a:r>
              <a:rPr lang="en-US" sz="1600" dirty="0" smtClean="0">
                <a:solidFill>
                  <a:schemeClr val="tx1"/>
                </a:solidFill>
              </a:rPr>
              <a:t>, 1-10% N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, 85-95% He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2956443" y="5539118"/>
            <a:ext cx="2477146" cy="96308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After He separation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order-of: 40% </a:t>
            </a:r>
            <a:r>
              <a:rPr lang="en-US" sz="1600" dirty="0" err="1" smtClean="0">
                <a:solidFill>
                  <a:schemeClr val="tx1"/>
                </a:solidFill>
              </a:rPr>
              <a:t>Ar</a:t>
            </a:r>
            <a:r>
              <a:rPr lang="en-US" sz="1600" dirty="0" smtClean="0">
                <a:solidFill>
                  <a:schemeClr val="tx1"/>
                </a:solidFill>
              </a:rPr>
              <a:t>, 60% N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5" name="Straight Arrow Connector 114"/>
          <p:cNvCxnSpPr>
            <a:stCxn id="111" idx="0"/>
            <a:endCxn id="80" idx="2"/>
          </p:cNvCxnSpPr>
          <p:nvPr/>
        </p:nvCxnSpPr>
        <p:spPr>
          <a:xfrm flipH="1" flipV="1">
            <a:off x="553397" y="3731409"/>
            <a:ext cx="654340" cy="1807709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6638885" y="5539118"/>
            <a:ext cx="2173600" cy="96308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Final Product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~100% </a:t>
            </a:r>
            <a:r>
              <a:rPr lang="en-US" sz="1600" dirty="0" err="1" smtClean="0">
                <a:solidFill>
                  <a:schemeClr val="tx1"/>
                </a:solidFill>
              </a:rPr>
              <a:t>UAr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9" name="Right Arrow 118"/>
          <p:cNvSpPr/>
          <p:nvPr/>
        </p:nvSpPr>
        <p:spPr>
          <a:xfrm>
            <a:off x="2391074" y="5858525"/>
            <a:ext cx="490526" cy="4141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ight Arrow 120"/>
          <p:cNvSpPr/>
          <p:nvPr/>
        </p:nvSpPr>
        <p:spPr>
          <a:xfrm>
            <a:off x="5566659" y="5858525"/>
            <a:ext cx="1007782" cy="4141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Curved Connector 99"/>
          <p:cNvCxnSpPr>
            <a:stCxn id="117" idx="0"/>
            <a:endCxn id="93" idx="1"/>
          </p:cNvCxnSpPr>
          <p:nvPr/>
        </p:nvCxnSpPr>
        <p:spPr>
          <a:xfrm rot="5400000" flipH="1" flipV="1">
            <a:off x="6985288" y="3894221"/>
            <a:ext cx="2385294" cy="904500"/>
          </a:xfrm>
          <a:prstGeom prst="curvedConnector3">
            <a:avLst>
              <a:gd name="adj1" fmla="val 30114"/>
            </a:avLst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urved Connector 127"/>
          <p:cNvCxnSpPr>
            <a:stCxn id="114" idx="0"/>
            <a:endCxn id="66" idx="2"/>
          </p:cNvCxnSpPr>
          <p:nvPr/>
        </p:nvCxnSpPr>
        <p:spPr>
          <a:xfrm rot="16200000" flipV="1">
            <a:off x="2678330" y="4022431"/>
            <a:ext cx="1803122" cy="1230251"/>
          </a:xfrm>
          <a:prstGeom prst="curvedConnector3">
            <a:avLst>
              <a:gd name="adj1" fmla="val 17493"/>
            </a:avLst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1357927" y="3806128"/>
            <a:ext cx="1123712" cy="11248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Issue #1</a:t>
            </a:r>
          </a:p>
          <a:p>
            <a:pPr algn="ctr"/>
            <a:r>
              <a:rPr lang="en-US" sz="1600" dirty="0" smtClean="0"/>
              <a:t>Removes helium</a:t>
            </a:r>
            <a:endParaRPr lang="en-US" sz="1600" dirty="0"/>
          </a:p>
        </p:txBody>
      </p:sp>
      <p:sp>
        <p:nvSpPr>
          <p:cNvPr id="133" name="Rounded Rectangle 132"/>
          <p:cNvSpPr/>
          <p:nvPr/>
        </p:nvSpPr>
        <p:spPr>
          <a:xfrm>
            <a:off x="3255845" y="3806128"/>
            <a:ext cx="1195667" cy="11248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Issue #2</a:t>
            </a:r>
          </a:p>
          <a:p>
            <a:pPr algn="ctr"/>
            <a:r>
              <a:rPr lang="en-US" sz="1600" dirty="0" smtClean="0"/>
              <a:t>Removes freeze-out Impurities</a:t>
            </a:r>
            <a:endParaRPr lang="en-US" sz="1600" dirty="0"/>
          </a:p>
        </p:txBody>
      </p:sp>
      <p:sp>
        <p:nvSpPr>
          <p:cNvPr id="137" name="Rounded Rectangle 136"/>
          <p:cNvSpPr/>
          <p:nvPr/>
        </p:nvSpPr>
        <p:spPr>
          <a:xfrm>
            <a:off x="4561667" y="3808479"/>
            <a:ext cx="1079056" cy="11248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Issue #7</a:t>
            </a:r>
          </a:p>
          <a:p>
            <a:pPr algn="ctr"/>
            <a:r>
              <a:rPr lang="en-US" sz="1600" dirty="0" smtClean="0"/>
              <a:t>Removes Oxygen</a:t>
            </a:r>
            <a:endParaRPr lang="en-US" sz="1600" dirty="0"/>
          </a:p>
        </p:txBody>
      </p:sp>
      <p:sp>
        <p:nvSpPr>
          <p:cNvPr id="138" name="Rounded Rectangle 137"/>
          <p:cNvSpPr/>
          <p:nvPr/>
        </p:nvSpPr>
        <p:spPr>
          <a:xfrm>
            <a:off x="5805166" y="4344108"/>
            <a:ext cx="1731213" cy="11248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Issues #3,4, &amp; 5</a:t>
            </a:r>
          </a:p>
          <a:p>
            <a:pPr algn="ctr"/>
            <a:r>
              <a:rPr lang="en-US" sz="1600" dirty="0" smtClean="0"/>
              <a:t>Distillation Column repairs and upgrades</a:t>
            </a:r>
            <a:endParaRPr lang="en-US" sz="1600" dirty="0"/>
          </a:p>
        </p:txBody>
      </p:sp>
      <p:sp>
        <p:nvSpPr>
          <p:cNvPr id="139" name="Rounded Rectangle 138"/>
          <p:cNvSpPr/>
          <p:nvPr/>
        </p:nvSpPr>
        <p:spPr>
          <a:xfrm>
            <a:off x="2072966" y="1292916"/>
            <a:ext cx="1312323" cy="6738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Recover </a:t>
            </a:r>
            <a:r>
              <a:rPr lang="en-US" sz="1600" dirty="0" err="1" smtClean="0"/>
              <a:t>UAr</a:t>
            </a:r>
            <a:r>
              <a:rPr lang="en-US" sz="1600" dirty="0" smtClean="0"/>
              <a:t> from He</a:t>
            </a:r>
            <a:endParaRPr lang="en-US" sz="1600" dirty="0"/>
          </a:p>
        </p:txBody>
      </p:sp>
      <p:sp>
        <p:nvSpPr>
          <p:cNvPr id="140" name="Rounded Rectangle 139"/>
          <p:cNvSpPr/>
          <p:nvPr/>
        </p:nvSpPr>
        <p:spPr>
          <a:xfrm>
            <a:off x="5685697" y="1000855"/>
            <a:ext cx="1186991" cy="11248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Issues #6</a:t>
            </a:r>
          </a:p>
          <a:p>
            <a:pPr algn="ctr"/>
            <a:r>
              <a:rPr lang="en-US" sz="1600" dirty="0"/>
              <a:t>D</a:t>
            </a:r>
            <a:r>
              <a:rPr lang="en-US" sz="1600" dirty="0" smtClean="0"/>
              <a:t>istillation to remove Methane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246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4" grpId="0" animBg="1"/>
      <p:bldP spid="117" grpId="0" animBg="1"/>
      <p:bldP spid="119" grpId="0" animBg="1"/>
      <p:bldP spid="121" grpId="0" animBg="1"/>
      <p:bldP spid="132" grpId="0" animBg="1"/>
      <p:bldP spid="133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stand with </a:t>
            </a:r>
            <a:r>
              <a:rPr lang="en-US" dirty="0" err="1" smtClean="0"/>
              <a:t>UAr</a:t>
            </a:r>
            <a:r>
              <a:rPr lang="en-US" dirty="0" smtClean="0"/>
              <a:t>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UAr</a:t>
            </a:r>
            <a:r>
              <a:rPr lang="en-US" dirty="0" smtClean="0"/>
              <a:t> cylinders mass total – 106.4 kg</a:t>
            </a:r>
          </a:p>
          <a:p>
            <a:r>
              <a:rPr lang="en-US" dirty="0" err="1" smtClean="0"/>
              <a:t>UAr</a:t>
            </a:r>
            <a:r>
              <a:rPr lang="en-US" dirty="0" smtClean="0"/>
              <a:t> mass waiting for purification</a:t>
            </a:r>
          </a:p>
          <a:p>
            <a:pPr lvl="1"/>
            <a:r>
              <a:rPr lang="en-US" dirty="0" smtClean="0"/>
              <a:t>in buffer waiting for Distillation Column – 18.3 kg</a:t>
            </a:r>
          </a:p>
          <a:p>
            <a:pPr lvl="1"/>
            <a:r>
              <a:rPr lang="en-US" dirty="0" smtClean="0"/>
              <a:t>extracted in Colorado waiting for shipping – 5.3 kg</a:t>
            </a:r>
          </a:p>
          <a:p>
            <a:r>
              <a:rPr lang="en-US" dirty="0" smtClean="0"/>
              <a:t>Mass requiring reprocessing – 75.0 kg</a:t>
            </a:r>
          </a:p>
          <a:p>
            <a:pPr lvl="1"/>
            <a:r>
              <a:rPr lang="en-US" dirty="0" smtClean="0"/>
              <a:t>recovered from CH</a:t>
            </a:r>
            <a:r>
              <a:rPr lang="en-US" baseline="-25000" dirty="0" smtClean="0"/>
              <a:t>4</a:t>
            </a:r>
            <a:r>
              <a:rPr lang="en-US" dirty="0" smtClean="0"/>
              <a:t> and O</a:t>
            </a:r>
            <a:r>
              <a:rPr lang="en-US" baseline="-25000" dirty="0" smtClean="0"/>
              <a:t>2</a:t>
            </a:r>
            <a:r>
              <a:rPr lang="en-US" dirty="0" smtClean="0"/>
              <a:t> distillation</a:t>
            </a:r>
          </a:p>
          <a:p>
            <a:pPr lvl="1"/>
            <a:r>
              <a:rPr lang="en-US" dirty="0" smtClean="0"/>
              <a:t>emergency recoveries</a:t>
            </a:r>
          </a:p>
          <a:p>
            <a:pPr lvl="1"/>
            <a:r>
              <a:rPr lang="en-US" dirty="0" smtClean="0"/>
              <a:t>did not effectively remove N</a:t>
            </a:r>
            <a:r>
              <a:rPr lang="en-US" baseline="-25000" dirty="0" smtClean="0"/>
              <a:t>2</a:t>
            </a:r>
            <a:r>
              <a:rPr lang="en-US" dirty="0" smtClean="0"/>
              <a:t> or O</a:t>
            </a:r>
            <a:r>
              <a:rPr lang="en-US" baseline="-25000" dirty="0" smtClean="0"/>
              <a:t>2</a:t>
            </a:r>
            <a:endParaRPr lang="en-US" dirty="0"/>
          </a:p>
          <a:p>
            <a:pPr marL="457200" lvl="1" indent="0"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TOTAL </a:t>
            </a:r>
            <a:r>
              <a:rPr lang="en-US" sz="4000" b="1" dirty="0" err="1">
                <a:solidFill>
                  <a:srgbClr val="FF0000"/>
                </a:solidFill>
              </a:rPr>
              <a:t>UAr</a:t>
            </a:r>
            <a:r>
              <a:rPr lang="en-US" sz="4000" b="1" dirty="0">
                <a:solidFill>
                  <a:srgbClr val="FF0000"/>
                </a:solidFill>
              </a:rPr>
              <a:t> MASS – </a:t>
            </a:r>
            <a:r>
              <a:rPr lang="en-US" sz="4000" b="1" dirty="0" smtClean="0">
                <a:solidFill>
                  <a:srgbClr val="FF0000"/>
                </a:solidFill>
              </a:rPr>
              <a:t>152.5 kg</a:t>
            </a:r>
          </a:p>
          <a:p>
            <a:pPr marL="457200" lvl="1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152 </a:t>
            </a:r>
            <a:r>
              <a:rPr lang="en-US" sz="2800" dirty="0">
                <a:solidFill>
                  <a:srgbClr val="FF0000"/>
                </a:solidFill>
              </a:rPr>
              <a:t>kg required for </a:t>
            </a:r>
            <a:r>
              <a:rPr lang="en-US" sz="2800" dirty="0" smtClean="0">
                <a:solidFill>
                  <a:srgbClr val="FF0000"/>
                </a:solidFill>
              </a:rPr>
              <a:t>DarkSide-50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9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34004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297" y="4098901"/>
            <a:ext cx="6210366" cy="1858963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UAr</a:t>
            </a:r>
            <a:r>
              <a:rPr lang="en-US" dirty="0" smtClean="0"/>
              <a:t> requires final polishing to become detector grade</a:t>
            </a:r>
          </a:p>
          <a:p>
            <a:r>
              <a:rPr lang="en-US" dirty="0" smtClean="0"/>
              <a:t>Using heated Zirconium getters from SAES</a:t>
            </a:r>
          </a:p>
          <a:p>
            <a:r>
              <a:rPr lang="en-US" dirty="0" smtClean="0"/>
              <a:t>1 getter column is enough for our estimated contamination levels (second is backup)</a:t>
            </a:r>
          </a:p>
          <a:p>
            <a:r>
              <a:rPr lang="en-US" dirty="0" smtClean="0"/>
              <a:t>We will run all the </a:t>
            </a:r>
            <a:r>
              <a:rPr lang="en-US" dirty="0" err="1" smtClean="0"/>
              <a:t>UAr</a:t>
            </a:r>
            <a:r>
              <a:rPr lang="en-US" dirty="0" smtClean="0"/>
              <a:t> through the getters at one time</a:t>
            </a:r>
          </a:p>
          <a:p>
            <a:r>
              <a:rPr lang="en-US" dirty="0"/>
              <a:t>U</a:t>
            </a:r>
            <a:r>
              <a:rPr lang="en-US" dirty="0" smtClean="0"/>
              <a:t>nder construction </a:t>
            </a:r>
            <a:r>
              <a:rPr lang="en-US" dirty="0" smtClean="0">
                <a:sym typeface="Wingdings"/>
              </a:rPr>
              <a:t> expected ready for operation 1 month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Polishing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059136"/>
              </p:ext>
            </p:extLst>
          </p:nvPr>
        </p:nvGraphicFramePr>
        <p:xfrm>
          <a:off x="6220663" y="4098901"/>
          <a:ext cx="2466137" cy="2384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038"/>
                <a:gridCol w="1346099"/>
              </a:tblGrid>
              <a:tr h="530059"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Typical </a:t>
                      </a:r>
                      <a:r>
                        <a:rPr lang="en-US" sz="1400" baseline="0" dirty="0" smtClean="0"/>
                        <a:t>contamination in all </a:t>
                      </a:r>
                      <a:r>
                        <a:rPr lang="en-US" sz="1400" baseline="0" dirty="0" err="1" smtClean="0"/>
                        <a:t>UAr</a:t>
                      </a:r>
                      <a:r>
                        <a:rPr lang="en-US" sz="1400" baseline="0" dirty="0" smtClean="0"/>
                        <a:t> cylinders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Contaminant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Concentration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 ppm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</a:t>
                      </a:r>
                      <a:r>
                        <a:rPr lang="en-US" sz="1400" baseline="-250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114 ppm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 ppm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250 ppm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875418"/>
            <a:ext cx="622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All gas analysis performed by Pacific Northwest National Lab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1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599" y="2534626"/>
            <a:ext cx="4420436" cy="3956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dirty="0" smtClean="0"/>
              <a:t>Verifying </a:t>
            </a:r>
            <a:r>
              <a:rPr lang="en-US" dirty="0" err="1" smtClean="0"/>
              <a:t>UAr</a:t>
            </a:r>
            <a:r>
              <a:rPr lang="en-US" dirty="0" smtClean="0"/>
              <a:t> detector usability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1385173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Could there be a contaminant that makes it through all purification steps and is below our sensitivity?</a:t>
            </a:r>
          </a:p>
          <a:p>
            <a:r>
              <a:rPr lang="en-US" dirty="0" smtClean="0"/>
              <a:t>Verify our </a:t>
            </a:r>
            <a:r>
              <a:rPr lang="en-US" dirty="0" err="1" smtClean="0"/>
              <a:t>UAr</a:t>
            </a:r>
            <a:r>
              <a:rPr lang="en-US" dirty="0" smtClean="0"/>
              <a:t> can scintillate and drift e</a:t>
            </a:r>
            <a:r>
              <a:rPr lang="en-US" baseline="30000" dirty="0" smtClean="0"/>
              <a:t>-</a:t>
            </a:r>
            <a:r>
              <a:rPr lang="en-US" dirty="0" smtClean="0"/>
              <a:t> - before putting into DarkSide50</a:t>
            </a:r>
          </a:p>
          <a:p>
            <a:r>
              <a:rPr lang="en-US" dirty="0" smtClean="0"/>
              <a:t>Using Scene-</a:t>
            </a:r>
            <a:r>
              <a:rPr lang="en-US" dirty="0" err="1" smtClean="0"/>
              <a:t>LAr</a:t>
            </a:r>
            <a:r>
              <a:rPr lang="en-US" dirty="0" smtClean="0"/>
              <a:t> detector – small dual phase TPC</a:t>
            </a:r>
          </a:p>
          <a:p>
            <a:pPr lvl="1"/>
            <a:r>
              <a:rPr lang="en-US" dirty="0" smtClean="0"/>
              <a:t>Discussion to come – Hugh Lippincott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A480-CAC8-A549-8E1A-33B981DFFBE0}" type="slidenum">
              <a:rPr lang="en-US" smtClean="0"/>
              <a:t>18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8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553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Schedule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0175"/>
            <a:ext cx="8382000" cy="56542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Schedule for Darkside-50 </a:t>
            </a:r>
            <a:r>
              <a:rPr lang="en-US" dirty="0" err="1" smtClean="0"/>
              <a:t>UAr</a:t>
            </a:r>
            <a:r>
              <a:rPr lang="en-US" dirty="0" smtClean="0"/>
              <a:t> target</a:t>
            </a:r>
          </a:p>
          <a:p>
            <a:pPr lvl="1"/>
            <a:r>
              <a:rPr lang="en-US" dirty="0" smtClean="0"/>
              <a:t>Production and validation of </a:t>
            </a:r>
            <a:r>
              <a:rPr lang="en-US" dirty="0" err="1" smtClean="0"/>
              <a:t>DarkSide</a:t>
            </a:r>
            <a:r>
              <a:rPr lang="en-US" dirty="0" smtClean="0"/>
              <a:t> target by end of year</a:t>
            </a:r>
          </a:p>
          <a:p>
            <a:r>
              <a:rPr lang="en-US" dirty="0" smtClean="0"/>
              <a:t>Conclusions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i="1" dirty="0" smtClean="0"/>
              <a:t>reliable</a:t>
            </a:r>
            <a:r>
              <a:rPr lang="en-US" dirty="0" smtClean="0"/>
              <a:t> source of low-radioactivity argon has been established</a:t>
            </a:r>
          </a:p>
          <a:p>
            <a:pPr lvl="1"/>
            <a:r>
              <a:rPr lang="en-US" dirty="0" smtClean="0"/>
              <a:t>Extraction and purification of the </a:t>
            </a:r>
            <a:r>
              <a:rPr lang="en-US" dirty="0" err="1" smtClean="0"/>
              <a:t>UAr</a:t>
            </a:r>
            <a:r>
              <a:rPr lang="en-US" dirty="0" smtClean="0"/>
              <a:t> is possible on a large scale</a:t>
            </a:r>
          </a:p>
          <a:p>
            <a:pPr lvl="1"/>
            <a:r>
              <a:rPr lang="en-US" dirty="0" smtClean="0"/>
              <a:t>However, there have been issues along the way</a:t>
            </a:r>
          </a:p>
          <a:p>
            <a:pPr lvl="1"/>
            <a:r>
              <a:rPr lang="en-US" dirty="0" smtClean="0"/>
              <a:t>AND, we still have not shown that our </a:t>
            </a:r>
            <a:r>
              <a:rPr lang="en-US" dirty="0" err="1" smtClean="0"/>
              <a:t>UAr</a:t>
            </a:r>
            <a:r>
              <a:rPr lang="en-US" dirty="0" smtClean="0"/>
              <a:t> is detector grade</a:t>
            </a:r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 err="1" smtClean="0"/>
              <a:t>DarkSide</a:t>
            </a:r>
            <a:r>
              <a:rPr lang="en-US" dirty="0" smtClean="0"/>
              <a:t> would like to expand to a 1+ ton detector</a:t>
            </a:r>
          </a:p>
          <a:p>
            <a:pPr lvl="1"/>
            <a:r>
              <a:rPr lang="en-US" dirty="0" smtClean="0"/>
              <a:t>DEAP-3600 target (?)</a:t>
            </a:r>
          </a:p>
          <a:p>
            <a:pPr lvl="1"/>
            <a:r>
              <a:rPr lang="en-US" dirty="0" smtClean="0"/>
              <a:t>G3 argon detector</a:t>
            </a:r>
          </a:p>
          <a:p>
            <a:pPr lvl="2"/>
            <a:r>
              <a:rPr lang="en-US" dirty="0" smtClean="0"/>
              <a:t>single or dual phase</a:t>
            </a:r>
          </a:p>
          <a:p>
            <a:pPr lvl="2"/>
            <a:r>
              <a:rPr lang="en-US" dirty="0" smtClean="0"/>
              <a:t>50 ton (?)</a:t>
            </a:r>
          </a:p>
          <a:p>
            <a:pPr lvl="1"/>
            <a:r>
              <a:rPr lang="en-US" dirty="0" smtClean="0"/>
              <a:t>Need 100 kg/day source --- negotiations with Air Products</a:t>
            </a:r>
          </a:p>
          <a:p>
            <a:pPr marL="914400" lvl="2" indent="0">
              <a:buNone/>
            </a:pPr>
            <a:r>
              <a:rPr lang="en-US" dirty="0" smtClean="0"/>
              <a:t>In 2015 Air Products will extract He from the same 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1280011">
            <a:off x="651868" y="2327150"/>
            <a:ext cx="7847200" cy="21236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&gt;150 kg 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UAr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collected</a:t>
            </a:r>
          </a:p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world’s supply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005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8304"/>
            <a:ext cx="4572000" cy="1112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Atmospheric Argon Limit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52178"/>
            <a:ext cx="2895600" cy="237210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490397"/>
              </p:ext>
            </p:extLst>
          </p:nvPr>
        </p:nvGraphicFramePr>
        <p:xfrm>
          <a:off x="869620" y="2370146"/>
          <a:ext cx="7252292" cy="2268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146"/>
                <a:gridCol w="362614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20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Atmospheric Argon</a:t>
                      </a:r>
                      <a:r>
                        <a:rPr lang="en-US" b="1" u="sng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b="1" u="sng" baseline="0" dirty="0" err="1" smtClean="0">
                          <a:solidFill>
                            <a:schemeClr val="tx1"/>
                          </a:solidFill>
                        </a:rPr>
                        <a:t>AAr</a:t>
                      </a:r>
                      <a:r>
                        <a:rPr lang="en-US" b="1" u="sng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Underground Argon (</a:t>
                      </a:r>
                      <a:r>
                        <a:rPr lang="en-US" b="1" u="sng" dirty="0" err="1" smtClean="0">
                          <a:solidFill>
                            <a:schemeClr val="tx1"/>
                          </a:solidFill>
                        </a:rPr>
                        <a:t>UAr</a:t>
                      </a:r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5425" indent="0"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Contains beta emitter 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Ar at a concentration of 8x10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-16</a:t>
                      </a:r>
                    </a:p>
                    <a:p>
                      <a:pPr marL="225425" indent="0"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Produced by cosmic ray neutrons</a:t>
                      </a:r>
                    </a:p>
                    <a:p>
                      <a:pPr marL="225425" indent="0">
                        <a:buFont typeface="Arial"/>
                        <a:buNone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Radioactivity of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AAr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= 1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Bq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/kg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425" indent="0"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Hidden from cosmic rays</a:t>
                      </a:r>
                    </a:p>
                    <a:p>
                      <a:pPr marL="225425" indent="0"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Concentration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Ar is at least 150 times less than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AAr</a:t>
                      </a: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5425" indent="0">
                        <a:buFont typeface="Arial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Radioactivity of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UAr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&lt; 7mBq/kg</a:t>
                      </a:r>
                    </a:p>
                    <a:p>
                      <a:pPr marL="225425" indent="0">
                        <a:buFont typeface="Arial"/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ref. (arXiv:1204.6011)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42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78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67" y="883137"/>
            <a:ext cx="8766271" cy="560973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UAr</a:t>
            </a:r>
            <a:r>
              <a:rPr lang="en-US" dirty="0" smtClean="0"/>
              <a:t> consumers:</a:t>
            </a:r>
          </a:p>
          <a:p>
            <a:pPr lvl="1"/>
            <a:r>
              <a:rPr lang="en-US" dirty="0" err="1" smtClean="0"/>
              <a:t>DarkSide</a:t>
            </a:r>
            <a:r>
              <a:rPr lang="en-US" dirty="0" smtClean="0"/>
              <a:t> </a:t>
            </a:r>
            <a:r>
              <a:rPr lang="en-US" dirty="0"/>
              <a:t>would like to expand to a 1+ ton detector</a:t>
            </a:r>
          </a:p>
          <a:p>
            <a:pPr lvl="1"/>
            <a:r>
              <a:rPr lang="en-US" dirty="0"/>
              <a:t>DEAP-3600 target (?)</a:t>
            </a:r>
          </a:p>
          <a:p>
            <a:pPr lvl="1"/>
            <a:r>
              <a:rPr lang="en-US" dirty="0"/>
              <a:t>G3 </a:t>
            </a:r>
            <a:r>
              <a:rPr lang="en-US" dirty="0" smtClean="0"/>
              <a:t>Dark matter Argon </a:t>
            </a:r>
            <a:r>
              <a:rPr lang="en-US" dirty="0"/>
              <a:t>detector</a:t>
            </a:r>
          </a:p>
          <a:p>
            <a:pPr lvl="2"/>
            <a:r>
              <a:rPr lang="en-US" dirty="0"/>
              <a:t>single or dual </a:t>
            </a:r>
            <a:r>
              <a:rPr lang="en-US" dirty="0" smtClean="0"/>
              <a:t>phase?</a:t>
            </a:r>
            <a:endParaRPr lang="en-US" dirty="0"/>
          </a:p>
          <a:p>
            <a:pPr lvl="2"/>
            <a:r>
              <a:rPr lang="en-US" dirty="0"/>
              <a:t>50 ton (?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Continuous consumer: low level radiation detection </a:t>
            </a:r>
            <a:r>
              <a:rPr lang="en-US" sz="2300" dirty="0" smtClean="0">
                <a:sym typeface="Wingdings"/>
              </a:rPr>
              <a:t> negligible amounts</a:t>
            </a:r>
            <a:endParaRPr lang="en-US" dirty="0" smtClean="0">
              <a:sym typeface="Wingdings"/>
            </a:endParaRP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Bottom Line: We need </a:t>
            </a:r>
            <a:r>
              <a:rPr lang="en-US" dirty="0"/>
              <a:t>100 kg/day </a:t>
            </a:r>
            <a:r>
              <a:rPr lang="en-US" dirty="0" smtClean="0"/>
              <a:t>purified </a:t>
            </a:r>
            <a:r>
              <a:rPr lang="en-US" dirty="0" err="1" smtClean="0"/>
              <a:t>UAr</a:t>
            </a:r>
            <a:endParaRPr lang="en-US" dirty="0"/>
          </a:p>
          <a:p>
            <a:pPr lvl="1"/>
            <a:r>
              <a:rPr lang="en-US" dirty="0"/>
              <a:t>N</a:t>
            </a:r>
            <a:r>
              <a:rPr lang="en-US" dirty="0" smtClean="0"/>
              <a:t>egotiations </a:t>
            </a:r>
            <a:r>
              <a:rPr lang="en-US" dirty="0"/>
              <a:t>with Air </a:t>
            </a:r>
            <a:r>
              <a:rPr lang="en-US" dirty="0" smtClean="0"/>
              <a:t>Products to extract </a:t>
            </a:r>
            <a:r>
              <a:rPr lang="en-US" dirty="0" err="1" smtClean="0"/>
              <a:t>UAr</a:t>
            </a:r>
            <a:r>
              <a:rPr lang="en-US" dirty="0" smtClean="0"/>
              <a:t> from new He plant</a:t>
            </a:r>
          </a:p>
          <a:p>
            <a:pPr marL="457200" lvl="1" indent="0">
              <a:buNone/>
            </a:pPr>
            <a:r>
              <a:rPr lang="en-US" dirty="0" smtClean="0"/>
              <a:t>	(In </a:t>
            </a:r>
            <a:r>
              <a:rPr lang="en-US" dirty="0"/>
              <a:t>2015 Air Products will extract He from the same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as we are using)</a:t>
            </a:r>
            <a:endParaRPr lang="en-US" dirty="0"/>
          </a:p>
          <a:p>
            <a:pPr lvl="1"/>
            <a:r>
              <a:rPr lang="en-US" dirty="0" smtClean="0"/>
              <a:t>What can they provide us?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ure </a:t>
            </a:r>
            <a:r>
              <a:rPr lang="en-US" dirty="0" err="1" smtClean="0"/>
              <a:t>UAr</a:t>
            </a:r>
            <a:r>
              <a:rPr lang="en-US" dirty="0" smtClean="0"/>
              <a:t>?</a:t>
            </a:r>
          </a:p>
          <a:p>
            <a:pPr lvl="3"/>
            <a:r>
              <a:rPr lang="en-US" dirty="0" smtClean="0"/>
              <a:t>Almost certainly not</a:t>
            </a:r>
          </a:p>
          <a:p>
            <a:pPr lvl="2"/>
            <a:r>
              <a:rPr lang="en-US" dirty="0" smtClean="0"/>
              <a:t>UAr</a:t>
            </a:r>
            <a:r>
              <a:rPr lang="en-US" dirty="0"/>
              <a:t>-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/>
              <a:t>-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mix? – Will there be CH</a:t>
            </a:r>
            <a:r>
              <a:rPr lang="en-US" baseline="-25000" dirty="0" smtClean="0"/>
              <a:t>4</a:t>
            </a:r>
            <a:r>
              <a:rPr lang="en-US" dirty="0" smtClean="0"/>
              <a:t>?</a:t>
            </a:r>
          </a:p>
          <a:p>
            <a:pPr lvl="3"/>
            <a:r>
              <a:rPr lang="en-US" dirty="0" smtClean="0">
                <a:sym typeface="Wingdings"/>
              </a:rPr>
              <a:t>Current R&amp;D to produce DarkSide-50 target has been invaluable</a:t>
            </a:r>
            <a:endParaRPr lang="en-US" dirty="0">
              <a:sym typeface="Wingdings"/>
            </a:endParaRPr>
          </a:p>
          <a:p>
            <a:pPr lvl="3"/>
            <a:r>
              <a:rPr lang="en-US" dirty="0"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uild on current experience to create new plant – further R&amp;D required</a:t>
            </a:r>
          </a:p>
          <a:p>
            <a:pPr lvl="1"/>
            <a:r>
              <a:rPr lang="en-US" dirty="0" smtClean="0">
                <a:sym typeface="Wingdings"/>
              </a:rPr>
              <a:t>Are there other sources of low radioactivity argon? </a:t>
            </a:r>
            <a:r>
              <a:rPr lang="en-US" sz="2000" dirty="0" smtClean="0">
                <a:sym typeface="Wingdings"/>
              </a:rPr>
              <a:t> requires further investigations</a:t>
            </a:r>
            <a:endParaRPr lang="en-US" sz="1700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5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Low-radioactivity Argon is a National Resource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9750"/>
            <a:ext cx="57150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Sole </a:t>
            </a:r>
            <a:r>
              <a:rPr lang="en-US" dirty="0"/>
              <a:t>supplier of </a:t>
            </a:r>
            <a:r>
              <a:rPr lang="en-US" dirty="0" err="1"/>
              <a:t>UAr</a:t>
            </a:r>
            <a:r>
              <a:rPr lang="en-US" dirty="0"/>
              <a:t> to programs requiring low radioactivity argon</a:t>
            </a:r>
          </a:p>
          <a:p>
            <a:pPr lvl="1"/>
            <a:r>
              <a:rPr lang="en-US" dirty="0"/>
              <a:t>Dark matter</a:t>
            </a:r>
          </a:p>
          <a:p>
            <a:pPr lvl="2"/>
            <a:r>
              <a:rPr lang="en-US" dirty="0" err="1" smtClean="0"/>
              <a:t>DarkSide</a:t>
            </a:r>
            <a:r>
              <a:rPr lang="en-US" dirty="0" smtClean="0"/>
              <a:t> – 152 kg target</a:t>
            </a:r>
            <a:endParaRPr lang="en-US" dirty="0"/>
          </a:p>
          <a:p>
            <a:pPr lvl="2"/>
            <a:r>
              <a:rPr lang="en-US" dirty="0" smtClean="0"/>
              <a:t>DEAP – No </a:t>
            </a:r>
            <a:r>
              <a:rPr lang="en-US" dirty="0" err="1" smtClean="0"/>
              <a:t>UAr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Low-level radioactivity detection</a:t>
            </a:r>
          </a:p>
          <a:p>
            <a:pPr lvl="2"/>
            <a:r>
              <a:rPr lang="en-US" dirty="0"/>
              <a:t>Argon radiometric dating (calibration gas)</a:t>
            </a:r>
          </a:p>
          <a:p>
            <a:pPr lvl="3"/>
            <a:r>
              <a:rPr lang="en-US" dirty="0"/>
              <a:t>Argonne – ATTA</a:t>
            </a:r>
          </a:p>
          <a:p>
            <a:pPr lvl="3"/>
            <a:r>
              <a:rPr lang="en-US" dirty="0"/>
              <a:t>Heidelberg, Germany – ATTA</a:t>
            </a:r>
          </a:p>
          <a:p>
            <a:pPr lvl="3"/>
            <a:r>
              <a:rPr lang="en-US" dirty="0"/>
              <a:t>Bern, Switzerland – gas proportional counters(?)</a:t>
            </a:r>
          </a:p>
          <a:p>
            <a:pPr lvl="2"/>
            <a:r>
              <a:rPr lang="en-US" dirty="0"/>
              <a:t>National Security</a:t>
            </a:r>
          </a:p>
          <a:p>
            <a:pPr lvl="3"/>
            <a:r>
              <a:rPr lang="en-US" dirty="0"/>
              <a:t>PNNL – </a:t>
            </a:r>
            <a:r>
              <a:rPr lang="en-US" dirty="0" smtClean="0"/>
              <a:t>gas proportional </a:t>
            </a:r>
            <a:r>
              <a:rPr lang="en-US" dirty="0"/>
              <a:t>counters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5491" y="3989859"/>
            <a:ext cx="2808509" cy="24815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5814" y="1176044"/>
            <a:ext cx="256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Radio-dating gas samples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5996" y="3651305"/>
            <a:ext cx="2918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Our gas – 10 racks 4000 psi each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3" name="Picture 2" descr="OtherUArExamp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14" y="1514598"/>
            <a:ext cx="2724904" cy="191530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6778191" y="2250335"/>
            <a:ext cx="869706" cy="124252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647897" y="4681331"/>
            <a:ext cx="1340278" cy="801270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1052858">
            <a:off x="6445580" y="2029443"/>
            <a:ext cx="73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6600"/>
                </a:solidFill>
              </a:rPr>
              <a:t>Inches</a:t>
            </a:r>
            <a:endParaRPr lang="en-US" sz="1400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763454">
            <a:off x="8024422" y="5009994"/>
            <a:ext cx="73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6600"/>
                </a:solidFill>
              </a:rPr>
              <a:t>Feet</a:t>
            </a:r>
            <a:endParaRPr lang="en-US" sz="1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8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Terrestrial </a:t>
            </a:r>
            <a:r>
              <a:rPr lang="en-US" dirty="0"/>
              <a:t>a</a:t>
            </a:r>
            <a:r>
              <a:rPr lang="en-US" dirty="0" smtClean="0"/>
              <a:t>rgon sources</a:t>
            </a:r>
            <a:br>
              <a:rPr lang="en-US" dirty="0" smtClean="0"/>
            </a:br>
            <a:r>
              <a:rPr lang="en-US" sz="1600" dirty="0" smtClean="0"/>
              <a:t>As I understand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1905000"/>
            <a:ext cx="3634237" cy="3734219"/>
          </a:xfrm>
        </p:spPr>
        <p:txBody>
          <a:bodyPr>
            <a:normAutofit fontScale="77500" lnSpcReduction="20000"/>
          </a:bodyPr>
          <a:lstStyle/>
          <a:p>
            <a:r>
              <a:rPr lang="en-US" baseline="30000" dirty="0" smtClean="0"/>
              <a:t>40</a:t>
            </a:r>
            <a:r>
              <a:rPr lang="en-US" dirty="0" smtClean="0"/>
              <a:t>Ar comes from </a:t>
            </a:r>
            <a:r>
              <a:rPr lang="en-US" baseline="30000" dirty="0" smtClean="0"/>
              <a:t>40</a:t>
            </a:r>
            <a:r>
              <a:rPr lang="en-US" dirty="0" smtClean="0"/>
              <a:t>K decay</a:t>
            </a:r>
            <a:endParaRPr lang="en-US" dirty="0"/>
          </a:p>
          <a:p>
            <a:r>
              <a:rPr lang="en-US" dirty="0" smtClean="0"/>
              <a:t>Atmosphere</a:t>
            </a:r>
          </a:p>
          <a:p>
            <a:pPr lvl="1"/>
            <a:r>
              <a:rPr lang="en-US" baseline="30000" dirty="0" smtClean="0"/>
              <a:t>39</a:t>
            </a:r>
            <a:r>
              <a:rPr lang="en-US" dirty="0" smtClean="0"/>
              <a:t>Ar produced by cosmic ray neutrons</a:t>
            </a:r>
          </a:p>
          <a:p>
            <a:pPr lvl="1"/>
            <a:r>
              <a:rPr lang="en-US" baseline="30000" dirty="0" smtClean="0"/>
              <a:t>40</a:t>
            </a:r>
            <a:r>
              <a:rPr lang="en-US" dirty="0" smtClean="0"/>
              <a:t>Ar</a:t>
            </a:r>
            <a:r>
              <a:rPr lang="en-US" dirty="0"/>
              <a:t>(n, 2n)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baseline="30000" dirty="0">
                <a:sym typeface="Wingdings" pitchFamily="2" charset="2"/>
              </a:rPr>
              <a:t>39</a:t>
            </a:r>
            <a:r>
              <a:rPr lang="en-US" dirty="0">
                <a:sym typeface="Wingdings" pitchFamily="2" charset="2"/>
              </a:rPr>
              <a:t>Ar</a:t>
            </a:r>
            <a:endParaRPr lang="en-US" dirty="0" smtClean="0"/>
          </a:p>
          <a:p>
            <a:r>
              <a:rPr lang="en-US" dirty="0" smtClean="0"/>
              <a:t>Crust</a:t>
            </a:r>
          </a:p>
          <a:p>
            <a:pPr lvl="1"/>
            <a:r>
              <a:rPr lang="en-US" dirty="0" smtClean="0"/>
              <a:t>No cosmic rays</a:t>
            </a:r>
          </a:p>
          <a:p>
            <a:pPr lvl="1"/>
            <a:r>
              <a:rPr lang="en-US" dirty="0" smtClean="0"/>
              <a:t>Neutrons from U and Th</a:t>
            </a:r>
          </a:p>
          <a:p>
            <a:r>
              <a:rPr lang="en-US" dirty="0" smtClean="0"/>
              <a:t>Mantle</a:t>
            </a:r>
          </a:p>
          <a:p>
            <a:pPr lvl="1"/>
            <a:r>
              <a:rPr lang="en-US" dirty="0" smtClean="0"/>
              <a:t>Very low U and Th</a:t>
            </a:r>
          </a:p>
          <a:p>
            <a:pPr lvl="1"/>
            <a:r>
              <a:rPr lang="en-US" dirty="0" smtClean="0"/>
              <a:t>Lowest </a:t>
            </a:r>
            <a:r>
              <a:rPr lang="en-US" baseline="30000" dirty="0" smtClean="0"/>
              <a:t>39</a:t>
            </a:r>
            <a:r>
              <a:rPr lang="en-US" dirty="0" smtClean="0"/>
              <a:t>Ar levels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657600" y="1600200"/>
            <a:ext cx="4572000" cy="457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343400" y="2286000"/>
            <a:ext cx="3200400" cy="3200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724400" y="2667000"/>
            <a:ext cx="2438400" cy="2438400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3544669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Mantle</a:t>
            </a:r>
          </a:p>
          <a:p>
            <a:pPr algn="ctr"/>
            <a:r>
              <a:rPr lang="en-US" dirty="0" smtClean="0"/>
              <a:t>Low U and Th</a:t>
            </a:r>
          </a:p>
          <a:p>
            <a:pPr algn="ctr"/>
            <a:r>
              <a:rPr lang="en-US" dirty="0" smtClean="0"/>
              <a:t>(lowest </a:t>
            </a:r>
            <a:r>
              <a:rPr lang="en-US" baseline="30000" dirty="0" smtClean="0"/>
              <a:t>39</a:t>
            </a:r>
            <a:r>
              <a:rPr lang="en-US" dirty="0" smtClean="0"/>
              <a:t>Ar)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495800" y="2438400"/>
            <a:ext cx="2895600" cy="28956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cap="none" spc="0" dirty="0" smtClean="0">
                <a:ln w="12700">
                  <a:noFill/>
                  <a:prstDash val="solid"/>
                </a:ln>
                <a:solidFill>
                  <a:srgbClr val="FF9933"/>
                </a:solidFill>
              </a:rPr>
              <a:t>Crust – </a:t>
            </a:r>
            <a:r>
              <a:rPr lang="en-US" cap="none" spc="0" dirty="0" smtClean="0">
                <a:ln w="0">
                  <a:noFill/>
                  <a:prstDash val="solid"/>
                </a:ln>
                <a:solidFill>
                  <a:srgbClr val="FF9933"/>
                </a:solidFill>
              </a:rPr>
              <a:t>1ppm</a:t>
            </a:r>
            <a:r>
              <a:rPr lang="en-US" cap="none" spc="0" dirty="0" smtClean="0">
                <a:ln w="12700">
                  <a:noFill/>
                  <a:prstDash val="solid"/>
                </a:ln>
                <a:solidFill>
                  <a:srgbClr val="FF9933"/>
                </a:solidFill>
              </a:rPr>
              <a:t> U and Th (low </a:t>
            </a:r>
            <a:r>
              <a:rPr lang="en-US" cap="none" spc="0" baseline="30000" dirty="0" smtClean="0">
                <a:ln w="12700">
                  <a:noFill/>
                  <a:prstDash val="solid"/>
                </a:ln>
                <a:solidFill>
                  <a:srgbClr val="FF9933"/>
                </a:solidFill>
              </a:rPr>
              <a:t>39</a:t>
            </a:r>
            <a:r>
              <a:rPr lang="en-US" cap="none" spc="0" dirty="0" smtClean="0">
                <a:ln w="12700">
                  <a:noFill/>
                  <a:prstDash val="solid"/>
                </a:ln>
                <a:solidFill>
                  <a:srgbClr val="FF9933"/>
                </a:solidFill>
              </a:rPr>
              <a:t>Ar)</a:t>
            </a:r>
            <a:endParaRPr lang="en-US" cap="none" spc="0" dirty="0">
              <a:ln w="12700">
                <a:noFill/>
                <a:prstDash val="solid"/>
              </a:ln>
              <a:solidFill>
                <a:srgbClr val="FF993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0" y="1752600"/>
            <a:ext cx="4267200" cy="42672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000" cap="none" spc="0" dirty="0" smtClean="0">
                <a:ln w="12700">
                  <a:noFill/>
                  <a:prstDash val="solid"/>
                </a:ln>
              </a:rPr>
              <a:t>Atmosphere (</a:t>
            </a:r>
            <a:r>
              <a:rPr lang="en-US" sz="2000" baseline="30000" dirty="0" smtClean="0"/>
              <a:t>39</a:t>
            </a:r>
            <a:r>
              <a:rPr lang="en-US" sz="2000" dirty="0" smtClean="0"/>
              <a:t>Ar/</a:t>
            </a:r>
            <a:r>
              <a:rPr lang="en-US" sz="2000" baseline="30000" dirty="0" smtClean="0"/>
              <a:t>40</a:t>
            </a:r>
            <a:r>
              <a:rPr lang="en-US" sz="2000" dirty="0"/>
              <a:t>Ar </a:t>
            </a:r>
            <a:r>
              <a:rPr lang="en-US" sz="2000" dirty="0" smtClean="0"/>
              <a:t>= 8</a:t>
            </a:r>
            <a:r>
              <a:rPr lang="en-US" sz="2000" dirty="0"/>
              <a:t>×10</a:t>
            </a:r>
            <a:r>
              <a:rPr lang="en-US" sz="2000" baseline="30000" dirty="0"/>
              <a:t>-16</a:t>
            </a:r>
            <a:r>
              <a:rPr lang="en-US" sz="2000" dirty="0" smtClean="0"/>
              <a:t>)</a:t>
            </a:r>
            <a:endParaRPr lang="en-US" sz="2000" cap="none" spc="0" dirty="0"/>
          </a:p>
        </p:txBody>
      </p:sp>
    </p:spTree>
    <p:extLst>
      <p:ext uri="{BB962C8B-B14F-4D97-AF65-F5344CB8AC3E}">
        <p14:creationId xmlns:p14="http://schemas.microsoft.com/office/powerpoint/2010/main" val="113949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well in SW Colorado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3581400" cy="3048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There are geological formations that trap gases underground</a:t>
            </a:r>
          </a:p>
          <a:p>
            <a:r>
              <a:rPr lang="en-US" dirty="0" smtClean="0"/>
              <a:t>We found CO</a:t>
            </a:r>
            <a:r>
              <a:rPr lang="en-US" baseline="-25000" dirty="0" smtClean="0"/>
              <a:t>2</a:t>
            </a:r>
            <a:r>
              <a:rPr lang="en-US" dirty="0" smtClean="0"/>
              <a:t> well in SW Colorado (near Cortez)</a:t>
            </a:r>
          </a:p>
          <a:p>
            <a:r>
              <a:rPr lang="en-US" dirty="0" smtClean="0"/>
              <a:t>Contains ~500 ppm Argon</a:t>
            </a:r>
          </a:p>
          <a:p>
            <a:r>
              <a:rPr lang="en-US" baseline="30000" dirty="0" smtClean="0"/>
              <a:t>39</a:t>
            </a:r>
            <a:r>
              <a:rPr lang="en-US" dirty="0" smtClean="0"/>
              <a:t>Ar activity &lt; 0.65% of atmospheric argon</a:t>
            </a:r>
          </a:p>
          <a:p>
            <a:pPr marL="0" indent="342900">
              <a:buNone/>
            </a:pPr>
            <a:r>
              <a:rPr lang="en-US" sz="2300" dirty="0" smtClean="0"/>
              <a:t>(arXiv:1204.6011) </a:t>
            </a:r>
            <a:endParaRPr lang="en-US" sz="2300" baseline="30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5</a:t>
            </a:fld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2165986"/>
            <a:ext cx="4991099" cy="324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5181600" y="3766186"/>
            <a:ext cx="2286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4876800" y="3385186"/>
            <a:ext cx="338278" cy="4144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24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4086333"/>
              </p:ext>
            </p:extLst>
          </p:nvPr>
        </p:nvGraphicFramePr>
        <p:xfrm>
          <a:off x="0" y="342348"/>
          <a:ext cx="9144000" cy="628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/>
          <p:cNvSpPr/>
          <p:nvPr/>
        </p:nvSpPr>
        <p:spPr>
          <a:xfrm>
            <a:off x="5753651" y="3478696"/>
            <a:ext cx="288235" cy="2142434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5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the underground argon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6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the argon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Extraction</a:t>
            </a:r>
          </a:p>
          <a:p>
            <a:pPr lvl="1"/>
            <a:r>
              <a:rPr lang="en-US" dirty="0" smtClean="0"/>
              <a:t>In Colorado we extract a crude argon gas mixture (Ar, N</a:t>
            </a:r>
            <a:r>
              <a:rPr lang="en-US" baseline="-25000" dirty="0" smtClean="0"/>
              <a:t>2</a:t>
            </a:r>
            <a:r>
              <a:rPr lang="en-US" dirty="0" smtClean="0"/>
              <a:t>, and He)</a:t>
            </a:r>
          </a:p>
          <a:p>
            <a:pPr lvl="1"/>
            <a:endParaRPr lang="en-US" dirty="0"/>
          </a:p>
          <a:p>
            <a:r>
              <a:rPr lang="en-US" dirty="0" smtClean="0"/>
              <a:t>Purification</a:t>
            </a:r>
          </a:p>
          <a:p>
            <a:pPr lvl="1"/>
            <a:r>
              <a:rPr lang="en-US" dirty="0" smtClean="0"/>
              <a:t>The gas from Cortez is then sent to Fermilab for further purification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7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Underground Argon </a:t>
            </a:r>
            <a:r>
              <a:rPr lang="en-US" dirty="0"/>
              <a:t>S</a:t>
            </a:r>
            <a:r>
              <a:rPr lang="en-US" dirty="0" smtClean="0"/>
              <a:t>ource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4318833" cy="438141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Carbon Dioxide well in SW Colorado</a:t>
            </a:r>
          </a:p>
          <a:p>
            <a:pPr lvl="1"/>
            <a:r>
              <a:rPr lang="en-US" dirty="0" smtClean="0"/>
              <a:t> contains ~500 ppm argon</a:t>
            </a:r>
          </a:p>
          <a:p>
            <a:r>
              <a:rPr lang="en-US" dirty="0" smtClean="0"/>
              <a:t>Princeton operates an extraction plant to produce crude argon mix from 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Crude mix:</a:t>
            </a:r>
          </a:p>
          <a:p>
            <a:pPr lvl="1"/>
            <a:r>
              <a:rPr lang="en-US" dirty="0" smtClean="0"/>
              <a:t>Argon (3-6%)</a:t>
            </a:r>
          </a:p>
          <a:p>
            <a:pPr lvl="1"/>
            <a:r>
              <a:rPr lang="en-US" dirty="0" smtClean="0"/>
              <a:t>Helium (85-95%)</a:t>
            </a:r>
          </a:p>
          <a:p>
            <a:pPr lvl="1"/>
            <a:r>
              <a:rPr lang="en-US" dirty="0" smtClean="0"/>
              <a:t>Nitrogen (1-10%)</a:t>
            </a:r>
          </a:p>
          <a:p>
            <a:pPr lvl="1"/>
            <a:r>
              <a:rPr lang="en-US" dirty="0" smtClean="0"/>
              <a:t>Trace contaminants</a:t>
            </a:r>
          </a:p>
          <a:p>
            <a:pPr lvl="2"/>
            <a:r>
              <a:rPr lang="en-US" dirty="0" smtClean="0"/>
              <a:t>CO</a:t>
            </a:r>
            <a:r>
              <a:rPr lang="en-US" baseline="-25000" dirty="0" smtClean="0"/>
              <a:t>2</a:t>
            </a:r>
          </a:p>
          <a:p>
            <a:pPr lvl="2"/>
            <a:r>
              <a:rPr lang="en-US" dirty="0" smtClean="0"/>
              <a:t>CH</a:t>
            </a:r>
            <a:r>
              <a:rPr lang="en-US" baseline="-25000" dirty="0" smtClean="0"/>
              <a:t>4</a:t>
            </a:r>
          </a:p>
          <a:p>
            <a:pPr lvl="2"/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</a:p>
          <a:p>
            <a:pPr lvl="2"/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… </a:t>
            </a:r>
          </a:p>
          <a:p>
            <a:r>
              <a:rPr lang="en-US" dirty="0" smtClean="0"/>
              <a:t>Gas is shipped to </a:t>
            </a:r>
            <a:r>
              <a:rPr lang="en-US" dirty="0" err="1" smtClean="0"/>
              <a:t>Fermilab</a:t>
            </a:r>
            <a:r>
              <a:rPr lang="en-US" dirty="0" smtClean="0"/>
              <a:t> for further processing and purification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182" y="1994489"/>
            <a:ext cx="4416817" cy="354156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Detector R&amp;D Review --- H. O. 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49B4C-9810-4F94-93E0-6E4F54B8FEC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4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31295</TotalTime>
  <Words>1513</Words>
  <Application>Microsoft Macintosh PowerPoint</Application>
  <PresentationFormat>On-screen Show (4:3)</PresentationFormat>
  <Paragraphs>306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Creating a reliable source of pure low-radioactivity argon</vt:lpstr>
      <vt:lpstr>Atmospheric Argon Limit</vt:lpstr>
      <vt:lpstr>Low-radioactivity Argon is a National Resource</vt:lpstr>
      <vt:lpstr>Terrestrial argon sources As I understand them</vt:lpstr>
      <vt:lpstr>CO2 well in SW Colorado</vt:lpstr>
      <vt:lpstr>PowerPoint Presentation</vt:lpstr>
      <vt:lpstr>Getting to the underground argon</vt:lpstr>
      <vt:lpstr>Getting to the argon</vt:lpstr>
      <vt:lpstr>Underground Argon Source</vt:lpstr>
      <vt:lpstr>Purification at FNAL</vt:lpstr>
      <vt:lpstr>First Underground Argon (UAr) purification Fall 2012</vt:lpstr>
      <vt:lpstr>The early 2014 issues</vt:lpstr>
      <vt:lpstr>Plant Expansion</vt:lpstr>
      <vt:lpstr>Plant systems</vt:lpstr>
      <vt:lpstr>Plant systems simplified</vt:lpstr>
      <vt:lpstr>Where we stand with UAr mass</vt:lpstr>
      <vt:lpstr>Final Polishing</vt:lpstr>
      <vt:lpstr>Verifying UAr detector usability </vt:lpstr>
      <vt:lpstr>Schedule and conclusions</vt:lpstr>
      <vt:lpstr>Future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Henning Olling Back</dc:creator>
  <cp:lastModifiedBy>Henning Back</cp:lastModifiedBy>
  <cp:revision>365</cp:revision>
  <cp:lastPrinted>2014-10-20T19:58:23Z</cp:lastPrinted>
  <dcterms:created xsi:type="dcterms:W3CDTF">2012-02-12T18:41:02Z</dcterms:created>
  <dcterms:modified xsi:type="dcterms:W3CDTF">2014-10-29T15:28:09Z</dcterms:modified>
</cp:coreProperties>
</file>