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2" r:id="rId1"/>
  </p:sldMasterIdLst>
  <p:notesMasterIdLst>
    <p:notesMasterId r:id="rId49"/>
  </p:notesMasterIdLst>
  <p:handoutMasterIdLst>
    <p:handoutMasterId r:id="rId50"/>
  </p:handoutMasterIdLst>
  <p:sldIdLst>
    <p:sldId id="260" r:id="rId2"/>
    <p:sldId id="308" r:id="rId3"/>
    <p:sldId id="309" r:id="rId4"/>
    <p:sldId id="310" r:id="rId5"/>
    <p:sldId id="373" r:id="rId6"/>
    <p:sldId id="343" r:id="rId7"/>
    <p:sldId id="375" r:id="rId8"/>
    <p:sldId id="307" r:id="rId9"/>
    <p:sldId id="376" r:id="rId10"/>
    <p:sldId id="265" r:id="rId11"/>
    <p:sldId id="383" r:id="rId12"/>
    <p:sldId id="380" r:id="rId13"/>
    <p:sldId id="382" r:id="rId14"/>
    <p:sldId id="271" r:id="rId15"/>
    <p:sldId id="272" r:id="rId16"/>
    <p:sldId id="349" r:id="rId17"/>
    <p:sldId id="350" r:id="rId18"/>
    <p:sldId id="365" r:id="rId19"/>
    <p:sldId id="275" r:id="rId20"/>
    <p:sldId id="340" r:id="rId21"/>
    <p:sldId id="348" r:id="rId22"/>
    <p:sldId id="360" r:id="rId23"/>
    <p:sldId id="302" r:id="rId24"/>
    <p:sldId id="277" r:id="rId25"/>
    <p:sldId id="276" r:id="rId26"/>
    <p:sldId id="366" r:id="rId27"/>
    <p:sldId id="381" r:id="rId28"/>
    <p:sldId id="369" r:id="rId29"/>
    <p:sldId id="279" r:id="rId30"/>
    <p:sldId id="280" r:id="rId31"/>
    <p:sldId id="379" r:id="rId32"/>
    <p:sldId id="385" r:id="rId33"/>
    <p:sldId id="282" r:id="rId34"/>
    <p:sldId id="335" r:id="rId35"/>
    <p:sldId id="283" r:id="rId36"/>
    <p:sldId id="338" r:id="rId37"/>
    <p:sldId id="328" r:id="rId38"/>
    <p:sldId id="286" r:id="rId39"/>
    <p:sldId id="352" r:id="rId40"/>
    <p:sldId id="339" r:id="rId41"/>
    <p:sldId id="377" r:id="rId42"/>
    <p:sldId id="345" r:id="rId43"/>
    <p:sldId id="362" r:id="rId44"/>
    <p:sldId id="292" r:id="rId45"/>
    <p:sldId id="354" r:id="rId46"/>
    <p:sldId id="294" r:id="rId47"/>
    <p:sldId id="364" r:id="rId48"/>
  </p:sldIdLst>
  <p:sldSz cx="9144000" cy="6858000" type="screen4x3"/>
  <p:notesSz cx="6858000" cy="9144000"/>
  <p:defaultTextStyle>
    <a:defPPr>
      <a:defRPr lang="en-US"/>
    </a:defPPr>
    <a:lvl1pPr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1pPr>
    <a:lvl2pPr marL="4572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2pPr>
    <a:lvl3pPr marL="9144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3pPr>
    <a:lvl4pPr marL="13716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4pPr>
    <a:lvl5pPr marL="18288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5pPr>
    <a:lvl6pPr marL="2286000" algn="l" defTabSz="457200" rtl="0" eaLnBrk="1" latinLnBrk="0" hangingPunct="1">
      <a:defRPr sz="2400" kern="1200">
        <a:solidFill>
          <a:schemeClr val="tx1"/>
        </a:solidFill>
        <a:latin typeface="Arial" charset="0"/>
        <a:ea typeface="+mn-ea"/>
        <a:cs typeface="+mn-cs"/>
      </a:defRPr>
    </a:lvl6pPr>
    <a:lvl7pPr marL="2743200" algn="l" defTabSz="457200" rtl="0" eaLnBrk="1" latinLnBrk="0" hangingPunct="1">
      <a:defRPr sz="2400" kern="1200">
        <a:solidFill>
          <a:schemeClr val="tx1"/>
        </a:solidFill>
        <a:latin typeface="Arial" charset="0"/>
        <a:ea typeface="+mn-ea"/>
        <a:cs typeface="+mn-cs"/>
      </a:defRPr>
    </a:lvl7pPr>
    <a:lvl8pPr marL="3200400" algn="l" defTabSz="457200" rtl="0" eaLnBrk="1" latinLnBrk="0" hangingPunct="1">
      <a:defRPr sz="2400" kern="1200">
        <a:solidFill>
          <a:schemeClr val="tx1"/>
        </a:solidFill>
        <a:latin typeface="Arial" charset="0"/>
        <a:ea typeface="+mn-ea"/>
        <a:cs typeface="+mn-cs"/>
      </a:defRPr>
    </a:lvl8pPr>
    <a:lvl9pPr marL="3657600" algn="l" defTabSz="4572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84"/>
    <a:srgbClr val="45FFA1"/>
    <a:srgbClr val="003399"/>
    <a:srgbClr val="009799"/>
    <a:srgbClr val="009900"/>
    <a:srgbClr val="CC0000"/>
    <a:srgbClr val="FFFF00"/>
    <a:srgbClr val="6666FF"/>
    <a:srgbClr val="0033CC"/>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96"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116" d="100"/>
          <a:sy n="116" d="100"/>
        </p:scale>
        <p:origin x="-402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4327844-0171-0C40-8231-83FFEB710589}" type="datetimeFigureOut">
              <a:rPr lang="en-US" smtClean="0"/>
              <a:pPr/>
              <a:t>10/28/14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84F361-4DF1-1F43-A807-FD60A4F13081}" type="slidenum">
              <a:rPr lang="en-US" smtClean="0"/>
              <a:pPr/>
              <a:t>‹#›</a:t>
            </a:fld>
            <a:endParaRPr lang="en-US"/>
          </a:p>
        </p:txBody>
      </p:sp>
    </p:spTree>
    <p:extLst>
      <p:ext uri="{BB962C8B-B14F-4D97-AF65-F5344CB8AC3E}">
        <p14:creationId xmlns:p14="http://schemas.microsoft.com/office/powerpoint/2010/main" val="3266536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 typeface="Wingdings" pitchFamily="2" charset="2"/>
              <a:buNone/>
              <a:defRPr sz="1200"/>
            </a:lvl1pPr>
          </a:lstStyle>
          <a:p>
            <a:pPr>
              <a:defRPr/>
            </a:pPr>
            <a:endParaRPr lang="en-US"/>
          </a:p>
        </p:txBody>
      </p:sp>
      <p:sp>
        <p:nvSpPr>
          <p:cNvPr id="5672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 typeface="Wingdings" pitchFamily="2" charset="2"/>
              <a:buNone/>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 typeface="Wingdings" pitchFamily="2" charset="2"/>
              <a:buNone/>
              <a:defRPr sz="1200"/>
            </a:lvl1pPr>
          </a:lstStyle>
          <a:p>
            <a:pPr>
              <a:defRPr/>
            </a:pPr>
            <a:endParaRPr lang="en-US"/>
          </a:p>
        </p:txBody>
      </p:sp>
      <p:sp>
        <p:nvSpPr>
          <p:cNvPr id="5673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B8C0B548-2E53-0847-93D3-F7E8DCD85D90}" type="slidenum">
              <a:rPr lang="en-US"/>
              <a:pPr/>
              <a:t>‹#›</a:t>
            </a:fld>
            <a:endParaRPr lang="en-US"/>
          </a:p>
        </p:txBody>
      </p:sp>
    </p:spTree>
    <p:extLst>
      <p:ext uri="{BB962C8B-B14F-4D97-AF65-F5344CB8AC3E}">
        <p14:creationId xmlns:p14="http://schemas.microsoft.com/office/powerpoint/2010/main" val="80504141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Test</a:t>
            </a:r>
          </a:p>
        </p:txBody>
      </p:sp>
      <p:sp>
        <p:nvSpPr>
          <p:cNvPr id="7" name="Rectangle 7"/>
          <p:cNvSpPr>
            <a:spLocks noGrp="1" noChangeArrowheads="1"/>
          </p:cNvSpPr>
          <p:nvPr>
            <p:ph type="sldNum" sz="quarter" idx="5"/>
          </p:nvPr>
        </p:nvSpPr>
        <p:spPr>
          <a:ln/>
        </p:spPr>
        <p:txBody>
          <a:bodyPr/>
          <a:lstStyle/>
          <a:p>
            <a:fld id="{AAEB4111-827C-4427-BBAA-B77454161D37}" type="slidenum">
              <a:rPr lang="en-US"/>
              <a:pPr/>
              <a:t>1</a:t>
            </a:fld>
            <a:endParaRPr lang="en-US" dirty="0"/>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p:txBody>
          <a:bodyPr/>
          <a:lstStyle/>
          <a:p>
            <a:endParaRPr lang="en-US" b="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Test</a:t>
            </a:r>
          </a:p>
        </p:txBody>
      </p:sp>
      <p:sp>
        <p:nvSpPr>
          <p:cNvPr id="7" name="Rectangle 7"/>
          <p:cNvSpPr>
            <a:spLocks noGrp="1" noChangeArrowheads="1"/>
          </p:cNvSpPr>
          <p:nvPr>
            <p:ph type="sldNum" sz="quarter" idx="5"/>
          </p:nvPr>
        </p:nvSpPr>
        <p:spPr>
          <a:ln/>
        </p:spPr>
        <p:txBody>
          <a:bodyPr/>
          <a:lstStyle/>
          <a:p>
            <a:fld id="{E88A62E0-2C17-4D58-B35D-B303BFBD16E3}" type="slidenum">
              <a:rPr lang="en-US"/>
              <a:pPr/>
              <a:t>7</a:t>
            </a:fld>
            <a:endParaRPr lang="en-US" dirty="0"/>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 CERN (&amp; later CPPM) rad damage</a:t>
            </a:r>
            <a:r>
              <a:rPr lang="en-US" baseline="0" dirty="0" smtClean="0"/>
              <a:t> testing of 65nm CMOS established it as the most likely technology for HL-LHC (most rad tolerant technology tested to date).</a:t>
            </a:r>
          </a:p>
          <a:p>
            <a:r>
              <a:rPr lang="en-US" baseline="0" dirty="0" smtClean="0"/>
              <a:t>Biggest radiation effect is loss of drive current of small PMOS transistors; working on standard cells using PMOS 360/60 &amp; bigger.</a:t>
            </a:r>
            <a:endParaRPr lang="en-US" dirty="0" smtClean="0"/>
          </a:p>
          <a:p>
            <a:r>
              <a:rPr lang="en-US" dirty="0" smtClean="0"/>
              <a:t>CMOS</a:t>
            </a:r>
            <a:r>
              <a:rPr lang="en-US" baseline="0" dirty="0" smtClean="0"/>
              <a:t> &amp; ATLAS will run pixel detectors at ~ -20C (because SSDs will run at -20C to reduce leakage current).</a:t>
            </a:r>
          </a:p>
          <a:p>
            <a:r>
              <a:rPr lang="en-US" baseline="0" dirty="0" smtClean="0"/>
              <a:t>Concern (last fall) w/in RD53 that damage at -20C would be worse than at room temp (because of what looks like room temp annealing in CERN &amp; CPPM results).</a:t>
            </a:r>
          </a:p>
          <a:p>
            <a:r>
              <a:rPr lang="en-US" baseline="0" dirty="0" smtClean="0"/>
              <a:t>That’s why we tested devices held at ~ -20C.</a:t>
            </a:r>
          </a:p>
          <a:p>
            <a:r>
              <a:rPr lang="en-US" baseline="0" dirty="0" smtClean="0"/>
              <a:t>Rad testing has been done in collaboration w/Colorado group (</a:t>
            </a:r>
            <a:r>
              <a:rPr lang="en-US" baseline="0" dirty="0" err="1" smtClean="0"/>
              <a:t>Cumalat</a:t>
            </a:r>
            <a:r>
              <a:rPr lang="en-US" baseline="0" dirty="0" smtClean="0"/>
              <a:t>, Wagner); Colorado grad student (Michael </a:t>
            </a:r>
            <a:r>
              <a:rPr lang="en-US" baseline="0" dirty="0" err="1" smtClean="0"/>
              <a:t>Krohn</a:t>
            </a:r>
            <a:r>
              <a:rPr lang="en-US" baseline="0" dirty="0" smtClean="0"/>
              <a:t>) has played </a:t>
            </a:r>
            <a:r>
              <a:rPr lang="en-US" baseline="0" smtClean="0"/>
              <a:t>a large part.</a:t>
            </a:r>
            <a:endParaRPr lang="en-US" baseline="0" dirty="0" smtClean="0"/>
          </a:p>
          <a:p>
            <a:endParaRPr lang="en-US" dirty="0" smtClean="0"/>
          </a:p>
          <a:p>
            <a:r>
              <a:rPr lang="en-US" dirty="0" smtClean="0"/>
              <a:t>Transistor characteristic</a:t>
            </a:r>
            <a:r>
              <a:rPr lang="en-US" baseline="0" dirty="0" smtClean="0"/>
              <a:t> curves show current in transistor (drain-</a:t>
            </a:r>
            <a:r>
              <a:rPr lang="en-US" baseline="0" dirty="0" err="1" smtClean="0"/>
              <a:t>souce</a:t>
            </a:r>
            <a:r>
              <a:rPr lang="en-US" baseline="0" dirty="0" smtClean="0"/>
              <a:t> current) as a function of gate voltage (gate-source voltage).</a:t>
            </a:r>
          </a:p>
          <a:p>
            <a:r>
              <a:rPr lang="en-US" baseline="0" dirty="0" smtClean="0"/>
              <a:t>Almost no threshold shift observed (threshold is the gate voltage required to begin to turn on the transistor)</a:t>
            </a:r>
          </a:p>
          <a:p>
            <a:r>
              <a:rPr lang="en-US" baseline="0" dirty="0" smtClean="0"/>
              <a:t>Significant loss of maximum current observed – similar to result with devices at room temperature, but much less severe (room temp 120/60 PMOS had lost &gt;50% at 200 </a:t>
            </a:r>
            <a:r>
              <a:rPr lang="en-US" baseline="0" dirty="0" err="1" smtClean="0"/>
              <a:t>Mrad</a:t>
            </a:r>
            <a:r>
              <a:rPr lang="en-US" baseline="0" dirty="0" smtClean="0"/>
              <a:t> &amp; was dead before 1 Grad).</a:t>
            </a:r>
          </a:p>
          <a:p>
            <a:endParaRPr lang="en-US" baseline="0" dirty="0" smtClean="0"/>
          </a:p>
          <a:p>
            <a:r>
              <a:rPr lang="en-US" baseline="0" dirty="0" smtClean="0"/>
              <a:t>NMOS curves stop at 877 </a:t>
            </a:r>
            <a:r>
              <a:rPr lang="en-US" baseline="0" dirty="0" err="1" smtClean="0"/>
              <a:t>Mrad</a:t>
            </a:r>
            <a:r>
              <a:rPr lang="en-US" baseline="0" dirty="0" smtClean="0"/>
              <a:t> because we destroyed that transistor before the next irradiation step.</a:t>
            </a:r>
          </a:p>
          <a:p>
            <a:endParaRPr lang="en-US" baseline="0" dirty="0" smtClean="0"/>
          </a:p>
          <a:p>
            <a:r>
              <a:rPr lang="en-US" baseline="0" dirty="0" smtClean="0"/>
              <a:t>Test ROC was designed in 130nm rather than 65nm for a number of reasons:</a:t>
            </a:r>
          </a:p>
          <a:p>
            <a:pPr marL="171450" indent="-171450">
              <a:buFontTx/>
              <a:buChar char="•"/>
            </a:pPr>
            <a:r>
              <a:rPr lang="en-US" baseline="0" dirty="0" smtClean="0"/>
              <a:t>We’ve done other 130nm designs &amp; we haven’t done 65nm designs yet (except for test chip which is just individual transistors)</a:t>
            </a:r>
          </a:p>
          <a:p>
            <a:pPr marL="171450" indent="-171450">
              <a:buFontTx/>
              <a:buChar char="•"/>
            </a:pPr>
            <a:r>
              <a:rPr lang="en-US" baseline="0" dirty="0" smtClean="0"/>
              <a:t>Technology is similar enough so that design concepts can be tested &amp; circuits translated to 65nm later</a:t>
            </a:r>
          </a:p>
          <a:p>
            <a:pPr marL="171450" indent="-171450">
              <a:buFontTx/>
              <a:buChar char="•"/>
            </a:pPr>
            <a:r>
              <a:rPr lang="en-US" baseline="0" dirty="0" smtClean="0"/>
              <a:t>130nm is less expensive</a:t>
            </a:r>
          </a:p>
          <a:p>
            <a:pPr marL="171450" indent="-171450">
              <a:buFontTx/>
              <a:buChar char="•"/>
            </a:pPr>
            <a:r>
              <a:rPr lang="en-US" baseline="0" dirty="0" smtClean="0"/>
              <a:t>We don’t yet have access to CERN-designed radiation tolerant 65nm design kit or agreement in place to design for CERN-sponsored MPW submissions.</a:t>
            </a:r>
          </a:p>
          <a:p>
            <a:pPr marL="171450" indent="-171450">
              <a:buFontTx/>
              <a:buChar char="•"/>
            </a:pPr>
            <a:endParaRPr lang="en-US" baseline="0" dirty="0" smtClean="0"/>
          </a:p>
          <a:p>
            <a:pPr marL="0" indent="0">
              <a:buFontTx/>
              <a:buNone/>
            </a:pPr>
            <a:r>
              <a:rPr lang="en-US" baseline="0" dirty="0" smtClean="0"/>
              <a:t>Sensors have been built to match FCP130 &amp; more are being built (“thin” (</a:t>
            </a:r>
            <a:r>
              <a:rPr lang="en-US" baseline="0" dirty="0" err="1" smtClean="0"/>
              <a:t>ish</a:t>
            </a:r>
            <a:r>
              <a:rPr lang="en-US" baseline="0" dirty="0" smtClean="0"/>
              <a:t>) silicon &amp; 3D); will also test diamond sensors.</a:t>
            </a:r>
          </a:p>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18</a:t>
            </a:fld>
            <a:endParaRPr lang="en-US" dirty="0"/>
          </a:p>
        </p:txBody>
      </p:sp>
    </p:spTree>
    <p:extLst>
      <p:ext uri="{BB962C8B-B14F-4D97-AF65-F5344CB8AC3E}">
        <p14:creationId xmlns:p14="http://schemas.microsoft.com/office/powerpoint/2010/main" val="3451675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F9B3A03-EC2E-4394-8650-8CB04FC79D53}" type="slidenum">
              <a:rPr lang="en-US" altLang="en-US">
                <a:solidFill>
                  <a:prstClr val="black"/>
                </a:solidFill>
              </a:rPr>
              <a:pPr eaLnBrk="1" hangingPunct="1"/>
              <a:t>21</a:t>
            </a:fld>
            <a:endParaRPr lang="en-US" altLang="en-US" dirty="0">
              <a:solidFill>
                <a:prstClr val="black"/>
              </a:solidFill>
            </a:endParaRPr>
          </a:p>
        </p:txBody>
      </p:sp>
      <p:sp>
        <p:nvSpPr>
          <p:cNvPr id="7171" name="Slide Image Placeholder 1"/>
          <p:cNvSpPr>
            <a:spLocks noGrp="1" noRot="1" noChangeAspect="1" noTextEdit="1"/>
          </p:cNvSpPr>
          <p:nvPr>
            <p:ph type="sldImg"/>
          </p:nvPr>
        </p:nvSpPr>
        <p:spPr>
          <a:xfrm>
            <a:off x="1130300" y="703263"/>
            <a:ext cx="4594225" cy="3446462"/>
          </a:xfrm>
          <a:ln/>
        </p:spPr>
      </p:sp>
      <p:sp>
        <p:nvSpPr>
          <p:cNvPr id="7172" name="Notes Placeholder 2"/>
          <p:cNvSpPr>
            <a:spLocks noGrp="1"/>
          </p:cNvSpPr>
          <p:nvPr>
            <p:ph type="body" idx="1"/>
          </p:nvPr>
        </p:nvSpPr>
        <p:spPr>
          <a:xfrm>
            <a:off x="914400" y="4360863"/>
            <a:ext cx="5029200" cy="4079875"/>
          </a:xfrm>
          <a:noFill/>
        </p:spPr>
        <p:txBody>
          <a:bodyPr lIns="87274" tIns="43637" rIns="87274" bIns="43637"/>
          <a:lstStyle/>
          <a:p>
            <a:pPr eaLnBrk="1" hangingPunct="1"/>
            <a:endParaRPr lang="en-US" altLang="en-US" dirty="0" smtClean="0">
              <a:latin typeface="Arial" pitchFamily="34" charset="0"/>
            </a:endParaRPr>
          </a:p>
        </p:txBody>
      </p:sp>
      <p:sp>
        <p:nvSpPr>
          <p:cNvPr id="7173" name="Slide Number Placeholder 3"/>
          <p:cNvSpPr txBox="1">
            <a:spLocks noGrp="1"/>
          </p:cNvSpPr>
          <p:nvPr/>
        </p:nvSpPr>
        <p:spPr bwMode="auto">
          <a:xfrm>
            <a:off x="3886200" y="8651875"/>
            <a:ext cx="29718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74" tIns="43637" rIns="87274" bIns="43637" anchor="b"/>
          <a:lstStyle>
            <a:lvl1pPr defTabSz="873125" eaLnBrk="0" hangingPunct="0">
              <a:defRPr>
                <a:solidFill>
                  <a:schemeClr val="tx1"/>
                </a:solidFill>
                <a:latin typeface="Arial" pitchFamily="34" charset="0"/>
              </a:defRPr>
            </a:lvl1pPr>
            <a:lvl2pPr marL="742950" indent="-285750" defTabSz="873125" eaLnBrk="0" hangingPunct="0">
              <a:defRPr>
                <a:solidFill>
                  <a:schemeClr val="tx1"/>
                </a:solidFill>
                <a:latin typeface="Arial" pitchFamily="34" charset="0"/>
              </a:defRPr>
            </a:lvl2pPr>
            <a:lvl3pPr marL="1143000" indent="-228600" defTabSz="873125" eaLnBrk="0" hangingPunct="0">
              <a:defRPr>
                <a:solidFill>
                  <a:schemeClr val="tx1"/>
                </a:solidFill>
                <a:latin typeface="Arial" pitchFamily="34" charset="0"/>
              </a:defRPr>
            </a:lvl3pPr>
            <a:lvl4pPr marL="1600200" indent="-228600" defTabSz="873125" eaLnBrk="0" hangingPunct="0">
              <a:defRPr>
                <a:solidFill>
                  <a:schemeClr val="tx1"/>
                </a:solidFill>
                <a:latin typeface="Arial" pitchFamily="34" charset="0"/>
              </a:defRPr>
            </a:lvl4pPr>
            <a:lvl5pPr marL="2057400" indent="-228600" defTabSz="873125" eaLnBrk="0" hangingPunct="0">
              <a:defRPr>
                <a:solidFill>
                  <a:schemeClr val="tx1"/>
                </a:solidFill>
                <a:latin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17595E12-622F-4FD6-BD85-5BA6E6068292}" type="slidenum">
              <a:rPr lang="en-US" altLang="en-US" sz="1100" smtClean="0">
                <a:solidFill>
                  <a:prstClr val="black"/>
                </a:solidFill>
                <a:latin typeface="Times New Roman" pitchFamily="18" charset="0"/>
              </a:rPr>
              <a:pPr algn="r" fontAlgn="base">
                <a:spcBef>
                  <a:spcPct val="0"/>
                </a:spcBef>
                <a:spcAft>
                  <a:spcPct val="0"/>
                </a:spcAft>
              </a:pPr>
              <a:t>21</a:t>
            </a:fld>
            <a:endParaRPr lang="en-US" altLang="en-US" sz="1100" dirty="0" smtClean="0">
              <a:solidFill>
                <a:prstClr val="black"/>
              </a:solidFill>
              <a:latin typeface="Times New Roman" pitchFamily="18" charset="0"/>
            </a:endParaRPr>
          </a:p>
        </p:txBody>
      </p:sp>
    </p:spTree>
    <p:extLst>
      <p:ext uri="{BB962C8B-B14F-4D97-AF65-F5344CB8AC3E}">
        <p14:creationId xmlns:p14="http://schemas.microsoft.com/office/powerpoint/2010/main" val="1583463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r>
              <a:rPr lang="en-US" smtClean="0"/>
              <a:t>Erik Ramberg  -  Review of Fermilab Detector R&amp;D, Oct. 29, 2014</a:t>
            </a:r>
            <a:endParaRPr lang="en-US"/>
          </a:p>
        </p:txBody>
      </p:sp>
      <p:sp>
        <p:nvSpPr>
          <p:cNvPr id="5" name="Slide Number Placeholder 4"/>
          <p:cNvSpPr>
            <a:spLocks noGrp="1"/>
          </p:cNvSpPr>
          <p:nvPr>
            <p:ph type="sldNum" sz="quarter" idx="11"/>
          </p:nvPr>
        </p:nvSpPr>
        <p:spPr/>
        <p:txBody>
          <a:bodyPr/>
          <a:lstStyle>
            <a:lvl1pPr>
              <a:defRPr b="0"/>
            </a:lvl1pPr>
          </a:lstStyle>
          <a:p>
            <a:fld id="{83394789-C7E7-9047-B1E8-D7F8A5DCD192}" type="slidenum">
              <a:rPr lang="en-US"/>
              <a:pPr/>
              <a:t>‹#›</a:t>
            </a:fld>
            <a:endParaRPr lang="en-US"/>
          </a:p>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r>
              <a:rPr lang="en-US" smtClean="0"/>
              <a:t>Erik Ramberg  -  Review of Fermilab Detector R&amp;D, Oct. 29, 2014</a:t>
            </a:r>
            <a:endParaRPr lang="en-US"/>
          </a:p>
        </p:txBody>
      </p:sp>
      <p:sp>
        <p:nvSpPr>
          <p:cNvPr id="5" name="Slide Number Placeholder 4"/>
          <p:cNvSpPr>
            <a:spLocks noGrp="1"/>
          </p:cNvSpPr>
          <p:nvPr>
            <p:ph type="sldNum" sz="quarter" idx="11"/>
          </p:nvPr>
        </p:nvSpPr>
        <p:spPr/>
        <p:txBody>
          <a:bodyPr/>
          <a:lstStyle>
            <a:lvl1pPr>
              <a:defRPr b="0"/>
            </a:lvl1pPr>
          </a:lstStyle>
          <a:p>
            <a:fld id="{D6EF7C84-ACF7-574B-A35E-42A515A8DB96}" type="slidenum">
              <a:rPr lang="en-US"/>
              <a:pPr/>
              <a:t>‹#›</a:t>
            </a:fld>
            <a:endParaRPr lang="en-US"/>
          </a:p>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524000"/>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86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78674" y="6356350"/>
            <a:ext cx="2133600" cy="365125"/>
          </a:xfrm>
          <a:prstGeom prst="rect">
            <a:avLst/>
          </a:prstGeom>
        </p:spPr>
        <p:txBody>
          <a:bodyPr/>
          <a:lstStyle/>
          <a:p>
            <a:r>
              <a:rPr lang="en-US" dirty="0" smtClean="0"/>
              <a:t>R. Lipton Snowmass 2013</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89F01-ECB1-0A42-A33A-E6713833CB6E}" type="slidenum">
              <a:rPr lang="en-US" smtClean="0"/>
              <a:t>‹#›</a:t>
            </a:fld>
            <a:endParaRPr lang="en-US"/>
          </a:p>
        </p:txBody>
      </p:sp>
    </p:spTree>
    <p:extLst>
      <p:ext uri="{BB962C8B-B14F-4D97-AF65-F5344CB8AC3E}">
        <p14:creationId xmlns:p14="http://schemas.microsoft.com/office/powerpoint/2010/main" val="1714503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a:xfrm>
            <a:off x="6459538" y="6515100"/>
            <a:ext cx="1076325" cy="241300"/>
          </a:xfrm>
          <a:prstGeom prst="rect">
            <a:avLst/>
          </a:prstGeom>
        </p:spPr>
        <p:txBody>
          <a:bodyPr/>
          <a:lstStyle>
            <a:lvl1pPr>
              <a:defRPr/>
            </a:lvl1pPr>
          </a:lstStyle>
          <a:p>
            <a:pPr>
              <a:defRPr/>
            </a:pPr>
            <a:fld id="{A4D61617-7528-6243-AD82-232D4A87BE80}" type="datetime1">
              <a:rPr lang="en-US"/>
              <a:pPr>
                <a:defRPr/>
              </a:pPr>
              <a:t>10/28/14</a:t>
            </a:fld>
            <a:endParaRPr lang="en-US"/>
          </a:p>
        </p:txBody>
      </p:sp>
      <p:sp>
        <p:nvSpPr>
          <p:cNvPr id="8" name="Footer Placeholder 4"/>
          <p:cNvSpPr>
            <a:spLocks noGrp="1"/>
          </p:cNvSpPr>
          <p:nvPr>
            <p:ph type="ftr" sz="quarter" idx="20"/>
          </p:nvPr>
        </p:nvSpPr>
        <p:spPr/>
        <p:txBody>
          <a:bodyPr/>
          <a:lstStyle>
            <a:lvl1pPr>
              <a:defRPr/>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D34609E3-F787-B343-B740-1F39DF8800A9}" type="slidenum">
              <a:rPr lang="en-US"/>
              <a:pPr>
                <a:defRPr/>
              </a:pPr>
              <a:t>‹#›</a:t>
            </a:fld>
            <a:endParaRPr lang="en-US" dirty="0"/>
          </a:p>
        </p:txBody>
      </p:sp>
    </p:spTree>
    <p:extLst>
      <p:ext uri="{BB962C8B-B14F-4D97-AF65-F5344CB8AC3E}">
        <p14:creationId xmlns:p14="http://schemas.microsoft.com/office/powerpoint/2010/main" val="26576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r>
              <a:rPr lang="en-US" smtClean="0"/>
              <a:t>Erik Ramberg  -  Review of Fermilab Detector R&amp;D, Oct. 29, 2014</a:t>
            </a:r>
            <a:endParaRPr lang="en-US"/>
          </a:p>
        </p:txBody>
      </p:sp>
      <p:sp>
        <p:nvSpPr>
          <p:cNvPr id="5" name="Slide Number Placeholder 4"/>
          <p:cNvSpPr>
            <a:spLocks noGrp="1"/>
          </p:cNvSpPr>
          <p:nvPr>
            <p:ph type="sldNum" sz="quarter" idx="11"/>
          </p:nvPr>
        </p:nvSpPr>
        <p:spPr/>
        <p:txBody>
          <a:bodyPr/>
          <a:lstStyle>
            <a:lvl1pPr>
              <a:defRPr b="0"/>
            </a:lvl1pPr>
          </a:lstStyle>
          <a:p>
            <a:fld id="{4D59C847-7DCE-6D4A-BE87-C05B68FF72A7}" type="slidenum">
              <a:rPr lang="en-US"/>
              <a:pPr/>
              <a:t>‹#›</a:t>
            </a:fld>
            <a:endParaRPr lang="en-US"/>
          </a:p>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r>
              <a:rPr lang="en-US" smtClean="0"/>
              <a:t>Erik Ramberg  -  Review of Fermilab Detector R&amp;D, Oct. 29, 2014</a:t>
            </a:r>
            <a:endParaRPr lang="en-US"/>
          </a:p>
        </p:txBody>
      </p:sp>
      <p:sp>
        <p:nvSpPr>
          <p:cNvPr id="5" name="Slide Number Placeholder 4"/>
          <p:cNvSpPr>
            <a:spLocks noGrp="1"/>
          </p:cNvSpPr>
          <p:nvPr>
            <p:ph type="sldNum" sz="quarter" idx="11"/>
          </p:nvPr>
        </p:nvSpPr>
        <p:spPr/>
        <p:txBody>
          <a:bodyPr/>
          <a:lstStyle>
            <a:lvl1pPr>
              <a:defRPr b="0"/>
            </a:lvl1pPr>
          </a:lstStyle>
          <a:p>
            <a:fld id="{8E67622E-E4D6-024C-9607-F9B32EFC6BE0}" type="slidenum">
              <a:rPr lang="en-US"/>
              <a:pPr/>
              <a:t>‹#›</a:t>
            </a:fld>
            <a:endParaRPr lang="en-US"/>
          </a:p>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smtClean="0"/>
              <a:t>Erik Ramberg  -  Review of Fermilab Detector R&amp;D, Oct. 29, 2014</a:t>
            </a:r>
            <a:endParaRPr lang="en-US"/>
          </a:p>
        </p:txBody>
      </p:sp>
      <p:sp>
        <p:nvSpPr>
          <p:cNvPr id="6" name="Slide Number Placeholder 5"/>
          <p:cNvSpPr>
            <a:spLocks noGrp="1"/>
          </p:cNvSpPr>
          <p:nvPr>
            <p:ph type="sldNum" sz="quarter" idx="11"/>
          </p:nvPr>
        </p:nvSpPr>
        <p:spPr/>
        <p:txBody>
          <a:bodyPr/>
          <a:lstStyle>
            <a:lvl1pPr>
              <a:defRPr b="0"/>
            </a:lvl1pPr>
          </a:lstStyle>
          <a:p>
            <a:fld id="{FBD22B6A-5E4E-4B42-BAA9-A0DD8E29D7B7}" type="slidenum">
              <a:rPr lang="en-US"/>
              <a:pPr/>
              <a:t>‹#›</a:t>
            </a:fld>
            <a:endParaRPr lang="en-US"/>
          </a:p>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pPr>
              <a:defRPr/>
            </a:pPr>
            <a:r>
              <a:rPr lang="en-US" smtClean="0"/>
              <a:t>Erik Ramberg  -  Review of Fermilab Detector R&amp;D, Oct. 29, 2014</a:t>
            </a:r>
            <a:endParaRPr lang="en-US"/>
          </a:p>
        </p:txBody>
      </p:sp>
      <p:sp>
        <p:nvSpPr>
          <p:cNvPr id="8" name="Slide Number Placeholder 7"/>
          <p:cNvSpPr>
            <a:spLocks noGrp="1"/>
          </p:cNvSpPr>
          <p:nvPr>
            <p:ph type="sldNum" sz="quarter" idx="11"/>
          </p:nvPr>
        </p:nvSpPr>
        <p:spPr/>
        <p:txBody>
          <a:bodyPr/>
          <a:lstStyle>
            <a:lvl1pPr>
              <a:defRPr b="0"/>
            </a:lvl1pPr>
          </a:lstStyle>
          <a:p>
            <a:fld id="{58530BE3-C883-764E-8BC0-3C6EAEEB09D2}" type="slidenum">
              <a:rPr lang="en-US"/>
              <a:pPr/>
              <a:t>‹#›</a:t>
            </a:fld>
            <a:endParaRPr lang="en-US"/>
          </a:p>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defRPr/>
            </a:pPr>
            <a:r>
              <a:rPr lang="en-US" smtClean="0"/>
              <a:t>Erik Ramberg  -  Review of Fermilab Detector R&amp;D, Oct. 29, 2014</a:t>
            </a:r>
            <a:endParaRPr lang="en-US"/>
          </a:p>
        </p:txBody>
      </p:sp>
      <p:sp>
        <p:nvSpPr>
          <p:cNvPr id="4" name="Slide Number Placeholder 3"/>
          <p:cNvSpPr>
            <a:spLocks noGrp="1"/>
          </p:cNvSpPr>
          <p:nvPr>
            <p:ph type="sldNum" sz="quarter" idx="11"/>
          </p:nvPr>
        </p:nvSpPr>
        <p:spPr/>
        <p:txBody>
          <a:bodyPr/>
          <a:lstStyle>
            <a:lvl1pPr>
              <a:defRPr b="0"/>
            </a:lvl1pPr>
          </a:lstStyle>
          <a:p>
            <a:fld id="{026FAA0E-EE57-3945-A3AC-4469626D46E5}" type="slidenum">
              <a:rPr lang="en-US"/>
              <a:pPr/>
              <a:t>‹#›</a:t>
            </a:fld>
            <a:endParaRPr lang="en-US"/>
          </a:p>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smtClean="0"/>
              <a:t>Erik Ramberg  -  Review of Fermilab Detector R&amp;D, Oct. 29, 2014</a:t>
            </a:r>
            <a:endParaRPr lang="en-US"/>
          </a:p>
        </p:txBody>
      </p:sp>
      <p:sp>
        <p:nvSpPr>
          <p:cNvPr id="3" name="Slide Number Placeholder 2"/>
          <p:cNvSpPr>
            <a:spLocks noGrp="1"/>
          </p:cNvSpPr>
          <p:nvPr>
            <p:ph type="sldNum" sz="quarter" idx="11"/>
          </p:nvPr>
        </p:nvSpPr>
        <p:spPr/>
        <p:txBody>
          <a:bodyPr/>
          <a:lstStyle>
            <a:lvl1pPr>
              <a:defRPr b="0"/>
            </a:lvl1pPr>
          </a:lstStyle>
          <a:p>
            <a:fld id="{1FA2C29A-C465-A449-969E-BB93BDC24159}" type="slidenum">
              <a:rPr lang="en-US"/>
              <a:pPr/>
              <a:t>‹#›</a:t>
            </a:fld>
            <a:endParaRPr lang="en-US"/>
          </a:p>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Erik Ramberg  -  Review of Fermilab Detector R&amp;D, Oct. 29, 2014</a:t>
            </a:r>
            <a:endParaRPr lang="en-US"/>
          </a:p>
        </p:txBody>
      </p:sp>
      <p:sp>
        <p:nvSpPr>
          <p:cNvPr id="6" name="Slide Number Placeholder 5"/>
          <p:cNvSpPr>
            <a:spLocks noGrp="1"/>
          </p:cNvSpPr>
          <p:nvPr>
            <p:ph type="sldNum" sz="quarter" idx="11"/>
          </p:nvPr>
        </p:nvSpPr>
        <p:spPr/>
        <p:txBody>
          <a:bodyPr/>
          <a:lstStyle>
            <a:lvl1pPr>
              <a:defRPr b="0"/>
            </a:lvl1pPr>
          </a:lstStyle>
          <a:p>
            <a:fld id="{6036484A-B4E3-4242-852F-BF8F6F35BBEC}" type="slidenum">
              <a:rPr lang="en-US"/>
              <a:pPr/>
              <a:t>‹#›</a:t>
            </a:fld>
            <a:endParaRPr lang="en-US"/>
          </a:p>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Erik Ramberg  -  Review of Fermilab Detector R&amp;D, Oct. 29, 2014</a:t>
            </a:r>
            <a:endParaRPr lang="en-US"/>
          </a:p>
        </p:txBody>
      </p:sp>
      <p:sp>
        <p:nvSpPr>
          <p:cNvPr id="6" name="Slide Number Placeholder 5"/>
          <p:cNvSpPr>
            <a:spLocks noGrp="1"/>
          </p:cNvSpPr>
          <p:nvPr>
            <p:ph type="sldNum" sz="quarter" idx="11"/>
          </p:nvPr>
        </p:nvSpPr>
        <p:spPr/>
        <p:txBody>
          <a:bodyPr/>
          <a:lstStyle>
            <a:lvl1pPr>
              <a:defRPr b="0"/>
            </a:lvl1pPr>
          </a:lstStyle>
          <a:p>
            <a:fld id="{784C1162-09A7-DC40-ADE7-41A70390D7EE}" type="slidenum">
              <a:rPr lang="en-US"/>
              <a:pPr/>
              <a:t>‹#›</a:t>
            </a:fld>
            <a:endParaRPr lang="en-US"/>
          </a:p>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1" descr="Fermi_white_subpage"/>
          <p:cNvPicPr>
            <a:picLocks noChangeAspect="1" noChangeArrowheads="1"/>
          </p:cNvPicPr>
          <p:nvPr userDrawn="1"/>
        </p:nvPicPr>
        <p:blipFill>
          <a:blip r:embed="rId16"/>
          <a:srcRect/>
          <a:stretch>
            <a:fillRect/>
          </a:stretch>
        </p:blipFill>
        <p:spPr bwMode="auto">
          <a:xfrm>
            <a:off x="0" y="0"/>
            <a:ext cx="8991600" cy="67437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1219200" y="6172200"/>
            <a:ext cx="6248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200" b="1"/>
            </a:lvl1pPr>
          </a:lstStyle>
          <a:p>
            <a:pPr>
              <a:defRPr/>
            </a:pPr>
            <a:r>
              <a:rPr lang="en-US" dirty="0" smtClean="0"/>
              <a:t>Erik Ramberg  -  Review of </a:t>
            </a:r>
            <a:r>
              <a:rPr lang="en-US" dirty="0" err="1" smtClean="0"/>
              <a:t>Fermilab</a:t>
            </a:r>
            <a:r>
              <a:rPr lang="en-US" dirty="0" smtClean="0"/>
              <a:t> Detector R&amp;D, Oct. 29, 2014</a:t>
            </a:r>
            <a:endParaRPr lang="en-US"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1">
                <a:solidFill>
                  <a:srgbClr val="111111"/>
                </a:solidFill>
              </a:defRPr>
            </a:lvl1pPr>
          </a:lstStyle>
          <a:p>
            <a:fld id="{FDF2F67D-E972-354C-BE1C-DED5C8698059}" type="slidenum">
              <a:rPr lang="en-US"/>
              <a:pPr/>
              <a:t>‹#›</a:t>
            </a:fld>
            <a:endParaRPr lang="en-US"/>
          </a:p>
          <a:p>
            <a:endParaRPr lang="en-US"/>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err="1"/>
              <a:t>Laksdjfalkjfds</a:t>
            </a:r>
            <a:endParaRPr lang="en-US" dirty="0"/>
          </a:p>
          <a:p>
            <a:pPr lvl="1"/>
            <a:r>
              <a:rPr lang="en-US" dirty="0"/>
              <a:t>;</a:t>
            </a:r>
            <a:r>
              <a:rPr lang="en-US" dirty="0" err="1"/>
              <a:t>slkjfda;slkjfd</a:t>
            </a:r>
            <a:endParaRPr lang="en-US" dirty="0"/>
          </a:p>
          <a:p>
            <a:pPr lvl="3"/>
            <a:r>
              <a:rPr lang="en-US" dirty="0" err="1"/>
              <a:t>A;slkjfda;slkjfd</a:t>
            </a:r>
            <a:endParaRPr lang="en-US" dirty="0"/>
          </a:p>
          <a:p>
            <a:pPr lvl="3"/>
            <a:r>
              <a:rPr lang="en-US" dirty="0"/>
              <a:t>	</a:t>
            </a:r>
            <a:r>
              <a:rPr lang="en-US" dirty="0" err="1"/>
              <a:t>a;lksdjf;lsakjfd</a:t>
            </a:r>
            <a:endParaRPr lang="en-US" dirty="0"/>
          </a:p>
          <a:p>
            <a:pPr lvl="4"/>
            <a:r>
              <a:rPr lang="en-US" dirty="0" err="1"/>
              <a:t>slkdflsdkjflsdkjflsdkjf</a:t>
            </a:r>
            <a:endParaRPr lang="en-US" dirty="0"/>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4" r:id="rId14"/>
  </p:sldLayoutIdLst>
  <p:hf hdr="0" dt="0"/>
  <p:txStyles>
    <p:titleStyle>
      <a:lvl1pPr algn="l" rtl="0" eaLnBrk="0" fontAlgn="base" hangingPunct="0">
        <a:spcBef>
          <a:spcPct val="0"/>
        </a:spcBef>
        <a:spcAft>
          <a:spcPct val="0"/>
        </a:spcAft>
        <a:defRPr sz="2800">
          <a:solidFill>
            <a:srgbClr val="003399"/>
          </a:solidFill>
          <a:latin typeface="+mj-lt"/>
          <a:ea typeface="+mj-ea"/>
          <a:cs typeface="+mj-cs"/>
        </a:defRPr>
      </a:lvl1pPr>
      <a:lvl2pPr algn="l" rtl="0" eaLnBrk="0" fontAlgn="base" hangingPunct="0">
        <a:spcBef>
          <a:spcPct val="0"/>
        </a:spcBef>
        <a:spcAft>
          <a:spcPct val="0"/>
        </a:spcAft>
        <a:defRPr sz="2800">
          <a:solidFill>
            <a:srgbClr val="003399"/>
          </a:solidFill>
          <a:latin typeface="Arial" charset="0"/>
        </a:defRPr>
      </a:lvl2pPr>
      <a:lvl3pPr algn="l" rtl="0" eaLnBrk="0" fontAlgn="base" hangingPunct="0">
        <a:spcBef>
          <a:spcPct val="0"/>
        </a:spcBef>
        <a:spcAft>
          <a:spcPct val="0"/>
        </a:spcAft>
        <a:defRPr sz="2800">
          <a:solidFill>
            <a:srgbClr val="003399"/>
          </a:solidFill>
          <a:latin typeface="Arial" charset="0"/>
        </a:defRPr>
      </a:lvl3pPr>
      <a:lvl4pPr algn="l" rtl="0" eaLnBrk="0" fontAlgn="base" hangingPunct="0">
        <a:spcBef>
          <a:spcPct val="0"/>
        </a:spcBef>
        <a:spcAft>
          <a:spcPct val="0"/>
        </a:spcAft>
        <a:defRPr sz="2800">
          <a:solidFill>
            <a:srgbClr val="003399"/>
          </a:solidFill>
          <a:latin typeface="Arial" charset="0"/>
        </a:defRPr>
      </a:lvl4pPr>
      <a:lvl5pPr algn="l" rtl="0" eaLnBrk="0" fontAlgn="base" hangingPunct="0">
        <a:spcBef>
          <a:spcPct val="0"/>
        </a:spcBef>
        <a:spcAft>
          <a:spcPct val="0"/>
        </a:spcAft>
        <a:defRPr sz="2800">
          <a:solidFill>
            <a:srgbClr val="003399"/>
          </a:solidFill>
          <a:latin typeface="Arial" charset="0"/>
        </a:defRPr>
      </a:lvl5pPr>
      <a:lvl6pPr marL="457200" algn="l" rtl="0" fontAlgn="base">
        <a:spcBef>
          <a:spcPct val="0"/>
        </a:spcBef>
        <a:spcAft>
          <a:spcPct val="0"/>
        </a:spcAft>
        <a:defRPr sz="2800">
          <a:solidFill>
            <a:srgbClr val="003399"/>
          </a:solidFill>
          <a:latin typeface="Arial" charset="0"/>
        </a:defRPr>
      </a:lvl6pPr>
      <a:lvl7pPr marL="914400" algn="l" rtl="0" fontAlgn="base">
        <a:spcBef>
          <a:spcPct val="0"/>
        </a:spcBef>
        <a:spcAft>
          <a:spcPct val="0"/>
        </a:spcAft>
        <a:defRPr sz="2800">
          <a:solidFill>
            <a:srgbClr val="003399"/>
          </a:solidFill>
          <a:latin typeface="Arial" charset="0"/>
        </a:defRPr>
      </a:lvl7pPr>
      <a:lvl8pPr marL="1371600" algn="l" rtl="0" fontAlgn="base">
        <a:spcBef>
          <a:spcPct val="0"/>
        </a:spcBef>
        <a:spcAft>
          <a:spcPct val="0"/>
        </a:spcAft>
        <a:defRPr sz="2800">
          <a:solidFill>
            <a:srgbClr val="003399"/>
          </a:solidFill>
          <a:latin typeface="Arial" charset="0"/>
        </a:defRPr>
      </a:lvl8pPr>
      <a:lvl9pPr marL="1828800" algn="l" rtl="0" fontAlgn="base">
        <a:spcBef>
          <a:spcPct val="0"/>
        </a:spcBef>
        <a:spcAft>
          <a:spcPct val="0"/>
        </a:spcAft>
        <a:defRPr sz="2800">
          <a:solidFill>
            <a:srgbClr val="003399"/>
          </a:solidFill>
          <a:latin typeface="Arial" charset="0"/>
        </a:defRPr>
      </a:lvl9pPr>
    </p:titleStyle>
    <p:bodyStyle>
      <a:lvl1pPr marL="342900" indent="-342900" algn="l" rtl="0" eaLnBrk="0" fontAlgn="base" hangingPunct="0">
        <a:spcBef>
          <a:spcPct val="20000"/>
        </a:spcBef>
        <a:spcAft>
          <a:spcPct val="0"/>
        </a:spcAft>
        <a:buClr>
          <a:srgbClr val="0033CC"/>
        </a:buClr>
        <a:buSzPct val="80000"/>
        <a:buChar char="•"/>
        <a:defRPr sz="2400">
          <a:solidFill>
            <a:srgbClr val="111111"/>
          </a:solidFill>
          <a:latin typeface="+mn-lt"/>
          <a:ea typeface="+mn-ea"/>
          <a:cs typeface="+mn-cs"/>
        </a:defRPr>
      </a:lvl1pPr>
      <a:lvl2pPr marL="742950" indent="-285750" algn="l" rtl="0" eaLnBrk="0" fontAlgn="base" hangingPunct="0">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3000" indent="-228600" algn="l" rtl="0" eaLnBrk="0" fontAlgn="base" hangingPunct="0">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6" Type="http://schemas.openxmlformats.org/officeDocument/2006/relationships/image" Target="../media/image25.emf"/><Relationship Id="rId7" Type="http://schemas.openxmlformats.org/officeDocument/2006/relationships/image" Target="../media/image26.jpe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png"/><Relationship Id="rId6" Type="http://schemas.openxmlformats.org/officeDocument/2006/relationships/image" Target="../media/image34.gif"/><Relationship Id="rId7"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 Id="rId3" Type="http://schemas.openxmlformats.org/officeDocument/2006/relationships/image" Target="../media/image4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 Id="rId3"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5" name="Rectangle 3"/>
          <p:cNvSpPr>
            <a:spLocks noGrp="1" noChangeArrowheads="1"/>
          </p:cNvSpPr>
          <p:nvPr>
            <p:ph type="body" idx="4294967295"/>
          </p:nvPr>
        </p:nvSpPr>
        <p:spPr>
          <a:xfrm>
            <a:off x="762000" y="1600200"/>
            <a:ext cx="7696200" cy="3810000"/>
          </a:xfrm>
        </p:spPr>
        <p:txBody>
          <a:bodyPr/>
          <a:lstStyle/>
          <a:p>
            <a:pPr algn="ctr">
              <a:lnSpc>
                <a:spcPct val="80000"/>
              </a:lnSpc>
              <a:buFontTx/>
              <a:buNone/>
            </a:pPr>
            <a:endParaRPr lang="en-US" sz="900" dirty="0"/>
          </a:p>
          <a:p>
            <a:pPr algn="ctr">
              <a:lnSpc>
                <a:spcPct val="80000"/>
              </a:lnSpc>
              <a:buFontTx/>
              <a:buNone/>
            </a:pPr>
            <a:endParaRPr lang="en-US" sz="900" dirty="0"/>
          </a:p>
          <a:p>
            <a:pPr algn="ctr">
              <a:lnSpc>
                <a:spcPct val="80000"/>
              </a:lnSpc>
              <a:buFontTx/>
              <a:buNone/>
            </a:pPr>
            <a:endParaRPr lang="en-US" sz="900" dirty="0" smtClean="0"/>
          </a:p>
          <a:p>
            <a:pPr algn="ctr">
              <a:lnSpc>
                <a:spcPct val="80000"/>
              </a:lnSpc>
              <a:buFontTx/>
              <a:buNone/>
            </a:pPr>
            <a:endParaRPr lang="en-US" sz="900" dirty="0" smtClean="0"/>
          </a:p>
          <a:p>
            <a:pPr algn="ctr">
              <a:lnSpc>
                <a:spcPct val="80000"/>
              </a:lnSpc>
              <a:buFontTx/>
              <a:buNone/>
            </a:pPr>
            <a:r>
              <a:rPr lang="en-US" b="1" dirty="0" smtClean="0">
                <a:solidFill>
                  <a:srgbClr val="003399"/>
                </a:solidFill>
              </a:rPr>
              <a:t>Overview of</a:t>
            </a:r>
          </a:p>
          <a:p>
            <a:pPr algn="ctr">
              <a:lnSpc>
                <a:spcPct val="80000"/>
              </a:lnSpc>
              <a:buFontTx/>
              <a:buNone/>
            </a:pPr>
            <a:r>
              <a:rPr lang="en-US" b="1" dirty="0" smtClean="0">
                <a:solidFill>
                  <a:srgbClr val="003399"/>
                </a:solidFill>
              </a:rPr>
              <a:t>Fermilab Detector </a:t>
            </a:r>
          </a:p>
          <a:p>
            <a:pPr algn="ctr">
              <a:lnSpc>
                <a:spcPct val="80000"/>
              </a:lnSpc>
              <a:buFontTx/>
              <a:buNone/>
            </a:pPr>
            <a:r>
              <a:rPr lang="en-US" b="1" dirty="0" smtClean="0">
                <a:solidFill>
                  <a:srgbClr val="003399"/>
                </a:solidFill>
              </a:rPr>
              <a:t>Research and Development</a:t>
            </a:r>
          </a:p>
          <a:p>
            <a:pPr algn="ctr">
              <a:lnSpc>
                <a:spcPct val="80000"/>
              </a:lnSpc>
              <a:buFontTx/>
              <a:buNone/>
            </a:pPr>
            <a:endParaRPr lang="en-US" sz="1800" dirty="0" smtClean="0"/>
          </a:p>
          <a:p>
            <a:pPr algn="ctr">
              <a:lnSpc>
                <a:spcPct val="80000"/>
              </a:lnSpc>
              <a:buFontTx/>
              <a:buNone/>
            </a:pPr>
            <a:r>
              <a:rPr lang="en-US" sz="1800" dirty="0" smtClean="0">
                <a:solidFill>
                  <a:schemeClr val="tx1"/>
                </a:solidFill>
              </a:rPr>
              <a:t>29 Oct. 2014</a:t>
            </a:r>
          </a:p>
          <a:p>
            <a:pPr algn="ctr">
              <a:lnSpc>
                <a:spcPct val="80000"/>
              </a:lnSpc>
              <a:buFontTx/>
              <a:buNone/>
            </a:pPr>
            <a:r>
              <a:rPr lang="en-US" sz="1800" dirty="0" smtClean="0">
                <a:solidFill>
                  <a:schemeClr val="tx1"/>
                </a:solidFill>
              </a:rPr>
              <a:t>Erik Ramberg</a:t>
            </a:r>
          </a:p>
          <a:p>
            <a:pPr algn="ctr">
              <a:lnSpc>
                <a:spcPct val="80000"/>
              </a:lnSpc>
              <a:buFontTx/>
              <a:buNone/>
            </a:pPr>
            <a:r>
              <a:rPr lang="en-US" sz="1800" dirty="0" smtClean="0">
                <a:solidFill>
                  <a:schemeClr val="tx1"/>
                </a:solidFill>
              </a:rPr>
              <a:t>Fermilab</a:t>
            </a:r>
          </a:p>
          <a:p>
            <a:pPr algn="ctr">
              <a:lnSpc>
                <a:spcPct val="80000"/>
              </a:lnSpc>
              <a:buFontTx/>
              <a:buNone/>
            </a:pP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4D59C847-7DCE-6D4A-BE87-C05B68FF72A7}" type="slidenum">
              <a:rPr lang="en-US" smtClean="0"/>
              <a:pPr/>
              <a:t>10</a:t>
            </a:fld>
            <a:endParaRPr lang="en-US" smtClean="0"/>
          </a:p>
          <a:p>
            <a:endParaRPr lang="en-US"/>
          </a:p>
        </p:txBody>
      </p:sp>
      <p:sp>
        <p:nvSpPr>
          <p:cNvPr id="6" name="Footer Placeholder 5"/>
          <p:cNvSpPr>
            <a:spLocks noGrp="1"/>
          </p:cNvSpPr>
          <p:nvPr>
            <p:ph type="ftr" sz="quarter" idx="10"/>
          </p:nvPr>
        </p:nvSpPr>
        <p:spPr/>
        <p:txBody>
          <a:bodyPr/>
          <a:lstStyle/>
          <a:p>
            <a:pPr>
              <a:defRPr/>
            </a:pPr>
            <a:r>
              <a:rPr lang="en-US" smtClean="0"/>
              <a:t>Erik Ramberg  -  Review of Fermilab Detector R&amp;D, Oct. 29, 2014</a:t>
            </a:r>
            <a:endParaRPr lang="en-US" dirty="0"/>
          </a:p>
        </p:txBody>
      </p:sp>
      <p:pic>
        <p:nvPicPr>
          <p:cNvPr id="12" name="Picture 11" descr="DetectorTasks_2015_no_budge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33400"/>
            <a:ext cx="5299364" cy="6858000"/>
          </a:xfrm>
          <a:prstGeom prst="rect">
            <a:avLst/>
          </a:prstGeom>
        </p:spPr>
      </p:pic>
      <p:pic>
        <p:nvPicPr>
          <p:cNvPr id="13" name="Picture 12" descr="DetectorTasks_2015_no_budge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7436" y="533400"/>
            <a:ext cx="5299364" cy="6858000"/>
          </a:xfrm>
          <a:prstGeom prst="rect">
            <a:avLst/>
          </a:prstGeom>
        </p:spPr>
      </p:pic>
      <p:sp>
        <p:nvSpPr>
          <p:cNvPr id="2" name="TextBox 1"/>
          <p:cNvSpPr txBox="1"/>
          <p:nvPr/>
        </p:nvSpPr>
        <p:spPr>
          <a:xfrm>
            <a:off x="1600200" y="36752"/>
            <a:ext cx="6172200" cy="830997"/>
          </a:xfrm>
          <a:prstGeom prst="rect">
            <a:avLst/>
          </a:prstGeom>
          <a:noFill/>
        </p:spPr>
        <p:txBody>
          <a:bodyPr wrap="square" rtlCol="0">
            <a:spAutoFit/>
          </a:bodyPr>
          <a:lstStyle/>
          <a:p>
            <a:r>
              <a:rPr lang="en-US" dirty="0" smtClean="0"/>
              <a:t>Portfolio’s of R&amp;D projects are overseen by the Detector Advisory Group</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6858000" cy="1143000"/>
          </a:xfrm>
        </p:spPr>
        <p:txBody>
          <a:bodyPr/>
          <a:lstStyle/>
          <a:p>
            <a:r>
              <a:rPr lang="en-US" dirty="0" err="1" smtClean="0"/>
              <a:t>Fermilab</a:t>
            </a:r>
            <a:r>
              <a:rPr lang="en-US" dirty="0" smtClean="0"/>
              <a:t> scientists involved in detector R&amp;D</a:t>
            </a:r>
            <a:endParaRPr lang="en-US" dirty="0"/>
          </a:p>
        </p:txBody>
      </p:sp>
      <p:sp>
        <p:nvSpPr>
          <p:cNvPr id="6" name="Content Placeholder 5"/>
          <p:cNvSpPr>
            <a:spLocks noGrp="1"/>
          </p:cNvSpPr>
          <p:nvPr>
            <p:ph sz="half" idx="1"/>
          </p:nvPr>
        </p:nvSpPr>
        <p:spPr>
          <a:xfrm>
            <a:off x="1600200" y="1752600"/>
            <a:ext cx="3352800" cy="4114800"/>
          </a:xfrm>
        </p:spPr>
        <p:txBody>
          <a:bodyPr/>
          <a:lstStyle/>
          <a:p>
            <a:r>
              <a:rPr lang="en-US" sz="1800" dirty="0" smtClean="0"/>
              <a:t>Bradford </a:t>
            </a:r>
            <a:r>
              <a:rPr lang="en-US" sz="1800" dirty="0"/>
              <a:t>Benson</a:t>
            </a:r>
          </a:p>
          <a:p>
            <a:r>
              <a:rPr lang="en-US" sz="1800" dirty="0" err="1"/>
              <a:t>Flavio</a:t>
            </a:r>
            <a:r>
              <a:rPr lang="en-US" sz="1800" dirty="0"/>
              <a:t> </a:t>
            </a:r>
            <a:r>
              <a:rPr lang="en-US" sz="1800" dirty="0" err="1" smtClean="0"/>
              <a:t>Cavanna</a:t>
            </a:r>
            <a:endParaRPr lang="en-US" sz="1800" dirty="0" smtClean="0"/>
          </a:p>
          <a:p>
            <a:r>
              <a:rPr lang="en-US" sz="1800" dirty="0" smtClean="0"/>
              <a:t>Aaron Chou</a:t>
            </a:r>
            <a:endParaRPr lang="en-US" sz="1800" dirty="0"/>
          </a:p>
          <a:p>
            <a:r>
              <a:rPr lang="en-US" sz="1800" dirty="0" smtClean="0"/>
              <a:t>David Christian</a:t>
            </a:r>
          </a:p>
          <a:p>
            <a:r>
              <a:rPr lang="en-US" sz="1800" dirty="0" smtClean="0"/>
              <a:t>Carlos </a:t>
            </a:r>
            <a:r>
              <a:rPr lang="en-US" sz="1800" dirty="0"/>
              <a:t>Escobar</a:t>
            </a:r>
          </a:p>
          <a:p>
            <a:r>
              <a:rPr lang="en-US" sz="1800" dirty="0" smtClean="0"/>
              <a:t>Juan </a:t>
            </a:r>
            <a:r>
              <a:rPr lang="en-US" sz="1800" dirty="0"/>
              <a:t>Estrada</a:t>
            </a:r>
          </a:p>
          <a:p>
            <a:r>
              <a:rPr lang="en-US" sz="1800" dirty="0" smtClean="0"/>
              <a:t>Jim Freeman</a:t>
            </a:r>
          </a:p>
          <a:p>
            <a:r>
              <a:rPr lang="en-US" sz="1800" dirty="0" err="1" smtClean="0"/>
              <a:t>Ashutosh</a:t>
            </a:r>
            <a:r>
              <a:rPr lang="en-US" sz="1800" dirty="0" smtClean="0"/>
              <a:t> </a:t>
            </a:r>
            <a:r>
              <a:rPr lang="en-US" sz="1800" dirty="0" err="1" smtClean="0"/>
              <a:t>Kotwal</a:t>
            </a:r>
            <a:endParaRPr lang="en-US" sz="1800" dirty="0" smtClean="0"/>
          </a:p>
          <a:p>
            <a:r>
              <a:rPr lang="en-US" sz="1800" dirty="0"/>
              <a:t>Hugh </a:t>
            </a:r>
            <a:r>
              <a:rPr lang="en-US" sz="1800" dirty="0" smtClean="0"/>
              <a:t>Lippincott</a:t>
            </a:r>
            <a:endParaRPr lang="en-US" sz="1800" dirty="0"/>
          </a:p>
          <a:p>
            <a:r>
              <a:rPr lang="en-US" sz="1800" dirty="0"/>
              <a:t>Ronald Lipton</a:t>
            </a:r>
          </a:p>
          <a:p>
            <a:r>
              <a:rPr lang="en-US" sz="1800" dirty="0" smtClean="0"/>
              <a:t>Ted Liu</a:t>
            </a:r>
          </a:p>
          <a:p>
            <a:r>
              <a:rPr lang="en-US" sz="1800" dirty="0" smtClean="0"/>
              <a:t>Anna </a:t>
            </a:r>
            <a:r>
              <a:rPr lang="en-US" sz="1800" dirty="0" err="1" smtClean="0"/>
              <a:t>Mazzacane</a:t>
            </a:r>
            <a:endParaRPr lang="en-US" sz="1800" dirty="0"/>
          </a:p>
          <a:p>
            <a:endParaRPr lang="en-US" sz="1800" dirty="0"/>
          </a:p>
          <a:p>
            <a:endParaRPr lang="en-US" sz="1800" dirty="0"/>
          </a:p>
          <a:p>
            <a:endParaRPr lang="en-US" sz="1800" dirty="0"/>
          </a:p>
        </p:txBody>
      </p:sp>
      <p:sp>
        <p:nvSpPr>
          <p:cNvPr id="7" name="Content Placeholder 6"/>
          <p:cNvSpPr>
            <a:spLocks noGrp="1"/>
          </p:cNvSpPr>
          <p:nvPr>
            <p:ph sz="half" idx="2"/>
          </p:nvPr>
        </p:nvSpPr>
        <p:spPr>
          <a:xfrm>
            <a:off x="4572000" y="1371600"/>
            <a:ext cx="3352800" cy="4114800"/>
          </a:xfrm>
        </p:spPr>
        <p:txBody>
          <a:bodyPr/>
          <a:lstStyle/>
          <a:p>
            <a:pPr marL="0" indent="0">
              <a:buNone/>
            </a:pPr>
            <a:endParaRPr lang="en-US" sz="1800" dirty="0"/>
          </a:p>
          <a:p>
            <a:r>
              <a:rPr lang="en-US" sz="1800" dirty="0" err="1"/>
              <a:t>Ornella</a:t>
            </a:r>
            <a:r>
              <a:rPr lang="en-US" sz="1800" dirty="0"/>
              <a:t> </a:t>
            </a:r>
            <a:r>
              <a:rPr lang="en-US" sz="1800" dirty="0" err="1"/>
              <a:t>Palamara</a:t>
            </a:r>
            <a:endParaRPr lang="en-US" sz="1800" dirty="0"/>
          </a:p>
          <a:p>
            <a:r>
              <a:rPr lang="en-US" sz="1800" dirty="0" smtClean="0"/>
              <a:t>Adam Para</a:t>
            </a:r>
          </a:p>
          <a:p>
            <a:r>
              <a:rPr lang="en-US" sz="1800" dirty="0" smtClean="0"/>
              <a:t>Stephen </a:t>
            </a:r>
            <a:r>
              <a:rPr lang="en-US" sz="1800" dirty="0" err="1"/>
              <a:t>Pordes</a:t>
            </a:r>
            <a:endParaRPr lang="en-US" sz="1800" dirty="0"/>
          </a:p>
          <a:p>
            <a:r>
              <a:rPr lang="en-US" sz="1800" dirty="0" smtClean="0"/>
              <a:t>Erik </a:t>
            </a:r>
            <a:r>
              <a:rPr lang="en-US" sz="1800" dirty="0"/>
              <a:t>Ramberg</a:t>
            </a:r>
          </a:p>
          <a:p>
            <a:r>
              <a:rPr lang="en-US" sz="1800" dirty="0" smtClean="0"/>
              <a:t>Brian </a:t>
            </a:r>
            <a:r>
              <a:rPr lang="en-US" sz="1800" dirty="0"/>
              <a:t>Rebel</a:t>
            </a:r>
          </a:p>
          <a:p>
            <a:r>
              <a:rPr lang="en-US" sz="1800" dirty="0" smtClean="0"/>
              <a:t>Mitch </a:t>
            </a:r>
            <a:r>
              <a:rPr lang="en-US" sz="1800" dirty="0" err="1" smtClean="0"/>
              <a:t>Soderberg</a:t>
            </a:r>
            <a:endParaRPr lang="en-US" sz="1800" dirty="0" smtClean="0"/>
          </a:p>
          <a:p>
            <a:r>
              <a:rPr lang="en-US" sz="1800" dirty="0" smtClean="0"/>
              <a:t>Andrew </a:t>
            </a:r>
            <a:r>
              <a:rPr lang="en-US" sz="1800" dirty="0" err="1" smtClean="0"/>
              <a:t>Sonnenschein</a:t>
            </a:r>
            <a:endParaRPr lang="en-US" sz="1800" dirty="0" smtClean="0"/>
          </a:p>
          <a:p>
            <a:r>
              <a:rPr lang="en-US" sz="1800" dirty="0" smtClean="0"/>
              <a:t>Michelle </a:t>
            </a:r>
            <a:r>
              <a:rPr lang="en-US" sz="1800" dirty="0" err="1"/>
              <a:t>Stancari</a:t>
            </a:r>
            <a:endParaRPr lang="en-US" sz="1800" dirty="0"/>
          </a:p>
          <a:p>
            <a:r>
              <a:rPr lang="en-US" sz="1800" dirty="0" smtClean="0"/>
              <a:t>Chris Stoughton</a:t>
            </a:r>
          </a:p>
          <a:p>
            <a:r>
              <a:rPr lang="en-US" sz="1800" dirty="0" smtClean="0"/>
              <a:t>Bob </a:t>
            </a:r>
            <a:r>
              <a:rPr lang="en-US" sz="1800" dirty="0" err="1"/>
              <a:t>Tschirhart</a:t>
            </a:r>
            <a:endParaRPr lang="en-US" sz="1800" dirty="0"/>
          </a:p>
          <a:p>
            <a:r>
              <a:rPr lang="en-US" sz="1800" dirty="0" smtClean="0"/>
              <a:t>Peter </a:t>
            </a:r>
            <a:r>
              <a:rPr lang="en-US" sz="1800" dirty="0"/>
              <a:t>Wilson</a:t>
            </a:r>
          </a:p>
          <a:p>
            <a:r>
              <a:rPr lang="en-US" sz="1800" dirty="0" err="1" smtClean="0"/>
              <a:t>Jonghee</a:t>
            </a:r>
            <a:r>
              <a:rPr lang="en-US" sz="1800" dirty="0" smtClean="0"/>
              <a:t> </a:t>
            </a:r>
            <a:r>
              <a:rPr lang="en-US" sz="1800" dirty="0" err="1"/>
              <a:t>Yoo</a:t>
            </a:r>
            <a:endParaRPr lang="en-US" sz="1800" dirty="0"/>
          </a:p>
          <a:p>
            <a:pPr marL="0" indent="0">
              <a:buNone/>
            </a:pPr>
            <a:endParaRPr lang="en-US" sz="1800" dirty="0"/>
          </a:p>
        </p:txBody>
      </p:sp>
      <p:sp>
        <p:nvSpPr>
          <p:cNvPr id="4" name="Footer Placeholder 3"/>
          <p:cNvSpPr>
            <a:spLocks noGrp="1"/>
          </p:cNvSpPr>
          <p:nvPr>
            <p:ph type="ftr" sz="quarter" idx="10"/>
          </p:nvPr>
        </p:nvSpPr>
        <p:spPr/>
        <p:txBody>
          <a:bodyPr/>
          <a:lstStyle/>
          <a:p>
            <a:pPr>
              <a:defRPr/>
            </a:pPr>
            <a:r>
              <a:rPr lang="en-US" dirty="0" smtClean="0"/>
              <a:t>Erik Ramberg  -  Review of </a:t>
            </a:r>
            <a:r>
              <a:rPr lang="en-US" dirty="0" err="1" smtClean="0"/>
              <a:t>Fermilab</a:t>
            </a:r>
            <a:r>
              <a:rPr lang="en-US" dirty="0" smtClean="0"/>
              <a:t> Detector R&amp;D, Oct. 29, 2014</a:t>
            </a:r>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11</a:t>
            </a:fld>
            <a:endParaRPr lang="en-US" smtClean="0"/>
          </a:p>
          <a:p>
            <a:endParaRPr lang="en-US"/>
          </a:p>
        </p:txBody>
      </p:sp>
    </p:spTree>
    <p:extLst>
      <p:ext uri="{BB962C8B-B14F-4D97-AF65-F5344CB8AC3E}">
        <p14:creationId xmlns:p14="http://schemas.microsoft.com/office/powerpoint/2010/main" val="14680268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85800" y="0"/>
            <a:ext cx="6858000" cy="685800"/>
          </a:xfrm>
        </p:spPr>
        <p:txBody>
          <a:bodyPr/>
          <a:lstStyle/>
          <a:p>
            <a:r>
              <a:rPr lang="en-US" sz="2800" dirty="0" smtClean="0"/>
              <a:t>Fermilab Assets for Detector Research</a:t>
            </a:r>
            <a:endParaRPr lang="en-US" sz="2800" dirty="0">
              <a:ea typeface="Arial Unicode MS" pitchFamily="34" charset="-128"/>
              <a:cs typeface="Arial Unicode MS" pitchFamily="34" charset="-128"/>
            </a:endParaRPr>
          </a:p>
        </p:txBody>
      </p:sp>
      <p:sp>
        <p:nvSpPr>
          <p:cNvPr id="751619" name="Rectangle 3"/>
          <p:cNvSpPr>
            <a:spLocks noGrp="1" noChangeArrowheads="1"/>
          </p:cNvSpPr>
          <p:nvPr>
            <p:ph type="body" idx="1"/>
          </p:nvPr>
        </p:nvSpPr>
        <p:spPr>
          <a:xfrm>
            <a:off x="304800" y="685800"/>
            <a:ext cx="5105400" cy="4648200"/>
          </a:xfrm>
          <a:noFill/>
          <a:ln/>
        </p:spPr>
        <p:txBody>
          <a:bodyPr/>
          <a:lstStyle/>
          <a:p>
            <a:pPr eaLnBrk="1" hangingPunct="1">
              <a:buSzPct val="150000"/>
            </a:pPr>
            <a:r>
              <a:rPr lang="en-US" sz="1600" dirty="0" smtClean="0"/>
              <a:t>Detector R&amp;D program at Fermilab is enabled by our institutional strengths: </a:t>
            </a:r>
            <a:endParaRPr lang="en-US" sz="1200" dirty="0" smtClean="0">
              <a:ea typeface="Times New Roman" charset="0"/>
              <a:cs typeface="Times New Roman" charset="0"/>
            </a:endParaRPr>
          </a:p>
          <a:p>
            <a:pPr lvl="1" eaLnBrk="1" hangingPunct="1">
              <a:buClr>
                <a:schemeClr val="tx1"/>
              </a:buClr>
              <a:buSzPct val="150000"/>
              <a:buFont typeface="Arial"/>
              <a:buChar char="•"/>
            </a:pPr>
            <a:r>
              <a:rPr lang="en-US" sz="1400" dirty="0" smtClean="0">
                <a:ea typeface="Times New Roman" charset="0"/>
                <a:cs typeface="Times New Roman" charset="0"/>
              </a:rPr>
              <a:t>Presence of research facilities such as:</a:t>
            </a:r>
          </a:p>
          <a:p>
            <a:pPr lvl="2">
              <a:buClr>
                <a:schemeClr val="tx1"/>
              </a:buClr>
              <a:buSzPct val="150000"/>
              <a:buFont typeface="Arial"/>
              <a:buChar char="•"/>
            </a:pPr>
            <a:r>
              <a:rPr lang="en-US" sz="1400" dirty="0" smtClean="0">
                <a:solidFill>
                  <a:srgbClr val="800000"/>
                </a:solidFill>
                <a:ea typeface="Times New Roman" charset="0"/>
                <a:cs typeface="Times New Roman" charset="0"/>
              </a:rPr>
              <a:t>Test beam facility</a:t>
            </a:r>
          </a:p>
          <a:p>
            <a:pPr lvl="2">
              <a:buClr>
                <a:schemeClr val="tx1"/>
              </a:buClr>
              <a:buSzPct val="150000"/>
              <a:buFont typeface="Arial"/>
              <a:buChar char="•"/>
            </a:pPr>
            <a:r>
              <a:rPr lang="en-US" sz="1400" dirty="0" smtClean="0">
                <a:solidFill>
                  <a:srgbClr val="800000"/>
                </a:solidFill>
                <a:ea typeface="Times New Roman" charset="0"/>
                <a:cs typeface="Times New Roman" charset="0"/>
              </a:rPr>
              <a:t>Silicon Detector facility</a:t>
            </a:r>
          </a:p>
          <a:p>
            <a:pPr lvl="2">
              <a:buClr>
                <a:schemeClr val="tx1"/>
              </a:buClr>
              <a:buSzPct val="150000"/>
              <a:buFont typeface="Arial"/>
              <a:buChar char="•"/>
            </a:pPr>
            <a:r>
              <a:rPr lang="en-US" sz="1400" dirty="0" smtClean="0">
                <a:solidFill>
                  <a:srgbClr val="800000"/>
                </a:solidFill>
                <a:ea typeface="Times New Roman" charset="0"/>
                <a:cs typeface="Times New Roman" charset="0"/>
              </a:rPr>
              <a:t>Precision Metrology facility</a:t>
            </a:r>
          </a:p>
          <a:p>
            <a:pPr lvl="2">
              <a:buClr>
                <a:schemeClr val="tx1"/>
              </a:buClr>
              <a:buSzPct val="150000"/>
              <a:buFont typeface="Arial"/>
              <a:buChar char="•"/>
            </a:pPr>
            <a:r>
              <a:rPr lang="en-US" sz="1400" dirty="0">
                <a:solidFill>
                  <a:srgbClr val="800000"/>
                </a:solidFill>
                <a:ea typeface="Times New Roman" charset="0"/>
                <a:cs typeface="Times New Roman" charset="0"/>
              </a:rPr>
              <a:t>Rapid prototyping and </a:t>
            </a:r>
            <a:r>
              <a:rPr lang="en-US" sz="1400" dirty="0" smtClean="0">
                <a:solidFill>
                  <a:srgbClr val="800000"/>
                </a:solidFill>
                <a:ea typeface="Times New Roman" charset="0"/>
                <a:cs typeface="Times New Roman" charset="0"/>
              </a:rPr>
              <a:t>Special Materials</a:t>
            </a:r>
            <a:endParaRPr lang="en-US" sz="1400" dirty="0">
              <a:solidFill>
                <a:srgbClr val="800000"/>
              </a:solidFill>
              <a:ea typeface="Times New Roman" charset="0"/>
              <a:cs typeface="Times New Roman" charset="0"/>
            </a:endParaRPr>
          </a:p>
          <a:p>
            <a:pPr lvl="2">
              <a:buClr>
                <a:schemeClr val="tx1"/>
              </a:buClr>
              <a:buSzPct val="150000"/>
              <a:buFont typeface="Arial"/>
              <a:buChar char="•"/>
            </a:pPr>
            <a:r>
              <a:rPr lang="en-US" sz="1400" dirty="0" smtClean="0">
                <a:solidFill>
                  <a:srgbClr val="800000"/>
                </a:solidFill>
                <a:ea typeface="Times New Roman" charset="0"/>
                <a:cs typeface="Times New Roman" charset="0"/>
              </a:rPr>
              <a:t>Scintillator Detector Development</a:t>
            </a:r>
            <a:endParaRPr lang="en-US" sz="1400" dirty="0">
              <a:solidFill>
                <a:srgbClr val="800000"/>
              </a:solidFill>
              <a:ea typeface="Times New Roman" charset="0"/>
              <a:cs typeface="Times New Roman" charset="0"/>
            </a:endParaRPr>
          </a:p>
          <a:p>
            <a:pPr lvl="2">
              <a:buClr>
                <a:schemeClr val="tx1"/>
              </a:buClr>
              <a:buSzPct val="150000"/>
              <a:buFont typeface="Arial"/>
              <a:buChar char="•"/>
            </a:pPr>
            <a:r>
              <a:rPr lang="en-US" sz="1400" dirty="0">
                <a:solidFill>
                  <a:srgbClr val="800000"/>
                </a:solidFill>
                <a:ea typeface="Times New Roman" charset="0"/>
                <a:cs typeface="Times New Roman" charset="0"/>
              </a:rPr>
              <a:t>Thin-Film </a:t>
            </a:r>
            <a:r>
              <a:rPr lang="en-US" sz="1400" dirty="0" smtClean="0">
                <a:solidFill>
                  <a:srgbClr val="800000"/>
                </a:solidFill>
                <a:ea typeface="Times New Roman" charset="0"/>
                <a:cs typeface="Times New Roman" charset="0"/>
              </a:rPr>
              <a:t>Facility</a:t>
            </a:r>
          </a:p>
          <a:p>
            <a:pPr lvl="2">
              <a:buClr>
                <a:schemeClr val="tx1"/>
              </a:buClr>
              <a:buSzPct val="150000"/>
              <a:buFont typeface="Arial"/>
              <a:buChar char="•"/>
            </a:pPr>
            <a:r>
              <a:rPr lang="en-US" sz="1400" dirty="0" smtClean="0">
                <a:solidFill>
                  <a:srgbClr val="800000"/>
                </a:solidFill>
                <a:ea typeface="Times New Roman" charset="0"/>
                <a:cs typeface="Times New Roman" charset="0"/>
              </a:rPr>
              <a:t>Liquid </a:t>
            </a:r>
            <a:r>
              <a:rPr lang="en-US" sz="1400" dirty="0">
                <a:solidFill>
                  <a:srgbClr val="800000"/>
                </a:solidFill>
                <a:ea typeface="Times New Roman" charset="0"/>
                <a:cs typeface="Times New Roman" charset="0"/>
              </a:rPr>
              <a:t>A</a:t>
            </a:r>
            <a:r>
              <a:rPr lang="en-US" sz="1400" dirty="0" smtClean="0">
                <a:solidFill>
                  <a:srgbClr val="800000"/>
                </a:solidFill>
                <a:ea typeface="Times New Roman" charset="0"/>
                <a:cs typeface="Times New Roman" charset="0"/>
              </a:rPr>
              <a:t>rgon </a:t>
            </a:r>
            <a:r>
              <a:rPr lang="en-US" sz="1400" dirty="0">
                <a:solidFill>
                  <a:srgbClr val="800000"/>
                </a:solidFill>
                <a:ea typeface="Times New Roman" charset="0"/>
                <a:cs typeface="Times New Roman" charset="0"/>
              </a:rPr>
              <a:t>T</a:t>
            </a:r>
            <a:r>
              <a:rPr lang="en-US" sz="1400" dirty="0" smtClean="0">
                <a:solidFill>
                  <a:srgbClr val="800000"/>
                </a:solidFill>
                <a:ea typeface="Times New Roman" charset="0"/>
                <a:cs typeface="Times New Roman" charset="0"/>
              </a:rPr>
              <a:t>est </a:t>
            </a:r>
            <a:r>
              <a:rPr lang="en-US" sz="1400" dirty="0">
                <a:solidFill>
                  <a:srgbClr val="800000"/>
                </a:solidFill>
                <a:ea typeface="Times New Roman" charset="0"/>
                <a:cs typeface="Times New Roman" charset="0"/>
              </a:rPr>
              <a:t>F</a:t>
            </a:r>
            <a:r>
              <a:rPr lang="en-US" sz="1400" dirty="0" smtClean="0">
                <a:solidFill>
                  <a:srgbClr val="800000"/>
                </a:solidFill>
                <a:ea typeface="Times New Roman" charset="0"/>
                <a:cs typeface="Times New Roman" charset="0"/>
              </a:rPr>
              <a:t>acility</a:t>
            </a:r>
          </a:p>
          <a:p>
            <a:pPr lvl="2">
              <a:buClr>
                <a:schemeClr val="tx1"/>
              </a:buClr>
              <a:buSzPct val="150000"/>
              <a:buFont typeface="Arial"/>
              <a:buChar char="•"/>
            </a:pPr>
            <a:r>
              <a:rPr lang="en-US" sz="1400" dirty="0" smtClean="0">
                <a:solidFill>
                  <a:srgbClr val="800000"/>
                </a:solidFill>
                <a:ea typeface="Times New Roman" charset="0"/>
                <a:cs typeface="Times New Roman" charset="0"/>
              </a:rPr>
              <a:t>ASIC Development Facility</a:t>
            </a:r>
          </a:p>
          <a:p>
            <a:pPr lvl="1" eaLnBrk="1" hangingPunct="1">
              <a:buClr>
                <a:schemeClr val="tx1"/>
              </a:buClr>
              <a:buSzPct val="150000"/>
              <a:buFont typeface="Arial"/>
              <a:buChar char="•"/>
            </a:pPr>
            <a:endParaRPr lang="en-US" sz="1400" dirty="0" smtClean="0">
              <a:ea typeface="Times New Roman" charset="0"/>
              <a:cs typeface="Times New Roman" charset="0"/>
            </a:endParaRPr>
          </a:p>
          <a:p>
            <a:pPr lvl="1" eaLnBrk="1" hangingPunct="1">
              <a:buClr>
                <a:schemeClr val="tx1"/>
              </a:buClr>
              <a:buSzPct val="150000"/>
              <a:buFont typeface="Arial"/>
              <a:buChar char="•"/>
            </a:pPr>
            <a:r>
              <a:rPr lang="en-US" sz="1400" dirty="0" smtClean="0">
                <a:ea typeface="Times New Roman" charset="0"/>
                <a:cs typeface="Times New Roman" charset="0"/>
              </a:rPr>
              <a:t>Experienced, well established engineering groups, such as </a:t>
            </a:r>
          </a:p>
          <a:p>
            <a:pPr lvl="2">
              <a:buClr>
                <a:schemeClr val="tx1"/>
              </a:buClr>
              <a:buSzPct val="150000"/>
              <a:buFont typeface="Arial"/>
              <a:buChar char="•"/>
            </a:pPr>
            <a:r>
              <a:rPr lang="en-US" sz="1400" dirty="0" smtClean="0">
                <a:solidFill>
                  <a:srgbClr val="800000"/>
                </a:solidFill>
                <a:ea typeface="Times New Roman" charset="0"/>
                <a:cs typeface="Times New Roman" charset="0"/>
              </a:rPr>
              <a:t>ASIC development</a:t>
            </a:r>
          </a:p>
          <a:p>
            <a:pPr lvl="2">
              <a:buClr>
                <a:schemeClr val="tx1"/>
              </a:buClr>
              <a:buSzPct val="150000"/>
              <a:buFont typeface="Arial"/>
              <a:buChar char="•"/>
            </a:pPr>
            <a:r>
              <a:rPr lang="en-US" sz="1400" dirty="0" smtClean="0">
                <a:solidFill>
                  <a:srgbClr val="800000"/>
                </a:solidFill>
                <a:ea typeface="Times New Roman" charset="0"/>
                <a:cs typeface="Times New Roman" charset="0"/>
              </a:rPr>
              <a:t>Cryogenics</a:t>
            </a:r>
          </a:p>
          <a:p>
            <a:pPr lvl="2">
              <a:buClr>
                <a:schemeClr val="tx1"/>
              </a:buClr>
              <a:buSzPct val="150000"/>
              <a:buFont typeface="Arial"/>
              <a:buChar char="•"/>
            </a:pPr>
            <a:r>
              <a:rPr lang="en-US" sz="1400" dirty="0" smtClean="0">
                <a:solidFill>
                  <a:srgbClr val="800000"/>
                </a:solidFill>
                <a:ea typeface="Times New Roman" charset="0"/>
                <a:cs typeface="Times New Roman" charset="0"/>
              </a:rPr>
              <a:t>Data Acquisition</a:t>
            </a:r>
          </a:p>
          <a:p>
            <a:pPr lvl="1">
              <a:buClr>
                <a:schemeClr val="tx1"/>
              </a:buClr>
              <a:buSzPct val="150000"/>
              <a:buFont typeface="Arial"/>
              <a:buChar char="•"/>
            </a:pPr>
            <a:endParaRPr lang="en-US" sz="1200" dirty="0" smtClean="0">
              <a:solidFill>
                <a:srgbClr val="800000"/>
              </a:solidFill>
              <a:ea typeface="Times New Roman" charset="0"/>
              <a:cs typeface="Times New Roman" charset="0"/>
            </a:endParaRPr>
          </a:p>
          <a:p>
            <a:pPr lvl="1">
              <a:buClr>
                <a:schemeClr val="tx1"/>
              </a:buClr>
              <a:buSzPct val="150000"/>
              <a:buFont typeface="Arial"/>
              <a:buChar char="•"/>
            </a:pPr>
            <a:r>
              <a:rPr lang="en-US" sz="1400" dirty="0" smtClean="0">
                <a:ea typeface="Times New Roman" charset="0"/>
                <a:cs typeface="Times New Roman" charset="0"/>
              </a:rPr>
              <a:t>We encourage a high degree of collaboration with the university community and other national labs. </a:t>
            </a:r>
            <a:endParaRPr lang="en-US" sz="1400" dirty="0">
              <a:ea typeface="Times New Roman" charset="0"/>
              <a:cs typeface="Times New Roman" charset="0"/>
            </a:endParaRPr>
          </a:p>
        </p:txBody>
      </p:sp>
      <p:sp>
        <p:nvSpPr>
          <p:cNvPr id="751620" name="Text Box 4"/>
          <p:cNvSpPr txBox="1">
            <a:spLocks noChangeArrowheads="1"/>
          </p:cNvSpPr>
          <p:nvPr/>
        </p:nvSpPr>
        <p:spPr bwMode="auto">
          <a:xfrm>
            <a:off x="6934200" y="6172200"/>
            <a:ext cx="1600200" cy="457200"/>
          </a:xfrm>
          <a:prstGeom prst="rect">
            <a:avLst/>
          </a:prstGeom>
          <a:noFill/>
          <a:ln w="9525">
            <a:noFill/>
            <a:miter lim="800000"/>
            <a:headEnd/>
            <a:tailEnd/>
          </a:ln>
          <a:effectLst/>
        </p:spPr>
        <p:txBody>
          <a:bodyPr>
            <a:spAutoFit/>
          </a:bodyPr>
          <a:lstStyle/>
          <a:p>
            <a:pPr algn="r" eaLnBrk="0" hangingPunct="0">
              <a:spcBef>
                <a:spcPct val="50000"/>
              </a:spcBef>
            </a:pPr>
            <a:r>
              <a:rPr lang="en-US" sz="1200" dirty="0">
                <a:latin typeface="Times New Roman" pitchFamily="18" charset="0"/>
              </a:rPr>
              <a:t>Page</a:t>
            </a:r>
            <a:r>
              <a:rPr lang="en-US" sz="2400" dirty="0">
                <a:latin typeface="Times New Roman" pitchFamily="18" charset="0"/>
              </a:rPr>
              <a:t> </a:t>
            </a:r>
            <a:fld id="{6BE3379C-5E94-4E6D-A913-EA7B2CA6B565}" type="slidenum">
              <a:rPr lang="en-US" sz="1200">
                <a:latin typeface="Times New Roman" pitchFamily="18" charset="0"/>
              </a:rPr>
              <a:pPr algn="r" eaLnBrk="0" hangingPunct="0">
                <a:spcBef>
                  <a:spcPct val="50000"/>
                </a:spcBef>
              </a:pPr>
              <a:t>12</a:t>
            </a:fld>
            <a:endParaRPr lang="en-US" sz="1200" dirty="0">
              <a:latin typeface="Times New Roman" pitchFamily="18" charset="0"/>
            </a:endParaRPr>
          </a:p>
        </p:txBody>
      </p:sp>
      <p:sp>
        <p:nvSpPr>
          <p:cNvPr id="7" name="TextBox 11"/>
          <p:cNvSpPr txBox="1">
            <a:spLocks noChangeArrowheads="1"/>
          </p:cNvSpPr>
          <p:nvPr/>
        </p:nvSpPr>
        <p:spPr bwMode="auto">
          <a:xfrm>
            <a:off x="7772400" y="3352800"/>
            <a:ext cx="1371600" cy="738664"/>
          </a:xfrm>
          <a:prstGeom prst="rect">
            <a:avLst/>
          </a:prstGeom>
          <a:noFill/>
          <a:ln w="9525">
            <a:noFill/>
            <a:miter lim="800000"/>
            <a:headEnd/>
            <a:tailEnd/>
          </a:ln>
        </p:spPr>
        <p:txBody>
          <a:bodyPr wrap="square">
            <a:prstTxWarp prst="textNoShape">
              <a:avLst/>
            </a:prstTxWarp>
            <a:spAutoFit/>
          </a:bodyPr>
          <a:lstStyle/>
          <a:p>
            <a:pPr algn="l"/>
            <a:r>
              <a:rPr lang="en-US" sz="1400" dirty="0" smtClean="0">
                <a:solidFill>
                  <a:schemeClr val="tx1"/>
                </a:solidFill>
                <a:latin typeface="Calibri" charset="0"/>
              </a:rPr>
              <a:t>Clean rooms and metrology at </a:t>
            </a:r>
            <a:r>
              <a:rPr lang="en-US" sz="1400" dirty="0" err="1" smtClean="0">
                <a:solidFill>
                  <a:schemeClr val="tx1"/>
                </a:solidFill>
                <a:latin typeface="Calibri" charset="0"/>
              </a:rPr>
              <a:t>SiDet</a:t>
            </a:r>
            <a:endParaRPr lang="en-US" sz="1400" b="0" dirty="0">
              <a:solidFill>
                <a:schemeClr val="tx1"/>
              </a:solidFill>
              <a:latin typeface="Calibri" charset="0"/>
            </a:endParaRPr>
          </a:p>
        </p:txBody>
      </p:sp>
      <p:pic>
        <p:nvPicPr>
          <p:cNvPr id="8" name="Picture 4" descr="http://www-visualmedia.fnal.gov/VMS_Site/gallery/stillphotos/2008/0000/08-0095-17D.jpg"/>
          <p:cNvPicPr>
            <a:picLocks noChangeAspect="1" noChangeArrowheads="1"/>
          </p:cNvPicPr>
          <p:nvPr/>
        </p:nvPicPr>
        <p:blipFill>
          <a:blip r:embed="rId2"/>
          <a:srcRect/>
          <a:stretch>
            <a:fillRect/>
          </a:stretch>
        </p:blipFill>
        <p:spPr bwMode="auto">
          <a:xfrm>
            <a:off x="5791200" y="4648200"/>
            <a:ext cx="1981200" cy="1319511"/>
          </a:xfrm>
          <a:prstGeom prst="rect">
            <a:avLst/>
          </a:prstGeom>
          <a:noFill/>
          <a:ln w="9525">
            <a:noFill/>
            <a:miter lim="800000"/>
            <a:headEnd/>
            <a:tailEnd/>
          </a:ln>
        </p:spPr>
      </p:pic>
      <p:sp>
        <p:nvSpPr>
          <p:cNvPr id="9" name="TextBox 13"/>
          <p:cNvSpPr txBox="1">
            <a:spLocks noChangeArrowheads="1"/>
          </p:cNvSpPr>
          <p:nvPr/>
        </p:nvSpPr>
        <p:spPr bwMode="auto">
          <a:xfrm>
            <a:off x="7772400" y="5105400"/>
            <a:ext cx="1199980" cy="523220"/>
          </a:xfrm>
          <a:prstGeom prst="rect">
            <a:avLst/>
          </a:prstGeom>
          <a:noFill/>
          <a:ln w="9525">
            <a:noFill/>
            <a:miter lim="800000"/>
            <a:headEnd/>
            <a:tailEnd/>
          </a:ln>
        </p:spPr>
        <p:txBody>
          <a:bodyPr wrap="none">
            <a:prstTxWarp prst="textNoShape">
              <a:avLst/>
            </a:prstTxWarp>
            <a:spAutoFit/>
          </a:bodyPr>
          <a:lstStyle/>
          <a:p>
            <a:pPr algn="l"/>
            <a:r>
              <a:rPr lang="en-US" sz="1400" b="0" dirty="0">
                <a:solidFill>
                  <a:schemeClr val="tx1"/>
                </a:solidFill>
                <a:latin typeface="Calibri" charset="0"/>
              </a:rPr>
              <a:t>CALICE at the </a:t>
            </a:r>
          </a:p>
          <a:p>
            <a:pPr algn="l"/>
            <a:r>
              <a:rPr lang="en-US" sz="1400" b="0" dirty="0">
                <a:solidFill>
                  <a:schemeClr val="tx1"/>
                </a:solidFill>
                <a:latin typeface="Calibri" charset="0"/>
              </a:rPr>
              <a:t>test beam</a:t>
            </a:r>
          </a:p>
        </p:txBody>
      </p:sp>
      <p:pic>
        <p:nvPicPr>
          <p:cNvPr id="11" name="Picture 4" descr="extruder full line"/>
          <p:cNvPicPr>
            <a:picLocks noChangeAspect="1" noChangeArrowheads="1"/>
          </p:cNvPicPr>
          <p:nvPr/>
        </p:nvPicPr>
        <p:blipFill>
          <a:blip r:embed="rId3"/>
          <a:srcRect t="13179"/>
          <a:stretch>
            <a:fillRect/>
          </a:stretch>
        </p:blipFill>
        <p:spPr bwMode="auto">
          <a:xfrm>
            <a:off x="5791199" y="1295400"/>
            <a:ext cx="2021975" cy="1317160"/>
          </a:xfrm>
          <a:prstGeom prst="rect">
            <a:avLst/>
          </a:prstGeom>
          <a:noFill/>
        </p:spPr>
      </p:pic>
      <p:pic>
        <p:nvPicPr>
          <p:cNvPr id="12" name="Picture 5" descr="SiDet 001"/>
          <p:cNvPicPr>
            <a:picLocks noChangeAspect="1" noChangeArrowheads="1"/>
          </p:cNvPicPr>
          <p:nvPr/>
        </p:nvPicPr>
        <p:blipFill>
          <a:blip r:embed="rId4"/>
          <a:srcRect/>
          <a:stretch>
            <a:fillRect/>
          </a:stretch>
        </p:blipFill>
        <p:spPr bwMode="auto">
          <a:xfrm>
            <a:off x="5791200" y="2876540"/>
            <a:ext cx="1981200" cy="1485667"/>
          </a:xfrm>
          <a:prstGeom prst="rect">
            <a:avLst/>
          </a:prstGeom>
          <a:noFill/>
          <a:ln w="9525">
            <a:noFill/>
            <a:miter lim="800000"/>
            <a:headEnd/>
            <a:tailEnd/>
          </a:ln>
        </p:spPr>
      </p:pic>
      <p:sp>
        <p:nvSpPr>
          <p:cNvPr id="13" name="TextBox 11"/>
          <p:cNvSpPr txBox="1">
            <a:spLocks noChangeArrowheads="1"/>
          </p:cNvSpPr>
          <p:nvPr/>
        </p:nvSpPr>
        <p:spPr bwMode="auto">
          <a:xfrm>
            <a:off x="7924800" y="1524000"/>
            <a:ext cx="1219200" cy="738664"/>
          </a:xfrm>
          <a:prstGeom prst="rect">
            <a:avLst/>
          </a:prstGeom>
          <a:noFill/>
          <a:ln w="9525">
            <a:noFill/>
            <a:miter lim="800000"/>
            <a:headEnd/>
            <a:tailEnd/>
          </a:ln>
        </p:spPr>
        <p:txBody>
          <a:bodyPr wrap="square">
            <a:prstTxWarp prst="textNoShape">
              <a:avLst/>
            </a:prstTxWarp>
            <a:spAutoFit/>
          </a:bodyPr>
          <a:lstStyle/>
          <a:p>
            <a:pPr algn="l"/>
            <a:r>
              <a:rPr lang="en-US" sz="1400" dirty="0" err="1" smtClean="0">
                <a:solidFill>
                  <a:schemeClr val="tx1"/>
                </a:solidFill>
                <a:latin typeface="Calibri" charset="0"/>
              </a:rPr>
              <a:t>Scintillator</a:t>
            </a:r>
            <a:r>
              <a:rPr lang="en-US" sz="1400" dirty="0" smtClean="0">
                <a:solidFill>
                  <a:schemeClr val="tx1"/>
                </a:solidFill>
                <a:latin typeface="Calibri" charset="0"/>
              </a:rPr>
              <a:t> extrusion at Lab 5</a:t>
            </a:r>
            <a:endParaRPr lang="en-US" sz="1400" b="0" dirty="0">
              <a:solidFill>
                <a:schemeClr val="tx1"/>
              </a:solidFill>
              <a:latin typeface="Calibri" charset="0"/>
            </a:endParaRPr>
          </a:p>
        </p:txBody>
      </p:sp>
      <p:sp>
        <p:nvSpPr>
          <p:cNvPr id="14" name="Slide Number Placeholder 13"/>
          <p:cNvSpPr>
            <a:spLocks noGrp="1"/>
          </p:cNvSpPr>
          <p:nvPr>
            <p:ph type="sldNum" sz="quarter" idx="11"/>
          </p:nvPr>
        </p:nvSpPr>
        <p:spPr/>
        <p:txBody>
          <a:bodyPr/>
          <a:lstStyle/>
          <a:p>
            <a:fld id="{4D59C847-7DCE-6D4A-BE87-C05B68FF72A7}" type="slidenum">
              <a:rPr lang="en-US" smtClean="0"/>
              <a:pPr/>
              <a:t>12</a:t>
            </a:fld>
            <a:endParaRPr lang="en-US" smtClean="0"/>
          </a:p>
          <a:p>
            <a:endParaRPr lang="en-US"/>
          </a:p>
        </p:txBody>
      </p:sp>
      <p:sp>
        <p:nvSpPr>
          <p:cNvPr id="15" name="Footer Placeholder 14"/>
          <p:cNvSpPr>
            <a:spLocks noGrp="1"/>
          </p:cNvSpPr>
          <p:nvPr>
            <p:ph type="ftr" sz="quarter" idx="10"/>
          </p:nvPr>
        </p:nvSpPr>
        <p:spPr/>
        <p:txBody>
          <a:bodyPr/>
          <a:lstStyle/>
          <a:p>
            <a:pPr>
              <a:defRPr/>
            </a:pPr>
            <a:r>
              <a:rPr lang="en-US" dirty="0" smtClean="0"/>
              <a:t>Erik Ramberg  -  Review of </a:t>
            </a:r>
            <a:r>
              <a:rPr lang="en-US" dirty="0" err="1" smtClean="0"/>
              <a:t>Fermilab</a:t>
            </a:r>
            <a:r>
              <a:rPr lang="en-US" dirty="0" smtClean="0"/>
              <a:t> Detector R&amp;D, Oct. 29, 2014</a:t>
            </a:r>
            <a:endParaRPr lang="en-US" dirty="0"/>
          </a:p>
        </p:txBody>
      </p:sp>
      <p:sp>
        <p:nvSpPr>
          <p:cNvPr id="2" name="TextBox 1"/>
          <p:cNvSpPr txBox="1"/>
          <p:nvPr/>
        </p:nvSpPr>
        <p:spPr>
          <a:xfrm>
            <a:off x="6446783" y="609600"/>
            <a:ext cx="2664436" cy="400110"/>
          </a:xfrm>
          <a:prstGeom prst="rect">
            <a:avLst/>
          </a:prstGeom>
          <a:noFill/>
        </p:spPr>
        <p:txBody>
          <a:bodyPr wrap="none" rtlCol="0">
            <a:spAutoFit/>
          </a:bodyPr>
          <a:lstStyle/>
          <a:p>
            <a:r>
              <a:rPr lang="en-US" sz="2000" dirty="0" smtClean="0"/>
              <a:t>(See Eric James talk)</a:t>
            </a:r>
            <a:endParaRPr lang="en-US" sz="2000" dirty="0"/>
          </a:p>
        </p:txBody>
      </p:sp>
    </p:spTree>
    <p:extLst>
      <p:ext uri="{BB962C8B-B14F-4D97-AF65-F5344CB8AC3E}">
        <p14:creationId xmlns:p14="http://schemas.microsoft.com/office/powerpoint/2010/main" val="38673215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4877" y="923524"/>
            <a:ext cx="2422576" cy="432364"/>
          </a:xfrm>
        </p:spPr>
        <p:txBody>
          <a:bodyPr>
            <a:noAutofit/>
          </a:bodyPr>
          <a:lstStyle/>
          <a:p>
            <a:r>
              <a:rPr lang="en-US" sz="3200" b="1" dirty="0" smtClean="0">
                <a:solidFill>
                  <a:srgbClr val="000090"/>
                </a:solidFill>
              </a:rPr>
              <a:t>A Day at FNAL Test Beam</a:t>
            </a:r>
            <a:endParaRPr lang="en-US" sz="3200" b="1" dirty="0">
              <a:solidFill>
                <a:srgbClr val="000090"/>
              </a:solidFill>
            </a:endParaRPr>
          </a:p>
        </p:txBody>
      </p:sp>
      <p:pic>
        <p:nvPicPr>
          <p:cNvPr id="7" name="Picture 6" descr="photo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3456" y="307846"/>
            <a:ext cx="2445144" cy="1833858"/>
          </a:xfrm>
          <a:prstGeom prst="rect">
            <a:avLst/>
          </a:prstGeom>
        </p:spPr>
      </p:pic>
      <p:pic>
        <p:nvPicPr>
          <p:cNvPr id="12" name="Picture 11" descr="photo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133600"/>
            <a:ext cx="1988230" cy="1491173"/>
          </a:xfrm>
          <a:prstGeom prst="rect">
            <a:avLst/>
          </a:prstGeom>
        </p:spPr>
      </p:pic>
      <p:pic>
        <p:nvPicPr>
          <p:cNvPr id="13" name="Picture 12" descr="photo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074" y="4715319"/>
            <a:ext cx="1988230" cy="1491173"/>
          </a:xfrm>
          <a:prstGeom prst="rect">
            <a:avLst/>
          </a:prstGeom>
        </p:spPr>
      </p:pic>
      <p:sp>
        <p:nvSpPr>
          <p:cNvPr id="15" name="TextBox 14"/>
          <p:cNvSpPr txBox="1"/>
          <p:nvPr/>
        </p:nvSpPr>
        <p:spPr>
          <a:xfrm>
            <a:off x="5715000" y="609600"/>
            <a:ext cx="1505368" cy="1212640"/>
          </a:xfrm>
          <a:prstGeom prst="rect">
            <a:avLst/>
          </a:prstGeom>
          <a:noFill/>
        </p:spPr>
        <p:txBody>
          <a:bodyPr wrap="square" rtlCol="0">
            <a:spAutoFit/>
          </a:bodyPr>
          <a:lstStyle/>
          <a:p>
            <a:pPr algn="l"/>
            <a:r>
              <a:rPr lang="en-US" sz="1400" dirty="0" smtClean="0"/>
              <a:t>Section 2 of the </a:t>
            </a:r>
            <a:r>
              <a:rPr lang="en-US" sz="1400" dirty="0" err="1" smtClean="0"/>
              <a:t>Fermilab</a:t>
            </a:r>
            <a:r>
              <a:rPr lang="en-US" sz="1400" dirty="0" smtClean="0"/>
              <a:t> </a:t>
            </a:r>
            <a:r>
              <a:rPr lang="en-US" sz="1400" dirty="0" err="1" smtClean="0"/>
              <a:t>MTest</a:t>
            </a:r>
            <a:r>
              <a:rPr lang="en-US" sz="1400" dirty="0" smtClean="0"/>
              <a:t> </a:t>
            </a:r>
            <a:r>
              <a:rPr lang="en-US" sz="1400" dirty="0" err="1" smtClean="0"/>
              <a:t>beamline</a:t>
            </a:r>
            <a:endParaRPr lang="en-US" sz="1400" dirty="0" smtClean="0"/>
          </a:p>
          <a:p>
            <a:pPr algn="l"/>
            <a:r>
              <a:rPr lang="en-US" sz="1400" dirty="0" smtClean="0"/>
              <a:t>8/11/2014</a:t>
            </a:r>
            <a:endParaRPr lang="en-US" sz="1400" dirty="0"/>
          </a:p>
        </p:txBody>
      </p:sp>
      <p:sp>
        <p:nvSpPr>
          <p:cNvPr id="18" name="TextBox 17"/>
          <p:cNvSpPr txBox="1"/>
          <p:nvPr/>
        </p:nvSpPr>
        <p:spPr>
          <a:xfrm>
            <a:off x="5486400" y="6225955"/>
            <a:ext cx="3352800" cy="461665"/>
          </a:xfrm>
          <a:prstGeom prst="rect">
            <a:avLst/>
          </a:prstGeom>
          <a:solidFill>
            <a:srgbClr val="FFFFFF"/>
          </a:solidFill>
        </p:spPr>
        <p:txBody>
          <a:bodyPr wrap="square" rtlCol="0">
            <a:spAutoFit/>
          </a:bodyPr>
          <a:lstStyle/>
          <a:p>
            <a:pPr algn="l"/>
            <a:r>
              <a:rPr lang="en-US" sz="1200" dirty="0" err="1" smtClean="0"/>
              <a:t>Burak</a:t>
            </a:r>
            <a:r>
              <a:rPr lang="en-US" sz="1200" dirty="0" smtClean="0"/>
              <a:t> </a:t>
            </a:r>
            <a:r>
              <a:rPr lang="en-US" sz="1200" dirty="0" err="1" smtClean="0"/>
              <a:t>Bilki</a:t>
            </a:r>
            <a:r>
              <a:rPr lang="en-US" sz="1200" dirty="0" smtClean="0"/>
              <a:t> w/ new ANL MCP. Also studying new scintillators.</a:t>
            </a:r>
            <a:endParaRPr lang="en-US" sz="1200" dirty="0"/>
          </a:p>
        </p:txBody>
      </p:sp>
      <p:sp>
        <p:nvSpPr>
          <p:cNvPr id="19" name="TextBox 18"/>
          <p:cNvSpPr txBox="1"/>
          <p:nvPr/>
        </p:nvSpPr>
        <p:spPr>
          <a:xfrm>
            <a:off x="5867400" y="3733800"/>
            <a:ext cx="2154113" cy="646331"/>
          </a:xfrm>
          <a:prstGeom prst="rect">
            <a:avLst/>
          </a:prstGeom>
          <a:noFill/>
        </p:spPr>
        <p:txBody>
          <a:bodyPr wrap="square" rtlCol="0">
            <a:spAutoFit/>
          </a:bodyPr>
          <a:lstStyle/>
          <a:p>
            <a:r>
              <a:rPr lang="en-US" sz="1200" dirty="0" smtClean="0"/>
              <a:t>Jim Freeman new rad-hard scintillator studies. Behind him is TTU fiber based dual readout</a:t>
            </a:r>
            <a:endParaRPr lang="en-US" sz="1200" dirty="0"/>
          </a:p>
        </p:txBody>
      </p:sp>
      <p:pic>
        <p:nvPicPr>
          <p:cNvPr id="2" name="Picture 1" descr="Screen Shot 2014-08-13 at 10.24.4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511" y="2255142"/>
            <a:ext cx="5242563" cy="3951350"/>
          </a:xfrm>
          <a:prstGeom prst="rect">
            <a:avLst/>
          </a:prstGeom>
        </p:spPr>
      </p:pic>
    </p:spTree>
    <p:extLst>
      <p:ext uri="{BB962C8B-B14F-4D97-AF65-F5344CB8AC3E}">
        <p14:creationId xmlns:p14="http://schemas.microsoft.com/office/powerpoint/2010/main" val="31446155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362200"/>
            <a:ext cx="7620000" cy="1295400"/>
          </a:xfrm>
        </p:spPr>
        <p:txBody>
          <a:bodyPr/>
          <a:lstStyle/>
          <a:p>
            <a:r>
              <a:rPr lang="en-US" sz="3600" dirty="0" smtClean="0">
                <a:solidFill>
                  <a:srgbClr val="3333CC"/>
                </a:solidFill>
              </a:rPr>
              <a:t>Silicon Tracking</a:t>
            </a:r>
            <a:br>
              <a:rPr lang="en-US" sz="3600" dirty="0" smtClean="0">
                <a:solidFill>
                  <a:srgbClr val="3333CC"/>
                </a:solidFill>
              </a:rPr>
            </a:br>
            <a:r>
              <a:rPr lang="en-US" sz="3600" dirty="0" smtClean="0">
                <a:solidFill>
                  <a:srgbClr val="3333CC"/>
                </a:solidFill>
              </a:rPr>
              <a:t/>
            </a:r>
            <a:br>
              <a:rPr lang="en-US" sz="3600" dirty="0" smtClean="0">
                <a:solidFill>
                  <a:srgbClr val="3333CC"/>
                </a:solidFill>
              </a:rPr>
            </a:br>
            <a:r>
              <a:rPr lang="en-US" sz="2400" dirty="0" smtClean="0">
                <a:solidFill>
                  <a:srgbClr val="3333CC"/>
                </a:solidFill>
              </a:rPr>
              <a:t>(Managed by Ron Lipton)</a:t>
            </a:r>
            <a:endParaRPr lang="en-US" sz="2400" dirty="0">
              <a:solidFill>
                <a:srgbClr val="3333CC"/>
              </a:solidFill>
            </a:endParaRPr>
          </a:p>
        </p:txBody>
      </p:sp>
      <p:sp>
        <p:nvSpPr>
          <p:cNvPr id="3" name="Slide Number Placeholder 2"/>
          <p:cNvSpPr>
            <a:spLocks noGrp="1"/>
          </p:cNvSpPr>
          <p:nvPr>
            <p:ph type="sldNum" sz="quarter" idx="11"/>
          </p:nvPr>
        </p:nvSpPr>
        <p:spPr/>
        <p:txBody>
          <a:bodyPr/>
          <a:lstStyle/>
          <a:p>
            <a:fld id="{4D59C847-7DCE-6D4A-BE87-C05B68FF72A7}" type="slidenum">
              <a:rPr lang="en-US" smtClean="0"/>
              <a:pPr/>
              <a:t>14</a:t>
            </a:fld>
            <a:endParaRPr lang="en-US" smtClean="0"/>
          </a:p>
          <a:p>
            <a:endParaRPr lang="en-US"/>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381000" y="304800"/>
            <a:ext cx="8763000" cy="685800"/>
          </a:xfrm>
        </p:spPr>
        <p:txBody>
          <a:bodyPr/>
          <a:lstStyle/>
          <a:p>
            <a:r>
              <a:rPr lang="en-US" sz="2400" dirty="0" smtClean="0">
                <a:ea typeface="Arial Unicode MS" pitchFamily="34" charset="-128"/>
                <a:cs typeface="Arial Unicode MS" pitchFamily="34" charset="-128"/>
              </a:rPr>
              <a:t>FNAL Provides Comprehensive Approach to Silicon Tracking, Triggering and DAQ R&amp;D for Phase II upgrade of CMS</a:t>
            </a:r>
            <a:endParaRPr lang="en-US" dirty="0">
              <a:ea typeface="Arial Unicode MS" pitchFamily="34" charset="-128"/>
              <a:cs typeface="Arial Unicode MS" pitchFamily="34" charset="-128"/>
            </a:endParaRPr>
          </a:p>
        </p:txBody>
      </p:sp>
      <p:sp>
        <p:nvSpPr>
          <p:cNvPr id="751620" name="Text Box 4"/>
          <p:cNvSpPr txBox="1">
            <a:spLocks noChangeArrowheads="1"/>
          </p:cNvSpPr>
          <p:nvPr/>
        </p:nvSpPr>
        <p:spPr bwMode="auto">
          <a:xfrm>
            <a:off x="6934200" y="6172200"/>
            <a:ext cx="1600200" cy="457200"/>
          </a:xfrm>
          <a:prstGeom prst="rect">
            <a:avLst/>
          </a:prstGeom>
          <a:noFill/>
          <a:ln w="9525">
            <a:noFill/>
            <a:miter lim="800000"/>
            <a:headEnd/>
            <a:tailEnd/>
          </a:ln>
          <a:effectLst/>
        </p:spPr>
        <p:txBody>
          <a:bodyPr>
            <a:spAutoFit/>
          </a:bodyPr>
          <a:lstStyle/>
          <a:p>
            <a:pPr algn="r" eaLnBrk="0" hangingPunct="0">
              <a:spcBef>
                <a:spcPct val="50000"/>
              </a:spcBef>
            </a:pPr>
            <a:r>
              <a:rPr lang="en-US" sz="1200" dirty="0">
                <a:latin typeface="Times New Roman" pitchFamily="18" charset="0"/>
              </a:rPr>
              <a:t>Page</a:t>
            </a:r>
            <a:r>
              <a:rPr lang="en-US" sz="2400" dirty="0">
                <a:latin typeface="Times New Roman" pitchFamily="18" charset="0"/>
              </a:rPr>
              <a:t> </a:t>
            </a:r>
            <a:fld id="{6BE3379C-5E94-4E6D-A913-EA7B2CA6B565}" type="slidenum">
              <a:rPr lang="en-US" sz="1200">
                <a:latin typeface="Times New Roman" pitchFamily="18" charset="0"/>
              </a:rPr>
              <a:pPr algn="r" eaLnBrk="0" hangingPunct="0">
                <a:spcBef>
                  <a:spcPct val="50000"/>
                </a:spcBef>
              </a:pPr>
              <a:t>15</a:t>
            </a:fld>
            <a:endParaRPr lang="en-US" sz="1200" dirty="0">
              <a:latin typeface="Times New Roman" pitchFamily="18" charset="0"/>
            </a:endParaRPr>
          </a:p>
        </p:txBody>
      </p:sp>
      <p:sp>
        <p:nvSpPr>
          <p:cNvPr id="7" name="TextBox 6"/>
          <p:cNvSpPr txBox="1">
            <a:spLocks noChangeArrowheads="1"/>
          </p:cNvSpPr>
          <p:nvPr/>
        </p:nvSpPr>
        <p:spPr bwMode="auto">
          <a:xfrm>
            <a:off x="2514600" y="2286000"/>
            <a:ext cx="1265641"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tx1"/>
                </a:solidFill>
              </a:rPr>
              <a:t>Sensor</a:t>
            </a:r>
          </a:p>
        </p:txBody>
      </p:sp>
      <p:sp>
        <p:nvSpPr>
          <p:cNvPr id="8" name="TextBox 11"/>
          <p:cNvSpPr txBox="1">
            <a:spLocks noChangeArrowheads="1"/>
          </p:cNvSpPr>
          <p:nvPr/>
        </p:nvSpPr>
        <p:spPr bwMode="auto">
          <a:xfrm>
            <a:off x="2819400" y="3124200"/>
            <a:ext cx="1641946"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tx1"/>
                </a:solidFill>
              </a:rPr>
              <a:t>Front End</a:t>
            </a:r>
          </a:p>
        </p:txBody>
      </p:sp>
      <p:sp>
        <p:nvSpPr>
          <p:cNvPr id="9" name="TextBox 15"/>
          <p:cNvSpPr txBox="1">
            <a:spLocks noChangeArrowheads="1"/>
          </p:cNvSpPr>
          <p:nvPr/>
        </p:nvSpPr>
        <p:spPr bwMode="auto">
          <a:xfrm>
            <a:off x="3657600" y="4800600"/>
            <a:ext cx="2856070"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tx1"/>
                </a:solidFill>
              </a:rPr>
              <a:t>Data Transmission</a:t>
            </a:r>
          </a:p>
        </p:txBody>
      </p:sp>
      <p:cxnSp>
        <p:nvCxnSpPr>
          <p:cNvPr id="10" name="Straight Arrow Connector 16"/>
          <p:cNvCxnSpPr>
            <a:cxnSpLocks noChangeShapeType="1"/>
          </p:cNvCxnSpPr>
          <p:nvPr/>
        </p:nvCxnSpPr>
        <p:spPr bwMode="auto">
          <a:xfrm rot="16200000" flipH="1">
            <a:off x="4229100" y="4533900"/>
            <a:ext cx="381000" cy="304800"/>
          </a:xfrm>
          <a:prstGeom prst="straightConnector1">
            <a:avLst/>
          </a:prstGeom>
          <a:noFill/>
          <a:ln w="9525">
            <a:solidFill>
              <a:srgbClr val="000000"/>
            </a:solidFill>
            <a:round/>
            <a:headEnd/>
            <a:tailEnd type="arrow" w="med" len="med"/>
          </a:ln>
        </p:spPr>
      </p:cxnSp>
      <p:sp>
        <p:nvSpPr>
          <p:cNvPr id="11" name="TextBox 17"/>
          <p:cNvSpPr txBox="1">
            <a:spLocks noChangeArrowheads="1"/>
          </p:cNvSpPr>
          <p:nvPr/>
        </p:nvSpPr>
        <p:spPr bwMode="auto">
          <a:xfrm>
            <a:off x="3352800" y="3962400"/>
            <a:ext cx="1693192"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tx1"/>
                </a:solidFill>
              </a:rPr>
              <a:t>L1 Trigger</a:t>
            </a:r>
          </a:p>
        </p:txBody>
      </p:sp>
      <p:sp>
        <p:nvSpPr>
          <p:cNvPr id="12" name="TextBox 11"/>
          <p:cNvSpPr txBox="1">
            <a:spLocks noChangeArrowheads="1"/>
          </p:cNvSpPr>
          <p:nvPr/>
        </p:nvSpPr>
        <p:spPr bwMode="auto">
          <a:xfrm>
            <a:off x="4114800" y="2286000"/>
            <a:ext cx="3419475" cy="781752"/>
          </a:xfrm>
          <a:prstGeom prst="rect">
            <a:avLst/>
          </a:prstGeom>
          <a:noFill/>
          <a:ln w="9525">
            <a:noFill/>
            <a:miter lim="800000"/>
            <a:headEnd/>
            <a:tailEnd/>
          </a:ln>
        </p:spPr>
        <p:txBody>
          <a:bodyPr>
            <a:prstTxWarp prst="textNoShape">
              <a:avLst/>
            </a:prstTxWarp>
            <a:spAutoFit/>
          </a:bodyPr>
          <a:lstStyle/>
          <a:p>
            <a:pPr algn="l"/>
            <a:r>
              <a:rPr lang="en-US" sz="1400" dirty="0" smtClean="0">
                <a:solidFill>
                  <a:schemeClr val="tx1"/>
                </a:solidFill>
              </a:rPr>
              <a:t>Testing radiation </a:t>
            </a:r>
            <a:r>
              <a:rPr lang="en-US" sz="1400" dirty="0">
                <a:solidFill>
                  <a:schemeClr val="tx1"/>
                </a:solidFill>
              </a:rPr>
              <a:t>hardness in new sensors (3D columnar + Diamond</a:t>
            </a:r>
            <a:r>
              <a:rPr lang="en-US" sz="1400" dirty="0" smtClean="0">
                <a:solidFill>
                  <a:schemeClr val="tx1"/>
                </a:solidFill>
              </a:rPr>
              <a:t>).</a:t>
            </a:r>
          </a:p>
          <a:p>
            <a:pPr algn="l"/>
            <a:r>
              <a:rPr lang="en-US" sz="1400" dirty="0" smtClean="0"/>
              <a:t>Sensor thinning and interconnects</a:t>
            </a:r>
            <a:endParaRPr lang="en-US" sz="1400" dirty="0">
              <a:solidFill>
                <a:schemeClr val="tx1"/>
              </a:solidFill>
            </a:endParaRPr>
          </a:p>
        </p:txBody>
      </p:sp>
      <p:sp>
        <p:nvSpPr>
          <p:cNvPr id="13" name="TextBox 12"/>
          <p:cNvSpPr txBox="1">
            <a:spLocks noChangeArrowheads="1"/>
          </p:cNvSpPr>
          <p:nvPr/>
        </p:nvSpPr>
        <p:spPr bwMode="auto">
          <a:xfrm>
            <a:off x="4572000" y="3200401"/>
            <a:ext cx="3581400" cy="566309"/>
          </a:xfrm>
          <a:prstGeom prst="rect">
            <a:avLst/>
          </a:prstGeom>
          <a:noFill/>
          <a:ln w="9525">
            <a:noFill/>
            <a:miter lim="800000"/>
            <a:headEnd/>
            <a:tailEnd/>
          </a:ln>
        </p:spPr>
        <p:txBody>
          <a:bodyPr wrap="square">
            <a:prstTxWarp prst="textNoShape">
              <a:avLst/>
            </a:prstTxWarp>
            <a:spAutoFit/>
          </a:bodyPr>
          <a:lstStyle/>
          <a:p>
            <a:pPr algn="l"/>
            <a:r>
              <a:rPr lang="en-US" sz="1400" dirty="0" smtClean="0">
                <a:solidFill>
                  <a:schemeClr val="tx1"/>
                </a:solidFill>
              </a:rPr>
              <a:t>Providing new readout for pixel detectors.</a:t>
            </a:r>
          </a:p>
          <a:p>
            <a:pPr algn="l"/>
            <a:r>
              <a:rPr lang="en-US" sz="1400" dirty="0" smtClean="0"/>
              <a:t>Low noise systems using 3D bonding</a:t>
            </a:r>
            <a:endParaRPr lang="en-US" sz="1400" dirty="0">
              <a:solidFill>
                <a:schemeClr val="tx1"/>
              </a:solidFill>
            </a:endParaRPr>
          </a:p>
        </p:txBody>
      </p:sp>
      <p:sp>
        <p:nvSpPr>
          <p:cNvPr id="14" name="TextBox 13"/>
          <p:cNvSpPr txBox="1">
            <a:spLocks noChangeArrowheads="1"/>
          </p:cNvSpPr>
          <p:nvPr/>
        </p:nvSpPr>
        <p:spPr bwMode="auto">
          <a:xfrm>
            <a:off x="6705600" y="4800600"/>
            <a:ext cx="2438400" cy="523220"/>
          </a:xfrm>
          <a:prstGeom prst="rect">
            <a:avLst/>
          </a:prstGeom>
          <a:noFill/>
          <a:ln w="9525">
            <a:noFill/>
            <a:miter lim="800000"/>
            <a:headEnd/>
            <a:tailEnd/>
          </a:ln>
        </p:spPr>
        <p:txBody>
          <a:bodyPr wrap="square">
            <a:prstTxWarp prst="textNoShape">
              <a:avLst/>
            </a:prstTxWarp>
            <a:spAutoFit/>
          </a:bodyPr>
          <a:lstStyle/>
          <a:p>
            <a:pPr algn="l"/>
            <a:r>
              <a:rPr lang="en-US" sz="1400" dirty="0">
                <a:solidFill>
                  <a:schemeClr val="tx1"/>
                </a:solidFill>
              </a:rPr>
              <a:t>Multi-wavelength optical DAQ</a:t>
            </a:r>
          </a:p>
        </p:txBody>
      </p:sp>
      <p:cxnSp>
        <p:nvCxnSpPr>
          <p:cNvPr id="15" name="Straight Arrow Connector 27"/>
          <p:cNvCxnSpPr>
            <a:cxnSpLocks noChangeShapeType="1"/>
          </p:cNvCxnSpPr>
          <p:nvPr/>
        </p:nvCxnSpPr>
        <p:spPr bwMode="auto">
          <a:xfrm rot="16200000" flipH="1">
            <a:off x="3086100" y="2857500"/>
            <a:ext cx="381000" cy="304800"/>
          </a:xfrm>
          <a:prstGeom prst="straightConnector1">
            <a:avLst/>
          </a:prstGeom>
          <a:noFill/>
          <a:ln w="9525">
            <a:solidFill>
              <a:srgbClr val="000000"/>
            </a:solidFill>
            <a:round/>
            <a:headEnd/>
            <a:tailEnd type="arrow" w="med" len="med"/>
          </a:ln>
        </p:spPr>
      </p:cxnSp>
      <p:cxnSp>
        <p:nvCxnSpPr>
          <p:cNvPr id="16" name="Straight Arrow Connector 28"/>
          <p:cNvCxnSpPr>
            <a:cxnSpLocks noChangeShapeType="1"/>
          </p:cNvCxnSpPr>
          <p:nvPr/>
        </p:nvCxnSpPr>
        <p:spPr bwMode="auto">
          <a:xfrm rot="16200000" flipH="1">
            <a:off x="3543300" y="3619500"/>
            <a:ext cx="381000" cy="304800"/>
          </a:xfrm>
          <a:prstGeom prst="straightConnector1">
            <a:avLst/>
          </a:prstGeom>
          <a:noFill/>
          <a:ln w="9525">
            <a:solidFill>
              <a:srgbClr val="000000"/>
            </a:solidFill>
            <a:round/>
            <a:headEnd/>
            <a:tailEnd type="arrow" w="med" len="med"/>
          </a:ln>
        </p:spPr>
      </p:cxnSp>
      <p:sp>
        <p:nvSpPr>
          <p:cNvPr id="17" name="TextBox 16"/>
          <p:cNvSpPr txBox="1">
            <a:spLocks noChangeArrowheads="1"/>
          </p:cNvSpPr>
          <p:nvPr/>
        </p:nvSpPr>
        <p:spPr bwMode="auto">
          <a:xfrm>
            <a:off x="5257800" y="4038600"/>
            <a:ext cx="3429000" cy="307777"/>
          </a:xfrm>
          <a:prstGeom prst="rect">
            <a:avLst/>
          </a:prstGeom>
          <a:noFill/>
          <a:ln w="9525">
            <a:noFill/>
            <a:miter lim="800000"/>
            <a:headEnd/>
            <a:tailEnd/>
          </a:ln>
        </p:spPr>
        <p:txBody>
          <a:bodyPr wrap="square">
            <a:prstTxWarp prst="textNoShape">
              <a:avLst/>
            </a:prstTxWarp>
            <a:spAutoFit/>
          </a:bodyPr>
          <a:lstStyle/>
          <a:p>
            <a:pPr algn="l"/>
            <a:r>
              <a:rPr lang="en-US" sz="1400" dirty="0" smtClean="0">
                <a:solidFill>
                  <a:schemeClr val="tx1"/>
                </a:solidFill>
              </a:rPr>
              <a:t>Track trigger using 3D techniques</a:t>
            </a:r>
            <a:endParaRPr lang="en-US" sz="1400" dirty="0">
              <a:solidFill>
                <a:schemeClr val="tx1"/>
              </a:solidFill>
            </a:endParaRPr>
          </a:p>
        </p:txBody>
      </p:sp>
      <p:cxnSp>
        <p:nvCxnSpPr>
          <p:cNvPr id="18" name="Straight Arrow Connector 16"/>
          <p:cNvCxnSpPr>
            <a:cxnSpLocks noChangeShapeType="1"/>
          </p:cNvCxnSpPr>
          <p:nvPr/>
        </p:nvCxnSpPr>
        <p:spPr bwMode="auto">
          <a:xfrm rot="16200000" flipH="1">
            <a:off x="4838700" y="5295900"/>
            <a:ext cx="381000" cy="304800"/>
          </a:xfrm>
          <a:prstGeom prst="straightConnector1">
            <a:avLst/>
          </a:prstGeom>
          <a:noFill/>
          <a:ln w="9525">
            <a:solidFill>
              <a:srgbClr val="000000"/>
            </a:solidFill>
            <a:round/>
            <a:headEnd/>
            <a:tailEnd type="arrow" w="med" len="med"/>
          </a:ln>
        </p:spPr>
      </p:cxnSp>
      <p:sp>
        <p:nvSpPr>
          <p:cNvPr id="19" name="TextBox 17"/>
          <p:cNvSpPr txBox="1">
            <a:spLocks noChangeArrowheads="1"/>
          </p:cNvSpPr>
          <p:nvPr/>
        </p:nvSpPr>
        <p:spPr bwMode="auto">
          <a:xfrm>
            <a:off x="4343400" y="5562600"/>
            <a:ext cx="1983536"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tx1"/>
                </a:solidFill>
              </a:rPr>
              <a:t>Track Fitting</a:t>
            </a:r>
          </a:p>
        </p:txBody>
      </p:sp>
      <p:sp>
        <p:nvSpPr>
          <p:cNvPr id="20" name="TextBox 19"/>
          <p:cNvSpPr txBox="1">
            <a:spLocks noChangeArrowheads="1"/>
          </p:cNvSpPr>
          <p:nvPr/>
        </p:nvSpPr>
        <p:spPr bwMode="auto">
          <a:xfrm>
            <a:off x="6629400" y="5562600"/>
            <a:ext cx="2209800" cy="523220"/>
          </a:xfrm>
          <a:prstGeom prst="rect">
            <a:avLst/>
          </a:prstGeom>
          <a:noFill/>
          <a:ln w="9525">
            <a:noFill/>
            <a:miter lim="800000"/>
            <a:headEnd/>
            <a:tailEnd/>
          </a:ln>
        </p:spPr>
        <p:txBody>
          <a:bodyPr>
            <a:prstTxWarp prst="textNoShape">
              <a:avLst/>
            </a:prstTxWarp>
            <a:spAutoFit/>
          </a:bodyPr>
          <a:lstStyle/>
          <a:p>
            <a:pPr algn="l"/>
            <a:r>
              <a:rPr lang="en-US" sz="1400" dirty="0" err="1" smtClean="0">
                <a:solidFill>
                  <a:schemeClr val="tx1"/>
                </a:solidFill>
              </a:rPr>
              <a:t>GPU’s</a:t>
            </a:r>
            <a:r>
              <a:rPr lang="en-US" sz="1400" dirty="0" smtClean="0">
                <a:solidFill>
                  <a:schemeClr val="tx1"/>
                </a:solidFill>
              </a:rPr>
              <a:t> and Associative Memory</a:t>
            </a:r>
            <a:endParaRPr lang="en-US" sz="1400" dirty="0">
              <a:solidFill>
                <a:schemeClr val="tx1"/>
              </a:solidFill>
            </a:endParaRPr>
          </a:p>
        </p:txBody>
      </p:sp>
      <p:sp>
        <p:nvSpPr>
          <p:cNvPr id="24" name="Footer Placeholder 19"/>
          <p:cNvSpPr txBox="1">
            <a:spLocks/>
          </p:cNvSpPr>
          <p:nvPr/>
        </p:nvSpPr>
        <p:spPr bwMode="auto">
          <a:xfrm>
            <a:off x="3048000" y="6324600"/>
            <a:ext cx="2743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FFFFFF"/>
                </a:solidFill>
                <a:effectLst/>
                <a:uLnTx/>
                <a:uFillTx/>
                <a:latin typeface="Arial" charset="0"/>
                <a:ea typeface="+mn-ea"/>
                <a:cs typeface="+mn-cs"/>
              </a:rPr>
              <a:t>LLNL Visit - 24 January, 2012</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5" name="Slide Number Placeholder 20"/>
          <p:cNvSpPr txBox="1">
            <a:spLocks/>
          </p:cNvSpPr>
          <p:nvPr/>
        </p:nvSpPr>
        <p:spPr bwMode="auto">
          <a:xfrm>
            <a:off x="152400" y="6477000"/>
            <a:ext cx="8382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D5C3A4B-BF70-624A-B0EC-B05D92CF4710}" type="slidenum">
              <a:rPr kumimoji="0" lang="en-US" sz="1200" b="0" i="0" u="none" strike="noStrike" kern="1200" cap="none" spc="0" normalizeH="0" baseline="0" noProof="0" smtClean="0">
                <a:ln>
                  <a:noFill/>
                </a:ln>
                <a:solidFill>
                  <a:srgbClr val="FFFFFF"/>
                </a:solidFill>
                <a:effectLst/>
                <a:uLnTx/>
                <a:uFillTx/>
                <a:latin typeface="Arial" charset="0"/>
                <a:ea typeface="ＭＳ Ｐゴシック" charset="-128"/>
                <a:cs typeface="ＭＳ Ｐゴシック" charset="-128"/>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26" name="TextBox 25"/>
          <p:cNvSpPr txBox="1"/>
          <p:nvPr/>
        </p:nvSpPr>
        <p:spPr>
          <a:xfrm>
            <a:off x="381000" y="2822984"/>
            <a:ext cx="2514600" cy="1520416"/>
          </a:xfrm>
          <a:prstGeom prst="rect">
            <a:avLst/>
          </a:prstGeom>
          <a:noFill/>
        </p:spPr>
        <p:txBody>
          <a:bodyPr wrap="square" rtlCol="0">
            <a:spAutoFit/>
          </a:bodyPr>
          <a:lstStyle/>
          <a:p>
            <a:pPr algn="l"/>
            <a:r>
              <a:rPr lang="en-US" sz="1600" dirty="0" smtClean="0">
                <a:solidFill>
                  <a:schemeClr val="tx1"/>
                </a:solidFill>
              </a:rPr>
              <a:t>15 US universities</a:t>
            </a:r>
          </a:p>
          <a:p>
            <a:pPr algn="l"/>
            <a:r>
              <a:rPr lang="en-US" sz="1600" dirty="0" smtClean="0">
                <a:solidFill>
                  <a:schemeClr val="tx1"/>
                </a:solidFill>
              </a:rPr>
              <a:t>19 foreign institutions</a:t>
            </a:r>
          </a:p>
          <a:p>
            <a:pPr algn="l"/>
            <a:r>
              <a:rPr lang="en-US" sz="1600" dirty="0" smtClean="0">
                <a:solidFill>
                  <a:schemeClr val="tx1"/>
                </a:solidFill>
              </a:rPr>
              <a:t>5 laboratories</a:t>
            </a:r>
          </a:p>
          <a:p>
            <a:pPr algn="l"/>
            <a:r>
              <a:rPr lang="en-US" sz="1600" dirty="0" smtClean="0">
                <a:solidFill>
                  <a:schemeClr val="tx1"/>
                </a:solidFill>
              </a:rPr>
              <a:t>8 industrial partners</a:t>
            </a:r>
          </a:p>
          <a:p>
            <a:pPr algn="l"/>
            <a:endParaRPr lang="en-US" sz="1600" dirty="0" smtClean="0">
              <a:solidFill>
                <a:schemeClr val="tx1"/>
              </a:solidFill>
            </a:endParaRPr>
          </a:p>
        </p:txBody>
      </p:sp>
      <p:pic>
        <p:nvPicPr>
          <p:cNvPr id="28" name="Picture 27"/>
          <p:cNvPicPr>
            <a:picLocks noChangeAspect="1" noChangeArrowheads="1"/>
          </p:cNvPicPr>
          <p:nvPr/>
        </p:nvPicPr>
        <p:blipFill>
          <a:blip r:embed="rId2">
            <a:lum bright="16000" contrast="14000"/>
          </a:blip>
          <a:srcRect/>
          <a:stretch>
            <a:fillRect/>
          </a:stretch>
        </p:blipFill>
        <p:spPr bwMode="auto">
          <a:xfrm>
            <a:off x="381000" y="4343400"/>
            <a:ext cx="2750447" cy="1343282"/>
          </a:xfrm>
          <a:prstGeom prst="rect">
            <a:avLst/>
          </a:prstGeom>
          <a:noFill/>
          <a:ln w="9525">
            <a:noFill/>
            <a:miter lim="800000"/>
            <a:headEnd/>
            <a:tailEnd/>
          </a:ln>
          <a:effectLst>
            <a:outerShdw dist="139700" dir="2700000" algn="tl" rotWithShape="0">
              <a:srgbClr val="333333">
                <a:alpha val="64999"/>
              </a:srgbClr>
            </a:outerShdw>
          </a:effectLst>
        </p:spPr>
      </p:pic>
      <p:sp>
        <p:nvSpPr>
          <p:cNvPr id="33" name="TextBox 5"/>
          <p:cNvSpPr txBox="1">
            <a:spLocks noChangeArrowheads="1"/>
          </p:cNvSpPr>
          <p:nvPr/>
        </p:nvSpPr>
        <p:spPr bwMode="auto">
          <a:xfrm>
            <a:off x="685800" y="1371600"/>
            <a:ext cx="7848600" cy="880241"/>
          </a:xfrm>
          <a:prstGeom prst="rect">
            <a:avLst/>
          </a:prstGeom>
          <a:noFill/>
          <a:ln w="9525">
            <a:solidFill>
              <a:schemeClr val="tx1"/>
            </a:solidFill>
            <a:miter lim="800000"/>
            <a:headEnd/>
            <a:tailEnd/>
          </a:ln>
        </p:spPr>
        <p:txBody>
          <a:bodyPr wrap="square">
            <a:prstTxWarp prst="textNoShape">
              <a:avLst/>
            </a:prstTxWarp>
            <a:spAutoFit/>
          </a:bodyPr>
          <a:lstStyle/>
          <a:p>
            <a:pPr algn="l" defTabSz="914400" fontAlgn="base">
              <a:spcAft>
                <a:spcPct val="0"/>
              </a:spcAft>
              <a:buClr>
                <a:srgbClr val="FFFF00"/>
              </a:buClr>
              <a:buSzPct val="80000"/>
              <a:buFont typeface="Wingdings" charset="2"/>
              <a:buNone/>
            </a:pPr>
            <a:r>
              <a:rPr lang="en-US" sz="1600" dirty="0" smtClean="0">
                <a:solidFill>
                  <a:srgbClr val="000000"/>
                </a:solidFill>
                <a:latin typeface="Calibri" charset="0"/>
                <a:ea typeface="ＭＳ Ｐゴシック" charset="-128"/>
                <a:cs typeface="ＭＳ Ｐゴシック" charset="-128"/>
              </a:rPr>
              <a:t>Creating a tracking and trigger system that can withstand the projected HL-LHC luminosities is arguably the most important detector challenge in the field of High Energy Physics.</a:t>
            </a:r>
          </a:p>
          <a:p>
            <a:pPr algn="l" defTabSz="914400" fontAlgn="base">
              <a:spcAft>
                <a:spcPct val="0"/>
              </a:spcAft>
              <a:buClr>
                <a:srgbClr val="FFFF00"/>
              </a:buClr>
              <a:buSzPct val="80000"/>
              <a:buFont typeface="Wingdings" charset="2"/>
              <a:buNone/>
            </a:pPr>
            <a:r>
              <a:rPr lang="en-US" sz="1600" dirty="0" smtClean="0">
                <a:solidFill>
                  <a:srgbClr val="000000"/>
                </a:solidFill>
                <a:latin typeface="Calibri" charset="0"/>
                <a:ea typeface="ＭＳ Ｐゴシック" charset="-128"/>
                <a:cs typeface="ＭＳ Ｐゴシック" charset="-128"/>
              </a:rPr>
              <a:t>	There must be a comprehensive approach:</a:t>
            </a:r>
          </a:p>
        </p:txBody>
      </p:sp>
      <p:sp>
        <p:nvSpPr>
          <p:cNvPr id="23" name="Slide Number Placeholder 22"/>
          <p:cNvSpPr>
            <a:spLocks noGrp="1"/>
          </p:cNvSpPr>
          <p:nvPr>
            <p:ph type="sldNum" sz="quarter" idx="11"/>
          </p:nvPr>
        </p:nvSpPr>
        <p:spPr/>
        <p:txBody>
          <a:bodyPr/>
          <a:lstStyle/>
          <a:p>
            <a:fld id="{4D59C847-7DCE-6D4A-BE87-C05B68FF72A7}" type="slidenum">
              <a:rPr lang="en-US" smtClean="0"/>
              <a:pPr/>
              <a:t>15</a:t>
            </a:fld>
            <a:endParaRPr lang="en-US" smtClean="0"/>
          </a:p>
          <a:p>
            <a:endParaRPr lang="en-US"/>
          </a:p>
        </p:txBody>
      </p:sp>
      <p:sp>
        <p:nvSpPr>
          <p:cNvPr id="27" name="Footer Placeholder 26"/>
          <p:cNvSpPr>
            <a:spLocks noGrp="1"/>
          </p:cNvSpPr>
          <p:nvPr>
            <p:ph type="ftr" sz="quarter" idx="10"/>
          </p:nvPr>
        </p:nvSpPr>
        <p:spPr/>
        <p:txBody>
          <a:bodyPr/>
          <a:lstStyle/>
          <a:p>
            <a:pPr>
              <a:defRPr/>
            </a:pPr>
            <a:r>
              <a:rPr lang="en-US" smtClean="0"/>
              <a:t>Erik Ramberg  -  Review of Fermilab Detector R&amp;D, Oct. 29, 2014</a:t>
            </a:r>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 y="320891"/>
            <a:ext cx="5250752" cy="822109"/>
          </a:xfrm>
        </p:spPr>
        <p:txBody>
          <a:bodyPr/>
          <a:lstStyle/>
          <a:p>
            <a:r>
              <a:rPr lang="en-US" dirty="0" smtClean="0"/>
              <a:t>Transformative Capability of 3D Techniques in Integrated Circuits</a:t>
            </a:r>
            <a:endParaRPr lang="en-US" dirty="0"/>
          </a:p>
        </p:txBody>
      </p:sp>
      <p:sp>
        <p:nvSpPr>
          <p:cNvPr id="3" name="Content Placeholder 2"/>
          <p:cNvSpPr>
            <a:spLocks noGrp="1"/>
          </p:cNvSpPr>
          <p:nvPr>
            <p:ph idx="1"/>
          </p:nvPr>
        </p:nvSpPr>
        <p:spPr>
          <a:xfrm>
            <a:off x="304800" y="1600200"/>
            <a:ext cx="9067800" cy="5715000"/>
          </a:xfrm>
        </p:spPr>
        <p:txBody>
          <a:bodyPr/>
          <a:lstStyle/>
          <a:p>
            <a:pPr marL="0" indent="0">
              <a:buNone/>
            </a:pPr>
            <a:r>
              <a:rPr lang="en-US" sz="1800" dirty="0" smtClean="0"/>
              <a:t>Over the past several years we have </a:t>
            </a:r>
            <a:br>
              <a:rPr lang="en-US" sz="1800" dirty="0" smtClean="0"/>
            </a:br>
            <a:r>
              <a:rPr lang="en-US" sz="1800" dirty="0" smtClean="0"/>
              <a:t>demonstrated the ability to:</a:t>
            </a:r>
          </a:p>
          <a:p>
            <a:r>
              <a:rPr lang="en-US" sz="1800" dirty="0" smtClean="0"/>
              <a:t>Collaborate with commercial vendors to </a:t>
            </a:r>
            <a:br>
              <a:rPr lang="en-US" sz="1800" dirty="0" smtClean="0"/>
            </a:br>
            <a:r>
              <a:rPr lang="en-US" sz="1800" dirty="0" smtClean="0"/>
              <a:t>build multilayer (3D) integrated circuits </a:t>
            </a:r>
            <a:br>
              <a:rPr lang="en-US" sz="1800" dirty="0" smtClean="0"/>
            </a:br>
            <a:r>
              <a:rPr lang="en-US" sz="1800" dirty="0" smtClean="0"/>
              <a:t>with interconnection pitch of 4 microns</a:t>
            </a:r>
          </a:p>
          <a:p>
            <a:r>
              <a:rPr lang="en-US" sz="1800" dirty="0" smtClean="0"/>
              <a:t>Bond the ICs to sensor and </a:t>
            </a:r>
            <a:r>
              <a:rPr lang="en-US" sz="1800" dirty="0"/>
              <a:t>t</a:t>
            </a:r>
            <a:r>
              <a:rPr lang="en-US" sz="1800" dirty="0" smtClean="0"/>
              <a:t>hin the two-layer circuits to 34 </a:t>
            </a:r>
            <a:r>
              <a:rPr lang="en-US" sz="1800" dirty="0" smtClean="0">
                <a:latin typeface="Symbol" charset="2"/>
                <a:cs typeface="Symbol" charset="2"/>
              </a:rPr>
              <a:t>m</a:t>
            </a:r>
            <a:r>
              <a:rPr lang="en-US" sz="1800" dirty="0" smtClean="0"/>
              <a:t>m</a:t>
            </a:r>
          </a:p>
          <a:p>
            <a:r>
              <a:rPr lang="en-US" sz="1800" dirty="0" smtClean="0"/>
              <a:t>Thin full sensor wafers to 50 microns and process the back contact</a:t>
            </a:r>
          </a:p>
          <a:p>
            <a:r>
              <a:rPr lang="en-US" sz="1800" dirty="0" smtClean="0"/>
              <a:t>Reduce interconnect noise to ~0, reducing overall noise in fine pitch pixelated sensor by 2x</a:t>
            </a:r>
          </a:p>
          <a:p>
            <a:r>
              <a:rPr lang="en-US" sz="1800" dirty="0" smtClean="0"/>
              <a:t>Build low mass support and cooling structures</a:t>
            </a:r>
          </a:p>
          <a:p>
            <a:pPr marL="0" indent="0">
              <a:buNone/>
            </a:pPr>
            <a:r>
              <a:rPr lang="en-US" sz="1800" dirty="0" smtClean="0"/>
              <a:t>We hope in the future to extend this to</a:t>
            </a:r>
          </a:p>
          <a:p>
            <a:r>
              <a:rPr lang="en-US" sz="1800" dirty="0" smtClean="0"/>
              <a:t>8” thinned sensor wafers for CMS HGC and others</a:t>
            </a:r>
          </a:p>
          <a:p>
            <a:r>
              <a:rPr lang="en-US" sz="1800" dirty="0" smtClean="0"/>
              <a:t>Low cost finely pixelated large area tiled arrays</a:t>
            </a:r>
          </a:p>
          <a:p>
            <a:endParaRPr lang="en-US" sz="2000" dirty="0" smtClean="0"/>
          </a:p>
        </p:txBody>
      </p:sp>
      <p:sp>
        <p:nvSpPr>
          <p:cNvPr id="4" name="Footer Placeholder 3"/>
          <p:cNvSpPr>
            <a:spLocks noGrp="1"/>
          </p:cNvSpPr>
          <p:nvPr>
            <p:ph type="ftr" sz="quarter" idx="10"/>
          </p:nvPr>
        </p:nvSpPr>
        <p:spPr/>
        <p:txBody>
          <a:bodyPr/>
          <a:lstStyle/>
          <a:p>
            <a:pPr>
              <a:defRPr/>
            </a:pPr>
            <a:r>
              <a:rPr lang="en-US" dirty="0" smtClean="0"/>
              <a:t>Erik </a:t>
            </a:r>
            <a:r>
              <a:rPr lang="en-US" dirty="0" err="1" smtClean="0"/>
              <a:t>Ramberg</a:t>
            </a:r>
            <a:r>
              <a:rPr lang="en-US" dirty="0" smtClean="0"/>
              <a:t>  -  Review of Fermilab Detector R&amp;D, Oct. 29, 2014</a:t>
            </a:r>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16</a:t>
            </a:fld>
            <a:endParaRPr lang="en-US" dirty="0" smtClean="0"/>
          </a:p>
          <a:p>
            <a:endParaRPr lang="en-US" dirty="0"/>
          </a:p>
        </p:txBody>
      </p:sp>
      <p:pic>
        <p:nvPicPr>
          <p:cNvPr id="6" name="Picture 94" descr="Screen shot 2011-05-29 at 12.39.48 PM.png"/>
          <p:cNvPicPr>
            <a:picLocks noChangeAspect="1"/>
          </p:cNvPicPr>
          <p:nvPr/>
        </p:nvPicPr>
        <p:blipFill>
          <a:blip r:embed="rId2"/>
          <a:srcRect/>
          <a:stretch>
            <a:fillRect/>
          </a:stretch>
        </p:blipFill>
        <p:spPr bwMode="auto">
          <a:xfrm>
            <a:off x="5543267" y="14025"/>
            <a:ext cx="3600733" cy="2576775"/>
          </a:xfrm>
          <a:prstGeom prst="rect">
            <a:avLst/>
          </a:prstGeom>
          <a:noFill/>
          <a:ln w="9525">
            <a:noFill/>
            <a:miter lim="800000"/>
            <a:headEnd/>
            <a:tailEnd/>
          </a:ln>
        </p:spPr>
      </p:pic>
      <p:sp>
        <p:nvSpPr>
          <p:cNvPr id="7" name="TextBox 5"/>
          <p:cNvSpPr txBox="1">
            <a:spLocks noChangeArrowheads="1"/>
          </p:cNvSpPr>
          <p:nvPr/>
        </p:nvSpPr>
        <p:spPr bwMode="auto">
          <a:xfrm>
            <a:off x="6096000" y="2552193"/>
            <a:ext cx="3048000" cy="495807"/>
          </a:xfrm>
          <a:prstGeom prst="rect">
            <a:avLst/>
          </a:prstGeom>
          <a:noFill/>
          <a:ln w="9525">
            <a:solidFill>
              <a:schemeClr val="tx1"/>
            </a:solidFill>
            <a:miter lim="800000"/>
            <a:headEnd/>
            <a:tailEnd/>
          </a:ln>
        </p:spPr>
        <p:txBody>
          <a:bodyPr wrap="square" lIns="64291" tIns="32146" rIns="64291" bIns="32146">
            <a:prstTxWarp prst="textNoShape">
              <a:avLst/>
            </a:prstTxWarp>
            <a:spAutoFit/>
          </a:bodyPr>
          <a:lstStyle/>
          <a:p>
            <a:pPr algn="l"/>
            <a:r>
              <a:rPr lang="en-US" sz="1400" dirty="0">
                <a:solidFill>
                  <a:srgbClr val="FF0000"/>
                </a:solidFill>
                <a:ea typeface="ヒラギノ角ゴ ProN W3" charset="-128"/>
                <a:cs typeface="ヒラギノ角ゴ ProN W3" charset="-128"/>
                <a:sym typeface="Arial" charset="0"/>
              </a:rPr>
              <a:t>3 tier 3D stack for FNAL ILC vertex chip, fabricated by MIT-LL</a:t>
            </a:r>
          </a:p>
        </p:txBody>
      </p:sp>
    </p:spTree>
    <p:extLst>
      <p:ext uri="{BB962C8B-B14F-4D97-AF65-F5344CB8AC3E}">
        <p14:creationId xmlns:p14="http://schemas.microsoft.com/office/powerpoint/2010/main" val="1390973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961"/>
            <a:ext cx="6858000" cy="657839"/>
          </a:xfrm>
        </p:spPr>
        <p:txBody>
          <a:bodyPr/>
          <a:lstStyle/>
          <a:p>
            <a:r>
              <a:rPr lang="en-US" dirty="0" smtClean="0"/>
              <a:t>Some 3D Results</a:t>
            </a:r>
            <a:endParaRPr lang="en-US" dirty="0"/>
          </a:p>
        </p:txBody>
      </p:sp>
      <p:sp>
        <p:nvSpPr>
          <p:cNvPr id="3" name="Content Placeholder 2"/>
          <p:cNvSpPr>
            <a:spLocks noGrp="1"/>
          </p:cNvSpPr>
          <p:nvPr>
            <p:ph idx="1"/>
          </p:nvPr>
        </p:nvSpPr>
        <p:spPr>
          <a:xfrm>
            <a:off x="152400" y="838200"/>
            <a:ext cx="6858000" cy="4114800"/>
          </a:xfrm>
        </p:spPr>
        <p:txBody>
          <a:bodyPr/>
          <a:lstStyle/>
          <a:p>
            <a:r>
              <a:rPr lang="en-US" dirty="0" smtClean="0"/>
              <a:t>a</a:t>
            </a:r>
            <a:endParaRPr lang="en-US" dirty="0"/>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
        <p:nvSpPr>
          <p:cNvPr id="5" name="Slide Number Placeholder 4"/>
          <p:cNvSpPr>
            <a:spLocks noGrp="1"/>
          </p:cNvSpPr>
          <p:nvPr>
            <p:ph type="sldNum" sz="quarter" idx="11"/>
          </p:nvPr>
        </p:nvSpPr>
        <p:spPr/>
        <p:txBody>
          <a:bodyPr/>
          <a:lstStyle/>
          <a:p>
            <a:fld id="{4D59C847-7DCE-6D4A-BE87-C05B68FF72A7}" type="slidenum">
              <a:rPr lang="en-US" smtClean="0"/>
              <a:pPr/>
              <a:t>17</a:t>
            </a:fld>
            <a:endParaRPr lang="en-US" smtClean="0"/>
          </a:p>
          <a:p>
            <a:endParaRPr lang="en-US"/>
          </a:p>
        </p:txBody>
      </p:sp>
      <p:pic>
        <p:nvPicPr>
          <p:cNvPr id="6" name="Picture 5"/>
          <p:cNvPicPr>
            <a:picLocks noChangeAspect="1"/>
          </p:cNvPicPr>
          <p:nvPr/>
        </p:nvPicPr>
        <p:blipFill>
          <a:blip r:embed="rId2"/>
          <a:stretch>
            <a:fillRect/>
          </a:stretch>
        </p:blipFill>
        <p:spPr>
          <a:xfrm>
            <a:off x="4419600" y="152400"/>
            <a:ext cx="4495800" cy="2191703"/>
          </a:xfrm>
          <a:prstGeom prst="rect">
            <a:avLst/>
          </a:prstGeom>
        </p:spPr>
      </p:pic>
      <p:pic>
        <p:nvPicPr>
          <p:cNvPr id="7" name="Picture 6"/>
          <p:cNvPicPr>
            <a:picLocks noChangeAspect="1"/>
          </p:cNvPicPr>
          <p:nvPr/>
        </p:nvPicPr>
        <p:blipFill>
          <a:blip r:embed="rId3"/>
          <a:stretch>
            <a:fillRect/>
          </a:stretch>
        </p:blipFill>
        <p:spPr>
          <a:xfrm>
            <a:off x="18472" y="609600"/>
            <a:ext cx="3581400" cy="3143801"/>
          </a:xfrm>
          <a:prstGeom prst="rect">
            <a:avLst/>
          </a:prstGeom>
        </p:spPr>
      </p:pic>
      <p:pic>
        <p:nvPicPr>
          <p:cNvPr id="8" name="Picture 7"/>
          <p:cNvPicPr>
            <a:picLocks noChangeAspect="1"/>
          </p:cNvPicPr>
          <p:nvPr/>
        </p:nvPicPr>
        <p:blipFill>
          <a:blip r:embed="rId4"/>
          <a:stretch>
            <a:fillRect/>
          </a:stretch>
        </p:blipFill>
        <p:spPr>
          <a:xfrm>
            <a:off x="4800600" y="2743200"/>
            <a:ext cx="3962400" cy="2728523"/>
          </a:xfrm>
          <a:prstGeom prst="rect">
            <a:avLst/>
          </a:prstGeom>
        </p:spPr>
      </p:pic>
      <p:pic>
        <p:nvPicPr>
          <p:cNvPr id="9" name="Picture 8"/>
          <p:cNvPicPr>
            <a:picLocks noChangeAspect="1"/>
          </p:cNvPicPr>
          <p:nvPr/>
        </p:nvPicPr>
        <p:blipFill>
          <a:blip r:embed="rId5"/>
          <a:stretch>
            <a:fillRect/>
          </a:stretch>
        </p:blipFill>
        <p:spPr>
          <a:xfrm>
            <a:off x="533400" y="4343400"/>
            <a:ext cx="3200400" cy="2405564"/>
          </a:xfrm>
          <a:prstGeom prst="rect">
            <a:avLst/>
          </a:prstGeom>
        </p:spPr>
      </p:pic>
      <p:sp>
        <p:nvSpPr>
          <p:cNvPr id="10" name="TextBox 9"/>
          <p:cNvSpPr txBox="1"/>
          <p:nvPr/>
        </p:nvSpPr>
        <p:spPr>
          <a:xfrm>
            <a:off x="304800" y="3733800"/>
            <a:ext cx="3352800" cy="584776"/>
          </a:xfrm>
          <a:prstGeom prst="rect">
            <a:avLst/>
          </a:prstGeom>
          <a:noFill/>
        </p:spPr>
        <p:txBody>
          <a:bodyPr wrap="square" rtlCol="0">
            <a:spAutoFit/>
          </a:bodyPr>
          <a:lstStyle/>
          <a:p>
            <a:pPr algn="l"/>
            <a:r>
              <a:rPr lang="en-US" sz="1600" dirty="0" smtClean="0"/>
              <a:t>2 Tier VIP ILC vertex chip with CD</a:t>
            </a:r>
            <a:r>
              <a:rPr lang="en-US" sz="1600" baseline="30000" dirty="0" smtClean="0"/>
              <a:t>109</a:t>
            </a:r>
            <a:r>
              <a:rPr lang="en-US" sz="1600" dirty="0" smtClean="0"/>
              <a:t> source </a:t>
            </a:r>
            <a:endParaRPr lang="en-US" sz="1600" dirty="0"/>
          </a:p>
        </p:txBody>
      </p:sp>
      <p:sp>
        <p:nvSpPr>
          <p:cNvPr id="11" name="TextBox 10"/>
          <p:cNvSpPr txBox="1"/>
          <p:nvPr/>
        </p:nvSpPr>
        <p:spPr>
          <a:xfrm>
            <a:off x="5029200" y="5486400"/>
            <a:ext cx="3505200" cy="584776"/>
          </a:xfrm>
          <a:prstGeom prst="rect">
            <a:avLst/>
          </a:prstGeom>
          <a:noFill/>
        </p:spPr>
        <p:txBody>
          <a:bodyPr wrap="square" rtlCol="0">
            <a:spAutoFit/>
          </a:bodyPr>
          <a:lstStyle/>
          <a:p>
            <a:pPr algn="l"/>
            <a:r>
              <a:rPr lang="en-US" sz="1600" dirty="0" smtClean="0"/>
              <a:t>2x reduction in noise over bump bonding</a:t>
            </a:r>
            <a:endParaRPr lang="en-US" sz="1600" dirty="0"/>
          </a:p>
        </p:txBody>
      </p:sp>
      <p:cxnSp>
        <p:nvCxnSpPr>
          <p:cNvPr id="13" name="Straight Arrow Connector 12"/>
          <p:cNvCxnSpPr/>
          <p:nvPr/>
        </p:nvCxnSpPr>
        <p:spPr bwMode="auto">
          <a:xfrm flipV="1">
            <a:off x="3200400" y="1371600"/>
            <a:ext cx="2438400" cy="533400"/>
          </a:xfrm>
          <a:prstGeom prst="straightConnector1">
            <a:avLst/>
          </a:prstGeom>
          <a:noFill/>
          <a:ln w="9525" cap="flat" cmpd="sng" algn="ctr">
            <a:solidFill>
              <a:srgbClr val="000000"/>
            </a:solidFill>
            <a:prstDash val="solid"/>
            <a:round/>
            <a:headEnd type="none" w="med" len="med"/>
            <a:tailEnd type="arrow"/>
          </a:ln>
          <a:effectLst/>
        </p:spPr>
      </p:cxnSp>
    </p:spTree>
    <p:extLst>
      <p:ext uri="{BB962C8B-B14F-4D97-AF65-F5344CB8AC3E}">
        <p14:creationId xmlns:p14="http://schemas.microsoft.com/office/powerpoint/2010/main" val="31052863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12"/>
          </p:nvPr>
        </p:nvSpPr>
        <p:spPr>
          <a:xfrm>
            <a:off x="229365" y="4700316"/>
            <a:ext cx="4251960" cy="1265812"/>
          </a:xfrm>
        </p:spPr>
        <p:txBody>
          <a:bodyPr/>
          <a:lstStyle/>
          <a:p>
            <a:pPr marL="342900" indent="-342900">
              <a:buFont typeface="Arial"/>
              <a:buChar char="•"/>
            </a:pPr>
            <a:r>
              <a:rPr lang="en-US" sz="1800" dirty="0" smtClean="0"/>
              <a:t>65nm test ASIC designed at FNAL</a:t>
            </a:r>
          </a:p>
          <a:p>
            <a:pPr marL="342900" indent="-342900">
              <a:buFont typeface="Arial"/>
              <a:buChar char="•"/>
            </a:pPr>
            <a:r>
              <a:rPr lang="en-US" sz="1800" dirty="0" smtClean="0">
                <a:latin typeface="Symbol" charset="2"/>
                <a:cs typeface="Symbol" charset="2"/>
              </a:rPr>
              <a:t>g</a:t>
            </a:r>
            <a:r>
              <a:rPr lang="en-US" sz="1800" dirty="0" smtClean="0"/>
              <a:t> irradiation at -20C (w/Colorado at Sandia National Laboratory)</a:t>
            </a:r>
          </a:p>
          <a:p>
            <a:pPr marL="342900" indent="-342900">
              <a:buFont typeface="Arial"/>
              <a:buChar char="•"/>
            </a:pPr>
            <a:r>
              <a:rPr lang="en-US" sz="1800" dirty="0" smtClean="0"/>
              <a:t>Small PMOS loses </a:t>
            </a:r>
            <a:r>
              <a:rPr lang="en-US" sz="1800" smtClean="0"/>
              <a:t>current gain.</a:t>
            </a:r>
            <a:endParaRPr lang="en-US" sz="1800" dirty="0" smtClean="0"/>
          </a:p>
          <a:p>
            <a:pPr marL="342900" indent="-342900">
              <a:buFont typeface="Arial"/>
              <a:buChar char="•"/>
            </a:pPr>
            <a:r>
              <a:rPr lang="en-US" sz="1800" b="1" i="1" dirty="0" smtClean="0"/>
              <a:t>Less</a:t>
            </a:r>
            <a:r>
              <a:rPr lang="en-US" sz="1800" dirty="0" smtClean="0"/>
              <a:t> damage than at room temp.</a:t>
            </a:r>
            <a:endParaRPr lang="en-US" sz="1800" dirty="0"/>
          </a:p>
        </p:txBody>
      </p:sp>
      <p:sp>
        <p:nvSpPr>
          <p:cNvPr id="8" name="Text Placeholder 7"/>
          <p:cNvSpPr>
            <a:spLocks noGrp="1"/>
          </p:cNvSpPr>
          <p:nvPr>
            <p:ph type="body" sz="half" idx="13"/>
          </p:nvPr>
        </p:nvSpPr>
        <p:spPr>
          <a:xfrm>
            <a:off x="4654550" y="4668461"/>
            <a:ext cx="4260850" cy="1265812"/>
          </a:xfrm>
        </p:spPr>
        <p:txBody>
          <a:bodyPr/>
          <a:lstStyle/>
          <a:p>
            <a:pPr marL="342900" indent="-342900">
              <a:buFont typeface="Arial"/>
              <a:buChar char="•"/>
            </a:pPr>
            <a:r>
              <a:rPr lang="en-US" sz="1600" dirty="0" smtClean="0"/>
              <a:t>Test ROC designed (130nm CMOS) to demonstrate low threshold operation (&lt;1000 e-) and facilitate sensor R&amp;D.</a:t>
            </a:r>
          </a:p>
          <a:p>
            <a:pPr marL="342900" indent="-342900">
              <a:buFont typeface="Arial"/>
              <a:buChar char="•"/>
            </a:pPr>
            <a:r>
              <a:rPr lang="en-US" sz="1600" dirty="0" smtClean="0"/>
              <a:t>30</a:t>
            </a:r>
            <a:r>
              <a:rPr lang="en-US" sz="1600" dirty="0" smtClean="0">
                <a:latin typeface="Symbol" charset="2"/>
                <a:cs typeface="Symbol" charset="2"/>
              </a:rPr>
              <a:t>m</a:t>
            </a:r>
            <a:r>
              <a:rPr lang="en-US" sz="1600" dirty="0" smtClean="0"/>
              <a:t> x 100</a:t>
            </a:r>
            <a:r>
              <a:rPr lang="en-US" sz="1600" dirty="0" smtClean="0">
                <a:latin typeface="Symbol" charset="2"/>
                <a:cs typeface="Symbol" charset="2"/>
              </a:rPr>
              <a:t>m</a:t>
            </a:r>
            <a:r>
              <a:rPr lang="en-US" sz="1600" dirty="0" smtClean="0"/>
              <a:t> pixels, staggered bump bonds, 4.8mm x 4.8 mm active area.</a:t>
            </a:r>
          </a:p>
          <a:p>
            <a:pPr marL="342900" indent="-342900">
              <a:buFont typeface="Arial"/>
              <a:buChar char="•"/>
            </a:pPr>
            <a:r>
              <a:rPr lang="en-US" sz="1600" dirty="0" smtClean="0"/>
              <a:t>Chip tests will start in December</a:t>
            </a:r>
          </a:p>
          <a:p>
            <a:pPr marL="342900" indent="-342900">
              <a:buFont typeface="Arial"/>
              <a:buChar char="•"/>
            </a:pPr>
            <a:endParaRPr lang="en-US" dirty="0" smtClean="0"/>
          </a:p>
        </p:txBody>
      </p:sp>
      <p:sp>
        <p:nvSpPr>
          <p:cNvPr id="17409" name="Title 1"/>
          <p:cNvSpPr>
            <a:spLocks noGrp="1"/>
          </p:cNvSpPr>
          <p:nvPr>
            <p:ph type="title"/>
          </p:nvPr>
        </p:nvSpPr>
        <p:spPr bwMode="auto">
          <a:xfrm>
            <a:off x="228599" y="103664"/>
            <a:ext cx="8785979" cy="6417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dirty="0" smtClean="0">
                <a:latin typeface="Helvetica" charset="0"/>
              </a:rPr>
              <a:t>Silicon Pixel Detector Electronics R&amp;D – RD53 (65nm CMOS)</a:t>
            </a:r>
            <a:endParaRPr lang="en-US" dirty="0">
              <a:latin typeface="Helvetica" charset="0"/>
            </a:endParaRPr>
          </a:p>
        </p:txBody>
      </p:sp>
      <p:sp>
        <p:nvSpPr>
          <p:cNvPr id="17413" name="Slide Number Placeholder 5"/>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8F46F3D-28BF-1949-A22D-B4C9395CB0DA}" type="slidenum">
              <a:rPr lang="en-US" sz="900">
                <a:solidFill>
                  <a:srgbClr val="004C97"/>
                </a:solidFill>
                <a:latin typeface="Helvetica" charset="0"/>
              </a:rPr>
              <a:pPr eaLnBrk="1" hangingPunct="1"/>
              <a:t>18</a:t>
            </a:fld>
            <a:endParaRPr lang="en-US" sz="900">
              <a:solidFill>
                <a:srgbClr val="004C97"/>
              </a:solidFill>
              <a:latin typeface="Helvetica" charset="0"/>
            </a:endParaRPr>
          </a:p>
        </p:txBody>
      </p:sp>
      <p:pic>
        <p:nvPicPr>
          <p:cNvPr id="13" name="Picture 12" descr="pd1u_2_comparison_pap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30587"/>
            <a:ext cx="2581510" cy="1748324"/>
          </a:xfrm>
          <a:prstGeom prst="rect">
            <a:avLst/>
          </a:prstGeom>
        </p:spPr>
      </p:pic>
      <p:pic>
        <p:nvPicPr>
          <p:cNvPr id="15" name="Picture 14" descr="d024_1_comparison_papercroppe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354" y="2824555"/>
            <a:ext cx="2204855" cy="1640087"/>
          </a:xfrm>
          <a:prstGeom prst="rect">
            <a:avLst/>
          </a:prstGeom>
        </p:spPr>
      </p:pic>
      <p:pic>
        <p:nvPicPr>
          <p:cNvPr id="20" name="Picture 19" descr="pd012_2_comparison_pape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71" y="1002107"/>
            <a:ext cx="2531140" cy="1714211"/>
          </a:xfrm>
          <a:prstGeom prst="rect">
            <a:avLst/>
          </a:prstGeom>
        </p:spPr>
      </p:pic>
      <p:pic>
        <p:nvPicPr>
          <p:cNvPr id="21" name="Picture 20" descr="pd036_2_comparison_papercropped.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355" y="1003300"/>
            <a:ext cx="2256319" cy="1722761"/>
          </a:xfrm>
          <a:prstGeom prst="rect">
            <a:avLst/>
          </a:prstGeom>
        </p:spPr>
      </p:pic>
      <p:sp>
        <p:nvSpPr>
          <p:cNvPr id="22" name="TextBox 21"/>
          <p:cNvSpPr txBox="1"/>
          <p:nvPr/>
        </p:nvSpPr>
        <p:spPr>
          <a:xfrm>
            <a:off x="676275" y="1258734"/>
            <a:ext cx="1197188" cy="307777"/>
          </a:xfrm>
          <a:prstGeom prst="rect">
            <a:avLst/>
          </a:prstGeom>
          <a:noFill/>
        </p:spPr>
        <p:txBody>
          <a:bodyPr wrap="none" rtlCol="0">
            <a:spAutoFit/>
          </a:bodyPr>
          <a:lstStyle/>
          <a:p>
            <a:r>
              <a:rPr lang="en-US" sz="1400" dirty="0" smtClean="0"/>
              <a:t>120/60 PMOS</a:t>
            </a:r>
            <a:endParaRPr lang="en-US" sz="1400" dirty="0"/>
          </a:p>
        </p:txBody>
      </p:sp>
      <p:sp>
        <p:nvSpPr>
          <p:cNvPr id="28" name="TextBox 27"/>
          <p:cNvSpPr txBox="1"/>
          <p:nvPr/>
        </p:nvSpPr>
        <p:spPr>
          <a:xfrm>
            <a:off x="2912208" y="1258734"/>
            <a:ext cx="1197188" cy="307777"/>
          </a:xfrm>
          <a:prstGeom prst="rect">
            <a:avLst/>
          </a:prstGeom>
          <a:noFill/>
        </p:spPr>
        <p:txBody>
          <a:bodyPr wrap="none" rtlCol="0">
            <a:spAutoFit/>
          </a:bodyPr>
          <a:lstStyle/>
          <a:p>
            <a:r>
              <a:rPr lang="en-US" sz="1400" dirty="0" smtClean="0"/>
              <a:t>360/60 PMOS</a:t>
            </a:r>
            <a:endParaRPr lang="en-US" sz="1400" dirty="0"/>
          </a:p>
        </p:txBody>
      </p:sp>
      <p:sp>
        <p:nvSpPr>
          <p:cNvPr id="29" name="TextBox 28"/>
          <p:cNvSpPr txBox="1"/>
          <p:nvPr/>
        </p:nvSpPr>
        <p:spPr>
          <a:xfrm>
            <a:off x="585280" y="2966447"/>
            <a:ext cx="1288183" cy="307777"/>
          </a:xfrm>
          <a:prstGeom prst="rect">
            <a:avLst/>
          </a:prstGeom>
          <a:noFill/>
        </p:spPr>
        <p:txBody>
          <a:bodyPr wrap="none" rtlCol="0">
            <a:spAutoFit/>
          </a:bodyPr>
          <a:lstStyle/>
          <a:p>
            <a:r>
              <a:rPr lang="en-US" sz="1400" dirty="0" smtClean="0"/>
              <a:t>1000/60 PMOS</a:t>
            </a:r>
            <a:endParaRPr lang="en-US" sz="1400" dirty="0"/>
          </a:p>
        </p:txBody>
      </p:sp>
      <p:sp>
        <p:nvSpPr>
          <p:cNvPr id="30" name="TextBox 29"/>
          <p:cNvSpPr txBox="1"/>
          <p:nvPr/>
        </p:nvSpPr>
        <p:spPr>
          <a:xfrm>
            <a:off x="3140540" y="2966447"/>
            <a:ext cx="1220331" cy="307777"/>
          </a:xfrm>
          <a:prstGeom prst="rect">
            <a:avLst/>
          </a:prstGeom>
          <a:noFill/>
        </p:spPr>
        <p:txBody>
          <a:bodyPr wrap="none" rtlCol="0">
            <a:spAutoFit/>
          </a:bodyPr>
          <a:lstStyle/>
          <a:p>
            <a:r>
              <a:rPr lang="en-US" sz="1400" dirty="0" smtClean="0"/>
              <a:t>240/60 NMOS</a:t>
            </a:r>
            <a:endParaRPr lang="en-US" sz="1400" dirty="0"/>
          </a:p>
        </p:txBody>
      </p:sp>
      <p:sp>
        <p:nvSpPr>
          <p:cNvPr id="23" name="TextBox 22"/>
          <p:cNvSpPr txBox="1"/>
          <p:nvPr/>
        </p:nvSpPr>
        <p:spPr>
          <a:xfrm>
            <a:off x="1473200" y="2112656"/>
            <a:ext cx="881036" cy="246221"/>
          </a:xfrm>
          <a:prstGeom prst="rect">
            <a:avLst/>
          </a:prstGeom>
          <a:noFill/>
        </p:spPr>
        <p:txBody>
          <a:bodyPr wrap="square" rtlCol="0">
            <a:spAutoFit/>
          </a:bodyPr>
          <a:lstStyle/>
          <a:p>
            <a:r>
              <a:rPr lang="en-US" sz="1000" dirty="0" err="1" smtClean="0"/>
              <a:t>unirradiated</a:t>
            </a:r>
            <a:endParaRPr lang="en-US" sz="1000" dirty="0"/>
          </a:p>
        </p:txBody>
      </p:sp>
      <p:cxnSp>
        <p:nvCxnSpPr>
          <p:cNvPr id="25" name="Straight Arrow Connector 24"/>
          <p:cNvCxnSpPr>
            <a:stCxn id="23" idx="1"/>
          </p:cNvCxnSpPr>
          <p:nvPr/>
        </p:nvCxnSpPr>
        <p:spPr>
          <a:xfrm flipH="1" flipV="1">
            <a:off x="1187450" y="2181308"/>
            <a:ext cx="285750" cy="5445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32211" y="2265056"/>
            <a:ext cx="706138" cy="246221"/>
          </a:xfrm>
          <a:prstGeom prst="rect">
            <a:avLst/>
          </a:prstGeom>
          <a:noFill/>
        </p:spPr>
        <p:txBody>
          <a:bodyPr wrap="square" rtlCol="0">
            <a:spAutoFit/>
          </a:bodyPr>
          <a:lstStyle/>
          <a:p>
            <a:pPr algn="ctr"/>
            <a:r>
              <a:rPr lang="en-US" sz="1000" dirty="0" smtClean="0">
                <a:solidFill>
                  <a:schemeClr val="accent3">
                    <a:lumMod val="75000"/>
                  </a:schemeClr>
                </a:solidFill>
              </a:rPr>
              <a:t>1.1 Grad</a:t>
            </a:r>
            <a:endParaRPr lang="en-US" sz="1000" dirty="0">
              <a:solidFill>
                <a:schemeClr val="accent3">
                  <a:lumMod val="75000"/>
                </a:schemeClr>
              </a:solidFill>
            </a:endParaRPr>
          </a:p>
        </p:txBody>
      </p:sp>
      <p:cxnSp>
        <p:nvCxnSpPr>
          <p:cNvPr id="41" name="Straight Arrow Connector 40"/>
          <p:cNvCxnSpPr>
            <a:stCxn id="40" idx="0"/>
          </p:cNvCxnSpPr>
          <p:nvPr/>
        </p:nvCxnSpPr>
        <p:spPr>
          <a:xfrm flipH="1" flipV="1">
            <a:off x="539750" y="2057400"/>
            <a:ext cx="45530" cy="207656"/>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44" name="Picture 43" descr="ChipTop.jpg"/>
          <p:cNvPicPr>
            <a:picLocks noChangeAspect="1"/>
          </p:cNvPicPr>
          <p:nvPr/>
        </p:nvPicPr>
        <p:blipFill>
          <a:blip r:embed="rId7"/>
          <a:stretch>
            <a:fillRect/>
          </a:stretch>
        </p:blipFill>
        <p:spPr>
          <a:xfrm>
            <a:off x="5280452" y="1125530"/>
            <a:ext cx="2682638" cy="3257490"/>
          </a:xfrm>
          <a:prstGeom prst="rect">
            <a:avLst/>
          </a:prstGeom>
        </p:spPr>
      </p:pic>
    </p:spTree>
    <p:extLst>
      <p:ext uri="{BB962C8B-B14F-4D97-AF65-F5344CB8AC3E}">
        <p14:creationId xmlns:p14="http://schemas.microsoft.com/office/powerpoint/2010/main" val="15459858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38400"/>
            <a:ext cx="7924800" cy="609600"/>
          </a:xfrm>
        </p:spPr>
        <p:txBody>
          <a:bodyPr/>
          <a:lstStyle/>
          <a:p>
            <a:r>
              <a:rPr lang="en-US" sz="3600" dirty="0" smtClean="0"/>
              <a:t>Triggering and Data Acquisition</a:t>
            </a:r>
            <a:r>
              <a:rPr lang="en-US" dirty="0" smtClean="0"/>
              <a:t/>
            </a:r>
            <a:br>
              <a:rPr lang="en-US" dirty="0" smtClean="0"/>
            </a:br>
            <a:r>
              <a:rPr lang="en-US" dirty="0" smtClean="0"/>
              <a:t/>
            </a:r>
            <a:br>
              <a:rPr lang="en-US" dirty="0" smtClean="0"/>
            </a:br>
            <a:r>
              <a:rPr lang="en-US" dirty="0" smtClean="0"/>
              <a:t>(Managed by Alan Prosser)</a:t>
            </a:r>
            <a:endParaRPr lang="en-US" dirty="0"/>
          </a:p>
        </p:txBody>
      </p:sp>
      <p:sp>
        <p:nvSpPr>
          <p:cNvPr id="3" name="Slide Number Placeholder 2"/>
          <p:cNvSpPr>
            <a:spLocks noGrp="1"/>
          </p:cNvSpPr>
          <p:nvPr>
            <p:ph type="sldNum" sz="quarter" idx="11"/>
          </p:nvPr>
        </p:nvSpPr>
        <p:spPr/>
        <p:txBody>
          <a:bodyPr/>
          <a:lstStyle/>
          <a:p>
            <a:fld id="{4D59C847-7DCE-6D4A-BE87-C05B68FF72A7}" type="slidenum">
              <a:rPr lang="en-US" smtClean="0"/>
              <a:pPr/>
              <a:t>19</a:t>
            </a:fld>
            <a:endParaRPr lang="en-US" smtClean="0"/>
          </a:p>
          <a:p>
            <a:endParaRPr lang="en-US"/>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6858000" cy="1143000"/>
          </a:xfrm>
        </p:spPr>
        <p:txBody>
          <a:bodyPr/>
          <a:lstStyle/>
          <a:p>
            <a:r>
              <a:rPr lang="en-US" dirty="0" smtClean="0"/>
              <a:t>Why are we doing this review?</a:t>
            </a:r>
            <a:endParaRPr lang="en-US" dirty="0"/>
          </a:p>
        </p:txBody>
      </p:sp>
      <p:sp>
        <p:nvSpPr>
          <p:cNvPr id="3" name="Content Placeholder 2"/>
          <p:cNvSpPr>
            <a:spLocks noGrp="1"/>
          </p:cNvSpPr>
          <p:nvPr>
            <p:ph idx="1"/>
          </p:nvPr>
        </p:nvSpPr>
        <p:spPr>
          <a:xfrm>
            <a:off x="609600" y="1676400"/>
            <a:ext cx="7848600" cy="4114800"/>
          </a:xfrm>
        </p:spPr>
        <p:txBody>
          <a:bodyPr>
            <a:normAutofit fontScale="77500" lnSpcReduction="20000"/>
          </a:bodyPr>
          <a:lstStyle/>
          <a:p>
            <a:r>
              <a:rPr lang="en-US" sz="2800" dirty="0" smtClean="0"/>
              <a:t>Mid-course review to make sure we are addressing the correct mix of programs, according to Snowmass and P5, We will try to cover:</a:t>
            </a:r>
          </a:p>
          <a:p>
            <a:pPr lvl="1"/>
            <a:r>
              <a:rPr lang="en-US" sz="2400" dirty="0">
                <a:solidFill>
                  <a:srgbClr val="FF0000"/>
                </a:solidFill>
              </a:rPr>
              <a:t>R&amp;D that has made transition to experiment funding</a:t>
            </a:r>
          </a:p>
          <a:p>
            <a:pPr lvl="1"/>
            <a:r>
              <a:rPr lang="en-US" sz="2400" dirty="0" smtClean="0">
                <a:solidFill>
                  <a:srgbClr val="FF0000"/>
                </a:solidFill>
              </a:rPr>
              <a:t>Review of progress during last 2 years</a:t>
            </a:r>
          </a:p>
          <a:p>
            <a:pPr lvl="1"/>
            <a:r>
              <a:rPr lang="en-US" sz="2400" dirty="0" smtClean="0">
                <a:solidFill>
                  <a:srgbClr val="FF0000"/>
                </a:solidFill>
              </a:rPr>
              <a:t>New R&amp;D proposed</a:t>
            </a:r>
          </a:p>
          <a:p>
            <a:pPr lvl="1"/>
            <a:endParaRPr lang="en-US" sz="2400" dirty="0" smtClean="0"/>
          </a:p>
          <a:p>
            <a:r>
              <a:rPr lang="en-US" sz="2800" dirty="0" smtClean="0"/>
              <a:t>Prelude for summer 2015 DOE review</a:t>
            </a:r>
          </a:p>
          <a:p>
            <a:pPr lvl="1"/>
            <a:r>
              <a:rPr lang="en-US" sz="2400" dirty="0" smtClean="0">
                <a:solidFill>
                  <a:srgbClr val="FF0000"/>
                </a:solidFill>
              </a:rPr>
              <a:t>How well are we collaborating?</a:t>
            </a:r>
          </a:p>
          <a:p>
            <a:pPr lvl="1"/>
            <a:r>
              <a:rPr lang="en-US" sz="2400" dirty="0" smtClean="0">
                <a:solidFill>
                  <a:srgbClr val="FF0000"/>
                </a:solidFill>
              </a:rPr>
              <a:t>Are we using funding sources effectively?</a:t>
            </a:r>
          </a:p>
          <a:p>
            <a:pPr lvl="1"/>
            <a:r>
              <a:rPr lang="en-US" sz="2400" dirty="0" smtClean="0">
                <a:solidFill>
                  <a:srgbClr val="FF0000"/>
                </a:solidFill>
              </a:rPr>
              <a:t>Are our facilities adequate and being used appropriately?</a:t>
            </a:r>
          </a:p>
          <a:p>
            <a:pPr lvl="1"/>
            <a:endParaRPr lang="en-US" sz="2400" dirty="0" smtClean="0"/>
          </a:p>
          <a:p>
            <a:r>
              <a:rPr lang="en-US" sz="2800" dirty="0" smtClean="0"/>
              <a:t>Improve communication/documentation</a:t>
            </a:r>
          </a:p>
          <a:p>
            <a:endParaRPr lang="en-US" dirty="0" smtClean="0"/>
          </a:p>
          <a:p>
            <a:endParaRPr lang="en-US" sz="2800" dirty="0"/>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
        <p:nvSpPr>
          <p:cNvPr id="5" name="Slide Number Placeholder 4"/>
          <p:cNvSpPr>
            <a:spLocks noGrp="1"/>
          </p:cNvSpPr>
          <p:nvPr>
            <p:ph type="sldNum" sz="quarter" idx="11"/>
          </p:nvPr>
        </p:nvSpPr>
        <p:spPr/>
        <p:txBody>
          <a:bodyPr/>
          <a:lstStyle/>
          <a:p>
            <a:fld id="{4D59C847-7DCE-6D4A-BE87-C05B68FF72A7}" type="slidenum">
              <a:rPr lang="en-US" smtClean="0"/>
              <a:pPr/>
              <a:t>2</a:t>
            </a:fld>
            <a:endParaRPr lang="en-US" smtClean="0"/>
          </a:p>
          <a:p>
            <a:endParaRPr lang="en-US"/>
          </a:p>
        </p:txBody>
      </p:sp>
    </p:spTree>
    <p:extLst>
      <p:ext uri="{BB962C8B-B14F-4D97-AF65-F5344CB8AC3E}">
        <p14:creationId xmlns:p14="http://schemas.microsoft.com/office/powerpoint/2010/main" val="14221362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8485" y="0"/>
            <a:ext cx="847028" cy="523220"/>
          </a:xfrm>
          <a:prstGeom prst="rect">
            <a:avLst/>
          </a:prstGeom>
          <a:noFill/>
        </p:spPr>
        <p:txBody>
          <a:bodyPr wrap="none" rtlCol="0">
            <a:spAutoFit/>
          </a:bodyPr>
          <a:lstStyle/>
          <a:p>
            <a:pPr algn="ctr"/>
            <a:r>
              <a:rPr lang="en-US" sz="2800" dirty="0" smtClean="0"/>
              <a:t>DAQ</a:t>
            </a:r>
            <a:endParaRPr lang="en-US" sz="2800" dirty="0"/>
          </a:p>
        </p:txBody>
      </p:sp>
      <p:pic>
        <p:nvPicPr>
          <p:cNvPr id="3" name="Picture 2"/>
          <p:cNvPicPr>
            <a:picLocks noChangeAspect="1"/>
          </p:cNvPicPr>
          <p:nvPr/>
        </p:nvPicPr>
        <p:blipFill>
          <a:blip r:embed="rId2"/>
          <a:stretch>
            <a:fillRect/>
          </a:stretch>
        </p:blipFill>
        <p:spPr>
          <a:xfrm>
            <a:off x="1600200" y="3276600"/>
            <a:ext cx="5739689" cy="2884668"/>
          </a:xfrm>
          <a:prstGeom prst="rect">
            <a:avLst/>
          </a:prstGeom>
          <a:ln>
            <a:noFill/>
          </a:ln>
          <a:effectLst>
            <a:softEdge rad="112500"/>
          </a:effectLst>
        </p:spPr>
      </p:pic>
      <p:sp>
        <p:nvSpPr>
          <p:cNvPr id="4" name="TextBox 3"/>
          <p:cNvSpPr txBox="1"/>
          <p:nvPr/>
        </p:nvSpPr>
        <p:spPr>
          <a:xfrm>
            <a:off x="1020032" y="552351"/>
            <a:ext cx="6544117" cy="2837700"/>
          </a:xfrm>
          <a:prstGeom prst="rect">
            <a:avLst/>
          </a:prstGeom>
          <a:noFill/>
        </p:spPr>
        <p:txBody>
          <a:bodyPr wrap="none" rtlCol="0">
            <a:spAutoFit/>
          </a:bodyPr>
          <a:lstStyle/>
          <a:p>
            <a:pPr algn="l"/>
            <a:r>
              <a:rPr lang="en-US" sz="2000" dirty="0" smtClean="0"/>
              <a:t>Fermilab Test Beam Facility DAQ:</a:t>
            </a:r>
          </a:p>
          <a:p>
            <a:pPr marL="285750" indent="-285750" algn="l">
              <a:buFont typeface="Arial"/>
              <a:buChar char="•"/>
            </a:pPr>
            <a:r>
              <a:rPr lang="en-US" sz="1400" dirty="0" smtClean="0"/>
              <a:t>Old pixel telescope DAQ is based on CAPTAN</a:t>
            </a:r>
          </a:p>
          <a:p>
            <a:pPr marL="742950" lvl="1" indent="-285750" algn="l">
              <a:buFont typeface="Arial"/>
              <a:buChar char="•"/>
            </a:pPr>
            <a:r>
              <a:rPr lang="en-US" sz="1400" dirty="0" smtClean="0"/>
              <a:t>Triggered, 1cm</a:t>
            </a:r>
            <a:r>
              <a:rPr lang="en-US" sz="1400" baseline="30000" dirty="0" smtClean="0"/>
              <a:t>2</a:t>
            </a:r>
            <a:r>
              <a:rPr lang="en-US" sz="1400" dirty="0" smtClean="0"/>
              <a:t> coverage, and 8µm track resolution</a:t>
            </a:r>
          </a:p>
          <a:p>
            <a:pPr marL="285750" indent="-285750" algn="l">
              <a:buFont typeface="Arial"/>
              <a:buChar char="•"/>
            </a:pPr>
            <a:r>
              <a:rPr lang="en-US" sz="1400" dirty="0" smtClean="0"/>
              <a:t>New strip telescope completed in FY14 is based on CAPTAN too</a:t>
            </a:r>
          </a:p>
          <a:p>
            <a:pPr marL="742950" lvl="1" indent="-285750" algn="l">
              <a:buFont typeface="Arial"/>
              <a:buChar char="•"/>
            </a:pPr>
            <a:r>
              <a:rPr lang="en-US" sz="1400" dirty="0" smtClean="0"/>
              <a:t>Dead-timeless, 16cm</a:t>
            </a:r>
            <a:r>
              <a:rPr lang="en-US" sz="1400" baseline="30000" dirty="0" smtClean="0"/>
              <a:t>2</a:t>
            </a:r>
            <a:r>
              <a:rPr lang="en-US" sz="1400" dirty="0" smtClean="0"/>
              <a:t> coverage, and 5</a:t>
            </a:r>
            <a:r>
              <a:rPr lang="en-US" sz="1400" dirty="0"/>
              <a:t>µ</a:t>
            </a:r>
            <a:r>
              <a:rPr lang="en-US" sz="1400" dirty="0" smtClean="0"/>
              <a:t>m track resolution</a:t>
            </a:r>
          </a:p>
          <a:p>
            <a:pPr algn="l"/>
            <a:r>
              <a:rPr lang="en-US" sz="2000" dirty="0" smtClean="0"/>
              <a:t>Other DAQ:</a:t>
            </a:r>
          </a:p>
          <a:p>
            <a:pPr marL="285750" indent="-285750" algn="l">
              <a:buFont typeface="Arial"/>
              <a:buChar char="•"/>
            </a:pPr>
            <a:r>
              <a:rPr lang="en-US" sz="1400" dirty="0" smtClean="0"/>
              <a:t>For the last 10 years firmware and software from CAPTAN project supported </a:t>
            </a:r>
          </a:p>
          <a:p>
            <a:pPr lvl="1" algn="l"/>
            <a:r>
              <a:rPr lang="en-US" sz="1400" dirty="0"/>
              <a:t>collaborations within Fermilab, </a:t>
            </a:r>
            <a:r>
              <a:rPr lang="en-US" sz="1400" dirty="0" smtClean="0"/>
              <a:t>U.S. </a:t>
            </a:r>
            <a:r>
              <a:rPr lang="en-US" sz="1400" dirty="0"/>
              <a:t>collaborators </a:t>
            </a:r>
            <a:r>
              <a:rPr lang="en-US" sz="1400" dirty="0" smtClean="0"/>
              <a:t>at Colorado and Purdue,</a:t>
            </a:r>
          </a:p>
          <a:p>
            <a:pPr lvl="1" algn="l"/>
            <a:r>
              <a:rPr lang="en-US" sz="1400" dirty="0" smtClean="0"/>
              <a:t>and Italian </a:t>
            </a:r>
            <a:r>
              <a:rPr lang="en-US" sz="1400" dirty="0"/>
              <a:t>collaborators in </a:t>
            </a:r>
            <a:r>
              <a:rPr lang="en-US" sz="1400" dirty="0" smtClean="0"/>
              <a:t>Milan, Lecce, </a:t>
            </a:r>
            <a:r>
              <a:rPr lang="en-US" sz="1400" dirty="0"/>
              <a:t>and Torino.</a:t>
            </a:r>
          </a:p>
          <a:p>
            <a:pPr lvl="1" algn="l"/>
            <a:endParaRPr lang="en-US" sz="1400" dirty="0"/>
          </a:p>
        </p:txBody>
      </p:sp>
      <p:sp>
        <p:nvSpPr>
          <p:cNvPr id="5" name="Slide Number Placeholder 4"/>
          <p:cNvSpPr>
            <a:spLocks noGrp="1"/>
          </p:cNvSpPr>
          <p:nvPr>
            <p:ph type="sldNum" sz="quarter" idx="12"/>
          </p:nvPr>
        </p:nvSpPr>
        <p:spPr/>
        <p:txBody>
          <a:bodyPr/>
          <a:lstStyle/>
          <a:p>
            <a:fld id="{6FC84992-AF52-DE44-823A-D50F044156E6}" type="slidenum">
              <a:rPr lang="en-US" smtClean="0"/>
              <a:t>20</a:t>
            </a:fld>
            <a:endParaRPr lang="en-US"/>
          </a:p>
        </p:txBody>
      </p:sp>
      <p:sp>
        <p:nvSpPr>
          <p:cNvPr id="6" name="TextBox 5"/>
          <p:cNvSpPr txBox="1"/>
          <p:nvPr/>
        </p:nvSpPr>
        <p:spPr>
          <a:xfrm>
            <a:off x="2552406" y="6172200"/>
            <a:ext cx="4039183" cy="276999"/>
          </a:xfrm>
          <a:prstGeom prst="rect">
            <a:avLst/>
          </a:prstGeom>
          <a:noFill/>
        </p:spPr>
        <p:txBody>
          <a:bodyPr wrap="none" rtlCol="0">
            <a:spAutoFit/>
          </a:bodyPr>
          <a:lstStyle/>
          <a:p>
            <a:pPr algn="ctr"/>
            <a:r>
              <a:rPr lang="en-US" sz="1200" dirty="0" smtClean="0"/>
              <a:t>New strip telescope encompassing old pixel telescope at FTBF</a:t>
            </a:r>
            <a:endParaRPr lang="en-US" sz="1200" dirty="0"/>
          </a:p>
        </p:txBody>
      </p:sp>
    </p:spTree>
    <p:extLst>
      <p:ext uri="{BB962C8B-B14F-4D97-AF65-F5344CB8AC3E}">
        <p14:creationId xmlns:p14="http://schemas.microsoft.com/office/powerpoint/2010/main" val="42501525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idx="4294967295"/>
          </p:nvPr>
        </p:nvSpPr>
        <p:spPr>
          <a:xfrm>
            <a:off x="457200" y="274638"/>
            <a:ext cx="8229600" cy="639762"/>
          </a:xfrm>
        </p:spPr>
        <p:txBody>
          <a:bodyPr>
            <a:noAutofit/>
          </a:bodyPr>
          <a:lstStyle/>
          <a:p>
            <a:pPr eaLnBrk="1" hangingPunct="1"/>
            <a:r>
              <a:rPr lang="en-US" altLang="en-US" sz="2400" dirty="0" smtClean="0"/>
              <a:t>12-channel</a:t>
            </a:r>
            <a:r>
              <a:rPr lang="en-US" altLang="zh-CN" sz="2400" dirty="0" smtClean="0"/>
              <a:t> Array Optical Transmitter Module (ATx)</a:t>
            </a:r>
            <a:endParaRPr lang="en-US" altLang="en-US" sz="2400" dirty="0" smtClean="0"/>
          </a:p>
        </p:txBody>
      </p:sp>
      <p:sp>
        <p:nvSpPr>
          <p:cNvPr id="6147" name="Content Placeholder 4"/>
          <p:cNvSpPr>
            <a:spLocks noGrp="1"/>
          </p:cNvSpPr>
          <p:nvPr>
            <p:ph idx="4294967295"/>
          </p:nvPr>
        </p:nvSpPr>
        <p:spPr>
          <a:xfrm>
            <a:off x="228600" y="914400"/>
            <a:ext cx="8686800" cy="4800600"/>
          </a:xfrm>
        </p:spPr>
        <p:txBody>
          <a:bodyPr/>
          <a:lstStyle/>
          <a:p>
            <a:pPr eaLnBrk="1" hangingPunct="1">
              <a:defRPr/>
            </a:pPr>
            <a:endParaRPr lang="en-US" sz="1600" dirty="0" smtClean="0">
              <a:latin typeface="Verdana" pitchFamily="34" charset="0"/>
            </a:endParaRPr>
          </a:p>
          <a:p>
            <a:pPr eaLnBrk="1" hangingPunct="1">
              <a:defRPr/>
            </a:pPr>
            <a:endParaRPr lang="en-US" sz="1800" dirty="0" smtClean="0">
              <a:latin typeface="Verdana" pitchFamily="34" charset="0"/>
            </a:endParaRPr>
          </a:p>
          <a:p>
            <a:pPr marL="0" indent="0" eaLnBrk="1" hangingPunct="1">
              <a:buFontTx/>
              <a:buNone/>
              <a:defRPr/>
            </a:pPr>
            <a:endParaRPr lang="en-US" sz="2000" dirty="0" smtClean="0">
              <a:latin typeface="Verdana" pitchFamily="34" charset="0"/>
            </a:endParaRPr>
          </a:p>
          <a:p>
            <a:pPr eaLnBrk="1" hangingPunct="1">
              <a:defRPr/>
            </a:pPr>
            <a:endParaRPr lang="en-US" sz="2000" dirty="0" smtClean="0">
              <a:latin typeface="Verdana" pitchFamily="34" charset="0"/>
            </a:endParaRPr>
          </a:p>
          <a:p>
            <a:pPr eaLnBrk="1" hangingPunct="1">
              <a:defRPr/>
            </a:pPr>
            <a:endParaRPr lang="en-US" sz="2000" dirty="0" smtClean="0">
              <a:latin typeface="Verdana" pitchFamily="34" charset="0"/>
            </a:endParaRPr>
          </a:p>
          <a:p>
            <a:pPr eaLnBrk="1" hangingPunct="1">
              <a:defRPr/>
            </a:pPr>
            <a:endParaRPr lang="en-US" sz="2000" dirty="0" smtClean="0">
              <a:latin typeface="Verdana" pitchFamily="34" charset="0"/>
            </a:endParaRPr>
          </a:p>
          <a:p>
            <a:pPr marL="0" indent="0" eaLnBrk="1" hangingPunct="1">
              <a:buFontTx/>
              <a:buNone/>
              <a:defRPr/>
            </a:pPr>
            <a:endParaRPr lang="en-US" sz="2000" dirty="0" smtClean="0">
              <a:latin typeface="Verdana" pitchFamily="34" charset="0"/>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962400"/>
            <a:ext cx="3412067" cy="195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1219200"/>
            <a:ext cx="8839200" cy="4487381"/>
          </a:xfrm>
          <a:prstGeom prst="rect">
            <a:avLst/>
          </a:prstGeom>
          <a:noFill/>
        </p:spPr>
        <p:txBody>
          <a:bodyPr wrap="square" rtlCol="0">
            <a:spAutoFit/>
          </a:bodyPr>
          <a:lstStyle/>
          <a:p>
            <a:pPr algn="l"/>
            <a:r>
              <a:rPr lang="en-US" sz="1400" dirty="0"/>
              <a:t>ATx is a </a:t>
            </a:r>
            <a:r>
              <a:rPr lang="en-US" sz="1400" dirty="0" smtClean="0"/>
              <a:t>compact (1.9 cm x 2.2 cm x 0.44 </a:t>
            </a:r>
            <a:r>
              <a:rPr lang="en-US" sz="1400" dirty="0"/>
              <a:t>c</a:t>
            </a:r>
            <a:r>
              <a:rPr lang="en-US" sz="1400" dirty="0" smtClean="0"/>
              <a:t>m), </a:t>
            </a:r>
            <a:r>
              <a:rPr lang="en-US" sz="1400" dirty="0"/>
              <a:t>radiation-tolerant, </a:t>
            </a:r>
            <a:r>
              <a:rPr lang="en-US" sz="1400" dirty="0">
                <a:solidFill>
                  <a:srgbClr val="FF0000"/>
                </a:solidFill>
              </a:rPr>
              <a:t>12-channel array optical transmitter module </a:t>
            </a:r>
            <a:r>
              <a:rPr lang="en-US" sz="1400" dirty="0"/>
              <a:t>towards </a:t>
            </a:r>
            <a:r>
              <a:rPr lang="en-US" sz="1400" dirty="0">
                <a:solidFill>
                  <a:srgbClr val="FF0000"/>
                </a:solidFill>
              </a:rPr>
              <a:t>120 Gbps optical link</a:t>
            </a:r>
            <a:r>
              <a:rPr lang="en-US" sz="1400" dirty="0"/>
              <a:t>, integrating array optical components, a VCSEL array with a driving ASIC in a custom transmitter module.   </a:t>
            </a:r>
            <a:endParaRPr lang="en-US" sz="1400" dirty="0" smtClean="0"/>
          </a:p>
          <a:p>
            <a:pPr algn="l"/>
            <a:endParaRPr lang="en-US" sz="1400" dirty="0" smtClean="0"/>
          </a:p>
          <a:p>
            <a:pPr algn="l"/>
            <a:r>
              <a:rPr lang="en-US" sz="1400" dirty="0" smtClean="0"/>
              <a:t>A </a:t>
            </a:r>
            <a:r>
              <a:rPr lang="en-US" sz="1400" dirty="0"/>
              <a:t>custom </a:t>
            </a:r>
            <a:r>
              <a:rPr lang="en-US" sz="1400" dirty="0" smtClean="0"/>
              <a:t>low-cost </a:t>
            </a:r>
            <a:r>
              <a:rPr lang="en-US" sz="1400" dirty="0"/>
              <a:t>and reliable </a:t>
            </a:r>
            <a:r>
              <a:rPr lang="en-US" sz="1400" dirty="0" smtClean="0"/>
              <a:t>“active-alignment” </a:t>
            </a:r>
            <a:r>
              <a:rPr lang="en-US" sz="1400" dirty="0"/>
              <a:t>method </a:t>
            </a:r>
            <a:r>
              <a:rPr lang="en-US" sz="1400" dirty="0" smtClean="0"/>
              <a:t>was </a:t>
            </a:r>
            <a:r>
              <a:rPr lang="en-US" sz="1400" dirty="0"/>
              <a:t>developed to </a:t>
            </a:r>
            <a:r>
              <a:rPr lang="en-US" sz="1400" dirty="0" smtClean="0"/>
              <a:t>solve the challenging alignment issue in the array optics area.</a:t>
            </a:r>
          </a:p>
          <a:p>
            <a:pPr algn="l"/>
            <a:endParaRPr lang="en-US" sz="1400" dirty="0"/>
          </a:p>
          <a:p>
            <a:pPr algn="l"/>
            <a:r>
              <a:rPr lang="en-US" sz="1400" dirty="0" smtClean="0"/>
              <a:t>With a commercial VCSEL array driver, the ATx module successfully operated at 10 Gbps/</a:t>
            </a:r>
            <a:r>
              <a:rPr lang="en-US" sz="1400" dirty="0" err="1" smtClean="0"/>
              <a:t>ch</a:t>
            </a:r>
            <a:r>
              <a:rPr lang="en-US" sz="1400" dirty="0" smtClean="0"/>
              <a:t> and aggregate data rate of 120 Gbps. The optical transmitter eye diagram passed the eye mask, and the transmitted BER less than 10</a:t>
            </a:r>
            <a:r>
              <a:rPr lang="en-US" sz="1400" baseline="30000" dirty="0" smtClean="0"/>
              <a:t>-12</a:t>
            </a:r>
            <a:r>
              <a:rPr lang="en-US" sz="1400" dirty="0" smtClean="0"/>
              <a:t> was achieved at 10 Gbps/</a:t>
            </a:r>
            <a:r>
              <a:rPr lang="en-US" sz="1400" dirty="0" err="1" smtClean="0"/>
              <a:t>ch.</a:t>
            </a:r>
            <a:endParaRPr lang="en-US" sz="1400" dirty="0"/>
          </a:p>
          <a:p>
            <a:pPr marL="285750" indent="-285750" algn="l">
              <a:buFont typeface="Arial" panose="020B0604020202020204" pitchFamily="34" charset="0"/>
              <a:buChar char="•"/>
            </a:pPr>
            <a:endParaRPr lang="en-US" sz="1400" dirty="0" smtClean="0"/>
          </a:p>
          <a:p>
            <a:pPr marL="285750" indent="-285750" algn="l">
              <a:buFont typeface="Arial" panose="020B0604020202020204" pitchFamily="34" charset="0"/>
              <a:buChar char="•"/>
            </a:pPr>
            <a:endParaRPr lang="en-US" sz="1400" dirty="0"/>
          </a:p>
          <a:p>
            <a:pPr algn="l"/>
            <a:endParaRPr lang="en-US" sz="1400" dirty="0">
              <a:latin typeface="+mj-lt"/>
            </a:endParaRPr>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smtClean="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p:txBody>
      </p:sp>
      <p:pic>
        <p:nvPicPr>
          <p:cNvPr id="21"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191000"/>
            <a:ext cx="2438400" cy="215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p:nvPr/>
        </p:nvCxnSpPr>
        <p:spPr>
          <a:xfrm flipH="1">
            <a:off x="2133601" y="4147066"/>
            <a:ext cx="654470" cy="41137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057400" y="3790890"/>
            <a:ext cx="1904999" cy="369332"/>
          </a:xfrm>
          <a:prstGeom prst="rect">
            <a:avLst/>
          </a:prstGeom>
          <a:noFill/>
          <a:ln>
            <a:noFill/>
          </a:ln>
        </p:spPr>
        <p:txBody>
          <a:bodyPr wrap="square" rtlCol="0">
            <a:spAutoFit/>
          </a:bodyPr>
          <a:lstStyle/>
          <a:p>
            <a:r>
              <a:rPr lang="en-US" sz="1800" dirty="0" err="1" smtClean="0"/>
              <a:t>Prizm</a:t>
            </a:r>
            <a:r>
              <a:rPr lang="en-US" sz="1800" dirty="0" smtClean="0"/>
              <a:t> Connector</a:t>
            </a:r>
            <a:endParaRPr lang="en-US" sz="1800" dirty="0"/>
          </a:p>
        </p:txBody>
      </p:sp>
      <p:cxnSp>
        <p:nvCxnSpPr>
          <p:cNvPr id="24" name="Straight Arrow Connector 23"/>
          <p:cNvCxnSpPr/>
          <p:nvPr/>
        </p:nvCxnSpPr>
        <p:spPr>
          <a:xfrm flipH="1">
            <a:off x="2121976" y="4915501"/>
            <a:ext cx="1369998" cy="254431"/>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463170" y="4807035"/>
            <a:ext cx="620633" cy="369332"/>
          </a:xfrm>
          <a:prstGeom prst="rect">
            <a:avLst/>
          </a:prstGeom>
          <a:noFill/>
          <a:ln>
            <a:solidFill>
              <a:schemeClr val="tx2">
                <a:lumMod val="75000"/>
              </a:schemeClr>
            </a:solidFill>
          </a:ln>
        </p:spPr>
        <p:txBody>
          <a:bodyPr wrap="none" rtlCol="0">
            <a:spAutoFit/>
          </a:bodyPr>
          <a:lstStyle/>
          <a:p>
            <a:r>
              <a:rPr lang="en-US" sz="1800" dirty="0" smtClean="0"/>
              <a:t>MOI</a:t>
            </a:r>
            <a:endParaRPr lang="en-US" sz="1800" dirty="0"/>
          </a:p>
        </p:txBody>
      </p:sp>
      <p:sp>
        <p:nvSpPr>
          <p:cNvPr id="3" name="TextBox 2"/>
          <p:cNvSpPr txBox="1"/>
          <p:nvPr/>
        </p:nvSpPr>
        <p:spPr>
          <a:xfrm>
            <a:off x="1033278" y="6336268"/>
            <a:ext cx="2052164" cy="400110"/>
          </a:xfrm>
          <a:prstGeom prst="rect">
            <a:avLst/>
          </a:prstGeom>
          <a:noFill/>
        </p:spPr>
        <p:txBody>
          <a:bodyPr wrap="none" rtlCol="0">
            <a:spAutoFit/>
          </a:bodyPr>
          <a:lstStyle/>
          <a:p>
            <a:r>
              <a:rPr lang="en-US" sz="2000" dirty="0" smtClean="0"/>
              <a:t>Optical Interface </a:t>
            </a:r>
            <a:endParaRPr lang="en-US" sz="2000" dirty="0"/>
          </a:p>
        </p:txBody>
      </p:sp>
      <p:sp>
        <p:nvSpPr>
          <p:cNvPr id="12" name="TextBox 11"/>
          <p:cNvSpPr txBox="1"/>
          <p:nvPr/>
        </p:nvSpPr>
        <p:spPr>
          <a:xfrm>
            <a:off x="5257800" y="5867400"/>
            <a:ext cx="3581400" cy="769441"/>
          </a:xfrm>
          <a:prstGeom prst="rect">
            <a:avLst/>
          </a:prstGeom>
          <a:solidFill>
            <a:srgbClr val="FFFFFF"/>
          </a:solidFill>
        </p:spPr>
        <p:txBody>
          <a:bodyPr wrap="square" rtlCol="0">
            <a:spAutoFit/>
          </a:bodyPr>
          <a:lstStyle/>
          <a:p>
            <a:pPr algn="l"/>
            <a:r>
              <a:rPr lang="en-US" sz="2000" dirty="0" smtClean="0"/>
              <a:t>ATx Module with </a:t>
            </a:r>
          </a:p>
          <a:p>
            <a:pPr algn="l"/>
            <a:r>
              <a:rPr lang="en-US" sz="2000" dirty="0" smtClean="0"/>
              <a:t>ribbon fiber attached</a:t>
            </a:r>
            <a:endParaRPr lang="en-US" sz="2000" dirty="0"/>
          </a:p>
        </p:txBody>
      </p:sp>
    </p:spTree>
    <p:extLst>
      <p:ext uri="{BB962C8B-B14F-4D97-AF65-F5344CB8AC3E}">
        <p14:creationId xmlns:p14="http://schemas.microsoft.com/office/powerpoint/2010/main" val="22105066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3"/>
          <p:cNvPicPr>
            <a:picLocks noGrp="1" noChangeAspect="1"/>
          </p:cNvPicPr>
          <p:nvPr>
            <p:ph idx="1"/>
          </p:nvPr>
        </p:nvPicPr>
        <p:blipFill>
          <a:blip r:embed="rId2" cstate="print">
            <a:extLst>
              <a:ext uri="{28A0092B-C50C-407E-A947-70E740481C1C}">
                <a14:useLocalDpi xmlns:a14="http://schemas.microsoft.com/office/drawing/2010/main" val="0"/>
              </a:ext>
            </a:extLst>
          </a:blip>
          <a:srcRect t="26" b="26"/>
          <a:stretch>
            <a:fillRect/>
          </a:stretch>
        </p:blipFill>
        <p:spPr>
          <a:xfrm>
            <a:off x="6934200" y="2895600"/>
            <a:ext cx="997953" cy="1022621"/>
          </a:xfrm>
        </p:spPr>
      </p:pic>
      <p:pic>
        <p:nvPicPr>
          <p:cNvPr id="8" name="Picture 7" descr="protoVIPRAMcell.layout.tif"/>
          <p:cNvPicPr>
            <a:picLocks noChangeAspect="1"/>
          </p:cNvPicPr>
          <p:nvPr/>
        </p:nvPicPr>
        <p:blipFill>
          <a:blip r:embed="rId3"/>
          <a:srcRect l="2789" t="31614" r="2789" b="31614"/>
          <a:stretch>
            <a:fillRect/>
          </a:stretch>
        </p:blipFill>
        <p:spPr>
          <a:xfrm>
            <a:off x="1828800" y="3352800"/>
            <a:ext cx="4191000" cy="863997"/>
          </a:xfrm>
          <a:prstGeom prst="rect">
            <a:avLst/>
          </a:prstGeom>
        </p:spPr>
      </p:pic>
      <p:pic>
        <p:nvPicPr>
          <p:cNvPr id="9" name="Picture 8" descr="3D protoVIPRAM.tif"/>
          <p:cNvPicPr>
            <a:picLocks noChangeAspect="1"/>
          </p:cNvPicPr>
          <p:nvPr/>
        </p:nvPicPr>
        <p:blipFill>
          <a:blip r:embed="rId4" cstate="print"/>
          <a:srcRect l="25890" t="9160" r="31068" b="9160"/>
          <a:stretch>
            <a:fillRect/>
          </a:stretch>
        </p:blipFill>
        <p:spPr>
          <a:xfrm>
            <a:off x="-25400" y="2895600"/>
            <a:ext cx="1704890" cy="1828800"/>
          </a:xfrm>
          <a:prstGeom prst="rect">
            <a:avLst/>
          </a:prstGeom>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5200" y="4038600"/>
            <a:ext cx="3124200" cy="119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Detectornew.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76200"/>
            <a:ext cx="2188679" cy="2667000"/>
          </a:xfrm>
          <a:prstGeom prst="rect">
            <a:avLst/>
          </a:prstGeom>
        </p:spPr>
      </p:pic>
      <p:pic>
        <p:nvPicPr>
          <p:cNvPr id="12" name="Picture 11" descr="CMS_trigger_sect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0" y="0"/>
            <a:ext cx="1295400" cy="2805969"/>
          </a:xfrm>
          <a:prstGeom prst="rect">
            <a:avLst/>
          </a:prstGeom>
        </p:spPr>
      </p:pic>
      <p:sp>
        <p:nvSpPr>
          <p:cNvPr id="13" name="TextBox 12"/>
          <p:cNvSpPr txBox="1"/>
          <p:nvPr/>
        </p:nvSpPr>
        <p:spPr>
          <a:xfrm>
            <a:off x="3571863" y="76200"/>
            <a:ext cx="5267337" cy="461665"/>
          </a:xfrm>
          <a:prstGeom prst="rect">
            <a:avLst/>
          </a:prstGeom>
          <a:noFill/>
        </p:spPr>
        <p:txBody>
          <a:bodyPr wrap="none" rtlCol="0">
            <a:spAutoFit/>
          </a:bodyPr>
          <a:lstStyle/>
          <a:p>
            <a:r>
              <a:rPr lang="en-US" b="1" dirty="0" smtClean="0"/>
              <a:t>VIPRAM Project Status Summary </a:t>
            </a:r>
            <a:endParaRPr lang="en-US" b="1" dirty="0"/>
          </a:p>
        </p:txBody>
      </p:sp>
      <p:sp>
        <p:nvSpPr>
          <p:cNvPr id="14" name="TextBox 13"/>
          <p:cNvSpPr txBox="1"/>
          <p:nvPr/>
        </p:nvSpPr>
        <p:spPr>
          <a:xfrm>
            <a:off x="4038600" y="533400"/>
            <a:ext cx="5105400" cy="2899255"/>
          </a:xfrm>
          <a:prstGeom prst="rect">
            <a:avLst/>
          </a:prstGeom>
          <a:noFill/>
        </p:spPr>
        <p:txBody>
          <a:bodyPr wrap="square" rtlCol="0">
            <a:spAutoFit/>
          </a:bodyPr>
          <a:lstStyle/>
          <a:p>
            <a:pPr algn="l">
              <a:spcBef>
                <a:spcPts val="0"/>
              </a:spcBef>
            </a:pPr>
            <a:r>
              <a:rPr lang="en-US" sz="1600" b="1" dirty="0" smtClean="0">
                <a:solidFill>
                  <a:srgbClr val="0000FF"/>
                </a:solidFill>
              </a:rPr>
              <a:t>The past: with steady progress</a:t>
            </a:r>
          </a:p>
          <a:p>
            <a:pPr algn="l">
              <a:spcBef>
                <a:spcPts val="0"/>
              </a:spcBef>
            </a:pPr>
            <a:r>
              <a:rPr lang="en-US" sz="1600" dirty="0" smtClean="0"/>
              <a:t>Initial Idea: ~2010</a:t>
            </a:r>
          </a:p>
          <a:p>
            <a:pPr algn="l">
              <a:spcBef>
                <a:spcPts val="0"/>
              </a:spcBef>
            </a:pPr>
            <a:r>
              <a:rPr lang="en-US" sz="1600" dirty="0" smtClean="0"/>
              <a:t>VIPRAM concept paper: 2011</a:t>
            </a:r>
          </a:p>
          <a:p>
            <a:pPr algn="l">
              <a:spcBef>
                <a:spcPts val="0"/>
              </a:spcBef>
            </a:pPr>
            <a:r>
              <a:rPr lang="en-US" sz="1600" dirty="0" smtClean="0"/>
              <a:t>CDRD award: 2012</a:t>
            </a:r>
          </a:p>
          <a:p>
            <a:pPr algn="l">
              <a:spcBef>
                <a:spcPts val="0"/>
              </a:spcBef>
            </a:pPr>
            <a:r>
              <a:rPr lang="en-US" sz="1600" dirty="0" smtClean="0"/>
              <a:t>First 2D Design submission: 2013</a:t>
            </a:r>
          </a:p>
          <a:p>
            <a:pPr algn="l">
              <a:spcBef>
                <a:spcPts val="0"/>
              </a:spcBef>
            </a:pPr>
            <a:r>
              <a:rPr lang="en-US" sz="1600" b="1" dirty="0" smtClean="0">
                <a:solidFill>
                  <a:srgbClr val="FF0000"/>
                </a:solidFill>
              </a:rPr>
              <a:t>First ProtoVIPRAM00 chip successfully tested: 2014</a:t>
            </a:r>
          </a:p>
          <a:p>
            <a:pPr algn="l">
              <a:spcBef>
                <a:spcPts val="0"/>
              </a:spcBef>
            </a:pPr>
            <a:r>
              <a:rPr lang="en-US" sz="1600" dirty="0" smtClean="0">
                <a:sym typeface="Wingdings"/>
              </a:rPr>
              <a:t> </a:t>
            </a:r>
            <a:r>
              <a:rPr lang="en-US" sz="1600" b="1" dirty="0" smtClean="0">
                <a:solidFill>
                  <a:srgbClr val="0000FF"/>
                </a:solidFill>
              </a:rPr>
              <a:t>Design building blocks are ready for 3D stacking</a:t>
            </a:r>
          </a:p>
          <a:p>
            <a:pPr algn="l"/>
            <a:endParaRPr lang="en-US" sz="1600" dirty="0" smtClean="0"/>
          </a:p>
          <a:p>
            <a:pPr algn="l"/>
            <a:endParaRPr lang="en-US" sz="1600" dirty="0"/>
          </a:p>
        </p:txBody>
      </p:sp>
      <p:cxnSp>
        <p:nvCxnSpPr>
          <p:cNvPr id="16" name="Straight Arrow Connector 15"/>
          <p:cNvCxnSpPr/>
          <p:nvPr/>
        </p:nvCxnSpPr>
        <p:spPr>
          <a:xfrm>
            <a:off x="7467600" y="3657600"/>
            <a:ext cx="0" cy="685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477000" y="3505200"/>
            <a:ext cx="457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295400" y="3581400"/>
            <a:ext cx="457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117070" y="4191000"/>
            <a:ext cx="4021654" cy="276999"/>
          </a:xfrm>
          <a:prstGeom prst="rect">
            <a:avLst/>
          </a:prstGeom>
          <a:noFill/>
        </p:spPr>
        <p:txBody>
          <a:bodyPr wrap="none" rtlCol="0">
            <a:spAutoFit/>
          </a:bodyPr>
          <a:lstStyle/>
          <a:p>
            <a:r>
              <a:rPr lang="en-US" sz="1200" i="1" dirty="0" smtClean="0"/>
              <a:t>CAM cell size: 25 um x 25 um, @ 130nm GF CMOS</a:t>
            </a:r>
            <a:endParaRPr lang="en-US" sz="1200" i="1" dirty="0"/>
          </a:p>
        </p:txBody>
      </p:sp>
      <p:sp>
        <p:nvSpPr>
          <p:cNvPr id="27" name="TextBox 26"/>
          <p:cNvSpPr txBox="1"/>
          <p:nvPr/>
        </p:nvSpPr>
        <p:spPr>
          <a:xfrm>
            <a:off x="176923" y="4572000"/>
            <a:ext cx="8991600" cy="2406812"/>
          </a:xfrm>
          <a:prstGeom prst="rect">
            <a:avLst/>
          </a:prstGeom>
          <a:noFill/>
          <a:ln>
            <a:solidFill>
              <a:srgbClr val="FFFFFF"/>
            </a:solidFill>
          </a:ln>
        </p:spPr>
        <p:txBody>
          <a:bodyPr wrap="square" rtlCol="0">
            <a:spAutoFit/>
          </a:bodyPr>
          <a:lstStyle/>
          <a:p>
            <a:pPr algn="l"/>
            <a:r>
              <a:rPr lang="en-US" sz="1600" b="1" dirty="0" smtClean="0">
                <a:solidFill>
                  <a:srgbClr val="0000FF"/>
                </a:solidFill>
              </a:rPr>
              <a:t>The present and future:</a:t>
            </a:r>
          </a:p>
          <a:p>
            <a:pPr algn="l"/>
            <a:r>
              <a:rPr lang="en-US" sz="1600" b="1" dirty="0" smtClean="0">
                <a:solidFill>
                  <a:srgbClr val="0000FF"/>
                </a:solidFill>
              </a:rPr>
              <a:t>The actual 3D design (protoVIPRAM01) ready: 2014</a:t>
            </a:r>
          </a:p>
          <a:p>
            <a:pPr algn="l"/>
            <a:r>
              <a:rPr lang="en-US" sz="1600" dirty="0" smtClean="0"/>
              <a:t>A 2-tier design for CMS tracking trigger (protoVIPRAM02): 2014-2015</a:t>
            </a:r>
          </a:p>
          <a:p>
            <a:pPr algn="l"/>
            <a:r>
              <a:rPr lang="en-US" sz="1600" dirty="0" smtClean="0"/>
              <a:t>Both Designs ready for submission: 2015</a:t>
            </a:r>
          </a:p>
          <a:p>
            <a:pPr algn="l"/>
            <a:r>
              <a:rPr lang="en-US" sz="1600" dirty="0" smtClean="0"/>
              <a:t>2-tier stacking testing for both designs: 2015-2016</a:t>
            </a:r>
          </a:p>
          <a:p>
            <a:pPr algn="l"/>
            <a:r>
              <a:rPr lang="en-US" sz="1600" dirty="0" smtClean="0">
                <a:sym typeface="Wingdings"/>
              </a:rPr>
              <a:t>Multi-tier stacking &amp; testing for protoVIPRAM01: 2016-2017</a:t>
            </a:r>
          </a:p>
          <a:p>
            <a:pPr algn="l"/>
            <a:r>
              <a:rPr lang="en-US" sz="1600" dirty="0" smtClean="0">
                <a:sym typeface="Wingdings"/>
              </a:rPr>
              <a:t> </a:t>
            </a:r>
            <a:r>
              <a:rPr lang="en-US" sz="1600" b="1" dirty="0" smtClean="0">
                <a:solidFill>
                  <a:srgbClr val="0000FF"/>
                </a:solidFill>
                <a:sym typeface="Wingdings"/>
              </a:rPr>
              <a:t>Need continue generic R&amp;D support for work related to 3D</a:t>
            </a:r>
            <a:endParaRPr lang="en-US" sz="1600" dirty="0" smtClean="0"/>
          </a:p>
          <a:p>
            <a:pPr algn="l"/>
            <a:endParaRPr lang="en-US" sz="1600" dirty="0"/>
          </a:p>
        </p:txBody>
      </p:sp>
    </p:spTree>
    <p:extLst>
      <p:ext uri="{BB962C8B-B14F-4D97-AF65-F5344CB8AC3E}">
        <p14:creationId xmlns:p14="http://schemas.microsoft.com/office/powerpoint/2010/main" val="39174504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971800"/>
            <a:ext cx="7924800" cy="609600"/>
          </a:xfrm>
        </p:spPr>
        <p:txBody>
          <a:bodyPr/>
          <a:lstStyle/>
          <a:p>
            <a:r>
              <a:rPr lang="en-US" sz="3600" dirty="0" smtClean="0"/>
              <a:t>Liquid Argon Detectors</a:t>
            </a:r>
            <a:r>
              <a:rPr lang="en-US" sz="3200" dirty="0" smtClean="0"/>
              <a:t/>
            </a:r>
            <a:br>
              <a:rPr lang="en-US" sz="3200" dirty="0" smtClean="0"/>
            </a:br>
            <a:r>
              <a:rPr lang="en-US" sz="3200" dirty="0" smtClean="0"/>
              <a:t/>
            </a:r>
            <a:br>
              <a:rPr lang="en-US" sz="3200" dirty="0" smtClean="0"/>
            </a:br>
            <a:r>
              <a:rPr lang="en-US" sz="2400" dirty="0" smtClean="0"/>
              <a:t>(Managed by Stephen </a:t>
            </a:r>
            <a:r>
              <a:rPr lang="en-US" sz="2400" dirty="0" err="1" smtClean="0"/>
              <a:t>Pordes</a:t>
            </a:r>
            <a:r>
              <a:rPr lang="en-US" sz="2400" dirty="0" smtClean="0"/>
              <a:t>)</a:t>
            </a:r>
            <a:endParaRPr lang="en-US" dirty="0"/>
          </a:p>
        </p:txBody>
      </p:sp>
      <p:sp>
        <p:nvSpPr>
          <p:cNvPr id="3" name="Slide Number Placeholder 2"/>
          <p:cNvSpPr>
            <a:spLocks noGrp="1"/>
          </p:cNvSpPr>
          <p:nvPr>
            <p:ph type="sldNum" sz="quarter" idx="11"/>
          </p:nvPr>
        </p:nvSpPr>
        <p:spPr/>
        <p:txBody>
          <a:bodyPr/>
          <a:lstStyle/>
          <a:p>
            <a:fld id="{4D59C847-7DCE-6D4A-BE87-C05B68FF72A7}" type="slidenum">
              <a:rPr lang="en-US" smtClean="0"/>
              <a:pPr/>
              <a:t>23</a:t>
            </a:fld>
            <a:endParaRPr lang="en-US" smtClean="0"/>
          </a:p>
          <a:p>
            <a:endParaRPr lang="en-US"/>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Tree>
    <p:extLst>
      <p:ext uri="{BB962C8B-B14F-4D97-AF65-F5344CB8AC3E}">
        <p14:creationId xmlns:p14="http://schemas.microsoft.com/office/powerpoint/2010/main" val="24267286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1219200" y="304800"/>
            <a:ext cx="7010400" cy="685800"/>
          </a:xfrm>
        </p:spPr>
        <p:txBody>
          <a:bodyPr/>
          <a:lstStyle/>
          <a:p>
            <a:r>
              <a:rPr lang="en-US" sz="2800" dirty="0" smtClean="0">
                <a:ea typeface="Arial Unicode MS" pitchFamily="34" charset="-128"/>
                <a:cs typeface="Arial Unicode MS" pitchFamily="34" charset="-128"/>
              </a:rPr>
              <a:t>Integrated Approach to Liquid Argon R&amp;D</a:t>
            </a:r>
            <a:endParaRPr lang="en-US" sz="3200" dirty="0">
              <a:ea typeface="Arial Unicode MS" pitchFamily="34" charset="-128"/>
              <a:cs typeface="Arial Unicode MS" pitchFamily="34" charset="-128"/>
            </a:endParaRPr>
          </a:p>
        </p:txBody>
      </p:sp>
      <p:sp>
        <p:nvSpPr>
          <p:cNvPr id="751620" name="Text Box 4"/>
          <p:cNvSpPr txBox="1">
            <a:spLocks noChangeArrowheads="1"/>
          </p:cNvSpPr>
          <p:nvPr/>
        </p:nvSpPr>
        <p:spPr bwMode="auto">
          <a:xfrm>
            <a:off x="6934200" y="6172200"/>
            <a:ext cx="1600200" cy="457200"/>
          </a:xfrm>
          <a:prstGeom prst="rect">
            <a:avLst/>
          </a:prstGeom>
          <a:noFill/>
          <a:ln w="9525">
            <a:noFill/>
            <a:miter lim="800000"/>
            <a:headEnd/>
            <a:tailEnd/>
          </a:ln>
          <a:effectLst/>
        </p:spPr>
        <p:txBody>
          <a:bodyPr>
            <a:spAutoFit/>
          </a:bodyPr>
          <a:lstStyle/>
          <a:p>
            <a:pPr algn="r" eaLnBrk="0" hangingPunct="0">
              <a:spcBef>
                <a:spcPct val="50000"/>
              </a:spcBef>
            </a:pPr>
            <a:r>
              <a:rPr lang="en-US" sz="1200" dirty="0">
                <a:latin typeface="Times New Roman" pitchFamily="18" charset="0"/>
              </a:rPr>
              <a:t>Page</a:t>
            </a:r>
            <a:r>
              <a:rPr lang="en-US" sz="2400" dirty="0">
                <a:latin typeface="Times New Roman" pitchFamily="18" charset="0"/>
              </a:rPr>
              <a:t> </a:t>
            </a:r>
            <a:fld id="{6BE3379C-5E94-4E6D-A913-EA7B2CA6B565}" type="slidenum">
              <a:rPr lang="en-US" sz="1200">
                <a:latin typeface="Times New Roman" pitchFamily="18" charset="0"/>
              </a:rPr>
              <a:pPr algn="r" eaLnBrk="0" hangingPunct="0">
                <a:spcBef>
                  <a:spcPct val="50000"/>
                </a:spcBef>
              </a:pPr>
              <a:t>24</a:t>
            </a:fld>
            <a:endParaRPr lang="en-US" sz="1200" dirty="0">
              <a:latin typeface="Times New Roman" pitchFamily="18" charset="0"/>
            </a:endParaRPr>
          </a:p>
        </p:txBody>
      </p:sp>
      <p:sp>
        <p:nvSpPr>
          <p:cNvPr id="24" name="Footer Placeholder 19"/>
          <p:cNvSpPr txBox="1">
            <a:spLocks/>
          </p:cNvSpPr>
          <p:nvPr/>
        </p:nvSpPr>
        <p:spPr bwMode="auto">
          <a:xfrm>
            <a:off x="3048000" y="6324600"/>
            <a:ext cx="2743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Arial" charset="0"/>
                <a:ea typeface="+mn-ea"/>
                <a:cs typeface="+mn-cs"/>
              </a:rPr>
              <a:t>LLNL Visit - 24 January, 2012</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5" name="Slide Number Placeholder 20"/>
          <p:cNvSpPr txBox="1">
            <a:spLocks/>
          </p:cNvSpPr>
          <p:nvPr/>
        </p:nvSpPr>
        <p:spPr bwMode="auto">
          <a:xfrm>
            <a:off x="152400" y="6477000"/>
            <a:ext cx="8382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D5C3A4B-BF70-624A-B0EC-B05D92CF4710}" type="slidenum">
              <a:rPr kumimoji="0" lang="en-US" sz="1200" b="0" i="0" u="none" strike="noStrike" kern="1200" cap="none" spc="0" normalizeH="0" baseline="0" noProof="0" smtClean="0">
                <a:ln>
                  <a:noFill/>
                </a:ln>
                <a:solidFill>
                  <a:srgbClr val="FFFFFF"/>
                </a:solidFill>
                <a:effectLst/>
                <a:uLnTx/>
                <a:uFillTx/>
                <a:latin typeface="Arial" charset="0"/>
                <a:ea typeface="ＭＳ Ｐゴシック" charset="-128"/>
                <a:cs typeface="ＭＳ Ｐゴシック" charset="-128"/>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27" name="TextBox 6"/>
          <p:cNvSpPr txBox="1">
            <a:spLocks noChangeArrowheads="1"/>
          </p:cNvSpPr>
          <p:nvPr/>
        </p:nvSpPr>
        <p:spPr bwMode="auto">
          <a:xfrm>
            <a:off x="2209800" y="2286000"/>
            <a:ext cx="8762999" cy="732508"/>
          </a:xfrm>
          <a:prstGeom prst="rect">
            <a:avLst/>
          </a:prstGeom>
          <a:noFill/>
          <a:ln w="9525">
            <a:noFill/>
            <a:miter lim="800000"/>
            <a:headEnd/>
            <a:tailEnd/>
          </a:ln>
        </p:spPr>
        <p:txBody>
          <a:bodyPr wrap="square">
            <a:prstTxWarp prst="textNoShape">
              <a:avLst/>
            </a:prstTxWarp>
            <a:spAutoFit/>
          </a:bodyPr>
          <a:lstStyle/>
          <a:p>
            <a:pPr algn="l" defTabSz="914400" fontAlgn="base">
              <a:spcBef>
                <a:spcPct val="20000"/>
              </a:spcBef>
              <a:spcAft>
                <a:spcPct val="0"/>
              </a:spcAft>
              <a:buClr>
                <a:srgbClr val="FFFF00"/>
              </a:buClr>
              <a:buSzPct val="80000"/>
              <a:buFont typeface="Wingdings" charset="2"/>
              <a:buNone/>
            </a:pPr>
            <a:r>
              <a:rPr lang="en-US" sz="2000" dirty="0">
                <a:solidFill>
                  <a:srgbClr val="000000"/>
                </a:solidFill>
                <a:latin typeface="Arial" charset="0"/>
                <a:ea typeface="ＭＳ Ｐゴシック" charset="-128"/>
                <a:cs typeface="ＭＳ Ｐゴシック" charset="-128"/>
              </a:rPr>
              <a:t>Argon </a:t>
            </a:r>
            <a:r>
              <a:rPr lang="en-US" sz="2000" dirty="0" smtClean="0">
                <a:solidFill>
                  <a:srgbClr val="000000"/>
                </a:solidFill>
                <a:latin typeface="Arial" charset="0"/>
                <a:ea typeface="ＭＳ Ｐゴシック" charset="-128"/>
                <a:cs typeface="ＭＳ Ｐゴシック" charset="-128"/>
              </a:rPr>
              <a:t> </a:t>
            </a:r>
            <a:r>
              <a:rPr lang="en-US" sz="1400" dirty="0" smtClean="0">
                <a:solidFill>
                  <a:srgbClr val="000000"/>
                </a:solidFill>
                <a:latin typeface="Arial" charset="0"/>
                <a:ea typeface="ＭＳ Ｐゴシック" charset="-128"/>
                <a:cs typeface="ＭＳ Ｐゴシック" charset="-128"/>
              </a:rPr>
              <a:t>Purification</a:t>
            </a:r>
            <a:r>
              <a:rPr lang="en-US" sz="1400" dirty="0" smtClean="0">
                <a:solidFill>
                  <a:srgbClr val="000000"/>
                </a:solidFill>
              </a:rPr>
              <a:t> techniques and</a:t>
            </a:r>
            <a:r>
              <a:rPr lang="en-US" sz="1400" dirty="0" smtClean="0">
                <a:solidFill>
                  <a:srgbClr val="000000"/>
                </a:solidFill>
                <a:latin typeface="Arial" charset="0"/>
                <a:ea typeface="ＭＳ Ｐゴシック" charset="-128"/>
                <a:cs typeface="ＭＳ Ｐゴシック" charset="-128"/>
              </a:rPr>
              <a:t> </a:t>
            </a:r>
            <a:r>
              <a:rPr lang="en-US" sz="1400" dirty="0">
                <a:solidFill>
                  <a:srgbClr val="000000"/>
                </a:solidFill>
                <a:latin typeface="Arial" charset="0"/>
                <a:ea typeface="ＭＳ Ｐゴシック" charset="-128"/>
                <a:cs typeface="ＭＳ Ｐゴシック" charset="-128"/>
              </a:rPr>
              <a:t>c</a:t>
            </a:r>
            <a:r>
              <a:rPr lang="en-US" sz="1400" dirty="0" smtClean="0">
                <a:solidFill>
                  <a:srgbClr val="000000"/>
                </a:solidFill>
                <a:latin typeface="Arial" charset="0"/>
                <a:ea typeface="ＭＳ Ｐゴシック" charset="-128"/>
                <a:cs typeface="ＭＳ Ｐゴシック" charset="-128"/>
              </a:rPr>
              <a:t>ryogenics </a:t>
            </a:r>
            <a:r>
              <a:rPr lang="en-US" sz="1400" dirty="0">
                <a:solidFill>
                  <a:srgbClr val="000000"/>
                </a:solidFill>
                <a:latin typeface="Arial" charset="0"/>
                <a:ea typeface="ＭＳ Ｐゴシック" charset="-128"/>
                <a:cs typeface="ＭＳ Ｐゴシック" charset="-128"/>
              </a:rPr>
              <a:t>design</a:t>
            </a:r>
            <a:endParaRPr lang="en-US" sz="1400" dirty="0" smtClean="0">
              <a:solidFill>
                <a:srgbClr val="000000"/>
              </a:solidFill>
              <a:latin typeface="Arial" charset="0"/>
              <a:ea typeface="ＭＳ Ｐゴシック" charset="-128"/>
              <a:cs typeface="ＭＳ Ｐゴシック" charset="-128"/>
            </a:endParaRPr>
          </a:p>
          <a:p>
            <a:pPr algn="l" defTabSz="914400" fontAlgn="base">
              <a:spcBef>
                <a:spcPct val="20000"/>
              </a:spcBef>
              <a:spcAft>
                <a:spcPct val="0"/>
              </a:spcAft>
              <a:buClr>
                <a:srgbClr val="FFFF00"/>
              </a:buClr>
              <a:buSzPct val="80000"/>
              <a:buFont typeface="Wingdings" charset="2"/>
              <a:buNone/>
            </a:pPr>
            <a:endParaRPr lang="en-US" sz="1800" dirty="0">
              <a:solidFill>
                <a:srgbClr val="000000"/>
              </a:solidFill>
              <a:latin typeface="Arial" charset="0"/>
              <a:ea typeface="ＭＳ Ｐゴシック" charset="-128"/>
              <a:cs typeface="ＭＳ Ｐゴシック" charset="-128"/>
            </a:endParaRPr>
          </a:p>
        </p:txBody>
      </p:sp>
      <p:cxnSp>
        <p:nvCxnSpPr>
          <p:cNvPr id="28" name="Straight Arrow Connector 27"/>
          <p:cNvCxnSpPr/>
          <p:nvPr/>
        </p:nvCxnSpPr>
        <p:spPr bwMode="auto">
          <a:xfrm rot="16200000" flipH="1">
            <a:off x="3048000" y="2667000"/>
            <a:ext cx="228600" cy="228600"/>
          </a:xfrm>
          <a:prstGeom prst="straightConnector1">
            <a:avLst/>
          </a:prstGeom>
          <a:noFill/>
          <a:ln w="9525" cap="flat" cmpd="sng" algn="ctr">
            <a:solidFill>
              <a:srgbClr val="000000"/>
            </a:solidFill>
            <a:prstDash val="solid"/>
            <a:round/>
            <a:headEnd type="none" w="med" len="med"/>
            <a:tailEnd type="arrow"/>
          </a:ln>
          <a:effectLst/>
        </p:spPr>
      </p:cxnSp>
      <p:sp>
        <p:nvSpPr>
          <p:cNvPr id="29" name="TextBox 5"/>
          <p:cNvSpPr txBox="1">
            <a:spLocks noChangeArrowheads="1"/>
          </p:cNvSpPr>
          <p:nvPr/>
        </p:nvSpPr>
        <p:spPr bwMode="auto">
          <a:xfrm>
            <a:off x="1219200" y="1371600"/>
            <a:ext cx="6934200" cy="609600"/>
          </a:xfrm>
          <a:prstGeom prst="rect">
            <a:avLst/>
          </a:prstGeom>
          <a:noFill/>
          <a:ln w="9525">
            <a:solidFill>
              <a:schemeClr val="tx1"/>
            </a:solidFill>
            <a:miter lim="800000"/>
            <a:headEnd/>
            <a:tailEnd/>
          </a:ln>
        </p:spPr>
        <p:txBody>
          <a:bodyPr wrap="square">
            <a:prstTxWarp prst="textNoShape">
              <a:avLst/>
            </a:prstTxWarp>
            <a:spAutoFit/>
          </a:bodyPr>
          <a:lstStyle/>
          <a:p>
            <a:pPr algn="l" defTabSz="914400" fontAlgn="base">
              <a:spcAft>
                <a:spcPct val="0"/>
              </a:spcAft>
              <a:buClr>
                <a:srgbClr val="FFFF00"/>
              </a:buClr>
              <a:buSzPct val="80000"/>
              <a:buFont typeface="Wingdings" charset="2"/>
              <a:buNone/>
            </a:pPr>
            <a:endParaRPr lang="en-US" sz="1600" dirty="0" smtClean="0">
              <a:solidFill>
                <a:srgbClr val="000000"/>
              </a:solidFill>
              <a:latin typeface="Calibri" charset="0"/>
              <a:ea typeface="ＭＳ Ｐゴシック" charset="-128"/>
              <a:cs typeface="ＭＳ Ｐゴシック" charset="-128"/>
            </a:endParaRPr>
          </a:p>
        </p:txBody>
      </p:sp>
      <p:cxnSp>
        <p:nvCxnSpPr>
          <p:cNvPr id="39" name="Straight Arrow Connector 38"/>
          <p:cNvCxnSpPr/>
          <p:nvPr/>
        </p:nvCxnSpPr>
        <p:spPr bwMode="auto">
          <a:xfrm rot="16200000" flipH="1">
            <a:off x="4038600" y="3810000"/>
            <a:ext cx="228600" cy="228600"/>
          </a:xfrm>
          <a:prstGeom prst="straightConnector1">
            <a:avLst/>
          </a:prstGeom>
          <a:noFill/>
          <a:ln w="9525" cap="flat" cmpd="sng" algn="ctr">
            <a:solidFill>
              <a:srgbClr val="000000"/>
            </a:solidFill>
            <a:prstDash val="solid"/>
            <a:round/>
            <a:headEnd type="none" w="med" len="med"/>
            <a:tailEnd type="arrow"/>
          </a:ln>
          <a:effectLst/>
        </p:spPr>
      </p:cxnSp>
      <p:cxnSp>
        <p:nvCxnSpPr>
          <p:cNvPr id="40" name="Straight Arrow Connector 39"/>
          <p:cNvCxnSpPr/>
          <p:nvPr/>
        </p:nvCxnSpPr>
        <p:spPr bwMode="auto">
          <a:xfrm rot="16200000" flipH="1">
            <a:off x="3581400" y="3276600"/>
            <a:ext cx="228600" cy="228600"/>
          </a:xfrm>
          <a:prstGeom prst="straightConnector1">
            <a:avLst/>
          </a:prstGeom>
          <a:noFill/>
          <a:ln w="9525" cap="flat" cmpd="sng" algn="ctr">
            <a:solidFill>
              <a:srgbClr val="000000"/>
            </a:solidFill>
            <a:prstDash val="solid"/>
            <a:round/>
            <a:headEnd type="none" w="med" len="med"/>
            <a:tailEnd type="arrow"/>
          </a:ln>
          <a:effectLst/>
        </p:spPr>
      </p:cxnSp>
      <p:cxnSp>
        <p:nvCxnSpPr>
          <p:cNvPr id="41" name="Straight Arrow Connector 40"/>
          <p:cNvCxnSpPr/>
          <p:nvPr/>
        </p:nvCxnSpPr>
        <p:spPr bwMode="auto">
          <a:xfrm rot="16200000" flipH="1">
            <a:off x="4381500" y="4381500"/>
            <a:ext cx="304800" cy="228600"/>
          </a:xfrm>
          <a:prstGeom prst="straightConnector1">
            <a:avLst/>
          </a:prstGeom>
          <a:noFill/>
          <a:ln w="9525" cap="flat" cmpd="sng" algn="ctr">
            <a:solidFill>
              <a:srgbClr val="000000"/>
            </a:solidFill>
            <a:prstDash val="solid"/>
            <a:round/>
            <a:headEnd type="none" w="med" len="med"/>
            <a:tailEnd type="arrow"/>
          </a:ln>
          <a:effectLst/>
        </p:spPr>
      </p:cxnSp>
      <p:cxnSp>
        <p:nvCxnSpPr>
          <p:cNvPr id="42" name="Straight Arrow Connector 41"/>
          <p:cNvCxnSpPr/>
          <p:nvPr/>
        </p:nvCxnSpPr>
        <p:spPr bwMode="auto">
          <a:xfrm rot="16200000" flipH="1">
            <a:off x="4762500" y="4914900"/>
            <a:ext cx="304800" cy="228600"/>
          </a:xfrm>
          <a:prstGeom prst="straightConnector1">
            <a:avLst/>
          </a:prstGeom>
          <a:noFill/>
          <a:ln w="9525" cap="flat" cmpd="sng" algn="ctr">
            <a:solidFill>
              <a:srgbClr val="000000"/>
            </a:solidFill>
            <a:prstDash val="solid"/>
            <a:round/>
            <a:headEnd type="none" w="med" len="med"/>
            <a:tailEnd type="arrow"/>
          </a:ln>
          <a:effectLst/>
        </p:spPr>
      </p:cxnSp>
      <p:sp>
        <p:nvSpPr>
          <p:cNvPr id="17" name="TextBox 9"/>
          <p:cNvSpPr txBox="1">
            <a:spLocks noChangeArrowheads="1"/>
          </p:cNvSpPr>
          <p:nvPr/>
        </p:nvSpPr>
        <p:spPr bwMode="auto">
          <a:xfrm>
            <a:off x="609600" y="5029200"/>
            <a:ext cx="1801813" cy="369888"/>
          </a:xfrm>
          <a:prstGeom prst="rect">
            <a:avLst/>
          </a:prstGeom>
          <a:noFill/>
          <a:ln w="9525">
            <a:noFill/>
            <a:miter lim="800000"/>
            <a:headEnd/>
            <a:tailEnd/>
          </a:ln>
        </p:spPr>
        <p:txBody>
          <a:bodyPr wrap="none">
            <a:prstTxWarp prst="textNoShape">
              <a:avLst/>
            </a:prstTxWarp>
            <a:spAutoFit/>
          </a:bodyPr>
          <a:lstStyle/>
          <a:p>
            <a:r>
              <a:rPr lang="en-US" sz="1800" dirty="0" err="1">
                <a:solidFill>
                  <a:srgbClr val="00007A"/>
                </a:solidFill>
              </a:rPr>
              <a:t>ArgoNeut</a:t>
            </a:r>
            <a:r>
              <a:rPr lang="en-US" sz="1800" dirty="0">
                <a:solidFill>
                  <a:srgbClr val="00007A"/>
                </a:solidFill>
              </a:rPr>
              <a:t> event</a:t>
            </a:r>
          </a:p>
        </p:txBody>
      </p:sp>
      <p:sp>
        <p:nvSpPr>
          <p:cNvPr id="15" name="TextBox 14"/>
          <p:cNvSpPr txBox="1"/>
          <p:nvPr/>
        </p:nvSpPr>
        <p:spPr>
          <a:xfrm>
            <a:off x="2971800" y="2895600"/>
            <a:ext cx="3918413" cy="369332"/>
          </a:xfrm>
          <a:prstGeom prst="rect">
            <a:avLst/>
          </a:prstGeom>
          <a:noFill/>
        </p:spPr>
        <p:txBody>
          <a:bodyPr wrap="none" rtlCol="0">
            <a:spAutoFit/>
          </a:bodyPr>
          <a:lstStyle/>
          <a:p>
            <a:pPr>
              <a:spcBef>
                <a:spcPts val="1800"/>
              </a:spcBef>
              <a:buClr>
                <a:srgbClr val="FFFF00"/>
              </a:buClr>
              <a:buSzPct val="80000"/>
            </a:pPr>
            <a:r>
              <a:rPr lang="en-US" sz="1600" dirty="0" smtClean="0">
                <a:solidFill>
                  <a:srgbClr val="000000"/>
                </a:solidFill>
                <a:latin typeface="Arial" charset="0"/>
                <a:ea typeface="ＭＳ Ｐゴシック" charset="-128"/>
                <a:cs typeface="ＭＳ Ｐゴシック" charset="-128"/>
              </a:rPr>
              <a:t> </a:t>
            </a:r>
            <a:r>
              <a:rPr lang="en-US" sz="1800" dirty="0" smtClean="0">
                <a:solidFill>
                  <a:srgbClr val="000000"/>
                </a:solidFill>
                <a:latin typeface="Arial" charset="0"/>
                <a:ea typeface="ＭＳ Ｐゴシック" charset="-128"/>
                <a:cs typeface="ＭＳ Ｐゴシック" charset="-128"/>
              </a:rPr>
              <a:t>TPC       </a:t>
            </a:r>
            <a:r>
              <a:rPr lang="en-US" sz="1600" dirty="0" smtClean="0">
                <a:solidFill>
                  <a:srgbClr val="000000"/>
                </a:solidFill>
                <a:latin typeface="Arial" charset="0"/>
                <a:ea typeface="ＭＳ Ｐゴシック" charset="-128"/>
                <a:cs typeface="ＭＳ Ｐゴシック" charset="-128"/>
              </a:rPr>
              <a:t> </a:t>
            </a:r>
            <a:r>
              <a:rPr lang="en-US" sz="1400" dirty="0" smtClean="0">
                <a:solidFill>
                  <a:srgbClr val="000000"/>
                </a:solidFill>
                <a:latin typeface="Arial" charset="0"/>
                <a:ea typeface="ＭＳ Ｐゴシック" charset="-128"/>
                <a:cs typeface="ＭＳ Ｐゴシック" charset="-128"/>
              </a:rPr>
              <a:t>Materials qualification</a:t>
            </a:r>
            <a:r>
              <a:rPr lang="en-US" sz="1400" dirty="0" smtClean="0">
                <a:solidFill>
                  <a:srgbClr val="000000"/>
                </a:solidFill>
              </a:rPr>
              <a:t> and </a:t>
            </a:r>
            <a:r>
              <a:rPr lang="en-US" sz="1400" dirty="0" smtClean="0">
                <a:solidFill>
                  <a:srgbClr val="000000"/>
                </a:solidFill>
                <a:latin typeface="Arial" charset="0"/>
                <a:ea typeface="ＭＳ Ｐゴシック" charset="-128"/>
                <a:cs typeface="ＭＳ Ｐゴシック" charset="-128"/>
              </a:rPr>
              <a:t>design</a:t>
            </a:r>
          </a:p>
        </p:txBody>
      </p:sp>
      <p:sp>
        <p:nvSpPr>
          <p:cNvPr id="18" name="TextBox 17"/>
          <p:cNvSpPr txBox="1"/>
          <p:nvPr/>
        </p:nvSpPr>
        <p:spPr>
          <a:xfrm>
            <a:off x="3200400" y="3429000"/>
            <a:ext cx="3777474" cy="369332"/>
          </a:xfrm>
          <a:prstGeom prst="rect">
            <a:avLst/>
          </a:prstGeom>
          <a:noFill/>
        </p:spPr>
        <p:txBody>
          <a:bodyPr wrap="none" rtlCol="0">
            <a:spAutoFit/>
          </a:bodyPr>
          <a:lstStyle/>
          <a:p>
            <a:pPr>
              <a:spcBef>
                <a:spcPts val="1800"/>
              </a:spcBef>
              <a:buClr>
                <a:srgbClr val="FFFF00"/>
              </a:buClr>
              <a:buSzPct val="80000"/>
            </a:pPr>
            <a:r>
              <a:rPr lang="en-US" sz="1600" dirty="0" smtClean="0">
                <a:solidFill>
                  <a:srgbClr val="000000"/>
                </a:solidFill>
                <a:latin typeface="Arial" charset="0"/>
                <a:ea typeface="ＭＳ Ｐゴシック" charset="-128"/>
                <a:cs typeface="ＭＳ Ｐゴシック" charset="-128"/>
              </a:rPr>
              <a:t> </a:t>
            </a:r>
            <a:r>
              <a:rPr lang="en-US" sz="1800" dirty="0" smtClean="0">
                <a:solidFill>
                  <a:srgbClr val="000000"/>
                </a:solidFill>
                <a:latin typeface="Arial" charset="0"/>
                <a:ea typeface="ＭＳ Ｐゴシック" charset="-128"/>
                <a:cs typeface="ＭＳ Ｐゴシック" charset="-128"/>
              </a:rPr>
              <a:t>Readout    </a:t>
            </a:r>
            <a:r>
              <a:rPr lang="en-US" sz="1600" dirty="0" smtClean="0">
                <a:solidFill>
                  <a:srgbClr val="000000"/>
                </a:solidFill>
                <a:latin typeface="Arial" charset="0"/>
                <a:ea typeface="ＭＳ Ｐゴシック" charset="-128"/>
                <a:cs typeface="ＭＳ Ｐゴシック" charset="-128"/>
              </a:rPr>
              <a:t> </a:t>
            </a:r>
            <a:r>
              <a:rPr lang="en-US" sz="1400" dirty="0" smtClean="0">
                <a:solidFill>
                  <a:srgbClr val="000000"/>
                </a:solidFill>
                <a:latin typeface="Arial" charset="0"/>
                <a:ea typeface="ＭＳ Ｐゴシック" charset="-128"/>
                <a:cs typeface="ＭＳ Ｐゴシック" charset="-128"/>
              </a:rPr>
              <a:t>Low-noise amplifiers</a:t>
            </a:r>
            <a:r>
              <a:rPr lang="en-US" sz="1400" dirty="0" smtClean="0">
                <a:solidFill>
                  <a:srgbClr val="000000"/>
                </a:solidFill>
              </a:rPr>
              <a:t> </a:t>
            </a:r>
            <a:r>
              <a:rPr lang="en-US" sz="1400" dirty="0" smtClean="0">
                <a:solidFill>
                  <a:srgbClr val="000000"/>
                </a:solidFill>
                <a:latin typeface="Arial" charset="0"/>
                <a:ea typeface="ＭＳ Ｐゴシック" charset="-128"/>
                <a:cs typeface="ＭＳ Ｐゴシック" charset="-128"/>
              </a:rPr>
              <a:t>in liquid</a:t>
            </a:r>
          </a:p>
        </p:txBody>
      </p:sp>
      <p:sp>
        <p:nvSpPr>
          <p:cNvPr id="19" name="TextBox 18"/>
          <p:cNvSpPr txBox="1"/>
          <p:nvPr/>
        </p:nvSpPr>
        <p:spPr>
          <a:xfrm>
            <a:off x="3385349" y="4038600"/>
            <a:ext cx="5301451" cy="369332"/>
          </a:xfrm>
          <a:prstGeom prst="rect">
            <a:avLst/>
          </a:prstGeom>
          <a:noFill/>
        </p:spPr>
        <p:txBody>
          <a:bodyPr wrap="none" rtlCol="0">
            <a:spAutoFit/>
          </a:bodyPr>
          <a:lstStyle/>
          <a:p>
            <a:pPr>
              <a:spcBef>
                <a:spcPts val="1800"/>
              </a:spcBef>
              <a:buClr>
                <a:srgbClr val="FFFF00"/>
              </a:buClr>
              <a:buSzPct val="80000"/>
            </a:pPr>
            <a:r>
              <a:rPr lang="en-US" sz="1800" dirty="0" smtClean="0">
                <a:solidFill>
                  <a:srgbClr val="000000"/>
                </a:solidFill>
                <a:latin typeface="Arial" charset="0"/>
                <a:ea typeface="ＭＳ Ｐゴシック" charset="-128"/>
                <a:cs typeface="ＭＳ Ｐゴシック" charset="-128"/>
              </a:rPr>
              <a:t>Full System in Neutrino Beam    </a:t>
            </a:r>
            <a:r>
              <a:rPr lang="en-US" sz="1400" dirty="0" err="1" smtClean="0">
                <a:solidFill>
                  <a:srgbClr val="000000"/>
                </a:solidFill>
                <a:latin typeface="Arial" charset="0"/>
                <a:ea typeface="ＭＳ Ｐゴシック" charset="-128"/>
                <a:cs typeface="ＭＳ Ｐゴシック" charset="-128"/>
              </a:rPr>
              <a:t>ArgoNeuT</a:t>
            </a:r>
            <a:r>
              <a:rPr lang="en-US" sz="1400" dirty="0" smtClean="0">
                <a:solidFill>
                  <a:srgbClr val="000000"/>
                </a:solidFill>
                <a:latin typeface="Arial" charset="0"/>
                <a:ea typeface="ＭＳ Ｐゴシック" charset="-128"/>
                <a:cs typeface="ＭＳ Ｐゴシック" charset="-128"/>
              </a:rPr>
              <a:t>, </a:t>
            </a:r>
            <a:r>
              <a:rPr lang="en-US" sz="1400" dirty="0" err="1" smtClean="0">
                <a:solidFill>
                  <a:srgbClr val="000000"/>
                </a:solidFill>
                <a:latin typeface="Arial" charset="0"/>
                <a:ea typeface="ＭＳ Ｐゴシック" charset="-128"/>
                <a:cs typeface="ＭＳ Ｐゴシック" charset="-128"/>
              </a:rPr>
              <a:t>LAriaT</a:t>
            </a:r>
            <a:endParaRPr lang="en-US" sz="1400" dirty="0" smtClean="0">
              <a:solidFill>
                <a:srgbClr val="000000"/>
              </a:solidFill>
              <a:latin typeface="Arial" charset="0"/>
              <a:ea typeface="ＭＳ Ｐゴシック" charset="-128"/>
              <a:cs typeface="ＭＳ Ｐゴシック" charset="-128"/>
            </a:endParaRPr>
          </a:p>
        </p:txBody>
      </p:sp>
      <p:sp>
        <p:nvSpPr>
          <p:cNvPr id="20" name="TextBox 19"/>
          <p:cNvSpPr txBox="1"/>
          <p:nvPr/>
        </p:nvSpPr>
        <p:spPr>
          <a:xfrm>
            <a:off x="3886200" y="4572000"/>
            <a:ext cx="4759652" cy="369332"/>
          </a:xfrm>
          <a:prstGeom prst="rect">
            <a:avLst/>
          </a:prstGeom>
          <a:noFill/>
        </p:spPr>
        <p:txBody>
          <a:bodyPr wrap="none" rtlCol="0">
            <a:spAutoFit/>
          </a:bodyPr>
          <a:lstStyle/>
          <a:p>
            <a:pPr>
              <a:spcBef>
                <a:spcPts val="1800"/>
              </a:spcBef>
              <a:buClr>
                <a:srgbClr val="FFFF00"/>
              </a:buClr>
              <a:buSzPct val="80000"/>
            </a:pPr>
            <a:r>
              <a:rPr lang="en-US" sz="1600" dirty="0" smtClean="0">
                <a:solidFill>
                  <a:srgbClr val="000000"/>
                </a:solidFill>
                <a:latin typeface="Arial" charset="0"/>
                <a:ea typeface="ＭＳ Ｐゴシック" charset="-128"/>
                <a:cs typeface="ＭＳ Ｐゴシック" charset="-128"/>
              </a:rPr>
              <a:t> </a:t>
            </a:r>
            <a:r>
              <a:rPr lang="en-US" sz="1800" dirty="0" smtClean="0">
                <a:solidFill>
                  <a:srgbClr val="000000"/>
                </a:solidFill>
                <a:latin typeface="Arial" charset="0"/>
                <a:ea typeface="ＭＳ Ｐゴシック" charset="-128"/>
                <a:cs typeface="ＭＳ Ｐゴシック" charset="-128"/>
              </a:rPr>
              <a:t>Automated  Reconstruction   </a:t>
            </a:r>
            <a:r>
              <a:rPr lang="en-US" sz="1400" dirty="0" err="1" smtClean="0">
                <a:solidFill>
                  <a:srgbClr val="000000"/>
                </a:solidFill>
                <a:latin typeface="Arial" charset="0"/>
                <a:ea typeface="ＭＳ Ｐゴシック" charset="-128"/>
                <a:cs typeface="ＭＳ Ｐゴシック" charset="-128"/>
              </a:rPr>
              <a:t>LArSoft</a:t>
            </a:r>
            <a:r>
              <a:rPr lang="en-US" sz="1400" dirty="0" smtClean="0">
                <a:solidFill>
                  <a:srgbClr val="000000"/>
                </a:solidFill>
                <a:latin typeface="Arial" charset="0"/>
                <a:ea typeface="ＭＳ Ｐゴシック" charset="-128"/>
                <a:cs typeface="ＭＳ Ｐゴシック" charset="-128"/>
              </a:rPr>
              <a:t> Simulation</a:t>
            </a:r>
          </a:p>
        </p:txBody>
      </p:sp>
      <p:sp>
        <p:nvSpPr>
          <p:cNvPr id="21" name="TextBox 20"/>
          <p:cNvSpPr txBox="1"/>
          <p:nvPr/>
        </p:nvSpPr>
        <p:spPr>
          <a:xfrm>
            <a:off x="4572000" y="5105400"/>
            <a:ext cx="3895003" cy="400110"/>
          </a:xfrm>
          <a:prstGeom prst="rect">
            <a:avLst/>
          </a:prstGeom>
          <a:noFill/>
        </p:spPr>
        <p:txBody>
          <a:bodyPr wrap="none" rtlCol="0">
            <a:spAutoFit/>
          </a:bodyPr>
          <a:lstStyle/>
          <a:p>
            <a:r>
              <a:rPr lang="en-US" sz="2000" dirty="0" smtClean="0">
                <a:solidFill>
                  <a:srgbClr val="000000"/>
                </a:solidFill>
                <a:latin typeface="Arial" charset="0"/>
                <a:ea typeface="ＭＳ Ｐゴシック" charset="-128"/>
                <a:cs typeface="ＭＳ Ｐゴシック" charset="-128"/>
              </a:rPr>
              <a:t> Synergies</a:t>
            </a:r>
            <a:r>
              <a:rPr lang="en-US" sz="1800" dirty="0" smtClean="0">
                <a:solidFill>
                  <a:srgbClr val="000000"/>
                </a:solidFill>
                <a:latin typeface="Arial" charset="0"/>
                <a:ea typeface="ＭＳ Ｐゴシック" charset="-128"/>
                <a:cs typeface="ＭＳ Ｐゴシック" charset="-128"/>
              </a:rPr>
              <a:t>     </a:t>
            </a:r>
            <a:r>
              <a:rPr lang="en-US" sz="1400" dirty="0" smtClean="0">
                <a:solidFill>
                  <a:srgbClr val="000000"/>
                </a:solidFill>
                <a:latin typeface="Arial" charset="0"/>
                <a:ea typeface="ＭＳ Ｐゴシック" charset="-128"/>
                <a:cs typeface="ＭＳ Ｐゴシック" charset="-128"/>
              </a:rPr>
              <a:t>Dark Matter, Proton Decay </a:t>
            </a:r>
            <a:endParaRPr lang="en-US" sz="1400" dirty="0"/>
          </a:p>
        </p:txBody>
      </p:sp>
      <p:sp>
        <p:nvSpPr>
          <p:cNvPr id="22" name="TextBox 10"/>
          <p:cNvSpPr txBox="1">
            <a:spLocks noChangeArrowheads="1"/>
          </p:cNvSpPr>
          <p:nvPr/>
        </p:nvSpPr>
        <p:spPr bwMode="auto">
          <a:xfrm>
            <a:off x="152400" y="4480173"/>
            <a:ext cx="3352800" cy="1446550"/>
          </a:xfrm>
          <a:prstGeom prst="rect">
            <a:avLst/>
          </a:prstGeom>
          <a:solidFill>
            <a:srgbClr val="FFCC99"/>
          </a:solidFill>
          <a:ln w="9525">
            <a:noFill/>
            <a:miter lim="800000"/>
            <a:headEnd/>
            <a:tailEnd/>
          </a:ln>
        </p:spPr>
        <p:txBody>
          <a:bodyPr wrap="square">
            <a:prstTxWarp prst="textNoShape">
              <a:avLst/>
            </a:prstTxWarp>
            <a:spAutoFit/>
          </a:bodyPr>
          <a:lstStyle/>
          <a:p>
            <a:pPr algn="l">
              <a:spcBef>
                <a:spcPct val="0"/>
              </a:spcBef>
            </a:pPr>
            <a:r>
              <a:rPr lang="en-US" sz="1100" dirty="0">
                <a:solidFill>
                  <a:srgbClr val="000000"/>
                </a:solidFill>
              </a:rPr>
              <a:t>Institutions </a:t>
            </a:r>
            <a:r>
              <a:rPr lang="en-US" sz="1100" dirty="0" smtClean="0">
                <a:solidFill>
                  <a:srgbClr val="000000"/>
                </a:solidFill>
              </a:rPr>
              <a:t>we are collaborating with </a:t>
            </a:r>
          </a:p>
          <a:p>
            <a:pPr algn="l">
              <a:spcBef>
                <a:spcPct val="0"/>
              </a:spcBef>
            </a:pPr>
            <a:r>
              <a:rPr lang="en-US" sz="1100" dirty="0" smtClean="0">
                <a:solidFill>
                  <a:srgbClr val="000000"/>
                </a:solidFill>
              </a:rPr>
              <a:t>in </a:t>
            </a:r>
            <a:r>
              <a:rPr lang="en-US" sz="1100" dirty="0">
                <a:solidFill>
                  <a:srgbClr val="000000"/>
                </a:solidFill>
              </a:rPr>
              <a:t>hardware R &amp; D:</a:t>
            </a:r>
            <a:endParaRPr lang="en-US" sz="1100" dirty="0" smtClean="0">
              <a:solidFill>
                <a:srgbClr val="000000"/>
              </a:solidFill>
            </a:endParaRPr>
          </a:p>
          <a:p>
            <a:pPr algn="l">
              <a:spcBef>
                <a:spcPct val="0"/>
              </a:spcBef>
              <a:buSzPct val="110000"/>
              <a:buFont typeface="Arial" charset="0"/>
              <a:buChar char="•"/>
            </a:pPr>
            <a:r>
              <a:rPr lang="en-US" sz="1100" dirty="0" smtClean="0">
                <a:solidFill>
                  <a:srgbClr val="000000"/>
                </a:solidFill>
              </a:rPr>
              <a:t> Yale </a:t>
            </a:r>
            <a:r>
              <a:rPr lang="en-US" sz="1100" dirty="0">
                <a:solidFill>
                  <a:srgbClr val="000000"/>
                </a:solidFill>
              </a:rPr>
              <a:t>- Syracuse (</a:t>
            </a:r>
            <a:r>
              <a:rPr lang="en-US" sz="1100" dirty="0" err="1">
                <a:solidFill>
                  <a:srgbClr val="000000"/>
                </a:solidFill>
              </a:rPr>
              <a:t>ArgoNeuT</a:t>
            </a:r>
            <a:r>
              <a:rPr lang="en-US" sz="1100" dirty="0">
                <a:solidFill>
                  <a:srgbClr val="000000"/>
                </a:solidFill>
              </a:rPr>
              <a:t>)</a:t>
            </a:r>
            <a:endParaRPr lang="en-US" sz="1100" dirty="0" smtClean="0">
              <a:solidFill>
                <a:srgbClr val="000000"/>
              </a:solidFill>
            </a:endParaRPr>
          </a:p>
          <a:p>
            <a:pPr algn="l">
              <a:spcBef>
                <a:spcPct val="0"/>
              </a:spcBef>
              <a:buSzPct val="110000"/>
              <a:buFont typeface="Arial" charset="0"/>
              <a:buChar char="•"/>
            </a:pPr>
            <a:r>
              <a:rPr lang="en-US" sz="1100" dirty="0" smtClean="0">
                <a:solidFill>
                  <a:srgbClr val="000000"/>
                </a:solidFill>
              </a:rPr>
              <a:t> Michigan </a:t>
            </a:r>
            <a:r>
              <a:rPr lang="en-US" sz="1100" dirty="0">
                <a:solidFill>
                  <a:srgbClr val="000000"/>
                </a:solidFill>
              </a:rPr>
              <a:t>State University (TPC electronics)</a:t>
            </a:r>
            <a:endParaRPr lang="en-US" sz="1100" dirty="0" smtClean="0">
              <a:solidFill>
                <a:srgbClr val="000000"/>
              </a:solidFill>
            </a:endParaRPr>
          </a:p>
          <a:p>
            <a:pPr algn="l">
              <a:spcBef>
                <a:spcPct val="0"/>
              </a:spcBef>
              <a:buSzPct val="110000"/>
              <a:buFont typeface="Arial" charset="0"/>
              <a:buChar char="•"/>
            </a:pPr>
            <a:r>
              <a:rPr lang="en-US" sz="1100" dirty="0" smtClean="0">
                <a:solidFill>
                  <a:srgbClr val="000000"/>
                </a:solidFill>
              </a:rPr>
              <a:t> M.I.T </a:t>
            </a:r>
            <a:r>
              <a:rPr lang="en-US" sz="1100" dirty="0">
                <a:solidFill>
                  <a:srgbClr val="000000"/>
                </a:solidFill>
              </a:rPr>
              <a:t>and Indiana University </a:t>
            </a:r>
            <a:r>
              <a:rPr lang="en-US" sz="1100" dirty="0" smtClean="0">
                <a:solidFill>
                  <a:srgbClr val="000000"/>
                </a:solidFill>
              </a:rPr>
              <a:t> (</a:t>
            </a:r>
            <a:r>
              <a:rPr lang="en-US" sz="1100" dirty="0">
                <a:solidFill>
                  <a:srgbClr val="000000"/>
                </a:solidFill>
              </a:rPr>
              <a:t>Light readout)</a:t>
            </a:r>
            <a:endParaRPr lang="en-US" sz="1100" dirty="0" smtClean="0">
              <a:solidFill>
                <a:srgbClr val="000000"/>
              </a:solidFill>
            </a:endParaRPr>
          </a:p>
          <a:p>
            <a:pPr algn="l">
              <a:spcBef>
                <a:spcPct val="0"/>
              </a:spcBef>
              <a:buSzPct val="110000"/>
              <a:buFont typeface="Arial" charset="0"/>
              <a:buChar char="•"/>
            </a:pPr>
            <a:r>
              <a:rPr lang="en-US" sz="1100" dirty="0" smtClean="0">
                <a:solidFill>
                  <a:srgbClr val="000000"/>
                </a:solidFill>
              </a:rPr>
              <a:t> BNL </a:t>
            </a:r>
            <a:r>
              <a:rPr lang="en-US" sz="1100" dirty="0">
                <a:solidFill>
                  <a:srgbClr val="000000"/>
                </a:solidFill>
              </a:rPr>
              <a:t>(TPC electronics and TPC design)</a:t>
            </a:r>
            <a:endParaRPr lang="en-US" sz="1100" dirty="0" smtClean="0">
              <a:solidFill>
                <a:srgbClr val="000000"/>
              </a:solidFill>
            </a:endParaRPr>
          </a:p>
          <a:p>
            <a:pPr algn="l">
              <a:spcBef>
                <a:spcPct val="0"/>
              </a:spcBef>
              <a:buSzPct val="110000"/>
              <a:buFont typeface="Arial" charset="0"/>
              <a:buChar char="•"/>
            </a:pPr>
            <a:r>
              <a:rPr lang="en-US" sz="1100" dirty="0" smtClean="0">
                <a:solidFill>
                  <a:srgbClr val="000000"/>
                </a:solidFill>
              </a:rPr>
              <a:t> Princeton </a:t>
            </a:r>
            <a:r>
              <a:rPr lang="en-US" sz="1100" dirty="0">
                <a:solidFill>
                  <a:srgbClr val="000000"/>
                </a:solidFill>
              </a:rPr>
              <a:t>(depleted Argon recovery</a:t>
            </a:r>
            <a:r>
              <a:rPr lang="en-US" sz="1100" dirty="0" smtClean="0">
                <a:solidFill>
                  <a:srgbClr val="000000"/>
                </a:solidFill>
              </a:rPr>
              <a:t>)</a:t>
            </a:r>
          </a:p>
          <a:p>
            <a:pPr algn="l">
              <a:spcBef>
                <a:spcPct val="0"/>
              </a:spcBef>
              <a:buSzPct val="110000"/>
              <a:buFont typeface="Arial" charset="0"/>
              <a:buChar char="•"/>
            </a:pPr>
            <a:r>
              <a:rPr lang="en-US" sz="1100" dirty="0" smtClean="0">
                <a:solidFill>
                  <a:srgbClr val="000000"/>
                </a:solidFill>
              </a:rPr>
              <a:t> Indiana University (LAPD)</a:t>
            </a:r>
            <a:endParaRPr lang="en-US" sz="1100" dirty="0">
              <a:solidFill>
                <a:srgbClr val="000000"/>
              </a:solidFill>
            </a:endParaRPr>
          </a:p>
        </p:txBody>
      </p:sp>
      <p:sp>
        <p:nvSpPr>
          <p:cNvPr id="30" name="TextBox 29"/>
          <p:cNvSpPr txBox="1"/>
          <p:nvPr/>
        </p:nvSpPr>
        <p:spPr>
          <a:xfrm>
            <a:off x="838200" y="1371600"/>
            <a:ext cx="7239000" cy="584776"/>
          </a:xfrm>
          <a:prstGeom prst="rect">
            <a:avLst/>
          </a:prstGeom>
          <a:noFill/>
        </p:spPr>
        <p:txBody>
          <a:bodyPr wrap="square" rtlCol="0">
            <a:spAutoFit/>
          </a:bodyPr>
          <a:lstStyle/>
          <a:p>
            <a:r>
              <a:rPr lang="en-US" sz="1600" dirty="0" smtClean="0">
                <a:solidFill>
                  <a:schemeClr val="tx1"/>
                </a:solidFill>
                <a:latin typeface="Calibri" charset="0"/>
              </a:rPr>
              <a:t>The development of entire liquid argon systems means that new techniques in materials, electronics, or simulation can be addressed immediately:</a:t>
            </a:r>
            <a:endParaRPr lang="en-US" sz="1600" dirty="0"/>
          </a:p>
        </p:txBody>
      </p:sp>
      <p:sp>
        <p:nvSpPr>
          <p:cNvPr id="23" name="Slide Number Placeholder 22"/>
          <p:cNvSpPr>
            <a:spLocks noGrp="1"/>
          </p:cNvSpPr>
          <p:nvPr>
            <p:ph type="sldNum" sz="quarter" idx="11"/>
          </p:nvPr>
        </p:nvSpPr>
        <p:spPr/>
        <p:txBody>
          <a:bodyPr/>
          <a:lstStyle/>
          <a:p>
            <a:fld id="{4D59C847-7DCE-6D4A-BE87-C05B68FF72A7}" type="slidenum">
              <a:rPr lang="en-US" smtClean="0"/>
              <a:pPr/>
              <a:t>24</a:t>
            </a:fld>
            <a:endParaRPr lang="en-US" smtClean="0"/>
          </a:p>
          <a:p>
            <a:endParaRPr lang="en-US"/>
          </a:p>
        </p:txBody>
      </p:sp>
      <p:sp>
        <p:nvSpPr>
          <p:cNvPr id="26" name="Footer Placeholder 25"/>
          <p:cNvSpPr>
            <a:spLocks noGrp="1"/>
          </p:cNvSpPr>
          <p:nvPr>
            <p:ph type="ftr" sz="quarter" idx="10"/>
          </p:nvPr>
        </p:nvSpPr>
        <p:spPr/>
        <p:txBody>
          <a:bodyPr/>
          <a:lstStyle/>
          <a:p>
            <a:pPr>
              <a:defRPr/>
            </a:pPr>
            <a:r>
              <a:rPr lang="en-US" smtClean="0"/>
              <a:t>Erik Ramberg  -  Review of Fermilab Detector R&amp;D, Oct. 29, 2014</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533400" y="25400"/>
            <a:ext cx="8305800" cy="990600"/>
          </a:xfrm>
        </p:spPr>
        <p:txBody>
          <a:bodyPr/>
          <a:lstStyle/>
          <a:p>
            <a:pPr eaLnBrk="1" hangingPunct="1"/>
            <a:r>
              <a:rPr lang="en-US" sz="2800" dirty="0">
                <a:solidFill>
                  <a:srgbClr val="3333CC"/>
                </a:solidFill>
              </a:rPr>
              <a:t>The Liquid Argon Program</a:t>
            </a:r>
          </a:p>
        </p:txBody>
      </p:sp>
      <p:sp>
        <p:nvSpPr>
          <p:cNvPr id="43011" name="TextBox 4"/>
          <p:cNvSpPr txBox="1">
            <a:spLocks noChangeArrowheads="1"/>
          </p:cNvSpPr>
          <p:nvPr/>
        </p:nvSpPr>
        <p:spPr bwMode="auto">
          <a:xfrm>
            <a:off x="685800" y="838200"/>
            <a:ext cx="8153400" cy="2209835"/>
          </a:xfrm>
          <a:prstGeom prst="rect">
            <a:avLst/>
          </a:prstGeom>
          <a:noFill/>
          <a:ln w="9525">
            <a:noFill/>
            <a:miter lim="800000"/>
            <a:headEnd/>
            <a:tailEnd/>
          </a:ln>
        </p:spPr>
        <p:txBody>
          <a:bodyPr wrap="square">
            <a:prstTxWarp prst="textNoShape">
              <a:avLst/>
            </a:prstTxWarp>
            <a:spAutoFit/>
          </a:bodyPr>
          <a:lstStyle/>
          <a:p>
            <a:pPr algn="l"/>
            <a:r>
              <a:rPr lang="en-US" sz="1600" dirty="0" smtClean="0">
                <a:solidFill>
                  <a:schemeClr val="tx1"/>
                </a:solidFill>
                <a:latin typeface="Calibri" charset="0"/>
              </a:rPr>
              <a:t>The </a:t>
            </a:r>
            <a:r>
              <a:rPr lang="en-US" sz="1600" dirty="0">
                <a:solidFill>
                  <a:schemeClr val="tx1"/>
                </a:solidFill>
                <a:latin typeface="Calibri" charset="0"/>
              </a:rPr>
              <a:t>development of low-cost, low background and highly efficient</a:t>
            </a:r>
            <a:r>
              <a:rPr lang="en-US" sz="1600" dirty="0" smtClean="0">
                <a:solidFill>
                  <a:schemeClr val="tx1"/>
                </a:solidFill>
                <a:latin typeface="Calibri" charset="0"/>
              </a:rPr>
              <a:t> liquid </a:t>
            </a:r>
            <a:r>
              <a:rPr lang="en-US" sz="1600" dirty="0">
                <a:solidFill>
                  <a:schemeClr val="tx1"/>
                </a:solidFill>
                <a:latin typeface="Calibri" charset="0"/>
              </a:rPr>
              <a:t>a</a:t>
            </a:r>
            <a:r>
              <a:rPr lang="en-US" sz="1600" dirty="0" smtClean="0">
                <a:solidFill>
                  <a:schemeClr val="tx1"/>
                </a:solidFill>
                <a:latin typeface="Calibri" charset="0"/>
              </a:rPr>
              <a:t>rgon </a:t>
            </a:r>
            <a:r>
              <a:rPr lang="en-US" sz="1600" dirty="0" err="1" smtClean="0">
                <a:solidFill>
                  <a:schemeClr val="tx1"/>
                </a:solidFill>
                <a:latin typeface="Calibri" charset="0"/>
              </a:rPr>
              <a:t>TPC’</a:t>
            </a:r>
            <a:r>
              <a:rPr lang="en-US" altLang="ja-JP" sz="1600" dirty="0" err="1" smtClean="0">
                <a:solidFill>
                  <a:schemeClr val="tx1"/>
                </a:solidFill>
                <a:latin typeface="Calibri" charset="0"/>
              </a:rPr>
              <a:t>s</a:t>
            </a:r>
            <a:r>
              <a:rPr lang="en-US" altLang="ja-JP" sz="1600" dirty="0" smtClean="0">
                <a:solidFill>
                  <a:schemeClr val="tx1"/>
                </a:solidFill>
                <a:latin typeface="Calibri" charset="0"/>
              </a:rPr>
              <a:t> are </a:t>
            </a:r>
            <a:r>
              <a:rPr lang="en-US" altLang="ja-JP" sz="1600" dirty="0">
                <a:solidFill>
                  <a:schemeClr val="tx1"/>
                </a:solidFill>
                <a:latin typeface="Calibri" charset="0"/>
              </a:rPr>
              <a:t>a national priority for both neutrino physics and dark matter physics.</a:t>
            </a:r>
            <a:r>
              <a:rPr lang="en-US" altLang="ja-JP" sz="1600" dirty="0" smtClean="0">
                <a:solidFill>
                  <a:schemeClr val="tx1"/>
                </a:solidFill>
                <a:latin typeface="Calibri" charset="0"/>
              </a:rPr>
              <a:t> </a:t>
            </a:r>
            <a:endParaRPr lang="en-US" sz="1600" dirty="0" smtClean="0">
              <a:solidFill>
                <a:schemeClr val="tx1"/>
              </a:solidFill>
              <a:latin typeface="Calibri" charset="0"/>
            </a:endParaRPr>
          </a:p>
          <a:p>
            <a:pPr algn="l"/>
            <a:endParaRPr lang="en-US" sz="1600" dirty="0" smtClean="0">
              <a:solidFill>
                <a:schemeClr val="tx1"/>
              </a:solidFill>
              <a:latin typeface="Calibri" charset="0"/>
            </a:endParaRPr>
          </a:p>
          <a:p>
            <a:pPr algn="l"/>
            <a:r>
              <a:rPr lang="en-US" sz="1600" dirty="0" err="1" smtClean="0">
                <a:solidFill>
                  <a:schemeClr val="tx1"/>
                </a:solidFill>
                <a:latin typeface="Calibri" charset="0"/>
              </a:rPr>
              <a:t>Fermilab</a:t>
            </a:r>
            <a:r>
              <a:rPr lang="en-US" sz="1600" dirty="0" smtClean="0">
                <a:solidFill>
                  <a:schemeClr val="tx1"/>
                </a:solidFill>
                <a:latin typeface="Calibri" charset="0"/>
              </a:rPr>
              <a:t> and collaborators have learned and developed techniques for handling large volumes of liquid Argon and retaining purity enough to drift electrons far distances. We have collaborated widely in the community on these efforts. The R&amp;D is now </a:t>
            </a:r>
            <a:r>
              <a:rPr lang="en-US" sz="1600" dirty="0">
                <a:solidFill>
                  <a:schemeClr val="tx1"/>
                </a:solidFill>
                <a:latin typeface="Calibri" charset="0"/>
              </a:rPr>
              <a:t>paving the way for implementing truly large detectors (20-30 </a:t>
            </a:r>
            <a:r>
              <a:rPr lang="en-US" sz="1600" dirty="0" err="1">
                <a:solidFill>
                  <a:schemeClr val="tx1"/>
                </a:solidFill>
                <a:latin typeface="Calibri" charset="0"/>
              </a:rPr>
              <a:t>kton</a:t>
            </a:r>
            <a:r>
              <a:rPr lang="en-US" sz="1600" dirty="0">
                <a:solidFill>
                  <a:schemeClr val="tx1"/>
                </a:solidFill>
                <a:latin typeface="Calibri" charset="0"/>
              </a:rPr>
              <a:t>) with industrial techniques</a:t>
            </a:r>
            <a:endParaRPr lang="en-US" sz="1600" dirty="0" smtClean="0">
              <a:solidFill>
                <a:schemeClr val="tx1"/>
              </a:solidFill>
              <a:latin typeface="Calibri" charset="0"/>
            </a:endParaRPr>
          </a:p>
          <a:p>
            <a:pPr algn="l">
              <a:buFont typeface="Arial" charset="0"/>
              <a:buChar char="•"/>
            </a:pPr>
            <a:endParaRPr lang="en-US" sz="1600" dirty="0" smtClean="0">
              <a:latin typeface="Calibri" charset="0"/>
            </a:endParaRPr>
          </a:p>
        </p:txBody>
      </p:sp>
      <p:sp>
        <p:nvSpPr>
          <p:cNvPr id="59" name="TextBox 58"/>
          <p:cNvSpPr txBox="1"/>
          <p:nvPr/>
        </p:nvSpPr>
        <p:spPr>
          <a:xfrm>
            <a:off x="5029200" y="5486400"/>
            <a:ext cx="2971800" cy="584776"/>
          </a:xfrm>
          <a:prstGeom prst="rect">
            <a:avLst/>
          </a:prstGeom>
          <a:noFill/>
        </p:spPr>
        <p:txBody>
          <a:bodyPr wrap="square" rtlCol="0">
            <a:spAutoFit/>
          </a:bodyPr>
          <a:lstStyle/>
          <a:p>
            <a:pPr algn="l" defTabSz="914400" fontAlgn="base">
              <a:spcBef>
                <a:spcPct val="20000"/>
              </a:spcBef>
              <a:spcAft>
                <a:spcPct val="0"/>
              </a:spcAft>
              <a:buClr>
                <a:srgbClr val="FFFF00"/>
              </a:buClr>
              <a:buSzPct val="80000"/>
              <a:buFont typeface="Wingdings" charset="2"/>
              <a:buNone/>
            </a:pPr>
            <a:r>
              <a:rPr lang="en-US" sz="1600" dirty="0" smtClean="0">
                <a:solidFill>
                  <a:srgbClr val="000000"/>
                </a:solidFill>
                <a:latin typeface="Arial" charset="0"/>
                <a:ea typeface="ＭＳ Ｐゴシック" charset="0"/>
                <a:cs typeface="ＭＳ Ｐゴシック" charset="-128"/>
              </a:rPr>
              <a:t>Liquid Argon materials and electronics test stands</a:t>
            </a:r>
            <a:endParaRPr lang="en-US" sz="1600" dirty="0">
              <a:solidFill>
                <a:srgbClr val="000000"/>
              </a:solidFill>
              <a:latin typeface="Arial" charset="0"/>
              <a:ea typeface="ＭＳ Ｐゴシック" charset="-128"/>
              <a:cs typeface="ＭＳ Ｐゴシック" charset="-128"/>
            </a:endParaRPr>
          </a:p>
        </p:txBody>
      </p:sp>
      <p:sp>
        <p:nvSpPr>
          <p:cNvPr id="10" name="TextBox 9"/>
          <p:cNvSpPr txBox="1"/>
          <p:nvPr/>
        </p:nvSpPr>
        <p:spPr>
          <a:xfrm>
            <a:off x="609600" y="5486400"/>
            <a:ext cx="4038600" cy="880241"/>
          </a:xfrm>
          <a:prstGeom prst="rect">
            <a:avLst/>
          </a:prstGeom>
          <a:noFill/>
        </p:spPr>
        <p:txBody>
          <a:bodyPr wrap="square" rtlCol="0">
            <a:spAutoFit/>
          </a:bodyPr>
          <a:lstStyle/>
          <a:p>
            <a:pPr algn="l" defTabSz="914400" fontAlgn="base">
              <a:spcBef>
                <a:spcPct val="20000"/>
              </a:spcBef>
              <a:spcAft>
                <a:spcPct val="0"/>
              </a:spcAft>
              <a:buClr>
                <a:srgbClr val="FFFF00"/>
              </a:buClr>
              <a:buSzPct val="80000"/>
              <a:buFont typeface="Wingdings" charset="2"/>
              <a:buNone/>
            </a:pPr>
            <a:r>
              <a:rPr lang="en-US" sz="1600" dirty="0" smtClean="0">
                <a:solidFill>
                  <a:srgbClr val="000000"/>
                </a:solidFill>
                <a:latin typeface="Arial" charset="0"/>
                <a:ea typeface="ＭＳ Ｐゴシック" charset="0"/>
                <a:cs typeface="ＭＳ Ｐゴシック" charset="-128"/>
              </a:rPr>
              <a:t>LAPD 20 ton Liquid Argon Cryostat</a:t>
            </a:r>
          </a:p>
          <a:p>
            <a:pPr algn="l" defTabSz="914400" fontAlgn="base">
              <a:spcBef>
                <a:spcPct val="20000"/>
              </a:spcBef>
              <a:spcAft>
                <a:spcPct val="0"/>
              </a:spcAft>
              <a:buClr>
                <a:srgbClr val="FFFF00"/>
              </a:buClr>
              <a:buSzPct val="80000"/>
              <a:buFont typeface="Wingdings" charset="2"/>
              <a:buNone/>
            </a:pPr>
            <a:r>
              <a:rPr lang="en-US" sz="1600" dirty="0" smtClean="0">
                <a:solidFill>
                  <a:srgbClr val="000000"/>
                </a:solidFill>
                <a:ea typeface="ＭＳ Ｐゴシック" charset="0"/>
                <a:cs typeface="ＭＳ Ｐゴシック" charset="-128"/>
              </a:rPr>
              <a:t>Filled without evacuation. 5 meter electron drift distance</a:t>
            </a:r>
            <a:r>
              <a:rPr lang="en-US" sz="1600" dirty="0" smtClean="0">
                <a:solidFill>
                  <a:srgbClr val="000000"/>
                </a:solidFill>
                <a:latin typeface="Arial" charset="0"/>
                <a:ea typeface="ＭＳ Ｐゴシック" charset="0"/>
                <a:cs typeface="ＭＳ Ｐゴシック" charset="-128"/>
              </a:rPr>
              <a:t>.</a:t>
            </a:r>
            <a:endParaRPr lang="en-US" sz="1600" dirty="0">
              <a:solidFill>
                <a:srgbClr val="000000"/>
              </a:solidFill>
              <a:latin typeface="Arial" charset="0"/>
              <a:ea typeface="ＭＳ Ｐゴシック" charset="-128"/>
              <a:cs typeface="ＭＳ Ｐゴシック" charset="-128"/>
            </a:endParaRPr>
          </a:p>
        </p:txBody>
      </p:sp>
      <p:sp>
        <p:nvSpPr>
          <p:cNvPr id="11" name="Slide Number Placeholder 10"/>
          <p:cNvSpPr>
            <a:spLocks noGrp="1"/>
          </p:cNvSpPr>
          <p:nvPr>
            <p:ph type="sldNum" sz="quarter" idx="11"/>
          </p:nvPr>
        </p:nvSpPr>
        <p:spPr/>
        <p:txBody>
          <a:bodyPr/>
          <a:lstStyle/>
          <a:p>
            <a:fld id="{4D59C847-7DCE-6D4A-BE87-C05B68FF72A7}" type="slidenum">
              <a:rPr lang="en-US" smtClean="0"/>
              <a:pPr/>
              <a:t>25</a:t>
            </a:fld>
            <a:endParaRPr lang="en-US" smtClean="0"/>
          </a:p>
          <a:p>
            <a:endParaRPr lang="en-US"/>
          </a:p>
        </p:txBody>
      </p:sp>
      <p:sp>
        <p:nvSpPr>
          <p:cNvPr id="12" name="Footer Placeholder 11"/>
          <p:cNvSpPr>
            <a:spLocks noGrp="1"/>
          </p:cNvSpPr>
          <p:nvPr>
            <p:ph type="ftr" sz="quarter" idx="10"/>
          </p:nvPr>
        </p:nvSpPr>
        <p:spPr/>
        <p:txBody>
          <a:bodyPr/>
          <a:lstStyle/>
          <a:p>
            <a:pPr>
              <a:defRPr/>
            </a:pPr>
            <a:r>
              <a:rPr lang="en-US" smtClean="0"/>
              <a:t>Erik Ramberg  -  Review of Fermilab Detector R&amp;D, Oct. 29, 2014</a:t>
            </a:r>
            <a:endParaRPr lang="en-US"/>
          </a:p>
        </p:txBody>
      </p:sp>
      <p:pic>
        <p:nvPicPr>
          <p:cNvPr id="13" name="Picture 12" descr="PAB8_08Stephen.jpg"/>
          <p:cNvPicPr>
            <a:picLocks noChangeAspect="1"/>
          </p:cNvPicPr>
          <p:nvPr/>
        </p:nvPicPr>
        <p:blipFill rotWithShape="1">
          <a:blip r:embed="rId2"/>
          <a:srcRect b="12666"/>
          <a:stretch/>
        </p:blipFill>
        <p:spPr>
          <a:xfrm>
            <a:off x="4724400" y="2989126"/>
            <a:ext cx="3352800" cy="2350489"/>
          </a:xfrm>
          <a:prstGeom prst="rect">
            <a:avLst/>
          </a:prstGeom>
        </p:spPr>
      </p:pic>
      <p:pic>
        <p:nvPicPr>
          <p:cNvPr id="14" name="Picture 13" descr="LAPD_All.pdf"/>
          <p:cNvPicPr>
            <a:picLocks noChangeAspect="1"/>
          </p:cNvPicPr>
          <p:nvPr/>
        </p:nvPicPr>
        <p:blipFill>
          <a:blip r:embed="rId3"/>
          <a:srcRect t="9190" b="5070"/>
          <a:stretch>
            <a:fillRect/>
          </a:stretch>
        </p:blipFill>
        <p:spPr>
          <a:xfrm>
            <a:off x="1371600" y="3124200"/>
            <a:ext cx="2066250" cy="236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703"/>
            <a:ext cx="8229600" cy="580941"/>
          </a:xfrm>
        </p:spPr>
        <p:txBody>
          <a:bodyPr>
            <a:normAutofit fontScale="90000"/>
          </a:bodyPr>
          <a:lstStyle/>
          <a:p>
            <a:r>
              <a:rPr lang="en-US" sz="3600" dirty="0" smtClean="0"/>
              <a:t>Recent  </a:t>
            </a:r>
            <a:r>
              <a:rPr lang="en-US" sz="3600" dirty="0"/>
              <a:t>Liquid Argon R &amp; D at </a:t>
            </a:r>
            <a:r>
              <a:rPr lang="en-US" sz="3600" dirty="0" err="1"/>
              <a:t>Fermilab</a:t>
            </a:r>
            <a:endParaRPr lang="en-US" sz="3600" dirty="0"/>
          </a:p>
        </p:txBody>
      </p:sp>
      <p:sp>
        <p:nvSpPr>
          <p:cNvPr id="3" name="Content Placeholder 2"/>
          <p:cNvSpPr>
            <a:spLocks noGrp="1"/>
          </p:cNvSpPr>
          <p:nvPr>
            <p:ph idx="1"/>
          </p:nvPr>
        </p:nvSpPr>
        <p:spPr>
          <a:xfrm>
            <a:off x="152400" y="1371600"/>
            <a:ext cx="5791200" cy="6065740"/>
          </a:xfrm>
        </p:spPr>
        <p:txBody>
          <a:bodyPr/>
          <a:lstStyle/>
          <a:p>
            <a:pPr marL="0" indent="0">
              <a:spcBef>
                <a:spcPts val="1000"/>
              </a:spcBef>
              <a:buNone/>
            </a:pPr>
            <a:r>
              <a:rPr lang="en-US" sz="1600" b="1" dirty="0"/>
              <a:t>Neutrino Specific</a:t>
            </a:r>
          </a:p>
          <a:p>
            <a:pPr>
              <a:spcBef>
                <a:spcPts val="1000"/>
              </a:spcBef>
            </a:pPr>
            <a:r>
              <a:rPr lang="en-US" sz="1600" b="1" dirty="0">
                <a:solidFill>
                  <a:srgbClr val="0000FF"/>
                </a:solidFill>
              </a:rPr>
              <a:t>   TPC performance with electronics and </a:t>
            </a:r>
            <a:r>
              <a:rPr lang="en-US" sz="1600" b="1" dirty="0" smtClean="0">
                <a:solidFill>
                  <a:srgbClr val="0000FF"/>
                </a:solidFill>
              </a:rPr>
              <a:t>HV           </a:t>
            </a:r>
            <a:r>
              <a:rPr lang="en-US" sz="1600" b="1" dirty="0">
                <a:solidFill>
                  <a:srgbClr val="0000FF"/>
                </a:solidFill>
              </a:rPr>
              <a:t>-</a:t>
            </a:r>
            <a:r>
              <a:rPr lang="en-US" sz="1600" b="1" dirty="0" smtClean="0">
                <a:solidFill>
                  <a:srgbClr val="0000FF"/>
                </a:solidFill>
              </a:rPr>
              <a:t>&gt;   </a:t>
            </a:r>
            <a:r>
              <a:rPr lang="en-US" sz="1600" b="1" dirty="0" smtClean="0">
                <a:solidFill>
                  <a:srgbClr val="008000"/>
                </a:solidFill>
              </a:rPr>
              <a:t>BO </a:t>
            </a:r>
            <a:r>
              <a:rPr lang="en-US" sz="1600" b="1" dirty="0">
                <a:solidFill>
                  <a:srgbClr val="008000"/>
                </a:solidFill>
              </a:rPr>
              <a:t>TPC and Long BO TPC </a:t>
            </a:r>
            <a:r>
              <a:rPr lang="en-US" sz="1600" b="1" dirty="0" smtClean="0">
                <a:solidFill>
                  <a:srgbClr val="0000FF"/>
                </a:solidFill>
              </a:rPr>
              <a:t>   </a:t>
            </a:r>
          </a:p>
          <a:p>
            <a:pPr>
              <a:spcBef>
                <a:spcPts val="600"/>
              </a:spcBef>
            </a:pPr>
            <a:endParaRPr lang="en-US" sz="1600" b="1" dirty="0" smtClean="0">
              <a:solidFill>
                <a:srgbClr val="0000FF"/>
              </a:solidFill>
            </a:endParaRPr>
          </a:p>
          <a:p>
            <a:pPr>
              <a:spcBef>
                <a:spcPts val="600"/>
              </a:spcBef>
            </a:pPr>
            <a:r>
              <a:rPr lang="en-US" sz="1600" b="1" dirty="0" smtClean="0">
                <a:solidFill>
                  <a:srgbClr val="0000FF"/>
                </a:solidFill>
              </a:rPr>
              <a:t>Detailed </a:t>
            </a:r>
            <a:r>
              <a:rPr lang="en-US" sz="1600" b="1" dirty="0">
                <a:solidFill>
                  <a:srgbClr val="0000FF"/>
                </a:solidFill>
              </a:rPr>
              <a:t>behavior of particles in liquid Argon </a:t>
            </a:r>
            <a:r>
              <a:rPr lang="en-US" sz="1600" b="1" dirty="0" smtClean="0">
                <a:solidFill>
                  <a:srgbClr val="0000FF"/>
                </a:solidFill>
              </a:rPr>
              <a:t>      -&gt;  </a:t>
            </a:r>
            <a:r>
              <a:rPr lang="en-US" sz="1600" b="1" dirty="0" smtClean="0">
                <a:solidFill>
                  <a:srgbClr val="008000"/>
                </a:solidFill>
              </a:rPr>
              <a:t>Test </a:t>
            </a:r>
            <a:r>
              <a:rPr lang="en-US" sz="1600" b="1" dirty="0">
                <a:solidFill>
                  <a:srgbClr val="008000"/>
                </a:solidFill>
              </a:rPr>
              <a:t>beam into </a:t>
            </a:r>
            <a:r>
              <a:rPr lang="en-US" sz="1600" b="1" dirty="0" err="1">
                <a:solidFill>
                  <a:srgbClr val="008000"/>
                </a:solidFill>
              </a:rPr>
              <a:t>LArTPC</a:t>
            </a:r>
            <a:r>
              <a:rPr lang="en-US" sz="1600" b="1" dirty="0">
                <a:solidFill>
                  <a:srgbClr val="008000"/>
                </a:solidFill>
              </a:rPr>
              <a:t> (</a:t>
            </a:r>
            <a:r>
              <a:rPr lang="en-US" sz="1600" b="1" dirty="0" err="1">
                <a:solidFill>
                  <a:srgbClr val="008000"/>
                </a:solidFill>
              </a:rPr>
              <a:t>LArIAT</a:t>
            </a:r>
            <a:r>
              <a:rPr lang="en-US" sz="1600" b="1" dirty="0">
                <a:solidFill>
                  <a:srgbClr val="008000"/>
                </a:solidFill>
              </a:rPr>
              <a:t>)</a:t>
            </a:r>
          </a:p>
          <a:p>
            <a:pPr marL="0" indent="0">
              <a:spcBef>
                <a:spcPts val="200"/>
              </a:spcBef>
              <a:buNone/>
            </a:pPr>
            <a:endParaRPr lang="en-US" sz="1600" b="1" dirty="0">
              <a:solidFill>
                <a:srgbClr val="008000"/>
              </a:solidFill>
            </a:endParaRPr>
          </a:p>
          <a:p>
            <a:pPr marL="0" indent="0">
              <a:spcBef>
                <a:spcPts val="200"/>
              </a:spcBef>
              <a:buNone/>
            </a:pPr>
            <a:r>
              <a:rPr lang="en-US" sz="1600" b="1" dirty="0"/>
              <a:t>Dark Matter Specific</a:t>
            </a:r>
          </a:p>
          <a:p>
            <a:pPr>
              <a:spcBef>
                <a:spcPts val="1000"/>
              </a:spcBef>
            </a:pPr>
            <a:r>
              <a:rPr lang="en-US" sz="1600" b="1" dirty="0">
                <a:solidFill>
                  <a:srgbClr val="0000FF"/>
                </a:solidFill>
              </a:rPr>
              <a:t>   Light yield from nuclear recoils at low energy (&lt;50 </a:t>
            </a:r>
            <a:r>
              <a:rPr lang="en-US" sz="1600" b="1" dirty="0" err="1">
                <a:solidFill>
                  <a:srgbClr val="0000FF"/>
                </a:solidFill>
              </a:rPr>
              <a:t>keV</a:t>
            </a:r>
            <a:r>
              <a:rPr lang="en-US" sz="1600" b="1" dirty="0">
                <a:solidFill>
                  <a:srgbClr val="0000FF"/>
                </a:solidFill>
              </a:rPr>
              <a:t>) </a:t>
            </a:r>
            <a:r>
              <a:rPr lang="en-US" sz="1600" b="1" dirty="0"/>
              <a:t>           </a:t>
            </a:r>
          </a:p>
          <a:p>
            <a:pPr marL="0" indent="0">
              <a:spcBef>
                <a:spcPts val="1000"/>
              </a:spcBef>
              <a:buNone/>
            </a:pPr>
            <a:r>
              <a:rPr lang="en-US" sz="1600" b="1" dirty="0">
                <a:solidFill>
                  <a:srgbClr val="008000"/>
                </a:solidFill>
              </a:rPr>
              <a:t>      </a:t>
            </a:r>
            <a:r>
              <a:rPr lang="en-US" sz="1600" b="1" dirty="0" smtClean="0">
                <a:solidFill>
                  <a:srgbClr val="008000"/>
                </a:solidFill>
              </a:rPr>
              <a:t>-&gt; </a:t>
            </a:r>
            <a:r>
              <a:rPr lang="en-US" sz="1600" b="1" dirty="0">
                <a:solidFill>
                  <a:srgbClr val="008000"/>
                </a:solidFill>
              </a:rPr>
              <a:t>SCENE (</a:t>
            </a:r>
            <a:r>
              <a:rPr lang="en-US" sz="1600" b="1" dirty="0" err="1" smtClean="0">
                <a:solidFill>
                  <a:srgbClr val="008000"/>
                </a:solidFill>
              </a:rPr>
              <a:t>Scint</a:t>
            </a:r>
            <a:r>
              <a:rPr lang="en-US" sz="1600" b="1" dirty="0" smtClean="0">
                <a:solidFill>
                  <a:srgbClr val="008000"/>
                </a:solidFill>
              </a:rPr>
              <a:t>. </a:t>
            </a:r>
            <a:r>
              <a:rPr lang="en-US" sz="1600" b="1" dirty="0">
                <a:solidFill>
                  <a:srgbClr val="008000"/>
                </a:solidFill>
              </a:rPr>
              <a:t>Efficiency of Noble Elements</a:t>
            </a:r>
            <a:r>
              <a:rPr lang="en-US" sz="1600" b="1" dirty="0" smtClean="0">
                <a:solidFill>
                  <a:srgbClr val="008000"/>
                </a:solidFill>
              </a:rPr>
              <a:t>)</a:t>
            </a:r>
            <a:endParaRPr lang="en-US" sz="1600" b="1" dirty="0" smtClean="0">
              <a:solidFill>
                <a:srgbClr val="0000FF"/>
              </a:solidFill>
            </a:endParaRPr>
          </a:p>
          <a:p>
            <a:endParaRPr lang="en-US" sz="1600" b="1" dirty="0" smtClean="0">
              <a:solidFill>
                <a:srgbClr val="0000FF"/>
              </a:solidFill>
            </a:endParaRPr>
          </a:p>
          <a:p>
            <a:r>
              <a:rPr lang="en-US" sz="1600" b="1" dirty="0" smtClean="0">
                <a:solidFill>
                  <a:srgbClr val="0000FF"/>
                </a:solidFill>
              </a:rPr>
              <a:t>Argon </a:t>
            </a:r>
            <a:r>
              <a:rPr lang="en-US" sz="1600" b="1" dirty="0">
                <a:solidFill>
                  <a:srgbClr val="0000FF"/>
                </a:solidFill>
              </a:rPr>
              <a:t>for low-background experiments</a:t>
            </a:r>
          </a:p>
          <a:p>
            <a:pPr marL="0" indent="0">
              <a:buNone/>
            </a:pPr>
            <a:r>
              <a:rPr lang="en-US" sz="1600" b="1" dirty="0">
                <a:solidFill>
                  <a:srgbClr val="0000FF"/>
                </a:solidFill>
              </a:rPr>
              <a:t>       </a:t>
            </a:r>
            <a:r>
              <a:rPr lang="en-US" sz="1600" b="1" dirty="0" smtClean="0">
                <a:solidFill>
                  <a:srgbClr val="0000FF"/>
                </a:solidFill>
              </a:rPr>
              <a:t>-&gt; </a:t>
            </a:r>
            <a:r>
              <a:rPr lang="en-US" sz="1600" b="1" dirty="0" smtClean="0">
                <a:solidFill>
                  <a:srgbClr val="008000"/>
                </a:solidFill>
              </a:rPr>
              <a:t>Purification </a:t>
            </a:r>
            <a:r>
              <a:rPr lang="en-US" sz="1600" b="1" dirty="0">
                <a:solidFill>
                  <a:srgbClr val="008000"/>
                </a:solidFill>
              </a:rPr>
              <a:t>of underground argon </a:t>
            </a:r>
          </a:p>
          <a:p>
            <a:pPr marL="0" indent="0">
              <a:spcBef>
                <a:spcPts val="200"/>
              </a:spcBef>
              <a:buNone/>
            </a:pPr>
            <a:endParaRPr lang="en-US" sz="1600" b="1" dirty="0">
              <a:solidFill>
                <a:srgbClr val="008000"/>
              </a:solidFill>
            </a:endParaRPr>
          </a:p>
          <a:p>
            <a:pPr marL="0" indent="0">
              <a:spcBef>
                <a:spcPts val="200"/>
              </a:spcBef>
              <a:buNone/>
            </a:pPr>
            <a:endParaRPr lang="en-US" sz="1600" b="1" dirty="0">
              <a:solidFill>
                <a:srgbClr val="008000"/>
              </a:solidFill>
            </a:endParaRPr>
          </a:p>
          <a:p>
            <a:pPr marL="0" indent="0">
              <a:buNone/>
            </a:pPr>
            <a:endParaRPr lang="en-US" sz="1600" dirty="0"/>
          </a:p>
          <a:p>
            <a:pPr marL="0" indent="0">
              <a:buNone/>
            </a:pPr>
            <a:endParaRPr lang="en-US" sz="1600" dirty="0"/>
          </a:p>
          <a:p>
            <a:endParaRPr lang="en-US" sz="1600" dirty="0"/>
          </a:p>
          <a:p>
            <a:pPr marL="0" indent="0">
              <a:buNone/>
            </a:pPr>
            <a:endParaRPr lang="en-US" sz="1600" dirty="0"/>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2/14/14  S. Pordes   </a:t>
            </a: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LAr R &amp; D Review</a:t>
            </a:r>
          </a:p>
        </p:txBody>
      </p:sp>
      <p:sp>
        <p:nvSpPr>
          <p:cNvPr id="9" name="Slide Number Placeholder 8"/>
          <p:cNvSpPr>
            <a:spLocks noGrp="1"/>
          </p:cNvSpPr>
          <p:nvPr>
            <p:ph type="sldNum" sz="quarter" idx="4294967295"/>
          </p:nvPr>
        </p:nvSpPr>
        <p:spPr>
          <a:xfrm>
            <a:off x="6553200" y="6578600"/>
            <a:ext cx="2133600" cy="273050"/>
          </a:xfrm>
          <a:prstGeom prst="rect">
            <a:avLst/>
          </a:prstGeom>
        </p:spPr>
        <p:txBody>
          <a:bodyPr/>
          <a:lstStyle/>
          <a:p>
            <a:fld id="{9757C80D-4A0B-2E42-86A9-53C835ED1AB7}" type="slidenum">
              <a:rPr lang="en-US">
                <a:solidFill>
                  <a:prstClr val="black">
                    <a:tint val="75000"/>
                  </a:prstClr>
                </a:solidFill>
                <a:latin typeface="Calibri"/>
              </a:rPr>
              <a:pPr/>
              <a:t>26</a:t>
            </a:fld>
            <a:endParaRPr lang="en-US">
              <a:solidFill>
                <a:prstClr val="black">
                  <a:tint val="75000"/>
                </a:prstClr>
              </a:solidFill>
              <a:latin typeface="Calibri"/>
            </a:endParaRPr>
          </a:p>
        </p:txBody>
      </p:sp>
      <p:pic>
        <p:nvPicPr>
          <p:cNvPr id="6" name="Picture 5" descr="Pordes_Jaskiern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066800"/>
            <a:ext cx="2890783" cy="4343400"/>
          </a:xfrm>
          <a:prstGeom prst="rect">
            <a:avLst/>
          </a:prstGeom>
        </p:spPr>
      </p:pic>
    </p:spTree>
    <p:extLst>
      <p:ext uri="{BB962C8B-B14F-4D97-AF65-F5344CB8AC3E}">
        <p14:creationId xmlns:p14="http://schemas.microsoft.com/office/powerpoint/2010/main" val="10812604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858000" cy="1143000"/>
          </a:xfrm>
        </p:spPr>
        <p:txBody>
          <a:bodyPr/>
          <a:lstStyle/>
          <a:p>
            <a:r>
              <a:rPr lang="en-US" dirty="0" smtClean="0"/>
              <a:t>‘Liquid Argon in a </a:t>
            </a:r>
            <a:r>
              <a:rPr lang="en-US" dirty="0" err="1" smtClean="0"/>
              <a:t>Testbeam</a:t>
            </a:r>
            <a:r>
              <a:rPr lang="en-US" dirty="0" smtClean="0"/>
              <a:t>’=</a:t>
            </a:r>
            <a:r>
              <a:rPr lang="en-US" dirty="0" err="1" smtClean="0"/>
              <a:t>LArIAT</a:t>
            </a:r>
            <a:endParaRPr lang="en-US" dirty="0"/>
          </a:p>
        </p:txBody>
      </p:sp>
      <p:sp>
        <p:nvSpPr>
          <p:cNvPr id="3" name="Content Placeholder 2"/>
          <p:cNvSpPr>
            <a:spLocks noGrp="1"/>
          </p:cNvSpPr>
          <p:nvPr>
            <p:ph idx="1"/>
          </p:nvPr>
        </p:nvSpPr>
        <p:spPr>
          <a:xfrm>
            <a:off x="1524000" y="1143000"/>
            <a:ext cx="6858000" cy="4114800"/>
          </a:xfrm>
        </p:spPr>
        <p:txBody>
          <a:bodyPr/>
          <a:lstStyle/>
          <a:p>
            <a:r>
              <a:rPr lang="en-US" dirty="0" smtClean="0"/>
              <a:t>Tertiary beam used by MINERVA moved to new </a:t>
            </a:r>
            <a:r>
              <a:rPr lang="en-US" dirty="0" err="1" smtClean="0"/>
              <a:t>Mcenter</a:t>
            </a:r>
            <a:r>
              <a:rPr lang="en-US" dirty="0" smtClean="0"/>
              <a:t> Test Beam line</a:t>
            </a:r>
          </a:p>
          <a:p>
            <a:r>
              <a:rPr lang="en-US" dirty="0" smtClean="0"/>
              <a:t>TOF Particle I.D. for 0.2-0.8 </a:t>
            </a:r>
            <a:r>
              <a:rPr lang="en-US" dirty="0" err="1" smtClean="0"/>
              <a:t>GeV</a:t>
            </a:r>
            <a:r>
              <a:rPr lang="en-US" dirty="0" smtClean="0"/>
              <a:t> beam</a:t>
            </a:r>
            <a:endParaRPr lang="en-US" dirty="0"/>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
        <p:nvSpPr>
          <p:cNvPr id="5" name="Slide Number Placeholder 4"/>
          <p:cNvSpPr>
            <a:spLocks noGrp="1"/>
          </p:cNvSpPr>
          <p:nvPr>
            <p:ph type="sldNum" sz="quarter" idx="11"/>
          </p:nvPr>
        </p:nvSpPr>
        <p:spPr/>
        <p:txBody>
          <a:bodyPr/>
          <a:lstStyle/>
          <a:p>
            <a:fld id="{4D59C847-7DCE-6D4A-BE87-C05B68FF72A7}" type="slidenum">
              <a:rPr lang="en-US" smtClean="0"/>
              <a:pPr/>
              <a:t>27</a:t>
            </a:fld>
            <a:endParaRPr lang="en-US" smtClean="0"/>
          </a:p>
          <a:p>
            <a:endParaRPr lang="en-US"/>
          </a:p>
        </p:txBody>
      </p:sp>
      <p:pic>
        <p:nvPicPr>
          <p:cNvPr id="6" name="Picture 5" descr="Screen Shot 2014-10-27 at 9.32.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819400"/>
            <a:ext cx="2503361" cy="3251200"/>
          </a:xfrm>
          <a:prstGeom prst="rect">
            <a:avLst/>
          </a:prstGeom>
        </p:spPr>
      </p:pic>
      <p:pic>
        <p:nvPicPr>
          <p:cNvPr id="7" name="Picture 6" descr="Screen Shot 2014-10-27 at 9.31.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819400"/>
            <a:ext cx="5105400" cy="3002159"/>
          </a:xfrm>
          <a:prstGeom prst="rect">
            <a:avLst/>
          </a:prstGeom>
        </p:spPr>
      </p:pic>
    </p:spTree>
    <p:extLst>
      <p:ext uri="{BB962C8B-B14F-4D97-AF65-F5344CB8AC3E}">
        <p14:creationId xmlns:p14="http://schemas.microsoft.com/office/powerpoint/2010/main" val="2960714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55650" y="180992"/>
            <a:ext cx="5981901" cy="400110"/>
          </a:xfrm>
          <a:prstGeom prst="rect">
            <a:avLst/>
          </a:prstGeom>
          <a:noFill/>
        </p:spPr>
        <p:txBody>
          <a:bodyPr wrap="none" rtlCol="0">
            <a:spAutoFit/>
          </a:bodyPr>
          <a:lstStyle/>
          <a:p>
            <a:pPr algn="r" defTabSz="914400" fontAlgn="base">
              <a:spcBef>
                <a:spcPct val="20000"/>
              </a:spcBef>
              <a:spcAft>
                <a:spcPct val="0"/>
              </a:spcAft>
              <a:buClr>
                <a:srgbClr val="FFFF00"/>
              </a:buClr>
              <a:buSzPct val="80000"/>
              <a:buFont typeface="Wingdings" charset="0"/>
              <a:buNone/>
            </a:pPr>
            <a:r>
              <a:rPr lang="en-US" sz="2000" dirty="0" smtClean="0">
                <a:solidFill>
                  <a:srgbClr val="0000FF"/>
                </a:solidFill>
                <a:latin typeface="Arial" charset="0"/>
                <a:ea typeface="ＭＳ Ｐゴシック" charset="0"/>
              </a:rPr>
              <a:t>SCENE – Scintillation Efficiency of Noble Elements</a:t>
            </a:r>
            <a:endParaRPr lang="en-US" sz="2000" dirty="0">
              <a:solidFill>
                <a:srgbClr val="0000FF"/>
              </a:solidFill>
              <a:latin typeface="Arial" charset="0"/>
              <a:ea typeface="ＭＳ Ｐゴシック" charset="0"/>
            </a:endParaRPr>
          </a:p>
        </p:txBody>
      </p:sp>
      <p:pic>
        <p:nvPicPr>
          <p:cNvPr id="13" name="Picture 12" descr="Scene_Ful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4294717" y="2010940"/>
            <a:ext cx="5621866" cy="3162300"/>
          </a:xfrm>
          <a:prstGeom prst="rect">
            <a:avLst/>
          </a:prstGeom>
        </p:spPr>
      </p:pic>
      <p:pic>
        <p:nvPicPr>
          <p:cNvPr id="14" name="Picture 13" descr="Scene_Schematic copy.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4200" y="2667000"/>
            <a:ext cx="4623535" cy="3594799"/>
          </a:xfrm>
          <a:prstGeom prst="rect">
            <a:avLst/>
          </a:prstGeom>
        </p:spPr>
      </p:pic>
      <p:sp>
        <p:nvSpPr>
          <p:cNvPr id="6" name="TextBox 5"/>
          <p:cNvSpPr txBox="1"/>
          <p:nvPr/>
        </p:nvSpPr>
        <p:spPr>
          <a:xfrm>
            <a:off x="112059" y="708102"/>
            <a:ext cx="5412441" cy="2000548"/>
          </a:xfrm>
          <a:prstGeom prst="rect">
            <a:avLst/>
          </a:prstGeom>
          <a:noFill/>
        </p:spPr>
        <p:txBody>
          <a:bodyPr wrap="square" rtlCol="0">
            <a:spAutoFit/>
          </a:bodyPr>
          <a:lstStyle/>
          <a:p>
            <a:pPr algn="just" defTabSz="914400" fontAlgn="base">
              <a:spcBef>
                <a:spcPct val="20000"/>
              </a:spcBef>
              <a:spcAft>
                <a:spcPct val="0"/>
              </a:spcAft>
              <a:buClr>
                <a:srgbClr val="FFFF00"/>
              </a:buClr>
              <a:buSzPct val="80000"/>
              <a:buFont typeface="Wingdings" charset="0"/>
              <a:buNone/>
            </a:pPr>
            <a:r>
              <a:rPr lang="en-US" sz="2000" dirty="0" smtClean="0">
                <a:solidFill>
                  <a:srgbClr val="000000"/>
                </a:solidFill>
                <a:latin typeface="Arial" charset="0"/>
                <a:ea typeface="ＭＳ Ｐゴシック" charset="0"/>
              </a:rPr>
              <a:t>Precision measurement of light output of Argon nuclear recoils in a dual-phase LArTPC using monoenergetic, low energy, pulsed Neutron Beam at Notre Dame</a:t>
            </a:r>
          </a:p>
          <a:p>
            <a:pPr algn="just" defTabSz="914400" fontAlgn="base">
              <a:spcBef>
                <a:spcPct val="20000"/>
              </a:spcBef>
              <a:spcAft>
                <a:spcPct val="0"/>
              </a:spcAft>
              <a:buClr>
                <a:srgbClr val="FFFF00"/>
              </a:buClr>
              <a:buSzPct val="80000"/>
              <a:buFont typeface="Wingdings" charset="0"/>
              <a:buNone/>
            </a:pPr>
            <a:r>
              <a:rPr lang="en-US" sz="1800" b="1" i="1" dirty="0" smtClean="0">
                <a:solidFill>
                  <a:srgbClr val="FF0000"/>
                </a:solidFill>
                <a:latin typeface="Arial" charset="0"/>
                <a:ea typeface="ＭＳ Ｐゴシック" charset="0"/>
              </a:rPr>
              <a:t>(</a:t>
            </a:r>
            <a:r>
              <a:rPr lang="en-US" sz="1800" b="1" i="1" dirty="0">
                <a:solidFill>
                  <a:srgbClr val="FF0000"/>
                </a:solidFill>
                <a:latin typeface="Arial" charset="0"/>
                <a:ea typeface="ＭＳ Ｐゴシック" charset="0"/>
              </a:rPr>
              <a:t>Chicago, F</a:t>
            </a:r>
            <a:r>
              <a:rPr lang="en-US" sz="1800" b="1" i="1" dirty="0" smtClean="0">
                <a:solidFill>
                  <a:srgbClr val="FF0000"/>
                </a:solidFill>
                <a:latin typeface="Arial" charset="0"/>
                <a:ea typeface="ＭＳ Ｐゴシック" charset="0"/>
              </a:rPr>
              <a:t>ermilab, Princeton, Naples, Notre Dame, Temple, UCLA)</a:t>
            </a:r>
            <a:endParaRPr lang="en-US" sz="1800" b="1" i="1" dirty="0">
              <a:solidFill>
                <a:srgbClr val="FF0000"/>
              </a:solidFill>
              <a:latin typeface="Arial" charset="0"/>
              <a:ea typeface="ＭＳ Ｐゴシック" charset="0"/>
            </a:endParaRPr>
          </a:p>
        </p:txBody>
      </p:sp>
      <p:sp>
        <p:nvSpPr>
          <p:cNvPr id="15" name="TextBox 14"/>
          <p:cNvSpPr txBox="1"/>
          <p:nvPr/>
        </p:nvSpPr>
        <p:spPr>
          <a:xfrm>
            <a:off x="3479800" y="3111500"/>
            <a:ext cx="1801395" cy="369332"/>
          </a:xfrm>
          <a:prstGeom prst="rect">
            <a:avLst/>
          </a:prstGeom>
          <a:noFill/>
        </p:spPr>
        <p:txBody>
          <a:bodyPr wrap="none" rtlCol="0">
            <a:spAutoFit/>
          </a:bodyPr>
          <a:lstStyle/>
          <a:p>
            <a:r>
              <a:rPr lang="en-US">
                <a:solidFill>
                  <a:prstClr val="black"/>
                </a:solidFill>
                <a:latin typeface="Calibri"/>
              </a:rPr>
              <a:t>SCENE Schematic</a:t>
            </a:r>
          </a:p>
        </p:txBody>
      </p:sp>
      <p:sp>
        <p:nvSpPr>
          <p:cNvPr id="16" name="TextBox 15"/>
          <p:cNvSpPr txBox="1"/>
          <p:nvPr/>
        </p:nvSpPr>
        <p:spPr>
          <a:xfrm>
            <a:off x="5824626" y="5835134"/>
            <a:ext cx="2454919" cy="400110"/>
          </a:xfrm>
          <a:prstGeom prst="rect">
            <a:avLst/>
          </a:prstGeom>
          <a:noFill/>
        </p:spPr>
        <p:txBody>
          <a:bodyPr wrap="none" rtlCol="0">
            <a:spAutoFit/>
          </a:bodyPr>
          <a:lstStyle/>
          <a:p>
            <a:r>
              <a:rPr lang="en-US" sz="2000" dirty="0">
                <a:solidFill>
                  <a:prstClr val="white"/>
                </a:solidFill>
                <a:latin typeface="Calibri"/>
              </a:rPr>
              <a:t>SCENE at Notre Dame </a:t>
            </a:r>
          </a:p>
        </p:txBody>
      </p:sp>
      <p:sp>
        <p:nvSpPr>
          <p:cNvPr id="2" name="TextBox 1"/>
          <p:cNvSpPr txBox="1"/>
          <p:nvPr/>
        </p:nvSpPr>
        <p:spPr>
          <a:xfrm>
            <a:off x="438090" y="3480832"/>
            <a:ext cx="615553" cy="215444"/>
          </a:xfrm>
          <a:prstGeom prst="rect">
            <a:avLst/>
          </a:prstGeom>
          <a:noFill/>
        </p:spPr>
        <p:txBody>
          <a:bodyPr wrap="none" lIns="0" tIns="0" rIns="0" bIns="0" rtlCol="0">
            <a:spAutoFit/>
          </a:bodyPr>
          <a:lstStyle/>
          <a:p>
            <a:r>
              <a:rPr lang="en-US" sz="1400">
                <a:solidFill>
                  <a:prstClr val="black"/>
                </a:solidFill>
                <a:latin typeface="Calibri"/>
              </a:rPr>
              <a:t>2.5 MeV</a:t>
            </a:r>
          </a:p>
        </p:txBody>
      </p:sp>
      <p:sp>
        <p:nvSpPr>
          <p:cNvPr id="12" name="TextBox 11"/>
          <p:cNvSpPr txBox="1"/>
          <p:nvPr/>
        </p:nvSpPr>
        <p:spPr>
          <a:xfrm>
            <a:off x="1606490" y="4280932"/>
            <a:ext cx="615553" cy="430887"/>
          </a:xfrm>
          <a:prstGeom prst="rect">
            <a:avLst/>
          </a:prstGeom>
          <a:noFill/>
        </p:spPr>
        <p:txBody>
          <a:bodyPr wrap="none" lIns="0" tIns="0" rIns="0" bIns="0" rtlCol="0">
            <a:spAutoFit/>
          </a:bodyPr>
          <a:lstStyle/>
          <a:p>
            <a:r>
              <a:rPr lang="en-US" sz="1400">
                <a:solidFill>
                  <a:prstClr val="black"/>
                </a:solidFill>
                <a:latin typeface="Calibri"/>
              </a:rPr>
              <a:t>0.5 MeV</a:t>
            </a:r>
          </a:p>
          <a:p>
            <a:r>
              <a:rPr lang="en-US" sz="1400">
                <a:solidFill>
                  <a:prstClr val="black"/>
                </a:solidFill>
                <a:latin typeface="Symbol" charset="2"/>
                <a:cs typeface="Symbol" charset="2"/>
              </a:rPr>
              <a:t>b</a:t>
            </a:r>
            <a:r>
              <a:rPr lang="en-US" sz="1400">
                <a:solidFill>
                  <a:prstClr val="black"/>
                </a:solidFill>
                <a:latin typeface="Calibri"/>
                <a:cs typeface="Symbol" charset="2"/>
              </a:rPr>
              <a:t> = 0.01</a:t>
            </a:r>
            <a:endParaRPr lang="en-US" sz="1400">
              <a:solidFill>
                <a:prstClr val="black"/>
              </a:solidFill>
              <a:latin typeface="Symbol" charset="2"/>
              <a:cs typeface="Symbol" charset="2"/>
            </a:endParaRPr>
          </a:p>
        </p:txBody>
      </p:sp>
      <p:sp>
        <p:nvSpPr>
          <p:cNvPr id="3" name="TextBox 2"/>
          <p:cNvSpPr txBox="1"/>
          <p:nvPr/>
        </p:nvSpPr>
        <p:spPr>
          <a:xfrm>
            <a:off x="605316" y="5987018"/>
            <a:ext cx="4647426" cy="400110"/>
          </a:xfrm>
          <a:prstGeom prst="rect">
            <a:avLst/>
          </a:prstGeom>
          <a:noFill/>
        </p:spPr>
        <p:txBody>
          <a:bodyPr wrap="none" rtlCol="0">
            <a:spAutoFit/>
          </a:bodyPr>
          <a:lstStyle/>
          <a:p>
            <a:r>
              <a:rPr lang="en-US" sz="2000" dirty="0">
                <a:solidFill>
                  <a:prstClr val="black"/>
                </a:solidFill>
                <a:latin typeface="Calibri"/>
              </a:rPr>
              <a:t>Scattering kinematics gives energy transfer</a:t>
            </a:r>
          </a:p>
        </p:txBody>
      </p:sp>
    </p:spTree>
    <p:extLst>
      <p:ext uri="{BB962C8B-B14F-4D97-AF65-F5344CB8AC3E}">
        <p14:creationId xmlns:p14="http://schemas.microsoft.com/office/powerpoint/2010/main" val="17970888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0"/>
            <a:ext cx="6781800" cy="609600"/>
          </a:xfrm>
        </p:spPr>
        <p:txBody>
          <a:bodyPr/>
          <a:lstStyle/>
          <a:p>
            <a:r>
              <a:rPr lang="en-US" sz="3600" dirty="0" err="1" smtClean="0"/>
              <a:t>Calorimetry</a:t>
            </a:r>
            <a:r>
              <a:rPr lang="en-US" sz="3600" dirty="0" smtClean="0"/>
              <a:t> and </a:t>
            </a:r>
            <a:r>
              <a:rPr lang="en-US" sz="3600" dirty="0" err="1" smtClean="0"/>
              <a:t>Photodetection</a:t>
            </a:r>
            <a:r>
              <a:rPr lang="en-US" sz="3600" dirty="0" smtClean="0"/>
              <a:t/>
            </a:r>
            <a:br>
              <a:rPr lang="en-US" sz="3600" dirty="0" smtClean="0"/>
            </a:br>
            <a:r>
              <a:rPr lang="en-US" sz="3600" dirty="0"/>
              <a:t/>
            </a:r>
            <a:br>
              <a:rPr lang="en-US" sz="3600" dirty="0"/>
            </a:br>
            <a:r>
              <a:rPr lang="en-US" dirty="0" smtClean="0"/>
              <a:t>(Managed by Jim Freeman)</a:t>
            </a:r>
            <a:endParaRPr lang="en-US" dirty="0"/>
          </a:p>
        </p:txBody>
      </p:sp>
      <p:sp>
        <p:nvSpPr>
          <p:cNvPr id="3" name="Slide Number Placeholder 2"/>
          <p:cNvSpPr>
            <a:spLocks noGrp="1"/>
          </p:cNvSpPr>
          <p:nvPr>
            <p:ph type="sldNum" sz="quarter" idx="11"/>
          </p:nvPr>
        </p:nvSpPr>
        <p:spPr/>
        <p:txBody>
          <a:bodyPr/>
          <a:lstStyle/>
          <a:p>
            <a:fld id="{4D59C847-7DCE-6D4A-BE87-C05B68FF72A7}" type="slidenum">
              <a:rPr lang="en-US" smtClean="0"/>
              <a:pPr/>
              <a:t>29</a:t>
            </a:fld>
            <a:endParaRPr lang="en-US" smtClean="0"/>
          </a:p>
          <a:p>
            <a:endParaRPr lang="en-US"/>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858000" cy="609600"/>
          </a:xfrm>
        </p:spPr>
        <p:txBody>
          <a:bodyPr/>
          <a:lstStyle/>
          <a:p>
            <a:r>
              <a:rPr lang="en-US" dirty="0" smtClean="0"/>
              <a:t>Charge to Committee</a:t>
            </a:r>
            <a:endParaRPr lang="en-US" dirty="0"/>
          </a:p>
        </p:txBody>
      </p:sp>
      <p:sp>
        <p:nvSpPr>
          <p:cNvPr id="3" name="Content Placeholder 2"/>
          <p:cNvSpPr>
            <a:spLocks noGrp="1"/>
          </p:cNvSpPr>
          <p:nvPr>
            <p:ph idx="1"/>
          </p:nvPr>
        </p:nvSpPr>
        <p:spPr>
          <a:xfrm>
            <a:off x="457200" y="884237"/>
            <a:ext cx="8229600" cy="4525963"/>
          </a:xfrm>
        </p:spPr>
        <p:txBody>
          <a:bodyPr>
            <a:noAutofit/>
          </a:bodyPr>
          <a:lstStyle/>
          <a:p>
            <a:pPr marL="0" indent="0">
              <a:buNone/>
            </a:pPr>
            <a:r>
              <a:rPr lang="en-US" sz="1400" dirty="0" smtClean="0"/>
              <a:t>We request that you assess the quality and impact of </a:t>
            </a:r>
            <a:r>
              <a:rPr lang="en-US" sz="1400" dirty="0" err="1" smtClean="0"/>
              <a:t>Fermilab</a:t>
            </a:r>
            <a:r>
              <a:rPr lang="en-US" sz="1400" dirty="0" smtClean="0"/>
              <a:t> detector R&amp;D efforts conducted in the last several years and to assess the merit, feasibility and alignment of proposed activities with the Snowmass vision and P5 recommendations for the U.S. detector R&amp;D program.   In particular we request that you: </a:t>
            </a:r>
          </a:p>
          <a:p>
            <a:pPr marL="0" indent="0">
              <a:buNone/>
            </a:pPr>
            <a:endParaRPr lang="en-US" sz="1400" dirty="0" smtClean="0"/>
          </a:p>
          <a:p>
            <a:pPr marL="0" indent="0">
              <a:buNone/>
            </a:pPr>
            <a:r>
              <a:rPr lang="en-US" sz="1400" dirty="0" smtClean="0"/>
              <a:t>1. Evaluate the impact and promise of the group’s research efforts in detector R&amp;D:</a:t>
            </a:r>
          </a:p>
          <a:p>
            <a:pPr marL="0" indent="0">
              <a:buNone/>
            </a:pPr>
            <a:r>
              <a:rPr lang="en-US" sz="1400" dirty="0" smtClean="0"/>
              <a:t>	</a:t>
            </a:r>
            <a:r>
              <a:rPr lang="en-US" sz="1400" dirty="0" smtClean="0">
                <a:solidFill>
                  <a:srgbClr val="FF0000"/>
                </a:solidFill>
              </a:rPr>
              <a:t>a. The quality and impact of the Detector R&amp;D by the group in the past two years.</a:t>
            </a:r>
          </a:p>
          <a:p>
            <a:pPr marL="0" indent="0">
              <a:buNone/>
            </a:pPr>
            <a:r>
              <a:rPr lang="en-US" sz="1400" dirty="0" smtClean="0">
                <a:solidFill>
                  <a:srgbClr val="FF0000"/>
                </a:solidFill>
              </a:rPr>
              <a:t>	b. The scientific significance, merit, and feasibility of the proposed future program and the	    competence and promise of the group for carrying it out.</a:t>
            </a:r>
          </a:p>
          <a:p>
            <a:pPr marL="0" indent="0">
              <a:buNone/>
            </a:pPr>
            <a:r>
              <a:rPr lang="en-US" sz="1400" dirty="0" smtClean="0">
                <a:solidFill>
                  <a:srgbClr val="FF0000"/>
                </a:solidFill>
              </a:rPr>
              <a:t>	c. The adequacy of resources for carrying out the proposed research, and cost-	 	    effectiveness of the research investment</a:t>
            </a:r>
          </a:p>
          <a:p>
            <a:pPr marL="0" indent="0">
              <a:buNone/>
            </a:pPr>
            <a:r>
              <a:rPr lang="en-US" sz="1400" dirty="0" smtClean="0">
                <a:solidFill>
                  <a:srgbClr val="FF0000"/>
                </a:solidFill>
              </a:rPr>
              <a:t>	d. How well do the group’s proposed activities align with the Snowmass vision and P5 	    recommendations? </a:t>
            </a:r>
          </a:p>
          <a:p>
            <a:pPr marL="0" indent="0">
              <a:buNone/>
            </a:pPr>
            <a:endParaRPr lang="en-US" sz="1400" dirty="0" smtClean="0"/>
          </a:p>
          <a:p>
            <a:pPr marL="0" indent="0">
              <a:buNone/>
            </a:pPr>
            <a:r>
              <a:rPr lang="en-US" sz="1400" dirty="0" smtClean="0"/>
              <a:t>2. Assess how effectively the detector R&amp;D effort has exploited and leveraged existing facilities at </a:t>
            </a:r>
            <a:r>
              <a:rPr lang="en-US" sz="1400" dirty="0" err="1" smtClean="0"/>
              <a:t>Fermilab</a:t>
            </a:r>
            <a:r>
              <a:rPr lang="en-US" sz="1400" dirty="0" smtClean="0"/>
              <a:t> and the importance of these facilities to the future proposed program of work. Evaluate whether additional facilities are needed.</a:t>
            </a:r>
          </a:p>
          <a:p>
            <a:pPr marL="0" indent="0">
              <a:buNone/>
            </a:pPr>
            <a:endParaRPr lang="en-US" sz="1400" dirty="0" smtClean="0"/>
          </a:p>
          <a:p>
            <a:pPr marL="0" indent="0">
              <a:buNone/>
            </a:pPr>
            <a:r>
              <a:rPr lang="en-US" sz="1400" dirty="0" smtClean="0"/>
              <a:t>3. Evaluate </a:t>
            </a:r>
            <a:r>
              <a:rPr lang="en-US" sz="1400" dirty="0" err="1" smtClean="0"/>
              <a:t>Fermilab’s</a:t>
            </a:r>
            <a:r>
              <a:rPr lang="en-US" sz="1400" dirty="0" smtClean="0"/>
              <a:t> status and plans for collaborative efforts with universities, other national labs, and industry, in the general areas of detector R&amp;D and technology transfer. Has </a:t>
            </a:r>
            <a:r>
              <a:rPr lang="en-US" sz="1400" dirty="0" err="1" smtClean="0"/>
              <a:t>Fermilab</a:t>
            </a:r>
            <a:r>
              <a:rPr lang="en-US" sz="1400" dirty="0" smtClean="0"/>
              <a:t> been effective in maintaining and seeking out additional partners for collaborative research?</a:t>
            </a:r>
          </a:p>
          <a:p>
            <a:pPr marL="0" indent="0">
              <a:buNone/>
            </a:pPr>
            <a:endParaRPr lang="en-US" sz="1400" dirty="0" smtClean="0"/>
          </a:p>
          <a:p>
            <a:pPr marL="0" indent="0">
              <a:buNone/>
            </a:pPr>
            <a:endParaRPr lang="en-US" sz="1400" dirty="0"/>
          </a:p>
        </p:txBody>
      </p:sp>
      <p:sp>
        <p:nvSpPr>
          <p:cNvPr id="4" name="Footer Placeholder 3"/>
          <p:cNvSpPr>
            <a:spLocks noGrp="1"/>
          </p:cNvSpPr>
          <p:nvPr>
            <p:ph type="ftr" sz="quarter" idx="10"/>
          </p:nvPr>
        </p:nvSpPr>
        <p:spPr/>
        <p:txBody>
          <a:bodyPr/>
          <a:lstStyle/>
          <a:p>
            <a:pPr>
              <a:defRPr/>
            </a:pPr>
            <a:r>
              <a:rPr lang="en-US" dirty="0" smtClean="0"/>
              <a:t>Erik Ramberg  -  Review of </a:t>
            </a:r>
            <a:r>
              <a:rPr lang="en-US" dirty="0" err="1" smtClean="0"/>
              <a:t>Fermilab</a:t>
            </a:r>
            <a:r>
              <a:rPr lang="en-US" dirty="0" smtClean="0"/>
              <a:t> Detector R&amp;D, Oct. 29, 2014</a:t>
            </a:r>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3</a:t>
            </a:fld>
            <a:endParaRPr lang="en-US" smtClean="0"/>
          </a:p>
          <a:p>
            <a:endParaRPr lang="en-US"/>
          </a:p>
        </p:txBody>
      </p:sp>
    </p:spTree>
    <p:extLst>
      <p:ext uri="{BB962C8B-B14F-4D97-AF65-F5344CB8AC3E}">
        <p14:creationId xmlns:p14="http://schemas.microsoft.com/office/powerpoint/2010/main" val="1001083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
            <a:ext cx="8153400" cy="4114800"/>
          </a:xfrm>
        </p:spPr>
        <p:txBody>
          <a:bodyPr/>
          <a:lstStyle/>
          <a:p>
            <a:endParaRPr lang="en-US" dirty="0" smtClean="0">
              <a:solidFill>
                <a:schemeClr val="tx1"/>
              </a:solidFill>
            </a:endParaRPr>
          </a:p>
          <a:p>
            <a:pPr>
              <a:buNone/>
            </a:pPr>
            <a:r>
              <a:rPr lang="en-US" dirty="0" smtClean="0">
                <a:solidFill>
                  <a:srgbClr val="003399"/>
                </a:solidFill>
              </a:rPr>
              <a:t>Broad approach to </a:t>
            </a:r>
            <a:r>
              <a:rPr lang="en-US" dirty="0" err="1" smtClean="0">
                <a:solidFill>
                  <a:srgbClr val="003399"/>
                </a:solidFill>
              </a:rPr>
              <a:t>calorimetry</a:t>
            </a:r>
            <a:r>
              <a:rPr lang="en-US" dirty="0" smtClean="0">
                <a:solidFill>
                  <a:srgbClr val="003399"/>
                </a:solidFill>
              </a:rPr>
              <a:t> and </a:t>
            </a:r>
            <a:r>
              <a:rPr lang="en-US" dirty="0" err="1" smtClean="0">
                <a:solidFill>
                  <a:srgbClr val="003399"/>
                </a:solidFill>
              </a:rPr>
              <a:t>photodetection</a:t>
            </a:r>
            <a:r>
              <a:rPr lang="en-US" dirty="0" smtClean="0">
                <a:solidFill>
                  <a:srgbClr val="003399"/>
                </a:solidFill>
              </a:rPr>
              <a:t>:</a:t>
            </a:r>
          </a:p>
          <a:p>
            <a:pPr>
              <a:buNone/>
            </a:pPr>
            <a:endParaRPr lang="en-US" dirty="0" smtClean="0">
              <a:solidFill>
                <a:srgbClr val="003399"/>
              </a:solidFill>
            </a:endParaRPr>
          </a:p>
          <a:p>
            <a:pPr>
              <a:buClrTx/>
              <a:buSzPct val="150000"/>
            </a:pPr>
            <a:r>
              <a:rPr lang="en-US" sz="1600" dirty="0" smtClean="0">
                <a:solidFill>
                  <a:srgbClr val="800000"/>
                </a:solidFill>
              </a:rPr>
              <a:t>Conceptual Studies – simulation of total absorption </a:t>
            </a:r>
            <a:r>
              <a:rPr lang="en-US" sz="1600" dirty="0" err="1" smtClean="0">
                <a:solidFill>
                  <a:srgbClr val="800000"/>
                </a:solidFill>
              </a:rPr>
              <a:t>hadron</a:t>
            </a:r>
            <a:r>
              <a:rPr lang="en-US" sz="1600" dirty="0" smtClean="0">
                <a:solidFill>
                  <a:srgbClr val="800000"/>
                </a:solidFill>
              </a:rPr>
              <a:t> calorimeter</a:t>
            </a:r>
          </a:p>
          <a:p>
            <a:pPr>
              <a:buClrTx/>
              <a:buSzPct val="150000"/>
            </a:pPr>
            <a:r>
              <a:rPr lang="en-US" sz="1600" dirty="0" smtClean="0">
                <a:solidFill>
                  <a:srgbClr val="800000"/>
                </a:solidFill>
              </a:rPr>
              <a:t>Development of new materials – extruded </a:t>
            </a:r>
            <a:r>
              <a:rPr lang="en-US" sz="1600" dirty="0" err="1" smtClean="0">
                <a:solidFill>
                  <a:srgbClr val="800000"/>
                </a:solidFill>
              </a:rPr>
              <a:t>scintillators</a:t>
            </a:r>
            <a:r>
              <a:rPr lang="en-US" sz="1600" dirty="0" smtClean="0">
                <a:solidFill>
                  <a:srgbClr val="800000"/>
                </a:solidFill>
              </a:rPr>
              <a:t>, new crystals</a:t>
            </a:r>
          </a:p>
          <a:p>
            <a:pPr>
              <a:buClrTx/>
              <a:buSzPct val="150000"/>
            </a:pPr>
            <a:r>
              <a:rPr lang="en-US" sz="1600" dirty="0" smtClean="0">
                <a:solidFill>
                  <a:srgbClr val="800000"/>
                </a:solidFill>
              </a:rPr>
              <a:t>Testing and characterization – optical properties, light yields</a:t>
            </a:r>
          </a:p>
          <a:p>
            <a:pPr>
              <a:buClrTx/>
              <a:buSzPct val="150000"/>
            </a:pPr>
            <a:r>
              <a:rPr lang="en-US" sz="1600" dirty="0" smtClean="0">
                <a:solidFill>
                  <a:srgbClr val="800000"/>
                </a:solidFill>
              </a:rPr>
              <a:t>Development of new </a:t>
            </a:r>
            <a:r>
              <a:rPr lang="en-US" sz="1600" dirty="0" err="1" smtClean="0">
                <a:solidFill>
                  <a:srgbClr val="800000"/>
                </a:solidFill>
              </a:rPr>
              <a:t>photosensors</a:t>
            </a:r>
            <a:r>
              <a:rPr lang="en-US" sz="1600" dirty="0" smtClean="0">
                <a:solidFill>
                  <a:srgbClr val="800000"/>
                </a:solidFill>
              </a:rPr>
              <a:t> – LAPPD, </a:t>
            </a:r>
            <a:r>
              <a:rPr lang="en-US" sz="1600" dirty="0" err="1" smtClean="0">
                <a:solidFill>
                  <a:srgbClr val="800000"/>
                </a:solidFill>
              </a:rPr>
              <a:t>SiPM</a:t>
            </a:r>
            <a:endParaRPr lang="en-US" sz="1600" dirty="0" smtClean="0">
              <a:solidFill>
                <a:srgbClr val="800000"/>
              </a:solidFill>
            </a:endParaRPr>
          </a:p>
          <a:p>
            <a:pPr>
              <a:buClrTx/>
              <a:buSzPct val="150000"/>
            </a:pPr>
            <a:r>
              <a:rPr lang="en-US" sz="1600" dirty="0" smtClean="0">
                <a:solidFill>
                  <a:srgbClr val="800000"/>
                </a:solidFill>
              </a:rPr>
              <a:t>Readout Techniques – QIE10, LAPPD, </a:t>
            </a:r>
            <a:r>
              <a:rPr lang="en-US" sz="1600" dirty="0" err="1" smtClean="0">
                <a:solidFill>
                  <a:srgbClr val="800000"/>
                </a:solidFill>
              </a:rPr>
              <a:t>SiPM</a:t>
            </a:r>
            <a:r>
              <a:rPr lang="en-US" sz="1600" dirty="0" smtClean="0">
                <a:solidFill>
                  <a:srgbClr val="800000"/>
                </a:solidFill>
              </a:rPr>
              <a:t> (TB4 multichannel readout)</a:t>
            </a:r>
          </a:p>
          <a:p>
            <a:pPr>
              <a:buClrTx/>
              <a:buSzPct val="150000"/>
            </a:pPr>
            <a:r>
              <a:rPr lang="en-US" sz="1600" dirty="0" smtClean="0">
                <a:solidFill>
                  <a:srgbClr val="800000"/>
                </a:solidFill>
              </a:rPr>
              <a:t>Test Beam Studies – T1004 (crystals), T1015 (heavy glass), GSI heavy ions</a:t>
            </a:r>
          </a:p>
          <a:p>
            <a:pPr>
              <a:buClrTx/>
              <a:buSzPct val="150000"/>
            </a:pPr>
            <a:r>
              <a:rPr lang="en-US" sz="1600" dirty="0" smtClean="0">
                <a:solidFill>
                  <a:srgbClr val="800000"/>
                </a:solidFill>
              </a:rPr>
              <a:t>Large Integrated Systems – CALICE, digital HCAL</a:t>
            </a:r>
          </a:p>
          <a:p>
            <a:endParaRPr lang="en-US" sz="1600" dirty="0" smtClean="0">
              <a:solidFill>
                <a:srgbClr val="800000"/>
              </a:solidFill>
            </a:endParaRPr>
          </a:p>
          <a:p>
            <a:endParaRPr lang="en-US" sz="1600" dirty="0" smtClean="0">
              <a:solidFill>
                <a:srgbClr val="800000"/>
              </a:solidFill>
            </a:endParaRPr>
          </a:p>
          <a:p>
            <a:pPr>
              <a:buNone/>
            </a:pPr>
            <a:endParaRPr lang="en-US" dirty="0" smtClean="0">
              <a:solidFill>
                <a:schemeClr val="tx1"/>
              </a:solidFill>
            </a:endParaRPr>
          </a:p>
          <a:p>
            <a:pPr>
              <a:buNone/>
            </a:pPr>
            <a:endParaRPr lang="en-US" dirty="0">
              <a:solidFill>
                <a:schemeClr val="tx1"/>
              </a:solidFill>
            </a:endParaRPr>
          </a:p>
        </p:txBody>
      </p:sp>
      <p:sp>
        <p:nvSpPr>
          <p:cNvPr id="4" name="Slide Number Placeholder 3"/>
          <p:cNvSpPr>
            <a:spLocks noGrp="1"/>
          </p:cNvSpPr>
          <p:nvPr>
            <p:ph type="sldNum" sz="quarter" idx="11"/>
          </p:nvPr>
        </p:nvSpPr>
        <p:spPr/>
        <p:txBody>
          <a:bodyPr/>
          <a:lstStyle/>
          <a:p>
            <a:fld id="{4D59C847-7DCE-6D4A-BE87-C05B68FF72A7}" type="slidenum">
              <a:rPr lang="en-US" smtClean="0"/>
              <a:pPr/>
              <a:t>30</a:t>
            </a:fld>
            <a:endParaRPr lang="en-US" smtClean="0"/>
          </a:p>
          <a:p>
            <a:endParaRPr lang="en-US"/>
          </a:p>
        </p:txBody>
      </p:sp>
      <p:sp>
        <p:nvSpPr>
          <p:cNvPr id="5" name="Footer Placeholder 4"/>
          <p:cNvSpPr>
            <a:spLocks noGrp="1"/>
          </p:cNvSpPr>
          <p:nvPr>
            <p:ph type="ftr" sz="quarter" idx="10"/>
          </p:nvPr>
        </p:nvSpPr>
        <p:spPr/>
        <p:txBody>
          <a:bodyPr/>
          <a:lstStyle/>
          <a:p>
            <a:pPr>
              <a:defRPr/>
            </a:pPr>
            <a:r>
              <a:rPr lang="en-US" smtClean="0"/>
              <a:t>Erik Ramberg  -  Review of Fermilab Detector R&amp;D, Oct. 29, 2014</a:t>
            </a:r>
            <a:endParaRPr lang="en-US"/>
          </a:p>
        </p:txBody>
      </p:sp>
      <p:sp>
        <p:nvSpPr>
          <p:cNvPr id="6" name="TextBox 10"/>
          <p:cNvSpPr txBox="1">
            <a:spLocks noChangeArrowheads="1"/>
          </p:cNvSpPr>
          <p:nvPr/>
        </p:nvSpPr>
        <p:spPr bwMode="auto">
          <a:xfrm>
            <a:off x="2362200" y="3581400"/>
            <a:ext cx="4038600" cy="2292935"/>
          </a:xfrm>
          <a:prstGeom prst="rect">
            <a:avLst/>
          </a:prstGeom>
          <a:solidFill>
            <a:srgbClr val="FFCC99"/>
          </a:solidFill>
          <a:ln w="9525">
            <a:noFill/>
            <a:miter lim="800000"/>
            <a:headEnd/>
            <a:tailEnd/>
          </a:ln>
        </p:spPr>
        <p:txBody>
          <a:bodyPr wrap="square">
            <a:prstTxWarp prst="textNoShape">
              <a:avLst/>
            </a:prstTxWarp>
            <a:spAutoFit/>
          </a:bodyPr>
          <a:lstStyle/>
          <a:p>
            <a:pPr algn="l">
              <a:spcBef>
                <a:spcPct val="0"/>
              </a:spcBef>
            </a:pPr>
            <a:r>
              <a:rPr lang="en-US" sz="1100" dirty="0" smtClean="0">
                <a:solidFill>
                  <a:srgbClr val="000000"/>
                </a:solidFill>
              </a:rPr>
              <a:t>Collaborating institutions:</a:t>
            </a:r>
          </a:p>
          <a:p>
            <a:pPr algn="l">
              <a:spcBef>
                <a:spcPct val="0"/>
              </a:spcBef>
              <a:buSzPct val="110000"/>
              <a:buFont typeface="Arial" charset="0"/>
              <a:buChar char="•"/>
            </a:pPr>
            <a:r>
              <a:rPr lang="en-US" sz="1100" dirty="0" smtClean="0">
                <a:solidFill>
                  <a:srgbClr val="000000"/>
                </a:solidFill>
              </a:rPr>
              <a:t> ANL (DHCAL, LAPPD)</a:t>
            </a:r>
          </a:p>
          <a:p>
            <a:pPr algn="l">
              <a:spcBef>
                <a:spcPct val="0"/>
              </a:spcBef>
              <a:buSzPct val="110000"/>
              <a:buFont typeface="Arial" charset="0"/>
              <a:buChar char="•"/>
            </a:pPr>
            <a:r>
              <a:rPr lang="en-US" sz="1100" dirty="0" smtClean="0">
                <a:solidFill>
                  <a:srgbClr val="000000"/>
                </a:solidFill>
              </a:rPr>
              <a:t> Caltech/SICCAS (crystals development)</a:t>
            </a:r>
          </a:p>
          <a:p>
            <a:pPr algn="l">
              <a:spcBef>
                <a:spcPct val="0"/>
              </a:spcBef>
              <a:buSzPct val="110000"/>
              <a:buFont typeface="Arial" charset="0"/>
              <a:buChar char="•"/>
            </a:pPr>
            <a:r>
              <a:rPr lang="en-US" sz="1100" dirty="0" smtClean="0">
                <a:solidFill>
                  <a:srgbClr val="000000"/>
                </a:solidFill>
              </a:rPr>
              <a:t> LAL </a:t>
            </a:r>
            <a:r>
              <a:rPr lang="en-US" sz="1100" dirty="0" err="1" smtClean="0">
                <a:solidFill>
                  <a:srgbClr val="000000"/>
                </a:solidFill>
              </a:rPr>
              <a:t>Orsay</a:t>
            </a:r>
            <a:r>
              <a:rPr lang="en-US" sz="1100" dirty="0" smtClean="0">
                <a:solidFill>
                  <a:srgbClr val="000000"/>
                </a:solidFill>
              </a:rPr>
              <a:t> (</a:t>
            </a:r>
            <a:r>
              <a:rPr lang="en-US" sz="1100" dirty="0" err="1" smtClean="0">
                <a:solidFill>
                  <a:srgbClr val="000000"/>
                </a:solidFill>
              </a:rPr>
              <a:t>SiPM</a:t>
            </a:r>
            <a:r>
              <a:rPr lang="en-US" sz="1100" dirty="0" smtClean="0">
                <a:solidFill>
                  <a:srgbClr val="000000"/>
                </a:solidFill>
              </a:rPr>
              <a:t> characterization) </a:t>
            </a:r>
          </a:p>
          <a:p>
            <a:pPr algn="l">
              <a:spcBef>
                <a:spcPct val="0"/>
              </a:spcBef>
              <a:buSzPct val="110000"/>
              <a:buFont typeface="Arial" charset="0"/>
              <a:buChar char="•"/>
            </a:pPr>
            <a:r>
              <a:rPr lang="en-US" sz="1100" dirty="0" smtClean="0">
                <a:solidFill>
                  <a:srgbClr val="000000"/>
                </a:solidFill>
              </a:rPr>
              <a:t> University of Iowa (test beam studies)</a:t>
            </a:r>
          </a:p>
          <a:p>
            <a:pPr algn="l">
              <a:spcBef>
                <a:spcPct val="0"/>
              </a:spcBef>
              <a:buSzPct val="110000"/>
              <a:buFont typeface="Arial" charset="0"/>
              <a:buChar char="•"/>
            </a:pPr>
            <a:r>
              <a:rPr lang="en-US" sz="1100" dirty="0" smtClean="0">
                <a:solidFill>
                  <a:srgbClr val="000000"/>
                </a:solidFill>
              </a:rPr>
              <a:t> University of Udine (scintillating glasses, test beam)</a:t>
            </a:r>
          </a:p>
          <a:p>
            <a:pPr algn="l">
              <a:spcBef>
                <a:spcPct val="0"/>
              </a:spcBef>
              <a:buSzPct val="110000"/>
              <a:buFont typeface="Arial" charset="0"/>
              <a:buChar char="•"/>
            </a:pPr>
            <a:r>
              <a:rPr lang="en-US" sz="1100" dirty="0" smtClean="0">
                <a:solidFill>
                  <a:srgbClr val="000000"/>
                </a:solidFill>
              </a:rPr>
              <a:t> University of Lecce (test beam)</a:t>
            </a:r>
          </a:p>
          <a:p>
            <a:pPr algn="l">
              <a:spcBef>
                <a:spcPct val="0"/>
              </a:spcBef>
              <a:buSzPct val="110000"/>
              <a:buFont typeface="Arial" charset="0"/>
              <a:buChar char="•"/>
            </a:pPr>
            <a:r>
              <a:rPr lang="en-US" sz="1100" dirty="0" smtClean="0">
                <a:solidFill>
                  <a:srgbClr val="000000"/>
                </a:solidFill>
              </a:rPr>
              <a:t> University of Cyprus (test beam, materials testing)</a:t>
            </a:r>
          </a:p>
          <a:p>
            <a:pPr algn="l">
              <a:spcBef>
                <a:spcPct val="0"/>
              </a:spcBef>
              <a:buSzPct val="110000"/>
              <a:buFont typeface="Arial" charset="0"/>
              <a:buChar char="•"/>
            </a:pPr>
            <a:r>
              <a:rPr lang="en-US" sz="1100" dirty="0" smtClean="0">
                <a:solidFill>
                  <a:srgbClr val="000000"/>
                </a:solidFill>
              </a:rPr>
              <a:t> NIU (extruded </a:t>
            </a:r>
            <a:r>
              <a:rPr lang="en-US" sz="1100" dirty="0" err="1" smtClean="0">
                <a:solidFill>
                  <a:srgbClr val="000000"/>
                </a:solidFill>
              </a:rPr>
              <a:t>scintillator</a:t>
            </a:r>
            <a:r>
              <a:rPr lang="en-US" sz="1100" dirty="0" smtClean="0">
                <a:solidFill>
                  <a:srgbClr val="000000"/>
                </a:solidFill>
              </a:rPr>
              <a:t>)</a:t>
            </a:r>
          </a:p>
          <a:p>
            <a:pPr algn="l">
              <a:spcBef>
                <a:spcPct val="0"/>
              </a:spcBef>
              <a:buSzPct val="110000"/>
              <a:buFont typeface="Arial" charset="0"/>
              <a:buChar char="•"/>
            </a:pPr>
            <a:r>
              <a:rPr lang="en-US" sz="1100" dirty="0" smtClean="0">
                <a:solidFill>
                  <a:srgbClr val="000000"/>
                </a:solidFill>
              </a:rPr>
              <a:t> U. Cyprus (</a:t>
            </a:r>
            <a:r>
              <a:rPr lang="en-US" sz="1100" dirty="0" err="1" smtClean="0">
                <a:solidFill>
                  <a:srgbClr val="000000"/>
                </a:solidFill>
              </a:rPr>
              <a:t>SiPM</a:t>
            </a:r>
            <a:r>
              <a:rPr lang="en-US" sz="1100" dirty="0" smtClean="0">
                <a:solidFill>
                  <a:srgbClr val="000000"/>
                </a:solidFill>
              </a:rPr>
              <a:t> </a:t>
            </a:r>
            <a:r>
              <a:rPr lang="en-US" sz="1100" dirty="0" err="1" smtClean="0">
                <a:solidFill>
                  <a:srgbClr val="000000"/>
                </a:solidFill>
              </a:rPr>
              <a:t>charcterization</a:t>
            </a:r>
            <a:r>
              <a:rPr lang="en-US" sz="1100" dirty="0" smtClean="0">
                <a:solidFill>
                  <a:srgbClr val="000000"/>
                </a:solidFill>
              </a:rPr>
              <a:t>)</a:t>
            </a:r>
          </a:p>
          <a:p>
            <a:pPr algn="l">
              <a:spcBef>
                <a:spcPct val="0"/>
              </a:spcBef>
              <a:buSzPct val="110000"/>
              <a:buFont typeface="Arial" charset="0"/>
              <a:buChar char="•"/>
            </a:pPr>
            <a:r>
              <a:rPr lang="en-US" sz="1100" dirty="0" smtClean="0">
                <a:solidFill>
                  <a:srgbClr val="000000"/>
                </a:solidFill>
              </a:rPr>
              <a:t> STM; IRST-FBK; </a:t>
            </a:r>
            <a:r>
              <a:rPr lang="en-US" sz="1100" dirty="0" err="1" smtClean="0">
                <a:solidFill>
                  <a:srgbClr val="000000"/>
                </a:solidFill>
              </a:rPr>
              <a:t>Voxtel</a:t>
            </a:r>
            <a:r>
              <a:rPr lang="en-US" sz="1100" dirty="0" smtClean="0">
                <a:solidFill>
                  <a:srgbClr val="000000"/>
                </a:solidFill>
              </a:rPr>
              <a:t> (</a:t>
            </a:r>
            <a:r>
              <a:rPr lang="en-US" sz="1100" dirty="0" err="1" smtClean="0">
                <a:solidFill>
                  <a:srgbClr val="000000"/>
                </a:solidFill>
              </a:rPr>
              <a:t>SiPM</a:t>
            </a:r>
            <a:r>
              <a:rPr lang="en-US" sz="1100" dirty="0" smtClean="0">
                <a:solidFill>
                  <a:srgbClr val="000000"/>
                </a:solidFill>
              </a:rPr>
              <a:t> development)</a:t>
            </a:r>
          </a:p>
          <a:p>
            <a:pPr algn="l">
              <a:spcBef>
                <a:spcPct val="0"/>
              </a:spcBef>
              <a:buSzPct val="110000"/>
              <a:buFont typeface="Arial" charset="0"/>
              <a:buChar char="•"/>
            </a:pPr>
            <a:r>
              <a:rPr lang="en-US" sz="1100" dirty="0" smtClean="0">
                <a:solidFill>
                  <a:srgbClr val="000000"/>
                </a:solidFill>
              </a:rPr>
              <a:t> CERN , </a:t>
            </a:r>
            <a:r>
              <a:rPr lang="en-US" sz="1100" dirty="0" err="1" smtClean="0">
                <a:solidFill>
                  <a:srgbClr val="000000"/>
                </a:solidFill>
              </a:rPr>
              <a:t>Saclay</a:t>
            </a:r>
            <a:r>
              <a:rPr lang="en-US" sz="1100" dirty="0" smtClean="0">
                <a:solidFill>
                  <a:srgbClr val="000000"/>
                </a:solidFill>
              </a:rPr>
              <a:t>, Milano, GSI (saturation studies)</a:t>
            </a:r>
          </a:p>
          <a:p>
            <a:pPr algn="l">
              <a:spcBef>
                <a:spcPct val="0"/>
              </a:spcBef>
              <a:buSzPct val="110000"/>
            </a:pPr>
            <a:endParaRPr lang="en-US" sz="1100" dirty="0" smtClean="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9525"/>
            <a:ext cx="6858000" cy="1143000"/>
          </a:xfrm>
        </p:spPr>
        <p:txBody>
          <a:bodyPr/>
          <a:lstStyle/>
          <a:p>
            <a:r>
              <a:rPr lang="en-US" dirty="0" smtClean="0"/>
              <a:t>Dual Readout </a:t>
            </a:r>
            <a:r>
              <a:rPr lang="en-US" dirty="0" err="1" smtClean="0"/>
              <a:t>Calorimetry</a:t>
            </a:r>
            <a:r>
              <a:rPr lang="en-US" dirty="0" smtClean="0"/>
              <a:t> at FNAL</a:t>
            </a:r>
            <a:endParaRPr lang="en-US" dirty="0"/>
          </a:p>
        </p:txBody>
      </p:sp>
      <p:sp>
        <p:nvSpPr>
          <p:cNvPr id="3" name="Content Placeholder 2"/>
          <p:cNvSpPr>
            <a:spLocks noGrp="1"/>
          </p:cNvSpPr>
          <p:nvPr>
            <p:ph idx="1"/>
          </p:nvPr>
        </p:nvSpPr>
        <p:spPr>
          <a:xfrm>
            <a:off x="1143000" y="990600"/>
            <a:ext cx="6858000" cy="4114800"/>
          </a:xfrm>
        </p:spPr>
        <p:txBody>
          <a:bodyPr/>
          <a:lstStyle/>
          <a:p>
            <a:r>
              <a:rPr lang="en-US" sz="1600" dirty="0"/>
              <a:t>T</a:t>
            </a:r>
            <a:r>
              <a:rPr lang="en-US" sz="1600" dirty="0" smtClean="0"/>
              <a:t>he </a:t>
            </a:r>
            <a:r>
              <a:rPr lang="en-US" sz="1600" dirty="0"/>
              <a:t>two ADRIANO 2014 detectors designed for </a:t>
            </a:r>
            <a:r>
              <a:rPr lang="en-US" sz="1600" dirty="0" smtClean="0"/>
              <a:t>dual readout/total absorption for high </a:t>
            </a:r>
            <a:r>
              <a:rPr lang="en-US" sz="1600" dirty="0"/>
              <a:t>energy </a:t>
            </a:r>
            <a:r>
              <a:rPr lang="en-US" sz="1600" dirty="0" smtClean="0"/>
              <a:t>experiments are </a:t>
            </a:r>
            <a:r>
              <a:rPr lang="en-US" sz="1600" dirty="0"/>
              <a:t>at MTEST receiving beam.</a:t>
            </a:r>
          </a:p>
          <a:p>
            <a:r>
              <a:rPr lang="en-US" sz="1600" dirty="0"/>
              <a:t>Their dimensions (10 cm x 10 cm x 105 cm) </a:t>
            </a:r>
            <a:r>
              <a:rPr lang="en-US" sz="1600" dirty="0" smtClean="0"/>
              <a:t>corresponding </a:t>
            </a:r>
            <a:r>
              <a:rPr lang="en-US" sz="1600" dirty="0"/>
              <a:t>to about 3.3 interaction lengths. </a:t>
            </a:r>
            <a:endParaRPr lang="en-US" sz="1600" dirty="0" smtClean="0"/>
          </a:p>
          <a:p>
            <a:r>
              <a:rPr lang="en-US" sz="1600" dirty="0" smtClean="0"/>
              <a:t>Being </a:t>
            </a:r>
            <a:r>
              <a:rPr lang="en-US" sz="1600" dirty="0"/>
              <a:t>a dual-readout and totally active calorimeters (no passive absorber of any sort) they are expected to provide an </a:t>
            </a:r>
            <a:r>
              <a:rPr lang="en-US" sz="1600" dirty="0" err="1"/>
              <a:t>hadronic</a:t>
            </a:r>
            <a:r>
              <a:rPr lang="en-US" sz="1600" dirty="0"/>
              <a:t> energy resolution of the order of 30%/</a:t>
            </a:r>
            <a:r>
              <a:rPr lang="en-US" sz="1600" dirty="0" err="1"/>
              <a:t>sqrt</a:t>
            </a:r>
            <a:r>
              <a:rPr lang="en-US" sz="1600" dirty="0"/>
              <a:t>(E</a:t>
            </a:r>
            <a:r>
              <a:rPr lang="en-US" sz="1600" dirty="0" smtClean="0"/>
              <a:t>)</a:t>
            </a:r>
            <a:endParaRPr lang="en-US" sz="1600" dirty="0"/>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
        <p:nvSpPr>
          <p:cNvPr id="5" name="Slide Number Placeholder 4"/>
          <p:cNvSpPr>
            <a:spLocks noGrp="1"/>
          </p:cNvSpPr>
          <p:nvPr>
            <p:ph type="sldNum" sz="quarter" idx="11"/>
          </p:nvPr>
        </p:nvSpPr>
        <p:spPr/>
        <p:txBody>
          <a:bodyPr/>
          <a:lstStyle/>
          <a:p>
            <a:fld id="{4D59C847-7DCE-6D4A-BE87-C05B68FF72A7}" type="slidenum">
              <a:rPr lang="en-US" smtClean="0"/>
              <a:pPr/>
              <a:t>31</a:t>
            </a:fld>
            <a:endParaRPr lang="en-US" smtClean="0"/>
          </a:p>
          <a:p>
            <a:endParaRPr lang="en-US"/>
          </a:p>
        </p:txBody>
      </p:sp>
      <p:pic>
        <p:nvPicPr>
          <p:cNvPr id="8" name="Picture 7"/>
          <p:cNvPicPr>
            <a:picLocks noChangeAspect="1"/>
          </p:cNvPicPr>
          <p:nvPr/>
        </p:nvPicPr>
        <p:blipFill>
          <a:blip r:embed="rId2"/>
          <a:stretch>
            <a:fillRect/>
          </a:stretch>
        </p:blipFill>
        <p:spPr>
          <a:xfrm>
            <a:off x="2438400" y="3200400"/>
            <a:ext cx="3934114" cy="2950586"/>
          </a:xfrm>
          <a:prstGeom prst="rect">
            <a:avLst/>
          </a:prstGeom>
        </p:spPr>
      </p:pic>
    </p:spTree>
    <p:extLst>
      <p:ext uri="{BB962C8B-B14F-4D97-AF65-F5344CB8AC3E}">
        <p14:creationId xmlns:p14="http://schemas.microsoft.com/office/powerpoint/2010/main" val="25929076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8079"/>
            <a:ext cx="8229600" cy="4525963"/>
          </a:xfrm>
        </p:spPr>
        <p:txBody>
          <a:bodyPr/>
          <a:lstStyle/>
          <a:p>
            <a:pPr marL="0" indent="0">
              <a:buNone/>
            </a:pPr>
            <a:r>
              <a:rPr lang="en-US" dirty="0"/>
              <a:t>From Chris Tully SSI lecture, </a:t>
            </a:r>
            <a:r>
              <a:rPr lang="en-US" dirty="0" smtClean="0"/>
              <a:t>2012</a:t>
            </a:r>
            <a:endParaRPr lang="en-US" dirty="0"/>
          </a:p>
        </p:txBody>
      </p:sp>
      <p:pic>
        <p:nvPicPr>
          <p:cNvPr id="5" name="Picture 4" descr="Screen Shot 2014-08-28 at 9.21.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354" y="1446323"/>
            <a:ext cx="6836798" cy="4725434"/>
          </a:xfrm>
          <a:prstGeom prst="rect">
            <a:avLst/>
          </a:prstGeom>
        </p:spPr>
      </p:pic>
      <p:sp>
        <p:nvSpPr>
          <p:cNvPr id="4" name="Footer Placeholder 3"/>
          <p:cNvSpPr>
            <a:spLocks noGrp="1"/>
          </p:cNvSpPr>
          <p:nvPr>
            <p:ph type="ftr" sz="quarter" idx="11"/>
          </p:nvPr>
        </p:nvSpPr>
        <p:spPr/>
        <p:txBody>
          <a:bodyPr/>
          <a:lstStyle/>
          <a:p>
            <a:r>
              <a:rPr lang="en-US" smtClean="0"/>
              <a:t>E. Ramberg; "Fast Timing for HGCAL"</a:t>
            </a:r>
            <a:endParaRPr lang="en-US"/>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F66F3183-C94F-5D46-8D54-8F82AD626074}" type="slidenum">
              <a:rPr lang="en-US" smtClean="0"/>
              <a:t>32</a:t>
            </a:fld>
            <a:endParaRPr lang="en-US"/>
          </a:p>
        </p:txBody>
      </p:sp>
    </p:spTree>
    <p:extLst>
      <p:ext uri="{BB962C8B-B14F-4D97-AF65-F5344CB8AC3E}">
        <p14:creationId xmlns:p14="http://schemas.microsoft.com/office/powerpoint/2010/main" val="90927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a:xfrm>
            <a:off x="533400" y="304800"/>
            <a:ext cx="7772400" cy="609600"/>
          </a:xfrm>
        </p:spPr>
        <p:txBody>
          <a:bodyPr/>
          <a:lstStyle/>
          <a:p>
            <a:r>
              <a:rPr lang="en-US" dirty="0" err="1" smtClean="0">
                <a:solidFill>
                  <a:srgbClr val="0000CC"/>
                </a:solidFill>
                <a:ea typeface="Comic Sans MS" charset="0"/>
                <a:cs typeface="Comic Sans MS" charset="0"/>
              </a:rPr>
              <a:t>SiPM’s</a:t>
            </a:r>
            <a:r>
              <a:rPr lang="en-US" dirty="0" smtClean="0">
                <a:solidFill>
                  <a:srgbClr val="0000CC"/>
                </a:solidFill>
                <a:ea typeface="Comic Sans MS" charset="0"/>
                <a:cs typeface="Comic Sans MS" charset="0"/>
              </a:rPr>
              <a:t> for Time-of-Flight and </a:t>
            </a:r>
            <a:r>
              <a:rPr lang="en-US" dirty="0" err="1" smtClean="0">
                <a:solidFill>
                  <a:srgbClr val="0000CC"/>
                </a:solidFill>
                <a:ea typeface="Comic Sans MS" charset="0"/>
                <a:cs typeface="Comic Sans MS" charset="0"/>
              </a:rPr>
              <a:t>Calorimetry</a:t>
            </a:r>
            <a:endParaRPr lang="en-US" dirty="0">
              <a:solidFill>
                <a:srgbClr val="0000CC"/>
              </a:solidFill>
              <a:ea typeface="Comic Sans MS" charset="0"/>
              <a:cs typeface="Comic Sans MS" charset="0"/>
            </a:endParaRPr>
          </a:p>
        </p:txBody>
      </p:sp>
      <p:sp>
        <p:nvSpPr>
          <p:cNvPr id="9" name="TextBox 8"/>
          <p:cNvSpPr txBox="1"/>
          <p:nvPr/>
        </p:nvSpPr>
        <p:spPr>
          <a:xfrm>
            <a:off x="304800" y="1219200"/>
            <a:ext cx="8610600" cy="1729704"/>
          </a:xfrm>
          <a:prstGeom prst="rect">
            <a:avLst/>
          </a:prstGeom>
          <a:noFill/>
        </p:spPr>
        <p:txBody>
          <a:bodyPr wrap="square" rtlCol="0">
            <a:spAutoFit/>
          </a:bodyPr>
          <a:lstStyle/>
          <a:p>
            <a:pPr algn="l">
              <a:buClr>
                <a:schemeClr val="tx1"/>
              </a:buClr>
              <a:buSzPct val="150000"/>
              <a:buFont typeface="Arial"/>
              <a:buChar char="•"/>
            </a:pPr>
            <a:r>
              <a:rPr lang="en-US" sz="1400" i="0" dirty="0" smtClean="0">
                <a:solidFill>
                  <a:srgbClr val="000000"/>
                </a:solidFill>
                <a:ea typeface="Comic Sans MS" charset="0"/>
                <a:cs typeface="Comic Sans MS" charset="0"/>
              </a:rPr>
              <a:t> Silicon </a:t>
            </a:r>
            <a:r>
              <a:rPr lang="en-US" sz="1400" i="0" dirty="0" err="1" smtClean="0">
                <a:solidFill>
                  <a:srgbClr val="000000"/>
                </a:solidFill>
                <a:ea typeface="Comic Sans MS" charset="0"/>
                <a:cs typeface="Comic Sans MS" charset="0"/>
              </a:rPr>
              <a:t>PhotoMultipliers</a:t>
            </a:r>
            <a:r>
              <a:rPr lang="en-US" sz="1400" i="0" dirty="0" smtClean="0">
                <a:solidFill>
                  <a:srgbClr val="000000"/>
                </a:solidFill>
                <a:ea typeface="Comic Sans MS" charset="0"/>
                <a:cs typeface="Comic Sans MS" charset="0"/>
              </a:rPr>
              <a:t> are multi-pixel avalanche photodiodes</a:t>
            </a:r>
            <a:r>
              <a:rPr lang="en-US" sz="1400" dirty="0" smtClean="0">
                <a:solidFill>
                  <a:srgbClr val="000000"/>
                </a:solidFill>
                <a:ea typeface="Comic Sans MS" charset="0"/>
                <a:cs typeface="Comic Sans MS" charset="0"/>
              </a:rPr>
              <a:t>. </a:t>
            </a:r>
            <a:r>
              <a:rPr lang="en-US" sz="1400" i="0" dirty="0" smtClean="0">
                <a:solidFill>
                  <a:srgbClr val="000000"/>
                </a:solidFill>
                <a:ea typeface="Comic Sans MS" charset="0"/>
                <a:cs typeface="Comic Sans MS" charset="0"/>
              </a:rPr>
              <a:t>Pixel sizes on the order of 50 microns and avalanche regions at the micron level.</a:t>
            </a:r>
          </a:p>
          <a:p>
            <a:pPr algn="l">
              <a:buClr>
                <a:schemeClr val="tx1"/>
              </a:buClr>
              <a:buSzPct val="150000"/>
              <a:buFont typeface="Arial"/>
              <a:buChar char="•"/>
            </a:pPr>
            <a:r>
              <a:rPr lang="en-US" sz="1400" i="0" dirty="0" smtClean="0">
                <a:solidFill>
                  <a:srgbClr val="000000"/>
                </a:solidFill>
                <a:ea typeface="Comic Sans MS" charset="0"/>
                <a:cs typeface="Comic Sans MS" charset="0"/>
              </a:rPr>
              <a:t> Theoretically, they could be one of the fastest </a:t>
            </a:r>
            <a:r>
              <a:rPr lang="en-US" sz="1400" dirty="0" smtClean="0">
                <a:solidFill>
                  <a:srgbClr val="000000"/>
                </a:solidFill>
                <a:ea typeface="Comic Sans MS" charset="0"/>
                <a:cs typeface="Comic Sans MS" charset="0"/>
              </a:rPr>
              <a:t>particle </a:t>
            </a:r>
            <a:r>
              <a:rPr lang="en-US" sz="1400" i="0" dirty="0" smtClean="0">
                <a:solidFill>
                  <a:srgbClr val="000000"/>
                </a:solidFill>
                <a:ea typeface="Comic Sans MS" charset="0"/>
                <a:cs typeface="Comic Sans MS" charset="0"/>
              </a:rPr>
              <a:t>detectors for HEP (&lt;16 </a:t>
            </a:r>
            <a:r>
              <a:rPr lang="en-US" sz="1400" i="0" dirty="0" err="1" smtClean="0">
                <a:solidFill>
                  <a:srgbClr val="000000"/>
                </a:solidFill>
                <a:ea typeface="Comic Sans MS" charset="0"/>
                <a:cs typeface="Comic Sans MS" charset="0"/>
              </a:rPr>
              <a:t>psec</a:t>
            </a:r>
            <a:r>
              <a:rPr lang="en-US" sz="1400" i="0" dirty="0" smtClean="0">
                <a:solidFill>
                  <a:srgbClr val="000000"/>
                </a:solidFill>
                <a:ea typeface="Comic Sans MS" charset="0"/>
                <a:cs typeface="Comic Sans MS" charset="0"/>
              </a:rPr>
              <a:t> shown at FNAL test beam). </a:t>
            </a:r>
          </a:p>
          <a:p>
            <a:pPr algn="l">
              <a:buClr>
                <a:schemeClr val="tx1"/>
              </a:buClr>
              <a:buSzPct val="150000"/>
              <a:buFont typeface="Arial"/>
              <a:buChar char="•"/>
            </a:pPr>
            <a:r>
              <a:rPr lang="en-US" sz="1400" i="0" dirty="0" smtClean="0">
                <a:solidFill>
                  <a:srgbClr val="000000"/>
                </a:solidFill>
                <a:ea typeface="Comic Sans MS" charset="0"/>
                <a:cs typeface="Comic Sans MS" charset="0"/>
              </a:rPr>
              <a:t> Fermilab has been studying their potential for TOF and </a:t>
            </a:r>
            <a:r>
              <a:rPr lang="en-US" sz="1400" i="0" dirty="0" err="1" smtClean="0">
                <a:solidFill>
                  <a:srgbClr val="000000"/>
                </a:solidFill>
                <a:ea typeface="Comic Sans MS" charset="0"/>
                <a:cs typeface="Comic Sans MS" charset="0"/>
              </a:rPr>
              <a:t>calorimetry</a:t>
            </a:r>
            <a:r>
              <a:rPr lang="en-US" sz="1400" i="0" dirty="0" smtClean="0">
                <a:solidFill>
                  <a:srgbClr val="000000"/>
                </a:solidFill>
                <a:ea typeface="Comic Sans MS" charset="0"/>
                <a:cs typeface="Comic Sans MS" charset="0"/>
              </a:rPr>
              <a:t> for several years. Design and testing occurring now for potential use in FP420 forward tracking at CMS.</a:t>
            </a:r>
          </a:p>
          <a:p>
            <a:pPr algn="l">
              <a:buClr>
                <a:schemeClr val="tx1"/>
              </a:buClr>
              <a:buSzPct val="150000"/>
              <a:buFont typeface="Arial"/>
              <a:buChar char="•"/>
            </a:pPr>
            <a:r>
              <a:rPr lang="en-US" sz="1400" dirty="0" smtClean="0">
                <a:solidFill>
                  <a:srgbClr val="000000"/>
                </a:solidFill>
                <a:ea typeface="Comic Sans MS" charset="0"/>
                <a:cs typeface="Comic Sans MS" charset="0"/>
              </a:rPr>
              <a:t> DAQ techniques supported by KA25 are being used in Proton Computed Tomography with NIU</a:t>
            </a:r>
            <a:endParaRPr lang="en-US" sz="1400" i="0" dirty="0" smtClean="0">
              <a:solidFill>
                <a:srgbClr val="000000"/>
              </a:solidFill>
              <a:ea typeface="Comic Sans MS" charset="0"/>
              <a:cs typeface="Comic Sans MS"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544669"/>
            <a:ext cx="2068718" cy="149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ronzhin\Desktop\PHOTODET_ORSAY_2012\DSCN4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163669"/>
            <a:ext cx="1676400" cy="2235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600" y="5068669"/>
            <a:ext cx="2514600" cy="461665"/>
          </a:xfrm>
          <a:prstGeom prst="rect">
            <a:avLst/>
          </a:prstGeom>
          <a:noFill/>
        </p:spPr>
        <p:txBody>
          <a:bodyPr wrap="square" rtlCol="0">
            <a:spAutoFit/>
          </a:bodyPr>
          <a:lstStyle/>
          <a:p>
            <a:pPr algn="l"/>
            <a:r>
              <a:rPr lang="en-US" sz="1200" i="0" dirty="0" smtClean="0"/>
              <a:t>Transmission line readout suitable for reading 8 separate </a:t>
            </a:r>
            <a:r>
              <a:rPr lang="en-US" sz="1200" i="0" dirty="0" err="1" smtClean="0"/>
              <a:t>SiPM’s</a:t>
            </a:r>
            <a:endParaRPr lang="en-US" sz="1200" i="0" dirty="0"/>
          </a:p>
        </p:txBody>
      </p:sp>
      <p:sp>
        <p:nvSpPr>
          <p:cNvPr id="7" name="TextBox 6"/>
          <p:cNvSpPr txBox="1"/>
          <p:nvPr/>
        </p:nvSpPr>
        <p:spPr>
          <a:xfrm>
            <a:off x="3276600" y="5449669"/>
            <a:ext cx="2209800" cy="646331"/>
          </a:xfrm>
          <a:prstGeom prst="rect">
            <a:avLst/>
          </a:prstGeom>
          <a:noFill/>
        </p:spPr>
        <p:txBody>
          <a:bodyPr wrap="square" rtlCol="0">
            <a:spAutoFit/>
          </a:bodyPr>
          <a:lstStyle/>
          <a:p>
            <a:pPr algn="l"/>
            <a:r>
              <a:rPr lang="en-US" sz="1200" i="0" dirty="0" smtClean="0"/>
              <a:t>CAEN 1742 module digitizes at 5 Gs/</a:t>
            </a:r>
            <a:r>
              <a:rPr lang="en-US" sz="1200" i="0" dirty="0" err="1" smtClean="0"/>
              <a:t>s</a:t>
            </a:r>
            <a:r>
              <a:rPr lang="en-US" sz="1200" i="0" dirty="0" smtClean="0"/>
              <a:t>.  Good for timing and energy measurement</a:t>
            </a:r>
            <a:endParaRPr lang="en-US" sz="1200" i="0" dirty="0"/>
          </a:p>
        </p:txBody>
      </p:sp>
      <p:sp>
        <p:nvSpPr>
          <p:cNvPr id="10" name="TextBox 9"/>
          <p:cNvSpPr txBox="1"/>
          <p:nvPr/>
        </p:nvSpPr>
        <p:spPr>
          <a:xfrm>
            <a:off x="6172200" y="5068669"/>
            <a:ext cx="2133600" cy="646331"/>
          </a:xfrm>
          <a:prstGeom prst="rect">
            <a:avLst/>
          </a:prstGeom>
          <a:noFill/>
        </p:spPr>
        <p:txBody>
          <a:bodyPr wrap="square" rtlCol="0">
            <a:spAutoFit/>
          </a:bodyPr>
          <a:lstStyle/>
          <a:p>
            <a:pPr algn="l"/>
            <a:r>
              <a:rPr lang="en-US" sz="1200" i="0" dirty="0" smtClean="0"/>
              <a:t>Example of one geometry of quartz bars and </a:t>
            </a:r>
            <a:r>
              <a:rPr lang="en-US" sz="1200" i="0" dirty="0" err="1" smtClean="0"/>
              <a:t>SiPMs</a:t>
            </a:r>
            <a:r>
              <a:rPr lang="en-US" sz="1200" i="0" dirty="0" smtClean="0"/>
              <a:t> for CMS forward region</a:t>
            </a:r>
            <a:endParaRPr lang="en-US" sz="1200" i="0" dirty="0"/>
          </a:p>
        </p:txBody>
      </p:sp>
      <p:pic>
        <p:nvPicPr>
          <p:cNvPr id="11" name="Picture 10" descr="Screen shot 2012-07-17 at 3.35.51 AM.png"/>
          <p:cNvPicPr>
            <a:picLocks noChangeAspect="1"/>
          </p:cNvPicPr>
          <p:nvPr/>
        </p:nvPicPr>
        <p:blipFill>
          <a:blip r:embed="rId4"/>
          <a:stretch>
            <a:fillRect/>
          </a:stretch>
        </p:blipFill>
        <p:spPr>
          <a:xfrm>
            <a:off x="6019800" y="3392269"/>
            <a:ext cx="2313374" cy="1612935"/>
          </a:xfrm>
          <a:prstGeom prst="rect">
            <a:avLst/>
          </a:prstGeom>
        </p:spPr>
      </p:pic>
      <p:sp>
        <p:nvSpPr>
          <p:cNvPr id="12" name="Slide Number Placeholder 11"/>
          <p:cNvSpPr>
            <a:spLocks noGrp="1"/>
          </p:cNvSpPr>
          <p:nvPr>
            <p:ph type="sldNum" sz="quarter" idx="11"/>
          </p:nvPr>
        </p:nvSpPr>
        <p:spPr/>
        <p:txBody>
          <a:bodyPr/>
          <a:lstStyle/>
          <a:p>
            <a:fld id="{FBD22B6A-5E4E-4B42-BAA9-A0DD8E29D7B7}" type="slidenum">
              <a:rPr lang="en-US" smtClean="0"/>
              <a:pPr/>
              <a:t>33</a:t>
            </a:fld>
            <a:endParaRPr lang="en-US" smtClean="0"/>
          </a:p>
          <a:p>
            <a:endParaRPr lang="en-US"/>
          </a:p>
        </p:txBody>
      </p:sp>
      <p:sp>
        <p:nvSpPr>
          <p:cNvPr id="13" name="Footer Placeholder 12"/>
          <p:cNvSpPr>
            <a:spLocks noGrp="1"/>
          </p:cNvSpPr>
          <p:nvPr>
            <p:ph type="ftr" sz="quarter" idx="10"/>
          </p:nvPr>
        </p:nvSpPr>
        <p:spPr/>
        <p:txBody>
          <a:bodyPr/>
          <a:lstStyle/>
          <a:p>
            <a:pPr>
              <a:defRPr/>
            </a:pPr>
            <a:r>
              <a:rPr lang="en-US" smtClean="0"/>
              <a:t>Erik Ramberg  -  Review of Fermilab Detector R&amp;D, Oct. 29, 2014</a:t>
            </a:r>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858000" cy="1143000"/>
          </a:xfrm>
        </p:spPr>
        <p:txBody>
          <a:bodyPr/>
          <a:lstStyle/>
          <a:p>
            <a:r>
              <a:rPr lang="en-US" dirty="0" smtClean="0"/>
              <a:t>Support of LAPPD Project at ANL</a:t>
            </a:r>
            <a:endParaRPr lang="en-US" dirty="0"/>
          </a:p>
        </p:txBody>
      </p:sp>
      <p:pic>
        <p:nvPicPr>
          <p:cNvPr id="4" name="Picture 3" descr="C:\Users\ronzhin\Documents\My Documents - Toshiba\Chalice\Chalice_for_2012\Anatol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4191000"/>
            <a:ext cx="14859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p:cNvPicPr>
            <a:picLocks noChangeAspect="1"/>
          </p:cNvPicPr>
          <p:nvPr/>
        </p:nvPicPr>
        <p:blipFill>
          <a:blip r:embed="rId3"/>
          <a:srcRect/>
          <a:stretch>
            <a:fillRect/>
          </a:stretch>
        </p:blipFill>
        <p:spPr bwMode="auto">
          <a:xfrm>
            <a:off x="6553200" y="1295400"/>
            <a:ext cx="1638300" cy="2184400"/>
          </a:xfrm>
          <a:prstGeom prst="rect">
            <a:avLst/>
          </a:prstGeom>
          <a:noFill/>
          <a:ln w="9525">
            <a:noFill/>
            <a:miter lim="800000"/>
            <a:headEnd/>
            <a:tailEnd/>
          </a:ln>
        </p:spPr>
      </p:pic>
      <p:sp>
        <p:nvSpPr>
          <p:cNvPr id="6" name="TextBox 5"/>
          <p:cNvSpPr txBox="1"/>
          <p:nvPr/>
        </p:nvSpPr>
        <p:spPr>
          <a:xfrm>
            <a:off x="6400800" y="3505200"/>
            <a:ext cx="2133600" cy="584776"/>
          </a:xfrm>
          <a:prstGeom prst="rect">
            <a:avLst/>
          </a:prstGeom>
          <a:noFill/>
        </p:spPr>
        <p:txBody>
          <a:bodyPr wrap="square">
            <a:spAutoFit/>
          </a:bodyPr>
          <a:lstStyle/>
          <a:p>
            <a:pPr>
              <a:defRPr/>
            </a:pPr>
            <a:r>
              <a:rPr lang="en-US" sz="1600" dirty="0">
                <a:latin typeface="+mn-lt"/>
              </a:rPr>
              <a:t>T</a:t>
            </a:r>
            <a:r>
              <a:rPr lang="en-US" sz="1600" i="0" dirty="0" smtClean="0">
                <a:solidFill>
                  <a:schemeClr val="tx1"/>
                </a:solidFill>
                <a:latin typeface="+mn-lt"/>
                <a:ea typeface="+mn-ea"/>
                <a:cs typeface="+mn-cs"/>
              </a:rPr>
              <a:t>hin film coating plant for 8” </a:t>
            </a:r>
            <a:r>
              <a:rPr lang="en-US" sz="1600" i="0" dirty="0" smtClean="0">
                <a:solidFill>
                  <a:schemeClr val="tx1"/>
                </a:solidFill>
                <a:latin typeface="+mn-lt"/>
              </a:rPr>
              <a:t>plates</a:t>
            </a:r>
            <a:endParaRPr lang="en-US" sz="1600" i="0" dirty="0">
              <a:solidFill>
                <a:schemeClr val="tx1"/>
              </a:solidFill>
              <a:latin typeface="+mn-lt"/>
              <a:ea typeface="+mn-ea"/>
              <a:cs typeface="+mn-cs"/>
            </a:endParaRPr>
          </a:p>
        </p:txBody>
      </p:sp>
      <p:sp>
        <p:nvSpPr>
          <p:cNvPr id="8" name="TextBox 7"/>
          <p:cNvSpPr txBox="1"/>
          <p:nvPr/>
        </p:nvSpPr>
        <p:spPr>
          <a:xfrm>
            <a:off x="4038600" y="5410200"/>
            <a:ext cx="2590800" cy="830997"/>
          </a:xfrm>
          <a:prstGeom prst="rect">
            <a:avLst/>
          </a:prstGeom>
          <a:noFill/>
        </p:spPr>
        <p:txBody>
          <a:bodyPr wrap="square">
            <a:spAutoFit/>
          </a:bodyPr>
          <a:lstStyle/>
          <a:p>
            <a:pPr>
              <a:defRPr/>
            </a:pPr>
            <a:r>
              <a:rPr lang="en-US" sz="1600" i="0" dirty="0" smtClean="0">
                <a:solidFill>
                  <a:schemeClr val="tx1"/>
                </a:solidFill>
                <a:latin typeface="+mn-lt"/>
                <a:ea typeface="+mn-ea"/>
                <a:cs typeface="+mn-cs"/>
              </a:rPr>
              <a:t>Anatoly </a:t>
            </a:r>
            <a:r>
              <a:rPr lang="en-US" sz="1600" i="0" dirty="0" err="1" smtClean="0">
                <a:solidFill>
                  <a:schemeClr val="tx1"/>
                </a:solidFill>
                <a:latin typeface="+mn-lt"/>
                <a:ea typeface="+mn-ea"/>
                <a:cs typeface="+mn-cs"/>
              </a:rPr>
              <a:t>Ronzhin</a:t>
            </a:r>
            <a:r>
              <a:rPr lang="en-US" sz="1600" i="0" dirty="0" smtClean="0">
                <a:solidFill>
                  <a:schemeClr val="tx1"/>
                </a:solidFill>
                <a:latin typeface="+mn-lt"/>
                <a:ea typeface="+mn-ea"/>
                <a:cs typeface="+mn-cs"/>
              </a:rPr>
              <a:t> holding the ‘chalice’ for systematic photocathode testing</a:t>
            </a:r>
            <a:endParaRPr lang="en-US" sz="1600" i="0" dirty="0">
              <a:solidFill>
                <a:schemeClr val="tx1"/>
              </a:solidFill>
              <a:latin typeface="+mn-lt"/>
              <a:ea typeface="+mn-ea"/>
              <a:cs typeface="+mn-cs"/>
            </a:endParaRPr>
          </a:p>
        </p:txBody>
      </p:sp>
      <p:grpSp>
        <p:nvGrpSpPr>
          <p:cNvPr id="10" name="Group 9"/>
          <p:cNvGrpSpPr/>
          <p:nvPr/>
        </p:nvGrpSpPr>
        <p:grpSpPr>
          <a:xfrm>
            <a:off x="838200" y="1676400"/>
            <a:ext cx="4876800" cy="3276600"/>
            <a:chOff x="304800" y="2362200"/>
            <a:chExt cx="4876800" cy="3276600"/>
          </a:xfrm>
        </p:grpSpPr>
        <p:pic>
          <p:nvPicPr>
            <p:cNvPr id="11" name="Picture 6"/>
            <p:cNvPicPr>
              <a:picLocks noChangeAspect="1"/>
            </p:cNvPicPr>
            <p:nvPr/>
          </p:nvPicPr>
          <p:blipFill>
            <a:blip r:embed="rId4"/>
            <a:srcRect/>
            <a:stretch>
              <a:fillRect/>
            </a:stretch>
          </p:blipFill>
          <p:spPr bwMode="auto">
            <a:xfrm>
              <a:off x="1828800" y="3505200"/>
              <a:ext cx="3086100" cy="2057400"/>
            </a:xfrm>
            <a:prstGeom prst="rect">
              <a:avLst/>
            </a:prstGeom>
            <a:noFill/>
            <a:ln w="9525">
              <a:noFill/>
              <a:miter lim="800000"/>
              <a:headEnd/>
              <a:tailEnd/>
            </a:ln>
          </p:spPr>
        </p:pic>
        <p:sp>
          <p:nvSpPr>
            <p:cNvPr id="12" name="TextBox 7"/>
            <p:cNvSpPr txBox="1">
              <a:spLocks noChangeArrowheads="1"/>
            </p:cNvSpPr>
            <p:nvPr/>
          </p:nvSpPr>
          <p:spPr bwMode="auto">
            <a:xfrm>
              <a:off x="304800" y="2362200"/>
              <a:ext cx="3289300" cy="369888"/>
            </a:xfrm>
            <a:prstGeom prst="rect">
              <a:avLst/>
            </a:prstGeom>
            <a:noFill/>
            <a:ln w="9525">
              <a:noFill/>
              <a:miter lim="800000"/>
              <a:headEnd/>
              <a:tailEnd/>
            </a:ln>
          </p:spPr>
          <p:txBody>
            <a:bodyPr wrap="none">
              <a:prstTxWarp prst="textNoShape">
                <a:avLst/>
              </a:prstTxWarp>
              <a:spAutoFit/>
            </a:bodyPr>
            <a:lstStyle/>
            <a:p>
              <a:r>
                <a:rPr lang="en-US" sz="1800"/>
                <a:t>A mockup of the 8</a:t>
              </a:r>
              <a:r>
                <a:rPr lang="ja-JP" altLang="en-US" sz="1800"/>
                <a:t>”</a:t>
              </a:r>
              <a:r>
                <a:rPr lang="en-US" altLang="ja-JP" sz="1800"/>
                <a:t> MCP/PMT:</a:t>
              </a:r>
              <a:endParaRPr lang="en-US" sz="1800"/>
            </a:p>
          </p:txBody>
        </p:sp>
        <p:cxnSp>
          <p:nvCxnSpPr>
            <p:cNvPr id="13" name="Straight Arrow Connector 12"/>
            <p:cNvCxnSpPr/>
            <p:nvPr/>
          </p:nvCxnSpPr>
          <p:spPr>
            <a:xfrm>
              <a:off x="1600200" y="4648200"/>
              <a:ext cx="457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19200" y="3352800"/>
              <a:ext cx="12954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2820194" y="5028406"/>
              <a:ext cx="1219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81000" y="2895600"/>
              <a:ext cx="2386013" cy="461963"/>
            </a:xfrm>
            <a:prstGeom prst="rect">
              <a:avLst/>
            </a:prstGeom>
            <a:noFill/>
          </p:spPr>
          <p:txBody>
            <a:bodyPr>
              <a:spAutoFit/>
            </a:bodyPr>
            <a:lstStyle/>
            <a:p>
              <a:pPr>
                <a:defRPr/>
              </a:pPr>
              <a:r>
                <a:rPr lang="en-US" sz="1200" dirty="0">
                  <a:latin typeface="+mn-lt"/>
                  <a:ea typeface="+mn-ea"/>
                  <a:cs typeface="+mn-cs"/>
                </a:rPr>
                <a:t>Transmission line readout retains superb timing resolution</a:t>
              </a:r>
            </a:p>
          </p:txBody>
        </p:sp>
        <p:sp>
          <p:nvSpPr>
            <p:cNvPr id="17" name="TextBox 18"/>
            <p:cNvSpPr txBox="1">
              <a:spLocks noChangeArrowheads="1"/>
            </p:cNvSpPr>
            <p:nvPr/>
          </p:nvSpPr>
          <p:spPr bwMode="auto">
            <a:xfrm>
              <a:off x="381000" y="4267200"/>
              <a:ext cx="1219200" cy="1016000"/>
            </a:xfrm>
            <a:prstGeom prst="rect">
              <a:avLst/>
            </a:prstGeom>
            <a:noFill/>
            <a:ln w="9525">
              <a:noFill/>
              <a:miter lim="800000"/>
              <a:headEnd/>
              <a:tailEnd/>
            </a:ln>
          </p:spPr>
          <p:txBody>
            <a:bodyPr>
              <a:prstTxWarp prst="textNoShape">
                <a:avLst/>
              </a:prstTxWarp>
              <a:spAutoFit/>
            </a:bodyPr>
            <a:lstStyle/>
            <a:p>
              <a:r>
                <a:rPr lang="en-US" sz="1200" dirty="0"/>
                <a:t>U.C</a:t>
              </a:r>
              <a:r>
                <a:rPr lang="en-US" sz="1200" dirty="0" smtClean="0"/>
                <a:t>./Hawaii </a:t>
              </a:r>
              <a:r>
                <a:rPr lang="en-US" sz="1200" dirty="0"/>
                <a:t>is developing high speed digitizers (10-20 GHz)</a:t>
              </a:r>
            </a:p>
          </p:txBody>
        </p:sp>
        <p:cxnSp>
          <p:nvCxnSpPr>
            <p:cNvPr id="18" name="Straight Arrow Connector 17"/>
            <p:cNvCxnSpPr/>
            <p:nvPr/>
          </p:nvCxnSpPr>
          <p:spPr>
            <a:xfrm rot="5400000">
              <a:off x="4191000" y="3429000"/>
              <a:ext cx="685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505200" y="2514600"/>
              <a:ext cx="1676400" cy="646113"/>
            </a:xfrm>
            <a:prstGeom prst="rect">
              <a:avLst/>
            </a:prstGeom>
            <a:noFill/>
          </p:spPr>
          <p:txBody>
            <a:bodyPr>
              <a:spAutoFit/>
            </a:bodyPr>
            <a:lstStyle/>
            <a:p>
              <a:pPr>
                <a:defRPr/>
              </a:pPr>
              <a:r>
                <a:rPr lang="en-US" sz="1200" dirty="0">
                  <a:latin typeface="+mn-lt"/>
                  <a:ea typeface="+mn-ea"/>
                  <a:cs typeface="+mn-cs"/>
                </a:rPr>
                <a:t>Readout on both ends gives 1 mm positional resolution</a:t>
              </a:r>
            </a:p>
          </p:txBody>
        </p:sp>
      </p:grpSp>
      <p:sp>
        <p:nvSpPr>
          <p:cNvPr id="3" name="TextBox 2"/>
          <p:cNvSpPr txBox="1"/>
          <p:nvPr/>
        </p:nvSpPr>
        <p:spPr>
          <a:xfrm>
            <a:off x="381000" y="5247382"/>
            <a:ext cx="3505200" cy="1077218"/>
          </a:xfrm>
          <a:prstGeom prst="rect">
            <a:avLst/>
          </a:prstGeom>
          <a:noFill/>
          <a:ln>
            <a:solidFill>
              <a:schemeClr val="tx1"/>
            </a:solidFill>
          </a:ln>
        </p:spPr>
        <p:txBody>
          <a:bodyPr wrap="square" rtlCol="0">
            <a:spAutoFit/>
          </a:bodyPr>
          <a:lstStyle/>
          <a:p>
            <a:pPr algn="l"/>
            <a:r>
              <a:rPr lang="en-US" sz="1600" dirty="0" smtClean="0"/>
              <a:t>Caltech, FNAL, </a:t>
            </a:r>
            <a:r>
              <a:rPr lang="en-US" sz="1600" dirty="0" err="1" smtClean="0"/>
              <a:t>U.Chicago</a:t>
            </a:r>
            <a:r>
              <a:rPr lang="en-US" sz="1600" dirty="0" smtClean="0"/>
              <a:t> have begun a collaboration to study EM shower timing using LAPPD </a:t>
            </a:r>
            <a:r>
              <a:rPr lang="en-US" sz="1600" dirty="0" err="1" smtClean="0"/>
              <a:t>microchannel</a:t>
            </a:r>
            <a:r>
              <a:rPr lang="en-US" sz="1600" dirty="0" smtClean="0"/>
              <a:t> plates.</a:t>
            </a:r>
            <a:endParaRPr lang="en-US" sz="1600" dirty="0"/>
          </a:p>
        </p:txBody>
      </p:sp>
      <p:sp>
        <p:nvSpPr>
          <p:cNvPr id="7" name="TextBox 6"/>
          <p:cNvSpPr txBox="1"/>
          <p:nvPr/>
        </p:nvSpPr>
        <p:spPr>
          <a:xfrm>
            <a:off x="1447800" y="990600"/>
            <a:ext cx="5105400" cy="369332"/>
          </a:xfrm>
          <a:prstGeom prst="rect">
            <a:avLst/>
          </a:prstGeom>
          <a:noFill/>
        </p:spPr>
        <p:txBody>
          <a:bodyPr wrap="square" rtlCol="0">
            <a:spAutoFit/>
          </a:bodyPr>
          <a:lstStyle/>
          <a:p>
            <a:pPr algn="l"/>
            <a:r>
              <a:rPr lang="en-US" sz="1800" dirty="0" smtClean="0"/>
              <a:t>(‘Large Area Picosecond Photo Detector’)</a:t>
            </a:r>
            <a:endParaRPr lang="en-US" sz="1800" dirty="0"/>
          </a:p>
        </p:txBody>
      </p:sp>
    </p:spTree>
    <p:extLst>
      <p:ext uri="{BB962C8B-B14F-4D97-AF65-F5344CB8AC3E}">
        <p14:creationId xmlns:p14="http://schemas.microsoft.com/office/powerpoint/2010/main" val="15752847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590800"/>
            <a:ext cx="6629400" cy="609600"/>
          </a:xfrm>
        </p:spPr>
        <p:txBody>
          <a:bodyPr/>
          <a:lstStyle/>
          <a:p>
            <a:r>
              <a:rPr lang="en-US" sz="3200" dirty="0" smtClean="0"/>
              <a:t>Astrophysics Detectors for </a:t>
            </a:r>
            <a:br>
              <a:rPr lang="en-US" sz="3200" dirty="0" smtClean="0"/>
            </a:br>
            <a:r>
              <a:rPr lang="en-US" sz="3200" dirty="0" smtClean="0"/>
              <a:t>Dark Matter/Dark Energy </a:t>
            </a:r>
            <a:r>
              <a:rPr lang="en-US" dirty="0" smtClean="0"/>
              <a:t/>
            </a:r>
            <a:br>
              <a:rPr lang="en-US" dirty="0" smtClean="0"/>
            </a:br>
            <a:r>
              <a:rPr lang="en-US" dirty="0" smtClean="0"/>
              <a:t/>
            </a:r>
            <a:br>
              <a:rPr lang="en-US" dirty="0" smtClean="0"/>
            </a:br>
            <a:r>
              <a:rPr lang="en-US" sz="2400" dirty="0" smtClean="0"/>
              <a:t>(Managed by Juan Estrada)</a:t>
            </a:r>
            <a:endParaRPr lang="en-US" dirty="0"/>
          </a:p>
        </p:txBody>
      </p:sp>
      <p:sp>
        <p:nvSpPr>
          <p:cNvPr id="3" name="Slide Number Placeholder 2"/>
          <p:cNvSpPr>
            <a:spLocks noGrp="1"/>
          </p:cNvSpPr>
          <p:nvPr>
            <p:ph type="sldNum" sz="quarter" idx="11"/>
          </p:nvPr>
        </p:nvSpPr>
        <p:spPr/>
        <p:txBody>
          <a:bodyPr/>
          <a:lstStyle/>
          <a:p>
            <a:fld id="{4D59C847-7DCE-6D4A-BE87-C05B68FF72A7}" type="slidenum">
              <a:rPr lang="en-US" smtClean="0"/>
              <a:pPr/>
              <a:t>35</a:t>
            </a:fld>
            <a:endParaRPr lang="en-US" smtClean="0"/>
          </a:p>
          <a:p>
            <a:endParaRPr lang="en-US"/>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838200" y="304800"/>
            <a:ext cx="6858000" cy="685800"/>
          </a:xfrm>
        </p:spPr>
        <p:txBody>
          <a:bodyPr/>
          <a:lstStyle/>
          <a:p>
            <a:r>
              <a:rPr lang="en-US" sz="2400" dirty="0" smtClean="0">
                <a:ea typeface="Arial Unicode MS" pitchFamily="34" charset="-128"/>
                <a:cs typeface="Arial Unicode MS" pitchFamily="34" charset="-128"/>
              </a:rPr>
              <a:t>Alternative Techniques We Have Explored in </a:t>
            </a:r>
            <a:br>
              <a:rPr lang="en-US" sz="2400" dirty="0" smtClean="0">
                <a:ea typeface="Arial Unicode MS" pitchFamily="34" charset="-128"/>
                <a:cs typeface="Arial Unicode MS" pitchFamily="34" charset="-128"/>
              </a:rPr>
            </a:br>
            <a:r>
              <a:rPr lang="en-US" sz="2400" dirty="0" smtClean="0">
                <a:ea typeface="Arial Unicode MS" pitchFamily="34" charset="-128"/>
                <a:cs typeface="Arial Unicode MS" pitchFamily="34" charset="-128"/>
              </a:rPr>
              <a:t>Dark Matter Detector R&amp;D at Fermilab</a:t>
            </a:r>
            <a:endParaRPr lang="en-US" dirty="0">
              <a:ea typeface="Arial Unicode MS" pitchFamily="34" charset="-128"/>
              <a:cs typeface="Arial Unicode MS" pitchFamily="34" charset="-128"/>
            </a:endParaRPr>
          </a:p>
        </p:txBody>
      </p:sp>
      <p:sp>
        <p:nvSpPr>
          <p:cNvPr id="751620" name="Text Box 4"/>
          <p:cNvSpPr txBox="1">
            <a:spLocks noChangeArrowheads="1"/>
          </p:cNvSpPr>
          <p:nvPr/>
        </p:nvSpPr>
        <p:spPr bwMode="auto">
          <a:xfrm>
            <a:off x="6934200" y="6172200"/>
            <a:ext cx="1600200" cy="457200"/>
          </a:xfrm>
          <a:prstGeom prst="rect">
            <a:avLst/>
          </a:prstGeom>
          <a:noFill/>
          <a:ln w="9525">
            <a:noFill/>
            <a:miter lim="800000"/>
            <a:headEnd/>
            <a:tailEnd/>
          </a:ln>
          <a:effectLst/>
        </p:spPr>
        <p:txBody>
          <a:bodyPr>
            <a:spAutoFit/>
          </a:bodyPr>
          <a:lstStyle/>
          <a:p>
            <a:pPr algn="r" eaLnBrk="0" hangingPunct="0">
              <a:spcBef>
                <a:spcPct val="50000"/>
              </a:spcBef>
            </a:pPr>
            <a:r>
              <a:rPr lang="en-US" sz="1200" dirty="0">
                <a:latin typeface="Times New Roman" pitchFamily="18" charset="0"/>
              </a:rPr>
              <a:t>Page</a:t>
            </a:r>
            <a:r>
              <a:rPr lang="en-US" sz="2400" dirty="0">
                <a:latin typeface="Times New Roman" pitchFamily="18" charset="0"/>
              </a:rPr>
              <a:t> </a:t>
            </a:r>
            <a:fld id="{6BE3379C-5E94-4E6D-A913-EA7B2CA6B565}" type="slidenum">
              <a:rPr lang="en-US" sz="1200">
                <a:latin typeface="Times New Roman" pitchFamily="18" charset="0"/>
              </a:rPr>
              <a:pPr algn="r" eaLnBrk="0" hangingPunct="0">
                <a:spcBef>
                  <a:spcPct val="50000"/>
                </a:spcBef>
              </a:pPr>
              <a:t>36</a:t>
            </a:fld>
            <a:endParaRPr lang="en-US" sz="1200" dirty="0">
              <a:latin typeface="Times New Roman" pitchFamily="18" charset="0"/>
            </a:endParaRPr>
          </a:p>
        </p:txBody>
      </p:sp>
      <p:pic>
        <p:nvPicPr>
          <p:cNvPr id="4" name="Picture 4" descr="C:\Users\hback\AppData\Local\Temp\distilationColumnPeopleToolsm-1.jpg"/>
          <p:cNvPicPr>
            <a:picLocks noChangeAspect="1" noChangeArrowheads="1"/>
          </p:cNvPicPr>
          <p:nvPr/>
        </p:nvPicPr>
        <p:blipFill>
          <a:blip r:embed="rId2"/>
          <a:srcRect/>
          <a:stretch>
            <a:fillRect/>
          </a:stretch>
        </p:blipFill>
        <p:spPr bwMode="auto">
          <a:xfrm>
            <a:off x="609600" y="1828800"/>
            <a:ext cx="2029326" cy="2514600"/>
          </a:xfrm>
          <a:prstGeom prst="rect">
            <a:avLst/>
          </a:prstGeom>
          <a:noFill/>
          <a:ln w="9525">
            <a:noFill/>
            <a:miter lim="800000"/>
            <a:headEnd/>
            <a:tailEnd/>
          </a:ln>
        </p:spPr>
      </p:pic>
      <p:sp>
        <p:nvSpPr>
          <p:cNvPr id="5" name="TextBox 4"/>
          <p:cNvSpPr txBox="1"/>
          <p:nvPr/>
        </p:nvSpPr>
        <p:spPr>
          <a:xfrm>
            <a:off x="533401" y="4495800"/>
            <a:ext cx="2285999" cy="954107"/>
          </a:xfrm>
          <a:prstGeom prst="rect">
            <a:avLst/>
          </a:prstGeom>
          <a:noFill/>
        </p:spPr>
        <p:txBody>
          <a:bodyPr wrap="square" rtlCol="0">
            <a:spAutoFit/>
          </a:bodyPr>
          <a:lstStyle/>
          <a:p>
            <a:pPr algn="l"/>
            <a:r>
              <a:rPr lang="en-US" sz="1400" i="0" dirty="0" smtClean="0"/>
              <a:t>Distillation column producing 39Ar depleted Argon for dark matter community.</a:t>
            </a:r>
            <a:endParaRPr lang="en-US" sz="1400" i="0" dirty="0"/>
          </a:p>
        </p:txBody>
      </p:sp>
      <p:pic>
        <p:nvPicPr>
          <p:cNvPr id="6" name="Picture 1026" descr="SingleAlpha60"/>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124200" y="1524000"/>
            <a:ext cx="2362200" cy="2362200"/>
          </a:xfrm>
          <a:prstGeom prst="rect">
            <a:avLst/>
          </a:prstGeom>
          <a:solidFill>
            <a:schemeClr val="bg1"/>
          </a:solidFill>
          <a:ln w="9525">
            <a:noFill/>
            <a:miter lim="800000"/>
            <a:headEnd/>
            <a:tailEnd/>
          </a:ln>
        </p:spPr>
      </p:pic>
      <p:pic>
        <p:nvPicPr>
          <p:cNvPr id="9" name="Picture 1"/>
          <p:cNvPicPr>
            <a:picLocks noChangeAspect="1" noChangeArrowheads="1"/>
          </p:cNvPicPr>
          <p:nvPr/>
        </p:nvPicPr>
        <p:blipFill>
          <a:blip r:embed="rId4"/>
          <a:srcRect/>
          <a:stretch>
            <a:fillRect/>
          </a:stretch>
        </p:blipFill>
        <p:spPr bwMode="auto">
          <a:xfrm>
            <a:off x="6172200" y="1295400"/>
            <a:ext cx="1905000" cy="1798713"/>
          </a:xfrm>
          <a:prstGeom prst="rect">
            <a:avLst/>
          </a:prstGeom>
          <a:noFill/>
          <a:ln w="12700">
            <a:noFill/>
            <a:miter lim="800000"/>
            <a:headEnd/>
            <a:tailEnd/>
          </a:ln>
        </p:spPr>
      </p:pic>
      <p:grpSp>
        <p:nvGrpSpPr>
          <p:cNvPr id="10" name="Group 15"/>
          <p:cNvGrpSpPr>
            <a:grpSpLocks/>
          </p:cNvGrpSpPr>
          <p:nvPr/>
        </p:nvGrpSpPr>
        <p:grpSpPr bwMode="auto">
          <a:xfrm>
            <a:off x="5791200" y="3200400"/>
            <a:ext cx="3124200" cy="1524000"/>
            <a:chOff x="152400" y="3276600"/>
            <a:chExt cx="4643437" cy="2490787"/>
          </a:xfrm>
        </p:grpSpPr>
        <p:sp>
          <p:nvSpPr>
            <p:cNvPr id="11" name="Rectangle 1"/>
            <p:cNvSpPr>
              <a:spLocks/>
            </p:cNvSpPr>
            <p:nvPr/>
          </p:nvSpPr>
          <p:spPr bwMode="auto">
            <a:xfrm>
              <a:off x="152400" y="5257800"/>
              <a:ext cx="4643437" cy="509587"/>
            </a:xfrm>
            <a:prstGeom prst="rect">
              <a:avLst/>
            </a:prstGeom>
            <a:noFill/>
            <a:ln w="12700">
              <a:noFill/>
              <a:miter lim="800000"/>
              <a:headEnd/>
              <a:tailEnd/>
            </a:ln>
          </p:spPr>
          <p:txBody>
            <a:bodyPr lIns="0" tIns="0" rIns="0" bIns="0" anchor="ctr">
              <a:prstTxWarp prst="textNoShape">
                <a:avLst/>
              </a:prstTxWarp>
            </a:bodyPr>
            <a:lstStyle/>
            <a:p>
              <a:pPr algn="l"/>
              <a:r>
                <a:rPr lang="en-US" sz="1100" i="0" dirty="0" err="1">
                  <a:solidFill>
                    <a:srgbClr val="3333CC"/>
                  </a:solidFill>
                </a:rPr>
                <a:t>Muons</a:t>
              </a:r>
              <a:r>
                <a:rPr lang="en-US" sz="1100" i="0" dirty="0">
                  <a:solidFill>
                    <a:srgbClr val="3333CC"/>
                  </a:solidFill>
                </a:rPr>
                <a:t>            electrons      diffusion limited hits.</a:t>
              </a:r>
            </a:p>
          </p:txBody>
        </p:sp>
        <p:pic>
          <p:nvPicPr>
            <p:cNvPr id="12" name="Picture 3"/>
            <p:cNvPicPr>
              <a:picLocks noChangeAspect="1" noChangeArrowheads="1"/>
            </p:cNvPicPr>
            <p:nvPr/>
          </p:nvPicPr>
          <p:blipFill>
            <a:blip r:embed="rId5"/>
            <a:srcRect/>
            <a:stretch>
              <a:fillRect/>
            </a:stretch>
          </p:blipFill>
          <p:spPr bwMode="auto">
            <a:xfrm>
              <a:off x="228600" y="3276600"/>
              <a:ext cx="4202988" cy="1698625"/>
            </a:xfrm>
            <a:prstGeom prst="rect">
              <a:avLst/>
            </a:prstGeom>
            <a:noFill/>
            <a:ln w="38100">
              <a:solidFill>
                <a:schemeClr val="tx1"/>
              </a:solidFill>
              <a:miter lim="800000"/>
              <a:headEnd/>
              <a:tailEnd/>
            </a:ln>
          </p:spPr>
        </p:pic>
        <p:sp>
          <p:nvSpPr>
            <p:cNvPr id="13" name="Line 4"/>
            <p:cNvSpPr>
              <a:spLocks noChangeShapeType="1"/>
            </p:cNvSpPr>
            <p:nvPr/>
          </p:nvSpPr>
          <p:spPr bwMode="auto">
            <a:xfrm flipH="1">
              <a:off x="433387" y="4495800"/>
              <a:ext cx="176213" cy="904875"/>
            </a:xfrm>
            <a:prstGeom prst="line">
              <a:avLst/>
            </a:prstGeom>
            <a:noFill/>
            <a:ln w="38100">
              <a:solidFill>
                <a:srgbClr val="A40800"/>
              </a:solidFill>
              <a:miter lim="800000"/>
              <a:headEnd type="stealth" w="med" len="med"/>
              <a:tailEnd/>
            </a:ln>
          </p:spPr>
          <p:txBody>
            <a:bodyPr lIns="0" tIns="0" rIns="0" bIns="0">
              <a:prstTxWarp prst="textNoShape">
                <a:avLst/>
              </a:prstTxWarp>
            </a:bodyPr>
            <a:lstStyle/>
            <a:p>
              <a:endParaRPr lang="en-US"/>
            </a:p>
          </p:txBody>
        </p:sp>
        <p:sp>
          <p:nvSpPr>
            <p:cNvPr id="14" name="Line 5"/>
            <p:cNvSpPr>
              <a:spLocks noChangeShapeType="1"/>
            </p:cNvSpPr>
            <p:nvPr/>
          </p:nvSpPr>
          <p:spPr bwMode="auto">
            <a:xfrm>
              <a:off x="2743200" y="4724400"/>
              <a:ext cx="228600" cy="461962"/>
            </a:xfrm>
            <a:prstGeom prst="line">
              <a:avLst/>
            </a:prstGeom>
            <a:noFill/>
            <a:ln w="38100">
              <a:solidFill>
                <a:srgbClr val="558E28"/>
              </a:solidFill>
              <a:miter lim="800000"/>
              <a:headEnd type="stealth" w="med" len="med"/>
              <a:tailEnd/>
            </a:ln>
          </p:spPr>
          <p:txBody>
            <a:bodyPr lIns="0" tIns="0" rIns="0" bIns="0">
              <a:prstTxWarp prst="textNoShape">
                <a:avLst/>
              </a:prstTxWarp>
            </a:bodyPr>
            <a:lstStyle/>
            <a:p>
              <a:endParaRPr lang="en-US"/>
            </a:p>
          </p:txBody>
        </p:sp>
        <p:sp>
          <p:nvSpPr>
            <p:cNvPr id="15" name="Line 9"/>
            <p:cNvSpPr>
              <a:spLocks noChangeShapeType="1"/>
            </p:cNvSpPr>
            <p:nvPr/>
          </p:nvSpPr>
          <p:spPr bwMode="auto">
            <a:xfrm>
              <a:off x="1219325" y="4343880"/>
              <a:ext cx="532761" cy="963497"/>
            </a:xfrm>
            <a:prstGeom prst="line">
              <a:avLst/>
            </a:prstGeom>
            <a:noFill/>
            <a:ln w="28575">
              <a:solidFill>
                <a:srgbClr val="4A7EBB"/>
              </a:solidFill>
              <a:round/>
              <a:headEnd type="stealth" w="med" len="med"/>
              <a:tailEnd/>
            </a:ln>
            <a:effectLst>
              <a:outerShdw dist="23000" dir="5400000" rotWithShape="0">
                <a:srgbClr val="808080">
                  <a:alpha val="34999"/>
                </a:srgbClr>
              </a:outerShdw>
            </a:effectLst>
          </p:spPr>
          <p:txBody>
            <a:bodyPr lIns="0" tIns="0" rIns="0" bIns="0"/>
            <a:lstStyle/>
            <a:p>
              <a:pPr>
                <a:defRPr/>
              </a:pPr>
              <a:endParaRPr lang="en-US">
                <a:ea typeface="+mn-ea"/>
                <a:cs typeface="+mn-cs"/>
              </a:endParaRPr>
            </a:p>
          </p:txBody>
        </p:sp>
      </p:grpSp>
      <p:sp>
        <p:nvSpPr>
          <p:cNvPr id="16" name="TextBox 15"/>
          <p:cNvSpPr txBox="1"/>
          <p:nvPr/>
        </p:nvSpPr>
        <p:spPr>
          <a:xfrm>
            <a:off x="6096000" y="4747736"/>
            <a:ext cx="2285999" cy="738664"/>
          </a:xfrm>
          <a:prstGeom prst="rect">
            <a:avLst/>
          </a:prstGeom>
          <a:noFill/>
        </p:spPr>
        <p:txBody>
          <a:bodyPr wrap="square" rtlCol="0">
            <a:spAutoFit/>
          </a:bodyPr>
          <a:lstStyle/>
          <a:p>
            <a:pPr algn="l"/>
            <a:r>
              <a:rPr lang="en-US" sz="1400" i="0" dirty="0" smtClean="0"/>
              <a:t>Use DECAM thick CCD sensors for low-mass dark matter search (DAMIC)</a:t>
            </a:r>
            <a:endParaRPr lang="en-US" sz="1400" i="0" dirty="0"/>
          </a:p>
        </p:txBody>
      </p:sp>
      <p:sp>
        <p:nvSpPr>
          <p:cNvPr id="2" name="TextBox 1"/>
          <p:cNvSpPr txBox="1"/>
          <p:nvPr/>
        </p:nvSpPr>
        <p:spPr>
          <a:xfrm>
            <a:off x="762000" y="5638800"/>
            <a:ext cx="6019800" cy="1015663"/>
          </a:xfrm>
          <a:prstGeom prst="rect">
            <a:avLst/>
          </a:prstGeom>
          <a:noFill/>
        </p:spPr>
        <p:txBody>
          <a:bodyPr wrap="square" rtlCol="0">
            <a:spAutoFit/>
          </a:bodyPr>
          <a:lstStyle/>
          <a:p>
            <a:pPr algn="l">
              <a:spcBef>
                <a:spcPts val="0"/>
              </a:spcBef>
            </a:pPr>
            <a:r>
              <a:rPr lang="en-US" sz="2000" b="1" dirty="0" smtClean="0">
                <a:solidFill>
                  <a:srgbClr val="FF0000"/>
                </a:solidFill>
              </a:rPr>
              <a:t>Each avenue has had a strong collaborative </a:t>
            </a:r>
          </a:p>
          <a:p>
            <a:pPr algn="l">
              <a:spcBef>
                <a:spcPts val="0"/>
              </a:spcBef>
            </a:pPr>
            <a:r>
              <a:rPr lang="en-US" sz="2000" b="1" dirty="0" smtClean="0">
                <a:solidFill>
                  <a:srgbClr val="FF0000"/>
                </a:solidFill>
              </a:rPr>
              <a:t>framework with significant </a:t>
            </a:r>
            <a:r>
              <a:rPr lang="en-US" sz="2000" b="1" dirty="0" err="1" smtClean="0">
                <a:solidFill>
                  <a:srgbClr val="FF0000"/>
                </a:solidFill>
              </a:rPr>
              <a:t>Fermilab</a:t>
            </a:r>
            <a:r>
              <a:rPr lang="en-US" sz="2000" b="1" dirty="0" smtClean="0">
                <a:solidFill>
                  <a:srgbClr val="FF0000"/>
                </a:solidFill>
              </a:rPr>
              <a:t> support, leading to operating experiments </a:t>
            </a:r>
            <a:endParaRPr lang="en-US" sz="2000" b="1" dirty="0">
              <a:solidFill>
                <a:srgbClr val="FF0000"/>
              </a:solidFill>
            </a:endParaRPr>
          </a:p>
        </p:txBody>
      </p:sp>
      <p:sp>
        <p:nvSpPr>
          <p:cNvPr id="17" name="TextBox 16"/>
          <p:cNvSpPr txBox="1"/>
          <p:nvPr/>
        </p:nvSpPr>
        <p:spPr>
          <a:xfrm>
            <a:off x="3048000" y="3886200"/>
            <a:ext cx="2514600" cy="1815882"/>
          </a:xfrm>
          <a:prstGeom prst="rect">
            <a:avLst/>
          </a:prstGeom>
          <a:noFill/>
        </p:spPr>
        <p:txBody>
          <a:bodyPr wrap="square" rtlCol="0">
            <a:spAutoFit/>
          </a:bodyPr>
          <a:lstStyle/>
          <a:p>
            <a:pPr algn="l"/>
            <a:r>
              <a:rPr lang="en-US" sz="1400" i="0" dirty="0" smtClean="0"/>
              <a:t>Supported bubble chamber calibration R&amp;D, such as threshold measurements and acoustic particle </a:t>
            </a:r>
            <a:r>
              <a:rPr lang="en-US" sz="1400" i="0" dirty="0" err="1" smtClean="0"/>
              <a:t>i.d.</a:t>
            </a:r>
            <a:r>
              <a:rPr lang="en-US" sz="1400" i="0" dirty="0" smtClean="0"/>
              <a:t> </a:t>
            </a:r>
            <a:r>
              <a:rPr lang="en-US" sz="1400" dirty="0"/>
              <a:t>H</a:t>
            </a:r>
            <a:r>
              <a:rPr lang="en-US" sz="1400" dirty="0" smtClean="0"/>
              <a:t>as been adopted </a:t>
            </a:r>
            <a:r>
              <a:rPr lang="en-US" sz="1400" i="0" dirty="0" smtClean="0"/>
              <a:t> at ANL for stellar nuclear cross section measurements</a:t>
            </a:r>
            <a:endParaRPr lang="en-US" sz="1400" i="0" dirty="0"/>
          </a:p>
        </p:txBody>
      </p:sp>
    </p:spTree>
    <p:extLst>
      <p:ext uri="{BB962C8B-B14F-4D97-AF65-F5344CB8AC3E}">
        <p14:creationId xmlns:p14="http://schemas.microsoft.com/office/powerpoint/2010/main" val="17081934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01000" cy="1143000"/>
          </a:xfrm>
        </p:spPr>
        <p:txBody>
          <a:bodyPr/>
          <a:lstStyle/>
          <a:p>
            <a:r>
              <a:rPr lang="en-US" sz="2400" dirty="0" smtClean="0"/>
              <a:t>Expertise we gained from low noise readout and systems integration of DECAM sensors transitioned to detector R&amp;D for DAMIC and is preparing us for DESI</a:t>
            </a:r>
            <a:endParaRPr lang="en-US" sz="2400" dirty="0"/>
          </a:p>
        </p:txBody>
      </p:sp>
      <p:pic>
        <p:nvPicPr>
          <p:cNvPr id="6" name="Content Placeholder 5"/>
          <p:cNvPicPr>
            <a:picLocks noGrp="1" noChangeAspect="1"/>
          </p:cNvPicPr>
          <p:nvPr>
            <p:ph idx="1"/>
          </p:nvPr>
        </p:nvPicPr>
        <p:blipFill>
          <a:blip r:embed="rId2"/>
          <a:srcRect t="27593" b="27593"/>
          <a:stretch>
            <a:fillRect/>
          </a:stretch>
        </p:blipFill>
        <p:spPr>
          <a:xfrm>
            <a:off x="4724400" y="3581400"/>
            <a:ext cx="4191000" cy="2514600"/>
          </a:xfrm>
        </p:spPr>
      </p:pic>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
        <p:nvSpPr>
          <p:cNvPr id="5" name="Slide Number Placeholder 4"/>
          <p:cNvSpPr>
            <a:spLocks noGrp="1"/>
          </p:cNvSpPr>
          <p:nvPr>
            <p:ph type="sldNum" sz="quarter" idx="11"/>
          </p:nvPr>
        </p:nvSpPr>
        <p:spPr/>
        <p:txBody>
          <a:bodyPr/>
          <a:lstStyle/>
          <a:p>
            <a:fld id="{4D59C847-7DCE-6D4A-BE87-C05B68FF72A7}" type="slidenum">
              <a:rPr lang="en-US" smtClean="0"/>
              <a:pPr/>
              <a:t>37</a:t>
            </a:fld>
            <a:endParaRPr lang="en-US" smtClean="0"/>
          </a:p>
          <a:p>
            <a:endParaRPr lang="en-US"/>
          </a:p>
        </p:txBody>
      </p:sp>
      <p:pic>
        <p:nvPicPr>
          <p:cNvPr id="7" name="Picture 6"/>
          <p:cNvPicPr>
            <a:picLocks noChangeAspect="1"/>
          </p:cNvPicPr>
          <p:nvPr/>
        </p:nvPicPr>
        <p:blipFill>
          <a:blip r:embed="rId3"/>
          <a:stretch>
            <a:fillRect/>
          </a:stretch>
        </p:blipFill>
        <p:spPr>
          <a:xfrm>
            <a:off x="457200" y="3581400"/>
            <a:ext cx="3810000" cy="2540000"/>
          </a:xfrm>
          <a:prstGeom prst="rect">
            <a:avLst/>
          </a:prstGeom>
        </p:spPr>
      </p:pic>
      <p:pic>
        <p:nvPicPr>
          <p:cNvPr id="8" name="Picture 7"/>
          <p:cNvPicPr>
            <a:picLocks noChangeAspect="1"/>
          </p:cNvPicPr>
          <p:nvPr/>
        </p:nvPicPr>
        <p:blipFill>
          <a:blip r:embed="rId4"/>
          <a:stretch>
            <a:fillRect/>
          </a:stretch>
        </p:blipFill>
        <p:spPr>
          <a:xfrm>
            <a:off x="2798083" y="1676400"/>
            <a:ext cx="3297917" cy="2971800"/>
          </a:xfrm>
          <a:prstGeom prst="rect">
            <a:avLst/>
          </a:prstGeom>
        </p:spPr>
      </p:pic>
    </p:spTree>
    <p:extLst>
      <p:ext uri="{BB962C8B-B14F-4D97-AF65-F5344CB8AC3E}">
        <p14:creationId xmlns:p14="http://schemas.microsoft.com/office/powerpoint/2010/main" val="223532426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6858000" cy="609600"/>
          </a:xfrm>
        </p:spPr>
        <p:txBody>
          <a:bodyPr/>
          <a:lstStyle/>
          <a:p>
            <a:r>
              <a:rPr lang="en-US" sz="2400" dirty="0" smtClean="0"/>
              <a:t>MKIDs :  Have established a new cosmic frontier detector research effort at Fermilab</a:t>
            </a:r>
            <a:endParaRPr lang="en-US" sz="2400" dirty="0"/>
          </a:p>
        </p:txBody>
      </p:sp>
      <p:sp>
        <p:nvSpPr>
          <p:cNvPr id="3" name="Content Placeholder 2"/>
          <p:cNvSpPr>
            <a:spLocks noGrp="1"/>
          </p:cNvSpPr>
          <p:nvPr>
            <p:ph idx="1"/>
          </p:nvPr>
        </p:nvSpPr>
        <p:spPr>
          <a:xfrm>
            <a:off x="457200" y="1600200"/>
            <a:ext cx="5867400" cy="4267200"/>
          </a:xfrm>
        </p:spPr>
        <p:txBody>
          <a:bodyPr anchor="ctr"/>
          <a:lstStyle/>
          <a:p>
            <a:pPr>
              <a:buClr>
                <a:schemeClr val="tx1"/>
              </a:buClr>
              <a:buSzPct val="114000"/>
              <a:buFont typeface="Wingdings" charset="2"/>
              <a:buChar char="§"/>
            </a:pPr>
            <a:r>
              <a:rPr lang="en-US" sz="1800" dirty="0" smtClean="0">
                <a:solidFill>
                  <a:srgbClr val="000000"/>
                </a:solidFill>
              </a:rPr>
              <a:t>MKID = “Microwave Kinetic Induction Detectors”</a:t>
            </a:r>
          </a:p>
          <a:p>
            <a:pPr>
              <a:buClr>
                <a:schemeClr val="tx1"/>
              </a:buClr>
              <a:buSzPct val="114000"/>
              <a:buFont typeface="Wingdings" charset="2"/>
              <a:buChar char="§"/>
            </a:pPr>
            <a:r>
              <a:rPr lang="en-US" sz="1800" dirty="0" smtClean="0">
                <a:solidFill>
                  <a:srgbClr val="000000"/>
                </a:solidFill>
              </a:rPr>
              <a:t>Unlike </a:t>
            </a:r>
            <a:r>
              <a:rPr lang="en-US" sz="1800" dirty="0" err="1" smtClean="0">
                <a:solidFill>
                  <a:srgbClr val="000000"/>
                </a:solidFill>
              </a:rPr>
              <a:t>CCD’s</a:t>
            </a:r>
            <a:r>
              <a:rPr lang="en-US" sz="1800" dirty="0" smtClean="0">
                <a:solidFill>
                  <a:srgbClr val="000000"/>
                </a:solidFill>
              </a:rPr>
              <a:t>, MKID arrays can give a photon-by-photon energy and timing measurement, as well as position.</a:t>
            </a:r>
          </a:p>
          <a:p>
            <a:pPr>
              <a:buClr>
                <a:schemeClr val="tx1"/>
              </a:buClr>
              <a:buSzPct val="114000"/>
              <a:buFont typeface="Wingdings" charset="2"/>
              <a:buChar char="§"/>
            </a:pPr>
            <a:r>
              <a:rPr lang="en-US" sz="1800" dirty="0" smtClean="0">
                <a:solidFill>
                  <a:srgbClr val="000000"/>
                </a:solidFill>
              </a:rPr>
              <a:t>The capability of these detectors is well matched to our future astrophysics needs, namely </a:t>
            </a:r>
            <a:r>
              <a:rPr lang="en-US" sz="1800" dirty="0" err="1" smtClean="0">
                <a:solidFill>
                  <a:srgbClr val="000000"/>
                </a:solidFill>
              </a:rPr>
              <a:t>spectrophotometry</a:t>
            </a:r>
            <a:r>
              <a:rPr lang="en-US" sz="1800" dirty="0" smtClean="0">
                <a:solidFill>
                  <a:srgbClr val="000000"/>
                </a:solidFill>
              </a:rPr>
              <a:t> for large area sky surveys</a:t>
            </a:r>
          </a:p>
          <a:p>
            <a:pPr>
              <a:buClr>
                <a:schemeClr val="tx1"/>
              </a:buClr>
              <a:buSzPct val="114000"/>
              <a:buFont typeface="Wingdings" charset="2"/>
              <a:buChar char="§"/>
            </a:pPr>
            <a:r>
              <a:rPr lang="en-US" sz="1800" dirty="0" err="1" smtClean="0">
                <a:solidFill>
                  <a:srgbClr val="000000"/>
                </a:solidFill>
              </a:rPr>
              <a:t>Fermilab’s</a:t>
            </a:r>
            <a:r>
              <a:rPr lang="en-US" sz="1800" dirty="0" smtClean="0">
                <a:solidFill>
                  <a:srgbClr val="000000"/>
                </a:solidFill>
              </a:rPr>
              <a:t> resources are an excellent match to what is needed for optical MKID research: experience in low level RF, high speed digitization and multiplexing.</a:t>
            </a:r>
          </a:p>
          <a:p>
            <a:pPr>
              <a:buClr>
                <a:schemeClr val="tx1"/>
              </a:buClr>
              <a:buSzPct val="114000"/>
              <a:buFont typeface="Wingdings" charset="2"/>
              <a:buChar char="§"/>
            </a:pPr>
            <a:r>
              <a:rPr lang="en-US" sz="1800" dirty="0" smtClean="0">
                <a:solidFill>
                  <a:srgbClr val="000000"/>
                </a:solidFill>
              </a:rPr>
              <a:t>Great deal of collaboration on this direction: </a:t>
            </a:r>
          </a:p>
          <a:p>
            <a:pPr>
              <a:buNone/>
            </a:pPr>
            <a:endParaRPr lang="en-US" sz="1800" dirty="0" smtClean="0">
              <a:solidFill>
                <a:srgbClr val="000000"/>
              </a:solidFill>
            </a:endParaRPr>
          </a:p>
          <a:p>
            <a:pPr>
              <a:buNone/>
            </a:pPr>
            <a:endParaRPr lang="en-US" sz="1800" b="1" dirty="0" smtClean="0">
              <a:solidFill>
                <a:srgbClr val="800000"/>
              </a:solidFill>
            </a:endParaRPr>
          </a:p>
        </p:txBody>
      </p:sp>
      <p:pic>
        <p:nvPicPr>
          <p:cNvPr id="5" name="Picture 4" descr="Screen shot 2012-07-15 at 9.43.51 PM.png"/>
          <p:cNvPicPr>
            <a:picLocks noChangeAspect="1"/>
          </p:cNvPicPr>
          <p:nvPr/>
        </p:nvPicPr>
        <p:blipFill>
          <a:blip r:embed="rId2"/>
          <a:stretch>
            <a:fillRect/>
          </a:stretch>
        </p:blipFill>
        <p:spPr>
          <a:xfrm>
            <a:off x="6781800" y="1219200"/>
            <a:ext cx="1792837" cy="2306638"/>
          </a:xfrm>
          <a:prstGeom prst="rect">
            <a:avLst/>
          </a:prstGeom>
        </p:spPr>
      </p:pic>
      <p:pic>
        <p:nvPicPr>
          <p:cNvPr id="6" name="Picture 5" descr="Screen shot 2012-07-15 at 9.47.39 PM.png"/>
          <p:cNvPicPr>
            <a:picLocks noChangeAspect="1"/>
          </p:cNvPicPr>
          <p:nvPr/>
        </p:nvPicPr>
        <p:blipFill>
          <a:blip r:embed="rId3"/>
          <a:stretch>
            <a:fillRect/>
          </a:stretch>
        </p:blipFill>
        <p:spPr>
          <a:xfrm>
            <a:off x="6553200" y="3657600"/>
            <a:ext cx="2438400" cy="1658441"/>
          </a:xfrm>
          <a:prstGeom prst="rect">
            <a:avLst/>
          </a:prstGeom>
        </p:spPr>
      </p:pic>
      <p:sp>
        <p:nvSpPr>
          <p:cNvPr id="7" name="TextBox 6"/>
          <p:cNvSpPr txBox="1"/>
          <p:nvPr/>
        </p:nvSpPr>
        <p:spPr>
          <a:xfrm>
            <a:off x="6400800" y="5334000"/>
            <a:ext cx="2743200" cy="276999"/>
          </a:xfrm>
          <a:prstGeom prst="rect">
            <a:avLst/>
          </a:prstGeom>
          <a:noFill/>
        </p:spPr>
        <p:txBody>
          <a:bodyPr wrap="square" rtlCol="0">
            <a:spAutoFit/>
          </a:bodyPr>
          <a:lstStyle/>
          <a:p>
            <a:pPr algn="l"/>
            <a:r>
              <a:rPr lang="en-US" sz="1200" i="0" dirty="0" smtClean="0"/>
              <a:t>Resonances from each array element</a:t>
            </a:r>
            <a:endParaRPr lang="en-US" sz="1200" i="0" dirty="0"/>
          </a:p>
        </p:txBody>
      </p:sp>
      <p:sp>
        <p:nvSpPr>
          <p:cNvPr id="8" name="Slide Number Placeholder 7"/>
          <p:cNvSpPr>
            <a:spLocks noGrp="1"/>
          </p:cNvSpPr>
          <p:nvPr>
            <p:ph type="sldNum" sz="quarter" idx="11"/>
          </p:nvPr>
        </p:nvSpPr>
        <p:spPr/>
        <p:txBody>
          <a:bodyPr/>
          <a:lstStyle/>
          <a:p>
            <a:fld id="{4D59C847-7DCE-6D4A-BE87-C05B68FF72A7}" type="slidenum">
              <a:rPr lang="en-US" smtClean="0"/>
              <a:pPr/>
              <a:t>38</a:t>
            </a:fld>
            <a:endParaRPr lang="en-US" smtClean="0"/>
          </a:p>
          <a:p>
            <a:endParaRPr lang="en-US"/>
          </a:p>
        </p:txBody>
      </p:sp>
      <p:sp>
        <p:nvSpPr>
          <p:cNvPr id="9" name="Footer Placeholder 8"/>
          <p:cNvSpPr>
            <a:spLocks noGrp="1"/>
          </p:cNvSpPr>
          <p:nvPr>
            <p:ph type="ftr" sz="quarter" idx="10"/>
          </p:nvPr>
        </p:nvSpPr>
        <p:spPr/>
        <p:txBody>
          <a:bodyPr/>
          <a:lstStyle/>
          <a:p>
            <a:pPr>
              <a:defRPr/>
            </a:pPr>
            <a:r>
              <a:rPr lang="en-US" smtClean="0"/>
              <a:t>Erik Ramberg  -  Review of Fermilab Detector R&amp;D, Oct. 29, 2014</a:t>
            </a:r>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5894" y="2777623"/>
            <a:ext cx="1964954" cy="1365072"/>
          </a:xfrm>
          <a:prstGeom prst="rect">
            <a:avLst/>
          </a:prstGeom>
        </p:spPr>
      </p:pic>
      <p:cxnSp>
        <p:nvCxnSpPr>
          <p:cNvPr id="4" name="Straight Arrow Connector 3"/>
          <p:cNvCxnSpPr/>
          <p:nvPr/>
        </p:nvCxnSpPr>
        <p:spPr>
          <a:xfrm flipH="1" flipV="1">
            <a:off x="2445126" y="2053542"/>
            <a:ext cx="822638" cy="7240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77366" y="989884"/>
            <a:ext cx="2512627" cy="1255728"/>
          </a:xfrm>
          <a:prstGeom prst="rect">
            <a:avLst/>
          </a:prstGeom>
          <a:noFill/>
        </p:spPr>
        <p:txBody>
          <a:bodyPr wrap="none" rtlCol="0">
            <a:spAutoFit/>
          </a:bodyPr>
          <a:lstStyle/>
          <a:p>
            <a:r>
              <a:rPr lang="en-US" sz="1800" dirty="0" smtClean="0"/>
              <a:t>MKIDs </a:t>
            </a:r>
            <a:r>
              <a:rPr lang="en-US" sz="1800" dirty="0"/>
              <a:t>(</a:t>
            </a:r>
            <a:r>
              <a:rPr lang="en-US" sz="1800" dirty="0" smtClean="0"/>
              <a:t>Dark Energy)</a:t>
            </a:r>
          </a:p>
          <a:p>
            <a:r>
              <a:rPr lang="en-US" sz="800" dirty="0" smtClean="0"/>
              <a:t>(main driver for the facility)</a:t>
            </a:r>
          </a:p>
          <a:p>
            <a:endParaRPr lang="en-US" sz="800" dirty="0"/>
          </a:p>
          <a:p>
            <a:endParaRPr lang="en-US" sz="800" dirty="0" smtClean="0"/>
          </a:p>
          <a:p>
            <a:endParaRPr lang="en-US" sz="800" dirty="0"/>
          </a:p>
          <a:p>
            <a:endParaRPr lang="en-US" sz="800" dirty="0" smtClean="0"/>
          </a:p>
          <a:p>
            <a:endParaRPr lang="en-US" sz="800" dirty="0"/>
          </a:p>
        </p:txBody>
      </p:sp>
      <p:sp>
        <p:nvSpPr>
          <p:cNvPr id="11" name="TextBox 10"/>
          <p:cNvSpPr txBox="1"/>
          <p:nvPr/>
        </p:nvSpPr>
        <p:spPr>
          <a:xfrm>
            <a:off x="5002835" y="887713"/>
            <a:ext cx="4141165" cy="701731"/>
          </a:xfrm>
          <a:prstGeom prst="rect">
            <a:avLst/>
          </a:prstGeom>
          <a:noFill/>
        </p:spPr>
        <p:txBody>
          <a:bodyPr wrap="none" rtlCol="0">
            <a:spAutoFit/>
          </a:bodyPr>
          <a:lstStyle/>
          <a:p>
            <a:r>
              <a:rPr lang="en-US" sz="1800" dirty="0" smtClean="0"/>
              <a:t>Super CDMS  (Dark Matter)</a:t>
            </a:r>
          </a:p>
          <a:p>
            <a:r>
              <a:rPr lang="en-US" sz="1800" dirty="0" smtClean="0"/>
              <a:t>Materials properties measurements</a:t>
            </a:r>
            <a:endParaRPr lang="en-US" sz="1800" dirty="0"/>
          </a:p>
        </p:txBody>
      </p:sp>
      <p:cxnSp>
        <p:nvCxnSpPr>
          <p:cNvPr id="12" name="Straight Arrow Connector 11"/>
          <p:cNvCxnSpPr/>
          <p:nvPr/>
        </p:nvCxnSpPr>
        <p:spPr>
          <a:xfrm flipH="1">
            <a:off x="2456996" y="4142695"/>
            <a:ext cx="810768" cy="7853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213637" y="2053542"/>
            <a:ext cx="780483" cy="7359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220848" y="4142696"/>
            <a:ext cx="773272" cy="785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28599" y="3151101"/>
            <a:ext cx="2761393" cy="741742"/>
          </a:xfrm>
          <a:prstGeom prst="rect">
            <a:avLst/>
          </a:prstGeom>
          <a:noFill/>
        </p:spPr>
        <p:txBody>
          <a:bodyPr wrap="square" rtlCol="0">
            <a:spAutoFit/>
          </a:bodyPr>
          <a:lstStyle/>
          <a:p>
            <a:r>
              <a:rPr lang="en-US" sz="1800" dirty="0" smtClean="0"/>
              <a:t>STJ (neutrino decay)</a:t>
            </a:r>
          </a:p>
          <a:p>
            <a:r>
              <a:rPr lang="en-US" sz="1100" dirty="0" smtClean="0"/>
              <a:t>Photon  detector development with KEK group</a:t>
            </a:r>
            <a:endParaRPr lang="en-US" sz="1100" dirty="0"/>
          </a:p>
        </p:txBody>
      </p:sp>
      <p:sp>
        <p:nvSpPr>
          <p:cNvPr id="24" name="TextBox 23"/>
          <p:cNvSpPr txBox="1"/>
          <p:nvPr/>
        </p:nvSpPr>
        <p:spPr>
          <a:xfrm>
            <a:off x="6106850" y="3687416"/>
            <a:ext cx="2416552" cy="701731"/>
          </a:xfrm>
          <a:prstGeom prst="rect">
            <a:avLst/>
          </a:prstGeom>
          <a:noFill/>
        </p:spPr>
        <p:txBody>
          <a:bodyPr wrap="square" rtlCol="0">
            <a:spAutoFit/>
          </a:bodyPr>
          <a:lstStyle/>
          <a:p>
            <a:r>
              <a:rPr lang="en-US" sz="1800" dirty="0" smtClean="0"/>
              <a:t>SPT-3G (CMB)</a:t>
            </a:r>
          </a:p>
          <a:p>
            <a:r>
              <a:rPr lang="en-US" sz="1800" dirty="0" smtClean="0"/>
              <a:t>Resonator tests</a:t>
            </a:r>
            <a:endParaRPr lang="en-US" sz="1800" dirty="0"/>
          </a:p>
        </p:txBody>
      </p:sp>
      <p:sp>
        <p:nvSpPr>
          <p:cNvPr id="19" name="TextBox 18"/>
          <p:cNvSpPr txBox="1"/>
          <p:nvPr/>
        </p:nvSpPr>
        <p:spPr>
          <a:xfrm>
            <a:off x="3169174" y="2234993"/>
            <a:ext cx="2587561" cy="2462212"/>
          </a:xfrm>
          <a:prstGeom prst="rect">
            <a:avLst/>
          </a:prstGeom>
          <a:noFill/>
        </p:spPr>
        <p:txBody>
          <a:bodyPr wrap="square" rtlCol="0">
            <a:spAutoFit/>
          </a:bodyPr>
          <a:lstStyle/>
          <a:p>
            <a:pPr algn="l"/>
            <a:r>
              <a:rPr lang="en-US" sz="1100" dirty="0" smtClean="0"/>
              <a:t>Adiabatic Demagnetization Refrigerator @ FNAL.</a:t>
            </a:r>
          </a:p>
          <a:p>
            <a:pPr algn="l"/>
            <a:endParaRPr lang="en-US" sz="1100" dirty="0"/>
          </a:p>
          <a:p>
            <a:pPr algn="l"/>
            <a:endParaRPr lang="en-US" sz="1100" dirty="0" smtClean="0"/>
          </a:p>
          <a:p>
            <a:pPr algn="l"/>
            <a:endParaRPr lang="en-US" sz="1100" dirty="0"/>
          </a:p>
          <a:p>
            <a:pPr algn="l"/>
            <a:endParaRPr lang="en-US" sz="1100" dirty="0" smtClean="0"/>
          </a:p>
          <a:p>
            <a:pPr algn="l"/>
            <a:endParaRPr lang="en-US" sz="1100" dirty="0"/>
          </a:p>
          <a:p>
            <a:pPr algn="l"/>
            <a:endParaRPr lang="en-US" sz="1100" dirty="0" smtClean="0"/>
          </a:p>
          <a:p>
            <a:pPr algn="l"/>
            <a:endParaRPr lang="en-US" sz="1100" dirty="0"/>
          </a:p>
          <a:p>
            <a:pPr algn="l"/>
            <a:endParaRPr lang="en-US" sz="1100" dirty="0"/>
          </a:p>
          <a:p>
            <a:pPr algn="l"/>
            <a:r>
              <a:rPr lang="en-US" sz="1100" dirty="0" smtClean="0"/>
              <a:t> Operations start 2013.</a:t>
            </a:r>
          </a:p>
          <a:p>
            <a:pPr algn="l"/>
            <a:r>
              <a:rPr lang="en-US" sz="1100" b="1" dirty="0" smtClean="0"/>
              <a:t>30mK at FNAL for the first time!</a:t>
            </a:r>
            <a:endParaRPr lang="en-US" sz="1100" b="1" dirty="0"/>
          </a:p>
        </p:txBody>
      </p:sp>
      <p:sp>
        <p:nvSpPr>
          <p:cNvPr id="26" name="TextBox 25"/>
          <p:cNvSpPr txBox="1"/>
          <p:nvPr/>
        </p:nvSpPr>
        <p:spPr>
          <a:xfrm>
            <a:off x="153878" y="5943600"/>
            <a:ext cx="5332522" cy="523220"/>
          </a:xfrm>
          <a:prstGeom prst="rect">
            <a:avLst/>
          </a:prstGeom>
          <a:noFill/>
        </p:spPr>
        <p:txBody>
          <a:bodyPr wrap="square" rtlCol="0">
            <a:spAutoFit/>
          </a:bodyPr>
          <a:lstStyle/>
          <a:p>
            <a:r>
              <a:rPr lang="en-US" sz="1400" dirty="0" smtClean="0"/>
              <a:t>…build it and they will come. Used 100% of the time since day 1. </a:t>
            </a:r>
            <a:endParaRPr lang="en-US" sz="1400" dirty="0"/>
          </a:p>
        </p:txBody>
      </p:sp>
      <p:pic>
        <p:nvPicPr>
          <p:cNvPr id="20" name="Picture 19"/>
          <p:cNvPicPr>
            <a:picLocks noChangeAspect="1"/>
          </p:cNvPicPr>
          <p:nvPr/>
        </p:nvPicPr>
        <p:blipFill>
          <a:blip r:embed="rId3"/>
          <a:stretch>
            <a:fillRect/>
          </a:stretch>
        </p:blipFill>
        <p:spPr>
          <a:xfrm>
            <a:off x="6106850" y="4446834"/>
            <a:ext cx="2300682" cy="1706388"/>
          </a:xfrm>
          <a:prstGeom prst="rect">
            <a:avLst/>
          </a:prstGeom>
        </p:spPr>
      </p:pic>
      <p:pic>
        <p:nvPicPr>
          <p:cNvPr id="21" name="Picture 20"/>
          <p:cNvPicPr>
            <a:picLocks noChangeAspect="1"/>
          </p:cNvPicPr>
          <p:nvPr/>
        </p:nvPicPr>
        <p:blipFill>
          <a:blip r:embed="rId4"/>
          <a:stretch>
            <a:fillRect/>
          </a:stretch>
        </p:blipFill>
        <p:spPr>
          <a:xfrm>
            <a:off x="6375997" y="1718709"/>
            <a:ext cx="2300682" cy="1580375"/>
          </a:xfrm>
          <a:prstGeom prst="rect">
            <a:avLst/>
          </a:prstGeom>
        </p:spPr>
      </p:pic>
      <p:pic>
        <p:nvPicPr>
          <p:cNvPr id="22" name="Picture 21"/>
          <p:cNvPicPr>
            <a:picLocks noChangeAspect="1"/>
          </p:cNvPicPr>
          <p:nvPr/>
        </p:nvPicPr>
        <p:blipFill>
          <a:blip r:embed="rId5"/>
          <a:stretch>
            <a:fillRect/>
          </a:stretch>
        </p:blipFill>
        <p:spPr>
          <a:xfrm>
            <a:off x="379399" y="1617206"/>
            <a:ext cx="1887684" cy="1172288"/>
          </a:xfrm>
          <a:prstGeom prst="rect">
            <a:avLst/>
          </a:prstGeom>
        </p:spPr>
      </p:pic>
      <p:pic>
        <p:nvPicPr>
          <p:cNvPr id="25" name="Picture 24"/>
          <p:cNvPicPr>
            <a:picLocks noChangeAspect="1"/>
          </p:cNvPicPr>
          <p:nvPr/>
        </p:nvPicPr>
        <p:blipFill>
          <a:blip r:embed="rId6"/>
          <a:stretch>
            <a:fillRect/>
          </a:stretch>
        </p:blipFill>
        <p:spPr>
          <a:xfrm>
            <a:off x="932116" y="4019333"/>
            <a:ext cx="1407033" cy="1636632"/>
          </a:xfrm>
          <a:prstGeom prst="rect">
            <a:avLst/>
          </a:prstGeom>
        </p:spPr>
      </p:pic>
      <p:sp>
        <p:nvSpPr>
          <p:cNvPr id="27" name="Title 1"/>
          <p:cNvSpPr txBox="1">
            <a:spLocks/>
          </p:cNvSpPr>
          <p:nvPr/>
        </p:nvSpPr>
        <p:spPr bwMode="auto">
          <a:xfrm>
            <a:off x="762000" y="152400"/>
            <a:ext cx="8077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rgbClr val="003399"/>
                </a:solidFill>
                <a:latin typeface="+mj-lt"/>
                <a:ea typeface="+mj-ea"/>
                <a:cs typeface="+mj-cs"/>
              </a:defRPr>
            </a:lvl1pPr>
            <a:lvl2pPr algn="l" rtl="0" eaLnBrk="0" fontAlgn="base" hangingPunct="0">
              <a:spcBef>
                <a:spcPct val="0"/>
              </a:spcBef>
              <a:spcAft>
                <a:spcPct val="0"/>
              </a:spcAft>
              <a:defRPr sz="2800">
                <a:solidFill>
                  <a:srgbClr val="003399"/>
                </a:solidFill>
                <a:latin typeface="Arial" charset="0"/>
              </a:defRPr>
            </a:lvl2pPr>
            <a:lvl3pPr algn="l" rtl="0" eaLnBrk="0" fontAlgn="base" hangingPunct="0">
              <a:spcBef>
                <a:spcPct val="0"/>
              </a:spcBef>
              <a:spcAft>
                <a:spcPct val="0"/>
              </a:spcAft>
              <a:defRPr sz="2800">
                <a:solidFill>
                  <a:srgbClr val="003399"/>
                </a:solidFill>
                <a:latin typeface="Arial" charset="0"/>
              </a:defRPr>
            </a:lvl3pPr>
            <a:lvl4pPr algn="l" rtl="0" eaLnBrk="0" fontAlgn="base" hangingPunct="0">
              <a:spcBef>
                <a:spcPct val="0"/>
              </a:spcBef>
              <a:spcAft>
                <a:spcPct val="0"/>
              </a:spcAft>
              <a:defRPr sz="2800">
                <a:solidFill>
                  <a:srgbClr val="003399"/>
                </a:solidFill>
                <a:latin typeface="Arial" charset="0"/>
              </a:defRPr>
            </a:lvl4pPr>
            <a:lvl5pPr algn="l" rtl="0" eaLnBrk="0" fontAlgn="base" hangingPunct="0">
              <a:spcBef>
                <a:spcPct val="0"/>
              </a:spcBef>
              <a:spcAft>
                <a:spcPct val="0"/>
              </a:spcAft>
              <a:defRPr sz="2800">
                <a:solidFill>
                  <a:srgbClr val="003399"/>
                </a:solidFill>
                <a:latin typeface="Arial" charset="0"/>
              </a:defRPr>
            </a:lvl5pPr>
            <a:lvl6pPr marL="457200" algn="l" rtl="0" fontAlgn="base">
              <a:spcBef>
                <a:spcPct val="0"/>
              </a:spcBef>
              <a:spcAft>
                <a:spcPct val="0"/>
              </a:spcAft>
              <a:defRPr sz="2800">
                <a:solidFill>
                  <a:srgbClr val="003399"/>
                </a:solidFill>
                <a:latin typeface="Arial" charset="0"/>
              </a:defRPr>
            </a:lvl6pPr>
            <a:lvl7pPr marL="914400" algn="l" rtl="0" fontAlgn="base">
              <a:spcBef>
                <a:spcPct val="0"/>
              </a:spcBef>
              <a:spcAft>
                <a:spcPct val="0"/>
              </a:spcAft>
              <a:defRPr sz="2800">
                <a:solidFill>
                  <a:srgbClr val="003399"/>
                </a:solidFill>
                <a:latin typeface="Arial" charset="0"/>
              </a:defRPr>
            </a:lvl7pPr>
            <a:lvl8pPr marL="1371600" algn="l" rtl="0" fontAlgn="base">
              <a:spcBef>
                <a:spcPct val="0"/>
              </a:spcBef>
              <a:spcAft>
                <a:spcPct val="0"/>
              </a:spcAft>
              <a:defRPr sz="2800">
                <a:solidFill>
                  <a:srgbClr val="003399"/>
                </a:solidFill>
                <a:latin typeface="Arial" charset="0"/>
              </a:defRPr>
            </a:lvl8pPr>
            <a:lvl9pPr marL="1828800" algn="l" rtl="0" fontAlgn="base">
              <a:spcBef>
                <a:spcPct val="0"/>
              </a:spcBef>
              <a:spcAft>
                <a:spcPct val="0"/>
              </a:spcAft>
              <a:defRPr sz="2800">
                <a:solidFill>
                  <a:srgbClr val="003399"/>
                </a:solidFill>
                <a:latin typeface="Arial" charset="0"/>
              </a:defRPr>
            </a:lvl9pPr>
          </a:lstStyle>
          <a:p>
            <a:r>
              <a:rPr lang="en-US" sz="1800" dirty="0" smtClean="0"/>
              <a:t>Using new ADR resource to establish low noise and multiplexing techniques in cryogenic detectors (&lt;100 </a:t>
            </a:r>
            <a:r>
              <a:rPr lang="en-US" sz="1800" dirty="0" err="1" smtClean="0"/>
              <a:t>mK</a:t>
            </a:r>
            <a:r>
              <a:rPr lang="en-US" sz="1800" dirty="0" smtClean="0"/>
              <a:t>)</a:t>
            </a:r>
            <a:endParaRPr lang="en-US" sz="1800" dirty="0"/>
          </a:p>
        </p:txBody>
      </p:sp>
    </p:spTree>
    <p:extLst>
      <p:ext uri="{BB962C8B-B14F-4D97-AF65-F5344CB8AC3E}">
        <p14:creationId xmlns:p14="http://schemas.microsoft.com/office/powerpoint/2010/main" val="12297393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6858000" cy="1143000"/>
          </a:xfrm>
        </p:spPr>
        <p:txBody>
          <a:bodyPr/>
          <a:lstStyle/>
          <a:p>
            <a:r>
              <a:rPr lang="en-US" dirty="0" smtClean="0"/>
              <a:t>Committee members	</a:t>
            </a:r>
            <a:endParaRPr lang="en-US" dirty="0"/>
          </a:p>
        </p:txBody>
      </p:sp>
      <p:sp>
        <p:nvSpPr>
          <p:cNvPr id="3" name="Content Placeholder 2"/>
          <p:cNvSpPr>
            <a:spLocks noGrp="1"/>
          </p:cNvSpPr>
          <p:nvPr>
            <p:ph idx="1"/>
          </p:nvPr>
        </p:nvSpPr>
        <p:spPr>
          <a:xfrm>
            <a:off x="0" y="1493837"/>
            <a:ext cx="9144000" cy="4525963"/>
          </a:xfrm>
        </p:spPr>
        <p:txBody>
          <a:bodyPr>
            <a:normAutofit/>
          </a:bodyPr>
          <a:lstStyle/>
          <a:p>
            <a:r>
              <a:rPr lang="en-US" sz="2000" dirty="0" smtClean="0">
                <a:latin typeface="Arial"/>
                <a:cs typeface="Arial"/>
              </a:rPr>
              <a:t>The </a:t>
            </a:r>
            <a:r>
              <a:rPr lang="en-US" sz="2000" dirty="0">
                <a:latin typeface="Arial"/>
                <a:cs typeface="Arial"/>
              </a:rPr>
              <a:t>committee members are as follows, with their parallel </a:t>
            </a:r>
            <a:r>
              <a:rPr lang="en-US" sz="2000" dirty="0" smtClean="0">
                <a:latin typeface="Arial"/>
                <a:cs typeface="Arial"/>
              </a:rPr>
              <a:t>affiliation: </a:t>
            </a:r>
          </a:p>
          <a:p>
            <a:pPr lvl="1"/>
            <a:r>
              <a:rPr lang="en-US" sz="1800" dirty="0" smtClean="0">
                <a:solidFill>
                  <a:srgbClr val="FF0000"/>
                </a:solidFill>
                <a:latin typeface="Arial"/>
                <a:cs typeface="Arial"/>
              </a:rPr>
              <a:t>Cosmic </a:t>
            </a:r>
            <a:r>
              <a:rPr lang="en-US" sz="1800" dirty="0">
                <a:solidFill>
                  <a:srgbClr val="FF0000"/>
                </a:solidFill>
                <a:latin typeface="Arial"/>
                <a:cs typeface="Arial"/>
              </a:rPr>
              <a:t>frontier detectors: </a:t>
            </a:r>
            <a:r>
              <a:rPr lang="en-US" sz="1800" dirty="0">
                <a:latin typeface="Arial"/>
                <a:cs typeface="Arial"/>
              </a:rPr>
              <a:t> </a:t>
            </a:r>
            <a:r>
              <a:rPr lang="en-US" sz="1800" dirty="0" smtClean="0">
                <a:latin typeface="Arial"/>
                <a:cs typeface="Arial"/>
              </a:rPr>
              <a:t>Jeter </a:t>
            </a:r>
            <a:r>
              <a:rPr lang="en-US" sz="1800" dirty="0">
                <a:latin typeface="Arial"/>
                <a:cs typeface="Arial"/>
              </a:rPr>
              <a:t>Hall (PNNL);  Dan </a:t>
            </a:r>
            <a:r>
              <a:rPr lang="en-US" sz="1800" dirty="0" err="1">
                <a:latin typeface="Arial"/>
                <a:cs typeface="Arial"/>
              </a:rPr>
              <a:t>Akerib</a:t>
            </a:r>
            <a:r>
              <a:rPr lang="en-US" sz="1800" dirty="0">
                <a:latin typeface="Arial"/>
                <a:cs typeface="Arial"/>
              </a:rPr>
              <a:t> (SLAC)</a:t>
            </a:r>
          </a:p>
          <a:p>
            <a:pPr lvl="1"/>
            <a:r>
              <a:rPr lang="en-US" sz="1800" dirty="0">
                <a:solidFill>
                  <a:srgbClr val="FF0000"/>
                </a:solidFill>
                <a:latin typeface="Arial"/>
                <a:cs typeface="Arial"/>
              </a:rPr>
              <a:t>Silicon </a:t>
            </a:r>
            <a:r>
              <a:rPr lang="en-US" sz="1800" dirty="0" smtClean="0">
                <a:solidFill>
                  <a:srgbClr val="FF0000"/>
                </a:solidFill>
                <a:latin typeface="Arial"/>
                <a:cs typeface="Arial"/>
              </a:rPr>
              <a:t>tracking </a:t>
            </a:r>
            <a:r>
              <a:rPr lang="en-US" sz="1800" dirty="0" smtClean="0">
                <a:latin typeface="Arial"/>
                <a:cs typeface="Arial"/>
              </a:rPr>
              <a:t>Paul </a:t>
            </a:r>
            <a:r>
              <a:rPr lang="en-US" sz="1800" dirty="0" err="1">
                <a:latin typeface="Arial"/>
                <a:cs typeface="Arial"/>
              </a:rPr>
              <a:t>Grannis</a:t>
            </a:r>
            <a:r>
              <a:rPr lang="en-US" sz="1800" dirty="0">
                <a:latin typeface="Arial"/>
                <a:cs typeface="Arial"/>
              </a:rPr>
              <a:t> (Stony Brook); Alex </a:t>
            </a:r>
            <a:r>
              <a:rPr lang="en-US" sz="1800" dirty="0" err="1">
                <a:latin typeface="Arial"/>
                <a:cs typeface="Arial"/>
              </a:rPr>
              <a:t>Grillo</a:t>
            </a:r>
            <a:r>
              <a:rPr lang="en-US" sz="1800" dirty="0">
                <a:latin typeface="Arial"/>
                <a:cs typeface="Arial"/>
              </a:rPr>
              <a:t> (UCSC</a:t>
            </a:r>
            <a:r>
              <a:rPr lang="en-US" sz="1800" dirty="0" smtClean="0">
                <a:latin typeface="Arial"/>
                <a:cs typeface="Arial"/>
              </a:rPr>
              <a:t>)</a:t>
            </a:r>
          </a:p>
          <a:p>
            <a:pPr lvl="1"/>
            <a:r>
              <a:rPr lang="en-US" sz="1800" dirty="0" smtClean="0">
                <a:solidFill>
                  <a:srgbClr val="FF0000"/>
                </a:solidFill>
                <a:latin typeface="Arial"/>
                <a:cs typeface="Arial"/>
              </a:rPr>
              <a:t>DAQ</a:t>
            </a:r>
            <a:r>
              <a:rPr lang="en-US" sz="1800" dirty="0">
                <a:solidFill>
                  <a:srgbClr val="FF0000"/>
                </a:solidFill>
                <a:latin typeface="Arial"/>
                <a:cs typeface="Arial"/>
              </a:rPr>
              <a:t>&amp; </a:t>
            </a:r>
            <a:r>
              <a:rPr lang="en-US" sz="1800" dirty="0" smtClean="0">
                <a:solidFill>
                  <a:srgbClr val="FF0000"/>
                </a:solidFill>
                <a:latin typeface="Arial"/>
                <a:cs typeface="Arial"/>
              </a:rPr>
              <a:t>Trigger: </a:t>
            </a:r>
            <a:r>
              <a:rPr lang="en-US" sz="1800" dirty="0" smtClean="0">
                <a:latin typeface="Arial"/>
                <a:cs typeface="Arial"/>
              </a:rPr>
              <a:t>Mark </a:t>
            </a:r>
            <a:r>
              <a:rPr lang="en-US" sz="1800" dirty="0" err="1">
                <a:latin typeface="Arial"/>
                <a:cs typeface="Arial"/>
              </a:rPr>
              <a:t>Oreglia</a:t>
            </a:r>
            <a:r>
              <a:rPr lang="en-US" sz="1800" dirty="0">
                <a:latin typeface="Arial"/>
                <a:cs typeface="Arial"/>
              </a:rPr>
              <a:t> (</a:t>
            </a:r>
            <a:r>
              <a:rPr lang="en-US" sz="1800" dirty="0" err="1">
                <a:latin typeface="Arial"/>
                <a:cs typeface="Arial"/>
              </a:rPr>
              <a:t>U.Chicago</a:t>
            </a:r>
            <a:r>
              <a:rPr lang="en-US" sz="1800" dirty="0">
                <a:latin typeface="Arial"/>
                <a:cs typeface="Arial"/>
              </a:rPr>
              <a:t>); </a:t>
            </a:r>
            <a:r>
              <a:rPr lang="en-US" sz="1800" dirty="0" err="1">
                <a:latin typeface="Arial"/>
                <a:cs typeface="Arial"/>
              </a:rPr>
              <a:t>Henrik</a:t>
            </a:r>
            <a:r>
              <a:rPr lang="en-US" sz="1800" dirty="0">
                <a:latin typeface="Arial"/>
                <a:cs typeface="Arial"/>
              </a:rPr>
              <a:t> Van Der </a:t>
            </a:r>
            <a:r>
              <a:rPr lang="en-US" sz="1800" dirty="0" err="1">
                <a:latin typeface="Arial"/>
                <a:cs typeface="Arial"/>
              </a:rPr>
              <a:t>Lippe</a:t>
            </a:r>
            <a:r>
              <a:rPr lang="en-US" sz="1800" dirty="0">
                <a:latin typeface="Arial"/>
                <a:cs typeface="Arial"/>
              </a:rPr>
              <a:t> (LBNL</a:t>
            </a:r>
            <a:r>
              <a:rPr lang="en-US" sz="1800" dirty="0" smtClean="0">
                <a:latin typeface="Arial"/>
                <a:cs typeface="Arial"/>
              </a:rPr>
              <a:t>)</a:t>
            </a:r>
          </a:p>
          <a:p>
            <a:pPr lvl="1"/>
            <a:r>
              <a:rPr lang="en-US" sz="1800" dirty="0" err="1" smtClean="0">
                <a:solidFill>
                  <a:srgbClr val="FF0000"/>
                </a:solidFill>
                <a:latin typeface="Arial"/>
                <a:cs typeface="Arial"/>
              </a:rPr>
              <a:t>Calorimeter</a:t>
            </a:r>
            <a:r>
              <a:rPr lang="en-US" sz="1800" dirty="0" err="1">
                <a:solidFill>
                  <a:srgbClr val="FF0000"/>
                </a:solidFill>
                <a:latin typeface="Arial"/>
                <a:cs typeface="Arial"/>
              </a:rPr>
              <a:t>&amp;Photodetector</a:t>
            </a:r>
            <a:r>
              <a:rPr lang="en-US" sz="1800" dirty="0">
                <a:solidFill>
                  <a:srgbClr val="FF0000"/>
                </a:solidFill>
                <a:latin typeface="Arial"/>
                <a:cs typeface="Arial"/>
              </a:rPr>
              <a:t>: </a:t>
            </a:r>
            <a:r>
              <a:rPr lang="en-US" sz="1800" dirty="0">
                <a:latin typeface="Arial"/>
                <a:cs typeface="Arial"/>
              </a:rPr>
              <a:t>Jose </a:t>
            </a:r>
            <a:r>
              <a:rPr lang="en-US" sz="1800" dirty="0" err="1">
                <a:latin typeface="Arial"/>
                <a:cs typeface="Arial"/>
              </a:rPr>
              <a:t>Repond</a:t>
            </a:r>
            <a:r>
              <a:rPr lang="en-US" sz="1800" dirty="0">
                <a:latin typeface="Arial"/>
                <a:cs typeface="Arial"/>
              </a:rPr>
              <a:t> (ANL); Chris </a:t>
            </a:r>
            <a:r>
              <a:rPr lang="en-US" sz="1800" dirty="0" smtClean="0">
                <a:latin typeface="Arial"/>
                <a:cs typeface="Arial"/>
              </a:rPr>
              <a:t>Tully (</a:t>
            </a:r>
            <a:r>
              <a:rPr lang="en-US" sz="1800" dirty="0">
                <a:latin typeface="Arial"/>
                <a:cs typeface="Arial"/>
              </a:rPr>
              <a:t>Princeton</a:t>
            </a:r>
            <a:r>
              <a:rPr lang="en-US" sz="1800" dirty="0" smtClean="0">
                <a:latin typeface="Arial"/>
                <a:cs typeface="Arial"/>
              </a:rPr>
              <a:t>)</a:t>
            </a:r>
          </a:p>
          <a:p>
            <a:pPr lvl="1"/>
            <a:r>
              <a:rPr lang="en-US" sz="1800" dirty="0" smtClean="0">
                <a:solidFill>
                  <a:srgbClr val="FF0000"/>
                </a:solidFill>
                <a:latin typeface="Arial"/>
                <a:cs typeface="Arial"/>
              </a:rPr>
              <a:t>Liquid Argon</a:t>
            </a:r>
            <a:r>
              <a:rPr lang="en-US" sz="1800" dirty="0" smtClean="0">
                <a:latin typeface="Arial"/>
                <a:cs typeface="Arial"/>
              </a:rPr>
              <a:t>: </a:t>
            </a:r>
            <a:r>
              <a:rPr lang="en-US" sz="1800" dirty="0" err="1" smtClean="0">
                <a:latin typeface="Arial"/>
                <a:cs typeface="Arial"/>
              </a:rPr>
              <a:t>Hanguo</a:t>
            </a:r>
            <a:r>
              <a:rPr lang="en-US" sz="1800" dirty="0" smtClean="0">
                <a:latin typeface="Arial"/>
                <a:cs typeface="Arial"/>
              </a:rPr>
              <a:t> </a:t>
            </a:r>
            <a:r>
              <a:rPr lang="en-US" sz="1800" dirty="0">
                <a:latin typeface="Arial"/>
                <a:cs typeface="Arial"/>
              </a:rPr>
              <a:t>Wang (UCLA): Bo Yu (BNL</a:t>
            </a:r>
            <a:r>
              <a:rPr lang="en-US" sz="1800" dirty="0" smtClean="0">
                <a:latin typeface="Arial"/>
                <a:cs typeface="Arial"/>
              </a:rPr>
              <a:t>)</a:t>
            </a:r>
          </a:p>
          <a:p>
            <a:pPr lvl="1"/>
            <a:endParaRPr lang="en-US" sz="1800" dirty="0">
              <a:latin typeface="Arial"/>
              <a:cs typeface="Arial"/>
            </a:endParaRPr>
          </a:p>
          <a:p>
            <a:r>
              <a:rPr lang="en-US" sz="2000" dirty="0" smtClean="0">
                <a:latin typeface="Arial"/>
                <a:cs typeface="Arial"/>
              </a:rPr>
              <a:t>Representatives from 5 national labs and 5 universities</a:t>
            </a:r>
          </a:p>
          <a:p>
            <a:pPr marL="0" indent="0">
              <a:buNone/>
            </a:pPr>
            <a:endParaRPr lang="en-US" sz="2000" dirty="0">
              <a:latin typeface="Arial"/>
              <a:cs typeface="Arial"/>
            </a:endParaRPr>
          </a:p>
          <a:p>
            <a:r>
              <a:rPr lang="en-US" sz="2000" dirty="0" smtClean="0">
                <a:latin typeface="Arial"/>
                <a:cs typeface="Arial"/>
              </a:rPr>
              <a:t>Encourage questions about any part of the program, not just the parallel thrust you’ve been asked to review.</a:t>
            </a:r>
            <a:endParaRPr lang="en-US" sz="2000" dirty="0">
              <a:latin typeface="Arial"/>
              <a:cs typeface="Arial"/>
            </a:endParaRPr>
          </a:p>
          <a:p>
            <a:pPr lvl="1"/>
            <a:endParaRPr lang="en-US" sz="1600" dirty="0" smtClean="0">
              <a:latin typeface="Arial"/>
              <a:cs typeface="Arial"/>
            </a:endParaRPr>
          </a:p>
          <a:p>
            <a:endParaRPr lang="en-US" sz="1800" dirty="0">
              <a:latin typeface="Arial"/>
              <a:cs typeface="Arial"/>
            </a:endParaRPr>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
        <p:nvSpPr>
          <p:cNvPr id="5" name="Slide Number Placeholder 4"/>
          <p:cNvSpPr>
            <a:spLocks noGrp="1"/>
          </p:cNvSpPr>
          <p:nvPr>
            <p:ph type="sldNum" sz="quarter" idx="11"/>
          </p:nvPr>
        </p:nvSpPr>
        <p:spPr/>
        <p:txBody>
          <a:bodyPr/>
          <a:lstStyle/>
          <a:p>
            <a:fld id="{4D59C847-7DCE-6D4A-BE87-C05B68FF72A7}" type="slidenum">
              <a:rPr lang="en-US" smtClean="0"/>
              <a:pPr/>
              <a:t>4</a:t>
            </a:fld>
            <a:endParaRPr lang="en-US" smtClean="0"/>
          </a:p>
          <a:p>
            <a:endParaRPr lang="en-US"/>
          </a:p>
        </p:txBody>
      </p:sp>
    </p:spTree>
    <p:extLst>
      <p:ext uri="{BB962C8B-B14F-4D97-AF65-F5344CB8AC3E}">
        <p14:creationId xmlns:p14="http://schemas.microsoft.com/office/powerpoint/2010/main" val="288889732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590800"/>
            <a:ext cx="6629400" cy="609600"/>
          </a:xfrm>
        </p:spPr>
        <p:txBody>
          <a:bodyPr/>
          <a:lstStyle/>
          <a:p>
            <a:r>
              <a:rPr lang="en-US" sz="3200" dirty="0" smtClean="0"/>
              <a:t>High Intensity Detector Challenges</a:t>
            </a:r>
            <a:r>
              <a:rPr lang="en-US" dirty="0" smtClean="0"/>
              <a:t/>
            </a:r>
            <a:br>
              <a:rPr lang="en-US" dirty="0" smtClean="0"/>
            </a:br>
            <a:r>
              <a:rPr lang="en-US" dirty="0" smtClean="0"/>
              <a:t/>
            </a:r>
            <a:br>
              <a:rPr lang="en-US" dirty="0" smtClean="0"/>
            </a:br>
            <a:endParaRPr lang="en-US" dirty="0"/>
          </a:p>
        </p:txBody>
      </p:sp>
      <p:sp>
        <p:nvSpPr>
          <p:cNvPr id="3" name="Slide Number Placeholder 2"/>
          <p:cNvSpPr>
            <a:spLocks noGrp="1"/>
          </p:cNvSpPr>
          <p:nvPr>
            <p:ph type="sldNum" sz="quarter" idx="11"/>
          </p:nvPr>
        </p:nvSpPr>
        <p:spPr/>
        <p:txBody>
          <a:bodyPr/>
          <a:lstStyle/>
          <a:p>
            <a:fld id="{4D59C847-7DCE-6D4A-BE87-C05B68FF72A7}" type="slidenum">
              <a:rPr lang="en-US" smtClean="0"/>
              <a:pPr/>
              <a:t>40</a:t>
            </a:fld>
            <a:endParaRPr lang="en-US" smtClean="0"/>
          </a:p>
          <a:p>
            <a:endParaRPr lang="en-US"/>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Tree>
    <p:extLst>
      <p:ext uri="{BB962C8B-B14F-4D97-AF65-F5344CB8AC3E}">
        <p14:creationId xmlns:p14="http://schemas.microsoft.com/office/powerpoint/2010/main" val="315717297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924800" cy="609600"/>
          </a:xfrm>
        </p:spPr>
        <p:txBody>
          <a:bodyPr/>
          <a:lstStyle/>
          <a:p>
            <a:r>
              <a:rPr lang="en-US" sz="3200" dirty="0" smtClean="0"/>
              <a:t>Detectors for High Intensity</a:t>
            </a:r>
            <a:endParaRPr lang="en-US" sz="3200" dirty="0"/>
          </a:p>
        </p:txBody>
      </p:sp>
      <p:sp>
        <p:nvSpPr>
          <p:cNvPr id="5" name="Content Placeholder 2"/>
          <p:cNvSpPr txBox="1">
            <a:spLocks/>
          </p:cNvSpPr>
          <p:nvPr/>
        </p:nvSpPr>
        <p:spPr bwMode="auto">
          <a:xfrm>
            <a:off x="36745" y="914400"/>
            <a:ext cx="7543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kumimoji="0" lang="en-US" sz="1600" b="1" i="0" u="none" strike="noStrike" kern="0" cap="none" spc="0" normalizeH="0" baseline="0" noProof="0" dirty="0" smtClean="0">
                <a:ln>
                  <a:noFill/>
                </a:ln>
                <a:solidFill>
                  <a:srgbClr val="3366FF"/>
                </a:solidFill>
                <a:effectLst/>
                <a:uLnTx/>
                <a:uFillTx/>
                <a:latin typeface="+mn-lt"/>
              </a:rPr>
              <a:t>Detector challenges </a:t>
            </a:r>
            <a:r>
              <a:rPr lang="en-US" sz="1600" b="1" kern="0" noProof="0" dirty="0" smtClean="0">
                <a:solidFill>
                  <a:srgbClr val="3366FF"/>
                </a:solidFill>
                <a:latin typeface="+mn-lt"/>
              </a:rPr>
              <a:t>relevant for next generation </a:t>
            </a: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kumimoji="0" lang="en-US" sz="1600" b="1" i="0" u="none" strike="noStrike" kern="0" cap="none" spc="0" normalizeH="0" baseline="0" dirty="0" smtClean="0">
                <a:ln>
                  <a:noFill/>
                </a:ln>
                <a:solidFill>
                  <a:srgbClr val="3366FF"/>
                </a:solidFill>
                <a:effectLst/>
                <a:uLnTx/>
                <a:uFillTx/>
                <a:latin typeface="+mn-lt"/>
              </a:rPr>
              <a:t>Mu2e</a:t>
            </a:r>
            <a:r>
              <a:rPr kumimoji="0" lang="en-US" sz="1600" b="1" i="0" u="none" strike="noStrike" kern="0" cap="none" spc="0" normalizeH="0" dirty="0" smtClean="0">
                <a:ln>
                  <a:noFill/>
                </a:ln>
                <a:solidFill>
                  <a:srgbClr val="3366FF"/>
                </a:solidFill>
                <a:effectLst/>
                <a:uLnTx/>
                <a:uFillTx/>
                <a:latin typeface="+mn-lt"/>
              </a:rPr>
              <a:t> and next generation neutrino experiments,</a:t>
            </a: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lang="en-US" sz="1600" b="1" kern="0" baseline="0" noProof="0" dirty="0" smtClean="0">
                <a:solidFill>
                  <a:srgbClr val="3366FF"/>
                </a:solidFill>
                <a:latin typeface="+mn-lt"/>
              </a:rPr>
              <a:t>All </a:t>
            </a:r>
            <a:r>
              <a:rPr lang="en-US" sz="1600" b="1" kern="0" noProof="0" dirty="0" smtClean="0">
                <a:solidFill>
                  <a:srgbClr val="3366FF"/>
                </a:solidFill>
                <a:latin typeface="+mn-lt"/>
              </a:rPr>
              <a:t>required </a:t>
            </a:r>
            <a:r>
              <a:rPr lang="en-US" sz="1600" b="1" kern="0" baseline="0" noProof="0" dirty="0" smtClean="0">
                <a:solidFill>
                  <a:srgbClr val="3366FF"/>
                </a:solidFill>
                <a:latin typeface="+mn-lt"/>
              </a:rPr>
              <a:t> by PIP-II intensity</a:t>
            </a:r>
            <a:r>
              <a:rPr lang="en-US" sz="1600" b="1" kern="0" noProof="0" dirty="0" smtClean="0">
                <a:solidFill>
                  <a:srgbClr val="3366FF"/>
                </a:solidFill>
                <a:latin typeface="+mn-lt"/>
              </a:rPr>
              <a:t> beams:</a:t>
            </a:r>
            <a:endParaRPr lang="en-US" sz="1600" b="1" kern="0" baseline="0" noProof="0" dirty="0" smtClean="0">
              <a:solidFill>
                <a:srgbClr val="3366FF"/>
              </a:solidFill>
              <a:latin typeface="+mn-lt"/>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endParaRPr kumimoji="0" lang="en-US" sz="1600" b="1" i="0" u="none" strike="noStrike" kern="0" cap="none" spc="0" normalizeH="0" baseline="0" noProof="0" dirty="0" smtClean="0">
              <a:ln>
                <a:noFill/>
              </a:ln>
              <a:solidFill>
                <a:srgbClr val="3366FF"/>
              </a:solidFill>
              <a:effectLst/>
              <a:uLnTx/>
              <a:uFillTx/>
              <a:latin typeface="+mn-lt"/>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kumimoji="0" lang="en-US" sz="1600" b="1" i="0" u="none" strike="noStrike" kern="0" cap="none" spc="0" normalizeH="0" baseline="0" noProof="0" dirty="0" smtClean="0">
                <a:ln>
                  <a:noFill/>
                </a:ln>
                <a:solidFill>
                  <a:schemeClr val="tx1"/>
                </a:solidFill>
                <a:effectLst/>
                <a:uLnTx/>
                <a:uFillTx/>
                <a:latin typeface="+mn-lt"/>
                <a:ea typeface="+mn-ea"/>
                <a:cs typeface="+mn-cs"/>
              </a:rPr>
              <a:t>	High rate Precision Photon </a:t>
            </a:r>
            <a:r>
              <a:rPr kumimoji="0" lang="en-US" sz="1600" b="1" i="0" u="none" strike="noStrike" kern="0" cap="none" spc="0" normalizeH="0" baseline="0" noProof="0" dirty="0" err="1" smtClean="0">
                <a:ln>
                  <a:noFill/>
                </a:ln>
                <a:solidFill>
                  <a:schemeClr val="tx1"/>
                </a:solidFill>
                <a:effectLst/>
                <a:uLnTx/>
                <a:uFillTx/>
                <a:latin typeface="+mn-lt"/>
                <a:ea typeface="+mn-ea"/>
                <a:cs typeface="+mn-cs"/>
              </a:rPr>
              <a:t>Calorimetry</a:t>
            </a: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	</a:t>
            </a:r>
            <a:endParaRPr kumimoji="0" lang="en-US" sz="11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kumimoji="0" lang="en-US" sz="1600" b="1" i="0" u="none" strike="noStrike" kern="0" cap="none" spc="0" normalizeH="0" baseline="0" noProof="0" dirty="0" smtClean="0">
                <a:ln>
                  <a:noFill/>
                </a:ln>
                <a:solidFill>
                  <a:schemeClr val="tx1"/>
                </a:solidFill>
                <a:effectLst/>
                <a:uLnTx/>
                <a:uFillTx/>
                <a:latin typeface="+mn-lt"/>
                <a:ea typeface="+mn-ea"/>
                <a:cs typeface="+mn-cs"/>
              </a:rPr>
              <a:t>	Very Low-Mass High-Rate Charged Particle Tracking</a:t>
            </a:r>
            <a:r>
              <a:rPr kumimoji="0" lang="en-US" sz="1800" b="1" i="0" u="none" strike="noStrike" kern="0" cap="none" spc="0" normalizeH="0" baseline="0" noProof="0" dirty="0" smtClean="0">
                <a:ln>
                  <a:noFill/>
                </a:ln>
                <a:solidFill>
                  <a:schemeClr val="tx1"/>
                </a:solidFill>
                <a:effectLst/>
                <a:uLnTx/>
                <a:uFillTx/>
                <a:latin typeface="+mn-lt"/>
                <a:ea typeface="+mn-ea"/>
                <a:cs typeface="+mn-cs"/>
              </a:rPr>
              <a:t>	</a:t>
            </a: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	</a:t>
            </a:r>
            <a:endParaRPr kumimoji="0" lang="en-US" sz="11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kumimoji="0" lang="en-US" sz="1600" b="1" i="0" u="none" strike="noStrike" kern="0" cap="none" spc="0" normalizeH="0" baseline="0" noProof="0" dirty="0" smtClean="0">
                <a:ln>
                  <a:noFill/>
                </a:ln>
                <a:solidFill>
                  <a:schemeClr val="tx1"/>
                </a:solidFill>
                <a:effectLst/>
                <a:uLnTx/>
                <a:uFillTx/>
                <a:latin typeface="+mn-lt"/>
                <a:ea typeface="+mn-ea"/>
                <a:cs typeface="+mn-cs"/>
              </a:rPr>
              <a:t>	Time-of-Flight System Performance below 10 </a:t>
            </a:r>
            <a:r>
              <a:rPr kumimoji="0" lang="en-US" sz="1600" b="1" i="0" u="none" strike="noStrike" kern="0" cap="none" spc="0" normalizeH="0" baseline="0" noProof="0" dirty="0" err="1" smtClean="0">
                <a:ln>
                  <a:noFill/>
                </a:ln>
                <a:solidFill>
                  <a:schemeClr val="tx1"/>
                </a:solidFill>
                <a:effectLst/>
                <a:uLnTx/>
                <a:uFillTx/>
                <a:latin typeface="+mn-lt"/>
                <a:ea typeface="+mn-ea"/>
                <a:cs typeface="+mn-cs"/>
              </a:rPr>
              <a:t>psec</a:t>
            </a: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endParaRPr kumimoji="0" lang="en-US" sz="1200" b="1"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endParaRPr kumimoji="0" lang="en-US" sz="11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kumimoji="0" lang="en-US" sz="1600" b="1" i="0" u="none" strike="noStrike" kern="0" cap="none" spc="0" normalizeH="0" baseline="0" noProof="0" dirty="0" smtClean="0">
                <a:ln>
                  <a:noFill/>
                </a:ln>
                <a:solidFill>
                  <a:schemeClr val="tx1"/>
                </a:solidFill>
                <a:effectLst/>
                <a:uLnTx/>
                <a:uFillTx/>
                <a:latin typeface="+mn-lt"/>
                <a:ea typeface="+mn-ea"/>
                <a:cs typeface="+mn-cs"/>
              </a:rPr>
              <a:t>	High Precision Measurements of Neutrino Interactions</a:t>
            </a:r>
            <a:endParaRPr kumimoji="0" lang="en-US" sz="1200" b="1"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endParaRPr kumimoji="0" lang="en-US" sz="11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kumimoji="0" lang="en-US" sz="1600" b="1" i="0" u="none" strike="noStrike" kern="0" cap="none" spc="0" normalizeH="0" baseline="0" noProof="0" dirty="0" smtClean="0">
                <a:ln>
                  <a:noFill/>
                </a:ln>
                <a:solidFill>
                  <a:schemeClr val="tx1"/>
                </a:solidFill>
                <a:effectLst/>
                <a:uLnTx/>
                <a:uFillTx/>
                <a:latin typeface="+mn-lt"/>
                <a:ea typeface="+mn-ea"/>
                <a:cs typeface="+mn-cs"/>
              </a:rPr>
              <a:t>	Large Area Cost Effective (LACE) Detector Technologies</a:t>
            </a: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endParaRPr kumimoji="0" lang="en-US" sz="1600" b="1" i="0" u="none" strike="noStrike" kern="0" cap="none" spc="0" normalizeH="0" baseline="0" noProof="0" dirty="0" smtClean="0">
              <a:ln>
                <a:noFill/>
              </a:ln>
              <a:solidFill>
                <a:schemeClr val="tx1"/>
              </a:solidFill>
              <a:effectLst/>
              <a:uLnTx/>
              <a:uFillTx/>
              <a:latin typeface="+mn-lt"/>
              <a:ea typeface="+mn-ea"/>
              <a:cs typeface="+mn-cs"/>
            </a:endParaRPr>
          </a:p>
          <a:p>
            <a:pPr lvl="0" algn="l" eaLnBrk="0" hangingPunct="0">
              <a:buClr>
                <a:srgbClr val="CCFFFF"/>
              </a:buClr>
              <a:defRPr/>
            </a:pPr>
            <a:r>
              <a:rPr lang="en-US" sz="1600" kern="0" dirty="0" smtClean="0">
                <a:latin typeface="+mn-lt"/>
              </a:rPr>
              <a:t>(Snowmass study:  arXiv:1309.6704)</a:t>
            </a:r>
            <a:r>
              <a:rPr kumimoji="0" lang="en-US" sz="1600" b="0" i="0" u="none" strike="noStrike" kern="0" cap="none" spc="0" normalizeH="0" baseline="0" noProof="0" dirty="0" smtClean="0">
                <a:ln>
                  <a:noFill/>
                </a:ln>
                <a:solidFill>
                  <a:schemeClr val="tx1"/>
                </a:solidFill>
                <a:effectLst/>
                <a:uLnTx/>
                <a:uFillTx/>
                <a:latin typeface="+mn-lt"/>
                <a:ea typeface="+mn-ea"/>
                <a:cs typeface="+mn-cs"/>
              </a:rPr>
              <a:t>	</a:t>
            </a: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	</a:t>
            </a:r>
            <a:endParaRPr lang="en-US" sz="1200" b="1" i="0" kern="0" dirty="0" smtClean="0">
              <a:solidFill>
                <a:schemeClr val="tx1"/>
              </a:solidFill>
              <a:latin typeface="+mn-lt"/>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lang="en-US" sz="1600" b="1" i="0" kern="0" noProof="0" dirty="0" smtClean="0">
                <a:solidFill>
                  <a:srgbClr val="3366FF"/>
                </a:solidFill>
                <a:latin typeface="+mn-lt"/>
                <a:cs typeface="Times"/>
              </a:rPr>
              <a:t>These map well onto our current and planned program. </a:t>
            </a:r>
            <a:r>
              <a:rPr lang="en-US" sz="1600" b="1" i="0" kern="0" dirty="0" smtClean="0">
                <a:solidFill>
                  <a:srgbClr val="3366FF"/>
                </a:solidFill>
                <a:latin typeface="+mn-lt"/>
                <a:cs typeface="Times"/>
              </a:rPr>
              <a:t>R&amp;D </a:t>
            </a: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r>
              <a:rPr lang="en-US" sz="1600" b="1" i="0" kern="0" dirty="0" smtClean="0">
                <a:solidFill>
                  <a:srgbClr val="3366FF"/>
                </a:solidFill>
                <a:latin typeface="+mn-lt"/>
                <a:cs typeface="Times"/>
              </a:rPr>
              <a:t>projects will </a:t>
            </a:r>
            <a:r>
              <a:rPr lang="en-US" sz="1600" b="1" kern="0" dirty="0" smtClean="0">
                <a:solidFill>
                  <a:srgbClr val="3366FF"/>
                </a:solidFill>
                <a:latin typeface="+mn-lt"/>
                <a:cs typeface="Times"/>
              </a:rPr>
              <a:t>be supported </a:t>
            </a:r>
            <a:r>
              <a:rPr lang="en-US" sz="1600" b="1" i="0" kern="0" dirty="0" smtClean="0">
                <a:solidFill>
                  <a:srgbClr val="3366FF"/>
                </a:solidFill>
                <a:latin typeface="+mn-lt"/>
                <a:cs typeface="Times"/>
              </a:rPr>
              <a:t>along these fronts.</a:t>
            </a:r>
            <a:endParaRPr kumimoji="0" lang="en-US" sz="1600" b="1" i="0" u="none" strike="noStrike" kern="0" cap="none" spc="0" normalizeH="0" baseline="0" noProof="0" dirty="0" smtClean="0">
              <a:ln>
                <a:noFill/>
              </a:ln>
              <a:solidFill>
                <a:srgbClr val="3366FF"/>
              </a:solidFill>
              <a:effectLst/>
              <a:uLnTx/>
              <a:uFillTx/>
              <a:latin typeface="+mn-lt"/>
              <a:cs typeface="Times"/>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endParaRPr kumimoji="0" lang="en-US" sz="11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Times" pitchFamily="1" charset="0"/>
              <a:buNone/>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pic>
        <p:nvPicPr>
          <p:cNvPr id="4" name="Content Placeholder 8" descr="Screen Shot 2014-10-08 at 8.41.35 PM.png"/>
          <p:cNvPicPr>
            <a:picLocks noGrp="1" noChangeAspect="1"/>
          </p:cNvPicPr>
          <p:nvPr>
            <p:ph idx="1"/>
          </p:nvPr>
        </p:nvPicPr>
        <p:blipFill>
          <a:blip r:embed="rId2" cstate="print">
            <a:extLst>
              <a:ext uri="{28A0092B-C50C-407E-A947-70E740481C1C}">
                <a14:useLocalDpi xmlns:a14="http://schemas.microsoft.com/office/drawing/2010/main" val="0"/>
              </a:ext>
            </a:extLst>
          </a:blip>
          <a:srcRect l="2992" r="2992"/>
          <a:stretch>
            <a:fillRect/>
          </a:stretch>
        </p:blipFill>
        <p:spPr>
          <a:xfrm>
            <a:off x="6143625" y="-76200"/>
            <a:ext cx="3000375" cy="2667000"/>
          </a:xfrm>
        </p:spPr>
      </p:pic>
    </p:spTree>
    <p:extLst>
      <p:ext uri="{BB962C8B-B14F-4D97-AF65-F5344CB8AC3E}">
        <p14:creationId xmlns:p14="http://schemas.microsoft.com/office/powerpoint/2010/main" val="18091755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1143000"/>
          </a:xfrm>
        </p:spPr>
        <p:txBody>
          <a:bodyPr/>
          <a:lstStyle/>
          <a:p>
            <a:r>
              <a:rPr lang="en-US" sz="2000" dirty="0" smtClean="0"/>
              <a:t>Neutron Rates in the Booster Target area. This would be background for next generation low energy neutrino experiments in that area:  CAPTAIN, CENNS, etc.</a:t>
            </a:r>
            <a:br>
              <a:rPr lang="en-US" sz="2000" dirty="0" smtClean="0"/>
            </a:br>
            <a:endParaRPr lang="en-US" sz="2000" dirty="0"/>
          </a:p>
        </p:txBody>
      </p:sp>
      <p:pic>
        <p:nvPicPr>
          <p:cNvPr id="7" name="Picture 6" descr="MI12googlemap-269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43808" y="1617771"/>
            <a:ext cx="3498261" cy="4343399"/>
          </a:xfrm>
          <a:prstGeom prst="rect">
            <a:avLst/>
          </a:prstGeom>
        </p:spPr>
      </p:pic>
      <p:sp>
        <p:nvSpPr>
          <p:cNvPr id="8" name="TextBox 7"/>
          <p:cNvSpPr txBox="1"/>
          <p:nvPr/>
        </p:nvSpPr>
        <p:spPr>
          <a:xfrm>
            <a:off x="-57914" y="4760840"/>
            <a:ext cx="2313454" cy="1175706"/>
          </a:xfrm>
          <a:prstGeom prst="rect">
            <a:avLst/>
          </a:prstGeom>
          <a:noFill/>
          <a:ln>
            <a:solidFill>
              <a:srgbClr val="000000"/>
            </a:solidFill>
          </a:ln>
        </p:spPr>
        <p:txBody>
          <a:bodyPr wrap="none" rtlCol="0">
            <a:spAutoFit/>
          </a:bodyPr>
          <a:lstStyle/>
          <a:p>
            <a:pPr algn="l"/>
            <a:r>
              <a:rPr lang="en-US" sz="1600" i="0" u="sng" dirty="0" smtClean="0"/>
              <a:t>Stairwell</a:t>
            </a:r>
            <a:endParaRPr lang="en-US" sz="1600" i="0" dirty="0" smtClean="0"/>
          </a:p>
          <a:p>
            <a:pPr marL="285750" indent="-285750" algn="l">
              <a:buFont typeface="Arial"/>
              <a:buChar char="•"/>
            </a:pPr>
            <a:r>
              <a:rPr lang="en-US" sz="1600" i="0" dirty="0" smtClean="0"/>
              <a:t>9 m from Be </a:t>
            </a:r>
            <a:br>
              <a:rPr lang="en-US" sz="1600" i="0" dirty="0" smtClean="0"/>
            </a:br>
            <a:r>
              <a:rPr lang="en-US" sz="1600" i="0" dirty="0" smtClean="0"/>
              <a:t>beam target</a:t>
            </a:r>
          </a:p>
          <a:p>
            <a:pPr marL="285750" indent="-285750" algn="l">
              <a:buFont typeface="Arial"/>
              <a:buChar char="•"/>
            </a:pPr>
            <a:r>
              <a:rPr lang="en-US" sz="1600" i="0" dirty="0" smtClean="0"/>
              <a:t>1384 n / 10</a:t>
            </a:r>
            <a:r>
              <a:rPr lang="en-US" sz="1600" i="0" baseline="30000" dirty="0" smtClean="0"/>
              <a:t>16</a:t>
            </a:r>
            <a:r>
              <a:rPr lang="en-US" sz="1600" i="0" dirty="0" smtClean="0"/>
              <a:t> POT</a:t>
            </a:r>
            <a:endParaRPr lang="en-US" sz="1600" i="0" dirty="0"/>
          </a:p>
        </p:txBody>
      </p:sp>
      <p:sp>
        <p:nvSpPr>
          <p:cNvPr id="11" name="TextBox 10"/>
          <p:cNvSpPr txBox="1"/>
          <p:nvPr/>
        </p:nvSpPr>
        <p:spPr>
          <a:xfrm>
            <a:off x="-9157" y="3191471"/>
            <a:ext cx="2313454" cy="1175706"/>
          </a:xfrm>
          <a:prstGeom prst="rect">
            <a:avLst/>
          </a:prstGeom>
          <a:noFill/>
          <a:ln>
            <a:solidFill>
              <a:srgbClr val="000000"/>
            </a:solidFill>
          </a:ln>
        </p:spPr>
        <p:txBody>
          <a:bodyPr wrap="none" rtlCol="0">
            <a:spAutoFit/>
          </a:bodyPr>
          <a:lstStyle/>
          <a:p>
            <a:pPr algn="l"/>
            <a:r>
              <a:rPr lang="en-US" sz="1600" i="0" u="sng" dirty="0" smtClean="0"/>
              <a:t>Collimator</a:t>
            </a:r>
            <a:endParaRPr lang="en-US" sz="1600" i="0" dirty="0"/>
          </a:p>
          <a:p>
            <a:pPr marL="285750" indent="-285750" algn="l">
              <a:buFont typeface="Arial"/>
              <a:buChar char="•"/>
            </a:pPr>
            <a:r>
              <a:rPr lang="en-US" sz="1600" i="0" dirty="0" smtClean="0"/>
              <a:t>8 m from Be </a:t>
            </a:r>
            <a:br>
              <a:rPr lang="en-US" sz="1600" i="0" dirty="0" smtClean="0"/>
            </a:br>
            <a:r>
              <a:rPr lang="en-US" sz="1600" i="0" dirty="0" smtClean="0"/>
              <a:t>beam target</a:t>
            </a:r>
          </a:p>
          <a:p>
            <a:pPr marL="285750" indent="-285750" algn="l">
              <a:buFont typeface="Arial"/>
              <a:buChar char="•"/>
            </a:pPr>
            <a:r>
              <a:rPr lang="en-US" sz="1600" i="0" dirty="0" smtClean="0"/>
              <a:t>5608 n / 10</a:t>
            </a:r>
            <a:r>
              <a:rPr lang="en-US" sz="1600" i="0" baseline="30000" dirty="0" smtClean="0"/>
              <a:t>16</a:t>
            </a:r>
            <a:r>
              <a:rPr lang="en-US" sz="1600" i="0" dirty="0" smtClean="0"/>
              <a:t> POT</a:t>
            </a:r>
            <a:endParaRPr lang="en-US" sz="1600" i="0" dirty="0"/>
          </a:p>
        </p:txBody>
      </p:sp>
      <p:sp>
        <p:nvSpPr>
          <p:cNvPr id="14" name="TextBox 13"/>
          <p:cNvSpPr txBox="1"/>
          <p:nvPr/>
        </p:nvSpPr>
        <p:spPr>
          <a:xfrm>
            <a:off x="254538" y="1625429"/>
            <a:ext cx="2286000" cy="1175706"/>
          </a:xfrm>
          <a:prstGeom prst="rect">
            <a:avLst/>
          </a:prstGeom>
          <a:noFill/>
          <a:ln>
            <a:solidFill>
              <a:srgbClr val="000000"/>
            </a:solidFill>
          </a:ln>
        </p:spPr>
        <p:txBody>
          <a:bodyPr wrap="square" rtlCol="0">
            <a:spAutoFit/>
          </a:bodyPr>
          <a:lstStyle/>
          <a:p>
            <a:pPr algn="l"/>
            <a:r>
              <a:rPr lang="en-US" sz="1600" i="0" u="sng" dirty="0" smtClean="0"/>
              <a:t>50 m Absorber</a:t>
            </a:r>
            <a:endParaRPr lang="en-US" sz="1600" i="0" dirty="0" smtClean="0"/>
          </a:p>
          <a:p>
            <a:pPr marL="285750" indent="-285750" algn="l">
              <a:buFont typeface="Arial"/>
              <a:buChar char="•"/>
            </a:pPr>
            <a:r>
              <a:rPr lang="en-US" sz="1600" i="0" dirty="0" smtClean="0"/>
              <a:t>6 m from Fe  beam stop</a:t>
            </a:r>
          </a:p>
          <a:p>
            <a:pPr marL="285750" indent="-285750" algn="l">
              <a:buFont typeface="Arial"/>
              <a:buChar char="•"/>
            </a:pPr>
            <a:r>
              <a:rPr lang="en-US" sz="1600" i="0" dirty="0" smtClean="0"/>
              <a:t>310 n / 10</a:t>
            </a:r>
            <a:r>
              <a:rPr lang="en-US" sz="1600" i="0" baseline="30000" dirty="0" smtClean="0"/>
              <a:t>16</a:t>
            </a:r>
            <a:r>
              <a:rPr lang="en-US" sz="1600" i="0" dirty="0" smtClean="0"/>
              <a:t> POT</a:t>
            </a:r>
            <a:endParaRPr lang="en-US" sz="1600" i="0" dirty="0"/>
          </a:p>
        </p:txBody>
      </p:sp>
      <p:sp>
        <p:nvSpPr>
          <p:cNvPr id="17" name="TextBox 16"/>
          <p:cNvSpPr txBox="1"/>
          <p:nvPr/>
        </p:nvSpPr>
        <p:spPr>
          <a:xfrm>
            <a:off x="6460885" y="2989168"/>
            <a:ext cx="2172390" cy="1175706"/>
          </a:xfrm>
          <a:prstGeom prst="rect">
            <a:avLst/>
          </a:prstGeom>
          <a:noFill/>
          <a:ln>
            <a:solidFill>
              <a:srgbClr val="000000"/>
            </a:solidFill>
          </a:ln>
        </p:spPr>
        <p:txBody>
          <a:bodyPr wrap="none" rtlCol="0">
            <a:spAutoFit/>
          </a:bodyPr>
          <a:lstStyle/>
          <a:p>
            <a:pPr algn="l"/>
            <a:r>
              <a:rPr lang="en-US" sz="1600" i="0" u="sng" dirty="0" smtClean="0"/>
              <a:t>2012 SciBath </a:t>
            </a:r>
            <a:r>
              <a:rPr lang="en-US" sz="1600" i="0" u="sng" dirty="0" err="1" smtClean="0"/>
              <a:t>Loc</a:t>
            </a:r>
            <a:endParaRPr lang="en-US" sz="1600" i="0" dirty="0" smtClean="0"/>
          </a:p>
          <a:p>
            <a:pPr marL="285750" indent="-285750" algn="l">
              <a:buFont typeface="Arial"/>
              <a:buChar char="•"/>
            </a:pPr>
            <a:r>
              <a:rPr lang="en-US" sz="1600" i="0" dirty="0" smtClean="0"/>
              <a:t>20 m from Be </a:t>
            </a:r>
            <a:br>
              <a:rPr lang="en-US" sz="1600" i="0" dirty="0" smtClean="0"/>
            </a:br>
            <a:r>
              <a:rPr lang="en-US" sz="1600" i="0" dirty="0" smtClean="0"/>
              <a:t>beam target</a:t>
            </a:r>
          </a:p>
          <a:p>
            <a:pPr marL="285750" indent="-285750" algn="l">
              <a:buFont typeface="Arial"/>
              <a:buChar char="•"/>
            </a:pPr>
            <a:r>
              <a:rPr lang="en-US" sz="1600" i="0" dirty="0" smtClean="0"/>
              <a:t>211 n / 10</a:t>
            </a:r>
            <a:r>
              <a:rPr lang="en-US" sz="1600" i="0" baseline="30000" dirty="0" smtClean="0"/>
              <a:t>16</a:t>
            </a:r>
            <a:r>
              <a:rPr lang="en-US" sz="1600" i="0" dirty="0" smtClean="0"/>
              <a:t> POT</a:t>
            </a:r>
            <a:endParaRPr lang="en-US" sz="1600" i="0" dirty="0"/>
          </a:p>
        </p:txBody>
      </p:sp>
      <p:sp>
        <p:nvSpPr>
          <p:cNvPr id="20" name="TextBox 19"/>
          <p:cNvSpPr txBox="1"/>
          <p:nvPr/>
        </p:nvSpPr>
        <p:spPr>
          <a:xfrm>
            <a:off x="6623793" y="1625429"/>
            <a:ext cx="2286000" cy="1175706"/>
          </a:xfrm>
          <a:prstGeom prst="rect">
            <a:avLst/>
          </a:prstGeom>
          <a:noFill/>
          <a:ln>
            <a:solidFill>
              <a:srgbClr val="000000"/>
            </a:solidFill>
          </a:ln>
        </p:spPr>
        <p:txBody>
          <a:bodyPr wrap="square" rtlCol="0">
            <a:spAutoFit/>
          </a:bodyPr>
          <a:lstStyle/>
          <a:p>
            <a:pPr algn="l"/>
            <a:r>
              <a:rPr lang="en-US" sz="1600" i="0" u="sng" dirty="0" smtClean="0"/>
              <a:t>Target 90</a:t>
            </a:r>
            <a:r>
              <a:rPr lang="en-US" sz="1600" i="0" u="sng" dirty="0"/>
              <a:t>°</a:t>
            </a:r>
            <a:r>
              <a:rPr lang="en-US" sz="1600" i="0" u="sng" dirty="0" smtClean="0"/>
              <a:t> FOX</a:t>
            </a:r>
          </a:p>
          <a:p>
            <a:pPr marL="285750" indent="-285750" algn="l">
              <a:buFont typeface="Arial"/>
              <a:buChar char="•"/>
            </a:pPr>
            <a:r>
              <a:rPr lang="en-US" sz="1600" i="0" dirty="0" smtClean="0"/>
              <a:t>20 m from Be beam target</a:t>
            </a:r>
          </a:p>
          <a:p>
            <a:pPr marL="285750" indent="-285750" algn="l">
              <a:buFont typeface="Arial"/>
              <a:buChar char="•"/>
            </a:pPr>
            <a:r>
              <a:rPr lang="en-US" sz="1600" i="0" dirty="0" smtClean="0"/>
              <a:t>390 n / 10</a:t>
            </a:r>
            <a:r>
              <a:rPr lang="en-US" sz="1600" i="0" baseline="30000" dirty="0" smtClean="0"/>
              <a:t>16</a:t>
            </a:r>
            <a:r>
              <a:rPr lang="en-US" sz="1600" i="0" dirty="0" smtClean="0"/>
              <a:t> POT</a:t>
            </a:r>
            <a:endParaRPr lang="en-US" sz="1600" i="0" dirty="0"/>
          </a:p>
        </p:txBody>
      </p:sp>
      <p:cxnSp>
        <p:nvCxnSpPr>
          <p:cNvPr id="35" name="Straight Arrow Connector 34"/>
          <p:cNvCxnSpPr/>
          <p:nvPr/>
        </p:nvCxnSpPr>
        <p:spPr bwMode="auto">
          <a:xfrm flipH="1" flipV="1">
            <a:off x="3865364" y="1828800"/>
            <a:ext cx="82830" cy="4090952"/>
          </a:xfrm>
          <a:prstGeom prst="straightConnector1">
            <a:avLst/>
          </a:prstGeom>
          <a:solidFill>
            <a:schemeClr val="accent1"/>
          </a:solidFill>
          <a:ln w="38100" cap="flat" cmpd="sng" algn="ctr">
            <a:solidFill>
              <a:schemeClr val="bg1"/>
            </a:solidFill>
            <a:prstDash val="dash"/>
            <a:round/>
            <a:headEnd type="none" w="med" len="med"/>
            <a:tailEnd type="arrow"/>
          </a:ln>
          <a:effectLst/>
        </p:spPr>
      </p:cxnSp>
      <p:sp>
        <p:nvSpPr>
          <p:cNvPr id="9" name="5-Point Star 8"/>
          <p:cNvSpPr/>
          <p:nvPr/>
        </p:nvSpPr>
        <p:spPr>
          <a:xfrm>
            <a:off x="3354584" y="4053817"/>
            <a:ext cx="228600" cy="228600"/>
          </a:xfrm>
          <a:prstGeom prst="star5">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a:p>
        </p:txBody>
      </p:sp>
      <p:cxnSp>
        <p:nvCxnSpPr>
          <p:cNvPr id="10" name="Straight Arrow Connector 9"/>
          <p:cNvCxnSpPr>
            <a:stCxn id="8" idx="3"/>
            <a:endCxn id="9" idx="2"/>
          </p:cNvCxnSpPr>
          <p:nvPr/>
        </p:nvCxnSpPr>
        <p:spPr>
          <a:xfrm flipV="1">
            <a:off x="2255540" y="4282416"/>
            <a:ext cx="1142703" cy="106627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5-Point Star 11"/>
          <p:cNvSpPr/>
          <p:nvPr/>
        </p:nvSpPr>
        <p:spPr>
          <a:xfrm>
            <a:off x="3837754" y="3825217"/>
            <a:ext cx="228600" cy="228600"/>
          </a:xfrm>
          <a:prstGeom prst="star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a:p>
        </p:txBody>
      </p:sp>
      <p:cxnSp>
        <p:nvCxnSpPr>
          <p:cNvPr id="13" name="Straight Arrow Connector 12"/>
          <p:cNvCxnSpPr>
            <a:stCxn id="11" idx="3"/>
            <a:endCxn id="12" idx="1"/>
          </p:cNvCxnSpPr>
          <p:nvPr/>
        </p:nvCxnSpPr>
        <p:spPr>
          <a:xfrm>
            <a:off x="2304297" y="3779324"/>
            <a:ext cx="1533457" cy="13321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5-Point Star 14"/>
          <p:cNvSpPr/>
          <p:nvPr/>
        </p:nvSpPr>
        <p:spPr>
          <a:xfrm>
            <a:off x="4266252" y="1600200"/>
            <a:ext cx="228600" cy="228600"/>
          </a:xfrm>
          <a:prstGeom prst="star5">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a:p>
        </p:txBody>
      </p:sp>
      <p:cxnSp>
        <p:nvCxnSpPr>
          <p:cNvPr id="16" name="Straight Arrow Connector 15"/>
          <p:cNvCxnSpPr>
            <a:stCxn id="14" idx="3"/>
            <a:endCxn id="15" idx="1"/>
          </p:cNvCxnSpPr>
          <p:nvPr/>
        </p:nvCxnSpPr>
        <p:spPr>
          <a:xfrm flipV="1">
            <a:off x="2540538" y="1687517"/>
            <a:ext cx="1725714" cy="52576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5-Point Star 17"/>
          <p:cNvSpPr/>
          <p:nvPr/>
        </p:nvSpPr>
        <p:spPr>
          <a:xfrm>
            <a:off x="3810144" y="4807440"/>
            <a:ext cx="228600" cy="228600"/>
          </a:xfrm>
          <a:prstGeom prst="star5">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a:p>
        </p:txBody>
      </p:sp>
      <p:cxnSp>
        <p:nvCxnSpPr>
          <p:cNvPr id="19" name="Straight Arrow Connector 18"/>
          <p:cNvCxnSpPr>
            <a:stCxn id="17" idx="1"/>
            <a:endCxn id="18" idx="4"/>
          </p:cNvCxnSpPr>
          <p:nvPr/>
        </p:nvCxnSpPr>
        <p:spPr>
          <a:xfrm flipH="1">
            <a:off x="4038744" y="3577021"/>
            <a:ext cx="2422141" cy="131773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5-Point Star 20"/>
          <p:cNvSpPr/>
          <p:nvPr/>
        </p:nvSpPr>
        <p:spPr>
          <a:xfrm>
            <a:off x="4647247" y="4036788"/>
            <a:ext cx="228600" cy="228600"/>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a:p>
        </p:txBody>
      </p:sp>
      <p:cxnSp>
        <p:nvCxnSpPr>
          <p:cNvPr id="22" name="Straight Arrow Connector 21"/>
          <p:cNvCxnSpPr>
            <a:stCxn id="20" idx="1"/>
            <a:endCxn id="21" idx="4"/>
          </p:cNvCxnSpPr>
          <p:nvPr/>
        </p:nvCxnSpPr>
        <p:spPr>
          <a:xfrm flipH="1">
            <a:off x="4875847" y="2213282"/>
            <a:ext cx="1747946" cy="191082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634917" y="1663993"/>
            <a:ext cx="1664324" cy="584776"/>
          </a:xfrm>
          <a:prstGeom prst="rect">
            <a:avLst/>
          </a:prstGeom>
          <a:solidFill>
            <a:srgbClr val="FFFFFF"/>
          </a:solidFill>
          <a:ln>
            <a:noFill/>
          </a:ln>
        </p:spPr>
        <p:txBody>
          <a:bodyPr wrap="square" rtlCol="0">
            <a:spAutoFit/>
          </a:bodyPr>
          <a:lstStyle/>
          <a:p>
            <a:pPr algn="l"/>
            <a:r>
              <a:rPr lang="en-US" sz="1600" i="0" dirty="0" smtClean="0"/>
              <a:t>≈ 2.7</a:t>
            </a:r>
            <a:r>
              <a:rPr lang="en-US" sz="1600" i="0" dirty="0"/>
              <a:t>×</a:t>
            </a:r>
            <a:r>
              <a:rPr lang="en-US" sz="1600" i="0" dirty="0" smtClean="0"/>
              <a:t>10</a:t>
            </a:r>
            <a:r>
              <a:rPr lang="en-US" sz="1600" i="0" baseline="30000" dirty="0" smtClean="0"/>
              <a:t>16</a:t>
            </a:r>
            <a:r>
              <a:rPr lang="en-US" sz="1600" i="0" dirty="0" smtClean="0"/>
              <a:t> / </a:t>
            </a:r>
            <a:r>
              <a:rPr lang="en-US" sz="1600" i="0" dirty="0" err="1" smtClean="0"/>
              <a:t>hr</a:t>
            </a:r>
            <a:endParaRPr lang="en-US" sz="1600" i="0" dirty="0"/>
          </a:p>
        </p:txBody>
      </p:sp>
      <p:grpSp>
        <p:nvGrpSpPr>
          <p:cNvPr id="25" name="Group 24"/>
          <p:cNvGrpSpPr/>
          <p:nvPr/>
        </p:nvGrpSpPr>
        <p:grpSpPr>
          <a:xfrm>
            <a:off x="6096001" y="4800600"/>
            <a:ext cx="2819399" cy="1945148"/>
            <a:chOff x="3360716" y="2062620"/>
            <a:chExt cx="2819399" cy="1945148"/>
          </a:xfrm>
        </p:grpSpPr>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5067" y="2092325"/>
              <a:ext cx="1405048" cy="1873397"/>
            </a:xfrm>
            <a:prstGeom prst="rect">
              <a:avLst/>
            </a:prstGeom>
            <a:noFill/>
            <a:ln w="9525">
              <a:noFill/>
              <a:miter lim="800000"/>
              <a:headEnd/>
              <a:tailEnd/>
            </a:ln>
          </p:spPr>
        </p:pic>
        <p:sp>
          <p:nvSpPr>
            <p:cNvPr id="27" name="TextBox 26"/>
            <p:cNvSpPr txBox="1"/>
            <p:nvPr/>
          </p:nvSpPr>
          <p:spPr>
            <a:xfrm>
              <a:off x="3360716" y="2062620"/>
              <a:ext cx="1447799" cy="1945148"/>
            </a:xfrm>
            <a:prstGeom prst="rect">
              <a:avLst/>
            </a:prstGeom>
            <a:solidFill>
              <a:schemeClr val="bg1"/>
            </a:solidFill>
          </p:spPr>
          <p:txBody>
            <a:bodyPr wrap="square" rtlCol="0">
              <a:spAutoFit/>
            </a:bodyPr>
            <a:lstStyle/>
            <a:p>
              <a:pPr algn="l"/>
              <a:endParaRPr lang="en-US" sz="1400" b="1" i="0" u="sng" dirty="0" smtClean="0"/>
            </a:p>
            <a:p>
              <a:pPr algn="l"/>
              <a:endParaRPr lang="en-US" sz="1400" b="1" i="0" u="sng" dirty="0"/>
            </a:p>
            <a:p>
              <a:pPr algn="l"/>
              <a:r>
                <a:rPr lang="en-US" sz="1400" b="1" i="0" u="sng" dirty="0" err="1" smtClean="0"/>
                <a:t>SciBath</a:t>
              </a:r>
              <a:r>
                <a:rPr lang="en-US" sz="1400" i="0" dirty="0" smtClean="0"/>
                <a:t/>
              </a:r>
              <a:br>
                <a:rPr lang="en-US" sz="1400" i="0" dirty="0" smtClean="0"/>
              </a:br>
              <a:r>
                <a:rPr lang="en-US" sz="1400" i="0" dirty="0" smtClean="0"/>
                <a:t>Fast neutron measurements (10-200 MeV)</a:t>
              </a:r>
              <a:r>
                <a:rPr lang="en-US" sz="1400" dirty="0"/>
                <a:t> </a:t>
              </a:r>
              <a:r>
                <a:rPr lang="en-US" sz="1400" dirty="0" smtClean="0"/>
                <a:t>  U. </a:t>
              </a:r>
              <a:r>
                <a:rPr lang="en-US" sz="1400" i="0" dirty="0" smtClean="0"/>
                <a:t>Indiana</a:t>
              </a:r>
            </a:p>
            <a:p>
              <a:pPr algn="l"/>
              <a:endParaRPr lang="en-US" sz="1400" i="0" dirty="0"/>
            </a:p>
          </p:txBody>
        </p:sp>
      </p:grpSp>
    </p:spTree>
    <p:extLst>
      <p:ext uri="{BB962C8B-B14F-4D97-AF65-F5344CB8AC3E}">
        <p14:creationId xmlns:p14="http://schemas.microsoft.com/office/powerpoint/2010/main" val="40297337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590800"/>
            <a:ext cx="6629400" cy="609600"/>
          </a:xfrm>
        </p:spPr>
        <p:txBody>
          <a:bodyPr/>
          <a:lstStyle/>
          <a:p>
            <a:r>
              <a:rPr lang="en-US" sz="3200" dirty="0" smtClean="0"/>
              <a:t>Communication</a:t>
            </a:r>
            <a:endParaRPr lang="en-US" dirty="0"/>
          </a:p>
        </p:txBody>
      </p:sp>
      <p:sp>
        <p:nvSpPr>
          <p:cNvPr id="3" name="Slide Number Placeholder 2"/>
          <p:cNvSpPr>
            <a:spLocks noGrp="1"/>
          </p:cNvSpPr>
          <p:nvPr>
            <p:ph type="sldNum" sz="quarter" idx="11"/>
          </p:nvPr>
        </p:nvSpPr>
        <p:spPr/>
        <p:txBody>
          <a:bodyPr/>
          <a:lstStyle/>
          <a:p>
            <a:fld id="{4D59C847-7DCE-6D4A-BE87-C05B68FF72A7}" type="slidenum">
              <a:rPr lang="en-US" smtClean="0"/>
              <a:pPr/>
              <a:t>43</a:t>
            </a:fld>
            <a:endParaRPr lang="en-US" smtClean="0"/>
          </a:p>
          <a:p>
            <a:endParaRPr lang="en-US"/>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Tree>
    <p:extLst>
      <p:ext uri="{BB962C8B-B14F-4D97-AF65-F5344CB8AC3E}">
        <p14:creationId xmlns:p14="http://schemas.microsoft.com/office/powerpoint/2010/main" val="963668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Box 4"/>
          <p:cNvSpPr txBox="1">
            <a:spLocks noChangeArrowheads="1"/>
          </p:cNvSpPr>
          <p:nvPr/>
        </p:nvSpPr>
        <p:spPr bwMode="auto">
          <a:xfrm>
            <a:off x="228600" y="1066800"/>
            <a:ext cx="3505200" cy="4573559"/>
          </a:xfrm>
          <a:prstGeom prst="rect">
            <a:avLst/>
          </a:prstGeom>
          <a:noFill/>
          <a:ln w="9525">
            <a:noFill/>
            <a:miter lim="800000"/>
            <a:headEnd/>
            <a:tailEnd/>
          </a:ln>
        </p:spPr>
        <p:txBody>
          <a:bodyPr wrap="square">
            <a:prstTxWarp prst="textNoShape">
              <a:avLst/>
            </a:prstTxWarp>
            <a:spAutoFit/>
          </a:bodyPr>
          <a:lstStyle/>
          <a:p>
            <a:pPr algn="l"/>
            <a:r>
              <a:rPr lang="en-US" sz="1400" i="0" dirty="0">
                <a:solidFill>
                  <a:srgbClr val="000000"/>
                </a:solidFill>
                <a:latin typeface="+mn-lt"/>
              </a:rPr>
              <a:t>Our web site has links to our detector organization and facilities, as well as links to the EDIT school and our detector </a:t>
            </a:r>
            <a:r>
              <a:rPr lang="en-US" sz="1400" i="0" dirty="0" smtClean="0">
                <a:solidFill>
                  <a:srgbClr val="000000"/>
                </a:solidFill>
                <a:latin typeface="+mn-lt"/>
              </a:rPr>
              <a:t>retreat and reviews:</a:t>
            </a:r>
          </a:p>
          <a:p>
            <a:pPr algn="l"/>
            <a:r>
              <a:rPr lang="en-US" sz="1400" i="0" dirty="0" smtClean="0">
                <a:solidFill>
                  <a:srgbClr val="000000"/>
                </a:solidFill>
                <a:latin typeface="+mn-lt"/>
              </a:rPr>
              <a:t>	http://</a:t>
            </a:r>
            <a:r>
              <a:rPr lang="en-US" sz="1400" i="0" dirty="0" err="1" smtClean="0">
                <a:solidFill>
                  <a:srgbClr val="000000"/>
                </a:solidFill>
                <a:latin typeface="+mn-lt"/>
              </a:rPr>
              <a:t>detectors.fnal.gov</a:t>
            </a:r>
            <a:endParaRPr lang="en-US" sz="1400" i="0" dirty="0" smtClean="0">
              <a:solidFill>
                <a:srgbClr val="000000"/>
              </a:solidFill>
              <a:latin typeface="+mn-lt"/>
            </a:endParaRPr>
          </a:p>
          <a:p>
            <a:pPr algn="l"/>
            <a:endParaRPr lang="en-US" sz="1400" i="0" dirty="0" smtClean="0">
              <a:solidFill>
                <a:srgbClr val="000000"/>
              </a:solidFill>
              <a:latin typeface="+mn-lt"/>
            </a:endParaRPr>
          </a:p>
          <a:p>
            <a:pPr algn="l"/>
            <a:r>
              <a:rPr lang="en-US" sz="1400" i="0" dirty="0" smtClean="0">
                <a:solidFill>
                  <a:srgbClr val="000000"/>
                </a:solidFill>
                <a:latin typeface="+mn-lt"/>
              </a:rPr>
              <a:t>Useful Email</a:t>
            </a:r>
            <a:r>
              <a:rPr lang="en-US" sz="1400" i="0" dirty="0">
                <a:solidFill>
                  <a:srgbClr val="000000"/>
                </a:solidFill>
                <a:latin typeface="+mn-lt"/>
              </a:rPr>
              <a:t>:</a:t>
            </a:r>
          </a:p>
          <a:p>
            <a:pPr algn="l"/>
            <a:r>
              <a:rPr lang="en-US" sz="1400" i="0" dirty="0">
                <a:solidFill>
                  <a:srgbClr val="000000"/>
                </a:solidFill>
                <a:latin typeface="+mn-lt"/>
              </a:rPr>
              <a:t>FNAL detector point-of-contact: </a:t>
            </a:r>
            <a:r>
              <a:rPr lang="en-US" sz="1400" i="0" dirty="0" smtClean="0">
                <a:solidFill>
                  <a:srgbClr val="000000"/>
                </a:solidFill>
                <a:latin typeface="+mn-lt"/>
              </a:rPr>
              <a:t> </a:t>
            </a:r>
          </a:p>
          <a:p>
            <a:pPr algn="l"/>
            <a:r>
              <a:rPr lang="en-US" sz="1400" i="0" dirty="0" smtClean="0">
                <a:solidFill>
                  <a:srgbClr val="000000"/>
                </a:solidFill>
                <a:latin typeface="+mn-lt"/>
              </a:rPr>
              <a:t>	</a:t>
            </a:r>
            <a:r>
              <a:rPr lang="en-US" sz="1400" i="0" dirty="0">
                <a:solidFill>
                  <a:srgbClr val="000000"/>
                </a:solidFill>
                <a:latin typeface="+mn-lt"/>
              </a:rPr>
              <a:t>ramberg@fnal.gov</a:t>
            </a:r>
          </a:p>
          <a:p>
            <a:pPr algn="l"/>
            <a:r>
              <a:rPr lang="en-US" sz="1400" i="0" dirty="0">
                <a:solidFill>
                  <a:srgbClr val="000000"/>
                </a:solidFill>
                <a:latin typeface="+mn-lt"/>
              </a:rPr>
              <a:t>Detector Advisory Committee:</a:t>
            </a:r>
          </a:p>
          <a:p>
            <a:pPr algn="l"/>
            <a:r>
              <a:rPr lang="en-US" sz="1400" i="0" dirty="0">
                <a:solidFill>
                  <a:srgbClr val="000000"/>
                </a:solidFill>
                <a:latin typeface="+mn-lt"/>
              </a:rPr>
              <a:t>	detector-advisory@fnal.gov</a:t>
            </a:r>
          </a:p>
          <a:p>
            <a:pPr algn="l"/>
            <a:r>
              <a:rPr lang="en-US" sz="1400" i="0" dirty="0">
                <a:solidFill>
                  <a:srgbClr val="000000"/>
                </a:solidFill>
                <a:latin typeface="+mn-lt"/>
              </a:rPr>
              <a:t>Detector R&amp;D mail list (94 members):</a:t>
            </a:r>
          </a:p>
          <a:p>
            <a:pPr algn="l"/>
            <a:r>
              <a:rPr lang="en-US" sz="1400" i="0" dirty="0">
                <a:solidFill>
                  <a:srgbClr val="000000"/>
                </a:solidFill>
                <a:latin typeface="+mn-lt"/>
              </a:rPr>
              <a:t>	detectors@fnal.gov</a:t>
            </a:r>
          </a:p>
          <a:p>
            <a:pPr algn="l"/>
            <a:r>
              <a:rPr lang="en-US" sz="1400" i="0" dirty="0">
                <a:solidFill>
                  <a:srgbClr val="000000"/>
                </a:solidFill>
                <a:latin typeface="+mn-lt"/>
              </a:rPr>
              <a:t>Test beam users (116 members):</a:t>
            </a:r>
          </a:p>
          <a:p>
            <a:pPr algn="l"/>
            <a:r>
              <a:rPr lang="en-US" sz="1400" i="0" dirty="0">
                <a:solidFill>
                  <a:srgbClr val="000000"/>
                </a:solidFill>
                <a:latin typeface="+mn-lt"/>
              </a:rPr>
              <a:t>	test_beam@fnal.gov</a:t>
            </a:r>
          </a:p>
          <a:p>
            <a:pPr algn="l"/>
            <a:endParaRPr lang="en-US" sz="1400" i="0" dirty="0">
              <a:solidFill>
                <a:srgbClr val="000000"/>
              </a:solidFill>
              <a:latin typeface="+mn-lt"/>
            </a:endParaRPr>
          </a:p>
          <a:p>
            <a:pPr algn="l"/>
            <a:endParaRPr lang="en-US" sz="1400" i="0" dirty="0">
              <a:solidFill>
                <a:srgbClr val="000000"/>
              </a:solidFill>
              <a:latin typeface="+mn-lt"/>
            </a:endParaRPr>
          </a:p>
          <a:p>
            <a:pPr algn="l"/>
            <a:endParaRPr lang="en-US" sz="1400" dirty="0">
              <a:latin typeface="+mn-lt"/>
            </a:endParaRPr>
          </a:p>
        </p:txBody>
      </p:sp>
      <p:sp>
        <p:nvSpPr>
          <p:cNvPr id="66564" name="Title 6"/>
          <p:cNvSpPr>
            <a:spLocks noGrp="1"/>
          </p:cNvSpPr>
          <p:nvPr>
            <p:ph type="title"/>
          </p:nvPr>
        </p:nvSpPr>
        <p:spPr/>
        <p:txBody>
          <a:bodyPr/>
          <a:lstStyle/>
          <a:p>
            <a:r>
              <a:rPr lang="en-US"/>
              <a:t/>
            </a:r>
            <a:br>
              <a:rPr lang="en-US"/>
            </a:br>
            <a:endParaRPr lang="en-US"/>
          </a:p>
        </p:txBody>
      </p:sp>
      <p:sp>
        <p:nvSpPr>
          <p:cNvPr id="5" name="Slide Number Placeholder 4"/>
          <p:cNvSpPr>
            <a:spLocks noGrp="1"/>
          </p:cNvSpPr>
          <p:nvPr>
            <p:ph type="sldNum" sz="quarter" idx="11"/>
          </p:nvPr>
        </p:nvSpPr>
        <p:spPr/>
        <p:txBody>
          <a:bodyPr/>
          <a:lstStyle/>
          <a:p>
            <a:fld id="{4D59C847-7DCE-6D4A-BE87-C05B68FF72A7}" type="slidenum">
              <a:rPr lang="en-US" smtClean="0"/>
              <a:pPr/>
              <a:t>44</a:t>
            </a:fld>
            <a:endParaRPr lang="en-US" smtClean="0"/>
          </a:p>
          <a:p>
            <a:endParaRPr lang="en-US"/>
          </a:p>
        </p:txBody>
      </p:sp>
      <p:sp>
        <p:nvSpPr>
          <p:cNvPr id="6" name="Footer Placeholder 5"/>
          <p:cNvSpPr>
            <a:spLocks noGrp="1"/>
          </p:cNvSpPr>
          <p:nvPr>
            <p:ph type="ftr" sz="quarter" idx="10"/>
          </p:nvPr>
        </p:nvSpPr>
        <p:spPr/>
        <p:txBody>
          <a:bodyPr/>
          <a:lstStyle/>
          <a:p>
            <a:pPr>
              <a:defRPr/>
            </a:pPr>
            <a:r>
              <a:rPr lang="en-US" smtClean="0"/>
              <a:t>Erik Ramberg  -  Review of Fermilab Detector R&amp;D, Oct. 29, 2014</a:t>
            </a:r>
            <a:endParaRPr lang="en-US"/>
          </a:p>
        </p:txBody>
      </p:sp>
      <p:pic>
        <p:nvPicPr>
          <p:cNvPr id="2" name="Picture 1" descr="Screen Shot 2014-10-04 at 5.09.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990600"/>
            <a:ext cx="4959492" cy="3962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Erik Ramberg  -  Review of Fermilab Detector R&amp;D, Oct. 29, 2014</a:t>
            </a:r>
            <a:endParaRPr lang="en-US"/>
          </a:p>
        </p:txBody>
      </p:sp>
      <p:sp>
        <p:nvSpPr>
          <p:cNvPr id="6" name="Slide Number Placeholder 5"/>
          <p:cNvSpPr>
            <a:spLocks noGrp="1"/>
          </p:cNvSpPr>
          <p:nvPr>
            <p:ph type="sldNum" sz="quarter" idx="11"/>
          </p:nvPr>
        </p:nvSpPr>
        <p:spPr/>
        <p:txBody>
          <a:bodyPr/>
          <a:lstStyle/>
          <a:p>
            <a:fld id="{FBD22B6A-5E4E-4B42-BAA9-A0DD8E29D7B7}" type="slidenum">
              <a:rPr lang="en-US" smtClean="0"/>
              <a:pPr/>
              <a:t>45</a:t>
            </a:fld>
            <a:endParaRPr lang="en-US" smtClean="0"/>
          </a:p>
          <a:p>
            <a:endParaRPr lang="en-US"/>
          </a:p>
        </p:txBody>
      </p:sp>
      <p:pic>
        <p:nvPicPr>
          <p:cNvPr id="9" name="Picture 8" descr="Screen Shot 2014-10-19 at 4.19.0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533400"/>
            <a:ext cx="9144000" cy="4771491"/>
          </a:xfrm>
          <a:prstGeom prst="rect">
            <a:avLst/>
          </a:prstGeom>
        </p:spPr>
      </p:pic>
      <p:sp>
        <p:nvSpPr>
          <p:cNvPr id="2" name="TextBox 1"/>
          <p:cNvSpPr txBox="1"/>
          <p:nvPr/>
        </p:nvSpPr>
        <p:spPr>
          <a:xfrm>
            <a:off x="457200" y="5334000"/>
            <a:ext cx="8148384" cy="400110"/>
          </a:xfrm>
          <a:prstGeom prst="rect">
            <a:avLst/>
          </a:prstGeom>
          <a:noFill/>
        </p:spPr>
        <p:txBody>
          <a:bodyPr wrap="none" rtlCol="0">
            <a:spAutoFit/>
          </a:bodyPr>
          <a:lstStyle/>
          <a:p>
            <a:r>
              <a:rPr lang="en-US" sz="2000" dirty="0" smtClean="0"/>
              <a:t>Always open to interesting topics from international community</a:t>
            </a:r>
            <a:endParaRPr lang="en-US" sz="2000" dirty="0"/>
          </a:p>
        </p:txBody>
      </p:sp>
      <p:sp>
        <p:nvSpPr>
          <p:cNvPr id="3" name="Rectangle 2"/>
          <p:cNvSpPr/>
          <p:nvPr/>
        </p:nvSpPr>
        <p:spPr>
          <a:xfrm>
            <a:off x="1981200" y="5739824"/>
            <a:ext cx="4572000" cy="584776"/>
          </a:xfrm>
          <a:prstGeom prst="rect">
            <a:avLst/>
          </a:prstGeom>
        </p:spPr>
        <p:txBody>
          <a:bodyPr>
            <a:spAutoFit/>
          </a:bodyPr>
          <a:lstStyle/>
          <a:p>
            <a:r>
              <a:rPr lang="en-US" sz="1600" dirty="0"/>
              <a:t>http://www-</a:t>
            </a:r>
            <a:r>
              <a:rPr lang="en-US" sz="1600" dirty="0" err="1"/>
              <a:t>ppd.fnal.gov</a:t>
            </a:r>
            <a:r>
              <a:rPr lang="en-US" sz="1600" dirty="0"/>
              <a:t>/</a:t>
            </a:r>
            <a:r>
              <a:rPr lang="en-US" sz="1600" dirty="0" err="1"/>
              <a:t>eppoffice</a:t>
            </a:r>
            <a:r>
              <a:rPr lang="en-US" sz="1600" dirty="0"/>
              <a:t>-w/</a:t>
            </a:r>
            <a:r>
              <a:rPr lang="en-US" sz="1600" dirty="0" err="1"/>
              <a:t>Research_Techniques_Seminar</a:t>
            </a:r>
            <a:r>
              <a:rPr lang="en-US" sz="1600" dirty="0"/>
              <a:t>/</a:t>
            </a:r>
          </a:p>
        </p:txBody>
      </p:sp>
    </p:spTree>
    <p:extLst>
      <p:ext uri="{BB962C8B-B14F-4D97-AF65-F5344CB8AC3E}">
        <p14:creationId xmlns:p14="http://schemas.microsoft.com/office/powerpoint/2010/main" val="56911305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28600"/>
            <a:ext cx="6858000" cy="5334000"/>
          </a:xfrm>
        </p:spPr>
        <p:txBody>
          <a:bodyPr/>
          <a:lstStyle/>
          <a:p>
            <a:endParaRPr lang="en-US" sz="1800" dirty="0" smtClean="0">
              <a:solidFill>
                <a:schemeClr val="tx1"/>
              </a:solidFill>
            </a:endParaRPr>
          </a:p>
          <a:p>
            <a:pPr>
              <a:buNone/>
            </a:pPr>
            <a:r>
              <a:rPr lang="en-US" dirty="0" smtClean="0">
                <a:solidFill>
                  <a:srgbClr val="003399"/>
                </a:solidFill>
              </a:rPr>
              <a:t>Summary</a:t>
            </a:r>
            <a:endParaRPr lang="en-US" sz="1800" dirty="0" smtClean="0">
              <a:solidFill>
                <a:srgbClr val="003399"/>
              </a:solidFill>
            </a:endParaRPr>
          </a:p>
          <a:p>
            <a:pPr>
              <a:buNone/>
            </a:pPr>
            <a:endParaRPr lang="en-US" sz="1800" dirty="0" smtClean="0">
              <a:solidFill>
                <a:schemeClr val="tx1"/>
              </a:solidFill>
            </a:endParaRPr>
          </a:p>
          <a:p>
            <a:pPr>
              <a:buSzPct val="150000"/>
            </a:pPr>
            <a:r>
              <a:rPr lang="en-US" sz="1800" dirty="0" smtClean="0">
                <a:solidFill>
                  <a:schemeClr val="tx1"/>
                </a:solidFill>
              </a:rPr>
              <a:t>Fermilab has based its detector R&amp;D organization on a “Detector Advisory Group”, consisting of representatives of the major detector efforts and lab management</a:t>
            </a:r>
          </a:p>
          <a:p>
            <a:pPr>
              <a:buSzPct val="150000"/>
            </a:pPr>
            <a:r>
              <a:rPr lang="en-US" sz="1800" dirty="0" smtClean="0">
                <a:solidFill>
                  <a:schemeClr val="tx1"/>
                </a:solidFill>
              </a:rPr>
              <a:t>R&amp;D efforts are centered on several major portfolios, linked to the highest priorities of HEP:</a:t>
            </a:r>
          </a:p>
          <a:p>
            <a:pPr lvl="1">
              <a:buSzPct val="150000"/>
            </a:pPr>
            <a:r>
              <a:rPr lang="en-US" sz="1400" dirty="0" smtClean="0">
                <a:solidFill>
                  <a:srgbClr val="800000"/>
                </a:solidFill>
              </a:rPr>
              <a:t>Collider tracking and triggering that can support Phase 2 CMS upgrades</a:t>
            </a:r>
          </a:p>
          <a:p>
            <a:pPr lvl="1">
              <a:buSzPct val="150000"/>
            </a:pPr>
            <a:r>
              <a:rPr lang="en-US" sz="1400" dirty="0">
                <a:solidFill>
                  <a:srgbClr val="800000"/>
                </a:solidFill>
              </a:rPr>
              <a:t>L</a:t>
            </a:r>
            <a:r>
              <a:rPr lang="en-US" sz="1400" dirty="0" smtClean="0">
                <a:solidFill>
                  <a:srgbClr val="800000"/>
                </a:solidFill>
              </a:rPr>
              <a:t>iquid argon detector studies for neutrino and dark matter experiments, while guiding production of new SBN near detector. Test beam studies with </a:t>
            </a:r>
            <a:r>
              <a:rPr lang="en-US" sz="1400" dirty="0" err="1" smtClean="0">
                <a:solidFill>
                  <a:srgbClr val="800000"/>
                </a:solidFill>
              </a:rPr>
              <a:t>LAriAT</a:t>
            </a:r>
            <a:r>
              <a:rPr lang="en-US" sz="1400" dirty="0" smtClean="0">
                <a:solidFill>
                  <a:srgbClr val="800000"/>
                </a:solidFill>
              </a:rPr>
              <a:t> in new </a:t>
            </a:r>
            <a:r>
              <a:rPr lang="en-US" sz="1400" dirty="0" err="1" smtClean="0">
                <a:solidFill>
                  <a:srgbClr val="800000"/>
                </a:solidFill>
              </a:rPr>
              <a:t>MCenter</a:t>
            </a:r>
            <a:r>
              <a:rPr lang="en-US" sz="1400" dirty="0" smtClean="0">
                <a:solidFill>
                  <a:srgbClr val="800000"/>
                </a:solidFill>
              </a:rPr>
              <a:t> </a:t>
            </a:r>
            <a:r>
              <a:rPr lang="en-US" sz="1400" dirty="0" err="1" smtClean="0">
                <a:solidFill>
                  <a:srgbClr val="800000"/>
                </a:solidFill>
              </a:rPr>
              <a:t>beamline</a:t>
            </a:r>
            <a:r>
              <a:rPr lang="en-US" sz="1400" dirty="0" smtClean="0">
                <a:solidFill>
                  <a:srgbClr val="800000"/>
                </a:solidFill>
              </a:rPr>
              <a:t> </a:t>
            </a:r>
          </a:p>
          <a:p>
            <a:pPr lvl="1">
              <a:buSzPct val="150000"/>
            </a:pPr>
            <a:r>
              <a:rPr lang="en-US" sz="1400" dirty="0" smtClean="0">
                <a:solidFill>
                  <a:srgbClr val="800000"/>
                </a:solidFill>
              </a:rPr>
              <a:t>High speed </a:t>
            </a:r>
            <a:r>
              <a:rPr lang="en-US" sz="1400" dirty="0" err="1" smtClean="0">
                <a:solidFill>
                  <a:srgbClr val="800000"/>
                </a:solidFill>
              </a:rPr>
              <a:t>calorimetry</a:t>
            </a:r>
            <a:r>
              <a:rPr lang="en-US" sz="1400" dirty="0" smtClean="0">
                <a:solidFill>
                  <a:srgbClr val="800000"/>
                </a:solidFill>
              </a:rPr>
              <a:t> and </a:t>
            </a:r>
            <a:r>
              <a:rPr lang="en-US" sz="1400" dirty="0" err="1" smtClean="0">
                <a:solidFill>
                  <a:srgbClr val="800000"/>
                </a:solidFill>
              </a:rPr>
              <a:t>photodetection</a:t>
            </a:r>
            <a:r>
              <a:rPr lang="en-US" sz="1400" dirty="0" smtClean="0">
                <a:solidFill>
                  <a:srgbClr val="800000"/>
                </a:solidFill>
              </a:rPr>
              <a:t> for pileup mitigation at LHC.</a:t>
            </a:r>
          </a:p>
          <a:p>
            <a:pPr lvl="1">
              <a:buSzPct val="150000"/>
            </a:pPr>
            <a:r>
              <a:rPr lang="en-US" sz="1400" dirty="0" smtClean="0">
                <a:solidFill>
                  <a:srgbClr val="800000"/>
                </a:solidFill>
              </a:rPr>
              <a:t>Astrophysics dark matter/dark energy/CMB detector development, including new concentration on </a:t>
            </a:r>
            <a:r>
              <a:rPr lang="en-US" sz="1400" smtClean="0">
                <a:solidFill>
                  <a:srgbClr val="800000"/>
                </a:solidFill>
              </a:rPr>
              <a:t>cryogenic detectors</a:t>
            </a:r>
            <a:endParaRPr lang="en-US" sz="1400" dirty="0" smtClean="0">
              <a:solidFill>
                <a:srgbClr val="800000"/>
              </a:solidFill>
            </a:endParaRPr>
          </a:p>
          <a:p>
            <a:pPr>
              <a:buSzPct val="150000"/>
            </a:pPr>
            <a:r>
              <a:rPr lang="en-US" sz="1800" dirty="0" err="1" smtClean="0">
                <a:solidFill>
                  <a:schemeClr val="tx1"/>
                </a:solidFill>
              </a:rPr>
              <a:t>Fermilab’s</a:t>
            </a:r>
            <a:r>
              <a:rPr lang="en-US" sz="1800" dirty="0" smtClean="0">
                <a:solidFill>
                  <a:schemeClr val="tx1"/>
                </a:solidFill>
              </a:rPr>
              <a:t> resources, facilities and collaborations are crucial in detector research and testing</a:t>
            </a:r>
          </a:p>
          <a:p>
            <a:pPr>
              <a:buSzPct val="150000"/>
            </a:pPr>
            <a:r>
              <a:rPr lang="en-US" sz="1800" dirty="0" smtClean="0">
                <a:solidFill>
                  <a:schemeClr val="tx1"/>
                </a:solidFill>
              </a:rPr>
              <a:t>Considering the P5 report, detector R&amp;D is beginning a shift into a more project-directed approach </a:t>
            </a:r>
          </a:p>
          <a:p>
            <a:endParaRPr lang="en-US" sz="1800" dirty="0">
              <a:solidFill>
                <a:schemeClr val="tx1"/>
              </a:solidFill>
            </a:endParaRPr>
          </a:p>
        </p:txBody>
      </p:sp>
      <p:sp>
        <p:nvSpPr>
          <p:cNvPr id="4" name="Slide Number Placeholder 3"/>
          <p:cNvSpPr>
            <a:spLocks noGrp="1"/>
          </p:cNvSpPr>
          <p:nvPr>
            <p:ph type="sldNum" sz="quarter" idx="11"/>
          </p:nvPr>
        </p:nvSpPr>
        <p:spPr/>
        <p:txBody>
          <a:bodyPr/>
          <a:lstStyle/>
          <a:p>
            <a:fld id="{4D59C847-7DCE-6D4A-BE87-C05B68FF72A7}" type="slidenum">
              <a:rPr lang="en-US" smtClean="0"/>
              <a:pPr/>
              <a:t>46</a:t>
            </a:fld>
            <a:endParaRPr lang="en-US" smtClean="0"/>
          </a:p>
          <a:p>
            <a:endParaRPr lang="en-US"/>
          </a:p>
        </p:txBody>
      </p:sp>
      <p:sp>
        <p:nvSpPr>
          <p:cNvPr id="5" name="Footer Placeholder 4"/>
          <p:cNvSpPr>
            <a:spLocks noGrp="1"/>
          </p:cNvSpPr>
          <p:nvPr>
            <p:ph type="ftr" sz="quarter" idx="10"/>
          </p:nvPr>
        </p:nvSpPr>
        <p:spPr/>
        <p:txBody>
          <a:bodyPr/>
          <a:lstStyle/>
          <a:p>
            <a:pPr>
              <a:defRPr/>
            </a:pPr>
            <a:r>
              <a:rPr lang="en-US" smtClean="0"/>
              <a:t>Erik Ramberg  -  Review of Fermilab Detector R&amp;D, Oct. 29, 2014</a:t>
            </a:r>
            <a:endParaRPr lang="en-US"/>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1828800"/>
            <a:ext cx="6858000" cy="685800"/>
          </a:xfrm>
        </p:spPr>
        <p:txBody>
          <a:bodyPr/>
          <a:lstStyle/>
          <a:p>
            <a:r>
              <a:rPr lang="en-US" dirty="0" smtClean="0"/>
              <a:t>Agenda</a:t>
            </a:r>
            <a:endParaRPr lang="en-US" dirty="0"/>
          </a:p>
        </p:txBody>
      </p:sp>
      <p:sp>
        <p:nvSpPr>
          <p:cNvPr id="8" name="Content Placeholder 7"/>
          <p:cNvSpPr>
            <a:spLocks noGrp="1"/>
          </p:cNvSpPr>
          <p:nvPr>
            <p:ph idx="1"/>
          </p:nvPr>
        </p:nvSpPr>
        <p:spPr>
          <a:xfrm>
            <a:off x="2286000" y="457200"/>
            <a:ext cx="5486400" cy="5334000"/>
          </a:xfrm>
          <a:solidFill>
            <a:srgbClr val="FFF984"/>
          </a:solidFill>
          <a:ln>
            <a:solidFill>
              <a:srgbClr val="000000"/>
            </a:solidFill>
          </a:ln>
        </p:spPr>
        <p:txBody>
          <a:bodyPr/>
          <a:lstStyle/>
          <a:p>
            <a:r>
              <a:rPr lang="en-US" sz="1600" dirty="0" smtClean="0"/>
              <a:t>8:30	Executive Session   	(Mark </a:t>
            </a:r>
            <a:r>
              <a:rPr lang="en-US" sz="1600" dirty="0" err="1" smtClean="0"/>
              <a:t>Oreglia</a:t>
            </a:r>
            <a:r>
              <a:rPr lang="en-US" sz="1600" dirty="0" smtClean="0"/>
              <a:t>) </a:t>
            </a:r>
          </a:p>
          <a:p>
            <a:r>
              <a:rPr lang="en-US" sz="1600" dirty="0" smtClean="0"/>
              <a:t>9:00	Introductions 		(Greg Bock)</a:t>
            </a:r>
          </a:p>
          <a:p>
            <a:r>
              <a:rPr lang="en-US" sz="1600" dirty="0" smtClean="0"/>
              <a:t>9:15 Overview			 (Erik Ramberg)</a:t>
            </a:r>
          </a:p>
          <a:p>
            <a:r>
              <a:rPr lang="en-US" sz="1600" dirty="0" smtClean="0"/>
              <a:t>9:50	</a:t>
            </a:r>
            <a:r>
              <a:rPr lang="en-US" sz="1600" dirty="0"/>
              <a:t>C</a:t>
            </a:r>
            <a:r>
              <a:rPr lang="en-US" sz="1600" dirty="0" smtClean="0"/>
              <a:t>offee</a:t>
            </a:r>
          </a:p>
          <a:p>
            <a:r>
              <a:rPr lang="en-US" sz="1600" dirty="0" smtClean="0"/>
              <a:t>10:00</a:t>
            </a:r>
            <a:r>
              <a:rPr lang="en-US" sz="1600" dirty="0"/>
              <a:t> </a:t>
            </a:r>
            <a:r>
              <a:rPr lang="en-US" sz="1600" dirty="0" smtClean="0"/>
              <a:t> Executive Session	(Mark </a:t>
            </a:r>
            <a:r>
              <a:rPr lang="en-US" sz="1600" dirty="0" err="1" smtClean="0"/>
              <a:t>Oreglia</a:t>
            </a:r>
            <a:r>
              <a:rPr lang="en-US" sz="1600" dirty="0" smtClean="0"/>
              <a:t>)</a:t>
            </a:r>
          </a:p>
          <a:p>
            <a:r>
              <a:rPr lang="en-US" sz="1600" dirty="0" smtClean="0"/>
              <a:t>10:30  Parallel Sessions:</a:t>
            </a:r>
          </a:p>
          <a:p>
            <a:pPr lvl="1"/>
            <a:r>
              <a:rPr lang="en-US" sz="1200" dirty="0" smtClean="0"/>
              <a:t>Cosmic Frontier	(Juan Estrada)</a:t>
            </a:r>
          </a:p>
          <a:p>
            <a:pPr lvl="1"/>
            <a:r>
              <a:rPr lang="en-US" sz="1200" dirty="0" smtClean="0"/>
              <a:t>DAQ/Triggering	(Alan Prosser)</a:t>
            </a:r>
          </a:p>
          <a:p>
            <a:pPr lvl="1"/>
            <a:r>
              <a:rPr lang="en-US" sz="1200" dirty="0" smtClean="0"/>
              <a:t>Collider Silicon	(Ron Lipton)</a:t>
            </a:r>
          </a:p>
          <a:p>
            <a:pPr lvl="1"/>
            <a:r>
              <a:rPr lang="en-US" sz="1200" dirty="0" smtClean="0"/>
              <a:t>Calorimeter / </a:t>
            </a:r>
            <a:r>
              <a:rPr lang="en-US" sz="1200" dirty="0" err="1" smtClean="0"/>
              <a:t>Photodet</a:t>
            </a:r>
            <a:r>
              <a:rPr lang="en-US" sz="1200" dirty="0" smtClean="0"/>
              <a:t>.	(Jim Freeman)</a:t>
            </a:r>
          </a:p>
          <a:p>
            <a:pPr lvl="1"/>
            <a:r>
              <a:rPr lang="en-US" sz="1200" dirty="0" smtClean="0"/>
              <a:t>Liquid Argon		(Stephen </a:t>
            </a:r>
            <a:r>
              <a:rPr lang="en-US" sz="1200" dirty="0" err="1" smtClean="0"/>
              <a:t>Pordes</a:t>
            </a:r>
            <a:r>
              <a:rPr lang="en-US" sz="1200" dirty="0" smtClean="0"/>
              <a:t>)</a:t>
            </a:r>
          </a:p>
          <a:p>
            <a:r>
              <a:rPr lang="en-US" sz="1600" dirty="0" smtClean="0"/>
              <a:t>12:50  Lunch</a:t>
            </a:r>
          </a:p>
          <a:p>
            <a:r>
              <a:rPr lang="en-US" sz="1600" dirty="0" smtClean="0"/>
              <a:t>13:30  Executive Session 	(Mark </a:t>
            </a:r>
            <a:r>
              <a:rPr lang="en-US" sz="1600" dirty="0" err="1" smtClean="0"/>
              <a:t>Oreglia</a:t>
            </a:r>
            <a:r>
              <a:rPr lang="en-US" sz="1600" dirty="0" smtClean="0"/>
              <a:t>)</a:t>
            </a:r>
          </a:p>
          <a:p>
            <a:r>
              <a:rPr lang="en-US" sz="1600" dirty="0" smtClean="0"/>
              <a:t>14:00  Directed R&amp;D &amp; Future	(Peter Wilson)</a:t>
            </a:r>
          </a:p>
          <a:p>
            <a:r>
              <a:rPr lang="en-US" sz="1600" dirty="0"/>
              <a:t>14</a:t>
            </a:r>
            <a:r>
              <a:rPr lang="en-US" sz="1600" dirty="0" smtClean="0"/>
              <a:t>:30  </a:t>
            </a:r>
            <a:r>
              <a:rPr lang="en-US" sz="1600" dirty="0"/>
              <a:t>Facilities		(Eric James)</a:t>
            </a:r>
          </a:p>
          <a:p>
            <a:r>
              <a:rPr lang="en-US" sz="1600" dirty="0" smtClean="0"/>
              <a:t>15:00  Transitions		(Erik Ramberg)</a:t>
            </a:r>
          </a:p>
          <a:p>
            <a:r>
              <a:rPr lang="en-US" sz="1600" dirty="0" smtClean="0"/>
              <a:t>15:30  Coffee</a:t>
            </a:r>
          </a:p>
          <a:p>
            <a:r>
              <a:rPr lang="en-US" sz="1600" dirty="0" smtClean="0"/>
              <a:t>15:40  Executive Session	(Mark </a:t>
            </a:r>
            <a:r>
              <a:rPr lang="en-US" sz="1600" dirty="0" err="1" smtClean="0"/>
              <a:t>Oreglia</a:t>
            </a:r>
            <a:r>
              <a:rPr lang="en-US" sz="1600" dirty="0" smtClean="0"/>
              <a:t>)</a:t>
            </a:r>
          </a:p>
          <a:p>
            <a:r>
              <a:rPr lang="en-US" sz="1600" dirty="0" smtClean="0"/>
              <a:t>17:00  Closeout</a:t>
            </a:r>
          </a:p>
          <a:p>
            <a:endParaRPr lang="en-US" sz="1600" dirty="0" smtClean="0"/>
          </a:p>
          <a:p>
            <a:pPr lvl="1"/>
            <a:endParaRPr lang="en-US" sz="1200" dirty="0" smtClean="0"/>
          </a:p>
          <a:p>
            <a:endParaRPr lang="en-US" sz="1600" dirty="0" smtClean="0"/>
          </a:p>
          <a:p>
            <a:endParaRPr lang="en-US" sz="1600" dirty="0"/>
          </a:p>
        </p:txBody>
      </p:sp>
      <p:sp>
        <p:nvSpPr>
          <p:cNvPr id="3" name="Slide Number Placeholder 2"/>
          <p:cNvSpPr>
            <a:spLocks noGrp="1"/>
          </p:cNvSpPr>
          <p:nvPr>
            <p:ph type="sldNum" sz="quarter" idx="11"/>
          </p:nvPr>
        </p:nvSpPr>
        <p:spPr/>
        <p:txBody>
          <a:bodyPr/>
          <a:lstStyle/>
          <a:p>
            <a:fld id="{1FA2C29A-C465-A449-969E-BB93BDC24159}" type="slidenum">
              <a:rPr lang="en-US" smtClean="0"/>
              <a:pPr/>
              <a:t>47</a:t>
            </a:fld>
            <a:endParaRPr lang="en-US" smtClean="0"/>
          </a:p>
          <a:p>
            <a:endParaRPr lang="en-US"/>
          </a:p>
        </p:txBody>
      </p:sp>
      <p:sp>
        <p:nvSpPr>
          <p:cNvPr id="9" name="Footer Placeholder 1"/>
          <p:cNvSpPr>
            <a:spLocks noGrp="1"/>
          </p:cNvSpPr>
          <p:nvPr>
            <p:ph type="ftr" sz="quarter" idx="10"/>
          </p:nvPr>
        </p:nvSpPr>
        <p:spPr>
          <a:xfrm>
            <a:off x="1219200" y="6172200"/>
            <a:ext cx="6248400" cy="457200"/>
          </a:xfrm>
        </p:spPr>
        <p:txBody>
          <a:bodyPr/>
          <a:lstStyle/>
          <a:p>
            <a:pPr>
              <a:defRPr/>
            </a:pPr>
            <a:r>
              <a:rPr lang="en-US" dirty="0" smtClean="0"/>
              <a:t>Erik Ramberg  -  Review of </a:t>
            </a:r>
            <a:r>
              <a:rPr lang="en-US" dirty="0" err="1" smtClean="0"/>
              <a:t>Fermilab</a:t>
            </a:r>
            <a:r>
              <a:rPr lang="en-US" dirty="0" smtClean="0"/>
              <a:t> Detector R&amp;D, Oct. 29, 2014</a:t>
            </a:r>
            <a:endParaRPr lang="en-US" dirty="0"/>
          </a:p>
        </p:txBody>
      </p:sp>
    </p:spTree>
    <p:extLst>
      <p:ext uri="{BB962C8B-B14F-4D97-AF65-F5344CB8AC3E}">
        <p14:creationId xmlns:p14="http://schemas.microsoft.com/office/powerpoint/2010/main" val="11287142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858000" cy="1143000"/>
          </a:xfrm>
        </p:spPr>
        <p:txBody>
          <a:bodyPr/>
          <a:lstStyle/>
          <a:p>
            <a:r>
              <a:rPr lang="en-US" dirty="0" err="1" smtClean="0"/>
              <a:t>indico.fnal.gov</a:t>
            </a:r>
            <a:r>
              <a:rPr lang="en-US" dirty="0" smtClean="0"/>
              <a:t>/event/</a:t>
            </a:r>
            <a:r>
              <a:rPr lang="en-US" dirty="0" err="1" smtClean="0"/>
              <a:t>DetectorR&amp;DReview</a:t>
            </a:r>
            <a:endParaRPr lang="en-US" dirty="0"/>
          </a:p>
        </p:txBody>
      </p:sp>
      <p:sp>
        <p:nvSpPr>
          <p:cNvPr id="4" name="Footer Placeholder 3"/>
          <p:cNvSpPr>
            <a:spLocks noGrp="1"/>
          </p:cNvSpPr>
          <p:nvPr>
            <p:ph type="ftr" sz="quarter" idx="10"/>
          </p:nvPr>
        </p:nvSpPr>
        <p:spPr/>
        <p:txBody>
          <a:bodyPr/>
          <a:lstStyle/>
          <a:p>
            <a:pPr>
              <a:defRPr/>
            </a:pPr>
            <a:r>
              <a:rPr lang="en-US" smtClean="0"/>
              <a:t>Erik Ramberg  -  Review of Fermilab Detector R&amp;D, Oct. 29, 2014</a:t>
            </a:r>
            <a:endParaRPr lang="en-US"/>
          </a:p>
        </p:txBody>
      </p:sp>
      <p:sp>
        <p:nvSpPr>
          <p:cNvPr id="5" name="Slide Number Placeholder 4"/>
          <p:cNvSpPr>
            <a:spLocks noGrp="1"/>
          </p:cNvSpPr>
          <p:nvPr>
            <p:ph type="sldNum" sz="quarter" idx="11"/>
          </p:nvPr>
        </p:nvSpPr>
        <p:spPr/>
        <p:txBody>
          <a:bodyPr/>
          <a:lstStyle/>
          <a:p>
            <a:fld id="{4D59C847-7DCE-6D4A-BE87-C05B68FF72A7}" type="slidenum">
              <a:rPr lang="en-US" smtClean="0"/>
              <a:pPr/>
              <a:t>5</a:t>
            </a:fld>
            <a:endParaRPr lang="en-US" smtClean="0"/>
          </a:p>
          <a:p>
            <a:endParaRPr lang="en-US"/>
          </a:p>
        </p:txBody>
      </p:sp>
      <p:pic>
        <p:nvPicPr>
          <p:cNvPr id="3" name="Picture 2" descr="Screen Shot 2014-10-28 at 8.14.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9144000" cy="2315988"/>
          </a:xfrm>
          <a:prstGeom prst="rect">
            <a:avLst/>
          </a:prstGeom>
        </p:spPr>
      </p:pic>
      <p:sp>
        <p:nvSpPr>
          <p:cNvPr id="9" name="Oval 8"/>
          <p:cNvSpPr/>
          <p:nvPr/>
        </p:nvSpPr>
        <p:spPr bwMode="auto">
          <a:xfrm>
            <a:off x="1905000" y="3276600"/>
            <a:ext cx="1828800" cy="38100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4038600" y="3276600"/>
            <a:ext cx="1066800" cy="38100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6400800" y="4648200"/>
            <a:ext cx="2365494" cy="646331"/>
          </a:xfrm>
          <a:prstGeom prst="rect">
            <a:avLst/>
          </a:prstGeom>
          <a:noFill/>
        </p:spPr>
        <p:txBody>
          <a:bodyPr wrap="square" rtlCol="0">
            <a:spAutoFit/>
          </a:bodyPr>
          <a:lstStyle/>
          <a:p>
            <a:r>
              <a:rPr lang="en-US" sz="1800" dirty="0" smtClean="0">
                <a:solidFill>
                  <a:srgbClr val="FF0000"/>
                </a:solidFill>
              </a:rPr>
              <a:t>Committee report from 2012</a:t>
            </a:r>
            <a:endParaRPr lang="en-US" sz="1800" dirty="0">
              <a:solidFill>
                <a:srgbClr val="FF0000"/>
              </a:solidFill>
            </a:endParaRPr>
          </a:p>
        </p:txBody>
      </p:sp>
      <p:cxnSp>
        <p:nvCxnSpPr>
          <p:cNvPr id="13" name="Straight Arrow Connector 12"/>
          <p:cNvCxnSpPr/>
          <p:nvPr/>
        </p:nvCxnSpPr>
        <p:spPr bwMode="auto">
          <a:xfrm flipV="1">
            <a:off x="7620000" y="3505200"/>
            <a:ext cx="0" cy="1219200"/>
          </a:xfrm>
          <a:prstGeom prst="straightConnector1">
            <a:avLst/>
          </a:prstGeom>
          <a:noFill/>
          <a:ln w="9525" cap="flat" cmpd="sng" algn="ctr">
            <a:solidFill>
              <a:srgbClr val="000000"/>
            </a:solidFill>
            <a:prstDash val="solid"/>
            <a:round/>
            <a:headEnd type="none" w="med" len="med"/>
            <a:tailEnd type="arrow"/>
          </a:ln>
          <a:effectLst/>
        </p:spPr>
      </p:cxnSp>
      <p:cxnSp>
        <p:nvCxnSpPr>
          <p:cNvPr id="14" name="Straight Arrow Connector 13"/>
          <p:cNvCxnSpPr/>
          <p:nvPr/>
        </p:nvCxnSpPr>
        <p:spPr bwMode="auto">
          <a:xfrm flipV="1">
            <a:off x="4724400" y="3733800"/>
            <a:ext cx="0" cy="914400"/>
          </a:xfrm>
          <a:prstGeom prst="straightConnector1">
            <a:avLst/>
          </a:prstGeom>
          <a:noFill/>
          <a:ln w="9525" cap="flat" cmpd="sng" algn="ctr">
            <a:solidFill>
              <a:srgbClr val="000000"/>
            </a:solidFill>
            <a:prstDash val="solid"/>
            <a:round/>
            <a:headEnd type="none" w="med" len="med"/>
            <a:tailEnd type="arrow"/>
          </a:ln>
          <a:effectLst/>
        </p:spPr>
      </p:cxnSp>
      <p:cxnSp>
        <p:nvCxnSpPr>
          <p:cNvPr id="15" name="Straight Arrow Connector 14"/>
          <p:cNvCxnSpPr/>
          <p:nvPr/>
        </p:nvCxnSpPr>
        <p:spPr bwMode="auto">
          <a:xfrm flipV="1">
            <a:off x="3048000" y="3733800"/>
            <a:ext cx="0" cy="990600"/>
          </a:xfrm>
          <a:prstGeom prst="straightConnector1">
            <a:avLst/>
          </a:prstGeom>
          <a:noFill/>
          <a:ln w="9525" cap="flat" cmpd="sng" algn="ctr">
            <a:solidFill>
              <a:srgbClr val="000000"/>
            </a:solidFill>
            <a:prstDash val="solid"/>
            <a:round/>
            <a:headEnd type="none" w="med" len="med"/>
            <a:tailEnd type="arrow"/>
          </a:ln>
          <a:effectLst/>
        </p:spPr>
      </p:cxnSp>
      <p:sp>
        <p:nvSpPr>
          <p:cNvPr id="19" name="TextBox 18"/>
          <p:cNvSpPr txBox="1"/>
          <p:nvPr/>
        </p:nvSpPr>
        <p:spPr>
          <a:xfrm>
            <a:off x="914400" y="4267200"/>
            <a:ext cx="3581400" cy="1366528"/>
          </a:xfrm>
          <a:prstGeom prst="rect">
            <a:avLst/>
          </a:prstGeom>
          <a:noFill/>
        </p:spPr>
        <p:txBody>
          <a:bodyPr wrap="square" rtlCol="0">
            <a:spAutoFit/>
          </a:bodyPr>
          <a:lstStyle/>
          <a:p>
            <a:pPr algn="l"/>
            <a:r>
              <a:rPr lang="en-US" sz="1800" dirty="0" smtClean="0">
                <a:solidFill>
                  <a:srgbClr val="FF0000"/>
                </a:solidFill>
              </a:rPr>
              <a:t>Documents from </a:t>
            </a:r>
          </a:p>
          <a:p>
            <a:pPr algn="l"/>
            <a:r>
              <a:rPr lang="en-US" sz="1800" dirty="0" smtClean="0">
                <a:solidFill>
                  <a:srgbClr val="FF0000"/>
                </a:solidFill>
              </a:rPr>
              <a:t>2012 review</a:t>
            </a:r>
          </a:p>
          <a:p>
            <a:pPr algn="l"/>
            <a:r>
              <a:rPr lang="en-US" sz="1800" dirty="0" smtClean="0">
                <a:solidFill>
                  <a:srgbClr val="FF0000"/>
                </a:solidFill>
              </a:rPr>
              <a:t>Account=‘reviews’</a:t>
            </a:r>
          </a:p>
          <a:p>
            <a:pPr algn="l"/>
            <a:r>
              <a:rPr lang="en-US" sz="1800" dirty="0" smtClean="0">
                <a:solidFill>
                  <a:srgbClr val="FF0000"/>
                </a:solidFill>
              </a:rPr>
              <a:t>Password=‘</a:t>
            </a:r>
            <a:r>
              <a:rPr lang="en-US" sz="1800" dirty="0" err="1" smtClean="0">
                <a:solidFill>
                  <a:srgbClr val="FF0000"/>
                </a:solidFill>
              </a:rPr>
              <a:t>detector_reviews</a:t>
            </a:r>
            <a:r>
              <a:rPr lang="en-US" sz="1800" dirty="0" smtClean="0">
                <a:solidFill>
                  <a:srgbClr val="FF0000"/>
                </a:solidFill>
              </a:rPr>
              <a:t>’</a:t>
            </a:r>
            <a:endParaRPr lang="en-US" sz="1800" dirty="0">
              <a:solidFill>
                <a:srgbClr val="FF0000"/>
              </a:solidFill>
            </a:endParaRPr>
          </a:p>
        </p:txBody>
      </p:sp>
      <p:sp>
        <p:nvSpPr>
          <p:cNvPr id="23" name="TextBox 22"/>
          <p:cNvSpPr txBox="1"/>
          <p:nvPr/>
        </p:nvSpPr>
        <p:spPr>
          <a:xfrm>
            <a:off x="4343400" y="4724400"/>
            <a:ext cx="1441495" cy="701731"/>
          </a:xfrm>
          <a:prstGeom prst="rect">
            <a:avLst/>
          </a:prstGeom>
          <a:noFill/>
        </p:spPr>
        <p:txBody>
          <a:bodyPr wrap="none" rtlCol="0">
            <a:spAutoFit/>
          </a:bodyPr>
          <a:lstStyle/>
          <a:p>
            <a:r>
              <a:rPr lang="en-US" sz="1800" dirty="0" smtClean="0">
                <a:solidFill>
                  <a:srgbClr val="FF0000"/>
                </a:solidFill>
              </a:rPr>
              <a:t>Slides from </a:t>
            </a:r>
          </a:p>
          <a:p>
            <a:r>
              <a:rPr lang="en-US" sz="1800" dirty="0" smtClean="0">
                <a:solidFill>
                  <a:srgbClr val="FF0000"/>
                </a:solidFill>
              </a:rPr>
              <a:t>2012 review</a:t>
            </a:r>
            <a:endParaRPr lang="en-US" sz="1800" dirty="0">
              <a:solidFill>
                <a:srgbClr val="FF0000"/>
              </a:solidFill>
            </a:endParaRPr>
          </a:p>
        </p:txBody>
      </p:sp>
      <p:sp>
        <p:nvSpPr>
          <p:cNvPr id="17" name="Oval 16"/>
          <p:cNvSpPr/>
          <p:nvPr/>
        </p:nvSpPr>
        <p:spPr bwMode="auto">
          <a:xfrm>
            <a:off x="6629400" y="2971800"/>
            <a:ext cx="2133600" cy="45720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8811367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1828800"/>
            <a:ext cx="6858000" cy="685800"/>
          </a:xfrm>
        </p:spPr>
        <p:txBody>
          <a:bodyPr/>
          <a:lstStyle/>
          <a:p>
            <a:r>
              <a:rPr lang="en-US" dirty="0" smtClean="0"/>
              <a:t>Agenda</a:t>
            </a:r>
            <a:endParaRPr lang="en-US" dirty="0"/>
          </a:p>
        </p:txBody>
      </p:sp>
      <p:sp>
        <p:nvSpPr>
          <p:cNvPr id="8" name="Content Placeholder 7"/>
          <p:cNvSpPr>
            <a:spLocks noGrp="1"/>
          </p:cNvSpPr>
          <p:nvPr>
            <p:ph idx="1"/>
          </p:nvPr>
        </p:nvSpPr>
        <p:spPr>
          <a:xfrm>
            <a:off x="2286000" y="457200"/>
            <a:ext cx="5486400" cy="5334000"/>
          </a:xfrm>
          <a:solidFill>
            <a:srgbClr val="FFF984"/>
          </a:solidFill>
          <a:ln>
            <a:solidFill>
              <a:srgbClr val="000000"/>
            </a:solidFill>
          </a:ln>
        </p:spPr>
        <p:txBody>
          <a:bodyPr/>
          <a:lstStyle/>
          <a:p>
            <a:r>
              <a:rPr lang="en-US" sz="1600" dirty="0" smtClean="0"/>
              <a:t>8:30	Executive Session   	(Mark </a:t>
            </a:r>
            <a:r>
              <a:rPr lang="en-US" sz="1600" dirty="0" err="1" smtClean="0"/>
              <a:t>Oreglia</a:t>
            </a:r>
            <a:r>
              <a:rPr lang="en-US" sz="1600" dirty="0" smtClean="0"/>
              <a:t>) </a:t>
            </a:r>
          </a:p>
          <a:p>
            <a:r>
              <a:rPr lang="en-US" sz="1600" dirty="0" smtClean="0"/>
              <a:t>9:00	Introductions 		(Greg Bock)</a:t>
            </a:r>
          </a:p>
          <a:p>
            <a:r>
              <a:rPr lang="en-US" sz="1600" dirty="0" smtClean="0"/>
              <a:t>9:15 Overview			 (Erik Ramberg)</a:t>
            </a:r>
          </a:p>
          <a:p>
            <a:r>
              <a:rPr lang="en-US" sz="1600" dirty="0" smtClean="0"/>
              <a:t>9:50	</a:t>
            </a:r>
            <a:r>
              <a:rPr lang="en-US" sz="1600" dirty="0"/>
              <a:t>C</a:t>
            </a:r>
            <a:r>
              <a:rPr lang="en-US" sz="1600" dirty="0" smtClean="0"/>
              <a:t>offee</a:t>
            </a:r>
          </a:p>
          <a:p>
            <a:r>
              <a:rPr lang="en-US" sz="1600" dirty="0" smtClean="0"/>
              <a:t>10:00</a:t>
            </a:r>
            <a:r>
              <a:rPr lang="en-US" sz="1600" dirty="0"/>
              <a:t> </a:t>
            </a:r>
            <a:r>
              <a:rPr lang="en-US" sz="1600" dirty="0" smtClean="0"/>
              <a:t> Executive Session	(Mark </a:t>
            </a:r>
            <a:r>
              <a:rPr lang="en-US" sz="1600" dirty="0" err="1" smtClean="0"/>
              <a:t>Oreglia</a:t>
            </a:r>
            <a:r>
              <a:rPr lang="en-US" sz="1600" dirty="0" smtClean="0"/>
              <a:t>)</a:t>
            </a:r>
          </a:p>
          <a:p>
            <a:r>
              <a:rPr lang="en-US" sz="1600" dirty="0" smtClean="0"/>
              <a:t>10:30  Parallel Sessions:</a:t>
            </a:r>
          </a:p>
          <a:p>
            <a:pPr lvl="1"/>
            <a:r>
              <a:rPr lang="en-US" sz="1200" dirty="0" smtClean="0"/>
              <a:t>Cosmic Frontier	(Juan Estrada)</a:t>
            </a:r>
          </a:p>
          <a:p>
            <a:pPr lvl="1"/>
            <a:r>
              <a:rPr lang="en-US" sz="1200" dirty="0" smtClean="0"/>
              <a:t>DAQ/Triggering	(Alan Prosser)</a:t>
            </a:r>
          </a:p>
          <a:p>
            <a:pPr lvl="1"/>
            <a:r>
              <a:rPr lang="en-US" sz="1200" dirty="0" smtClean="0"/>
              <a:t>Collider Silicon	(Ron Lipton)</a:t>
            </a:r>
          </a:p>
          <a:p>
            <a:pPr lvl="1"/>
            <a:r>
              <a:rPr lang="en-US" sz="1200" dirty="0" smtClean="0"/>
              <a:t>Calorimeter / </a:t>
            </a:r>
            <a:r>
              <a:rPr lang="en-US" sz="1200" dirty="0" err="1" smtClean="0"/>
              <a:t>Photodet</a:t>
            </a:r>
            <a:r>
              <a:rPr lang="en-US" sz="1200" dirty="0" smtClean="0"/>
              <a:t>.	(Jim Freeman)</a:t>
            </a:r>
          </a:p>
          <a:p>
            <a:pPr lvl="1"/>
            <a:r>
              <a:rPr lang="en-US" sz="1200" dirty="0" smtClean="0"/>
              <a:t>Liquid Argon		(Stephen </a:t>
            </a:r>
            <a:r>
              <a:rPr lang="en-US" sz="1200" dirty="0" err="1" smtClean="0"/>
              <a:t>Pordes</a:t>
            </a:r>
            <a:r>
              <a:rPr lang="en-US" sz="1200" dirty="0" smtClean="0"/>
              <a:t>)</a:t>
            </a:r>
          </a:p>
          <a:p>
            <a:r>
              <a:rPr lang="en-US" sz="1600" dirty="0" smtClean="0"/>
              <a:t>12:50  Lunch</a:t>
            </a:r>
          </a:p>
          <a:p>
            <a:r>
              <a:rPr lang="en-US" sz="1600" dirty="0" smtClean="0"/>
              <a:t>13:30  Executive Session 	(Mark </a:t>
            </a:r>
            <a:r>
              <a:rPr lang="en-US" sz="1600" dirty="0" err="1" smtClean="0"/>
              <a:t>Oreglia</a:t>
            </a:r>
            <a:r>
              <a:rPr lang="en-US" sz="1600" dirty="0" smtClean="0"/>
              <a:t>)</a:t>
            </a:r>
          </a:p>
          <a:p>
            <a:r>
              <a:rPr lang="en-US" sz="1600" dirty="0" smtClean="0"/>
              <a:t>14:00  Directed R&amp;D &amp; Future	(Peter Wilson)</a:t>
            </a:r>
          </a:p>
          <a:p>
            <a:r>
              <a:rPr lang="en-US" sz="1600" dirty="0"/>
              <a:t>14</a:t>
            </a:r>
            <a:r>
              <a:rPr lang="en-US" sz="1600" dirty="0" smtClean="0"/>
              <a:t>:30  </a:t>
            </a:r>
            <a:r>
              <a:rPr lang="en-US" sz="1600" dirty="0"/>
              <a:t>Facilities		(Eric James)</a:t>
            </a:r>
          </a:p>
          <a:p>
            <a:r>
              <a:rPr lang="en-US" sz="1600" dirty="0" smtClean="0"/>
              <a:t>15:00  Transitions		(Erik Ramberg)</a:t>
            </a:r>
          </a:p>
          <a:p>
            <a:r>
              <a:rPr lang="en-US" sz="1600" dirty="0" smtClean="0"/>
              <a:t>15:30  Coffee</a:t>
            </a:r>
          </a:p>
          <a:p>
            <a:r>
              <a:rPr lang="en-US" sz="1600" dirty="0" smtClean="0"/>
              <a:t>15:40  Executive Session	(Mark </a:t>
            </a:r>
            <a:r>
              <a:rPr lang="en-US" sz="1600" dirty="0" err="1" smtClean="0"/>
              <a:t>Oreglia</a:t>
            </a:r>
            <a:r>
              <a:rPr lang="en-US" sz="1600" dirty="0" smtClean="0"/>
              <a:t>)</a:t>
            </a:r>
          </a:p>
          <a:p>
            <a:r>
              <a:rPr lang="en-US" sz="1600" dirty="0" smtClean="0"/>
              <a:t>17:00  Closeout</a:t>
            </a:r>
          </a:p>
          <a:p>
            <a:endParaRPr lang="en-US" sz="1600" dirty="0" smtClean="0"/>
          </a:p>
          <a:p>
            <a:pPr lvl="1"/>
            <a:endParaRPr lang="en-US" sz="1200" dirty="0" smtClean="0"/>
          </a:p>
          <a:p>
            <a:endParaRPr lang="en-US" sz="1600" dirty="0" smtClean="0"/>
          </a:p>
          <a:p>
            <a:endParaRPr lang="en-US" sz="1600" dirty="0"/>
          </a:p>
        </p:txBody>
      </p:sp>
      <p:sp>
        <p:nvSpPr>
          <p:cNvPr id="3" name="Slide Number Placeholder 2"/>
          <p:cNvSpPr>
            <a:spLocks noGrp="1"/>
          </p:cNvSpPr>
          <p:nvPr>
            <p:ph type="sldNum" sz="quarter" idx="11"/>
          </p:nvPr>
        </p:nvSpPr>
        <p:spPr/>
        <p:txBody>
          <a:bodyPr/>
          <a:lstStyle/>
          <a:p>
            <a:fld id="{1FA2C29A-C465-A449-969E-BB93BDC24159}" type="slidenum">
              <a:rPr lang="en-US" smtClean="0"/>
              <a:pPr/>
              <a:t>6</a:t>
            </a:fld>
            <a:endParaRPr lang="en-US" smtClean="0"/>
          </a:p>
          <a:p>
            <a:endParaRPr lang="en-US"/>
          </a:p>
        </p:txBody>
      </p:sp>
      <p:sp>
        <p:nvSpPr>
          <p:cNvPr id="9" name="Footer Placeholder 1"/>
          <p:cNvSpPr>
            <a:spLocks noGrp="1"/>
          </p:cNvSpPr>
          <p:nvPr>
            <p:ph type="ftr" sz="quarter" idx="10"/>
          </p:nvPr>
        </p:nvSpPr>
        <p:spPr>
          <a:xfrm>
            <a:off x="1219200" y="6172200"/>
            <a:ext cx="6248400" cy="457200"/>
          </a:xfrm>
        </p:spPr>
        <p:txBody>
          <a:bodyPr/>
          <a:lstStyle/>
          <a:p>
            <a:pPr>
              <a:defRPr/>
            </a:pPr>
            <a:r>
              <a:rPr lang="en-US" dirty="0" smtClean="0"/>
              <a:t>Erik Ramberg  -  Review of </a:t>
            </a:r>
            <a:r>
              <a:rPr lang="en-US" dirty="0" err="1" smtClean="0"/>
              <a:t>Fermilab</a:t>
            </a:r>
            <a:r>
              <a:rPr lang="en-US" dirty="0" smtClean="0"/>
              <a:t> Detector R&amp;D, Oct. 29, 2014</a:t>
            </a:r>
            <a:endParaRPr lang="en-US" dirty="0"/>
          </a:p>
        </p:txBody>
      </p:sp>
    </p:spTree>
    <p:extLst>
      <p:ext uri="{BB962C8B-B14F-4D97-AF65-F5344CB8AC3E}">
        <p14:creationId xmlns:p14="http://schemas.microsoft.com/office/powerpoint/2010/main" val="32365718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xfrm>
            <a:off x="914400" y="0"/>
            <a:ext cx="7924800" cy="762000"/>
          </a:xfrm>
        </p:spPr>
        <p:txBody>
          <a:bodyPr/>
          <a:lstStyle/>
          <a:p>
            <a:r>
              <a:rPr lang="en-US" sz="2800" dirty="0" smtClean="0"/>
              <a:t>Priorities </a:t>
            </a:r>
            <a:r>
              <a:rPr lang="en-US" dirty="0" smtClean="0"/>
              <a:t>in </a:t>
            </a:r>
            <a:r>
              <a:rPr lang="en-US" sz="2800" dirty="0" smtClean="0"/>
              <a:t>the Frontiers </a:t>
            </a:r>
            <a:r>
              <a:rPr lang="en-US" dirty="0" smtClean="0"/>
              <a:t>of</a:t>
            </a:r>
            <a:r>
              <a:rPr lang="en-US" sz="2800" dirty="0" smtClean="0"/>
              <a:t> Detector R&amp;D</a:t>
            </a:r>
            <a:endParaRPr lang="en-US" sz="2800" dirty="0"/>
          </a:p>
        </p:txBody>
      </p:sp>
      <p:sp>
        <p:nvSpPr>
          <p:cNvPr id="699396" name="Rectangle 4"/>
          <p:cNvSpPr>
            <a:spLocks noGrp="1" noChangeArrowheads="1"/>
          </p:cNvSpPr>
          <p:nvPr>
            <p:ph type="body" sz="half" idx="1"/>
          </p:nvPr>
        </p:nvSpPr>
        <p:spPr>
          <a:xfrm>
            <a:off x="914400" y="762000"/>
            <a:ext cx="5486400" cy="4267200"/>
          </a:xfrm>
        </p:spPr>
        <p:txBody>
          <a:bodyPr/>
          <a:lstStyle/>
          <a:p>
            <a:pPr marL="0" indent="0">
              <a:buClr>
                <a:schemeClr val="tx1"/>
              </a:buClr>
              <a:buSzPct val="125000"/>
              <a:buNone/>
            </a:pPr>
            <a:r>
              <a:rPr lang="en-US" sz="1600" dirty="0" smtClean="0"/>
              <a:t>Energy Frontier:</a:t>
            </a:r>
          </a:p>
          <a:p>
            <a:pPr lvl="1">
              <a:buClr>
                <a:schemeClr val="tx1"/>
              </a:buClr>
              <a:buSzPct val="125000"/>
            </a:pPr>
            <a:r>
              <a:rPr lang="en-US" sz="1200" b="1" dirty="0" smtClean="0">
                <a:solidFill>
                  <a:srgbClr val="FF0000"/>
                </a:solidFill>
              </a:rPr>
              <a:t>Vertex sensors will have to withstand a total </a:t>
            </a:r>
            <a:r>
              <a:rPr lang="en-US" sz="1200" b="1" dirty="0" err="1" smtClean="0">
                <a:solidFill>
                  <a:srgbClr val="FF0000"/>
                </a:solidFill>
              </a:rPr>
              <a:t>fluence</a:t>
            </a:r>
            <a:r>
              <a:rPr lang="en-US" sz="1200" b="1" dirty="0" smtClean="0">
                <a:solidFill>
                  <a:srgbClr val="FF0000"/>
                </a:solidFill>
              </a:rPr>
              <a:t> of 10</a:t>
            </a:r>
            <a:r>
              <a:rPr lang="en-US" sz="1200" b="1" baseline="30000" dirty="0" smtClean="0">
                <a:solidFill>
                  <a:srgbClr val="FF0000"/>
                </a:solidFill>
              </a:rPr>
              <a:t>16</a:t>
            </a:r>
            <a:r>
              <a:rPr lang="en-US" sz="1200" b="1" dirty="0" smtClean="0">
                <a:solidFill>
                  <a:srgbClr val="FF0000"/>
                </a:solidFill>
              </a:rPr>
              <a:t> particles/cm</a:t>
            </a:r>
            <a:r>
              <a:rPr lang="en-US" sz="1200" b="1" baseline="30000" dirty="0" smtClean="0">
                <a:solidFill>
                  <a:srgbClr val="FF0000"/>
                </a:solidFill>
              </a:rPr>
              <a:t>2</a:t>
            </a:r>
            <a:endParaRPr lang="en-US" sz="1200" b="1" dirty="0" smtClean="0">
              <a:solidFill>
                <a:srgbClr val="FF0000"/>
              </a:solidFill>
            </a:endParaRPr>
          </a:p>
          <a:p>
            <a:pPr lvl="1">
              <a:buClr>
                <a:schemeClr val="tx1"/>
              </a:buClr>
              <a:buSzPct val="125000"/>
            </a:pPr>
            <a:r>
              <a:rPr lang="en-US" sz="1200" b="1" dirty="0" smtClean="0">
                <a:solidFill>
                  <a:srgbClr val="FF0000"/>
                </a:solidFill>
              </a:rPr>
              <a:t>At full luminosity, several hundred overlaid events per 25 </a:t>
            </a:r>
            <a:r>
              <a:rPr lang="en-US" sz="1200" b="1" dirty="0" err="1" smtClean="0">
                <a:solidFill>
                  <a:srgbClr val="FF0000"/>
                </a:solidFill>
              </a:rPr>
              <a:t>nsec</a:t>
            </a:r>
            <a:r>
              <a:rPr lang="en-US" sz="1200" b="1" dirty="0" smtClean="0">
                <a:solidFill>
                  <a:srgbClr val="FF0000"/>
                </a:solidFill>
              </a:rPr>
              <a:t> crossing will make current triggers untenable</a:t>
            </a:r>
          </a:p>
          <a:p>
            <a:pPr lvl="1">
              <a:buClr>
                <a:schemeClr val="tx1"/>
              </a:buClr>
              <a:buSzPct val="125000"/>
            </a:pPr>
            <a:r>
              <a:rPr lang="en-US" sz="1200" b="1" dirty="0" smtClean="0">
                <a:solidFill>
                  <a:srgbClr val="FF0000"/>
                </a:solidFill>
              </a:rPr>
              <a:t>For future lepton colliders, jet resolution of 3% required h</a:t>
            </a:r>
          </a:p>
          <a:p>
            <a:pPr lvl="1">
              <a:buClr>
                <a:schemeClr val="tx1"/>
              </a:buClr>
              <a:buSzPct val="125000"/>
            </a:pPr>
            <a:endParaRPr lang="en-US" sz="1600" dirty="0" smtClean="0"/>
          </a:p>
          <a:p>
            <a:pPr marL="0" indent="0">
              <a:buClr>
                <a:schemeClr val="tx1"/>
              </a:buClr>
              <a:buSzPct val="125000"/>
              <a:buNone/>
            </a:pPr>
            <a:r>
              <a:rPr lang="en-US" sz="1600" dirty="0" smtClean="0"/>
              <a:t>Intensity Frontier:</a:t>
            </a:r>
          </a:p>
          <a:p>
            <a:pPr lvl="1">
              <a:buClr>
                <a:schemeClr val="tx1"/>
              </a:buClr>
              <a:buSzPct val="125000"/>
            </a:pPr>
            <a:r>
              <a:rPr lang="en-US" sz="1200" b="1" dirty="0" smtClean="0">
                <a:solidFill>
                  <a:srgbClr val="FF0000"/>
                </a:solidFill>
              </a:rPr>
              <a:t>LBNF will require high-performance, low cost multi-</a:t>
            </a:r>
            <a:r>
              <a:rPr lang="en-US" sz="1200" b="1" dirty="0" err="1" smtClean="0">
                <a:solidFill>
                  <a:srgbClr val="FF0000"/>
                </a:solidFill>
              </a:rPr>
              <a:t>kton</a:t>
            </a:r>
            <a:r>
              <a:rPr lang="en-US" sz="1200" b="1" dirty="0" smtClean="0">
                <a:solidFill>
                  <a:srgbClr val="FF0000"/>
                </a:solidFill>
              </a:rPr>
              <a:t> liquid Argon TPC’s</a:t>
            </a:r>
          </a:p>
          <a:p>
            <a:pPr lvl="1">
              <a:buClr>
                <a:schemeClr val="tx1"/>
              </a:buClr>
              <a:buSzPct val="125000"/>
            </a:pPr>
            <a:r>
              <a:rPr lang="en-US" sz="1200" b="1" dirty="0" smtClean="0">
                <a:solidFill>
                  <a:srgbClr val="FF0000"/>
                </a:solidFill>
              </a:rPr>
              <a:t>Rare decays and interactions of Giga-Hz beams will require the lowest masses achievable</a:t>
            </a:r>
          </a:p>
          <a:p>
            <a:pPr lvl="1">
              <a:buClr>
                <a:schemeClr val="tx1"/>
              </a:buClr>
              <a:buSzPct val="125000"/>
            </a:pPr>
            <a:r>
              <a:rPr lang="en-US" sz="1200" b="1" dirty="0" smtClean="0">
                <a:solidFill>
                  <a:srgbClr val="FF0000"/>
                </a:solidFill>
              </a:rPr>
              <a:t>Ultra-fast timing (~10 </a:t>
            </a:r>
            <a:r>
              <a:rPr lang="en-US" sz="1200" b="1" dirty="0" err="1" smtClean="0">
                <a:solidFill>
                  <a:srgbClr val="FF0000"/>
                </a:solidFill>
              </a:rPr>
              <a:t>psec</a:t>
            </a:r>
            <a:r>
              <a:rPr lang="en-US" sz="1200" b="1" dirty="0" smtClean="0">
                <a:solidFill>
                  <a:srgbClr val="FF0000"/>
                </a:solidFill>
              </a:rPr>
              <a:t>) </a:t>
            </a:r>
            <a:r>
              <a:rPr lang="en-US" sz="1200" b="1" dirty="0" err="1" smtClean="0">
                <a:solidFill>
                  <a:srgbClr val="FF0000"/>
                </a:solidFill>
              </a:rPr>
              <a:t>photodetectors</a:t>
            </a:r>
            <a:r>
              <a:rPr lang="en-US" sz="1200" b="1" dirty="0" smtClean="0">
                <a:solidFill>
                  <a:srgbClr val="FF0000"/>
                </a:solidFill>
              </a:rPr>
              <a:t>, trackers and </a:t>
            </a:r>
            <a:r>
              <a:rPr lang="en-US" sz="1200" b="1" dirty="0" err="1" smtClean="0">
                <a:solidFill>
                  <a:srgbClr val="FF0000"/>
                </a:solidFill>
              </a:rPr>
              <a:t>calorimetry</a:t>
            </a:r>
            <a:r>
              <a:rPr lang="en-US" sz="1200" b="1" dirty="0" smtClean="0">
                <a:solidFill>
                  <a:srgbClr val="FF0000"/>
                </a:solidFill>
              </a:rPr>
              <a:t> will become the norm</a:t>
            </a:r>
          </a:p>
          <a:p>
            <a:pPr>
              <a:buClr>
                <a:schemeClr val="tx1"/>
              </a:buClr>
              <a:buSzPct val="125000"/>
            </a:pPr>
            <a:endParaRPr lang="en-US" sz="1600" dirty="0" smtClean="0"/>
          </a:p>
          <a:p>
            <a:pPr marL="0" indent="0">
              <a:buClr>
                <a:schemeClr val="tx1"/>
              </a:buClr>
              <a:buSzPct val="125000"/>
              <a:buNone/>
            </a:pPr>
            <a:r>
              <a:rPr lang="en-US" sz="1600" dirty="0" smtClean="0"/>
              <a:t>Cosmic Frontier:</a:t>
            </a:r>
          </a:p>
          <a:p>
            <a:pPr lvl="1">
              <a:buClr>
                <a:schemeClr val="tx1"/>
              </a:buClr>
              <a:buSzPct val="125000"/>
            </a:pPr>
            <a:r>
              <a:rPr lang="en-US" sz="1200" b="1" dirty="0" smtClean="0">
                <a:solidFill>
                  <a:srgbClr val="FF0000"/>
                </a:solidFill>
              </a:rPr>
              <a:t>Dark matter detectors will need background levels of less than 1 nuclear recoil per ton per year</a:t>
            </a:r>
          </a:p>
          <a:p>
            <a:pPr lvl="1">
              <a:buClr>
                <a:schemeClr val="tx1"/>
              </a:buClr>
              <a:buSzPct val="125000"/>
            </a:pPr>
            <a:r>
              <a:rPr lang="en-US" sz="1200" b="1" dirty="0" smtClean="0">
                <a:solidFill>
                  <a:srgbClr val="FF0000"/>
                </a:solidFill>
              </a:rPr>
              <a:t>Spectrophotometry of large sky surveys will need new methods to efficiently measure red-shifts in coincidence with position.</a:t>
            </a:r>
          </a:p>
          <a:p>
            <a:pPr lvl="1">
              <a:buClr>
                <a:schemeClr val="tx1"/>
              </a:buClr>
              <a:buSzPct val="125000"/>
            </a:pPr>
            <a:r>
              <a:rPr lang="en-US" sz="1200" b="1" dirty="0" smtClean="0">
                <a:solidFill>
                  <a:srgbClr val="FF0000"/>
                </a:solidFill>
              </a:rPr>
              <a:t>Need low noise arrays of 10</a:t>
            </a:r>
            <a:r>
              <a:rPr lang="en-US" sz="1200" b="1" baseline="30000" dirty="0" smtClean="0">
                <a:solidFill>
                  <a:srgbClr val="FF0000"/>
                </a:solidFill>
              </a:rPr>
              <a:t>5</a:t>
            </a:r>
            <a:r>
              <a:rPr lang="en-US" sz="1200" b="1" dirty="0" smtClean="0">
                <a:solidFill>
                  <a:srgbClr val="FF0000"/>
                </a:solidFill>
              </a:rPr>
              <a:t> microwave sensors for CMB </a:t>
            </a:r>
            <a:endParaRPr lang="en-US" sz="1800" b="1" dirty="0" smtClean="0">
              <a:solidFill>
                <a:srgbClr val="FF0000"/>
              </a:solidFill>
            </a:endParaRPr>
          </a:p>
          <a:p>
            <a:endParaRPr lang="en-US" sz="2400" dirty="0" smtClean="0"/>
          </a:p>
          <a:p>
            <a:endParaRPr lang="en-US" sz="2400" dirty="0" smtClean="0"/>
          </a:p>
          <a:p>
            <a:endParaRPr lang="en-US" sz="2400" dirty="0" smtClean="0"/>
          </a:p>
          <a:p>
            <a:endParaRPr lang="en-US" sz="2400" dirty="0"/>
          </a:p>
        </p:txBody>
      </p:sp>
      <p:sp>
        <p:nvSpPr>
          <p:cNvPr id="699397" name="Text Box 5"/>
          <p:cNvSpPr txBox="1">
            <a:spLocks noChangeArrowheads="1"/>
          </p:cNvSpPr>
          <p:nvPr/>
        </p:nvSpPr>
        <p:spPr bwMode="auto">
          <a:xfrm>
            <a:off x="7315200" y="6172200"/>
            <a:ext cx="1219200" cy="457200"/>
          </a:xfrm>
          <a:prstGeom prst="rect">
            <a:avLst/>
          </a:prstGeom>
          <a:noFill/>
          <a:ln w="9525">
            <a:noFill/>
            <a:miter lim="800000"/>
            <a:headEnd/>
            <a:tailEnd/>
          </a:ln>
          <a:effectLst/>
        </p:spPr>
        <p:txBody>
          <a:bodyPr>
            <a:spAutoFit/>
          </a:bodyPr>
          <a:lstStyle/>
          <a:p>
            <a:pPr algn="r" eaLnBrk="0" hangingPunct="0">
              <a:spcBef>
                <a:spcPct val="50000"/>
              </a:spcBef>
            </a:pPr>
            <a:r>
              <a:rPr lang="en-US" sz="1200" dirty="0">
                <a:latin typeface="Times New Roman" pitchFamily="18" charset="0"/>
              </a:rPr>
              <a:t>Page</a:t>
            </a:r>
            <a:r>
              <a:rPr lang="en-US" sz="2400" dirty="0">
                <a:latin typeface="Times New Roman" pitchFamily="18" charset="0"/>
              </a:rPr>
              <a:t> </a:t>
            </a:r>
            <a:fld id="{CBFC5243-F953-475D-B74E-60DED5B5B805}" type="slidenum">
              <a:rPr lang="en-US" sz="1200">
                <a:latin typeface="Times New Roman" pitchFamily="18" charset="0"/>
              </a:rPr>
              <a:pPr algn="r" eaLnBrk="0" hangingPunct="0">
                <a:spcBef>
                  <a:spcPct val="50000"/>
                </a:spcBef>
              </a:pPr>
              <a:t>7</a:t>
            </a:fld>
            <a:endParaRPr lang="en-US" sz="1200" dirty="0">
              <a:latin typeface="Times New Roman" pitchFamily="18" charset="0"/>
            </a:endParaRPr>
          </a:p>
        </p:txBody>
      </p:sp>
      <p:sp>
        <p:nvSpPr>
          <p:cNvPr id="9" name="TextBox 8"/>
          <p:cNvSpPr txBox="1"/>
          <p:nvPr/>
        </p:nvSpPr>
        <p:spPr>
          <a:xfrm>
            <a:off x="762000" y="5715000"/>
            <a:ext cx="5029200" cy="523220"/>
          </a:xfrm>
          <a:prstGeom prst="rect">
            <a:avLst/>
          </a:prstGeom>
          <a:noFill/>
          <a:ln>
            <a:solidFill>
              <a:schemeClr val="tx1"/>
            </a:solidFill>
          </a:ln>
        </p:spPr>
        <p:txBody>
          <a:bodyPr wrap="square" rtlCol="0">
            <a:spAutoFit/>
          </a:bodyPr>
          <a:lstStyle/>
          <a:p>
            <a:pPr algn="l"/>
            <a:r>
              <a:rPr lang="en-US" sz="1400" dirty="0" smtClean="0">
                <a:solidFill>
                  <a:srgbClr val="800000"/>
                </a:solidFill>
                <a:latin typeface="Calibri" charset="0"/>
              </a:rPr>
              <a:t>Fermilab has a set of portfolios of detector research projects that are designed to meet these priorities</a:t>
            </a:r>
          </a:p>
        </p:txBody>
      </p:sp>
      <p:sp>
        <p:nvSpPr>
          <p:cNvPr id="10" name="Slide Number Placeholder 6"/>
          <p:cNvSpPr txBox="1">
            <a:spLocks/>
          </p:cNvSpPr>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111111"/>
              </a:solidFill>
              <a:effectLst/>
              <a:uLnTx/>
              <a:uFillTx/>
              <a:latin typeface="Arial" charset="0"/>
              <a:ea typeface="+mn-ea"/>
              <a:cs typeface="+mn-cs"/>
            </a:endParaRPr>
          </a:p>
        </p:txBody>
      </p:sp>
      <p:sp>
        <p:nvSpPr>
          <p:cNvPr id="11" name="Footer Placeholder 7"/>
          <p:cNvSpPr txBox="1">
            <a:spLocks/>
          </p:cNvSpPr>
          <p:nvPr/>
        </p:nvSpPr>
        <p:spPr bwMode="auto">
          <a:xfrm>
            <a:off x="1219200" y="6172200"/>
            <a:ext cx="6248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Arial" charset="0"/>
                <a:ea typeface="+mn-ea"/>
                <a:cs typeface="+mn-cs"/>
              </a:rPr>
              <a:t>Erik Ramberg  -  Review of </a:t>
            </a:r>
            <a:r>
              <a:rPr lang="en-US" sz="1200" b="1" dirty="0" err="1" smtClean="0"/>
              <a:t>Fermilab</a:t>
            </a:r>
            <a:r>
              <a:rPr kumimoji="0" lang="en-US" sz="1200" b="1" i="0" u="none" strike="noStrike" kern="1200" cap="none" spc="0" normalizeH="0" baseline="0" noProof="0" dirty="0" smtClean="0">
                <a:ln>
                  <a:noFill/>
                </a:ln>
                <a:solidFill>
                  <a:schemeClr val="tx1"/>
                </a:solidFill>
                <a:effectLst/>
                <a:uLnTx/>
                <a:uFillTx/>
                <a:latin typeface="Arial" charset="0"/>
                <a:ea typeface="+mn-ea"/>
                <a:cs typeface="+mn-cs"/>
              </a:rPr>
              <a:t> Detector R&amp;D, </a:t>
            </a:r>
            <a:r>
              <a:rPr lang="en-US" sz="1200" b="1" dirty="0" smtClean="0"/>
              <a:t>Oct.</a:t>
            </a:r>
            <a:r>
              <a:rPr kumimoji="0" lang="en-US" sz="1200" b="1" i="0" u="none" strike="noStrike" kern="1200" cap="none" spc="0" normalizeH="0" baseline="0" noProof="0" dirty="0" smtClean="0">
                <a:ln>
                  <a:noFill/>
                </a:ln>
                <a:solidFill>
                  <a:schemeClr val="tx1"/>
                </a:solidFill>
                <a:effectLst/>
                <a:uLnTx/>
                <a:uFillTx/>
                <a:latin typeface="Arial" charset="0"/>
                <a:ea typeface="+mn-ea"/>
                <a:cs typeface="+mn-cs"/>
              </a:rPr>
              <a:t> 29, 2014</a:t>
            </a:r>
            <a:endParaRPr kumimoji="0" lang="en-US" sz="1200" b="1"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2" name="Picture 1"/>
          <p:cNvPicPr>
            <a:picLocks noChangeAspect="1"/>
          </p:cNvPicPr>
          <p:nvPr/>
        </p:nvPicPr>
        <p:blipFill>
          <a:blip r:embed="rId3"/>
          <a:stretch>
            <a:fillRect/>
          </a:stretch>
        </p:blipFill>
        <p:spPr>
          <a:xfrm>
            <a:off x="6553200" y="1676400"/>
            <a:ext cx="2209800" cy="950128"/>
          </a:xfrm>
          <a:prstGeom prst="rect">
            <a:avLst/>
          </a:prstGeom>
        </p:spPr>
      </p:pic>
      <p:pic>
        <p:nvPicPr>
          <p:cNvPr id="3" name="Picture 2"/>
          <p:cNvPicPr>
            <a:picLocks noChangeAspect="1"/>
          </p:cNvPicPr>
          <p:nvPr/>
        </p:nvPicPr>
        <p:blipFill>
          <a:blip r:embed="rId4"/>
          <a:stretch>
            <a:fillRect/>
          </a:stretch>
        </p:blipFill>
        <p:spPr>
          <a:xfrm>
            <a:off x="6705600" y="2895600"/>
            <a:ext cx="2286000" cy="1529184"/>
          </a:xfrm>
          <a:prstGeom prst="rect">
            <a:avLst/>
          </a:prstGeom>
        </p:spPr>
      </p:pic>
      <p:pic>
        <p:nvPicPr>
          <p:cNvPr id="4" name="Picture 3"/>
          <p:cNvPicPr>
            <a:picLocks noChangeAspect="1"/>
          </p:cNvPicPr>
          <p:nvPr/>
        </p:nvPicPr>
        <p:blipFill>
          <a:blip r:embed="rId5"/>
          <a:stretch>
            <a:fillRect/>
          </a:stretch>
        </p:blipFill>
        <p:spPr>
          <a:xfrm>
            <a:off x="6553200" y="4724400"/>
            <a:ext cx="2286000" cy="1528581"/>
          </a:xfrm>
          <a:prstGeom prst="rect">
            <a:avLst/>
          </a:prstGeom>
        </p:spPr>
      </p:pic>
    </p:spTree>
    <p:extLst>
      <p:ext uri="{BB962C8B-B14F-4D97-AF65-F5344CB8AC3E}">
        <p14:creationId xmlns:p14="http://schemas.microsoft.com/office/powerpoint/2010/main" val="5584980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from Snowmass and P5 on Detector Research and Development</a:t>
            </a:r>
            <a:endParaRPr lang="en-US" dirty="0"/>
          </a:p>
        </p:txBody>
      </p:sp>
      <p:sp>
        <p:nvSpPr>
          <p:cNvPr id="3" name="Rectangle 2"/>
          <p:cNvSpPr/>
          <p:nvPr/>
        </p:nvSpPr>
        <p:spPr>
          <a:xfrm>
            <a:off x="1143000" y="1219200"/>
            <a:ext cx="6934200" cy="5693865"/>
          </a:xfrm>
          <a:prstGeom prst="rect">
            <a:avLst/>
          </a:prstGeom>
        </p:spPr>
        <p:txBody>
          <a:bodyPr wrap="square">
            <a:spAutoFit/>
          </a:bodyPr>
          <a:lstStyle/>
          <a:p>
            <a:endParaRPr lang="en-US" sz="1400" dirty="0"/>
          </a:p>
          <a:p>
            <a:pPr algn="l"/>
            <a:r>
              <a:rPr lang="en-US" sz="1400" b="1" dirty="0">
                <a:solidFill>
                  <a:srgbClr val="000000"/>
                </a:solidFill>
              </a:rPr>
              <a:t>From the Snowmass Instrumentation Working </a:t>
            </a:r>
            <a:r>
              <a:rPr lang="en-US" sz="1400" b="1" dirty="0" smtClean="0">
                <a:solidFill>
                  <a:srgbClr val="000000"/>
                </a:solidFill>
              </a:rPr>
              <a:t>Group</a:t>
            </a:r>
            <a:endParaRPr lang="en-US" sz="1400" dirty="0" smtClean="0"/>
          </a:p>
          <a:p>
            <a:pPr lvl="1" algn="l"/>
            <a:r>
              <a:rPr lang="en-US" sz="1400" b="1" dirty="0" smtClean="0">
                <a:solidFill>
                  <a:srgbClr val="FF0000"/>
                </a:solidFill>
              </a:rPr>
              <a:t>A </a:t>
            </a:r>
            <a:r>
              <a:rPr lang="en-US" sz="1400" b="1" dirty="0">
                <a:solidFill>
                  <a:srgbClr val="FF0000"/>
                </a:solidFill>
              </a:rPr>
              <a:t>stably and adequately funded generic instrumentation program with a </a:t>
            </a:r>
            <a:r>
              <a:rPr lang="en-US" sz="1400" b="1" dirty="0" smtClean="0">
                <a:solidFill>
                  <a:srgbClr val="FF0000"/>
                </a:solidFill>
              </a:rPr>
              <a:t>balanced portfolio </a:t>
            </a:r>
            <a:r>
              <a:rPr lang="en-US" sz="1400" b="1" dirty="0">
                <a:solidFill>
                  <a:srgbClr val="FF0000"/>
                </a:solidFill>
              </a:rPr>
              <a:t>of risk, opportunities for young physicists, and a dedicated portion of the </a:t>
            </a:r>
            <a:r>
              <a:rPr lang="en-US" sz="1400" b="1" dirty="0" smtClean="0">
                <a:solidFill>
                  <a:srgbClr val="FF0000"/>
                </a:solidFill>
              </a:rPr>
              <a:t>HEP budget </a:t>
            </a:r>
            <a:r>
              <a:rPr lang="en-US" sz="1400" b="1" dirty="0">
                <a:solidFill>
                  <a:srgbClr val="FF0000"/>
                </a:solidFill>
              </a:rPr>
              <a:t>is essential</a:t>
            </a:r>
            <a:r>
              <a:rPr lang="en-US" sz="1400" dirty="0"/>
              <a:t>. It will ensure that the field invests in its future, and establishes </a:t>
            </a:r>
            <a:r>
              <a:rPr lang="en-US" sz="1400" dirty="0" smtClean="0"/>
              <a:t>a foundation </a:t>
            </a:r>
            <a:r>
              <a:rPr lang="en-US" sz="1400" dirty="0"/>
              <a:t>for a competitive, healthy program for the long </a:t>
            </a:r>
            <a:r>
              <a:rPr lang="en-US" sz="1400" dirty="0" smtClean="0"/>
              <a:t>term</a:t>
            </a:r>
          </a:p>
          <a:p>
            <a:pPr lvl="1" algn="l"/>
            <a:endParaRPr lang="en-US" sz="1400" dirty="0" smtClean="0"/>
          </a:p>
          <a:p>
            <a:pPr algn="l"/>
            <a:r>
              <a:rPr lang="en-US" sz="1400" b="1" dirty="0" smtClean="0">
                <a:solidFill>
                  <a:srgbClr val="000000"/>
                </a:solidFill>
              </a:rPr>
              <a:t>From the P5 report</a:t>
            </a:r>
            <a:r>
              <a:rPr lang="en-US" sz="1400" dirty="0" smtClean="0">
                <a:solidFill>
                  <a:srgbClr val="3366FF"/>
                </a:solidFill>
              </a:rPr>
              <a:t>:</a:t>
            </a:r>
            <a:endParaRPr lang="en-US" sz="1400" b="1" dirty="0" smtClean="0"/>
          </a:p>
          <a:p>
            <a:pPr lvl="1" algn="l"/>
            <a:r>
              <a:rPr lang="en-US" sz="1400" b="1" dirty="0" smtClean="0"/>
              <a:t>Recommendation </a:t>
            </a:r>
            <a:r>
              <a:rPr lang="en-US" sz="1400" b="1" dirty="0"/>
              <a:t>27</a:t>
            </a:r>
            <a:r>
              <a:rPr lang="en-US" sz="1400" dirty="0">
                <a:solidFill>
                  <a:srgbClr val="FF0000"/>
                </a:solidFill>
              </a:rPr>
              <a:t>: </a:t>
            </a:r>
            <a:r>
              <a:rPr lang="en-US" sz="1400" b="1" dirty="0">
                <a:solidFill>
                  <a:srgbClr val="FF0000"/>
                </a:solidFill>
              </a:rPr>
              <a:t>Focus resources toward directed </a:t>
            </a:r>
            <a:r>
              <a:rPr lang="en-US" sz="1400" b="1" dirty="0" smtClean="0">
                <a:solidFill>
                  <a:srgbClr val="FF0000"/>
                </a:solidFill>
              </a:rPr>
              <a:t>instrumentation </a:t>
            </a:r>
            <a:r>
              <a:rPr lang="en-US" sz="1400" b="1" dirty="0">
                <a:solidFill>
                  <a:srgbClr val="FF0000"/>
                </a:solidFill>
              </a:rPr>
              <a:t>R&amp;D in the near-term for high-priority projects</a:t>
            </a:r>
            <a:r>
              <a:rPr lang="en-US" sz="1400" dirty="0">
                <a:solidFill>
                  <a:srgbClr val="FF0000"/>
                </a:solidFill>
              </a:rPr>
              <a:t>.</a:t>
            </a:r>
            <a:r>
              <a:rPr lang="en-US" sz="1400" dirty="0"/>
              <a:t> As the technical challenges of current high-priority projects are met, restore to the extent possible a balanced mix of short-term and long-term R&amp;D</a:t>
            </a:r>
            <a:r>
              <a:rPr lang="en-US" sz="1400" dirty="0" smtClean="0"/>
              <a:t>.</a:t>
            </a:r>
            <a:endParaRPr lang="en-US" sz="1400" dirty="0"/>
          </a:p>
          <a:p>
            <a:pPr lvl="1" algn="l"/>
            <a:endParaRPr lang="en-US" sz="1400" b="1" dirty="0" smtClean="0"/>
          </a:p>
          <a:p>
            <a:pPr lvl="1" algn="l"/>
            <a:r>
              <a:rPr lang="en-US" sz="1400" b="1" dirty="0" smtClean="0"/>
              <a:t>Recommendation </a:t>
            </a:r>
            <a:r>
              <a:rPr lang="en-US" sz="1400" b="1" dirty="0"/>
              <a:t>28:</a:t>
            </a:r>
            <a:r>
              <a:rPr lang="en-US" sz="1400" dirty="0"/>
              <a:t> </a:t>
            </a:r>
            <a:r>
              <a:rPr lang="en-US" sz="1400" b="1" dirty="0">
                <a:solidFill>
                  <a:srgbClr val="FF0000"/>
                </a:solidFill>
              </a:rPr>
              <a:t>Strengthen university-national </a:t>
            </a:r>
            <a:r>
              <a:rPr lang="en-US" sz="1400" b="1" dirty="0" smtClean="0">
                <a:solidFill>
                  <a:srgbClr val="FF0000"/>
                </a:solidFill>
              </a:rPr>
              <a:t>laboratory </a:t>
            </a:r>
            <a:r>
              <a:rPr lang="en-US" sz="1400" b="1" dirty="0">
                <a:solidFill>
                  <a:srgbClr val="FF0000"/>
                </a:solidFill>
              </a:rPr>
              <a:t>partnerships in instrumentation R&amp;D through </a:t>
            </a:r>
            <a:r>
              <a:rPr lang="en-US" sz="1400" b="1" dirty="0" smtClean="0">
                <a:solidFill>
                  <a:srgbClr val="FF0000"/>
                </a:solidFill>
              </a:rPr>
              <a:t>investment </a:t>
            </a:r>
            <a:r>
              <a:rPr lang="en-US" sz="1400" b="1" dirty="0">
                <a:solidFill>
                  <a:srgbClr val="FF0000"/>
                </a:solidFill>
              </a:rPr>
              <a:t>in instrumentation at universities. </a:t>
            </a:r>
            <a:r>
              <a:rPr lang="en-US" sz="1400" dirty="0"/>
              <a:t>Encourage graduate programs with a </a:t>
            </a:r>
            <a:r>
              <a:rPr lang="en-US" sz="1400" b="1" dirty="0">
                <a:solidFill>
                  <a:srgbClr val="FF0000"/>
                </a:solidFill>
              </a:rPr>
              <a:t>focus on instrumentation education</a:t>
            </a:r>
            <a:r>
              <a:rPr lang="en-US" sz="1400" dirty="0"/>
              <a:t> at HEP supported universities and laboratories, and fully exploit the unique capabilities and facilities offered at each</a:t>
            </a:r>
            <a:r>
              <a:rPr lang="en-US" sz="1400" dirty="0" smtClean="0"/>
              <a:t>.</a:t>
            </a:r>
          </a:p>
          <a:p>
            <a:pPr lvl="1" algn="l"/>
            <a:endParaRPr lang="en-US" sz="1400" dirty="0"/>
          </a:p>
          <a:p>
            <a:pPr lvl="1" algn="l"/>
            <a:endParaRPr lang="en-US" sz="1400" dirty="0"/>
          </a:p>
          <a:p>
            <a:pPr algn="l"/>
            <a:endParaRPr lang="en-US" sz="1400" dirty="0"/>
          </a:p>
        </p:txBody>
      </p:sp>
    </p:spTree>
    <p:extLst>
      <p:ext uri="{BB962C8B-B14F-4D97-AF65-F5344CB8AC3E}">
        <p14:creationId xmlns:p14="http://schemas.microsoft.com/office/powerpoint/2010/main" val="8770080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228600"/>
            <a:ext cx="6553200" cy="762000"/>
          </a:xfrm>
        </p:spPr>
        <p:txBody>
          <a:bodyPr/>
          <a:lstStyle/>
          <a:p>
            <a:pPr eaLnBrk="1" hangingPunct="1"/>
            <a:r>
              <a:rPr lang="en-US" sz="2800" dirty="0" smtClean="0">
                <a:solidFill>
                  <a:srgbClr val="3333CC"/>
                </a:solidFill>
              </a:rPr>
              <a:t>Fermilab Detector R&amp;D Organization</a:t>
            </a:r>
            <a:endParaRPr lang="en-US" sz="2800" dirty="0">
              <a:solidFill>
                <a:srgbClr val="3333CC"/>
              </a:solidFill>
            </a:endParaRPr>
          </a:p>
        </p:txBody>
      </p:sp>
      <p:sp>
        <p:nvSpPr>
          <p:cNvPr id="26" name="Text Placeholder 25"/>
          <p:cNvSpPr>
            <a:spLocks noGrp="1"/>
          </p:cNvSpPr>
          <p:nvPr>
            <p:ph type="body" sz="half" idx="1"/>
          </p:nvPr>
        </p:nvSpPr>
        <p:spPr>
          <a:xfrm>
            <a:off x="990600" y="1066800"/>
            <a:ext cx="7772400" cy="4419600"/>
          </a:xfrm>
        </p:spPr>
        <p:txBody>
          <a:bodyPr/>
          <a:lstStyle/>
          <a:p>
            <a:pPr>
              <a:buClr>
                <a:schemeClr val="tx1"/>
              </a:buClr>
              <a:buSzPct val="150000"/>
              <a:buFont typeface="Arial"/>
              <a:buChar char="•"/>
            </a:pPr>
            <a:r>
              <a:rPr lang="en-US" sz="1200" dirty="0" smtClean="0">
                <a:solidFill>
                  <a:srgbClr val="000000"/>
                </a:solidFill>
                <a:ea typeface="Times New Roman" charset="0"/>
                <a:cs typeface="Times New Roman" charset="0"/>
              </a:rPr>
              <a:t>The </a:t>
            </a:r>
            <a:r>
              <a:rPr lang="en-US" sz="1200" b="1" dirty="0" smtClean="0">
                <a:solidFill>
                  <a:srgbClr val="800000"/>
                </a:solidFill>
                <a:ea typeface="Times New Roman" charset="0"/>
                <a:cs typeface="Times New Roman" charset="0"/>
              </a:rPr>
              <a:t>“Detector Advisory Group”</a:t>
            </a:r>
            <a:r>
              <a:rPr lang="en-US" sz="1200" dirty="0" smtClean="0">
                <a:solidFill>
                  <a:srgbClr val="000000"/>
                </a:solidFill>
                <a:ea typeface="Times New Roman" charset="0"/>
                <a:cs typeface="Times New Roman" charset="0"/>
              </a:rPr>
              <a:t> consists of</a:t>
            </a:r>
            <a:r>
              <a:rPr lang="en-US" sz="1200" dirty="0">
                <a:solidFill>
                  <a:srgbClr val="000000"/>
                </a:solidFill>
                <a:ea typeface="Times New Roman" charset="0"/>
                <a:cs typeface="Times New Roman" charset="0"/>
              </a:rPr>
              <a:t>: </a:t>
            </a:r>
            <a:r>
              <a:rPr lang="en-US" sz="1200" dirty="0" smtClean="0">
                <a:solidFill>
                  <a:srgbClr val="000000"/>
                </a:solidFill>
                <a:ea typeface="Times New Roman" charset="0"/>
                <a:cs typeface="Times New Roman" charset="0"/>
              </a:rPr>
              <a:t>(PPD </a:t>
            </a:r>
            <a:r>
              <a:rPr lang="en-US" sz="1200" dirty="0">
                <a:solidFill>
                  <a:srgbClr val="000000"/>
                </a:solidFill>
                <a:ea typeface="Times New Roman" charset="0"/>
                <a:cs typeface="Times New Roman" charset="0"/>
              </a:rPr>
              <a:t>unless otherwise noted)</a:t>
            </a:r>
          </a:p>
          <a:p>
            <a:pPr>
              <a:buClr>
                <a:schemeClr val="tx1"/>
              </a:buClr>
              <a:buSzPct val="150000"/>
              <a:buFont typeface="Arial"/>
              <a:buChar char="•"/>
            </a:pPr>
            <a:endParaRPr lang="en-US" sz="1200" dirty="0" smtClean="0">
              <a:solidFill>
                <a:srgbClr val="000000"/>
              </a:solidFill>
              <a:ea typeface="Times New Roman" charset="0"/>
              <a:cs typeface="Times New Roman" charset="0"/>
            </a:endParaRPr>
          </a:p>
          <a:p>
            <a:pPr lvl="1">
              <a:buClr>
                <a:schemeClr val="tx1"/>
              </a:buClr>
              <a:buSzPct val="150000"/>
              <a:buFont typeface="Arial"/>
              <a:buChar char="•"/>
            </a:pPr>
            <a:r>
              <a:rPr lang="en-US" sz="1200" b="1" dirty="0" smtClean="0">
                <a:solidFill>
                  <a:srgbClr val="FF0000"/>
                </a:solidFill>
                <a:ea typeface="Times New Roman" charset="0"/>
                <a:cs typeface="Times New Roman" charset="0"/>
              </a:rPr>
              <a:t>Technical Point of Contact </a:t>
            </a:r>
            <a:r>
              <a:rPr lang="en-US" sz="1200" b="1" dirty="0" smtClean="0">
                <a:solidFill>
                  <a:srgbClr val="000000"/>
                </a:solidFill>
                <a:ea typeface="Times New Roman" charset="0"/>
                <a:cs typeface="Times New Roman" charset="0"/>
              </a:rPr>
              <a:t>	Erik Ramberg (PPD)</a:t>
            </a:r>
          </a:p>
          <a:p>
            <a:pPr lvl="1">
              <a:buClr>
                <a:schemeClr val="tx1"/>
              </a:buClr>
              <a:buSzPct val="150000"/>
              <a:buFont typeface="Arial"/>
              <a:buChar char="•"/>
            </a:pPr>
            <a:r>
              <a:rPr lang="en-US" sz="1200" b="1" dirty="0" smtClean="0">
                <a:solidFill>
                  <a:srgbClr val="FF0000"/>
                </a:solidFill>
                <a:ea typeface="Times New Roman" charset="0"/>
                <a:cs typeface="Times New Roman" charset="0"/>
              </a:rPr>
              <a:t>Silicon tracking representative   </a:t>
            </a:r>
            <a:r>
              <a:rPr lang="en-US" sz="1200" b="1" dirty="0" smtClean="0">
                <a:solidFill>
                  <a:srgbClr val="000000"/>
                </a:solidFill>
                <a:ea typeface="Times New Roman" charset="0"/>
                <a:cs typeface="Times New Roman" charset="0"/>
              </a:rPr>
              <a:t>	Ron Lipton (PPD)</a:t>
            </a:r>
          </a:p>
          <a:p>
            <a:pPr lvl="1">
              <a:buClr>
                <a:schemeClr val="tx1"/>
              </a:buClr>
              <a:buSzPct val="150000"/>
              <a:buFont typeface="Arial"/>
              <a:buChar char="•"/>
            </a:pPr>
            <a:r>
              <a:rPr lang="en-US" sz="1200" b="1" dirty="0" smtClean="0">
                <a:solidFill>
                  <a:srgbClr val="FF0000"/>
                </a:solidFill>
                <a:ea typeface="Times New Roman" charset="0"/>
                <a:cs typeface="Times New Roman" charset="0"/>
              </a:rPr>
              <a:t>DAQ and Triggering representative</a:t>
            </a:r>
            <a:r>
              <a:rPr lang="en-US" sz="1200" b="1" dirty="0" smtClean="0">
                <a:solidFill>
                  <a:srgbClr val="000000"/>
                </a:solidFill>
                <a:ea typeface="Times New Roman" charset="0"/>
                <a:cs typeface="Times New Roman" charset="0"/>
              </a:rPr>
              <a:t>	Alan Prosser (SCD)</a:t>
            </a:r>
          </a:p>
          <a:p>
            <a:pPr lvl="1">
              <a:buClr>
                <a:schemeClr val="tx1"/>
              </a:buClr>
              <a:buSzPct val="150000"/>
              <a:buFont typeface="Arial"/>
              <a:buChar char="•"/>
            </a:pPr>
            <a:r>
              <a:rPr lang="en-US" sz="1200" b="1" dirty="0" err="1" smtClean="0">
                <a:solidFill>
                  <a:srgbClr val="FF0000"/>
                </a:solidFill>
                <a:ea typeface="Times New Roman" charset="0"/>
                <a:cs typeface="Times New Roman" charset="0"/>
              </a:rPr>
              <a:t>Calorimetry</a:t>
            </a:r>
            <a:r>
              <a:rPr lang="en-US" sz="1200" b="1" dirty="0" smtClean="0">
                <a:solidFill>
                  <a:srgbClr val="FF0000"/>
                </a:solidFill>
                <a:ea typeface="Times New Roman" charset="0"/>
                <a:cs typeface="Times New Roman" charset="0"/>
              </a:rPr>
              <a:t> and </a:t>
            </a:r>
            <a:r>
              <a:rPr lang="en-US" sz="1200" b="1" dirty="0" err="1" smtClean="0">
                <a:solidFill>
                  <a:srgbClr val="FF0000"/>
                </a:solidFill>
                <a:ea typeface="Times New Roman" charset="0"/>
                <a:cs typeface="Times New Roman" charset="0"/>
              </a:rPr>
              <a:t>photodetection</a:t>
            </a:r>
            <a:r>
              <a:rPr lang="en-US" sz="1200" b="1" dirty="0" smtClean="0">
                <a:solidFill>
                  <a:srgbClr val="FF0000"/>
                </a:solidFill>
                <a:ea typeface="Times New Roman" charset="0"/>
                <a:cs typeface="Times New Roman" charset="0"/>
              </a:rPr>
              <a:t> rep. </a:t>
            </a:r>
            <a:r>
              <a:rPr lang="en-US" sz="1200" b="1" dirty="0" smtClean="0">
                <a:solidFill>
                  <a:srgbClr val="000000"/>
                </a:solidFill>
                <a:ea typeface="Times New Roman" charset="0"/>
                <a:cs typeface="Times New Roman" charset="0"/>
              </a:rPr>
              <a:t>	Jim Freeman (PPD)</a:t>
            </a:r>
          </a:p>
          <a:p>
            <a:pPr lvl="1">
              <a:buClr>
                <a:schemeClr val="tx1"/>
              </a:buClr>
              <a:buSzPct val="150000"/>
              <a:buFont typeface="Arial"/>
              <a:buChar char="•"/>
            </a:pPr>
            <a:r>
              <a:rPr lang="en-US" sz="1200" b="1" dirty="0" smtClean="0">
                <a:solidFill>
                  <a:srgbClr val="FF0000"/>
                </a:solidFill>
                <a:ea typeface="Times New Roman" charset="0"/>
                <a:cs typeface="Times New Roman" charset="0"/>
              </a:rPr>
              <a:t>Liquid Argon R&amp;D representative </a:t>
            </a:r>
            <a:r>
              <a:rPr lang="en-US" sz="1200" b="1" dirty="0" smtClean="0">
                <a:solidFill>
                  <a:srgbClr val="000000"/>
                </a:solidFill>
                <a:ea typeface="Times New Roman" charset="0"/>
                <a:cs typeface="Times New Roman" charset="0"/>
              </a:rPr>
              <a:t> 	Stephen </a:t>
            </a:r>
            <a:r>
              <a:rPr lang="en-US" sz="1200" b="1" dirty="0" err="1" smtClean="0">
                <a:solidFill>
                  <a:srgbClr val="000000"/>
                </a:solidFill>
                <a:ea typeface="Times New Roman" charset="0"/>
                <a:cs typeface="Times New Roman" charset="0"/>
              </a:rPr>
              <a:t>Pordes</a:t>
            </a:r>
            <a:r>
              <a:rPr lang="en-US" sz="1200" b="1" dirty="0" smtClean="0">
                <a:solidFill>
                  <a:srgbClr val="000000"/>
                </a:solidFill>
                <a:ea typeface="Times New Roman" charset="0"/>
                <a:cs typeface="Times New Roman" charset="0"/>
              </a:rPr>
              <a:t> (ND)</a:t>
            </a:r>
          </a:p>
          <a:p>
            <a:pPr lvl="1">
              <a:buClr>
                <a:schemeClr val="tx1"/>
              </a:buClr>
              <a:buSzPct val="150000"/>
              <a:buFont typeface="Arial"/>
              <a:buChar char="•"/>
            </a:pPr>
            <a:r>
              <a:rPr lang="en-US" sz="1200" b="1" dirty="0" smtClean="0">
                <a:solidFill>
                  <a:srgbClr val="FF0000"/>
                </a:solidFill>
                <a:ea typeface="Times New Roman" charset="0"/>
                <a:cs typeface="Times New Roman" charset="0"/>
              </a:rPr>
              <a:t>Astrophysics detectors rep.</a:t>
            </a:r>
            <a:r>
              <a:rPr lang="en-US" sz="1200" b="1" dirty="0" smtClean="0">
                <a:solidFill>
                  <a:srgbClr val="000000"/>
                </a:solidFill>
                <a:ea typeface="Times New Roman" charset="0"/>
                <a:cs typeface="Times New Roman" charset="0"/>
              </a:rPr>
              <a:t>  	Juan Estrada (PPD)</a:t>
            </a:r>
          </a:p>
          <a:p>
            <a:pPr lvl="1">
              <a:buClr>
                <a:schemeClr val="tx1"/>
              </a:buClr>
              <a:buSzPct val="150000"/>
              <a:buFont typeface="Arial"/>
              <a:buChar char="•"/>
            </a:pPr>
            <a:r>
              <a:rPr lang="en-US" sz="1200" b="1" dirty="0" smtClean="0">
                <a:solidFill>
                  <a:srgbClr val="FF0000"/>
                </a:solidFill>
                <a:ea typeface="Times New Roman" charset="0"/>
                <a:cs typeface="Times New Roman" charset="0"/>
              </a:rPr>
              <a:t>Intensity Frontier representative</a:t>
            </a:r>
            <a:r>
              <a:rPr lang="en-US" sz="1200" b="1" dirty="0" smtClean="0">
                <a:solidFill>
                  <a:srgbClr val="000000"/>
                </a:solidFill>
                <a:ea typeface="Times New Roman" charset="0"/>
                <a:cs typeface="Times New Roman" charset="0"/>
              </a:rPr>
              <a:t> 	Bob </a:t>
            </a:r>
            <a:r>
              <a:rPr lang="en-US" sz="1200" b="1" dirty="0" err="1" smtClean="0">
                <a:solidFill>
                  <a:srgbClr val="000000"/>
                </a:solidFill>
                <a:ea typeface="Times New Roman" charset="0"/>
                <a:cs typeface="Times New Roman" charset="0"/>
              </a:rPr>
              <a:t>Tschirhart</a:t>
            </a:r>
            <a:r>
              <a:rPr lang="en-US" sz="1200" b="1" dirty="0">
                <a:solidFill>
                  <a:srgbClr val="000000"/>
                </a:solidFill>
                <a:ea typeface="Times New Roman" charset="0"/>
                <a:cs typeface="Times New Roman" charset="0"/>
              </a:rPr>
              <a:t> </a:t>
            </a:r>
            <a:r>
              <a:rPr lang="en-US" sz="1200" b="1" dirty="0" smtClean="0">
                <a:solidFill>
                  <a:srgbClr val="000000"/>
                </a:solidFill>
                <a:ea typeface="Times New Roman" charset="0"/>
                <a:cs typeface="Times New Roman" charset="0"/>
              </a:rPr>
              <a:t>(SCD)</a:t>
            </a:r>
          </a:p>
          <a:p>
            <a:pPr lvl="1">
              <a:buClr>
                <a:schemeClr val="tx1"/>
              </a:buClr>
              <a:buSzPct val="150000"/>
              <a:buFont typeface="Arial"/>
              <a:buChar char="•"/>
            </a:pPr>
            <a:r>
              <a:rPr lang="en-US" sz="1200" b="1" dirty="0" smtClean="0">
                <a:solidFill>
                  <a:srgbClr val="FF0000"/>
                </a:solidFill>
                <a:ea typeface="Times New Roman" charset="0"/>
                <a:cs typeface="Times New Roman" charset="0"/>
              </a:rPr>
              <a:t>Head, Particle Physics Division    </a:t>
            </a:r>
            <a:r>
              <a:rPr lang="en-US" sz="1200" b="1" dirty="0" smtClean="0">
                <a:solidFill>
                  <a:srgbClr val="000000"/>
                </a:solidFill>
                <a:ea typeface="Times New Roman" charset="0"/>
                <a:cs typeface="Times New Roman" charset="0"/>
              </a:rPr>
              <a:t>	Patty McBride (ex-officio) (PPD)</a:t>
            </a:r>
          </a:p>
          <a:p>
            <a:pPr lvl="1">
              <a:buClr>
                <a:schemeClr val="tx1"/>
              </a:buClr>
              <a:buSzPct val="150000"/>
              <a:buFont typeface="Arial"/>
              <a:buChar char="•"/>
            </a:pPr>
            <a:r>
              <a:rPr lang="en-US" sz="1200" b="1" dirty="0" smtClean="0">
                <a:solidFill>
                  <a:srgbClr val="FF0000"/>
                </a:solidFill>
                <a:ea typeface="Times New Roman" charset="0"/>
                <a:cs typeface="Times New Roman" charset="0"/>
              </a:rPr>
              <a:t>Assoc. head for Engineering</a:t>
            </a:r>
            <a:r>
              <a:rPr lang="en-US" sz="1200" b="1" dirty="0" smtClean="0">
                <a:solidFill>
                  <a:srgbClr val="000000"/>
                </a:solidFill>
                <a:ea typeface="Times New Roman" charset="0"/>
                <a:cs typeface="Times New Roman" charset="0"/>
              </a:rPr>
              <a:t>	Eric James (ex-officio) (PPD)</a:t>
            </a:r>
          </a:p>
          <a:p>
            <a:pPr lvl="1">
              <a:buClr>
                <a:schemeClr val="tx1"/>
              </a:buClr>
              <a:buSzPct val="150000"/>
              <a:buFont typeface="Arial"/>
              <a:buChar char="•"/>
            </a:pPr>
            <a:r>
              <a:rPr lang="en-US" sz="1200" b="1" dirty="0" smtClean="0">
                <a:solidFill>
                  <a:srgbClr val="FF0000"/>
                </a:solidFill>
                <a:ea typeface="Times New Roman" charset="0"/>
                <a:cs typeface="Times New Roman" charset="0"/>
              </a:rPr>
              <a:t>Head, New Initiatives R&amp;D</a:t>
            </a:r>
            <a:r>
              <a:rPr lang="en-US" sz="1200" b="1" dirty="0">
                <a:solidFill>
                  <a:srgbClr val="000000"/>
                </a:solidFill>
                <a:ea typeface="Times New Roman" charset="0"/>
                <a:cs typeface="Times New Roman" charset="0"/>
              </a:rPr>
              <a:t>	</a:t>
            </a:r>
            <a:r>
              <a:rPr lang="en-US" sz="1200" b="1" dirty="0" smtClean="0">
                <a:solidFill>
                  <a:srgbClr val="000000"/>
                </a:solidFill>
                <a:ea typeface="Times New Roman" charset="0"/>
                <a:cs typeface="Times New Roman" charset="0"/>
              </a:rPr>
              <a:t>Dave Christian (ex-officio)</a:t>
            </a:r>
          </a:p>
          <a:p>
            <a:pPr lvl="1">
              <a:buClr>
                <a:schemeClr val="tx1"/>
              </a:buClr>
              <a:buSzPct val="150000"/>
              <a:buFont typeface="Arial"/>
              <a:buChar char="•"/>
            </a:pPr>
            <a:r>
              <a:rPr lang="en-US" sz="1200" b="1" dirty="0" smtClean="0">
                <a:solidFill>
                  <a:srgbClr val="FF0000"/>
                </a:solidFill>
                <a:ea typeface="Times New Roman" charset="0"/>
                <a:cs typeface="Times New Roman" charset="0"/>
              </a:rPr>
              <a:t>Scientific Computing	</a:t>
            </a:r>
            <a:r>
              <a:rPr lang="en-US" sz="1200" b="1" dirty="0" smtClean="0">
                <a:solidFill>
                  <a:srgbClr val="000000"/>
                </a:solidFill>
                <a:ea typeface="Times New Roman" charset="0"/>
                <a:cs typeface="Times New Roman" charset="0"/>
              </a:rPr>
              <a:t>	Panagiotis Spentzouris  (ex-officio) (SCD)</a:t>
            </a:r>
          </a:p>
          <a:p>
            <a:pPr lvl="1">
              <a:buClr>
                <a:schemeClr val="tx1"/>
              </a:buClr>
              <a:buSzPct val="150000"/>
              <a:buFont typeface="Arial"/>
              <a:buChar char="•"/>
            </a:pPr>
            <a:r>
              <a:rPr lang="en-US" sz="1200" b="1" dirty="0" smtClean="0">
                <a:solidFill>
                  <a:srgbClr val="FF0000"/>
                </a:solidFill>
                <a:ea typeface="Times New Roman" charset="0"/>
                <a:cs typeface="Times New Roman" charset="0"/>
              </a:rPr>
              <a:t>External Representative</a:t>
            </a:r>
            <a:r>
              <a:rPr lang="en-US" sz="1200" b="1" dirty="0">
                <a:solidFill>
                  <a:srgbClr val="FF0000"/>
                </a:solidFill>
                <a:ea typeface="Times New Roman" charset="0"/>
                <a:cs typeface="Times New Roman" charset="0"/>
              </a:rPr>
              <a:t>) </a:t>
            </a:r>
            <a:r>
              <a:rPr lang="en-US" sz="1200" b="1" dirty="0" smtClean="0">
                <a:solidFill>
                  <a:srgbClr val="000000"/>
                </a:solidFill>
                <a:ea typeface="Times New Roman" charset="0"/>
                <a:cs typeface="Times New Roman" charset="0"/>
              </a:rPr>
              <a:t>		Ulrich </a:t>
            </a:r>
            <a:r>
              <a:rPr lang="en-US" sz="1200" b="1" dirty="0" err="1">
                <a:solidFill>
                  <a:srgbClr val="000000"/>
                </a:solidFill>
                <a:ea typeface="Times New Roman" charset="0"/>
                <a:cs typeface="Times New Roman" charset="0"/>
              </a:rPr>
              <a:t>Heintz</a:t>
            </a:r>
            <a:r>
              <a:rPr lang="en-US" sz="1200" b="1" dirty="0">
                <a:solidFill>
                  <a:srgbClr val="000000"/>
                </a:solidFill>
                <a:ea typeface="Times New Roman" charset="0"/>
                <a:cs typeface="Times New Roman" charset="0"/>
              </a:rPr>
              <a:t>   (Brown University</a:t>
            </a:r>
            <a:r>
              <a:rPr lang="en-US" sz="1200" b="1" dirty="0" smtClean="0">
                <a:solidFill>
                  <a:srgbClr val="000000"/>
                </a:solidFill>
                <a:ea typeface="Times New Roman" charset="0"/>
                <a:cs typeface="Times New Roman" charset="0"/>
              </a:rPr>
              <a:t>)</a:t>
            </a:r>
          </a:p>
          <a:p>
            <a:pPr lvl="1">
              <a:buClr>
                <a:schemeClr val="tx1"/>
              </a:buClr>
              <a:buSzPct val="150000"/>
              <a:buFont typeface="Arial"/>
              <a:buChar char="•"/>
            </a:pPr>
            <a:endParaRPr lang="en-US" sz="1200" b="1" dirty="0" smtClean="0">
              <a:solidFill>
                <a:srgbClr val="000000"/>
              </a:solidFill>
              <a:ea typeface="Times New Roman" charset="0"/>
              <a:cs typeface="Times New Roman" charset="0"/>
            </a:endParaRPr>
          </a:p>
          <a:p>
            <a:pPr>
              <a:buClr>
                <a:schemeClr val="tx1"/>
              </a:buClr>
              <a:buSzPct val="150000"/>
              <a:buFont typeface="Arial"/>
              <a:buChar char="•"/>
            </a:pPr>
            <a:r>
              <a:rPr lang="en-US" sz="1200" dirty="0" smtClean="0">
                <a:solidFill>
                  <a:srgbClr val="000000"/>
                </a:solidFill>
                <a:ea typeface="Times New Roman" charset="0"/>
                <a:cs typeface="Times New Roman" charset="0"/>
              </a:rPr>
              <a:t>The group meets twice a month and monitors and reports on the activities in each of their portfolios.</a:t>
            </a:r>
          </a:p>
          <a:p>
            <a:pPr>
              <a:buClr>
                <a:schemeClr val="tx1"/>
              </a:buClr>
              <a:buSzPct val="150000"/>
              <a:buFont typeface="Arial"/>
              <a:buChar char="•"/>
            </a:pPr>
            <a:r>
              <a:rPr lang="en-US" sz="1200" dirty="0" smtClean="0">
                <a:solidFill>
                  <a:srgbClr val="000000"/>
                </a:solidFill>
                <a:ea typeface="Times New Roman" charset="0"/>
                <a:cs typeface="Times New Roman" charset="0"/>
              </a:rPr>
              <a:t>Members give advice on the future of the program and participate in reviews of projects in each portfolio</a:t>
            </a:r>
          </a:p>
          <a:p>
            <a:pPr>
              <a:buClr>
                <a:schemeClr val="tx1"/>
              </a:buClr>
              <a:buSzPct val="150000"/>
              <a:buFont typeface="Arial"/>
              <a:buChar char="•"/>
            </a:pPr>
            <a:r>
              <a:rPr lang="en-US" sz="1200" dirty="0" smtClean="0">
                <a:solidFill>
                  <a:srgbClr val="000000"/>
                </a:solidFill>
                <a:ea typeface="Times New Roman" charset="0"/>
                <a:cs typeface="Times New Roman" charset="0"/>
              </a:rPr>
              <a:t>TPOC informs the Division Heads and Offices of Research and Computing of plans arising out of group discussions and reviews.</a:t>
            </a:r>
          </a:p>
          <a:p>
            <a:pPr>
              <a:buClr>
                <a:schemeClr val="tx1"/>
              </a:buClr>
              <a:buSzPct val="150000"/>
              <a:buFont typeface="Arial"/>
              <a:buChar char="•"/>
            </a:pPr>
            <a:r>
              <a:rPr lang="en-US" sz="1200" dirty="0" smtClean="0">
                <a:solidFill>
                  <a:srgbClr val="000000"/>
                </a:solidFill>
                <a:ea typeface="Times New Roman" charset="0"/>
                <a:cs typeface="Times New Roman" charset="0"/>
              </a:rPr>
              <a:t>After consultation with DOE, Division Heads and CRO then decide on approval of new directions</a:t>
            </a:r>
          </a:p>
        </p:txBody>
      </p:sp>
      <p:sp>
        <p:nvSpPr>
          <p:cNvPr id="4" name="Slide Number Placeholder 4"/>
          <p:cNvSpPr txBox="1">
            <a:spLocks/>
          </p:cNvSpPr>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D59C847-7DCE-6D4A-BE87-C05B68FF72A7}" type="slidenum">
              <a:rPr kumimoji="0" lang="en-US" sz="1200" b="0" i="0" u="none" strike="noStrike" kern="1200" cap="none" spc="0" normalizeH="0" baseline="0" noProof="0" smtClean="0">
                <a:ln>
                  <a:noFill/>
                </a:ln>
                <a:solidFill>
                  <a:srgbClr val="11111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smtClean="0">
              <a:ln>
                <a:noFill/>
              </a:ln>
              <a:solidFill>
                <a:srgbClr val="11111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111111"/>
              </a:solidFill>
              <a:effectLst/>
              <a:uLnTx/>
              <a:uFillTx/>
              <a:latin typeface="Arial" charset="0"/>
              <a:ea typeface="+mn-ea"/>
              <a:cs typeface="+mn-cs"/>
            </a:endParaRPr>
          </a:p>
        </p:txBody>
      </p:sp>
      <p:sp>
        <p:nvSpPr>
          <p:cNvPr id="5" name="Footer Placeholder 5"/>
          <p:cNvSpPr txBox="1">
            <a:spLocks/>
          </p:cNvSpPr>
          <p:nvPr/>
        </p:nvSpPr>
        <p:spPr bwMode="auto">
          <a:xfrm>
            <a:off x="1219200" y="6172200"/>
            <a:ext cx="6248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Arial" charset="0"/>
                <a:ea typeface="+mn-ea"/>
                <a:cs typeface="+mn-cs"/>
              </a:rPr>
              <a:t>Erik Ramberg  - Review of </a:t>
            </a:r>
            <a:r>
              <a:rPr lang="en-US" sz="1200" b="1" dirty="0" err="1" smtClean="0"/>
              <a:t>Fermilab</a:t>
            </a:r>
            <a:r>
              <a:rPr kumimoji="0" lang="en-US" sz="1200" b="1" i="0" u="none" strike="noStrike" kern="1200" cap="none" spc="0" normalizeH="0" baseline="0" noProof="0" dirty="0" smtClean="0">
                <a:ln>
                  <a:noFill/>
                </a:ln>
                <a:solidFill>
                  <a:schemeClr val="tx1"/>
                </a:solidFill>
                <a:effectLst/>
                <a:uLnTx/>
                <a:uFillTx/>
                <a:latin typeface="Arial" charset="0"/>
                <a:ea typeface="+mn-ea"/>
                <a:cs typeface="+mn-cs"/>
              </a:rPr>
              <a:t> Detector R&amp;D, </a:t>
            </a:r>
            <a:r>
              <a:rPr lang="en-US" sz="1200" b="1" dirty="0" smtClean="0"/>
              <a:t>Oct.</a:t>
            </a:r>
            <a:r>
              <a:rPr kumimoji="0" lang="en-US" sz="1200" b="1" i="0" u="none" strike="noStrike" kern="1200" cap="none" spc="0" normalizeH="0" baseline="0" noProof="0" dirty="0" smtClean="0">
                <a:ln>
                  <a:noFill/>
                </a:ln>
                <a:solidFill>
                  <a:schemeClr val="tx1"/>
                </a:solidFill>
                <a:effectLst/>
                <a:uLnTx/>
                <a:uFillTx/>
                <a:latin typeface="Arial" charset="0"/>
                <a:ea typeface="+mn-ea"/>
                <a:cs typeface="+mn-cs"/>
              </a:rPr>
              <a:t> 29, 2014</a:t>
            </a:r>
            <a:endParaRPr kumimoji="0" lang="en-US" sz="1200" b="1"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4724742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actory">
  <a:themeElements>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20136</TotalTime>
  <Words>4055</Words>
  <Application>Microsoft Macintosh PowerPoint</Application>
  <PresentationFormat>On-screen Show (4:3)</PresentationFormat>
  <Paragraphs>617</Paragraphs>
  <Slides>47</Slides>
  <Notes>5</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Factory</vt:lpstr>
      <vt:lpstr>PowerPoint Presentation</vt:lpstr>
      <vt:lpstr>Why are we doing this review?</vt:lpstr>
      <vt:lpstr>Charge to Committee</vt:lpstr>
      <vt:lpstr>Committee members </vt:lpstr>
      <vt:lpstr>indico.fnal.gov/event/DetectorR&amp;DReview</vt:lpstr>
      <vt:lpstr>Agenda</vt:lpstr>
      <vt:lpstr>Priorities in the Frontiers of Detector R&amp;D</vt:lpstr>
      <vt:lpstr>Comments from Snowmass and P5 on Detector Research and Development</vt:lpstr>
      <vt:lpstr>Fermilab Detector R&amp;D Organization</vt:lpstr>
      <vt:lpstr>PowerPoint Presentation</vt:lpstr>
      <vt:lpstr>Fermilab scientists involved in detector R&amp;D</vt:lpstr>
      <vt:lpstr>Fermilab Assets for Detector Research</vt:lpstr>
      <vt:lpstr>A Day at FNAL Test Beam</vt:lpstr>
      <vt:lpstr>Silicon Tracking  (Managed by Ron Lipton)</vt:lpstr>
      <vt:lpstr>FNAL Provides Comprehensive Approach to Silicon Tracking, Triggering and DAQ R&amp;D for Phase II upgrade of CMS</vt:lpstr>
      <vt:lpstr>Transformative Capability of 3D Techniques in Integrated Circuits</vt:lpstr>
      <vt:lpstr>Some 3D Results</vt:lpstr>
      <vt:lpstr>Silicon Pixel Detector Electronics R&amp;D – RD53 (65nm CMOS)</vt:lpstr>
      <vt:lpstr>Triggering and Data Acquisition  (Managed by Alan Prosser)</vt:lpstr>
      <vt:lpstr>PowerPoint Presentation</vt:lpstr>
      <vt:lpstr>12-channel Array Optical Transmitter Module (ATx)</vt:lpstr>
      <vt:lpstr>PowerPoint Presentation</vt:lpstr>
      <vt:lpstr>Liquid Argon Detectors  (Managed by Stephen Pordes)</vt:lpstr>
      <vt:lpstr>Integrated Approach to Liquid Argon R&amp;D</vt:lpstr>
      <vt:lpstr>The Liquid Argon Program</vt:lpstr>
      <vt:lpstr>Recent  Liquid Argon R &amp; D at Fermilab</vt:lpstr>
      <vt:lpstr>‘Liquid Argon in a Testbeam’=LArIAT</vt:lpstr>
      <vt:lpstr>PowerPoint Presentation</vt:lpstr>
      <vt:lpstr>Calorimetry and Photodetection  (Managed by Jim Freeman)</vt:lpstr>
      <vt:lpstr>PowerPoint Presentation</vt:lpstr>
      <vt:lpstr>Dual Readout Calorimetry at FNAL</vt:lpstr>
      <vt:lpstr>PowerPoint Presentation</vt:lpstr>
      <vt:lpstr>SiPM’s for Time-of-Flight and Calorimetry</vt:lpstr>
      <vt:lpstr>Support of LAPPD Project at ANL</vt:lpstr>
      <vt:lpstr>Astrophysics Detectors for  Dark Matter/Dark Energy   (Managed by Juan Estrada)</vt:lpstr>
      <vt:lpstr>Alternative Techniques We Have Explored in  Dark Matter Detector R&amp;D at Fermilab</vt:lpstr>
      <vt:lpstr>Expertise we gained from low noise readout and systems integration of DECAM sensors transitioned to detector R&amp;D for DAMIC and is preparing us for DESI</vt:lpstr>
      <vt:lpstr>MKIDs :  Have established a new cosmic frontier detector research effort at Fermilab</vt:lpstr>
      <vt:lpstr>PowerPoint Presentation</vt:lpstr>
      <vt:lpstr>High Intensity Detector Challenges  </vt:lpstr>
      <vt:lpstr>Detectors for High Intensity</vt:lpstr>
      <vt:lpstr>Neutron Rates in the Booster Target area. This would be background for next generation low energy neutrino experiments in that area:  CAPTAIN, CENNS, etc. </vt:lpstr>
      <vt:lpstr>Communication</vt:lpstr>
      <vt:lpstr> </vt:lpstr>
      <vt:lpstr>PowerPoint Presentation</vt:lpstr>
      <vt:lpstr>PowerPoint Presentation</vt:lpstr>
      <vt:lpstr>Agenda</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 </dc:creator>
  <cp:lastModifiedBy>Erik Ramberg</cp:lastModifiedBy>
  <cp:revision>158</cp:revision>
  <cp:lastPrinted>1601-01-01T00:00:00Z</cp:lastPrinted>
  <dcterms:created xsi:type="dcterms:W3CDTF">2012-07-24T01:39:26Z</dcterms:created>
  <dcterms:modified xsi:type="dcterms:W3CDTF">2014-10-29T03:07:26Z</dcterms:modified>
</cp:coreProperties>
</file>