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embeddings/oleObject1.bin" ContentType="application/vnd.openxmlformats-officedocument.oleObject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2" r:id="rId6"/>
    <p:sldMasterId id="2147483734" r:id="rId7"/>
    <p:sldMasterId id="2147483746" r:id="rId8"/>
  </p:sldMasterIdLst>
  <p:notesMasterIdLst>
    <p:notesMasterId r:id="rId24"/>
  </p:notesMasterIdLst>
  <p:sldIdLst>
    <p:sldId id="302" r:id="rId9"/>
    <p:sldId id="285" r:id="rId10"/>
    <p:sldId id="303" r:id="rId11"/>
    <p:sldId id="304" r:id="rId12"/>
    <p:sldId id="320" r:id="rId13"/>
    <p:sldId id="306" r:id="rId14"/>
    <p:sldId id="307" r:id="rId15"/>
    <p:sldId id="308" r:id="rId16"/>
    <p:sldId id="309" r:id="rId17"/>
    <p:sldId id="310" r:id="rId18"/>
    <p:sldId id="315" r:id="rId19"/>
    <p:sldId id="316" r:id="rId20"/>
    <p:sldId id="317" r:id="rId21"/>
    <p:sldId id="319" r:id="rId22"/>
    <p:sldId id="31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79" initials="a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9D48"/>
    <a:srgbClr val="D95120"/>
    <a:srgbClr val="00FF00"/>
    <a:srgbClr val="FF8000"/>
    <a:srgbClr val="BFBFBF"/>
    <a:srgbClr val="006600"/>
    <a:srgbClr val="00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69485" autoAdjust="0"/>
  </p:normalViewPr>
  <p:slideViewPr>
    <p:cSldViewPr showGuides="1">
      <p:cViewPr varScale="1">
        <p:scale>
          <a:sx n="145" d="100"/>
          <a:sy n="145" d="100"/>
        </p:scale>
        <p:origin x="-2336" y="-112"/>
      </p:cViewPr>
      <p:guideLst>
        <p:guide orient="horz" pos="392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D705F-B394-464E-B433-3DE5C596BE11}" type="datetimeFigureOut">
              <a:rPr lang="en-GB" smtClean="0"/>
              <a:pPr/>
              <a:t>23/09/2014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38BC1-5116-42E9-9FD1-534C1449E4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05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4286250" y="6473342"/>
            <a:ext cx="4857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K. </a:t>
            </a: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Long, R. </a:t>
            </a:r>
            <a:r>
              <a:rPr lang="en-GB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Roser</a:t>
            </a: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23 September 2014</a:t>
            </a:r>
            <a:endParaRPr lang="en-GB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23/09/2014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23/09/2014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447800"/>
            <a:ext cx="8458200" cy="1600200"/>
          </a:xfrm>
          <a:solidFill>
            <a:srgbClr val="FFFF00"/>
          </a:solidFill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311300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</p:spPr>
      </p:pic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2714625" y="0"/>
            <a:ext cx="6429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sz="2800" b="1" smtClean="0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K. Long, </a:t>
            </a:r>
            <a:fld id="{FEB0E208-6759-44CC-95DA-736AD889AAB9}" type="datetime3">
              <a:rPr lang="en-GB" sz="2800" b="1" smtClean="0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pPr algn="r" fontAlgn="base">
                <a:spcBef>
                  <a:spcPct val="50000"/>
                </a:spcBef>
                <a:spcAft>
                  <a:spcPct val="0"/>
                </a:spcAft>
              </a:pPr>
              <a:t>23 September 2014</a:t>
            </a:fld>
            <a:endParaRPr lang="en-GB" sz="2800" b="1" smtClean="0">
              <a:solidFill>
                <a:srgbClr val="FFFFCC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05600" y="0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0"/>
            <a:ext cx="485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23 September 2014</a:t>
            </a:fld>
            <a:endParaRPr lang="en-GB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rgbClr val="FFC000"/>
                </a:solidFill>
              </a:defRPr>
            </a:lvl2pPr>
            <a:lvl3pPr>
              <a:defRPr b="1">
                <a:solidFill>
                  <a:srgbClr val="00FF00"/>
                </a:solidFill>
              </a:defRPr>
            </a:lvl3pPr>
            <a:lvl4pPr>
              <a:defRPr b="1">
                <a:solidFill>
                  <a:srgbClr val="66FFFF"/>
                </a:solidFill>
              </a:defRPr>
            </a:lvl4pPr>
            <a:lvl5pPr>
              <a:defRPr b="1">
                <a:solidFill>
                  <a:srgbClr val="FF0000"/>
                </a:solidFill>
              </a:defRPr>
            </a:lvl5pPr>
            <a:lvl6pPr>
              <a:defRPr>
                <a:solidFill>
                  <a:schemeClr val="bg1">
                    <a:lumMod val="95000"/>
                  </a:schemeClr>
                </a:solidFill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347E8-38B6-46E7-BEF2-7BAC618809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r">
              <a:defRPr sz="4000" b="1" cap="all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450EA-9A08-43FB-9044-F456722C97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BEB85-40C7-4048-A383-C5F10F173D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7299C-8D3B-4F1B-B9A7-C8F9B0B3BA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924BA-D1B1-49A9-BB51-0D62F5ECC81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DA7B6-FE23-4E46-9BC5-63F9D6A90A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A81E0-2AD9-4B5C-BBA5-37B145F60F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CFE87-2C63-4FBF-97A1-67107CB11F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496F4-EEED-4CE8-B7E3-2479000CB6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06CD-FA3D-4339-AA4C-9D86CA904A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A6793-1F12-43CC-83A9-C28CBDB24F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E6F0-99AD-4A23-BEA0-A2E713A0BB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F338-CCC3-41E3-85CB-30A6640E86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338B9-EDA9-4D02-B2BA-41BA3EF9E5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994E1-47AE-4534-B96E-24D9092A39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97494-90AB-4F3E-9FE7-24A3A4E23B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6B237-94C2-4793-8136-DF347D1DAB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1447800"/>
            <a:ext cx="8458200" cy="1600200"/>
          </a:xfrm>
          <a:solidFill>
            <a:srgbClr val="FFFF00"/>
          </a:solidFill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27658" name="Picture 10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</p:spPr>
      </p:pic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2714625" y="0"/>
            <a:ext cx="6429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sz="2800" b="1" smtClean="0">
                <a:solidFill>
                  <a:srgbClr val="FFFFCC"/>
                </a:solidFill>
                <a:cs typeface="Arial" pitchFamily="34" charset="0"/>
              </a:rPr>
              <a:t>K. Long, </a:t>
            </a:r>
            <a:fld id="{5FDF8525-CCCE-4582-8ECC-51A1A9E69662}" type="datetime3">
              <a:rPr lang="en-GB" sz="2800" b="1" smtClean="0">
                <a:solidFill>
                  <a:srgbClr val="FFFFCC"/>
                </a:solidFill>
                <a:cs typeface="Arial" pitchFamily="34" charset="0"/>
              </a:rPr>
              <a:pPr algn="r" fontAlgn="base">
                <a:spcBef>
                  <a:spcPct val="50000"/>
                </a:spcBef>
                <a:spcAft>
                  <a:spcPct val="0"/>
                </a:spcAft>
              </a:pPr>
              <a:t>23 September 2014</a:t>
            </a:fld>
            <a:endParaRPr lang="en-GB" sz="2800" b="1" smtClean="0">
              <a:solidFill>
                <a:srgbClr val="FFFFCC"/>
              </a:solidFill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6384925"/>
            <a:ext cx="845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48600" y="76200"/>
            <a:ext cx="857250" cy="97472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304800" y="304800"/>
          <a:ext cx="13430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" name="Document" r:id="rId5" imgW="3683000" imgH="1104900" progId="Word.Document.8">
                  <p:embed/>
                </p:oleObj>
              </mc:Choice>
              <mc:Fallback>
                <p:oleObj name="Document" r:id="rId5" imgW="3683000" imgH="1104900" progId="Word.Documen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134302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228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August 24-26, 2010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MAP Review - MICE Overview - L. Coney                   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894E3C-3540-4A80-99EF-6E5D5883DBC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6250" y="0"/>
            <a:ext cx="485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23 September 2014</a:t>
            </a:fld>
            <a:endParaRPr lang="en-GB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6250" y="0"/>
            <a:ext cx="485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23 September 2014</a:t>
            </a:fld>
            <a:endParaRPr lang="en-GB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23/09/2014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issmallbottom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23/09/2014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23/09/2014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23/09/2014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 smtClean="0"/>
              <a:pPr/>
              <a:t>23/09/2014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310276" name="Line 4"/>
          <p:cNvSpPr>
            <a:spLocks noChangeShapeType="1"/>
          </p:cNvSpPr>
          <p:nvPr/>
        </p:nvSpPr>
        <p:spPr bwMode="auto">
          <a:xfrm>
            <a:off x="5795963" y="765175"/>
            <a:ext cx="334803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3200" b="1" smtClean="0">
              <a:solidFill>
                <a:srgbClr val="FFCC00"/>
              </a:solidFill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>
    <p:fade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200" b="1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400" b="1">
          <a:solidFill>
            <a:srgbClr val="FFCC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 b="1">
          <a:solidFill>
            <a:srgbClr val="00FF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C15101-DFFF-4CAA-AE93-B7D24E12C5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080060-40C5-4FA9-B3AB-EA8B673958D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5795963" y="765175"/>
            <a:ext cx="334803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3200" b="1" smtClean="0">
              <a:solidFill>
                <a:srgbClr val="FFCC00"/>
              </a:solidFill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200" b="1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400" b="1">
          <a:solidFill>
            <a:srgbClr val="FFCC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 b="1">
          <a:solidFill>
            <a:srgbClr val="00FF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43000"/>
            <a:ext cx="91440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</a:rPr>
              <a:t>August 24-26, 2010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3276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MAP Review - MICE Overview - L. Coney                    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7A3611A-3316-4A9D-8E08-7540EE7BD76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hlink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rgbClr val="0080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rgbClr val="6600F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s"/>
        <a:defRPr sz="2000" kern="1200">
          <a:solidFill>
            <a:srgbClr val="6633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23/09/2014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23/09/2014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sissmallbottom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0121"/>
            <a:ext cx="7772400" cy="1200329"/>
          </a:xfrm>
        </p:spPr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Background context for this meeting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0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summit agenda:</a:t>
            </a:r>
            <a:endParaRPr lang="en-US" dirty="0"/>
          </a:p>
        </p:txBody>
      </p:sp>
      <p:pic>
        <p:nvPicPr>
          <p:cNvPr id="4" name="Picture 3" descr="Screenshot 2014-07-23 01.27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528392" cy="2894449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  <p:pic>
        <p:nvPicPr>
          <p:cNvPr id="5" name="Picture 4" descr="Screenshot 2014-07-23 01.28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77321"/>
            <a:ext cx="3528392" cy="2467903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  <p:pic>
        <p:nvPicPr>
          <p:cNvPr id="6" name="Picture 5" descr="Screenshot 2014-07-23 01.28.3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452" y="5124101"/>
            <a:ext cx="4179276" cy="1689275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7533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3"/>
            <a:ext cx="9144000" cy="573325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Only </a:t>
            </a:r>
            <a:r>
              <a:rPr lang="en-US" dirty="0"/>
              <a:t>two assumptions were made:</a:t>
            </a:r>
          </a:p>
          <a:p>
            <a:pPr lvl="1"/>
            <a:r>
              <a:rPr lang="en-US" dirty="0" err="1"/>
              <a:t>Fermilab</a:t>
            </a:r>
            <a:r>
              <a:rPr lang="en-US" dirty="0"/>
              <a:t> would provide the source of neutrinos;</a:t>
            </a:r>
          </a:p>
          <a:p>
            <a:pPr lvl="1"/>
            <a:r>
              <a:rPr lang="en-US" dirty="0"/>
              <a:t>The baseline would be such that the matter effect could be exploited</a:t>
            </a:r>
          </a:p>
          <a:p>
            <a:pPr marL="358775" indent="0">
              <a:buNone/>
            </a:pPr>
            <a:r>
              <a:rPr lang="en-US" dirty="0"/>
              <a:t>i.e. </a:t>
            </a:r>
            <a:r>
              <a:rPr lang="en-US" dirty="0" smtClean="0"/>
              <a:t>baseline</a:t>
            </a:r>
            <a:r>
              <a:rPr lang="en-US" dirty="0"/>
              <a:t>, beam energy and detector </a:t>
            </a:r>
            <a:r>
              <a:rPr lang="en-US" dirty="0" err="1" smtClean="0"/>
              <a:t>optimisation</a:t>
            </a:r>
            <a:r>
              <a:rPr lang="en-US" dirty="0" smtClean="0"/>
              <a:t> were </a:t>
            </a:r>
            <a:r>
              <a:rPr lang="en-US" dirty="0"/>
              <a:t>all open for </a:t>
            </a:r>
            <a:r>
              <a:rPr lang="en-US" dirty="0" smtClean="0"/>
              <a:t>discussion.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83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 and urgency: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Summit noted the convergence of the field on the development of two concepts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Longer baseline, wide-band approach hosted in </a:t>
            </a:r>
            <a:r>
              <a:rPr lang="en-US" dirty="0"/>
              <a:t>the </a:t>
            </a:r>
            <a:r>
              <a:rPr lang="en-US" dirty="0" smtClean="0"/>
              <a:t>US:</a:t>
            </a:r>
          </a:p>
          <a:p>
            <a:pPr lvl="2"/>
            <a:r>
              <a:rPr lang="en-US" dirty="0" smtClean="0"/>
              <a:t>Matched to </a:t>
            </a:r>
            <a:r>
              <a:rPr lang="en-US" dirty="0" err="1" smtClean="0"/>
              <a:t>LAr</a:t>
            </a:r>
            <a:r>
              <a:rPr lang="en-US" dirty="0" smtClean="0"/>
              <a:t>, possibly enhanced through H</a:t>
            </a:r>
            <a:r>
              <a:rPr lang="en-US" baseline="-25000" dirty="0" smtClean="0"/>
              <a:t>2</a:t>
            </a:r>
            <a:r>
              <a:rPr lang="en-US" dirty="0" smtClean="0"/>
              <a:t>O/H</a:t>
            </a:r>
            <a:r>
              <a:rPr lang="en-US" baseline="-25000" dirty="0" smtClean="0"/>
              <a:t>2</a:t>
            </a:r>
            <a:r>
              <a:rPr lang="en-US" dirty="0" smtClean="0"/>
              <a:t>O-scint</a:t>
            </a:r>
            <a:endParaRPr lang="en-US" dirty="0"/>
          </a:p>
          <a:p>
            <a:pPr lvl="1"/>
            <a:r>
              <a:rPr lang="en-US" dirty="0" smtClean="0"/>
              <a:t>Shorter baseline, narrow-band approach hosted in Japan: </a:t>
            </a:r>
          </a:p>
          <a:p>
            <a:pPr lvl="2"/>
            <a:r>
              <a:rPr lang="en-US" dirty="0" smtClean="0"/>
              <a:t>Matched to H</a:t>
            </a:r>
            <a:r>
              <a:rPr lang="en-US" baseline="-25000" dirty="0" smtClean="0"/>
              <a:t>2</a:t>
            </a:r>
            <a:r>
              <a:rPr lang="en-US" dirty="0" smtClean="0"/>
              <a:t>0-Cherenkov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summit acknowledged the:</a:t>
            </a:r>
            <a:endParaRPr lang="en-US" dirty="0"/>
          </a:p>
          <a:p>
            <a:pPr lvl="1"/>
            <a:r>
              <a:rPr lang="en-US" dirty="0"/>
              <a:t>Urgency to establish a coherent and unified path forward </a:t>
            </a:r>
            <a:r>
              <a:rPr lang="en-US" dirty="0" smtClean="0"/>
              <a:t>on LBNF or </a:t>
            </a:r>
            <a:r>
              <a:rPr lang="en-US" dirty="0"/>
              <a:t>the window of opportunity could close</a:t>
            </a:r>
          </a:p>
          <a:p>
            <a:pPr marL="358775" indent="0">
              <a:buNone/>
            </a:pPr>
            <a:r>
              <a:rPr lang="en-US" dirty="0"/>
              <a:t>and has agreed:</a:t>
            </a:r>
          </a:p>
          <a:p>
            <a:pPr lvl="1"/>
            <a:r>
              <a:rPr lang="en-US" dirty="0"/>
              <a:t>A timetable for the preparation of the LOI and the full proposal (CDR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2400" dirty="0" smtClean="0">
                <a:solidFill>
                  <a:srgbClr val="ED9D48"/>
                </a:solidFill>
              </a:rPr>
              <a:t>[LOI to PAC Nov/Dec 14 followed by CDR to PAC summer 2015]</a:t>
            </a:r>
            <a:endParaRPr lang="en-US" sz="2100" dirty="0" smtClean="0">
              <a:solidFill>
                <a:srgbClr val="ED9D48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09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collaboration: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 was agreed to establish </a:t>
            </a:r>
            <a:r>
              <a:rPr lang="en-US" dirty="0" smtClean="0"/>
              <a:t>an</a:t>
            </a:r>
          </a:p>
          <a:p>
            <a:pPr lvl="1"/>
            <a:r>
              <a:rPr lang="en-US" i="1" dirty="0" smtClean="0"/>
              <a:t>Interim </a:t>
            </a:r>
            <a:r>
              <a:rPr lang="en-US" i="1" dirty="0"/>
              <a:t>International Executive Board </a:t>
            </a:r>
            <a:r>
              <a:rPr lang="en-US" i="1" dirty="0" smtClean="0"/>
              <a:t>(IIEB)</a:t>
            </a:r>
          </a:p>
          <a:p>
            <a:pPr marL="358775" indent="0">
              <a:buNone/>
            </a:pPr>
            <a:r>
              <a:rPr lang="en-US" dirty="0" smtClean="0"/>
              <a:t>to </a:t>
            </a:r>
            <a:r>
              <a:rPr lang="en-US" dirty="0"/>
              <a:t>help form the collaboration and to:</a:t>
            </a:r>
          </a:p>
          <a:p>
            <a:pPr lvl="1"/>
            <a:r>
              <a:rPr lang="en-US" dirty="0" smtClean="0"/>
              <a:t>Deliver the </a:t>
            </a:r>
            <a:r>
              <a:rPr lang="en-US" dirty="0"/>
              <a:t>LOI; </a:t>
            </a:r>
            <a:r>
              <a:rPr lang="en-US" dirty="0" smtClean="0"/>
              <a:t>and</a:t>
            </a:r>
            <a:endParaRPr lang="en-US" dirty="0"/>
          </a:p>
          <a:p>
            <a:pPr lvl="1"/>
            <a:r>
              <a:rPr lang="en-US" dirty="0"/>
              <a:t>Guide the development of the </a:t>
            </a:r>
            <a:r>
              <a:rPr lang="en-US" dirty="0" smtClean="0"/>
              <a:t>CDR</a:t>
            </a:r>
          </a:p>
          <a:p>
            <a:r>
              <a:rPr lang="en-US" dirty="0" smtClean="0"/>
              <a:t>The </a:t>
            </a:r>
            <a:r>
              <a:rPr lang="en-US" dirty="0"/>
              <a:t>IIEB </a:t>
            </a:r>
            <a:r>
              <a:rPr lang="en-US" dirty="0" smtClean="0"/>
              <a:t>will:</a:t>
            </a:r>
          </a:p>
          <a:p>
            <a:pPr lvl="1"/>
            <a:r>
              <a:rPr lang="en-US" dirty="0" smtClean="0"/>
              <a:t>Report to the emerging collaboration;</a:t>
            </a:r>
          </a:p>
          <a:p>
            <a:pPr lvl="1"/>
            <a:r>
              <a:rPr lang="en-US" dirty="0" smtClean="0"/>
              <a:t>Be constituted and given its mandate by the ad-hoc funding-agency/lab-director group referred to above;</a:t>
            </a:r>
          </a:p>
          <a:p>
            <a:pPr marL="358775" indent="0">
              <a:buNone/>
            </a:pPr>
            <a:r>
              <a:rPr lang="en-US" dirty="0" smtClean="0"/>
              <a:t>and </a:t>
            </a:r>
            <a:r>
              <a:rPr lang="en-US" i="1" dirty="0" smtClean="0"/>
              <a:t>importantly </a:t>
            </a:r>
            <a:r>
              <a:rPr lang="en-US" dirty="0" smtClean="0"/>
              <a:t>will …</a:t>
            </a:r>
          </a:p>
          <a:p>
            <a:pPr lvl="1"/>
            <a:r>
              <a:rPr lang="en-US" dirty="0" smtClean="0"/>
              <a:t>Be </a:t>
            </a:r>
            <a:r>
              <a:rPr lang="en-US" dirty="0"/>
              <a:t>superseded by the collaboration governance as soon as the collaboration has been </a:t>
            </a:r>
            <a:r>
              <a:rPr lang="en-US" dirty="0" smtClean="0"/>
              <a:t>formed;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6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defined at the Summit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 and context for this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4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 formation of the IIEB will be expedited such that the IIEB can:</a:t>
            </a:r>
          </a:p>
          <a:p>
            <a:pPr lvl="1"/>
            <a:r>
              <a:rPr lang="en-US" dirty="0" smtClean="0"/>
              <a:t>Identify the international group that will draft the LOI, develop the CDR and execute the </a:t>
            </a:r>
            <a:r>
              <a:rPr lang="en-US" dirty="0" err="1" smtClean="0"/>
              <a:t>programme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Call a </a:t>
            </a:r>
            <a:r>
              <a:rPr lang="en-US" dirty="0" err="1" smtClean="0"/>
              <a:t>meeitng</a:t>
            </a:r>
            <a:r>
              <a:rPr lang="en-US" dirty="0" smtClean="0"/>
              <a:t> of this international group in October or early November to: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ebate </a:t>
            </a:r>
            <a:r>
              <a:rPr lang="en-US" dirty="0"/>
              <a:t>the results from the </a:t>
            </a:r>
            <a:r>
              <a:rPr lang="en-US" dirty="0" smtClean="0"/>
              <a:t>working groups; </a:t>
            </a:r>
            <a:r>
              <a:rPr lang="en-US" dirty="0"/>
              <a:t>and </a:t>
            </a:r>
            <a:endParaRPr lang="en-US" dirty="0" smtClean="0"/>
          </a:p>
          <a:p>
            <a:pPr lvl="2"/>
            <a:r>
              <a:rPr lang="en-US" dirty="0" smtClean="0"/>
              <a:t>Craft </a:t>
            </a:r>
            <a:r>
              <a:rPr lang="en-US" dirty="0"/>
              <a:t>the points which comprise the LOI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730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90465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Background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Summit; FNAL, 21—22 July 2014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Next steps defined at the Summit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607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 and context for this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96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P5 recommendation: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26642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>
                <a:solidFill>
                  <a:srgbClr val="FF0000"/>
                </a:solidFill>
              </a:rPr>
              <a:t>Form a new international collaboration to design and execute a highly capable Long-Baseline Neutrino Facility (LBNF) hosted by the U.S.  </a:t>
            </a:r>
            <a:r>
              <a:rPr lang="en-US" sz="2800" dirty="0"/>
              <a:t>To proceed, a project plan and identified resources must exist to meet the minimum requirements in the text [of the report].  </a:t>
            </a:r>
            <a:r>
              <a:rPr lang="en-US" sz="2800" dirty="0">
                <a:solidFill>
                  <a:srgbClr val="FF0000"/>
                </a:solidFill>
              </a:rPr>
              <a:t>LBNF is the highest-priority large project in its timeframe.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51520" y="3789040"/>
            <a:ext cx="8712969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b="1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rgbClr val="00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66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dirty="0" smtClean="0"/>
              <a:t>P5’s Minimum Requirements for LBNF: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Exposure &gt; 120 </a:t>
            </a:r>
            <a:r>
              <a:rPr lang="en-US" sz="2800" dirty="0" err="1" smtClean="0">
                <a:solidFill>
                  <a:srgbClr val="FF0000"/>
                </a:solidFill>
              </a:rPr>
              <a:t>kt·MW·yr</a:t>
            </a:r>
            <a:r>
              <a:rPr lang="en-US" sz="2800" dirty="0" smtClean="0">
                <a:solidFill>
                  <a:srgbClr val="FF0000"/>
                </a:solidFill>
              </a:rPr>
              <a:t>  by 2035 timeframe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Underground far detector, 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expandable to 40 </a:t>
            </a:r>
            <a:r>
              <a:rPr lang="en-US" sz="2800" dirty="0" err="1" smtClean="0">
                <a:solidFill>
                  <a:srgbClr val="FF0000"/>
                </a:solidFill>
              </a:rPr>
              <a:t>kt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LAr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fiducial</a:t>
            </a:r>
            <a:r>
              <a:rPr lang="en-US" sz="2800" dirty="0" smtClean="0">
                <a:solidFill>
                  <a:srgbClr val="FF0000"/>
                </a:solidFill>
              </a:rPr>
              <a:t> volume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1.2 MW beam power, upgradable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Capability to search for </a:t>
            </a:r>
            <a:r>
              <a:rPr lang="en-US" sz="2800" dirty="0" err="1" smtClean="0">
                <a:solidFill>
                  <a:srgbClr val="FF0000"/>
                </a:solidFill>
              </a:rPr>
              <a:t>SNe</a:t>
            </a:r>
            <a:r>
              <a:rPr lang="en-US" sz="2800" dirty="0" smtClean="0">
                <a:solidFill>
                  <a:srgbClr val="FF0000"/>
                </a:solidFill>
              </a:rPr>
              <a:t> bursts, proton decay</a:t>
            </a:r>
          </a:p>
        </p:txBody>
      </p:sp>
    </p:spTree>
    <p:extLst>
      <p:ext uri="{BB962C8B-B14F-4D97-AF65-F5344CB8AC3E}">
        <p14:creationId xmlns:p14="http://schemas.microsoft.com/office/powerpoint/2010/main" val="1787007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</a:t>
            </a:r>
            <a:r>
              <a:rPr lang="en-US" baseline="30000" dirty="0" smtClean="0"/>
              <a:t>l</a:t>
            </a:r>
            <a:r>
              <a:rPr lang="en-US" dirty="0" smtClean="0"/>
              <a:t> </a:t>
            </a:r>
            <a:r>
              <a:rPr lang="en-US" dirty="0" err="1" smtClean="0"/>
              <a:t>Mtg</a:t>
            </a:r>
            <a:r>
              <a:rPr lang="en-US" dirty="0" smtClean="0"/>
              <a:t> for Large Neutrino Infrastructures: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5"/>
            <a:ext cx="9144000" cy="573325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Gathered PIs and funding-agency representatives to:</a:t>
            </a:r>
          </a:p>
          <a:p>
            <a:pPr lvl="1"/>
            <a:r>
              <a:rPr lang="en-US" dirty="0" smtClean="0"/>
              <a:t>Re-assess physics case</a:t>
            </a:r>
          </a:p>
          <a:p>
            <a:pPr lvl="1"/>
            <a:r>
              <a:rPr lang="en-US" dirty="0" smtClean="0"/>
              <a:t>Create a single “agency ear” as a support to the global neutrino community</a:t>
            </a:r>
          </a:p>
          <a:p>
            <a:r>
              <a:rPr lang="en-US" dirty="0" smtClean="0"/>
              <a:t>Meeting informed by:</a:t>
            </a:r>
          </a:p>
          <a:p>
            <a:pPr lvl="1"/>
            <a:r>
              <a:rPr lang="en-US" dirty="0" smtClean="0"/>
              <a:t>CERN Council approval of Mid-term Plan which included resources for CERN Neutrino Platform</a:t>
            </a:r>
          </a:p>
          <a:p>
            <a:pPr lvl="1"/>
            <a:r>
              <a:rPr lang="en-US" dirty="0" smtClean="0"/>
              <a:t>P5 and HEPAP statements</a:t>
            </a:r>
          </a:p>
          <a:p>
            <a:pPr lvl="1"/>
            <a:r>
              <a:rPr lang="en-US" dirty="0" smtClean="0"/>
              <a:t>Japanese roadmap</a:t>
            </a:r>
          </a:p>
          <a:p>
            <a:r>
              <a:rPr lang="en-US" dirty="0" smtClean="0"/>
              <a:t>Outcome presented in a press release:</a:t>
            </a:r>
            <a:br>
              <a:rPr lang="en-US" dirty="0" smtClean="0"/>
            </a:br>
            <a:r>
              <a:rPr lang="en-US" i="1" dirty="0" smtClean="0"/>
              <a:t>“Neutrino Physics enters the global era”</a:t>
            </a:r>
            <a:r>
              <a:rPr lang="en-US" dirty="0"/>
              <a:t>:</a:t>
            </a:r>
            <a:endParaRPr lang="en-US" i="1" dirty="0" smtClean="0"/>
          </a:p>
          <a:p>
            <a:pPr lvl="1"/>
            <a:r>
              <a:rPr lang="en-US" dirty="0"/>
              <a:t>They [the funding agencies] support the vision of the HEPAP/P5 report to host an international facility for short and long-baseline neutrino oscillations at </a:t>
            </a:r>
            <a:r>
              <a:rPr lang="en-US" dirty="0" err="1"/>
              <a:t>Fermilab</a:t>
            </a:r>
            <a:r>
              <a:rPr lang="en-US" dirty="0"/>
              <a:t>, where internationally driven collaborations are encouraged to propose a program </a:t>
            </a:r>
            <a:r>
              <a:rPr lang="en-US" dirty="0" err="1"/>
              <a:t>optimised</a:t>
            </a:r>
            <a:r>
              <a:rPr lang="en-US" dirty="0"/>
              <a:t> in baseline and detector technology. </a:t>
            </a:r>
            <a:r>
              <a:rPr lang="en-US" dirty="0" smtClean="0"/>
              <a:t> This </a:t>
            </a:r>
            <a:r>
              <a:rPr lang="en-US" dirty="0"/>
              <a:t>approach, in parallel with the decision of </a:t>
            </a:r>
            <a:r>
              <a:rPr lang="en-US" dirty="0" err="1"/>
              <a:t>Fermilab</a:t>
            </a:r>
            <a:r>
              <a:rPr lang="en-US" dirty="0"/>
              <a:t> to upgrade its beam infrastructure (PIP-II) gives the opportunity for a rich international neutrino program at </a:t>
            </a:r>
            <a:r>
              <a:rPr lang="en-US" dirty="0" err="1"/>
              <a:t>Fermilab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689482" y="620688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23—24 June 2014, Paris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20688"/>
            <a:ext cx="564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Organised</a:t>
            </a:r>
            <a:r>
              <a:rPr lang="en-US" b="1" dirty="0" smtClean="0">
                <a:solidFill>
                  <a:schemeClr val="bg1"/>
                </a:solidFill>
              </a:rPr>
              <a:t>, under the auspices of </a:t>
            </a:r>
            <a:r>
              <a:rPr lang="en-US" b="1" dirty="0" err="1" smtClean="0">
                <a:solidFill>
                  <a:schemeClr val="bg1"/>
                </a:solidFill>
              </a:rPr>
              <a:t>APpEC</a:t>
            </a:r>
            <a:r>
              <a:rPr lang="en-US" b="1" dirty="0" smtClean="0">
                <a:solidFill>
                  <a:schemeClr val="bg1"/>
                </a:solidFill>
              </a:rPr>
              <a:t> by S. </a:t>
            </a:r>
            <a:r>
              <a:rPr lang="en-US" b="1" dirty="0" err="1" smtClean="0">
                <a:solidFill>
                  <a:schemeClr val="bg1"/>
                </a:solidFill>
              </a:rPr>
              <a:t>Katsenevas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21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ICFA Neutrino Panel: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its initial report the Panel </a:t>
            </a:r>
            <a:r>
              <a:rPr lang="en-US" dirty="0" err="1" smtClean="0"/>
              <a:t>recognised</a:t>
            </a:r>
            <a:r>
              <a:rPr lang="en-US" dirty="0" smtClean="0"/>
              <a:t> that:</a:t>
            </a:r>
          </a:p>
          <a:p>
            <a:pPr lvl="1"/>
            <a:r>
              <a:rPr lang="en-US" dirty="0" smtClean="0"/>
              <a:t>To </a:t>
            </a:r>
            <a:r>
              <a:rPr lang="en-US" dirty="0" err="1" smtClean="0"/>
              <a:t>maximise</a:t>
            </a:r>
            <a:r>
              <a:rPr lang="en-US" dirty="0" smtClean="0"/>
              <a:t> the discovery potential … requires that the international neutrino community has timely access to a to a number of complementary and powerful facilities</a:t>
            </a:r>
          </a:p>
          <a:p>
            <a:pPr lvl="1"/>
            <a:r>
              <a:rPr lang="en-US" dirty="0" smtClean="0"/>
              <a:t>To ensure timely access to the necessary facilities it is necessary to exploit to the full the infrastructures at CERN, J-PARC and FNAL</a:t>
            </a:r>
          </a:p>
          <a:p>
            <a:pPr lvl="2"/>
            <a:r>
              <a:rPr lang="en-US" dirty="0" smtClean="0"/>
              <a:t>Such that each region makes a unique and critically-important contribution to the </a:t>
            </a:r>
            <a:r>
              <a:rPr lang="en-US" dirty="0" err="1" smtClean="0"/>
              <a:t>programme</a:t>
            </a:r>
            <a:endParaRPr lang="en-US" dirty="0" smtClean="0"/>
          </a:p>
          <a:p>
            <a:r>
              <a:rPr lang="en-US" dirty="0" smtClean="0"/>
              <a:t>The LBNF, as specified by P5, will be an exciting, unique and critically-important </a:t>
            </a:r>
            <a:r>
              <a:rPr lang="en-US" i="1" dirty="0" smtClean="0"/>
              <a:t>cornerstone </a:t>
            </a:r>
            <a:r>
              <a:rPr lang="en-US" dirty="0" smtClean="0"/>
              <a:t>of this </a:t>
            </a:r>
            <a:r>
              <a:rPr lang="en-US" dirty="0" err="1" smtClean="0"/>
              <a:t>programme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405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Summit; FNAL 21—22 July 2014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 and context for this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143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Mandate and invitation: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309319"/>
            <a:ext cx="9144000" cy="54868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Invitation sent to key leaders in the field across the world.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5" y="793990"/>
            <a:ext cx="5882766" cy="2851033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001" y="3550248"/>
            <a:ext cx="5826426" cy="2698514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43118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Summit attendees: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22" y="789696"/>
            <a:ext cx="8820472" cy="5087576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31998" y="5982379"/>
            <a:ext cx="5660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48 participants spanning the three regions, </a:t>
            </a:r>
            <a:br>
              <a:rPr lang="en-US" sz="2400" b="1" dirty="0" smtClean="0">
                <a:solidFill>
                  <a:srgbClr val="FFC000"/>
                </a:solidFill>
              </a:rPr>
            </a:br>
            <a:r>
              <a:rPr lang="en-US" sz="2400" b="1" dirty="0" smtClean="0">
                <a:solidFill>
                  <a:srgbClr val="FFC000"/>
                </a:solidFill>
              </a:rPr>
              <a:t>experiment, theory and phenomenology</a:t>
            </a:r>
          </a:p>
        </p:txBody>
      </p:sp>
    </p:spTree>
    <p:extLst>
      <p:ext uri="{BB962C8B-B14F-4D97-AF65-F5344CB8AC3E}">
        <p14:creationId xmlns:p14="http://schemas.microsoft.com/office/powerpoint/2010/main" val="258242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L-p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Data-proj-slides">
  <a:themeElements>
    <a:clrScheme name="Data-proj-slides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Data-proj-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ata-proj-slides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-proj-slides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-proj-slide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-proj-slides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-proj-slides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-proj-slides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-proj-slides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Slides">
  <a:themeElements>
    <a:clrScheme name="Slides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Slides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2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ISIS Small Bottom Banner">
  <a:themeElements>
    <a:clrScheme name="ISIS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KL-pres</Template>
  <TotalTime>2104</TotalTime>
  <Words>648</Words>
  <Application>Microsoft Macintosh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KL-pres</vt:lpstr>
      <vt:lpstr>1_Data-proj-slides</vt:lpstr>
      <vt:lpstr>1_Theme1</vt:lpstr>
      <vt:lpstr>Slides</vt:lpstr>
      <vt:lpstr>Presentation1</vt:lpstr>
      <vt:lpstr>1_Theme2</vt:lpstr>
      <vt:lpstr>2_Theme2</vt:lpstr>
      <vt:lpstr>ISIS Small Bottom Banner</vt:lpstr>
      <vt:lpstr>Document</vt:lpstr>
      <vt:lpstr> Background context for this meeting</vt:lpstr>
      <vt:lpstr>Contents:</vt:lpstr>
      <vt:lpstr>Background</vt:lpstr>
      <vt:lpstr>P5 recommendation:</vt:lpstr>
      <vt:lpstr>Intl Mtg for Large Neutrino Infrastructures:</vt:lpstr>
      <vt:lpstr>ICFA Neutrino Panel:</vt:lpstr>
      <vt:lpstr>Summit; FNAL 21—22 July 2014</vt:lpstr>
      <vt:lpstr>Mandate and invitation:</vt:lpstr>
      <vt:lpstr>Summit attendees:</vt:lpstr>
      <vt:lpstr>The summit agenda:</vt:lpstr>
      <vt:lpstr>Assumptions:</vt:lpstr>
      <vt:lpstr>Convergence and urgency: </vt:lpstr>
      <vt:lpstr>Building the collaboration:</vt:lpstr>
      <vt:lpstr>Next steps defined at the Summit</vt:lpstr>
      <vt:lpstr>Next steps: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UKNF &amp; MICE:</dc:title>
  <dc:creator>Ken</dc:creator>
  <cp:lastModifiedBy>Kenneth Long</cp:lastModifiedBy>
  <cp:revision>173</cp:revision>
  <dcterms:created xsi:type="dcterms:W3CDTF">2012-05-06T10:05:37Z</dcterms:created>
  <dcterms:modified xsi:type="dcterms:W3CDTF">2014-09-23T12:32:26Z</dcterms:modified>
</cp:coreProperties>
</file>