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7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4821" autoAdjust="0"/>
  </p:normalViewPr>
  <p:slideViewPr>
    <p:cSldViewPr>
      <p:cViewPr>
        <p:scale>
          <a:sx n="76" d="100"/>
          <a:sy n="76" d="100"/>
        </p:scale>
        <p:origin x="-144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2267-C579-448D-9009-DE3B5B70D7B2}" type="datetimeFigureOut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B88B8-CA83-4820-9865-E99307FDE8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6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F4217C-AE47-4122-B345-0D3E9EB5D362}" type="datetimeFigureOut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A168CE-20A8-40C1-95F2-E4CC617CBA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1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68CE-20A8-40C1-95F2-E4CC617CBAD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68CE-20A8-40C1-95F2-E4CC617CBAD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1322021@28102008-0C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381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2FE10-EAE6-453B-A916-24392B830B43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2559F-DE3E-40D5-ACC2-D6B0289D81A9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86410-3FB3-46ED-81AF-E86721D052F7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C0416C5-475D-4857-9926-A7B1F5E86C92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69050"/>
            <a:ext cx="2133600" cy="365125"/>
          </a:xfrm>
        </p:spPr>
        <p:txBody>
          <a:bodyPr anchor="b"/>
          <a:lstStyle>
            <a:lvl1pPr algn="l">
              <a:defRPr>
                <a:solidFill>
                  <a:srgbClr val="006600"/>
                </a:solidFill>
              </a:defRPr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1322021@28102008-0C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381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789081-C284-477D-ADB7-EBA208903B58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30938"/>
            <a:ext cx="3048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</p:spPr>
        <p:txBody>
          <a:bodyPr anchor="b"/>
          <a:lstStyle>
            <a:lvl1pPr algn="l">
              <a:defRPr>
                <a:solidFill>
                  <a:srgbClr val="006600"/>
                </a:solidFill>
              </a:defRPr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1D616-B1C5-4230-956E-D94D8664F36B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11FF38-4E90-4555-A39F-CF557FED960E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BE2B9-A113-4A24-B8B6-FB3F3EB10B7D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4970B-AE9D-44CF-836F-C6C8FEDC05A7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ECEDF9-A1D5-4C61-8BD9-015C84896E2A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47650"/>
            <a:ext cx="8229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2F0F82-D384-4EAD-AE16-3E8F5766D53A}" type="datetime1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800600"/>
            <a:ext cx="3886200" cy="17526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b="1" dirty="0" smtClean="0">
              <a:solidFill>
                <a:srgbClr val="D5CB0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620000" cy="3505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err="1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iIEB</a:t>
            </a:r>
            <a: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Board Meeting</a:t>
            </a:r>
            <a:b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September 2014</a:t>
            </a:r>
            <a:r>
              <a:rPr lang="en-US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Site Approval:</a:t>
            </a:r>
            <a:b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Activities </a:t>
            </a:r>
            <a:br>
              <a:rPr lang="en-US" dirty="0" smtClean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solidFill>
                <a:srgbClr val="3E924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43267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sz="1200" dirty="0" smtClean="0"/>
              <a:t/>
            </a:r>
            <a:br>
              <a:rPr lang="en-US" altLang="en-US" sz="1200" dirty="0" smtClean="0"/>
            </a:br>
            <a:r>
              <a:rPr lang="en-US" altLang="en-US" sz="1200" dirty="0"/>
              <a:t/>
            </a:r>
            <a:br>
              <a:rPr lang="en-US" altLang="en-US" sz="1200" dirty="0"/>
            </a:b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295400" y="1371600"/>
            <a:ext cx="701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 smtClean="0">
                <a:solidFill>
                  <a:srgbClr val="006600"/>
                </a:solidFill>
              </a:rPr>
              <a:t>The Department of Energy  Role as Program Sponsors and Owner/Landlord  requires  involvement in providing approvals for a variety of activities</a:t>
            </a:r>
          </a:p>
          <a:p>
            <a:endParaRPr lang="en-US" altLang="en-US" sz="1600" dirty="0" smtClean="0">
              <a:solidFill>
                <a:srgbClr val="006600"/>
              </a:solidFill>
            </a:endParaRPr>
          </a:p>
          <a:p>
            <a:r>
              <a:rPr lang="en-US" altLang="en-US" sz="1600" dirty="0" smtClean="0">
                <a:solidFill>
                  <a:srgbClr val="006600"/>
                </a:solidFill>
              </a:rPr>
              <a:t>Representative</a:t>
            </a:r>
            <a:r>
              <a:rPr lang="en-US" altLang="en-US" sz="1600" dirty="0" smtClean="0">
                <a:solidFill>
                  <a:srgbClr val="006600"/>
                </a:solidFill>
              </a:rPr>
              <a:t> </a:t>
            </a:r>
            <a:r>
              <a:rPr lang="en-US" altLang="en-US" sz="1600" dirty="0" smtClean="0">
                <a:solidFill>
                  <a:srgbClr val="006600"/>
                </a:solidFill>
              </a:rPr>
              <a:t>Activities: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Site access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options:  (for off-site activities)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land transfer (if </a:t>
            </a:r>
            <a:r>
              <a:rPr lang="en-US" altLang="en-US" sz="1600" dirty="0" smtClean="0">
                <a:solidFill>
                  <a:srgbClr val="006600"/>
                </a:solidFill>
              </a:rPr>
              <a:t>current </a:t>
            </a:r>
            <a:r>
              <a:rPr lang="en-US" altLang="en-US" sz="1600" dirty="0" smtClean="0">
                <a:solidFill>
                  <a:srgbClr val="006600"/>
                </a:solidFill>
              </a:rPr>
              <a:t>federal land</a:t>
            </a:r>
            <a:r>
              <a:rPr lang="en-US" altLang="en-US" sz="1600" dirty="0" smtClean="0">
                <a:solidFill>
                  <a:srgbClr val="006600"/>
                </a:solidFill>
              </a:rPr>
              <a:t>)</a:t>
            </a:r>
            <a:endParaRPr lang="en-US" altLang="en-US" sz="1600" dirty="0" smtClean="0">
              <a:solidFill>
                <a:srgbClr val="0066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6600"/>
                </a:solidFill>
              </a:rPr>
              <a:t>l</a:t>
            </a:r>
            <a:r>
              <a:rPr lang="en-US" altLang="en-US" sz="1600" dirty="0" smtClean="0">
                <a:solidFill>
                  <a:srgbClr val="006600"/>
                </a:solidFill>
              </a:rPr>
              <a:t>and </a:t>
            </a:r>
            <a:r>
              <a:rPr lang="en-US" altLang="en-US" sz="1600" dirty="0" smtClean="0">
                <a:solidFill>
                  <a:srgbClr val="006600"/>
                </a:solidFill>
              </a:rPr>
              <a:t>purchase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6600"/>
                </a:solidFill>
              </a:rPr>
              <a:t>l</a:t>
            </a:r>
            <a:r>
              <a:rPr lang="en-US" altLang="en-US" sz="1600" dirty="0" smtClean="0">
                <a:solidFill>
                  <a:srgbClr val="006600"/>
                </a:solidFill>
              </a:rPr>
              <a:t>and </a:t>
            </a:r>
            <a:r>
              <a:rPr lang="en-US" altLang="en-US" sz="1600" dirty="0" smtClean="0">
                <a:solidFill>
                  <a:srgbClr val="006600"/>
                </a:solidFill>
              </a:rPr>
              <a:t>Lease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6600"/>
                </a:solidFill>
              </a:rPr>
              <a:t>O</a:t>
            </a:r>
            <a:r>
              <a:rPr lang="en-US" altLang="en-US" sz="1600" dirty="0" smtClean="0">
                <a:solidFill>
                  <a:srgbClr val="006600"/>
                </a:solidFill>
              </a:rPr>
              <a:t>ther means (imminent </a:t>
            </a:r>
            <a:r>
              <a:rPr lang="en-US" altLang="en-US" sz="1600" dirty="0" smtClean="0">
                <a:solidFill>
                  <a:srgbClr val="006600"/>
                </a:solidFill>
              </a:rPr>
              <a:t>domain, etc.)</a:t>
            </a:r>
            <a:endParaRPr lang="en-US" altLang="en-US" sz="1600" dirty="0" smtClean="0">
              <a:solidFill>
                <a:srgbClr val="0066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Assessment</a:t>
            </a:r>
            <a:r>
              <a:rPr lang="en-US" altLang="en-US" sz="1600" dirty="0" smtClean="0">
                <a:solidFill>
                  <a:srgbClr val="006600"/>
                </a:solidFill>
              </a:rPr>
              <a:t> </a:t>
            </a:r>
            <a:r>
              <a:rPr lang="en-US" altLang="en-US" sz="1600" dirty="0" smtClean="0">
                <a:solidFill>
                  <a:srgbClr val="006600"/>
                </a:solidFill>
              </a:rPr>
              <a:t>of proposed activities and </a:t>
            </a:r>
            <a:r>
              <a:rPr lang="en-US" altLang="en-US" sz="1600" dirty="0" smtClean="0">
                <a:solidFill>
                  <a:srgbClr val="006600"/>
                </a:solidFill>
              </a:rPr>
              <a:t>alternatives driven by legal requirements</a:t>
            </a:r>
            <a:endParaRPr lang="en-US" altLang="en-US" sz="1600" dirty="0" smtClean="0">
              <a:solidFill>
                <a:srgbClr val="0066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6600"/>
                </a:solidFill>
              </a:rPr>
              <a:t>E</a:t>
            </a:r>
            <a:r>
              <a:rPr lang="en-US" altLang="en-US" sz="1600" dirty="0" smtClean="0">
                <a:solidFill>
                  <a:srgbClr val="006600"/>
                </a:solidFill>
              </a:rPr>
              <a:t>nvironmental analysis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National </a:t>
            </a:r>
            <a:r>
              <a:rPr lang="en-US" altLang="en-US" sz="1600" dirty="0">
                <a:solidFill>
                  <a:srgbClr val="006600"/>
                </a:solidFill>
              </a:rPr>
              <a:t>Historic Preservation </a:t>
            </a:r>
            <a:r>
              <a:rPr lang="en-US" altLang="en-US" sz="1600" dirty="0" smtClean="0">
                <a:solidFill>
                  <a:srgbClr val="006600"/>
                </a:solidFill>
              </a:rPr>
              <a:t>Act </a:t>
            </a:r>
            <a:r>
              <a:rPr lang="en-US" altLang="en-US" sz="1600" dirty="0" smtClean="0">
                <a:solidFill>
                  <a:srgbClr val="006600"/>
                </a:solidFill>
              </a:rPr>
              <a:t>Reviews</a:t>
            </a:r>
            <a:endParaRPr lang="en-US" altLang="en-US" sz="1600" dirty="0" smtClean="0">
              <a:solidFill>
                <a:srgbClr val="0066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Capture/response to stakeholder </a:t>
            </a:r>
            <a:r>
              <a:rPr lang="en-US" altLang="en-US" sz="1600" dirty="0" smtClean="0">
                <a:solidFill>
                  <a:srgbClr val="006600"/>
                </a:solidFill>
              </a:rPr>
              <a:t>concerns/comments</a:t>
            </a:r>
            <a:endParaRPr lang="en-US" altLang="en-US" sz="1600" dirty="0" smtClean="0">
              <a:solidFill>
                <a:srgbClr val="0066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Local community and governments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Public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Tribes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P</a:t>
            </a:r>
            <a:r>
              <a:rPr lang="en-US" altLang="en-US" sz="1600" dirty="0" smtClean="0">
                <a:solidFill>
                  <a:srgbClr val="006600"/>
                </a:solidFill>
              </a:rPr>
              <a:t>ermits required for operations at federal facilities</a:t>
            </a:r>
            <a:endParaRPr lang="en-US" altLang="en-US" sz="1600" dirty="0" smtClean="0">
              <a:solidFill>
                <a:srgbClr val="0066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Air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Water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6600"/>
                </a:solidFill>
              </a:rPr>
              <a:t>other</a:t>
            </a:r>
            <a:r>
              <a:rPr lang="en-US" altLang="en-US" sz="1600" dirty="0">
                <a:solidFill>
                  <a:srgbClr val="006600"/>
                </a:solidFill>
              </a:rPr>
              <a:t/>
            </a:r>
            <a:br>
              <a:rPr lang="en-US" altLang="en-US" sz="1600" dirty="0">
                <a:solidFill>
                  <a:srgbClr val="006600"/>
                </a:solidFill>
              </a:rPr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6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of Science_Powerpoint 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of Science_Powerpoint Template</Template>
  <TotalTime>2364</TotalTime>
  <Words>91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of Science_Powerpoint Template</vt:lpstr>
      <vt:lpstr> iIEB Board Meeting  September 2014   Site Approval: Project Preparation Activities  </vt:lpstr>
      <vt:lpstr>  </vt:lpstr>
    </vt:vector>
  </TitlesOfParts>
  <Company>U.S. Dept. of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2009 Mid-Year Performance Evaluation  of Fermi Research Alliance, LLC,  for the Management and Operation  of  Fermi National Accelerator Laboratory</dc:title>
  <dc:creator>Begnerw</dc:creator>
  <cp:lastModifiedBy>Weis, Michael</cp:lastModifiedBy>
  <cp:revision>207</cp:revision>
  <dcterms:created xsi:type="dcterms:W3CDTF">2010-04-27T15:17:12Z</dcterms:created>
  <dcterms:modified xsi:type="dcterms:W3CDTF">2014-09-08T13:11:02Z</dcterms:modified>
</cp:coreProperties>
</file>