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82" r:id="rId2"/>
  </p:sldMasterIdLst>
  <p:notesMasterIdLst>
    <p:notesMasterId r:id="rId32"/>
  </p:notesMasterIdLst>
  <p:handoutMasterIdLst>
    <p:handoutMasterId r:id="rId33"/>
  </p:handoutMasterIdLst>
  <p:sldIdLst>
    <p:sldId id="256" r:id="rId3"/>
    <p:sldId id="259" r:id="rId4"/>
    <p:sldId id="260" r:id="rId5"/>
    <p:sldId id="294" r:id="rId6"/>
    <p:sldId id="261" r:id="rId7"/>
    <p:sldId id="262" r:id="rId8"/>
    <p:sldId id="263" r:id="rId9"/>
    <p:sldId id="293" r:id="rId10"/>
    <p:sldId id="264" r:id="rId11"/>
    <p:sldId id="295" r:id="rId12"/>
    <p:sldId id="265" r:id="rId13"/>
    <p:sldId id="266" r:id="rId14"/>
    <p:sldId id="267" r:id="rId15"/>
    <p:sldId id="268" r:id="rId16"/>
    <p:sldId id="275" r:id="rId17"/>
    <p:sldId id="276" r:id="rId18"/>
    <p:sldId id="278" r:id="rId19"/>
    <p:sldId id="279" r:id="rId20"/>
    <p:sldId id="281" r:id="rId21"/>
    <p:sldId id="282" r:id="rId22"/>
    <p:sldId id="283" r:id="rId23"/>
    <p:sldId id="284" r:id="rId24"/>
    <p:sldId id="285" r:id="rId25"/>
    <p:sldId id="286" r:id="rId26"/>
    <p:sldId id="296" r:id="rId27"/>
    <p:sldId id="287" r:id="rId28"/>
    <p:sldId id="288" r:id="rId29"/>
    <p:sldId id="290" r:id="rId30"/>
    <p:sldId id="291" r:id="rId31"/>
  </p:sldIdLst>
  <p:sldSz cx="9144000" cy="6858000" type="screen4x3"/>
  <p:notesSz cx="6858000" cy="9144000"/>
  <p:embeddedFontLst>
    <p:embeddedFont>
      <p:font typeface="Cambria Math" panose="02040503050406030204" pitchFamily="18" charset="0"/>
      <p:regular r:id="rId34"/>
    </p:embeddedFont>
    <p:embeddedFont>
      <p:font typeface="ＭＳ Ｐゴシック" panose="020B0600070205080204" pitchFamily="34" charset="-128"/>
      <p:regular r:id="rId35"/>
    </p:embeddedFont>
    <p:embeddedFont>
      <p:font typeface="Microsoft Sans Serif" panose="020B0604020202020204" pitchFamily="3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6B11"/>
    <a:srgbClr val="BD1F24"/>
    <a:srgbClr val="DA592A"/>
    <a:srgbClr val="808080"/>
    <a:srgbClr val="154D81"/>
    <a:srgbClr val="DF652C"/>
    <a:srgbClr val="E0692D"/>
    <a:srgbClr val="DF6424"/>
    <a:srgbClr val="D35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224" y="-264"/>
      </p:cViewPr>
      <p:guideLst>
        <p:guide orient="horz" pos="2165"/>
        <p:guide pos="3435"/>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DBFF2-EAFC-446E-8C89-E748F6F6ED3E}"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BE0453B1-219F-427F-A916-7C0725812871}">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2.08</a:t>
          </a:r>
        </a:p>
        <a:p>
          <a:r>
            <a:rPr lang="en-US" sz="1400" b="0" dirty="0" smtClean="0">
              <a:solidFill>
                <a:schemeClr val="tx1"/>
              </a:solidFill>
              <a:effectLst>
                <a:outerShdw blurRad="38100" dist="38100" dir="2700000" algn="tl">
                  <a:srgbClr val="000000">
                    <a:alpha val="43137"/>
                  </a:srgbClr>
                </a:outerShdw>
              </a:effectLst>
            </a:rPr>
            <a:t>Extinction</a:t>
          </a:r>
        </a:p>
        <a:p>
          <a:r>
            <a:rPr lang="en-US" sz="1400" b="0" dirty="0" smtClean="0">
              <a:solidFill>
                <a:schemeClr val="tx1"/>
              </a:solidFill>
              <a:effectLst>
                <a:outerShdw blurRad="38100" dist="38100" dir="2700000" algn="tl">
                  <a:srgbClr val="000000">
                    <a:alpha val="43137"/>
                  </a:srgbClr>
                </a:outerShdw>
              </a:effectLst>
            </a:rPr>
            <a:t>E. Prebys</a:t>
          </a:r>
          <a:br>
            <a:rPr lang="en-US" sz="1400" b="0" dirty="0" smtClean="0">
              <a:solidFill>
                <a:schemeClr val="tx1"/>
              </a:solidFill>
              <a:effectLst>
                <a:outerShdw blurRad="38100" dist="38100" dir="2700000" algn="tl">
                  <a:srgbClr val="000000">
                    <a:alpha val="43137"/>
                  </a:srgbClr>
                </a:outerShdw>
              </a:effectLst>
            </a:rPr>
          </a:br>
          <a:r>
            <a:rPr lang="en-US" sz="1400" b="0" dirty="0" smtClean="0">
              <a:solidFill>
                <a:schemeClr val="tx1"/>
              </a:solidFill>
              <a:effectLst>
                <a:outerShdw blurRad="38100" dist="38100" dir="2700000" algn="tl">
                  <a:srgbClr val="000000">
                    <a:alpha val="43137"/>
                  </a:srgbClr>
                </a:outerShdw>
              </a:effectLst>
            </a:rPr>
            <a:t>Deputy: TJ Gardner</a:t>
          </a:r>
          <a:endParaRPr lang="en-US" sz="1400" b="0" dirty="0">
            <a:solidFill>
              <a:schemeClr val="tx1"/>
            </a:solidFill>
            <a:effectLst>
              <a:outerShdw blurRad="38100" dist="38100" dir="2700000" algn="tl">
                <a:srgbClr val="000000">
                  <a:alpha val="43137"/>
                </a:srgbClr>
              </a:outerShdw>
            </a:effectLst>
          </a:endParaRPr>
        </a:p>
      </dgm:t>
    </dgm:pt>
    <dgm:pt modelId="{449E3C9D-CE20-45B2-A28E-E6A4446B9E17}" type="parTrans" cxnId="{544A5F29-EC21-4099-91A2-D2B338CAB3BA}">
      <dgm:prSet/>
      <dgm:spPr/>
      <dgm:t>
        <a:bodyPr/>
        <a:lstStyle/>
        <a:p>
          <a:endParaRPr lang="en-US"/>
        </a:p>
      </dgm:t>
    </dgm:pt>
    <dgm:pt modelId="{9A77E80E-A4DE-4C5C-8CF7-6C5F8282B1E2}" type="sibTrans" cxnId="{544A5F29-EC21-4099-91A2-D2B338CAB3BA}">
      <dgm:prSet/>
      <dgm:spPr/>
      <dgm:t>
        <a:bodyPr/>
        <a:lstStyle/>
        <a:p>
          <a:endParaRPr lang="en-US"/>
        </a:p>
      </dgm:t>
    </dgm:pt>
    <dgm:pt modelId="{136EC303-4E01-4E71-B945-AD009C7422B5}">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2.08.02</a:t>
          </a:r>
        </a:p>
        <a:p>
          <a:r>
            <a:rPr lang="en-US" sz="1400" b="0" dirty="0" smtClean="0">
              <a:solidFill>
                <a:schemeClr val="tx1"/>
              </a:solidFill>
              <a:effectLst>
                <a:outerShdw blurRad="38100" dist="38100" dir="2700000" algn="tl">
                  <a:srgbClr val="000000">
                    <a:alpha val="43137"/>
                  </a:srgbClr>
                </a:outerShdw>
              </a:effectLst>
            </a:rPr>
            <a:t>External Extinction</a:t>
          </a:r>
        </a:p>
        <a:p>
          <a:r>
            <a:rPr lang="en-US" sz="1400" b="0" dirty="0" smtClean="0">
              <a:solidFill>
                <a:schemeClr val="tx1"/>
              </a:solidFill>
              <a:effectLst>
                <a:outerShdw blurRad="38100" dist="38100" dir="2700000" algn="tl">
                  <a:srgbClr val="000000">
                    <a:alpha val="43137"/>
                  </a:srgbClr>
                </a:outerShdw>
              </a:effectLst>
            </a:rPr>
            <a:t>E. </a:t>
          </a:r>
          <a:r>
            <a:rPr lang="en-US" sz="1400" b="0" dirty="0" err="1" smtClean="0">
              <a:solidFill>
                <a:schemeClr val="tx1"/>
              </a:solidFill>
              <a:effectLst>
                <a:outerShdw blurRad="38100" dist="38100" dir="2700000" algn="tl">
                  <a:srgbClr val="000000">
                    <a:alpha val="43137"/>
                  </a:srgbClr>
                </a:outerShdw>
              </a:effectLst>
            </a:rPr>
            <a:t>Prebys</a:t>
          </a:r>
          <a:endParaRPr lang="en-US" sz="1400" b="0" dirty="0">
            <a:solidFill>
              <a:schemeClr val="tx1"/>
            </a:solidFill>
            <a:effectLst>
              <a:outerShdw blurRad="38100" dist="38100" dir="2700000" algn="tl">
                <a:srgbClr val="000000">
                  <a:alpha val="43137"/>
                </a:srgbClr>
              </a:outerShdw>
            </a:effectLst>
          </a:endParaRPr>
        </a:p>
      </dgm:t>
    </dgm:pt>
    <dgm:pt modelId="{0E04C030-966C-429B-A238-CBFC8124D852}" type="parTrans" cxnId="{5F2D08BB-E2A1-4A8F-B6BF-CB6B3EBB0276}">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80634E1-CB16-4C30-B8A1-33F752331ED7}" type="sibTrans" cxnId="{5F2D08BB-E2A1-4A8F-B6BF-CB6B3EBB0276}">
      <dgm:prSet/>
      <dgm:spPr/>
      <dgm:t>
        <a:bodyPr/>
        <a:lstStyle/>
        <a:p>
          <a:endParaRPr lang="en-US"/>
        </a:p>
      </dgm:t>
    </dgm:pt>
    <dgm:pt modelId="{8F82AA64-2AC7-4413-84CE-58B25D6CB4C2}">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2.08.03</a:t>
          </a:r>
        </a:p>
        <a:p>
          <a:r>
            <a:rPr lang="en-US" sz="1400" b="0" dirty="0" smtClean="0">
              <a:solidFill>
                <a:schemeClr val="tx1"/>
              </a:solidFill>
              <a:effectLst>
                <a:outerShdw blurRad="38100" dist="38100" dir="2700000" algn="tl">
                  <a:srgbClr val="000000">
                    <a:alpha val="43137"/>
                  </a:srgbClr>
                </a:outerShdw>
              </a:effectLst>
            </a:rPr>
            <a:t>Extinction Monitoring</a:t>
          </a:r>
        </a:p>
        <a:p>
          <a:r>
            <a:rPr lang="en-US" sz="1400" b="0" dirty="0" smtClean="0">
              <a:solidFill>
                <a:schemeClr val="tx1"/>
              </a:solidFill>
              <a:effectLst>
                <a:outerShdw blurRad="38100" dist="38100" dir="2700000" algn="tl">
                  <a:srgbClr val="000000">
                    <a:alpha val="43137"/>
                  </a:srgbClr>
                </a:outerShdw>
              </a:effectLst>
            </a:rPr>
            <a:t>P. Kasper</a:t>
          </a:r>
          <a:endParaRPr lang="en-US" sz="1400" b="0" dirty="0">
            <a:solidFill>
              <a:schemeClr val="tx1"/>
            </a:solidFill>
            <a:effectLst>
              <a:outerShdw blurRad="38100" dist="38100" dir="2700000" algn="tl">
                <a:srgbClr val="000000">
                  <a:alpha val="43137"/>
                </a:srgbClr>
              </a:outerShdw>
            </a:effectLst>
          </a:endParaRPr>
        </a:p>
      </dgm:t>
    </dgm:pt>
    <dgm:pt modelId="{632002AA-9FE8-4907-8730-37D6937A5E1C}" type="parTrans" cxnId="{B124082D-FDEE-4835-BC2E-222F82C84D6B}">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834954E6-CD20-4B3C-B792-C6FD334B5594}" type="sibTrans" cxnId="{B124082D-FDEE-4835-BC2E-222F82C84D6B}">
      <dgm:prSet/>
      <dgm:spPr/>
      <dgm:t>
        <a:bodyPr/>
        <a:lstStyle/>
        <a:p>
          <a:endParaRPr lang="en-US"/>
        </a:p>
      </dgm:t>
    </dgm:pt>
    <dgm:pt modelId="{81741832-87A7-441E-AE96-5CCDB4D408FB}">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2.08.01</a:t>
          </a:r>
        </a:p>
        <a:p>
          <a:r>
            <a:rPr lang="en-US" sz="1400" b="0" dirty="0" smtClean="0">
              <a:solidFill>
                <a:schemeClr val="tx1"/>
              </a:solidFill>
              <a:effectLst>
                <a:outerShdw blurRad="38100" dist="38100" dir="2700000" algn="tl">
                  <a:srgbClr val="000000">
                    <a:alpha val="43137"/>
                  </a:srgbClr>
                </a:outerShdw>
              </a:effectLst>
            </a:rPr>
            <a:t>Conceptual</a:t>
          </a:r>
        </a:p>
        <a:p>
          <a:r>
            <a:rPr lang="en-US" sz="1400" b="0" dirty="0" smtClean="0">
              <a:solidFill>
                <a:schemeClr val="tx1"/>
              </a:solidFill>
              <a:effectLst>
                <a:outerShdw blurRad="38100" dist="38100" dir="2700000" algn="tl">
                  <a:srgbClr val="000000">
                    <a:alpha val="43137"/>
                  </a:srgbClr>
                </a:outerShdw>
              </a:effectLst>
            </a:rPr>
            <a:t>E. </a:t>
          </a:r>
          <a:r>
            <a:rPr lang="en-US" sz="1400" b="0" dirty="0" err="1" smtClean="0">
              <a:solidFill>
                <a:schemeClr val="tx1"/>
              </a:solidFill>
              <a:effectLst>
                <a:outerShdw blurRad="38100" dist="38100" dir="2700000" algn="tl">
                  <a:srgbClr val="000000">
                    <a:alpha val="43137"/>
                  </a:srgbClr>
                </a:outerShdw>
              </a:effectLst>
            </a:rPr>
            <a:t>Prebys</a:t>
          </a:r>
          <a:endParaRPr lang="en-US" sz="1400" b="0" dirty="0">
            <a:solidFill>
              <a:schemeClr val="tx1"/>
            </a:solidFill>
            <a:effectLst>
              <a:outerShdw blurRad="38100" dist="38100" dir="2700000" algn="tl">
                <a:srgbClr val="000000">
                  <a:alpha val="43137"/>
                </a:srgbClr>
              </a:outerShdw>
            </a:effectLst>
          </a:endParaRPr>
        </a:p>
      </dgm:t>
    </dgm:pt>
    <dgm:pt modelId="{729318CD-C217-4BAD-9273-FE5ECADAFB98}" type="parTrans" cxnId="{233DC0A6-D7E5-40A5-9349-668133E7B30D}">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25B39F74-9DEA-459F-8FAC-E3589283F582}" type="sibTrans" cxnId="{233DC0A6-D7E5-40A5-9349-668133E7B30D}">
      <dgm:prSet/>
      <dgm:spPr/>
      <dgm:t>
        <a:bodyPr/>
        <a:lstStyle/>
        <a:p>
          <a:endParaRPr lang="en-US"/>
        </a:p>
      </dgm:t>
    </dgm:pt>
    <dgm:pt modelId="{F1BA505C-5B58-404C-8825-386065236FC5}">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2.08.04</a:t>
          </a:r>
        </a:p>
        <a:p>
          <a:r>
            <a:rPr lang="en-US" sz="1400" b="0" dirty="0" smtClean="0">
              <a:solidFill>
                <a:schemeClr val="tx1"/>
              </a:solidFill>
              <a:effectLst>
                <a:outerShdw blurRad="38100" dist="38100" dir="2700000" algn="tl">
                  <a:srgbClr val="000000">
                    <a:alpha val="43137"/>
                  </a:srgbClr>
                </a:outerShdw>
              </a:effectLst>
            </a:rPr>
            <a:t>Technical Documentation	</a:t>
          </a:r>
        </a:p>
        <a:p>
          <a:r>
            <a:rPr lang="en-US" sz="1400" b="0" dirty="0" smtClean="0">
              <a:solidFill>
                <a:schemeClr val="tx1"/>
              </a:solidFill>
              <a:effectLst>
                <a:outerShdw blurRad="38100" dist="38100" dir="2700000" algn="tl">
                  <a:srgbClr val="000000">
                    <a:alpha val="43137"/>
                  </a:srgbClr>
                </a:outerShdw>
              </a:effectLst>
            </a:rPr>
            <a:t>E. </a:t>
          </a:r>
          <a:r>
            <a:rPr lang="en-US" sz="1400" b="0" dirty="0" err="1" smtClean="0">
              <a:solidFill>
                <a:schemeClr val="tx1"/>
              </a:solidFill>
              <a:effectLst>
                <a:outerShdw blurRad="38100" dist="38100" dir="2700000" algn="tl">
                  <a:srgbClr val="000000">
                    <a:alpha val="43137"/>
                  </a:srgbClr>
                </a:outerShdw>
              </a:effectLst>
            </a:rPr>
            <a:t>Prebys</a:t>
          </a:r>
          <a:endParaRPr lang="en-US" sz="1400" b="0" dirty="0">
            <a:solidFill>
              <a:schemeClr val="tx1"/>
            </a:solidFill>
            <a:effectLst>
              <a:outerShdw blurRad="38100" dist="38100" dir="2700000" algn="tl">
                <a:srgbClr val="000000">
                  <a:alpha val="43137"/>
                </a:srgbClr>
              </a:outerShdw>
            </a:effectLst>
          </a:endParaRPr>
        </a:p>
      </dgm:t>
    </dgm:pt>
    <dgm:pt modelId="{7D678448-8A89-5040-AF07-7CF58CFC2FEB}" type="parTrans" cxnId="{24E75412-FB1E-3F4F-93AD-4F053B868C02}">
      <dgm:prSet/>
      <dgm:spPr/>
      <dgm:t>
        <a:bodyPr/>
        <a:lstStyle/>
        <a:p>
          <a:endParaRPr lang="en-US"/>
        </a:p>
      </dgm:t>
    </dgm:pt>
    <dgm:pt modelId="{1C2A154F-0511-334D-9FAE-0C3A72258EB3}" type="sibTrans" cxnId="{24E75412-FB1E-3F4F-93AD-4F053B868C02}">
      <dgm:prSet/>
      <dgm:spPr/>
      <dgm:t>
        <a:bodyPr/>
        <a:lstStyle/>
        <a:p>
          <a:endParaRPr lang="en-US"/>
        </a:p>
      </dgm:t>
    </dgm:pt>
    <dgm:pt modelId="{D03E77F6-62FE-42BB-8475-3B3B37A1A168}" type="pres">
      <dgm:prSet presAssocID="{1ECDBFF2-EAFC-446E-8C89-E748F6F6ED3E}" presName="hierChild1" presStyleCnt="0">
        <dgm:presLayoutVars>
          <dgm:orgChart val="1"/>
          <dgm:chPref val="1"/>
          <dgm:dir/>
          <dgm:animOne val="branch"/>
          <dgm:animLvl val="lvl"/>
          <dgm:resizeHandles/>
        </dgm:presLayoutVars>
      </dgm:prSet>
      <dgm:spPr/>
      <dgm:t>
        <a:bodyPr/>
        <a:lstStyle/>
        <a:p>
          <a:endParaRPr lang="en-US"/>
        </a:p>
      </dgm:t>
    </dgm:pt>
    <dgm:pt modelId="{A20D5522-D5CB-4E00-AE26-AEE254B1F785}" type="pres">
      <dgm:prSet presAssocID="{BE0453B1-219F-427F-A916-7C0725812871}" presName="hierRoot1" presStyleCnt="0">
        <dgm:presLayoutVars>
          <dgm:hierBranch val="init"/>
        </dgm:presLayoutVars>
      </dgm:prSet>
      <dgm:spPr/>
      <dgm:t>
        <a:bodyPr/>
        <a:lstStyle/>
        <a:p>
          <a:endParaRPr lang="en-US"/>
        </a:p>
      </dgm:t>
    </dgm:pt>
    <dgm:pt modelId="{05A960C1-56AA-4D62-9DE9-A2D443899C13}" type="pres">
      <dgm:prSet presAssocID="{BE0453B1-219F-427F-A916-7C0725812871}" presName="rootComposite1" presStyleCnt="0"/>
      <dgm:spPr/>
      <dgm:t>
        <a:bodyPr/>
        <a:lstStyle/>
        <a:p>
          <a:endParaRPr lang="en-US"/>
        </a:p>
      </dgm:t>
    </dgm:pt>
    <dgm:pt modelId="{587670C0-1180-4F5F-9F4C-3392F7D52F32}" type="pres">
      <dgm:prSet presAssocID="{BE0453B1-219F-427F-A916-7C0725812871}" presName="rootText1" presStyleLbl="node0" presStyleIdx="0" presStyleCnt="1" custScaleY="105602" custLinFactNeighborX="0">
        <dgm:presLayoutVars>
          <dgm:chPref val="3"/>
        </dgm:presLayoutVars>
      </dgm:prSet>
      <dgm:spPr/>
      <dgm:t>
        <a:bodyPr/>
        <a:lstStyle/>
        <a:p>
          <a:endParaRPr lang="en-US"/>
        </a:p>
      </dgm:t>
    </dgm:pt>
    <dgm:pt modelId="{10056952-D445-4808-A287-742B753588AC}" type="pres">
      <dgm:prSet presAssocID="{BE0453B1-219F-427F-A916-7C0725812871}" presName="rootConnector1" presStyleLbl="node1" presStyleIdx="0" presStyleCnt="0"/>
      <dgm:spPr/>
      <dgm:t>
        <a:bodyPr/>
        <a:lstStyle/>
        <a:p>
          <a:endParaRPr lang="en-US"/>
        </a:p>
      </dgm:t>
    </dgm:pt>
    <dgm:pt modelId="{0E88D0E7-7327-4386-9686-C790E48772E2}" type="pres">
      <dgm:prSet presAssocID="{BE0453B1-219F-427F-A916-7C0725812871}" presName="hierChild2" presStyleCnt="0"/>
      <dgm:spPr/>
      <dgm:t>
        <a:bodyPr/>
        <a:lstStyle/>
        <a:p>
          <a:endParaRPr lang="en-US"/>
        </a:p>
      </dgm:t>
    </dgm:pt>
    <dgm:pt modelId="{D210F237-5DF1-42A9-88E6-5B6DB3BD7A92}" type="pres">
      <dgm:prSet presAssocID="{729318CD-C217-4BAD-9273-FE5ECADAFB98}" presName="Name37" presStyleLbl="parChTrans1D2" presStyleIdx="0" presStyleCnt="4" custSzY="226584"/>
      <dgm:spPr/>
      <dgm:t>
        <a:bodyPr/>
        <a:lstStyle/>
        <a:p>
          <a:endParaRPr lang="en-US"/>
        </a:p>
      </dgm:t>
    </dgm:pt>
    <dgm:pt modelId="{9C2ECFEA-F866-4C75-9D5F-D69EFF7249B1}" type="pres">
      <dgm:prSet presAssocID="{81741832-87A7-441E-AE96-5CCDB4D408FB}" presName="hierRoot2" presStyleCnt="0">
        <dgm:presLayoutVars>
          <dgm:hierBranch val="init"/>
        </dgm:presLayoutVars>
      </dgm:prSet>
      <dgm:spPr/>
      <dgm:t>
        <a:bodyPr/>
        <a:lstStyle/>
        <a:p>
          <a:endParaRPr lang="en-US"/>
        </a:p>
      </dgm:t>
    </dgm:pt>
    <dgm:pt modelId="{5E4D6700-4F8C-45ED-9516-B3A65CD3B3D0}" type="pres">
      <dgm:prSet presAssocID="{81741832-87A7-441E-AE96-5CCDB4D408FB}" presName="rootComposite" presStyleCnt="0"/>
      <dgm:spPr/>
      <dgm:t>
        <a:bodyPr/>
        <a:lstStyle/>
        <a:p>
          <a:endParaRPr lang="en-US"/>
        </a:p>
      </dgm:t>
    </dgm:pt>
    <dgm:pt modelId="{2C2127AC-62E3-4BAA-8B7E-37BD072AACA2}" type="pres">
      <dgm:prSet presAssocID="{81741832-87A7-441E-AE96-5CCDB4D408FB}" presName="rootText" presStyleLbl="node2" presStyleIdx="0" presStyleCnt="4" custScaleY="148510" custLinFactNeighborX="-223">
        <dgm:presLayoutVars>
          <dgm:chPref val="3"/>
        </dgm:presLayoutVars>
      </dgm:prSet>
      <dgm:spPr/>
      <dgm:t>
        <a:bodyPr/>
        <a:lstStyle/>
        <a:p>
          <a:endParaRPr lang="en-US"/>
        </a:p>
      </dgm:t>
    </dgm:pt>
    <dgm:pt modelId="{75444A2A-D532-47B8-BA4F-2A26F67006AD}" type="pres">
      <dgm:prSet presAssocID="{81741832-87A7-441E-AE96-5CCDB4D408FB}" presName="rootConnector" presStyleLbl="node2" presStyleIdx="0" presStyleCnt="4"/>
      <dgm:spPr/>
      <dgm:t>
        <a:bodyPr/>
        <a:lstStyle/>
        <a:p>
          <a:endParaRPr lang="en-US"/>
        </a:p>
      </dgm:t>
    </dgm:pt>
    <dgm:pt modelId="{1D2B9E98-3F79-455C-A51A-E0ED70F3E984}" type="pres">
      <dgm:prSet presAssocID="{81741832-87A7-441E-AE96-5CCDB4D408FB}" presName="hierChild4" presStyleCnt="0"/>
      <dgm:spPr/>
      <dgm:t>
        <a:bodyPr/>
        <a:lstStyle/>
        <a:p>
          <a:endParaRPr lang="en-US"/>
        </a:p>
      </dgm:t>
    </dgm:pt>
    <dgm:pt modelId="{C38E7459-443E-4B0B-B672-1CFBD56A4630}" type="pres">
      <dgm:prSet presAssocID="{81741832-87A7-441E-AE96-5CCDB4D408FB}" presName="hierChild5" presStyleCnt="0"/>
      <dgm:spPr/>
      <dgm:t>
        <a:bodyPr/>
        <a:lstStyle/>
        <a:p>
          <a:endParaRPr lang="en-US"/>
        </a:p>
      </dgm:t>
    </dgm:pt>
    <dgm:pt modelId="{3A80BCB2-28D2-4D9D-9630-AC2594CC82B7}" type="pres">
      <dgm:prSet presAssocID="{0E04C030-966C-429B-A238-CBFC8124D852}" presName="Name37" presStyleLbl="parChTrans1D2" presStyleIdx="1" presStyleCnt="4" custSzY="226584"/>
      <dgm:spPr/>
      <dgm:t>
        <a:bodyPr/>
        <a:lstStyle/>
        <a:p>
          <a:endParaRPr lang="en-US"/>
        </a:p>
      </dgm:t>
    </dgm:pt>
    <dgm:pt modelId="{81B981AC-97FB-47C3-A7FD-0B75BED2F40F}" type="pres">
      <dgm:prSet presAssocID="{136EC303-4E01-4E71-B945-AD009C7422B5}" presName="hierRoot2" presStyleCnt="0">
        <dgm:presLayoutVars>
          <dgm:hierBranch val="init"/>
        </dgm:presLayoutVars>
      </dgm:prSet>
      <dgm:spPr/>
      <dgm:t>
        <a:bodyPr/>
        <a:lstStyle/>
        <a:p>
          <a:endParaRPr lang="en-US"/>
        </a:p>
      </dgm:t>
    </dgm:pt>
    <dgm:pt modelId="{639E540C-46A7-49A2-A058-C304ABD68ECF}" type="pres">
      <dgm:prSet presAssocID="{136EC303-4E01-4E71-B945-AD009C7422B5}" presName="rootComposite" presStyleCnt="0"/>
      <dgm:spPr/>
      <dgm:t>
        <a:bodyPr/>
        <a:lstStyle/>
        <a:p>
          <a:endParaRPr lang="en-US"/>
        </a:p>
      </dgm:t>
    </dgm:pt>
    <dgm:pt modelId="{A5E8D16E-4CD2-484C-BA8F-8358D4CC4EF0}" type="pres">
      <dgm:prSet presAssocID="{136EC303-4E01-4E71-B945-AD009C7422B5}" presName="rootText" presStyleLbl="node2" presStyleIdx="1" presStyleCnt="4" custScaleY="148510" custLinFactNeighborX="0">
        <dgm:presLayoutVars>
          <dgm:chPref val="3"/>
        </dgm:presLayoutVars>
      </dgm:prSet>
      <dgm:spPr/>
      <dgm:t>
        <a:bodyPr/>
        <a:lstStyle/>
        <a:p>
          <a:endParaRPr lang="en-US"/>
        </a:p>
      </dgm:t>
    </dgm:pt>
    <dgm:pt modelId="{87D4CE27-9086-4DC6-8FA5-3D0CE0F20E15}" type="pres">
      <dgm:prSet presAssocID="{136EC303-4E01-4E71-B945-AD009C7422B5}" presName="rootConnector" presStyleLbl="node2" presStyleIdx="1" presStyleCnt="4"/>
      <dgm:spPr/>
      <dgm:t>
        <a:bodyPr/>
        <a:lstStyle/>
        <a:p>
          <a:endParaRPr lang="en-US"/>
        </a:p>
      </dgm:t>
    </dgm:pt>
    <dgm:pt modelId="{EB585100-7389-42CF-8C4A-A330E26D2B3F}" type="pres">
      <dgm:prSet presAssocID="{136EC303-4E01-4E71-B945-AD009C7422B5}" presName="hierChild4" presStyleCnt="0"/>
      <dgm:spPr/>
      <dgm:t>
        <a:bodyPr/>
        <a:lstStyle/>
        <a:p>
          <a:endParaRPr lang="en-US"/>
        </a:p>
      </dgm:t>
    </dgm:pt>
    <dgm:pt modelId="{AE403AA6-33A4-4624-8CA0-3E0A0FAC82D6}" type="pres">
      <dgm:prSet presAssocID="{136EC303-4E01-4E71-B945-AD009C7422B5}" presName="hierChild5" presStyleCnt="0"/>
      <dgm:spPr/>
      <dgm:t>
        <a:bodyPr/>
        <a:lstStyle/>
        <a:p>
          <a:endParaRPr lang="en-US"/>
        </a:p>
      </dgm:t>
    </dgm:pt>
    <dgm:pt modelId="{BAEC5211-4CEB-4ED5-876C-12A506A3667C}" type="pres">
      <dgm:prSet presAssocID="{632002AA-9FE8-4907-8730-37D6937A5E1C}" presName="Name37" presStyleLbl="parChTrans1D2" presStyleIdx="2" presStyleCnt="4" custSzY="226584"/>
      <dgm:spPr/>
      <dgm:t>
        <a:bodyPr/>
        <a:lstStyle/>
        <a:p>
          <a:endParaRPr lang="en-US"/>
        </a:p>
      </dgm:t>
    </dgm:pt>
    <dgm:pt modelId="{F5AF29D7-80F7-47D1-B3AF-BBAECD8E48C8}" type="pres">
      <dgm:prSet presAssocID="{8F82AA64-2AC7-4413-84CE-58B25D6CB4C2}" presName="hierRoot2" presStyleCnt="0">
        <dgm:presLayoutVars>
          <dgm:hierBranch val="init"/>
        </dgm:presLayoutVars>
      </dgm:prSet>
      <dgm:spPr/>
      <dgm:t>
        <a:bodyPr/>
        <a:lstStyle/>
        <a:p>
          <a:endParaRPr lang="en-US"/>
        </a:p>
      </dgm:t>
    </dgm:pt>
    <dgm:pt modelId="{9E11B021-5473-444A-BE0B-C5C3A17B0679}" type="pres">
      <dgm:prSet presAssocID="{8F82AA64-2AC7-4413-84CE-58B25D6CB4C2}" presName="rootComposite" presStyleCnt="0"/>
      <dgm:spPr/>
      <dgm:t>
        <a:bodyPr/>
        <a:lstStyle/>
        <a:p>
          <a:endParaRPr lang="en-US"/>
        </a:p>
      </dgm:t>
    </dgm:pt>
    <dgm:pt modelId="{AAD9E2DA-1AFD-46C6-9F63-3DF65CE96BD1}" type="pres">
      <dgm:prSet presAssocID="{8F82AA64-2AC7-4413-84CE-58B25D6CB4C2}" presName="rootText" presStyleLbl="node2" presStyleIdx="2" presStyleCnt="4" custScaleY="148510" custLinFactNeighborX="0">
        <dgm:presLayoutVars>
          <dgm:chPref val="3"/>
        </dgm:presLayoutVars>
      </dgm:prSet>
      <dgm:spPr/>
      <dgm:t>
        <a:bodyPr/>
        <a:lstStyle/>
        <a:p>
          <a:endParaRPr lang="en-US"/>
        </a:p>
      </dgm:t>
    </dgm:pt>
    <dgm:pt modelId="{EAD34E6B-8E8C-48D6-AFD4-4988CA68F3E2}" type="pres">
      <dgm:prSet presAssocID="{8F82AA64-2AC7-4413-84CE-58B25D6CB4C2}" presName="rootConnector" presStyleLbl="node2" presStyleIdx="2" presStyleCnt="4"/>
      <dgm:spPr/>
      <dgm:t>
        <a:bodyPr/>
        <a:lstStyle/>
        <a:p>
          <a:endParaRPr lang="en-US"/>
        </a:p>
      </dgm:t>
    </dgm:pt>
    <dgm:pt modelId="{655D188C-7C1C-461D-AB7D-3279F95CCC89}" type="pres">
      <dgm:prSet presAssocID="{8F82AA64-2AC7-4413-84CE-58B25D6CB4C2}" presName="hierChild4" presStyleCnt="0"/>
      <dgm:spPr/>
      <dgm:t>
        <a:bodyPr/>
        <a:lstStyle/>
        <a:p>
          <a:endParaRPr lang="en-US"/>
        </a:p>
      </dgm:t>
    </dgm:pt>
    <dgm:pt modelId="{05332E9E-9F0B-4238-8590-C81BBF068F3B}" type="pres">
      <dgm:prSet presAssocID="{8F82AA64-2AC7-4413-84CE-58B25D6CB4C2}" presName="hierChild5" presStyleCnt="0"/>
      <dgm:spPr/>
      <dgm:t>
        <a:bodyPr/>
        <a:lstStyle/>
        <a:p>
          <a:endParaRPr lang="en-US"/>
        </a:p>
      </dgm:t>
    </dgm:pt>
    <dgm:pt modelId="{281CC9CB-CC1F-4947-831A-78E131A7F23F}" type="pres">
      <dgm:prSet presAssocID="{7D678448-8A89-5040-AF07-7CF58CFC2FEB}" presName="Name37" presStyleLbl="parChTrans1D2" presStyleIdx="3" presStyleCnt="4"/>
      <dgm:spPr/>
      <dgm:t>
        <a:bodyPr/>
        <a:lstStyle/>
        <a:p>
          <a:endParaRPr lang="en-US"/>
        </a:p>
      </dgm:t>
    </dgm:pt>
    <dgm:pt modelId="{73C45C84-E433-E741-8972-688E1066AC65}" type="pres">
      <dgm:prSet presAssocID="{F1BA505C-5B58-404C-8825-386065236FC5}" presName="hierRoot2" presStyleCnt="0">
        <dgm:presLayoutVars>
          <dgm:hierBranch val="init"/>
        </dgm:presLayoutVars>
      </dgm:prSet>
      <dgm:spPr/>
    </dgm:pt>
    <dgm:pt modelId="{B700C6B1-29FB-9945-96A8-F7DB2B91D4BE}" type="pres">
      <dgm:prSet presAssocID="{F1BA505C-5B58-404C-8825-386065236FC5}" presName="rootComposite" presStyleCnt="0"/>
      <dgm:spPr/>
    </dgm:pt>
    <dgm:pt modelId="{58B260CD-ED1E-7D4A-AD5A-61A1193D6D15}" type="pres">
      <dgm:prSet presAssocID="{F1BA505C-5B58-404C-8825-386065236FC5}" presName="rootText" presStyleLbl="node2" presStyleIdx="3" presStyleCnt="4" custScaleY="146126">
        <dgm:presLayoutVars>
          <dgm:chPref val="3"/>
        </dgm:presLayoutVars>
      </dgm:prSet>
      <dgm:spPr/>
      <dgm:t>
        <a:bodyPr/>
        <a:lstStyle/>
        <a:p>
          <a:endParaRPr lang="en-US"/>
        </a:p>
      </dgm:t>
    </dgm:pt>
    <dgm:pt modelId="{D5D74D0A-340B-0E4A-A9B7-DA7CDEB0C898}" type="pres">
      <dgm:prSet presAssocID="{F1BA505C-5B58-404C-8825-386065236FC5}" presName="rootConnector" presStyleLbl="node2" presStyleIdx="3" presStyleCnt="4"/>
      <dgm:spPr/>
      <dgm:t>
        <a:bodyPr/>
        <a:lstStyle/>
        <a:p>
          <a:endParaRPr lang="en-US"/>
        </a:p>
      </dgm:t>
    </dgm:pt>
    <dgm:pt modelId="{25834238-2A28-ED45-B57E-DBF691E6B6C4}" type="pres">
      <dgm:prSet presAssocID="{F1BA505C-5B58-404C-8825-386065236FC5}" presName="hierChild4" presStyleCnt="0"/>
      <dgm:spPr/>
    </dgm:pt>
    <dgm:pt modelId="{207BA9AE-5505-2C4D-A2CD-68F7B8F01D8F}" type="pres">
      <dgm:prSet presAssocID="{F1BA505C-5B58-404C-8825-386065236FC5}" presName="hierChild5" presStyleCnt="0"/>
      <dgm:spPr/>
    </dgm:pt>
    <dgm:pt modelId="{1D6E6072-4871-4CED-BF6F-A162F8AF86C9}" type="pres">
      <dgm:prSet presAssocID="{BE0453B1-219F-427F-A916-7C0725812871}" presName="hierChild3" presStyleCnt="0"/>
      <dgm:spPr/>
      <dgm:t>
        <a:bodyPr/>
        <a:lstStyle/>
        <a:p>
          <a:endParaRPr lang="en-US"/>
        </a:p>
      </dgm:t>
    </dgm:pt>
  </dgm:ptLst>
  <dgm:cxnLst>
    <dgm:cxn modelId="{71ADD332-A9FF-0B42-B6C9-35492820682D}" type="presOf" srcId="{7D678448-8A89-5040-AF07-7CF58CFC2FEB}" destId="{281CC9CB-CC1F-4947-831A-78E131A7F23F}" srcOrd="0" destOrd="0" presId="urn:microsoft.com/office/officeart/2005/8/layout/orgChart1"/>
    <dgm:cxn modelId="{7F290B47-8617-D544-91D0-5C785C96DE76}" type="presOf" srcId="{632002AA-9FE8-4907-8730-37D6937A5E1C}" destId="{BAEC5211-4CEB-4ED5-876C-12A506A3667C}" srcOrd="0" destOrd="0" presId="urn:microsoft.com/office/officeart/2005/8/layout/orgChart1"/>
    <dgm:cxn modelId="{CB068B46-1968-6E44-A742-ADA48AE5AA6B}" type="presOf" srcId="{8F82AA64-2AC7-4413-84CE-58B25D6CB4C2}" destId="{EAD34E6B-8E8C-48D6-AFD4-4988CA68F3E2}" srcOrd="1" destOrd="0" presId="urn:microsoft.com/office/officeart/2005/8/layout/orgChart1"/>
    <dgm:cxn modelId="{24E75412-FB1E-3F4F-93AD-4F053B868C02}" srcId="{BE0453B1-219F-427F-A916-7C0725812871}" destId="{F1BA505C-5B58-404C-8825-386065236FC5}" srcOrd="3" destOrd="0" parTransId="{7D678448-8A89-5040-AF07-7CF58CFC2FEB}" sibTransId="{1C2A154F-0511-334D-9FAE-0C3A72258EB3}"/>
    <dgm:cxn modelId="{638E98F0-1A99-0F4D-8146-716427838B06}" type="presOf" srcId="{BE0453B1-219F-427F-A916-7C0725812871}" destId="{587670C0-1180-4F5F-9F4C-3392F7D52F32}" srcOrd="0" destOrd="0" presId="urn:microsoft.com/office/officeart/2005/8/layout/orgChart1"/>
    <dgm:cxn modelId="{E2C0274C-2A53-7446-B70B-1A8764E2475E}" type="presOf" srcId="{F1BA505C-5B58-404C-8825-386065236FC5}" destId="{58B260CD-ED1E-7D4A-AD5A-61A1193D6D15}" srcOrd="0" destOrd="0" presId="urn:microsoft.com/office/officeart/2005/8/layout/orgChart1"/>
    <dgm:cxn modelId="{72C71364-94A9-4F4F-8661-261608E5C86C}" type="presOf" srcId="{81741832-87A7-441E-AE96-5CCDB4D408FB}" destId="{2C2127AC-62E3-4BAA-8B7E-37BD072AACA2}" srcOrd="0" destOrd="0" presId="urn:microsoft.com/office/officeart/2005/8/layout/orgChart1"/>
    <dgm:cxn modelId="{8ACAC921-A537-BB4A-8901-EEF7723464A3}" type="presOf" srcId="{BE0453B1-219F-427F-A916-7C0725812871}" destId="{10056952-D445-4808-A287-742B753588AC}" srcOrd="1" destOrd="0" presId="urn:microsoft.com/office/officeart/2005/8/layout/orgChart1"/>
    <dgm:cxn modelId="{B124082D-FDEE-4835-BC2E-222F82C84D6B}" srcId="{BE0453B1-219F-427F-A916-7C0725812871}" destId="{8F82AA64-2AC7-4413-84CE-58B25D6CB4C2}" srcOrd="2" destOrd="0" parTransId="{632002AA-9FE8-4907-8730-37D6937A5E1C}" sibTransId="{834954E6-CD20-4B3C-B792-C6FD334B5594}"/>
    <dgm:cxn modelId="{BC83F16C-7C23-5F4C-BE4C-2E1A7B03347B}" type="presOf" srcId="{0E04C030-966C-429B-A238-CBFC8124D852}" destId="{3A80BCB2-28D2-4D9D-9630-AC2594CC82B7}" srcOrd="0" destOrd="0" presId="urn:microsoft.com/office/officeart/2005/8/layout/orgChart1"/>
    <dgm:cxn modelId="{BED70066-754A-1A45-8153-43EBE1825D23}" type="presOf" srcId="{729318CD-C217-4BAD-9273-FE5ECADAFB98}" destId="{D210F237-5DF1-42A9-88E6-5B6DB3BD7A92}" srcOrd="0" destOrd="0" presId="urn:microsoft.com/office/officeart/2005/8/layout/orgChart1"/>
    <dgm:cxn modelId="{3B4E9BA9-C1A2-584A-851A-6D4A1877B98C}" type="presOf" srcId="{136EC303-4E01-4E71-B945-AD009C7422B5}" destId="{87D4CE27-9086-4DC6-8FA5-3D0CE0F20E15}" srcOrd="1" destOrd="0" presId="urn:microsoft.com/office/officeart/2005/8/layout/orgChart1"/>
    <dgm:cxn modelId="{233DC0A6-D7E5-40A5-9349-668133E7B30D}" srcId="{BE0453B1-219F-427F-A916-7C0725812871}" destId="{81741832-87A7-441E-AE96-5CCDB4D408FB}" srcOrd="0" destOrd="0" parTransId="{729318CD-C217-4BAD-9273-FE5ECADAFB98}" sibTransId="{25B39F74-9DEA-459F-8FAC-E3589283F582}"/>
    <dgm:cxn modelId="{E51F2EB5-9C1B-A049-A98A-8AFD033ED8B3}" type="presOf" srcId="{81741832-87A7-441E-AE96-5CCDB4D408FB}" destId="{75444A2A-D532-47B8-BA4F-2A26F67006AD}" srcOrd="1" destOrd="0" presId="urn:microsoft.com/office/officeart/2005/8/layout/orgChart1"/>
    <dgm:cxn modelId="{7D50841E-F491-2C4B-8259-EEA1ED74F992}" type="presOf" srcId="{F1BA505C-5B58-404C-8825-386065236FC5}" destId="{D5D74D0A-340B-0E4A-A9B7-DA7CDEB0C898}" srcOrd="1" destOrd="0" presId="urn:microsoft.com/office/officeart/2005/8/layout/orgChart1"/>
    <dgm:cxn modelId="{544A5F29-EC21-4099-91A2-D2B338CAB3BA}" srcId="{1ECDBFF2-EAFC-446E-8C89-E748F6F6ED3E}" destId="{BE0453B1-219F-427F-A916-7C0725812871}" srcOrd="0" destOrd="0" parTransId="{449E3C9D-CE20-45B2-A28E-E6A4446B9E17}" sibTransId="{9A77E80E-A4DE-4C5C-8CF7-6C5F8282B1E2}"/>
    <dgm:cxn modelId="{7362D4AA-1DEB-9F43-9525-52AA4006353A}" type="presOf" srcId="{136EC303-4E01-4E71-B945-AD009C7422B5}" destId="{A5E8D16E-4CD2-484C-BA8F-8358D4CC4EF0}" srcOrd="0" destOrd="0" presId="urn:microsoft.com/office/officeart/2005/8/layout/orgChart1"/>
    <dgm:cxn modelId="{1CAB18A0-C055-3F4C-9D98-4878BC555C9C}" type="presOf" srcId="{1ECDBFF2-EAFC-446E-8C89-E748F6F6ED3E}" destId="{D03E77F6-62FE-42BB-8475-3B3B37A1A168}" srcOrd="0" destOrd="0" presId="urn:microsoft.com/office/officeart/2005/8/layout/orgChart1"/>
    <dgm:cxn modelId="{235C924C-8D8C-424A-826A-F75660DCE006}" type="presOf" srcId="{8F82AA64-2AC7-4413-84CE-58B25D6CB4C2}" destId="{AAD9E2DA-1AFD-46C6-9F63-3DF65CE96BD1}" srcOrd="0" destOrd="0" presId="urn:microsoft.com/office/officeart/2005/8/layout/orgChart1"/>
    <dgm:cxn modelId="{5F2D08BB-E2A1-4A8F-B6BF-CB6B3EBB0276}" srcId="{BE0453B1-219F-427F-A916-7C0725812871}" destId="{136EC303-4E01-4E71-B945-AD009C7422B5}" srcOrd="1" destOrd="0" parTransId="{0E04C030-966C-429B-A238-CBFC8124D852}" sibTransId="{C80634E1-CB16-4C30-B8A1-33F752331ED7}"/>
    <dgm:cxn modelId="{A91E7743-CECF-E34C-9C1A-975F25FDEA82}" type="presParOf" srcId="{D03E77F6-62FE-42BB-8475-3B3B37A1A168}" destId="{A20D5522-D5CB-4E00-AE26-AEE254B1F785}" srcOrd="0" destOrd="0" presId="urn:microsoft.com/office/officeart/2005/8/layout/orgChart1"/>
    <dgm:cxn modelId="{52D27BCA-033C-E340-A789-8DE63BAA6B30}" type="presParOf" srcId="{A20D5522-D5CB-4E00-AE26-AEE254B1F785}" destId="{05A960C1-56AA-4D62-9DE9-A2D443899C13}" srcOrd="0" destOrd="0" presId="urn:microsoft.com/office/officeart/2005/8/layout/orgChart1"/>
    <dgm:cxn modelId="{5F1526D7-0B63-D14F-9F0F-D3148A46C918}" type="presParOf" srcId="{05A960C1-56AA-4D62-9DE9-A2D443899C13}" destId="{587670C0-1180-4F5F-9F4C-3392F7D52F32}" srcOrd="0" destOrd="0" presId="urn:microsoft.com/office/officeart/2005/8/layout/orgChart1"/>
    <dgm:cxn modelId="{D20FB5FE-D0C1-0644-8ED3-98039C0BAB16}" type="presParOf" srcId="{05A960C1-56AA-4D62-9DE9-A2D443899C13}" destId="{10056952-D445-4808-A287-742B753588AC}" srcOrd="1" destOrd="0" presId="urn:microsoft.com/office/officeart/2005/8/layout/orgChart1"/>
    <dgm:cxn modelId="{9711751E-BBC9-FA44-990A-D595DD759DB7}" type="presParOf" srcId="{A20D5522-D5CB-4E00-AE26-AEE254B1F785}" destId="{0E88D0E7-7327-4386-9686-C790E48772E2}" srcOrd="1" destOrd="0" presId="urn:microsoft.com/office/officeart/2005/8/layout/orgChart1"/>
    <dgm:cxn modelId="{6DFD9654-0B4A-7E46-B793-56B472410D4C}" type="presParOf" srcId="{0E88D0E7-7327-4386-9686-C790E48772E2}" destId="{D210F237-5DF1-42A9-88E6-5B6DB3BD7A92}" srcOrd="0" destOrd="0" presId="urn:microsoft.com/office/officeart/2005/8/layout/orgChart1"/>
    <dgm:cxn modelId="{2E2C1D83-BF51-734D-BC33-C041F9BD315A}" type="presParOf" srcId="{0E88D0E7-7327-4386-9686-C790E48772E2}" destId="{9C2ECFEA-F866-4C75-9D5F-D69EFF7249B1}" srcOrd="1" destOrd="0" presId="urn:microsoft.com/office/officeart/2005/8/layout/orgChart1"/>
    <dgm:cxn modelId="{82B9B37C-767B-6E41-826C-C9C46B3B7B3D}" type="presParOf" srcId="{9C2ECFEA-F866-4C75-9D5F-D69EFF7249B1}" destId="{5E4D6700-4F8C-45ED-9516-B3A65CD3B3D0}" srcOrd="0" destOrd="0" presId="urn:microsoft.com/office/officeart/2005/8/layout/orgChart1"/>
    <dgm:cxn modelId="{28BF75B5-2A75-0940-AAD3-71906DD0218A}" type="presParOf" srcId="{5E4D6700-4F8C-45ED-9516-B3A65CD3B3D0}" destId="{2C2127AC-62E3-4BAA-8B7E-37BD072AACA2}" srcOrd="0" destOrd="0" presId="urn:microsoft.com/office/officeart/2005/8/layout/orgChart1"/>
    <dgm:cxn modelId="{575F4347-A6DD-F046-84EF-943A86BDF23D}" type="presParOf" srcId="{5E4D6700-4F8C-45ED-9516-B3A65CD3B3D0}" destId="{75444A2A-D532-47B8-BA4F-2A26F67006AD}" srcOrd="1" destOrd="0" presId="urn:microsoft.com/office/officeart/2005/8/layout/orgChart1"/>
    <dgm:cxn modelId="{93FA9AC4-6314-894C-97BA-18E990B91D14}" type="presParOf" srcId="{9C2ECFEA-F866-4C75-9D5F-D69EFF7249B1}" destId="{1D2B9E98-3F79-455C-A51A-E0ED70F3E984}" srcOrd="1" destOrd="0" presId="urn:microsoft.com/office/officeart/2005/8/layout/orgChart1"/>
    <dgm:cxn modelId="{017E4DE7-7C00-4943-85DF-4B11B5E90F3E}" type="presParOf" srcId="{9C2ECFEA-F866-4C75-9D5F-D69EFF7249B1}" destId="{C38E7459-443E-4B0B-B672-1CFBD56A4630}" srcOrd="2" destOrd="0" presId="urn:microsoft.com/office/officeart/2005/8/layout/orgChart1"/>
    <dgm:cxn modelId="{881F6146-DDCB-2644-8584-4D7D48487071}" type="presParOf" srcId="{0E88D0E7-7327-4386-9686-C790E48772E2}" destId="{3A80BCB2-28D2-4D9D-9630-AC2594CC82B7}" srcOrd="2" destOrd="0" presId="urn:microsoft.com/office/officeart/2005/8/layout/orgChart1"/>
    <dgm:cxn modelId="{8781224B-CF4E-2847-B521-80EAE5782E58}" type="presParOf" srcId="{0E88D0E7-7327-4386-9686-C790E48772E2}" destId="{81B981AC-97FB-47C3-A7FD-0B75BED2F40F}" srcOrd="3" destOrd="0" presId="urn:microsoft.com/office/officeart/2005/8/layout/orgChart1"/>
    <dgm:cxn modelId="{4CBBDAB1-32F7-1D4C-908F-2C01C17E3312}" type="presParOf" srcId="{81B981AC-97FB-47C3-A7FD-0B75BED2F40F}" destId="{639E540C-46A7-49A2-A058-C304ABD68ECF}" srcOrd="0" destOrd="0" presId="urn:microsoft.com/office/officeart/2005/8/layout/orgChart1"/>
    <dgm:cxn modelId="{956D22E0-08CF-5243-8D3D-E082BDDBCF62}" type="presParOf" srcId="{639E540C-46A7-49A2-A058-C304ABD68ECF}" destId="{A5E8D16E-4CD2-484C-BA8F-8358D4CC4EF0}" srcOrd="0" destOrd="0" presId="urn:microsoft.com/office/officeart/2005/8/layout/orgChart1"/>
    <dgm:cxn modelId="{95664F3B-BE7A-FF49-8D2F-0FFD651F7137}" type="presParOf" srcId="{639E540C-46A7-49A2-A058-C304ABD68ECF}" destId="{87D4CE27-9086-4DC6-8FA5-3D0CE0F20E15}" srcOrd="1" destOrd="0" presId="urn:microsoft.com/office/officeart/2005/8/layout/orgChart1"/>
    <dgm:cxn modelId="{696B1477-2A97-974F-B854-CC19C49C602B}" type="presParOf" srcId="{81B981AC-97FB-47C3-A7FD-0B75BED2F40F}" destId="{EB585100-7389-42CF-8C4A-A330E26D2B3F}" srcOrd="1" destOrd="0" presId="urn:microsoft.com/office/officeart/2005/8/layout/orgChart1"/>
    <dgm:cxn modelId="{8E9D8F72-E401-DD45-B74E-DF623C78A8AB}" type="presParOf" srcId="{81B981AC-97FB-47C3-A7FD-0B75BED2F40F}" destId="{AE403AA6-33A4-4624-8CA0-3E0A0FAC82D6}" srcOrd="2" destOrd="0" presId="urn:microsoft.com/office/officeart/2005/8/layout/orgChart1"/>
    <dgm:cxn modelId="{3AD2C17E-A19A-9744-A10D-F803B02972B2}" type="presParOf" srcId="{0E88D0E7-7327-4386-9686-C790E48772E2}" destId="{BAEC5211-4CEB-4ED5-876C-12A506A3667C}" srcOrd="4" destOrd="0" presId="urn:microsoft.com/office/officeart/2005/8/layout/orgChart1"/>
    <dgm:cxn modelId="{0500E79E-1B88-0647-9233-162BA67578DD}" type="presParOf" srcId="{0E88D0E7-7327-4386-9686-C790E48772E2}" destId="{F5AF29D7-80F7-47D1-B3AF-BBAECD8E48C8}" srcOrd="5" destOrd="0" presId="urn:microsoft.com/office/officeart/2005/8/layout/orgChart1"/>
    <dgm:cxn modelId="{1D6926D8-ED75-DF42-8211-0DA562206BB2}" type="presParOf" srcId="{F5AF29D7-80F7-47D1-B3AF-BBAECD8E48C8}" destId="{9E11B021-5473-444A-BE0B-C5C3A17B0679}" srcOrd="0" destOrd="0" presId="urn:microsoft.com/office/officeart/2005/8/layout/orgChart1"/>
    <dgm:cxn modelId="{1B223F77-75AF-CC45-9C02-530835B4FE63}" type="presParOf" srcId="{9E11B021-5473-444A-BE0B-C5C3A17B0679}" destId="{AAD9E2DA-1AFD-46C6-9F63-3DF65CE96BD1}" srcOrd="0" destOrd="0" presId="urn:microsoft.com/office/officeart/2005/8/layout/orgChart1"/>
    <dgm:cxn modelId="{B5E038FA-F3BC-0644-B204-BC9D5F9F7B2A}" type="presParOf" srcId="{9E11B021-5473-444A-BE0B-C5C3A17B0679}" destId="{EAD34E6B-8E8C-48D6-AFD4-4988CA68F3E2}" srcOrd="1" destOrd="0" presId="urn:microsoft.com/office/officeart/2005/8/layout/orgChart1"/>
    <dgm:cxn modelId="{E0AF4246-2FCC-3C40-9E0E-4ADEDC050E66}" type="presParOf" srcId="{F5AF29D7-80F7-47D1-B3AF-BBAECD8E48C8}" destId="{655D188C-7C1C-461D-AB7D-3279F95CCC89}" srcOrd="1" destOrd="0" presId="urn:microsoft.com/office/officeart/2005/8/layout/orgChart1"/>
    <dgm:cxn modelId="{3F4271EB-E10D-0249-A973-2EAC9B0BCECB}" type="presParOf" srcId="{F5AF29D7-80F7-47D1-B3AF-BBAECD8E48C8}" destId="{05332E9E-9F0B-4238-8590-C81BBF068F3B}" srcOrd="2" destOrd="0" presId="urn:microsoft.com/office/officeart/2005/8/layout/orgChart1"/>
    <dgm:cxn modelId="{D247B4AC-527D-CB42-876E-2B1AB01AE620}" type="presParOf" srcId="{0E88D0E7-7327-4386-9686-C790E48772E2}" destId="{281CC9CB-CC1F-4947-831A-78E131A7F23F}" srcOrd="6" destOrd="0" presId="urn:microsoft.com/office/officeart/2005/8/layout/orgChart1"/>
    <dgm:cxn modelId="{E3ACF7DD-0DF5-074E-AEFC-02A33CCFA5C7}" type="presParOf" srcId="{0E88D0E7-7327-4386-9686-C790E48772E2}" destId="{73C45C84-E433-E741-8972-688E1066AC65}" srcOrd="7" destOrd="0" presId="urn:microsoft.com/office/officeart/2005/8/layout/orgChart1"/>
    <dgm:cxn modelId="{7FE1EDA3-A7BB-934A-8089-5C8D2D83758B}" type="presParOf" srcId="{73C45C84-E433-E741-8972-688E1066AC65}" destId="{B700C6B1-29FB-9945-96A8-F7DB2B91D4BE}" srcOrd="0" destOrd="0" presId="urn:microsoft.com/office/officeart/2005/8/layout/orgChart1"/>
    <dgm:cxn modelId="{B079E077-3B6E-B244-9729-F689AC24C9C5}" type="presParOf" srcId="{B700C6B1-29FB-9945-96A8-F7DB2B91D4BE}" destId="{58B260CD-ED1E-7D4A-AD5A-61A1193D6D15}" srcOrd="0" destOrd="0" presId="urn:microsoft.com/office/officeart/2005/8/layout/orgChart1"/>
    <dgm:cxn modelId="{FBC26416-619C-284D-984C-10C7BB291D05}" type="presParOf" srcId="{B700C6B1-29FB-9945-96A8-F7DB2B91D4BE}" destId="{D5D74D0A-340B-0E4A-A9B7-DA7CDEB0C898}" srcOrd="1" destOrd="0" presId="urn:microsoft.com/office/officeart/2005/8/layout/orgChart1"/>
    <dgm:cxn modelId="{4D4BB6C8-F260-6C44-9309-6884DC996AB9}" type="presParOf" srcId="{73C45C84-E433-E741-8972-688E1066AC65}" destId="{25834238-2A28-ED45-B57E-DBF691E6B6C4}" srcOrd="1" destOrd="0" presId="urn:microsoft.com/office/officeart/2005/8/layout/orgChart1"/>
    <dgm:cxn modelId="{941AD5CB-287C-2544-90F5-3A9F2AC2D806}" type="presParOf" srcId="{73C45C84-E433-E741-8972-688E1066AC65}" destId="{207BA9AE-5505-2C4D-A2CD-68F7B8F01D8F}" srcOrd="2" destOrd="0" presId="urn:microsoft.com/office/officeart/2005/8/layout/orgChart1"/>
    <dgm:cxn modelId="{18A76BE8-4633-9E46-8F27-46674D223901}" type="presParOf" srcId="{A20D5522-D5CB-4E00-AE26-AEE254B1F785}" destId="{1D6E6072-4871-4CED-BF6F-A162F8AF86C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CC9CB-CC1F-4947-831A-78E131A7F23F}">
      <dsp:nvSpPr>
        <dsp:cNvPr id="0" name=""/>
        <dsp:cNvSpPr/>
      </dsp:nvSpPr>
      <dsp:spPr>
        <a:xfrm>
          <a:off x="4343400" y="1634151"/>
          <a:ext cx="3401777" cy="393594"/>
        </a:xfrm>
        <a:custGeom>
          <a:avLst/>
          <a:gdLst/>
          <a:ahLst/>
          <a:cxnLst/>
          <a:rect l="0" t="0" r="0" b="0"/>
          <a:pathLst>
            <a:path>
              <a:moveTo>
                <a:pt x="0" y="0"/>
              </a:moveTo>
              <a:lnTo>
                <a:pt x="0" y="196797"/>
              </a:lnTo>
              <a:lnTo>
                <a:pt x="3401777" y="196797"/>
              </a:lnTo>
              <a:lnTo>
                <a:pt x="3401777" y="39359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EC5211-4CEB-4ED5-876C-12A506A3667C}">
      <dsp:nvSpPr>
        <dsp:cNvPr id="0" name=""/>
        <dsp:cNvSpPr/>
      </dsp:nvSpPr>
      <dsp:spPr>
        <a:xfrm>
          <a:off x="4343400" y="1634151"/>
          <a:ext cx="1133925" cy="393594"/>
        </a:xfrm>
        <a:custGeom>
          <a:avLst/>
          <a:gdLst/>
          <a:ahLst/>
          <a:cxnLst/>
          <a:rect l="0" t="0" r="0" b="0"/>
          <a:pathLst>
            <a:path>
              <a:moveTo>
                <a:pt x="0" y="0"/>
              </a:moveTo>
              <a:lnTo>
                <a:pt x="0" y="196797"/>
              </a:lnTo>
              <a:lnTo>
                <a:pt x="1133925" y="196797"/>
              </a:lnTo>
              <a:lnTo>
                <a:pt x="1133925" y="39359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3A80BCB2-28D2-4D9D-9630-AC2594CC82B7}">
      <dsp:nvSpPr>
        <dsp:cNvPr id="0" name=""/>
        <dsp:cNvSpPr/>
      </dsp:nvSpPr>
      <dsp:spPr>
        <a:xfrm>
          <a:off x="3209474" y="1634151"/>
          <a:ext cx="1133925" cy="393594"/>
        </a:xfrm>
        <a:custGeom>
          <a:avLst/>
          <a:gdLst/>
          <a:ahLst/>
          <a:cxnLst/>
          <a:rect l="0" t="0" r="0" b="0"/>
          <a:pathLst>
            <a:path>
              <a:moveTo>
                <a:pt x="1133925" y="0"/>
              </a:moveTo>
              <a:lnTo>
                <a:pt x="1133925" y="196797"/>
              </a:lnTo>
              <a:lnTo>
                <a:pt x="0" y="196797"/>
              </a:lnTo>
              <a:lnTo>
                <a:pt x="0" y="39359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D210F237-5DF1-42A9-88E6-5B6DB3BD7A92}">
      <dsp:nvSpPr>
        <dsp:cNvPr id="0" name=""/>
        <dsp:cNvSpPr/>
      </dsp:nvSpPr>
      <dsp:spPr>
        <a:xfrm>
          <a:off x="937442" y="1634151"/>
          <a:ext cx="3405957" cy="393594"/>
        </a:xfrm>
        <a:custGeom>
          <a:avLst/>
          <a:gdLst/>
          <a:ahLst/>
          <a:cxnLst/>
          <a:rect l="0" t="0" r="0" b="0"/>
          <a:pathLst>
            <a:path>
              <a:moveTo>
                <a:pt x="3405957" y="0"/>
              </a:moveTo>
              <a:lnTo>
                <a:pt x="3405957" y="196797"/>
              </a:lnTo>
              <a:lnTo>
                <a:pt x="0" y="196797"/>
              </a:lnTo>
              <a:lnTo>
                <a:pt x="0" y="393594"/>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587670C0-1180-4F5F-9F4C-3392F7D52F32}">
      <dsp:nvSpPr>
        <dsp:cNvPr id="0" name=""/>
        <dsp:cNvSpPr/>
      </dsp:nvSpPr>
      <dsp:spPr>
        <a:xfrm>
          <a:off x="3406271" y="644524"/>
          <a:ext cx="1874257" cy="989626"/>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2.08</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Extinction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 Prebys</a:t>
          </a:r>
          <a:br>
            <a:rPr lang="en-US" sz="1400" b="0" kern="1200" dirty="0" smtClean="0">
              <a:solidFill>
                <a:schemeClr val="tx1"/>
              </a:solidFill>
              <a:effectLst>
                <a:outerShdw blurRad="38100" dist="38100" dir="2700000" algn="tl">
                  <a:srgbClr val="000000">
                    <a:alpha val="43137"/>
                  </a:srgbClr>
                </a:outerShdw>
              </a:effectLst>
            </a:rPr>
          </a:br>
          <a:r>
            <a:rPr lang="en-US" sz="1400" b="0" kern="1200" dirty="0" smtClean="0">
              <a:solidFill>
                <a:schemeClr val="tx1"/>
              </a:solidFill>
              <a:effectLst>
                <a:outerShdw blurRad="38100" dist="38100" dir="2700000" algn="tl">
                  <a:srgbClr val="000000">
                    <a:alpha val="43137"/>
                  </a:srgbClr>
                </a:outerShdw>
              </a:effectLst>
            </a:rPr>
            <a:t>Deputy: TJ Gardner</a:t>
          </a:r>
          <a:endParaRPr lang="en-US" sz="1400" b="0" kern="1200" dirty="0">
            <a:solidFill>
              <a:schemeClr val="tx1"/>
            </a:solidFill>
            <a:effectLst>
              <a:outerShdw blurRad="38100" dist="38100" dir="2700000" algn="tl">
                <a:srgbClr val="000000">
                  <a:alpha val="43137"/>
                </a:srgbClr>
              </a:outerShdw>
            </a:effectLst>
          </a:endParaRPr>
        </a:p>
      </dsp:txBody>
      <dsp:txXfrm>
        <a:off x="3406271" y="644524"/>
        <a:ext cx="1874257" cy="989626"/>
      </dsp:txXfrm>
    </dsp:sp>
    <dsp:sp modelId="{2C2127AC-62E3-4BAA-8B7E-37BD072AACA2}">
      <dsp:nvSpPr>
        <dsp:cNvPr id="0" name=""/>
        <dsp:cNvSpPr/>
      </dsp:nvSpPr>
      <dsp:spPr>
        <a:xfrm>
          <a:off x="313" y="2027745"/>
          <a:ext cx="1874257" cy="1391730"/>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2.08.01</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Conceptual</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 </a:t>
          </a:r>
          <a:r>
            <a:rPr lang="en-US" sz="1400" b="0" kern="1200" dirty="0" err="1" smtClean="0">
              <a:solidFill>
                <a:schemeClr val="tx1"/>
              </a:solidFill>
              <a:effectLst>
                <a:outerShdw blurRad="38100" dist="38100" dir="2700000" algn="tl">
                  <a:srgbClr val="000000">
                    <a:alpha val="43137"/>
                  </a:srgbClr>
                </a:outerShdw>
              </a:effectLst>
            </a:rPr>
            <a:t>Prebys</a:t>
          </a:r>
          <a:endParaRPr lang="en-US" sz="1400" b="0" kern="1200" dirty="0">
            <a:solidFill>
              <a:schemeClr val="tx1"/>
            </a:solidFill>
            <a:effectLst>
              <a:outerShdw blurRad="38100" dist="38100" dir="2700000" algn="tl">
                <a:srgbClr val="000000">
                  <a:alpha val="43137"/>
                </a:srgbClr>
              </a:outerShdw>
            </a:effectLst>
          </a:endParaRPr>
        </a:p>
      </dsp:txBody>
      <dsp:txXfrm>
        <a:off x="313" y="2027745"/>
        <a:ext cx="1874257" cy="1391730"/>
      </dsp:txXfrm>
    </dsp:sp>
    <dsp:sp modelId="{A5E8D16E-4CD2-484C-BA8F-8358D4CC4EF0}">
      <dsp:nvSpPr>
        <dsp:cNvPr id="0" name=""/>
        <dsp:cNvSpPr/>
      </dsp:nvSpPr>
      <dsp:spPr>
        <a:xfrm>
          <a:off x="2272345" y="2027745"/>
          <a:ext cx="1874257" cy="1391730"/>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2.08.02</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External Extinction</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 </a:t>
          </a:r>
          <a:r>
            <a:rPr lang="en-US" sz="1400" b="0" kern="1200" dirty="0" err="1" smtClean="0">
              <a:solidFill>
                <a:schemeClr val="tx1"/>
              </a:solidFill>
              <a:effectLst>
                <a:outerShdw blurRad="38100" dist="38100" dir="2700000" algn="tl">
                  <a:srgbClr val="000000">
                    <a:alpha val="43137"/>
                  </a:srgbClr>
                </a:outerShdw>
              </a:effectLst>
            </a:rPr>
            <a:t>Prebys</a:t>
          </a:r>
          <a:endParaRPr lang="en-US" sz="1400" b="0" kern="1200" dirty="0">
            <a:solidFill>
              <a:schemeClr val="tx1"/>
            </a:solidFill>
            <a:effectLst>
              <a:outerShdw blurRad="38100" dist="38100" dir="2700000" algn="tl">
                <a:srgbClr val="000000">
                  <a:alpha val="43137"/>
                </a:srgbClr>
              </a:outerShdw>
            </a:effectLst>
          </a:endParaRPr>
        </a:p>
      </dsp:txBody>
      <dsp:txXfrm>
        <a:off x="2272345" y="2027745"/>
        <a:ext cx="1874257" cy="1391730"/>
      </dsp:txXfrm>
    </dsp:sp>
    <dsp:sp modelId="{AAD9E2DA-1AFD-46C6-9F63-3DF65CE96BD1}">
      <dsp:nvSpPr>
        <dsp:cNvPr id="0" name=""/>
        <dsp:cNvSpPr/>
      </dsp:nvSpPr>
      <dsp:spPr>
        <a:xfrm>
          <a:off x="4540197" y="2027745"/>
          <a:ext cx="1874257" cy="1391730"/>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2.08.03</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Extinction Monitoring</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P. Kasper</a:t>
          </a:r>
          <a:endParaRPr lang="en-US" sz="1400" b="0" kern="1200" dirty="0">
            <a:solidFill>
              <a:schemeClr val="tx1"/>
            </a:solidFill>
            <a:effectLst>
              <a:outerShdw blurRad="38100" dist="38100" dir="2700000" algn="tl">
                <a:srgbClr val="000000">
                  <a:alpha val="43137"/>
                </a:srgbClr>
              </a:outerShdw>
            </a:effectLst>
          </a:endParaRPr>
        </a:p>
      </dsp:txBody>
      <dsp:txXfrm>
        <a:off x="4540197" y="2027745"/>
        <a:ext cx="1874257" cy="1391730"/>
      </dsp:txXfrm>
    </dsp:sp>
    <dsp:sp modelId="{58B260CD-ED1E-7D4A-AD5A-61A1193D6D15}">
      <dsp:nvSpPr>
        <dsp:cNvPr id="0" name=""/>
        <dsp:cNvSpPr/>
      </dsp:nvSpPr>
      <dsp:spPr>
        <a:xfrm>
          <a:off x="6808048" y="2027745"/>
          <a:ext cx="1874257" cy="1369388"/>
        </a:xfrm>
        <a:prstGeom prst="rect">
          <a:avLst/>
        </a:prstGeom>
        <a:solidFill>
          <a:schemeClr val="tx2">
            <a:lumMod val="40000"/>
            <a:lumOff val="60000"/>
          </a:schemeClr>
        </a:solid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WBS 2.08.04</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Technical Documentation	</a:t>
          </a:r>
        </a:p>
        <a:p>
          <a:pPr lvl="0" algn="ctr" defTabSz="622300">
            <a:lnSpc>
              <a:spcPct val="90000"/>
            </a:lnSpc>
            <a:spcBef>
              <a:spcPct val="0"/>
            </a:spcBef>
            <a:spcAft>
              <a:spcPct val="35000"/>
            </a:spcAft>
          </a:pPr>
          <a:r>
            <a:rPr lang="en-US" sz="1400" b="0" kern="1200" dirty="0" smtClean="0">
              <a:solidFill>
                <a:schemeClr val="tx1"/>
              </a:solidFill>
              <a:effectLst>
                <a:outerShdw blurRad="38100" dist="38100" dir="2700000" algn="tl">
                  <a:srgbClr val="000000">
                    <a:alpha val="43137"/>
                  </a:srgbClr>
                </a:outerShdw>
              </a:effectLst>
            </a:rPr>
            <a:t>E. </a:t>
          </a:r>
          <a:r>
            <a:rPr lang="en-US" sz="1400" b="0" kern="1200" dirty="0" err="1" smtClean="0">
              <a:solidFill>
                <a:schemeClr val="tx1"/>
              </a:solidFill>
              <a:effectLst>
                <a:outerShdw blurRad="38100" dist="38100" dir="2700000" algn="tl">
                  <a:srgbClr val="000000">
                    <a:alpha val="43137"/>
                  </a:srgbClr>
                </a:outerShdw>
              </a:effectLst>
            </a:rPr>
            <a:t>Prebys</a:t>
          </a:r>
          <a:endParaRPr lang="en-US" sz="1400" b="0" kern="1200" dirty="0">
            <a:solidFill>
              <a:schemeClr val="tx1"/>
            </a:solidFill>
            <a:effectLst>
              <a:outerShdw blurRad="38100" dist="38100" dir="2700000" algn="tl">
                <a:srgbClr val="000000">
                  <a:alpha val="43137"/>
                </a:srgbClr>
              </a:outerShdw>
            </a:effectLst>
          </a:endParaRPr>
        </a:p>
      </dsp:txBody>
      <dsp:txXfrm>
        <a:off x="6808048" y="2027745"/>
        <a:ext cx="1874257" cy="13693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10/18/2014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10/18/2014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E. Prebys - Extinction Systems, Mu2e CD-2/3b Review</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10/22/14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E. Prebys - Extinction Systems, Mu2e CD-2/3b Review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10/22/14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E. Prebys - Extinction Systems, Mu2e CD-2/3b Review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10/22/14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E. Prebys - Extinction Systems, Mu2e CD-2/3b Review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10/22/14</a:t>
            </a:r>
            <a:endParaRPr lang="en-US"/>
          </a:p>
        </p:txBody>
      </p:sp>
      <p:sp>
        <p:nvSpPr>
          <p:cNvPr id="4" name="Footer Placeholder 3"/>
          <p:cNvSpPr>
            <a:spLocks noGrp="1"/>
          </p:cNvSpPr>
          <p:nvPr>
            <p:ph type="ftr" sz="quarter" idx="11"/>
          </p:nvPr>
        </p:nvSpPr>
        <p:spPr/>
        <p:txBody>
          <a:bodyPr/>
          <a:lstStyle/>
          <a:p>
            <a:r>
              <a:rPr lang="en-US" smtClean="0"/>
              <a:t>E. Prebys - Extinction Systems, Mu2e CD-2/3b Review</a:t>
            </a:r>
            <a:endParaRPr lang="en-US"/>
          </a:p>
        </p:txBody>
      </p:sp>
      <p:sp>
        <p:nvSpPr>
          <p:cNvPr id="5" name="Slide Number Placeholder 4"/>
          <p:cNvSpPr>
            <a:spLocks noGrp="1"/>
          </p:cNvSpPr>
          <p:nvPr>
            <p:ph type="sldNum" sz="quarter" idx="12"/>
          </p:nvPr>
        </p:nvSpPr>
        <p:spPr/>
        <p:txBody>
          <a:bodyPr/>
          <a:lstStyle/>
          <a:p>
            <a:fld id="{B344E37B-C91D-436F-9025-51E0C073EA6A}" type="slidenum">
              <a:rPr lang="en-US" smtClean="0"/>
              <a:t>‹#›</a:t>
            </a:fld>
            <a:endParaRPr lang="en-US"/>
          </a:p>
        </p:txBody>
      </p:sp>
    </p:spTree>
    <p:extLst>
      <p:ext uri="{BB962C8B-B14F-4D97-AF65-F5344CB8AC3E}">
        <p14:creationId xmlns:p14="http://schemas.microsoft.com/office/powerpoint/2010/main" val="181115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10/22/14</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E. Prebys - Extinction Systems, Mu2e CD-2/3b Review</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10/22/14</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E. Prebys - Extinction Systems, Mu2e CD-2/3b Review</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10/22/14</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10/22/14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E. Prebys - Extinction Systems, Mu2e CD-2/3b Review</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10/22/14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E. Prebys - Extinction Systems, Mu2e CD-2/3b Review</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28.png"/><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td.fnal.gov/departments/quality_and_material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0.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wmf"/><Relationship Id="rId11" Type="http://schemas.openxmlformats.org/officeDocument/2006/relationships/image" Target="../media/image17.png"/><Relationship Id="rId5" Type="http://schemas.openxmlformats.org/officeDocument/2006/relationships/oleObject" Target="../embeddings/oleObject7.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18.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solidFill>
                  <a:schemeClr val="tx2"/>
                </a:solidFill>
                <a:latin typeface="Helvetica" charset="0"/>
              </a:rPr>
              <a:t>Mu2e Extinction Systems</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Eric Prebys</a:t>
            </a:r>
            <a:endParaRPr lang="en-US" dirty="0">
              <a:solidFill>
                <a:schemeClr val="tx2"/>
              </a:solidFill>
              <a:latin typeface="Helvetica" charset="0"/>
            </a:endParaRPr>
          </a:p>
          <a:p>
            <a:r>
              <a:rPr lang="en-US" dirty="0" smtClean="0">
                <a:solidFill>
                  <a:schemeClr val="tx2"/>
                </a:solidFill>
                <a:latin typeface="Helvetica" charset="0"/>
              </a:rPr>
              <a:t>Mu2e CD-2/3b Review</a:t>
            </a:r>
            <a:endParaRPr lang="en-US" dirty="0">
              <a:solidFill>
                <a:schemeClr val="tx2"/>
              </a:solidFill>
              <a:latin typeface="Helvetica" charset="0"/>
            </a:endParaRPr>
          </a:p>
          <a:p>
            <a:r>
              <a:rPr lang="en-US" dirty="0" smtClean="0">
                <a:solidFill>
                  <a:schemeClr val="tx2"/>
                </a:solidFill>
                <a:latin typeface="Helvetica" charset="0"/>
              </a:rPr>
              <a:t>October 21-24, 2014</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Beam Line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5466" y="2415926"/>
            <a:ext cx="3903134" cy="2494740"/>
          </a:xfrm>
          <a:prstGeom prst="rect">
            <a:avLst/>
          </a:prstGeom>
        </p:spPr>
      </p:pic>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4571999" y="1058015"/>
            <a:ext cx="4011295" cy="4877435"/>
          </a:xfrm>
          <a:prstGeom prst="rect">
            <a:avLst/>
          </a:prstGeom>
          <a:noFill/>
        </p:spPr>
      </p:pic>
      <p:sp>
        <p:nvSpPr>
          <p:cNvPr id="9" name="Right Arrow 8"/>
          <p:cNvSpPr/>
          <p:nvPr/>
        </p:nvSpPr>
        <p:spPr>
          <a:xfrm>
            <a:off x="4114800" y="3496733"/>
            <a:ext cx="338667" cy="2878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1110439">
            <a:off x="6616276" y="2654776"/>
            <a:ext cx="826346" cy="125306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45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Dipole Design and Prototype</a:t>
            </a:r>
            <a:endParaRPr lang="en-US" dirty="0"/>
          </a:p>
        </p:txBody>
      </p:sp>
      <p:sp>
        <p:nvSpPr>
          <p:cNvPr id="3" name="Content Placeholder 2"/>
          <p:cNvSpPr>
            <a:spLocks noGrp="1"/>
          </p:cNvSpPr>
          <p:nvPr>
            <p:ph idx="1"/>
          </p:nvPr>
        </p:nvSpPr>
        <p:spPr>
          <a:xfrm>
            <a:off x="242887" y="1043047"/>
            <a:ext cx="8672513" cy="722254"/>
          </a:xfrm>
        </p:spPr>
        <p:txBody>
          <a:bodyPr/>
          <a:lstStyle/>
          <a:p>
            <a:r>
              <a:rPr lang="en-US" dirty="0" smtClean="0"/>
              <a:t>AC dipole system consists of 6</a:t>
            </a:r>
            <a:br>
              <a:rPr lang="en-US" dirty="0" smtClean="0"/>
            </a:br>
            <a:r>
              <a:rPr lang="en-US" dirty="0" smtClean="0"/>
              <a:t> identical one meter elements, </a:t>
            </a:r>
            <a:br>
              <a:rPr lang="en-US" dirty="0" smtClean="0"/>
            </a:br>
            <a:r>
              <a:rPr lang="en-US" dirty="0" smtClean="0"/>
              <a:t>arranged in two 3-meter vacuum </a:t>
            </a:r>
            <a:br>
              <a:rPr lang="en-US" dirty="0" smtClean="0"/>
            </a:br>
            <a:r>
              <a:rPr lang="en-US" dirty="0" smtClean="0"/>
              <a:t>vessels.</a:t>
            </a:r>
          </a:p>
          <a:p>
            <a:r>
              <a:rPr lang="en-US" dirty="0" smtClean="0"/>
              <a:t>Extensive tests done with half-meter</a:t>
            </a:r>
            <a:br>
              <a:rPr lang="en-US" dirty="0" smtClean="0"/>
            </a:br>
            <a:r>
              <a:rPr lang="en-US" dirty="0" smtClean="0"/>
              <a:t>prototype</a:t>
            </a:r>
          </a:p>
          <a:p>
            <a:pPr lvl="1"/>
            <a:r>
              <a:rPr lang="en-US" dirty="0" smtClean="0"/>
              <a:t>meets all specifications</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5226050" y="920751"/>
            <a:ext cx="3771900" cy="1689099"/>
          </a:xfrm>
          <a:prstGeom prst="rect">
            <a:avLst/>
          </a:prstGeom>
          <a:noFill/>
          <a:ln>
            <a:noFill/>
          </a:ln>
        </p:spPr>
      </p:pic>
      <p:sp>
        <p:nvSpPr>
          <p:cNvPr id="8" name="TextBox 7"/>
          <p:cNvSpPr txBox="1"/>
          <p:nvPr/>
        </p:nvSpPr>
        <p:spPr>
          <a:xfrm>
            <a:off x="6889750" y="2609850"/>
            <a:ext cx="2108200" cy="584776"/>
          </a:xfrm>
          <a:prstGeom prst="rect">
            <a:avLst/>
          </a:prstGeom>
          <a:noFill/>
        </p:spPr>
        <p:txBody>
          <a:bodyPr wrap="square" rtlCol="0">
            <a:spAutoFit/>
          </a:bodyPr>
          <a:lstStyle/>
          <a:p>
            <a:r>
              <a:rPr lang="en-US" sz="1600" dirty="0" smtClean="0">
                <a:solidFill>
                  <a:srgbClr val="FF0000"/>
                </a:solidFill>
              </a:rPr>
              <a:t>Elements individually powered</a:t>
            </a:r>
            <a:endParaRPr lang="en-US" sz="1600" dirty="0">
              <a:solidFill>
                <a:srgbClr val="FF0000"/>
              </a:solidFill>
            </a:endParaRPr>
          </a:p>
        </p:txBody>
      </p:sp>
      <p:cxnSp>
        <p:nvCxnSpPr>
          <p:cNvPr id="9" name="Straight Arrow Connector 8"/>
          <p:cNvCxnSpPr/>
          <p:nvPr/>
        </p:nvCxnSpPr>
        <p:spPr>
          <a:xfrm flipH="1" flipV="1">
            <a:off x="6889750" y="2362200"/>
            <a:ext cx="137320" cy="2476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50302" y="3749675"/>
            <a:ext cx="3566795" cy="2305050"/>
          </a:xfrm>
          <a:prstGeom prst="rect">
            <a:avLst/>
          </a:prstGeom>
          <a:noFill/>
          <a:ln>
            <a:noFill/>
          </a:ln>
        </p:spPr>
      </p:pic>
      <p:pic>
        <p:nvPicPr>
          <p:cNvPr id="12" name="Picture 11" descr="IMG_678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3962" y="3531870"/>
            <a:ext cx="3495675" cy="2156460"/>
          </a:xfrm>
          <a:prstGeom prst="rect">
            <a:avLst/>
          </a:prstGeom>
        </p:spPr>
      </p:pic>
    </p:spTree>
    <p:extLst>
      <p:ext uri="{BB962C8B-B14F-4D97-AF65-F5344CB8AC3E}">
        <p14:creationId xmlns:p14="http://schemas.microsoft.com/office/powerpoint/2010/main" val="4074418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 Dipole Harmonics</a:t>
            </a:r>
            <a:endParaRPr lang="en-US" dirty="0"/>
          </a:p>
        </p:txBody>
      </p:sp>
      <p:sp>
        <p:nvSpPr>
          <p:cNvPr id="3" name="Content Placeholder 2"/>
          <p:cNvSpPr>
            <a:spLocks noGrp="1"/>
          </p:cNvSpPr>
          <p:nvPr>
            <p:ph idx="1"/>
          </p:nvPr>
        </p:nvSpPr>
        <p:spPr>
          <a:xfrm>
            <a:off x="228600" y="916418"/>
            <a:ext cx="8455417" cy="4987867"/>
          </a:xfrm>
        </p:spPr>
        <p:txBody>
          <a:bodyPr/>
          <a:lstStyle/>
          <a:p>
            <a:r>
              <a:rPr lang="en-US" sz="1800" dirty="0" smtClean="0"/>
              <a:t>The AC dipole elements will be driven by 3 harmonics</a:t>
            </a:r>
          </a:p>
          <a:p>
            <a:pPr lvl="1"/>
            <a:r>
              <a:rPr lang="en-US" sz="1800" dirty="0" smtClean="0"/>
              <a:t>2 elements @ 300 kHz (half bunch frequency), such that beam is transmitted at the nodes.</a:t>
            </a:r>
          </a:p>
          <a:p>
            <a:pPr lvl="1"/>
            <a:r>
              <a:rPr lang="en-US" sz="1800" dirty="0" smtClean="0"/>
              <a:t>3 elements @ 4.5 MHz to reduce slewing during transmission</a:t>
            </a:r>
            <a:endParaRPr lang="en-US" sz="1800" dirty="0"/>
          </a:p>
          <a:p>
            <a:pPr lvl="2"/>
            <a:r>
              <a:rPr lang="en-US" sz="1600" dirty="0" smtClean="0"/>
              <a:t>Optimized to maximize transmission of in-time beam.</a:t>
            </a:r>
          </a:p>
          <a:p>
            <a:pPr lvl="1"/>
            <a:r>
              <a:rPr lang="en-US" sz="1800" dirty="0" smtClean="0"/>
              <a:t>1 element @ 900 kHz, to reduce amplitude and prevent beam pipe scraping upstream of the collimator. </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
        <p:nvSpPr>
          <p:cNvPr id="10" name="Right Arrow 9"/>
          <p:cNvSpPr/>
          <p:nvPr/>
        </p:nvSpPr>
        <p:spPr>
          <a:xfrm>
            <a:off x="4352864" y="3963247"/>
            <a:ext cx="575107" cy="4016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p:nvPr/>
        </p:nvPicPr>
        <p:blipFill>
          <a:blip r:embed="rId3">
            <a:extLst>
              <a:ext uri="{28A0092B-C50C-407E-A947-70E740481C1C}">
                <a14:useLocalDpi xmlns:a14="http://schemas.microsoft.com/office/drawing/2010/main"/>
              </a:ext>
            </a:extLst>
          </a:blip>
          <a:srcRect/>
          <a:stretch>
            <a:fillRect/>
          </a:stretch>
        </p:blipFill>
        <p:spPr bwMode="auto">
          <a:xfrm>
            <a:off x="1408853" y="3006208"/>
            <a:ext cx="2651760" cy="2237740"/>
          </a:xfrm>
          <a:prstGeom prst="rect">
            <a:avLst/>
          </a:prstGeom>
          <a:solidFill>
            <a:schemeClr val="bg1"/>
          </a:solidFill>
        </p:spPr>
      </p:pic>
      <p:pic>
        <p:nvPicPr>
          <p:cNvPr id="12" name="Picture 11"/>
          <p:cNvPicPr/>
          <p:nvPr/>
        </p:nvPicPr>
        <p:blipFill>
          <a:blip r:embed="rId4">
            <a:extLst>
              <a:ext uri="{28A0092B-C50C-407E-A947-70E740481C1C}">
                <a14:useLocalDpi xmlns:a14="http://schemas.microsoft.com/office/drawing/2010/main"/>
              </a:ext>
            </a:extLst>
          </a:blip>
          <a:srcRect/>
          <a:stretch>
            <a:fillRect/>
          </a:stretch>
        </p:blipFill>
        <p:spPr bwMode="auto">
          <a:xfrm>
            <a:off x="5142230" y="3006208"/>
            <a:ext cx="2615565" cy="2207260"/>
          </a:xfrm>
          <a:prstGeom prst="rect">
            <a:avLst/>
          </a:prstGeom>
          <a:noFill/>
        </p:spPr>
      </p:pic>
      <p:pic>
        <p:nvPicPr>
          <p:cNvPr id="13" name="Picture 12"/>
          <p:cNvPicPr>
            <a:picLocks noChangeAspect="1"/>
          </p:cNvPicPr>
          <p:nvPr/>
        </p:nvPicPr>
        <p:blipFill>
          <a:blip r:embed="rId5"/>
          <a:stretch>
            <a:fillRect/>
          </a:stretch>
        </p:blipFill>
        <p:spPr>
          <a:xfrm>
            <a:off x="2615672" y="5345263"/>
            <a:ext cx="4206875" cy="1118044"/>
          </a:xfrm>
          <a:prstGeom prst="rect">
            <a:avLst/>
          </a:prstGeom>
        </p:spPr>
      </p:pic>
      <p:sp>
        <p:nvSpPr>
          <p:cNvPr id="7" name="Rectangle 6"/>
          <p:cNvSpPr/>
          <p:nvPr/>
        </p:nvSpPr>
        <p:spPr>
          <a:xfrm>
            <a:off x="1303867" y="3606800"/>
            <a:ext cx="2032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040630" y="3606800"/>
            <a:ext cx="2032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97805323"/>
              </p:ext>
            </p:extLst>
          </p:nvPr>
        </p:nvGraphicFramePr>
        <p:xfrm>
          <a:off x="1226820" y="3829050"/>
          <a:ext cx="237914" cy="302800"/>
        </p:xfrm>
        <a:graphic>
          <a:graphicData uri="http://schemas.openxmlformats.org/presentationml/2006/ole">
            <mc:AlternateContent xmlns:mc="http://schemas.openxmlformats.org/markup-compatibility/2006">
              <mc:Choice xmlns:v="urn:schemas-microsoft-com:vml" Requires="v">
                <p:oleObj spid="_x0000_s7186" name="Equation" r:id="rId6" imgW="139700" imgH="177800" progId="Equation.DSMT4">
                  <p:embed/>
                </p:oleObj>
              </mc:Choice>
              <mc:Fallback>
                <p:oleObj name="Equation" r:id="rId6" imgW="139700" imgH="177800" progId="Equation.DSMT4">
                  <p:embed/>
                  <p:pic>
                    <p:nvPicPr>
                      <p:cNvPr id="0" name=""/>
                      <p:cNvPicPr/>
                      <p:nvPr/>
                    </p:nvPicPr>
                    <p:blipFill>
                      <a:blip r:embed="rId7"/>
                      <a:stretch>
                        <a:fillRect/>
                      </a:stretch>
                    </p:blipFill>
                    <p:spPr>
                      <a:xfrm>
                        <a:off x="1226820" y="3829050"/>
                        <a:ext cx="237914" cy="302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59147110"/>
              </p:ext>
            </p:extLst>
          </p:nvPr>
        </p:nvGraphicFramePr>
        <p:xfrm>
          <a:off x="5005916" y="3829050"/>
          <a:ext cx="237914" cy="302800"/>
        </p:xfrm>
        <a:graphic>
          <a:graphicData uri="http://schemas.openxmlformats.org/presentationml/2006/ole">
            <mc:AlternateContent xmlns:mc="http://schemas.openxmlformats.org/markup-compatibility/2006">
              <mc:Choice xmlns:v="urn:schemas-microsoft-com:vml" Requires="v">
                <p:oleObj spid="_x0000_s7187" name="Equation" r:id="rId8" imgW="139700" imgH="177800" progId="Equation.DSMT4">
                  <p:embed/>
                </p:oleObj>
              </mc:Choice>
              <mc:Fallback>
                <p:oleObj name="Equation" r:id="rId8" imgW="139700" imgH="177800" progId="Equation.DSMT4">
                  <p:embed/>
                  <p:pic>
                    <p:nvPicPr>
                      <p:cNvPr id="0" name=""/>
                      <p:cNvPicPr/>
                      <p:nvPr/>
                    </p:nvPicPr>
                    <p:blipFill>
                      <a:blip r:embed="rId7"/>
                      <a:stretch>
                        <a:fillRect/>
                      </a:stretch>
                    </p:blipFill>
                    <p:spPr>
                      <a:xfrm>
                        <a:off x="5005916" y="3829050"/>
                        <a:ext cx="237914" cy="302800"/>
                      </a:xfrm>
                      <a:prstGeom prst="rect">
                        <a:avLst/>
                      </a:prstGeom>
                    </p:spPr>
                  </p:pic>
                </p:oleObj>
              </mc:Fallback>
            </mc:AlternateContent>
          </a:graphicData>
        </a:graphic>
      </p:graphicFrame>
    </p:spTree>
    <p:extLst>
      <p:ext uri="{BB962C8B-B14F-4D97-AF65-F5344CB8AC3E}">
        <p14:creationId xmlns:p14="http://schemas.microsoft.com/office/powerpoint/2010/main" val="69296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half" idx="2"/>
          </p:nvPr>
        </p:nvSpPr>
        <p:spPr>
          <a:xfrm>
            <a:off x="228600" y="1043693"/>
            <a:ext cx="4064000" cy="4994276"/>
          </a:xfrm>
        </p:spPr>
        <p:txBody>
          <a:bodyPr/>
          <a:lstStyle/>
          <a:p>
            <a:pPr marL="342900" indent="-342900">
              <a:buFont typeface="Arial"/>
              <a:buChar char="•"/>
            </a:pPr>
            <a:r>
              <a:rPr lang="en-US" dirty="0" smtClean="0"/>
              <a:t>Collimator based on designs previously used in Main Injector and </a:t>
            </a:r>
            <a:r>
              <a:rPr lang="en-US" dirty="0" err="1" smtClean="0"/>
              <a:t>Tevatron</a:t>
            </a:r>
            <a:endParaRPr lang="en-US" dirty="0" smtClean="0"/>
          </a:p>
          <a:p>
            <a:pPr marL="342900" indent="-342900">
              <a:buFont typeface="Arial"/>
              <a:buChar char="•"/>
            </a:pPr>
            <a:r>
              <a:rPr lang="en-US" dirty="0" smtClean="0"/>
              <a:t>Separate motion controllers/LVDTs at each end so position and angle can be precisely controlled</a:t>
            </a:r>
            <a:endParaRPr lang="en-US" dirty="0"/>
          </a:p>
        </p:txBody>
      </p:sp>
      <p:sp>
        <p:nvSpPr>
          <p:cNvPr id="2" name="Title 1"/>
          <p:cNvSpPr>
            <a:spLocks noGrp="1"/>
          </p:cNvSpPr>
          <p:nvPr>
            <p:ph type="title"/>
          </p:nvPr>
        </p:nvSpPr>
        <p:spPr/>
        <p:txBody>
          <a:bodyPr/>
          <a:lstStyle/>
          <a:p>
            <a:r>
              <a:rPr lang="en-US" dirty="0" smtClean="0"/>
              <a:t>Collimator Design</a:t>
            </a:r>
            <a:endParaRPr lang="en-US" dirty="0"/>
          </a:p>
        </p:txBody>
      </p:sp>
      <p:sp>
        <p:nvSpPr>
          <p:cNvPr id="4" name="Date Placeholder 3"/>
          <p:cNvSpPr>
            <a:spLocks noGrp="1"/>
          </p:cNvSpPr>
          <p:nvPr>
            <p:ph type="dt" sz="half" idx="16"/>
          </p:nvPr>
        </p:nvSpPr>
        <p:spPr/>
        <p:txBody>
          <a:bodyPr/>
          <a:lstStyle/>
          <a:p>
            <a:pPr>
              <a:defRPr/>
            </a:pPr>
            <a:r>
              <a:rPr lang="en-US" smtClean="0"/>
              <a:t>10/22/14</a:t>
            </a:r>
            <a:endParaRPr lang="en-US" dirty="0"/>
          </a:p>
        </p:txBody>
      </p:sp>
      <p:sp>
        <p:nvSpPr>
          <p:cNvPr id="5" name="Footer Placeholder 4"/>
          <p:cNvSpPr>
            <a:spLocks noGrp="1"/>
          </p:cNvSpPr>
          <p:nvPr>
            <p:ph type="ftr" sz="quarter" idx="17"/>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8"/>
          </p:nvPr>
        </p:nvSpPr>
        <p:spPr/>
        <p:txBody>
          <a:bodyPr/>
          <a:lstStyle/>
          <a:p>
            <a:pPr>
              <a:defRPr/>
            </a:pPr>
            <a:fld id="{2A0CCE80-3B22-F34E-81B2-E096627812DD}" type="slidenum">
              <a:rPr lang="en-US" smtClean="0"/>
              <a:pPr>
                <a:defRPr/>
              </a:pPr>
              <a:t>13</a:t>
            </a:fld>
            <a:endParaRPr lang="en-US" dirty="0"/>
          </a:p>
        </p:txBody>
      </p:sp>
      <p:pic>
        <p:nvPicPr>
          <p:cNvPr id="8" name="Picture 7"/>
          <p:cNvPicPr/>
          <p:nvPr/>
        </p:nvPicPr>
        <p:blipFill>
          <a:blip r:embed="rId2">
            <a:extLst>
              <a:ext uri="{28A0092B-C50C-407E-A947-70E740481C1C}">
                <a14:useLocalDpi xmlns:a14="http://schemas.microsoft.com/office/drawing/2010/main"/>
              </a:ext>
            </a:extLst>
          </a:blip>
          <a:srcRect/>
          <a:stretch>
            <a:fillRect/>
          </a:stretch>
        </p:blipFill>
        <p:spPr bwMode="auto">
          <a:xfrm>
            <a:off x="4292600" y="1515040"/>
            <a:ext cx="4672314" cy="2475128"/>
          </a:xfrm>
          <a:prstGeom prst="rect">
            <a:avLst/>
          </a:prstGeom>
          <a:noFill/>
          <a:ln>
            <a:noFill/>
          </a:ln>
        </p:spPr>
      </p:pic>
      <p:sp>
        <p:nvSpPr>
          <p:cNvPr id="16" name="TextBox 15"/>
          <p:cNvSpPr txBox="1"/>
          <p:nvPr/>
        </p:nvSpPr>
        <p:spPr>
          <a:xfrm>
            <a:off x="4394750" y="996891"/>
            <a:ext cx="3232109" cy="400110"/>
          </a:xfrm>
          <a:prstGeom prst="rect">
            <a:avLst/>
          </a:prstGeom>
          <a:noFill/>
        </p:spPr>
        <p:txBody>
          <a:bodyPr wrap="square" rtlCol="0">
            <a:spAutoFit/>
          </a:bodyPr>
          <a:lstStyle/>
          <a:p>
            <a:r>
              <a:rPr lang="en-US" sz="2000" dirty="0" smtClean="0"/>
              <a:t>Collimator and stand:</a:t>
            </a:r>
            <a:endParaRPr lang="en-US" sz="2000" dirty="0"/>
          </a:p>
        </p:txBody>
      </p:sp>
      <p:pic>
        <p:nvPicPr>
          <p:cNvPr id="17" name="Picture 16"/>
          <p:cNvPicPr/>
          <p:nvPr/>
        </p:nvPicPr>
        <p:blipFill>
          <a:blip r:embed="rId3">
            <a:extLst>
              <a:ext uri="{28A0092B-C50C-407E-A947-70E740481C1C}">
                <a14:useLocalDpi xmlns:a14="http://schemas.microsoft.com/office/drawing/2010/main"/>
              </a:ext>
            </a:extLst>
          </a:blip>
          <a:srcRect/>
          <a:stretch>
            <a:fillRect/>
          </a:stretch>
        </p:blipFill>
        <p:spPr bwMode="auto">
          <a:xfrm>
            <a:off x="4702893" y="4648245"/>
            <a:ext cx="2115832" cy="1352986"/>
          </a:xfrm>
          <a:prstGeom prst="rect">
            <a:avLst/>
          </a:prstGeom>
          <a:noFill/>
          <a:ln>
            <a:noFill/>
          </a:ln>
        </p:spPr>
      </p:pic>
      <p:pic>
        <p:nvPicPr>
          <p:cNvPr id="18" name="Picture 17"/>
          <p:cNvPicPr/>
          <p:nvPr/>
        </p:nvPicPr>
        <p:blipFill>
          <a:blip r:embed="rId4">
            <a:extLst>
              <a:ext uri="{28A0092B-C50C-407E-A947-70E740481C1C}">
                <a14:useLocalDpi xmlns:a14="http://schemas.microsoft.com/office/drawing/2010/main"/>
              </a:ext>
            </a:extLst>
          </a:blip>
          <a:srcRect/>
          <a:stretch>
            <a:fillRect/>
          </a:stretch>
        </p:blipFill>
        <p:spPr bwMode="auto">
          <a:xfrm>
            <a:off x="6818725" y="4648245"/>
            <a:ext cx="1774033" cy="1345357"/>
          </a:xfrm>
          <a:prstGeom prst="rect">
            <a:avLst/>
          </a:prstGeom>
          <a:noFill/>
          <a:ln>
            <a:noFill/>
          </a:ln>
        </p:spPr>
      </p:pic>
      <p:sp>
        <p:nvSpPr>
          <p:cNvPr id="19" name="TextBox 18"/>
          <p:cNvSpPr txBox="1"/>
          <p:nvPr/>
        </p:nvSpPr>
        <p:spPr>
          <a:xfrm>
            <a:off x="4516020" y="4242897"/>
            <a:ext cx="3887036" cy="400110"/>
          </a:xfrm>
          <a:prstGeom prst="rect">
            <a:avLst/>
          </a:prstGeom>
          <a:noFill/>
        </p:spPr>
        <p:txBody>
          <a:bodyPr wrap="square" rtlCol="0">
            <a:spAutoFit/>
          </a:bodyPr>
          <a:lstStyle/>
          <a:p>
            <a:r>
              <a:rPr lang="en-US" sz="2000" dirty="0" smtClean="0"/>
              <a:t>Control and position measurement</a:t>
            </a:r>
            <a:endParaRPr lang="en-US" sz="2000" dirty="0"/>
          </a:p>
        </p:txBody>
      </p:sp>
    </p:spTree>
    <p:extLst>
      <p:ext uri="{BB962C8B-B14F-4D97-AF65-F5344CB8AC3E}">
        <p14:creationId xmlns:p14="http://schemas.microsoft.com/office/powerpoint/2010/main" val="2130879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2" y="-103064"/>
            <a:ext cx="6259974" cy="923720"/>
          </a:xfrm>
        </p:spPr>
        <p:txBody>
          <a:bodyPr anchor="b"/>
          <a:lstStyle/>
          <a:p>
            <a:r>
              <a:rPr lang="en-US" sz="3200" dirty="0" smtClean="0"/>
              <a:t>Extinction Performance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14</a:t>
            </a:fld>
            <a:endParaRPr lang="en-US"/>
          </a:p>
        </p:txBody>
      </p:sp>
      <p:sp>
        <p:nvSpPr>
          <p:cNvPr id="7" name="TextBox 6"/>
          <p:cNvSpPr txBox="1"/>
          <p:nvPr/>
        </p:nvSpPr>
        <p:spPr>
          <a:xfrm>
            <a:off x="4507109" y="1219145"/>
            <a:ext cx="3343276" cy="892552"/>
          </a:xfrm>
          <a:prstGeom prst="rect">
            <a:avLst/>
          </a:prstGeom>
          <a:solidFill>
            <a:schemeClr val="bg1">
              <a:alpha val="84000"/>
            </a:schemeClr>
          </a:solidFill>
        </p:spPr>
        <p:txBody>
          <a:bodyPr wrap="square" rtlCol="0">
            <a:spAutoFit/>
          </a:bodyPr>
          <a:lstStyle/>
          <a:p>
            <a:pPr marL="285750" indent="-285750">
              <a:spcBef>
                <a:spcPts val="600"/>
              </a:spcBef>
              <a:buFont typeface="Courier New" panose="02070309020205020404" pitchFamily="49" charset="0"/>
              <a:buChar char="­"/>
            </a:pPr>
            <a:r>
              <a:rPr lang="en-US" sz="1400" dirty="0" smtClean="0"/>
              <a:t>Extinction Transmission</a:t>
            </a:r>
          </a:p>
          <a:p>
            <a:pPr marL="285750" indent="-285750">
              <a:spcBef>
                <a:spcPts val="600"/>
              </a:spcBef>
              <a:buFont typeface="Courier New" panose="02070309020205020404" pitchFamily="49" charset="0"/>
              <a:buChar char="­"/>
            </a:pPr>
            <a:r>
              <a:rPr lang="en-US" sz="1400" dirty="0" smtClean="0">
                <a:solidFill>
                  <a:srgbClr val="00B050"/>
                </a:solidFill>
              </a:rPr>
              <a:t>Average Delivery Ring Distribution</a:t>
            </a:r>
          </a:p>
          <a:p>
            <a:pPr marL="285750" indent="-285750">
              <a:spcBef>
                <a:spcPts val="600"/>
              </a:spcBef>
              <a:buFont typeface="Courier New" panose="02070309020205020404" pitchFamily="49" charset="0"/>
              <a:buChar char="­"/>
            </a:pPr>
            <a:r>
              <a:rPr lang="en-US" sz="1400" dirty="0" smtClean="0">
                <a:solidFill>
                  <a:schemeClr val="accent4"/>
                </a:solidFill>
              </a:rPr>
              <a:t>Average Distribution on Target</a:t>
            </a:r>
            <a:endParaRPr lang="en-US" sz="1400" dirty="0">
              <a:solidFill>
                <a:schemeClr val="accent4"/>
              </a:solidFill>
            </a:endParaRPr>
          </a:p>
        </p:txBody>
      </p:sp>
      <p:sp>
        <p:nvSpPr>
          <p:cNvPr id="13" name="TextBox 12"/>
          <p:cNvSpPr txBox="1"/>
          <p:nvPr/>
        </p:nvSpPr>
        <p:spPr>
          <a:xfrm>
            <a:off x="26527" y="1265339"/>
            <a:ext cx="3440573" cy="4601260"/>
          </a:xfrm>
          <a:prstGeom prst="rect">
            <a:avLst/>
          </a:prstGeom>
          <a:noFill/>
        </p:spPr>
        <p:txBody>
          <a:bodyPr wrap="square" rtlCol="0">
            <a:spAutoFit/>
          </a:bodyPr>
          <a:lstStyle/>
          <a:p>
            <a:pPr>
              <a:spcBef>
                <a:spcPts val="600"/>
              </a:spcBef>
              <a:tabLst>
                <a:tab pos="2400300" algn="l"/>
              </a:tabLst>
            </a:pPr>
            <a:r>
              <a:rPr lang="en-US" sz="1800" dirty="0" smtClean="0">
                <a:effectLst>
                  <a:outerShdw blurRad="38100" dist="38100" dir="2700000" algn="tl">
                    <a:srgbClr val="000000">
                      <a:alpha val="43137"/>
                    </a:srgbClr>
                  </a:outerShdw>
                </a:effectLst>
              </a:rPr>
              <a:t>Two Models</a:t>
            </a:r>
            <a:r>
              <a:rPr lang="en-US" sz="1800" dirty="0" smtClean="0"/>
              <a:t>:</a:t>
            </a:r>
          </a:p>
          <a:p>
            <a:pPr marL="342900" indent="-342900">
              <a:spcBef>
                <a:spcPts val="600"/>
              </a:spcBef>
              <a:buFont typeface="+mj-lt"/>
              <a:buAutoNum type="arabicPeriod"/>
              <a:tabLst>
                <a:tab pos="2400300" algn="l"/>
              </a:tabLst>
            </a:pPr>
            <a:r>
              <a:rPr lang="en-US" sz="1800" dirty="0" smtClean="0"/>
              <a:t>Beam distribution from ESME longitudinal tracking model in the Delivery Ring. (Mu2e-DOC-4105)</a:t>
            </a:r>
          </a:p>
          <a:p>
            <a:pPr marL="342900" indent="-342900">
              <a:spcBef>
                <a:spcPts val="600"/>
              </a:spcBef>
              <a:buFont typeface="+mj-lt"/>
              <a:buAutoNum type="arabicPeriod"/>
              <a:tabLst>
                <a:tab pos="2400300" algn="l"/>
              </a:tabLst>
            </a:pPr>
            <a:r>
              <a:rPr lang="en-US" sz="1800" dirty="0" smtClean="0"/>
              <a:t>G4Beamline tracking model of extinction section of the M4 </a:t>
            </a:r>
            <a:r>
              <a:rPr lang="en-US" sz="1800" dirty="0" err="1" smtClean="0"/>
              <a:t>beamline</a:t>
            </a:r>
            <a:r>
              <a:rPr lang="en-US" sz="1800" dirty="0" smtClean="0"/>
              <a:t>. (Mu2e-DOC-5054)</a:t>
            </a:r>
          </a:p>
          <a:p>
            <a:pPr>
              <a:spcBef>
                <a:spcPts val="1800"/>
              </a:spcBef>
              <a:tabLst>
                <a:tab pos="2400300" algn="l"/>
              </a:tabLst>
            </a:pPr>
            <a:r>
              <a:rPr lang="en-US" sz="1800" dirty="0" smtClean="0">
                <a:effectLst>
                  <a:outerShdw blurRad="38100" dist="38100" dir="2700000" algn="tl">
                    <a:srgbClr val="000000">
                      <a:alpha val="43137"/>
                    </a:srgbClr>
                  </a:outerShdw>
                </a:effectLst>
              </a:rPr>
              <a:t>Results:</a:t>
            </a:r>
          </a:p>
          <a:p>
            <a:pPr>
              <a:spcBef>
                <a:spcPts val="600"/>
              </a:spcBef>
              <a:tabLst>
                <a:tab pos="2400300" algn="l"/>
              </a:tabLst>
            </a:pPr>
            <a:r>
              <a:rPr lang="en-US" sz="1600" dirty="0" smtClean="0">
                <a:solidFill>
                  <a:srgbClr val="0000FF"/>
                </a:solidFill>
              </a:rPr>
              <a:t>Upstream extinction: 	1.6</a:t>
            </a:r>
            <a:r>
              <a:rPr lang="en-US" sz="1600" dirty="0" smtClean="0">
                <a:solidFill>
                  <a:srgbClr val="0000FF"/>
                </a:solidFill>
                <a:latin typeface="Cambria Math"/>
                <a:ea typeface="Cambria Math"/>
              </a:rPr>
              <a:t>×</a:t>
            </a:r>
            <a:r>
              <a:rPr lang="en-US" sz="1600" dirty="0" smtClean="0">
                <a:solidFill>
                  <a:srgbClr val="0000FF"/>
                </a:solidFill>
                <a:latin typeface="Calibri" panose="020F0502020204030204" pitchFamily="34" charset="0"/>
                <a:ea typeface="Cambria Math"/>
              </a:rPr>
              <a:t>10</a:t>
            </a:r>
            <a:r>
              <a:rPr lang="en-US" sz="1600" baseline="30000" dirty="0" smtClean="0">
                <a:solidFill>
                  <a:srgbClr val="0000FF"/>
                </a:solidFill>
                <a:latin typeface="Calibri" panose="020F0502020204030204" pitchFamily="34" charset="0"/>
                <a:ea typeface="Cambria Math"/>
              </a:rPr>
              <a:t>-5</a:t>
            </a:r>
            <a:endParaRPr lang="en-US" sz="1600" dirty="0" smtClean="0">
              <a:solidFill>
                <a:srgbClr val="0000FF"/>
              </a:solidFill>
              <a:latin typeface="Calibri" panose="020F0502020204030204" pitchFamily="34" charset="0"/>
              <a:ea typeface="Cambria Math"/>
            </a:endParaRPr>
          </a:p>
          <a:p>
            <a:pPr>
              <a:spcBef>
                <a:spcPts val="600"/>
              </a:spcBef>
              <a:tabLst>
                <a:tab pos="2400300" algn="l"/>
              </a:tabLst>
            </a:pPr>
            <a:r>
              <a:rPr lang="en-US" sz="1600" dirty="0">
                <a:solidFill>
                  <a:srgbClr val="0000FF"/>
                </a:solidFill>
                <a:latin typeface="Calibri" panose="020F0502020204030204" pitchFamily="34" charset="0"/>
                <a:ea typeface="Cambria Math"/>
              </a:rPr>
              <a:t>I</a:t>
            </a:r>
            <a:r>
              <a:rPr lang="en-US" sz="1600" dirty="0" smtClean="0">
                <a:solidFill>
                  <a:srgbClr val="0000FF"/>
                </a:solidFill>
                <a:latin typeface="Calibri" panose="020F0502020204030204" pitchFamily="34" charset="0"/>
                <a:ea typeface="Cambria Math"/>
              </a:rPr>
              <a:t>n-time beam transmission: 	99.7%</a:t>
            </a:r>
          </a:p>
          <a:p>
            <a:pPr>
              <a:spcBef>
                <a:spcPts val="600"/>
              </a:spcBef>
              <a:tabLst>
                <a:tab pos="2400300" algn="l"/>
              </a:tabLst>
            </a:pPr>
            <a:r>
              <a:rPr lang="en-US" sz="1600" dirty="0" smtClean="0">
                <a:solidFill>
                  <a:srgbClr val="0000FF"/>
                </a:solidFill>
                <a:latin typeface="Calibri" panose="020F0502020204030204" pitchFamily="34" charset="0"/>
                <a:ea typeface="Cambria Math"/>
              </a:rPr>
              <a:t>Downstream extinction:	</a:t>
            </a:r>
            <a:r>
              <a:rPr lang="en-US" sz="1600" dirty="0" smtClean="0">
                <a:solidFill>
                  <a:srgbClr val="0000FF"/>
                </a:solidFill>
              </a:rPr>
              <a:t>8</a:t>
            </a:r>
            <a:r>
              <a:rPr lang="en-US" sz="1600" dirty="0" smtClean="0">
                <a:solidFill>
                  <a:srgbClr val="0000FF"/>
                </a:solidFill>
                <a:latin typeface="Cambria Math"/>
                <a:ea typeface="Cambria Math"/>
              </a:rPr>
              <a:t>×</a:t>
            </a:r>
            <a:r>
              <a:rPr lang="en-US" sz="1600" dirty="0" smtClean="0">
                <a:solidFill>
                  <a:srgbClr val="0000FF"/>
                </a:solidFill>
                <a:latin typeface="Calibri" panose="020F0502020204030204" pitchFamily="34" charset="0"/>
                <a:ea typeface="Cambria Math"/>
              </a:rPr>
              <a:t>10</a:t>
            </a:r>
            <a:r>
              <a:rPr lang="en-US" sz="1600" baseline="30000" dirty="0" smtClean="0">
                <a:solidFill>
                  <a:srgbClr val="0000FF"/>
                </a:solidFill>
                <a:latin typeface="Calibri" panose="020F0502020204030204" pitchFamily="34" charset="0"/>
                <a:ea typeface="Cambria Math"/>
              </a:rPr>
              <a:t>-13</a:t>
            </a:r>
            <a:r>
              <a:rPr lang="en-US" sz="1600" b="1" baseline="30000" dirty="0" smtClean="0">
                <a:solidFill>
                  <a:srgbClr val="FF0000"/>
                </a:solidFill>
                <a:latin typeface="Times New Roman"/>
                <a:ea typeface="Cambria Math"/>
                <a:cs typeface="Times New Roman"/>
              </a:rPr>
              <a:t>†</a:t>
            </a:r>
          </a:p>
          <a:p>
            <a:pPr>
              <a:spcBef>
                <a:spcPts val="1800"/>
              </a:spcBef>
              <a:tabLst>
                <a:tab pos="2400300" algn="l"/>
              </a:tabLst>
            </a:pPr>
            <a:r>
              <a:rPr lang="en-US" sz="1600" b="1" baseline="30000" dirty="0" smtClean="0">
                <a:solidFill>
                  <a:srgbClr val="FF0000"/>
                </a:solidFill>
                <a:latin typeface="Times New Roman"/>
                <a:ea typeface="Cambria Math"/>
                <a:cs typeface="Times New Roman"/>
              </a:rPr>
              <a:t>†</a:t>
            </a:r>
            <a:r>
              <a:rPr lang="en-US" sz="1400" b="1" baseline="30000" dirty="0" smtClean="0">
                <a:solidFill>
                  <a:srgbClr val="FF0000"/>
                </a:solidFill>
                <a:latin typeface="Calibri" panose="020F0502020204030204" pitchFamily="34" charset="0"/>
                <a:ea typeface="Cambria Math"/>
                <a:cs typeface="Times New Roman"/>
              </a:rPr>
              <a:t> </a:t>
            </a:r>
            <a:r>
              <a:rPr lang="en-US" sz="1400" dirty="0" smtClean="0">
                <a:solidFill>
                  <a:srgbClr val="FF0000"/>
                </a:solidFill>
                <a:latin typeface="Calibri" panose="020F0502020204030204" pitchFamily="34" charset="0"/>
                <a:ea typeface="Cambria Math"/>
                <a:cs typeface="Times New Roman"/>
              </a:rPr>
              <a:t>This number assumes that there is no contribution from long transverse tails.</a:t>
            </a:r>
            <a:endParaRPr lang="en-US" sz="1600" b="1" dirty="0">
              <a:solidFill>
                <a:srgbClr val="FF0000"/>
              </a:solidFill>
              <a:latin typeface="Calibri" panose="020F0502020204030204" pitchFamily="34" charset="0"/>
              <a:ea typeface="Cambria Math"/>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11922" y="2096336"/>
            <a:ext cx="5733651" cy="416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227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CD-1</a:t>
            </a:r>
            <a:endParaRPr lang="en-US" dirty="0"/>
          </a:p>
        </p:txBody>
      </p:sp>
      <p:sp>
        <p:nvSpPr>
          <p:cNvPr id="3" name="Content Placeholder 2"/>
          <p:cNvSpPr>
            <a:spLocks noGrp="1"/>
          </p:cNvSpPr>
          <p:nvPr>
            <p:ph idx="1"/>
          </p:nvPr>
        </p:nvSpPr>
        <p:spPr/>
        <p:txBody>
          <a:bodyPr/>
          <a:lstStyle/>
          <a:p>
            <a:r>
              <a:rPr lang="en-US" dirty="0" smtClean="0"/>
              <a:t>At CD-1, we were still considering the possibility that we might need collimation inside the Delivery Ring to reduce out of time beam.</a:t>
            </a:r>
          </a:p>
          <a:p>
            <a:pPr lvl="1"/>
            <a:r>
              <a:rPr lang="en-US" dirty="0" smtClean="0"/>
              <a:t>Simulations showed this will not be necessary, so it was de-scoped.</a:t>
            </a:r>
          </a:p>
          <a:p>
            <a:r>
              <a:rPr lang="en-US" dirty="0" smtClean="0"/>
              <a:t>CD-1 design had 5 collimators downstream of the AC dipole.   New design has 2 upstream and 1 downstream.</a:t>
            </a:r>
          </a:p>
          <a:p>
            <a:r>
              <a:rPr lang="en-US" dirty="0" smtClean="0"/>
              <a:t>The third harmonic has been added to the AC dipole system to prevent particles from scraping upstream of the collimator.</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Tree>
    <p:extLst>
      <p:ext uri="{BB962C8B-B14F-4D97-AF65-F5344CB8AC3E}">
        <p14:creationId xmlns:p14="http://schemas.microsoft.com/office/powerpoint/2010/main" val="1622929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Engineering since CD-1</a:t>
            </a:r>
            <a:endParaRPr lang="en-US" dirty="0"/>
          </a:p>
        </p:txBody>
      </p:sp>
      <p:sp>
        <p:nvSpPr>
          <p:cNvPr id="3" name="Content Placeholder 2"/>
          <p:cNvSpPr>
            <a:spLocks noGrp="1"/>
          </p:cNvSpPr>
          <p:nvPr>
            <p:ph idx="1"/>
          </p:nvPr>
        </p:nvSpPr>
        <p:spPr/>
        <p:txBody>
          <a:bodyPr/>
          <a:lstStyle/>
          <a:p>
            <a:r>
              <a:rPr lang="en-US" dirty="0" smtClean="0"/>
              <a:t>Elimination of internal extinction collimation (see previous </a:t>
            </a:r>
            <a:r>
              <a:rPr lang="en-US" smtClean="0"/>
              <a:t>slide).</a:t>
            </a:r>
            <a:endParaRPr lang="en-US" dirty="0" smtClean="0"/>
          </a:p>
          <a:p>
            <a:r>
              <a:rPr lang="en-US" dirty="0" smtClean="0"/>
              <a:t>Reduction in number of external extinction collimators from 5 to 3 (see previous slide).</a:t>
            </a:r>
          </a:p>
          <a:p>
            <a:r>
              <a:rPr lang="en-US" dirty="0" smtClean="0"/>
              <a:t>Low frequency (300 kHz) power supply based on existing standard Fermilab (</a:t>
            </a:r>
            <a:r>
              <a:rPr lang="en-US" dirty="0" err="1" smtClean="0"/>
              <a:t>Krafczyk</a:t>
            </a:r>
            <a:r>
              <a:rPr lang="en-US" dirty="0" smtClean="0"/>
              <a:t>) design.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spTree>
    <p:extLst>
      <p:ext uri="{BB962C8B-B14F-4D97-AF65-F5344CB8AC3E}">
        <p14:creationId xmlns:p14="http://schemas.microsoft.com/office/powerpoint/2010/main" val="178397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work before CD-3</a:t>
            </a:r>
            <a:endParaRPr lang="en-US" dirty="0"/>
          </a:p>
        </p:txBody>
      </p:sp>
      <p:sp>
        <p:nvSpPr>
          <p:cNvPr id="3" name="Content Placeholder 2"/>
          <p:cNvSpPr>
            <a:spLocks noGrp="1"/>
          </p:cNvSpPr>
          <p:nvPr>
            <p:ph idx="1"/>
          </p:nvPr>
        </p:nvSpPr>
        <p:spPr/>
        <p:txBody>
          <a:bodyPr/>
          <a:lstStyle/>
          <a:p>
            <a:r>
              <a:rPr lang="en-US" dirty="0" smtClean="0"/>
              <a:t>The following designs are very mature</a:t>
            </a:r>
          </a:p>
          <a:p>
            <a:pPr lvl="1"/>
            <a:r>
              <a:rPr lang="en-US" dirty="0" smtClean="0"/>
              <a:t>AC Dipole</a:t>
            </a:r>
            <a:r>
              <a:rPr lang="en-US" dirty="0"/>
              <a:t> </a:t>
            </a:r>
            <a:r>
              <a:rPr lang="en-US" dirty="0" smtClean="0"/>
              <a:t>and power supply</a:t>
            </a:r>
          </a:p>
          <a:p>
            <a:pPr lvl="1"/>
            <a:r>
              <a:rPr lang="en-US" dirty="0" smtClean="0"/>
              <a:t>Collimators</a:t>
            </a:r>
          </a:p>
          <a:p>
            <a:pPr lvl="1"/>
            <a:r>
              <a:rPr lang="en-US" dirty="0" smtClean="0"/>
              <a:t>Upstream and downstream extinction monitors</a:t>
            </a:r>
          </a:p>
          <a:p>
            <a:r>
              <a:rPr lang="en-US" dirty="0" smtClean="0"/>
              <a:t>These require only finalized designs and more accurate cost estimates</a:t>
            </a:r>
          </a:p>
          <a:p>
            <a:r>
              <a:rPr lang="en-US" dirty="0" smtClean="0"/>
              <a:t>The only significant work before CD-3 is the finalization of the collimation upstream of the AC dipole to eliminate the large amplitude tails.</a:t>
            </a:r>
          </a:p>
          <a:p>
            <a:pPr lvl="1"/>
            <a:r>
              <a:rPr lang="en-US" dirty="0" smtClean="0"/>
              <a:t>Working on this design in conjunction with the beam line design.</a:t>
            </a:r>
          </a:p>
          <a:p>
            <a:endParaRPr lang="en-US" dirty="0" smtClean="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Tree>
    <p:extLst>
      <p:ext uri="{BB962C8B-B14F-4D97-AF65-F5344CB8AC3E}">
        <p14:creationId xmlns:p14="http://schemas.microsoft.com/office/powerpoint/2010/main" val="1644256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a:t>
            </a:r>
            <a:endParaRPr lang="en-US" dirty="0"/>
          </a:p>
        </p:txBody>
      </p:sp>
      <p:sp>
        <p:nvSpPr>
          <p:cNvPr id="3" name="Content Placeholder 2"/>
          <p:cNvSpPr>
            <a:spLocks noGrp="1"/>
          </p:cNvSpPr>
          <p:nvPr>
            <p:ph idx="1"/>
          </p:nvPr>
        </p:nvSpPr>
        <p:spPr>
          <a:xfrm>
            <a:off x="228600" y="1043046"/>
            <a:ext cx="8835344" cy="4987867"/>
          </a:xfrm>
        </p:spPr>
        <p:txBody>
          <a:bodyPr/>
          <a:lstStyle/>
          <a:p>
            <a:r>
              <a:rPr lang="en-US" dirty="0" smtClean="0"/>
              <a:t>AC Dipole magnets and Power supplies</a:t>
            </a:r>
          </a:p>
          <a:p>
            <a:pPr lvl="1"/>
            <a:r>
              <a:rPr lang="en-US" dirty="0" smtClean="0"/>
              <a:t>Magnets will be constructed by Technical Division, which has standard procedures for QA for all devices they build,</a:t>
            </a:r>
            <a:r>
              <a:rPr lang="en-US" dirty="0"/>
              <a:t> </a:t>
            </a:r>
            <a:r>
              <a:rPr lang="en-US" dirty="0" smtClean="0"/>
              <a:t>as overseen by the Quality and Materials Department</a:t>
            </a:r>
          </a:p>
          <a:p>
            <a:pPr lvl="2"/>
            <a:r>
              <a:rPr lang="en-US" dirty="0"/>
              <a:t>See </a:t>
            </a:r>
            <a:r>
              <a:rPr lang="en-US" dirty="0">
                <a:hlinkClick r:id="rId2"/>
              </a:rPr>
              <a:t>http://www-td.fnal.gov/departments/</a:t>
            </a:r>
            <a:r>
              <a:rPr lang="en-US" dirty="0" smtClean="0">
                <a:hlinkClick r:id="rId2"/>
              </a:rPr>
              <a:t>quality_and_materials.html</a:t>
            </a:r>
            <a:endParaRPr lang="en-US" dirty="0" smtClean="0"/>
          </a:p>
          <a:p>
            <a:pPr lvl="1"/>
            <a:r>
              <a:rPr lang="en-US" dirty="0" smtClean="0"/>
              <a:t>After assembly, magnets will be powered using the final power supply, and fields verified using the same procedure as for the prototype.</a:t>
            </a:r>
          </a:p>
          <a:p>
            <a:r>
              <a:rPr lang="en-US" dirty="0" smtClean="0"/>
              <a:t>Collimators</a:t>
            </a:r>
          </a:p>
          <a:p>
            <a:pPr lvl="1"/>
            <a:r>
              <a:rPr lang="en-US" dirty="0" smtClean="0"/>
              <a:t>Fabrication will follow best practices, as outlined in the “Fermilab Quality Assurance Plan”.</a:t>
            </a:r>
          </a:p>
          <a:p>
            <a:pPr lvl="1"/>
            <a:r>
              <a:rPr lang="en-US" dirty="0" smtClean="0"/>
              <a:t>Collimators will be assembled and fully exercised prior to installation in the tunnel</a:t>
            </a:r>
          </a:p>
          <a:p>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spTree>
    <p:extLst>
      <p:ext uri="{BB962C8B-B14F-4D97-AF65-F5344CB8AC3E}">
        <p14:creationId xmlns:p14="http://schemas.microsoft.com/office/powerpoint/2010/main" val="78322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a:xfrm>
            <a:off x="228600" y="1043046"/>
            <a:ext cx="8672513" cy="5230754"/>
          </a:xfrm>
        </p:spPr>
        <p:txBody>
          <a:bodyPr/>
          <a:lstStyle/>
          <a:p>
            <a:r>
              <a:rPr lang="en-US" dirty="0" smtClean="0"/>
              <a:t>Both the extinction and extinction monitoring system are based on mature technology, so some risks from CD1 have been transferred to operations</a:t>
            </a:r>
          </a:p>
          <a:p>
            <a:endParaRPr lang="en-US" dirty="0"/>
          </a:p>
          <a:p>
            <a:endParaRPr lang="en-US" dirty="0" smtClean="0"/>
          </a:p>
          <a:p>
            <a:pPr marL="0" indent="0">
              <a:buNone/>
            </a:pPr>
            <a:endParaRPr lang="en-US" sz="3600" dirty="0" smtClean="0"/>
          </a:p>
          <a:p>
            <a:r>
              <a:rPr lang="en-US" dirty="0" smtClean="0"/>
              <a:t>Remaining risk: ACEL-204</a:t>
            </a:r>
          </a:p>
          <a:p>
            <a:pPr lvl="1"/>
            <a:r>
              <a:rPr lang="en-US" dirty="0" smtClean="0"/>
              <a:t> We have budgeted for two collimators upstream of the AC dipole to remove high amplitude tails.  It’s possible that modeling will show these are not sufficient, and as many as two additional collimators might be required.</a:t>
            </a:r>
            <a:endParaRPr lang="en-US" dirty="0"/>
          </a:p>
          <a:p>
            <a:pPr lvl="2"/>
            <a:r>
              <a:rPr lang="en-US" dirty="0" smtClean="0"/>
              <a:t>Potential cost impact: $160k</a:t>
            </a:r>
          </a:p>
          <a:p>
            <a:pPr lvl="2"/>
            <a:r>
              <a:rPr lang="en-US" dirty="0" smtClean="0"/>
              <a:t>Probability: Low</a:t>
            </a:r>
          </a:p>
          <a:p>
            <a:pPr lvl="1"/>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25855081"/>
              </p:ext>
            </p:extLst>
          </p:nvPr>
        </p:nvGraphicFramePr>
        <p:xfrm>
          <a:off x="676275" y="2298396"/>
          <a:ext cx="4969637" cy="1315719"/>
        </p:xfrm>
        <a:graphic>
          <a:graphicData uri="http://schemas.openxmlformats.org/drawingml/2006/table">
            <a:tbl>
              <a:tblPr/>
              <a:tblGrid>
                <a:gridCol w="1054100"/>
                <a:gridCol w="914400"/>
                <a:gridCol w="3001137"/>
              </a:tblGrid>
              <a:tr h="533400">
                <a:tc>
                  <a:txBody>
                    <a:bodyPr/>
                    <a:lstStyle/>
                    <a:p>
                      <a:pPr algn="l" fontAlgn="b"/>
                      <a:r>
                        <a:rPr lang="en-US" sz="1400" b="0" i="0" u="none" strike="noStrike" dirty="0">
                          <a:solidFill>
                            <a:srgbClr val="000000"/>
                          </a:solidFill>
                          <a:effectLst/>
                          <a:latin typeface="Calibri"/>
                        </a:rPr>
                        <a:t>ACCEL-035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Threat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A746"/>
                    </a:solidFill>
                  </a:tcPr>
                </a:tc>
                <a:tc>
                  <a:txBody>
                    <a:bodyPr/>
                    <a:lstStyle/>
                    <a:p>
                      <a:pPr algn="l" fontAlgn="b"/>
                      <a:r>
                        <a:rPr lang="en-US" sz="1400" b="0" i="0" u="none" strike="noStrike">
                          <a:solidFill>
                            <a:srgbClr val="000000"/>
                          </a:solidFill>
                          <a:effectLst/>
                          <a:latin typeface="Calibri"/>
                        </a:rPr>
                        <a:t>Failure of extinction system to sufficiently eliminate out of time beam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55600">
                <a:tc>
                  <a:txBody>
                    <a:bodyPr/>
                    <a:lstStyle/>
                    <a:p>
                      <a:pPr algn="l" fontAlgn="b"/>
                      <a:r>
                        <a:rPr lang="en-US" sz="1400" b="0" i="0" u="none" strike="noStrike">
                          <a:solidFill>
                            <a:srgbClr val="000000"/>
                          </a:solidFill>
                          <a:effectLst/>
                          <a:latin typeface="Calibri"/>
                        </a:rPr>
                        <a:t>ACCEL-036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Opportunity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400" b="0" i="0" u="none" strike="noStrike" dirty="0">
                          <a:solidFill>
                            <a:srgbClr val="000000"/>
                          </a:solidFill>
                          <a:effectLst/>
                          <a:latin typeface="Calibri"/>
                        </a:rPr>
                        <a:t>No need in internal extinction collimation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55600">
                <a:tc>
                  <a:txBody>
                    <a:bodyPr/>
                    <a:lstStyle/>
                    <a:p>
                      <a:pPr algn="l" fontAlgn="b"/>
                      <a:r>
                        <a:rPr lang="en-US" sz="1400" b="0" i="0" u="none" strike="noStrike">
                          <a:solidFill>
                            <a:srgbClr val="000000"/>
                          </a:solidFill>
                          <a:effectLst/>
                          <a:latin typeface="Calibri"/>
                        </a:rPr>
                        <a:t>ACCEL-037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Threat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A746"/>
                    </a:solidFill>
                  </a:tcPr>
                </a:tc>
                <a:tc>
                  <a:txBody>
                    <a:bodyPr/>
                    <a:lstStyle/>
                    <a:p>
                      <a:pPr algn="l" fontAlgn="b"/>
                      <a:r>
                        <a:rPr lang="en-US" sz="1400" b="0" i="0" u="none" strike="noStrike" dirty="0">
                          <a:solidFill>
                            <a:srgbClr val="000000"/>
                          </a:solidFill>
                          <a:effectLst/>
                          <a:latin typeface="Calibri"/>
                        </a:rPr>
                        <a:t>Extinction monitor fails to perform to requirements.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bl>
          </a:graphicData>
        </a:graphic>
      </p:graphicFrame>
      <p:sp>
        <p:nvSpPr>
          <p:cNvPr id="8" name="TextBox 7"/>
          <p:cNvSpPr txBox="1"/>
          <p:nvPr/>
        </p:nvSpPr>
        <p:spPr>
          <a:xfrm>
            <a:off x="5715000" y="2776783"/>
            <a:ext cx="1535826" cy="400110"/>
          </a:xfrm>
          <a:prstGeom prst="rect">
            <a:avLst/>
          </a:prstGeom>
          <a:noFill/>
        </p:spPr>
        <p:txBody>
          <a:bodyPr wrap="square" rtlCol="0">
            <a:spAutoFit/>
          </a:bodyPr>
          <a:lstStyle/>
          <a:p>
            <a:r>
              <a:rPr lang="en-US" sz="2000" dirty="0" smtClean="0">
                <a:solidFill>
                  <a:srgbClr val="008000"/>
                </a:solidFill>
              </a:rPr>
              <a:t>realized!</a:t>
            </a:r>
            <a:endParaRPr lang="en-US" sz="2000" dirty="0">
              <a:solidFill>
                <a:srgbClr val="008000"/>
              </a:solidFill>
            </a:endParaRPr>
          </a:p>
        </p:txBody>
      </p:sp>
      <p:sp>
        <p:nvSpPr>
          <p:cNvPr id="10" name="TextBox 9"/>
          <p:cNvSpPr txBox="1"/>
          <p:nvPr/>
        </p:nvSpPr>
        <p:spPr>
          <a:xfrm>
            <a:off x="5715000" y="2290799"/>
            <a:ext cx="3186113" cy="400110"/>
          </a:xfrm>
          <a:prstGeom prst="rect">
            <a:avLst/>
          </a:prstGeom>
          <a:noFill/>
        </p:spPr>
        <p:txBody>
          <a:bodyPr wrap="square" rtlCol="0">
            <a:spAutoFit/>
          </a:bodyPr>
          <a:lstStyle/>
          <a:p>
            <a:r>
              <a:rPr lang="en-US" sz="2000" dirty="0" smtClean="0">
                <a:solidFill>
                  <a:srgbClr val="008000"/>
                </a:solidFill>
              </a:rPr>
              <a:t>transferred to operations</a:t>
            </a:r>
            <a:endParaRPr lang="en-US" sz="2000" dirty="0">
              <a:solidFill>
                <a:srgbClr val="008000"/>
              </a:solidFill>
            </a:endParaRPr>
          </a:p>
        </p:txBody>
      </p:sp>
      <p:sp>
        <p:nvSpPr>
          <p:cNvPr id="11" name="TextBox 10"/>
          <p:cNvSpPr txBox="1"/>
          <p:nvPr/>
        </p:nvSpPr>
        <p:spPr>
          <a:xfrm>
            <a:off x="5715000" y="3202895"/>
            <a:ext cx="3186113" cy="400110"/>
          </a:xfrm>
          <a:prstGeom prst="rect">
            <a:avLst/>
          </a:prstGeom>
          <a:noFill/>
        </p:spPr>
        <p:txBody>
          <a:bodyPr wrap="square" rtlCol="0">
            <a:spAutoFit/>
          </a:bodyPr>
          <a:lstStyle/>
          <a:p>
            <a:r>
              <a:rPr lang="en-US" sz="2000" dirty="0" smtClean="0">
                <a:solidFill>
                  <a:srgbClr val="008000"/>
                </a:solidFill>
              </a:rPr>
              <a:t>transferred to operations</a:t>
            </a:r>
            <a:endParaRPr lang="en-US" sz="2000" dirty="0">
              <a:solidFill>
                <a:srgbClr val="008000"/>
              </a:solidFill>
            </a:endParaRPr>
          </a:p>
        </p:txBody>
      </p:sp>
    </p:spTree>
    <p:extLst>
      <p:ext uri="{BB962C8B-B14F-4D97-AF65-F5344CB8AC3E}">
        <p14:creationId xmlns:p14="http://schemas.microsoft.com/office/powerpoint/2010/main" val="288256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WBS 475.02.08    Extinction</a:t>
            </a:r>
            <a:endParaRPr lang="en-US" dirty="0"/>
          </a:p>
        </p:txBody>
      </p:sp>
      <p:sp>
        <p:nvSpPr>
          <p:cNvPr id="3" name="Content Placeholder 2"/>
          <p:cNvSpPr>
            <a:spLocks noGrp="1"/>
          </p:cNvSpPr>
          <p:nvPr>
            <p:ph idx="1"/>
          </p:nvPr>
        </p:nvSpPr>
        <p:spPr>
          <a:xfrm>
            <a:off x="228600" y="1043047"/>
            <a:ext cx="8672513" cy="760353"/>
          </a:xfrm>
        </p:spPr>
        <p:txBody>
          <a:bodyPr/>
          <a:lstStyle/>
          <a:p>
            <a:r>
              <a:rPr lang="en-US" sz="2000" dirty="0" smtClean="0"/>
              <a:t>The Mu2e experiment has very stringent limits on the amount of beam that appears between pulses</a:t>
            </a:r>
          </a:p>
          <a:p>
            <a:endParaRPr lang="en-US" sz="2000" dirty="0"/>
          </a:p>
          <a:p>
            <a:endParaRPr lang="en-US" sz="2000" dirty="0" smtClean="0"/>
          </a:p>
          <a:p>
            <a:endParaRPr lang="en-US" sz="2000" dirty="0"/>
          </a:p>
          <a:p>
            <a:pPr marL="0" indent="0">
              <a:buNone/>
            </a:pPr>
            <a:endParaRPr lang="en-US" sz="2800" dirty="0" smtClean="0"/>
          </a:p>
          <a:p>
            <a:pPr marL="0" indent="0">
              <a:buNone/>
            </a:pPr>
            <a:endParaRPr lang="en-US" sz="2800" dirty="0"/>
          </a:p>
          <a:p>
            <a:pPr marL="0" indent="0">
              <a:buNone/>
            </a:pPr>
            <a:endParaRPr lang="en-US" sz="2800" dirty="0"/>
          </a:p>
          <a:p>
            <a:pPr marL="0" indent="0">
              <a:buNone/>
            </a:pPr>
            <a:endParaRPr lang="en-US" sz="2000" dirty="0"/>
          </a:p>
          <a:p>
            <a:r>
              <a:rPr lang="en-US" sz="2000" dirty="0" smtClean="0"/>
              <a:t>The extinction task is comprised of</a:t>
            </a:r>
          </a:p>
          <a:p>
            <a:pPr lvl="1"/>
            <a:r>
              <a:rPr lang="en-US" sz="2000" dirty="0" smtClean="0"/>
              <a:t>Providing this level of extinction.</a:t>
            </a:r>
          </a:p>
          <a:p>
            <a:pPr lvl="1"/>
            <a:r>
              <a:rPr lang="en-US" sz="2000" dirty="0" smtClean="0"/>
              <a:t>Monitoring to verify that we have achieved it.</a:t>
            </a:r>
          </a:p>
          <a:p>
            <a:r>
              <a:rPr lang="en-US" sz="2000" dirty="0" smtClean="0"/>
              <a:t>We will address “Extinction” and “Extinction Monitoring” in separate talks</a:t>
            </a:r>
          </a:p>
          <a:p>
            <a:pPr marL="0" indent="0">
              <a:buNone/>
            </a:pPr>
            <a:endParaRPr lang="en-US" sz="2000"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pic>
        <p:nvPicPr>
          <p:cNvPr id="8" name="Content Placeholder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84798" y="1735668"/>
            <a:ext cx="6540004" cy="2996790"/>
          </a:xfrm>
          <a:prstGeom prst="rect">
            <a:avLst/>
          </a:prstGeom>
        </p:spPr>
      </p:pic>
    </p:spTree>
    <p:extLst>
      <p:ext uri="{BB962C8B-B14F-4D97-AF65-F5344CB8AC3E}">
        <p14:creationId xmlns:p14="http://schemas.microsoft.com/office/powerpoint/2010/main" val="357551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ES&amp;H</a:t>
            </a:r>
            <a:endParaRPr lang="en-US" dirty="0"/>
          </a:p>
        </p:txBody>
      </p:sp>
      <p:sp>
        <p:nvSpPr>
          <p:cNvPr id="3" name="Content Placeholder 2"/>
          <p:cNvSpPr>
            <a:spLocks noGrp="1"/>
          </p:cNvSpPr>
          <p:nvPr>
            <p:ph idx="1"/>
          </p:nvPr>
        </p:nvSpPr>
        <p:spPr/>
        <p:txBody>
          <a:bodyPr/>
          <a:lstStyle/>
          <a:p>
            <a:r>
              <a:rPr lang="en-US" dirty="0" smtClean="0"/>
              <a:t>The AC Dipole, collimators, and internal extinction monitor will be in the beam line enclosure, and must follow established ES&amp;H procedures all such elements.</a:t>
            </a:r>
          </a:p>
          <a:p>
            <a:r>
              <a:rPr lang="en-US" dirty="0" smtClean="0"/>
              <a:t>In addition, the AC dipole power supply will require a written LOTO procedure, which will be generated as part of it’s documentation.</a:t>
            </a:r>
          </a:p>
          <a:p>
            <a:r>
              <a:rPr lang="en-US" dirty="0" smtClean="0"/>
              <a:t>The external monitor will not be accessible during operation, but simulations show there will not be any significant activation when beam is off.</a:t>
            </a:r>
          </a:p>
          <a:p>
            <a:r>
              <a:rPr lang="en-US" dirty="0" smtClean="0"/>
              <a:t>The upstream end of the filter channel will be in an extremely radioactive area, so it has been designed so it can be aligned from a safe location downstream.</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spTree>
    <p:extLst>
      <p:ext uri="{BB962C8B-B14F-4D97-AF65-F5344CB8AC3E}">
        <p14:creationId xmlns:p14="http://schemas.microsoft.com/office/powerpoint/2010/main" val="1815656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Distribution by L4</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sp>
        <p:nvSpPr>
          <p:cNvPr id="8" name="TextBox 7"/>
          <p:cNvSpPr txBox="1"/>
          <p:nvPr/>
        </p:nvSpPr>
        <p:spPr>
          <a:xfrm>
            <a:off x="1718754" y="1062094"/>
            <a:ext cx="3188193" cy="461665"/>
          </a:xfrm>
          <a:prstGeom prst="rect">
            <a:avLst/>
          </a:prstGeom>
          <a:noFill/>
        </p:spPr>
        <p:txBody>
          <a:bodyPr wrap="none" rtlCol="0">
            <a:spAutoFit/>
          </a:bodyPr>
          <a:lstStyle/>
          <a:p>
            <a:r>
              <a:rPr lang="en-US" dirty="0" smtClean="0"/>
              <a:t>Base Cost by L4 (AY $k)</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l="5985" t="2130" r="1630" b="6293"/>
          <a:stretch/>
        </p:blipFill>
        <p:spPr>
          <a:xfrm>
            <a:off x="806449" y="1676400"/>
            <a:ext cx="7677151" cy="3640667"/>
          </a:xfrm>
          <a:prstGeom prst="rect">
            <a:avLst/>
          </a:prstGeom>
        </p:spPr>
      </p:pic>
    </p:spTree>
    <p:extLst>
      <p:ext uri="{BB962C8B-B14F-4D97-AF65-F5344CB8AC3E}">
        <p14:creationId xmlns:p14="http://schemas.microsoft.com/office/powerpoint/2010/main" val="25010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Distribution by Resource Type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sp>
        <p:nvSpPr>
          <p:cNvPr id="8" name="TextBox 7"/>
          <p:cNvSpPr txBox="1"/>
          <p:nvPr/>
        </p:nvSpPr>
        <p:spPr>
          <a:xfrm>
            <a:off x="2565414" y="1062094"/>
            <a:ext cx="2411838" cy="461665"/>
          </a:xfrm>
          <a:prstGeom prst="rect">
            <a:avLst/>
          </a:prstGeom>
          <a:noFill/>
        </p:spPr>
        <p:txBody>
          <a:bodyPr wrap="none" rtlCol="0">
            <a:spAutoFit/>
          </a:bodyPr>
          <a:lstStyle/>
          <a:p>
            <a:r>
              <a:rPr lang="en-US" dirty="0" smtClean="0"/>
              <a:t>Base Cost (AY $k)</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4876" t="2231" r="4934" b="7881"/>
          <a:stretch/>
        </p:blipFill>
        <p:spPr>
          <a:xfrm>
            <a:off x="806450" y="1523759"/>
            <a:ext cx="7175163" cy="3852574"/>
          </a:xfrm>
          <a:prstGeom prst="rect">
            <a:avLst/>
          </a:prstGeom>
        </p:spPr>
      </p:pic>
    </p:spTree>
    <p:extLst>
      <p:ext uri="{BB962C8B-B14F-4D97-AF65-F5344CB8AC3E}">
        <p14:creationId xmlns:p14="http://schemas.microsoft.com/office/powerpoint/2010/main" val="322833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Estimate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sp>
        <p:nvSpPr>
          <p:cNvPr id="8" name="TextBox 7"/>
          <p:cNvSpPr txBox="1"/>
          <p:nvPr/>
        </p:nvSpPr>
        <p:spPr>
          <a:xfrm>
            <a:off x="1210734" y="1062094"/>
            <a:ext cx="4598585" cy="461665"/>
          </a:xfrm>
          <a:prstGeom prst="rect">
            <a:avLst/>
          </a:prstGeom>
          <a:noFill/>
        </p:spPr>
        <p:txBody>
          <a:bodyPr wrap="none" rtlCol="0">
            <a:spAutoFit/>
          </a:bodyPr>
          <a:lstStyle/>
          <a:p>
            <a:r>
              <a:rPr lang="en-US" dirty="0" smtClean="0"/>
              <a:t>Base Cost by Estimate Type (</a:t>
            </a:r>
            <a:r>
              <a:rPr lang="en-US" dirty="0" err="1" smtClean="0"/>
              <a:t>AY$k</a:t>
            </a:r>
            <a:r>
              <a:rPr lang="en-US" dirty="0" smtClean="0"/>
              <a:t>)</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12073" t="1908" r="2243" b="9876"/>
          <a:stretch/>
        </p:blipFill>
        <p:spPr>
          <a:xfrm>
            <a:off x="676275" y="1820333"/>
            <a:ext cx="7612592" cy="3730360"/>
          </a:xfrm>
          <a:prstGeom prst="rect">
            <a:avLst/>
          </a:prstGeom>
        </p:spPr>
      </p:pic>
      <p:sp>
        <p:nvSpPr>
          <p:cNvPr id="9" name="TextBox 8"/>
          <p:cNvSpPr txBox="1"/>
          <p:nvPr/>
        </p:nvSpPr>
        <p:spPr>
          <a:xfrm>
            <a:off x="4284133" y="5283200"/>
            <a:ext cx="3716867" cy="400110"/>
          </a:xfrm>
          <a:prstGeom prst="rect">
            <a:avLst/>
          </a:prstGeom>
          <a:noFill/>
        </p:spPr>
        <p:txBody>
          <a:bodyPr wrap="square" rtlCol="0">
            <a:spAutoFit/>
          </a:bodyPr>
          <a:lstStyle/>
          <a:p>
            <a:r>
              <a:rPr lang="en-US" sz="2000" dirty="0" smtClean="0"/>
              <a:t>99% at Preliminary or better</a:t>
            </a:r>
            <a:endParaRPr lang="en-US" sz="2000" dirty="0"/>
          </a:p>
        </p:txBody>
      </p:sp>
    </p:spTree>
    <p:extLst>
      <p:ext uri="{BB962C8B-B14F-4D97-AF65-F5344CB8AC3E}">
        <p14:creationId xmlns:p14="http://schemas.microsoft.com/office/powerpoint/2010/main" val="110176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 Resources by FY</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sp>
        <p:nvSpPr>
          <p:cNvPr id="8" name="TextBox 7"/>
          <p:cNvSpPr txBox="1"/>
          <p:nvPr/>
        </p:nvSpPr>
        <p:spPr>
          <a:xfrm>
            <a:off x="3276600" y="1085426"/>
            <a:ext cx="2385839" cy="461665"/>
          </a:xfrm>
          <a:prstGeom prst="rect">
            <a:avLst/>
          </a:prstGeom>
          <a:noFill/>
        </p:spPr>
        <p:txBody>
          <a:bodyPr wrap="none" rtlCol="0">
            <a:spAutoFit/>
          </a:bodyPr>
          <a:lstStyle/>
          <a:p>
            <a:r>
              <a:rPr lang="en-US" dirty="0" smtClean="0"/>
              <a:t>FTEs by Discipline</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1598" t="2045" r="1826" b="2406"/>
          <a:stretch/>
        </p:blipFill>
        <p:spPr>
          <a:xfrm>
            <a:off x="558800" y="1659465"/>
            <a:ext cx="8167499" cy="3832738"/>
          </a:xfrm>
          <a:prstGeom prst="rect">
            <a:avLst/>
          </a:prstGeom>
        </p:spPr>
      </p:pic>
    </p:spTree>
    <p:extLst>
      <p:ext uri="{BB962C8B-B14F-4D97-AF65-F5344CB8AC3E}">
        <p14:creationId xmlns:p14="http://schemas.microsoft.com/office/powerpoint/2010/main" val="4127994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Labor and M&amp;S by FY</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1633" t="2421" r="3318" b="3922"/>
          <a:stretch/>
        </p:blipFill>
        <p:spPr>
          <a:xfrm>
            <a:off x="84666" y="1337732"/>
            <a:ext cx="8872626" cy="3869267"/>
          </a:xfrm>
          <a:prstGeom prst="rect">
            <a:avLst/>
          </a:prstGeom>
        </p:spPr>
      </p:pic>
    </p:spTree>
    <p:extLst>
      <p:ext uri="{BB962C8B-B14F-4D97-AF65-F5344CB8AC3E}">
        <p14:creationId xmlns:p14="http://schemas.microsoft.com/office/powerpoint/2010/main" val="4168161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Table</a:t>
            </a:r>
            <a:endParaRPr lang="en-US" dirty="0"/>
          </a:p>
        </p:txBody>
      </p:sp>
      <p:sp>
        <p:nvSpPr>
          <p:cNvPr id="3" name="Content Placeholder 2"/>
          <p:cNvSpPr>
            <a:spLocks noGrp="1"/>
          </p:cNvSpPr>
          <p:nvPr>
            <p:ph idx="1"/>
          </p:nvPr>
        </p:nvSpPr>
        <p:spPr>
          <a:xfrm>
            <a:off x="228600" y="1055747"/>
            <a:ext cx="8672513" cy="822266"/>
          </a:xfrm>
        </p:spPr>
        <p:txBody>
          <a:bodyPr/>
          <a:lstStyle/>
          <a:p>
            <a:r>
              <a:rPr lang="en-US" dirty="0" smtClean="0"/>
              <a:t>Cost is roughly equally divided between the extinction and extinction monitoring</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04187352"/>
              </p:ext>
            </p:extLst>
          </p:nvPr>
        </p:nvGraphicFramePr>
        <p:xfrm>
          <a:off x="135467" y="2556931"/>
          <a:ext cx="8915399" cy="2573871"/>
        </p:xfrm>
        <a:graphic>
          <a:graphicData uri="http://schemas.openxmlformats.org/drawingml/2006/table">
            <a:tbl>
              <a:tblPr/>
              <a:tblGrid>
                <a:gridCol w="3022600"/>
                <a:gridCol w="880533"/>
                <a:gridCol w="889000"/>
                <a:gridCol w="821267"/>
                <a:gridCol w="1380066"/>
                <a:gridCol w="1197197"/>
                <a:gridCol w="724736"/>
              </a:tblGrid>
              <a:tr h="326265">
                <a:tc>
                  <a:txBody>
                    <a:bodyPr/>
                    <a:lstStyle/>
                    <a:p>
                      <a:pPr algn="l" fontAlgn="b"/>
                      <a:r>
                        <a:rPr lang="en-US" sz="1200" b="0" i="0" u="none" strike="noStrike">
                          <a:effectLst/>
                          <a:latin typeface="Microsoft Sans Serif"/>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200" b="0" i="0" u="none" strike="noStrike">
                          <a:solidFill>
                            <a:srgbClr val="FFFFFF"/>
                          </a:solidFill>
                          <a:effectLst/>
                          <a:latin typeface="Arial"/>
                        </a:rPr>
                        <a:t>Base Cost (AY K$)</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FFFFFF"/>
                          </a:solidFill>
                          <a:effectLst/>
                          <a:latin typeface="Arial"/>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200" b="0" i="0" u="none" strike="noStrike">
                          <a:solidFill>
                            <a:srgbClr val="FFFFFF"/>
                          </a:solidFill>
                          <a:effectLst/>
                          <a:latin typeface="Arial"/>
                        </a:rPr>
                        <a:t> </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200" b="0" i="0" u="none" strike="noStrike">
                          <a:solidFill>
                            <a:srgbClr val="FFFFFF"/>
                          </a:solidFill>
                          <a:effectLst/>
                          <a:latin typeface="Arial"/>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899041">
                <a:tc>
                  <a:txBody>
                    <a:bodyPr/>
                    <a:lstStyle/>
                    <a:p>
                      <a:pPr algn="l" fontAlgn="b"/>
                      <a:r>
                        <a:rPr lang="en-US" sz="1200" b="0" i="0" u="none" strike="noStrike">
                          <a:effectLst/>
                          <a:latin typeface="Microsoft Sans Serif"/>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M&amp;S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dirty="0">
                          <a:solidFill>
                            <a:srgbClr val="FFFFFF"/>
                          </a:solidFill>
                          <a:effectLst/>
                          <a:latin typeface="Arial"/>
                        </a:rPr>
                        <a:t>Labor</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Estimate Uncertainty (on remaining budget)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 Contingency on (on remaining budget)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 Cost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449521">
                <a:tc>
                  <a:txBody>
                    <a:bodyPr/>
                    <a:lstStyle/>
                    <a:p>
                      <a:pPr algn="l" fontAlgn="ctr"/>
                      <a:r>
                        <a:rPr lang="en-US" sz="1200" b="0" i="0" u="none" strike="noStrike">
                          <a:effectLst/>
                          <a:latin typeface="Microsoft Sans Serif"/>
                        </a:rPr>
                        <a:t>475.02.08.01 Internal Extinction System Momentum Collimator System</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n/a</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24761">
                <a:tc>
                  <a:txBody>
                    <a:bodyPr/>
                    <a:lstStyle/>
                    <a:p>
                      <a:pPr algn="l" fontAlgn="ctr"/>
                      <a:r>
                        <a:rPr lang="en-US" sz="1200" b="0" i="0" u="none" strike="noStrike">
                          <a:effectLst/>
                          <a:latin typeface="Microsoft Sans Serif"/>
                        </a:rPr>
                        <a:t>475.02.08.02 External Extinction System</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661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894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1,556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352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32%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1,908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24761">
                <a:tc>
                  <a:txBody>
                    <a:bodyPr/>
                    <a:lstStyle/>
                    <a:p>
                      <a:pPr algn="l" fontAlgn="ctr"/>
                      <a:r>
                        <a:rPr lang="en-US" sz="1200" b="0" i="0" u="none" strike="noStrike">
                          <a:effectLst/>
                          <a:latin typeface="Microsoft Sans Serif"/>
                        </a:rPr>
                        <a:t>475.02.08.03 Extinction Monitoring</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707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296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1,003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306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37%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1,309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24761">
                <a:tc>
                  <a:txBody>
                    <a:bodyPr/>
                    <a:lstStyle/>
                    <a:p>
                      <a:pPr algn="l" fontAlgn="ctr"/>
                      <a:r>
                        <a:rPr lang="en-US" sz="1200" b="0" i="0" u="none" strike="noStrike">
                          <a:effectLst/>
                          <a:latin typeface="Microsoft Sans Serif"/>
                        </a:rPr>
                        <a:t>475.02.08.04 Technical Documentation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464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464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81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24%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200" b="0" i="0" u="none" strike="noStrike">
                          <a:effectLst/>
                          <a:latin typeface="Microsoft Sans Serif"/>
                        </a:rPr>
                        <a:t>545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24761">
                <a:tc>
                  <a:txBody>
                    <a:bodyPr/>
                    <a:lstStyle/>
                    <a:p>
                      <a:pPr algn="l" fontAlgn="ctr"/>
                      <a:r>
                        <a:rPr lang="en-US" sz="1200" b="0" i="0" u="none" strike="noStrike">
                          <a:effectLst/>
                          <a:latin typeface="Microsoft Sans Serif"/>
                        </a:rPr>
                        <a:t>Grand Total</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1,374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1,653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3,027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740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a:effectLst/>
                          <a:latin typeface="Microsoft Sans Serif"/>
                        </a:rPr>
                        <a:t>33%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200" b="0" i="0" u="none" strike="noStrike" dirty="0">
                          <a:effectLst/>
                          <a:latin typeface="Microsoft Sans Serif"/>
                        </a:rPr>
                        <a:t>3,767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157596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Milestones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l="24074"/>
          <a:stretch/>
        </p:blipFill>
        <p:spPr>
          <a:xfrm>
            <a:off x="337609" y="897465"/>
            <a:ext cx="8467724" cy="5119561"/>
          </a:xfrm>
          <a:prstGeom prst="rect">
            <a:avLst/>
          </a:prstGeom>
        </p:spPr>
      </p:pic>
    </p:spTree>
    <p:extLst>
      <p:ext uri="{BB962C8B-B14F-4D97-AF65-F5344CB8AC3E}">
        <p14:creationId xmlns:p14="http://schemas.microsoft.com/office/powerpoint/2010/main" val="2797986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sp>
        <p:nvSpPr>
          <p:cNvPr id="7" name="Content Placeholder 2"/>
          <p:cNvSpPr>
            <a:spLocks noGrp="1"/>
          </p:cNvSpPr>
          <p:nvPr>
            <p:ph idx="1"/>
          </p:nvPr>
        </p:nvSpPr>
        <p:spPr/>
        <p:txBody>
          <a:bodyPr/>
          <a:lstStyle/>
          <a:p>
            <a:endParaRPr lang="en-US" dirty="0"/>
          </a:p>
          <a:p>
            <a:r>
              <a:rPr lang="en-US" dirty="0" smtClean="0"/>
              <a:t>The extinction and extinction monitoring systems are entirely resource driven, and far from the critical path of the experiment.</a:t>
            </a:r>
          </a:p>
          <a:p>
            <a:r>
              <a:rPr lang="en-US" dirty="0" smtClean="0"/>
              <a:t>All beam line elements (AC Dipole, Collimation, Upstream Monitor) are scheduled to be complete by the middle of FY18</a:t>
            </a:r>
          </a:p>
          <a:p>
            <a:r>
              <a:rPr lang="en-US" dirty="0" smtClean="0"/>
              <a:t>The installation of the Target Monitor is intimately linked to construction of the building and beam dump, and therefore sets the critical path for the Extinction Task.</a:t>
            </a:r>
          </a:p>
        </p:txBody>
      </p:sp>
    </p:spTree>
    <p:extLst>
      <p:ext uri="{BB962C8B-B14F-4D97-AF65-F5344CB8AC3E}">
        <p14:creationId xmlns:p14="http://schemas.microsoft.com/office/powerpoint/2010/main" val="2434746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We have designed an effective system to provide the extinction required by the Mu2e experiment and to verify that we have achieved that extinction.</a:t>
            </a:r>
          </a:p>
          <a:p>
            <a:r>
              <a:rPr lang="en-US" dirty="0" smtClean="0"/>
              <a:t>We are confident that we have met the requirements for CD-2 approval of this system.</a:t>
            </a:r>
          </a:p>
          <a:p>
            <a:pPr lvl="1"/>
            <a:r>
              <a:rPr lang="en-US" dirty="0" smtClean="0"/>
              <a:t>Preliminary design complete</a:t>
            </a:r>
          </a:p>
          <a:p>
            <a:pPr lvl="1"/>
            <a:r>
              <a:rPr lang="en-US" dirty="0" smtClean="0"/>
              <a:t>Project ready to baseline</a:t>
            </a:r>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spTree>
    <p:extLst>
      <p:ext uri="{BB962C8B-B14F-4D97-AF65-F5344CB8AC3E}">
        <p14:creationId xmlns:p14="http://schemas.microsoft.com/office/powerpoint/2010/main" val="102048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Breakdown</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graphicFrame>
        <p:nvGraphicFramePr>
          <p:cNvPr id="7" name="Diagram 6"/>
          <p:cNvGraphicFramePr/>
          <p:nvPr>
            <p:extLst>
              <p:ext uri="{D42A27DB-BD31-4B8C-83A1-F6EECF244321}">
                <p14:modId xmlns:p14="http://schemas.microsoft.com/office/powerpoint/2010/main" val="2447754186"/>
              </p:ext>
            </p:extLst>
          </p:nvPr>
        </p:nvGraphicFramePr>
        <p:xfrm>
          <a:off x="174820" y="1605670"/>
          <a:ext cx="8686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020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of Talks</a:t>
            </a:r>
            <a:endParaRPr lang="en-US" dirty="0"/>
          </a:p>
        </p:txBody>
      </p:sp>
      <p:sp>
        <p:nvSpPr>
          <p:cNvPr id="3" name="Content Placeholder 2"/>
          <p:cNvSpPr>
            <a:spLocks noGrp="1"/>
          </p:cNvSpPr>
          <p:nvPr>
            <p:ph idx="1"/>
          </p:nvPr>
        </p:nvSpPr>
        <p:spPr/>
        <p:txBody>
          <a:bodyPr/>
          <a:lstStyle/>
          <a:p>
            <a:r>
              <a:rPr lang="en-US" dirty="0" smtClean="0"/>
              <a:t>My talk:</a:t>
            </a:r>
          </a:p>
          <a:p>
            <a:pPr lvl="1"/>
            <a:r>
              <a:rPr lang="en-US" dirty="0" smtClean="0"/>
              <a:t>Extinction System:</a:t>
            </a:r>
          </a:p>
          <a:p>
            <a:pPr lvl="2"/>
            <a:r>
              <a:rPr lang="en-US" dirty="0" smtClean="0"/>
              <a:t>Requirements</a:t>
            </a:r>
          </a:p>
          <a:p>
            <a:pPr lvl="2"/>
            <a:r>
              <a:rPr lang="en-US" dirty="0" smtClean="0"/>
              <a:t>Technical design</a:t>
            </a:r>
          </a:p>
          <a:p>
            <a:pPr lvl="2"/>
            <a:r>
              <a:rPr lang="en-US" dirty="0" smtClean="0"/>
              <a:t>Projected performance</a:t>
            </a:r>
          </a:p>
          <a:p>
            <a:pPr lvl="2"/>
            <a:r>
              <a:rPr lang="en-US" dirty="0" smtClean="0"/>
              <a:t>Value engineering, risks, etc…</a:t>
            </a:r>
          </a:p>
          <a:p>
            <a:pPr lvl="1"/>
            <a:r>
              <a:rPr lang="en-US" dirty="0" smtClean="0"/>
              <a:t>Cost and schedule for </a:t>
            </a:r>
            <a:r>
              <a:rPr lang="en-US" i="1" dirty="0" smtClean="0"/>
              <a:t>both</a:t>
            </a:r>
            <a:r>
              <a:rPr lang="en-US" dirty="0" smtClean="0"/>
              <a:t> Extinction and Extinction Monitoring</a:t>
            </a:r>
          </a:p>
          <a:p>
            <a:r>
              <a:rPr lang="en-US" dirty="0" smtClean="0"/>
              <a:t>P. Kasper’s talk:</a:t>
            </a:r>
          </a:p>
          <a:p>
            <a:pPr lvl="1"/>
            <a:r>
              <a:rPr lang="en-US" dirty="0" smtClean="0"/>
              <a:t>Extinction Monitor </a:t>
            </a:r>
          </a:p>
          <a:p>
            <a:pPr lvl="2"/>
            <a:r>
              <a:rPr lang="en-US" dirty="0"/>
              <a:t>Requirements</a:t>
            </a:r>
          </a:p>
          <a:p>
            <a:pPr lvl="2"/>
            <a:r>
              <a:rPr lang="en-US" dirty="0"/>
              <a:t>Technical design</a:t>
            </a:r>
          </a:p>
          <a:p>
            <a:pPr lvl="2"/>
            <a:r>
              <a:rPr lang="en-US" dirty="0"/>
              <a:t>Projected performance</a:t>
            </a:r>
          </a:p>
          <a:p>
            <a:pPr lvl="2"/>
            <a:r>
              <a:rPr lang="en-US" dirty="0"/>
              <a:t>Value engineering, risks, </a:t>
            </a:r>
            <a:r>
              <a:rPr lang="en-US" dirty="0" err="1"/>
              <a:t>etc</a:t>
            </a:r>
            <a:endParaRPr lang="en-US" dirty="0" smtClean="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Tree>
    <p:extLst>
      <p:ext uri="{BB962C8B-B14F-4D97-AF65-F5344CB8AC3E}">
        <p14:creationId xmlns:p14="http://schemas.microsoft.com/office/powerpoint/2010/main" val="231434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Extinction Requirements*</a:t>
            </a:r>
            <a:endParaRPr lang="en-US" dirty="0"/>
          </a:p>
        </p:txBody>
      </p:sp>
      <p:sp>
        <p:nvSpPr>
          <p:cNvPr id="3" name="Content Placeholder 2"/>
          <p:cNvSpPr>
            <a:spLocks noGrp="1"/>
          </p:cNvSpPr>
          <p:nvPr>
            <p:ph idx="1"/>
          </p:nvPr>
        </p:nvSpPr>
        <p:spPr>
          <a:xfrm>
            <a:off x="228600" y="1043047"/>
            <a:ext cx="8672513" cy="1890654"/>
          </a:xfrm>
        </p:spPr>
        <p:txBody>
          <a:bodyPr/>
          <a:lstStyle/>
          <a:p>
            <a:r>
              <a:rPr lang="en-US" sz="2000" dirty="0" smtClean="0"/>
              <a:t>The total extinction requirement is</a:t>
            </a:r>
          </a:p>
          <a:p>
            <a:endParaRPr lang="en-US" sz="2000" dirty="0"/>
          </a:p>
          <a:p>
            <a:endParaRPr lang="en-US" sz="2000" dirty="0" smtClean="0"/>
          </a:p>
          <a:p>
            <a:endParaRPr lang="en-US" sz="2000" dirty="0" smtClean="0"/>
          </a:p>
          <a:p>
            <a:r>
              <a:rPr lang="en-US" sz="2000" dirty="0" smtClean="0"/>
              <a:t>This is primarily driven by the need to eliminate radiative pion capture, as described in detail in Mu2e-DOC-1175</a:t>
            </a:r>
          </a:p>
          <a:p>
            <a:r>
              <a:rPr lang="en-US" sz="2000" dirty="0" smtClean="0"/>
              <a:t>Extinction will be achieved in two steps</a:t>
            </a:r>
          </a:p>
          <a:p>
            <a:pPr lvl="1"/>
            <a:r>
              <a:rPr lang="en-US" sz="1800" dirty="0" smtClean="0"/>
              <a:t>Our beam delivery technique will “naturally” provide an extinction of ~10</a:t>
            </a:r>
            <a:r>
              <a:rPr lang="en-US" sz="1800" baseline="30000" dirty="0" smtClean="0"/>
              <a:t>-5</a:t>
            </a:r>
            <a:r>
              <a:rPr lang="en-US" sz="1800" dirty="0" smtClean="0"/>
              <a:t> or better.</a:t>
            </a:r>
            <a:endParaRPr lang="en-US" sz="1800" dirty="0"/>
          </a:p>
          <a:p>
            <a:pPr lvl="2"/>
            <a:r>
              <a:rPr lang="en-US" sz="1400" dirty="0" smtClean="0"/>
              <a:t>The “Internal </a:t>
            </a:r>
            <a:r>
              <a:rPr lang="en-US" sz="1400" dirty="0"/>
              <a:t>E</a:t>
            </a:r>
            <a:r>
              <a:rPr lang="en-US" sz="1400" dirty="0" smtClean="0"/>
              <a:t>xtinction </a:t>
            </a:r>
            <a:r>
              <a:rPr lang="en-US" sz="1400" dirty="0"/>
              <a:t>C</a:t>
            </a:r>
            <a:r>
              <a:rPr lang="en-US" sz="1400" dirty="0" smtClean="0"/>
              <a:t>ollimation” discussed at CD-1 will not be needed (see discussion under “value engineering”)</a:t>
            </a:r>
          </a:p>
          <a:p>
            <a:pPr lvl="1"/>
            <a:r>
              <a:rPr lang="en-US" sz="1800" dirty="0" smtClean="0"/>
              <a:t>An “External Extinction System” will consist of a set of resonant dipoles and collimation system, such that only in time beam will be transmitted to the production target</a:t>
            </a:r>
          </a:p>
          <a:p>
            <a:pPr lvl="2"/>
            <a:r>
              <a:rPr lang="en-US" sz="1400" dirty="0" smtClean="0"/>
              <a:t>Aiming for additional 10</a:t>
            </a:r>
            <a:r>
              <a:rPr lang="en-US" sz="1400" baseline="30000" dirty="0" smtClean="0"/>
              <a:t>-7</a:t>
            </a:r>
            <a:r>
              <a:rPr lang="en-US" sz="1400" dirty="0" smtClean="0"/>
              <a:t> extinction.</a:t>
            </a:r>
            <a:endParaRPr lang="en-US" sz="1400"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
        <p:nvSpPr>
          <p:cNvPr id="7" name="TextBox 6"/>
          <p:cNvSpPr txBox="1"/>
          <p:nvPr/>
        </p:nvSpPr>
        <p:spPr>
          <a:xfrm>
            <a:off x="4038600" y="5935077"/>
            <a:ext cx="5105400" cy="338554"/>
          </a:xfrm>
          <a:prstGeom prst="rect">
            <a:avLst/>
          </a:prstGeom>
          <a:noFill/>
        </p:spPr>
        <p:txBody>
          <a:bodyPr wrap="square" rtlCol="0">
            <a:spAutoFit/>
          </a:bodyPr>
          <a:lstStyle/>
          <a:p>
            <a:pPr algn="r"/>
            <a:r>
              <a:rPr lang="en-US" sz="1600" dirty="0" smtClean="0"/>
              <a:t>*extinction monitor requirements will be discussed shortly</a:t>
            </a:r>
            <a:endParaRPr lang="en-US" sz="1600" dirty="0"/>
          </a:p>
        </p:txBody>
      </p:sp>
      <p:graphicFrame>
        <p:nvGraphicFramePr>
          <p:cNvPr id="8" name="Object 7"/>
          <p:cNvGraphicFramePr>
            <a:graphicFrameLocks noChangeAspect="1"/>
          </p:cNvGraphicFramePr>
          <p:nvPr>
            <p:extLst>
              <p:ext uri="{D42A27DB-BD31-4B8C-83A1-F6EECF244321}">
                <p14:modId xmlns:p14="http://schemas.microsoft.com/office/powerpoint/2010/main" val="2169959207"/>
              </p:ext>
            </p:extLst>
          </p:nvPr>
        </p:nvGraphicFramePr>
        <p:xfrm>
          <a:off x="5346700" y="4419600"/>
          <a:ext cx="114300" cy="165100"/>
        </p:xfrm>
        <a:graphic>
          <a:graphicData uri="http://schemas.openxmlformats.org/presentationml/2006/ole">
            <mc:AlternateContent xmlns:mc="http://schemas.openxmlformats.org/markup-compatibility/2006">
              <mc:Choice xmlns:v="urn:schemas-microsoft-com:vml" Requires="v">
                <p:oleObj spid="_x0000_s1111"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5346700" y="4419600"/>
                        <a:ext cx="114300" cy="165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71832705"/>
              </p:ext>
            </p:extLst>
          </p:nvPr>
        </p:nvGraphicFramePr>
        <p:xfrm>
          <a:off x="5346700" y="4419600"/>
          <a:ext cx="114300" cy="165100"/>
        </p:xfrm>
        <a:graphic>
          <a:graphicData uri="http://schemas.openxmlformats.org/presentationml/2006/ole">
            <mc:AlternateContent xmlns:mc="http://schemas.openxmlformats.org/markup-compatibility/2006">
              <mc:Choice xmlns:v="urn:schemas-microsoft-com:vml" Requires="v">
                <p:oleObj spid="_x0000_s1112" name="Equation" r:id="rId5" imgW="114300" imgH="165100" progId="Equation.DSMT4">
                  <p:embed/>
                </p:oleObj>
              </mc:Choice>
              <mc:Fallback>
                <p:oleObj name="Equation" r:id="rId5" imgW="114300" imgH="165100" progId="Equation.DSMT4">
                  <p:embed/>
                  <p:pic>
                    <p:nvPicPr>
                      <p:cNvPr id="0" name=""/>
                      <p:cNvPicPr/>
                      <p:nvPr/>
                    </p:nvPicPr>
                    <p:blipFill>
                      <a:blip r:embed="rId4"/>
                      <a:stretch>
                        <a:fillRect/>
                      </a:stretch>
                    </p:blipFill>
                    <p:spPr>
                      <a:xfrm>
                        <a:off x="5346700" y="44196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01407971"/>
              </p:ext>
            </p:extLst>
          </p:nvPr>
        </p:nvGraphicFramePr>
        <p:xfrm>
          <a:off x="1446213" y="1511300"/>
          <a:ext cx="6256337" cy="762000"/>
        </p:xfrm>
        <a:graphic>
          <a:graphicData uri="http://schemas.openxmlformats.org/presentationml/2006/ole">
            <mc:AlternateContent xmlns:mc="http://schemas.openxmlformats.org/markup-compatibility/2006">
              <mc:Choice xmlns:v="urn:schemas-microsoft-com:vml" Requires="v">
                <p:oleObj spid="_x0000_s1113" name="Equation" r:id="rId6" imgW="3441700" imgH="419100" progId="Equation.DSMT4">
                  <p:embed/>
                </p:oleObj>
              </mc:Choice>
              <mc:Fallback>
                <p:oleObj name="Equation" r:id="rId6" imgW="3441700" imgH="419100" progId="Equation.DSMT4">
                  <p:embed/>
                  <p:pic>
                    <p:nvPicPr>
                      <p:cNvPr id="0" name=""/>
                      <p:cNvPicPr/>
                      <p:nvPr/>
                    </p:nvPicPr>
                    <p:blipFill>
                      <a:blip r:embed="rId7"/>
                      <a:stretch>
                        <a:fillRect/>
                      </a:stretch>
                    </p:blipFill>
                    <p:spPr>
                      <a:xfrm>
                        <a:off x="1446213" y="1511300"/>
                        <a:ext cx="6256337" cy="762000"/>
                      </a:xfrm>
                      <a:prstGeom prst="rect">
                        <a:avLst/>
                      </a:prstGeom>
                    </p:spPr>
                  </p:pic>
                </p:oleObj>
              </mc:Fallback>
            </mc:AlternateContent>
          </a:graphicData>
        </a:graphic>
      </p:graphicFrame>
      <p:sp>
        <p:nvSpPr>
          <p:cNvPr id="11" name="TextBox 10"/>
          <p:cNvSpPr txBox="1"/>
          <p:nvPr/>
        </p:nvSpPr>
        <p:spPr>
          <a:xfrm>
            <a:off x="6858000" y="1075323"/>
            <a:ext cx="2286000" cy="338554"/>
          </a:xfrm>
          <a:prstGeom prst="rect">
            <a:avLst/>
          </a:prstGeom>
          <a:noFill/>
        </p:spPr>
        <p:txBody>
          <a:bodyPr wrap="square" rtlCol="0">
            <a:spAutoFit/>
          </a:bodyPr>
          <a:lstStyle/>
          <a:p>
            <a:r>
              <a:rPr lang="en-US" sz="1600" dirty="0" smtClean="0">
                <a:solidFill>
                  <a:srgbClr val="FF0000"/>
                </a:solidFill>
              </a:rPr>
              <a:t>&lt; 1 every ~300 bunches</a:t>
            </a:r>
            <a:endParaRPr lang="en-US" sz="1600" dirty="0">
              <a:solidFill>
                <a:srgbClr val="FF0000"/>
              </a:solidFill>
            </a:endParaRPr>
          </a:p>
        </p:txBody>
      </p:sp>
      <p:cxnSp>
        <p:nvCxnSpPr>
          <p:cNvPr id="13" name="Straight Arrow Connector 12"/>
          <p:cNvCxnSpPr/>
          <p:nvPr/>
        </p:nvCxnSpPr>
        <p:spPr>
          <a:xfrm flipH="1">
            <a:off x="6858001" y="1413877"/>
            <a:ext cx="338137" cy="2794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273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Principle of Operation of AC Dipole System</a:t>
            </a:r>
            <a:endParaRPr lang="en-US" dirty="0"/>
          </a:p>
        </p:txBody>
      </p:sp>
      <p:sp>
        <p:nvSpPr>
          <p:cNvPr id="9" name="Content Placeholder 8"/>
          <p:cNvSpPr>
            <a:spLocks noGrp="1"/>
          </p:cNvSpPr>
          <p:nvPr>
            <p:ph idx="1"/>
          </p:nvPr>
        </p:nvSpPr>
        <p:spPr>
          <a:xfrm>
            <a:off x="503776" y="945377"/>
            <a:ext cx="8251825" cy="3119775"/>
          </a:xfrm>
        </p:spPr>
        <p:txBody>
          <a:bodyPr/>
          <a:lstStyle/>
          <a:p>
            <a:r>
              <a:rPr lang="en-US" sz="1800" dirty="0" smtClean="0"/>
              <a:t>An angular deflection at the AC dipole cause a position displacement 90° later in phase advance</a:t>
            </a:r>
          </a:p>
          <a:p>
            <a:endParaRPr lang="en-US" sz="1800" dirty="0"/>
          </a:p>
          <a:p>
            <a:endParaRPr lang="en-US" sz="1800" dirty="0" smtClean="0"/>
          </a:p>
          <a:p>
            <a:endParaRPr lang="en-US" sz="1800" dirty="0"/>
          </a:p>
          <a:p>
            <a:endParaRPr lang="en-US" sz="1800" dirty="0" smtClean="0"/>
          </a:p>
          <a:p>
            <a:endParaRPr lang="en-US" sz="1800" dirty="0"/>
          </a:p>
          <a:p>
            <a:endParaRPr lang="en-US" sz="3200" dirty="0" smtClean="0"/>
          </a:p>
          <a:p>
            <a:r>
              <a:rPr lang="en-US" sz="1800" dirty="0" smtClean="0"/>
              <a:t>Define normalized deflection angle</a:t>
            </a:r>
          </a:p>
          <a:p>
            <a:endParaRPr lang="en-US" sz="1800" dirty="0"/>
          </a:p>
          <a:p>
            <a:endParaRPr lang="en-US" sz="1200" dirty="0" smtClean="0"/>
          </a:p>
          <a:p>
            <a:endParaRPr lang="en-US" sz="1800" dirty="0"/>
          </a:p>
          <a:p>
            <a:endParaRPr lang="en-US" sz="900" dirty="0" smtClean="0"/>
          </a:p>
          <a:p>
            <a:r>
              <a:rPr lang="en-US" sz="1800" dirty="0" smtClean="0"/>
              <a:t>In terms of this angle </a:t>
            </a:r>
            <a:endParaRPr lang="en-US" sz="1800"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6</a:t>
            </a:fld>
            <a:endParaRPr lang="en-US"/>
          </a:p>
        </p:txBody>
      </p:sp>
      <p:pic>
        <p:nvPicPr>
          <p:cNvPr id="8" name="Picture 7"/>
          <p:cNvPicPr>
            <a:picLocks noChangeAspect="1"/>
          </p:cNvPicPr>
          <p:nvPr/>
        </p:nvPicPr>
        <p:blipFill>
          <a:blip r:embed="rId3"/>
          <a:stretch>
            <a:fillRect/>
          </a:stretch>
        </p:blipFill>
        <p:spPr>
          <a:xfrm>
            <a:off x="914400" y="1550552"/>
            <a:ext cx="7431206" cy="2057400"/>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830363899"/>
              </p:ext>
            </p:extLst>
          </p:nvPr>
        </p:nvGraphicFramePr>
        <p:xfrm>
          <a:off x="2900363" y="4369952"/>
          <a:ext cx="2886075" cy="763588"/>
        </p:xfrm>
        <a:graphic>
          <a:graphicData uri="http://schemas.openxmlformats.org/presentationml/2006/ole">
            <mc:AlternateContent xmlns:mc="http://schemas.openxmlformats.org/markup-compatibility/2006">
              <mc:Choice xmlns:v="urn:schemas-microsoft-com:vml" Requires="v">
                <p:oleObj spid="_x0000_s2107" name="Equation" r:id="rId4" imgW="1778000" imgH="469900" progId="Equation.DSMT4">
                  <p:embed/>
                </p:oleObj>
              </mc:Choice>
              <mc:Fallback>
                <p:oleObj name="Equation" r:id="rId4" imgW="1778000" imgH="469900" progId="Equation.DSMT4">
                  <p:embed/>
                  <p:pic>
                    <p:nvPicPr>
                      <p:cNvPr id="0" name=""/>
                      <p:cNvPicPr/>
                      <p:nvPr/>
                    </p:nvPicPr>
                    <p:blipFill>
                      <a:blip r:embed="rId5"/>
                      <a:stretch>
                        <a:fillRect/>
                      </a:stretch>
                    </p:blipFill>
                    <p:spPr>
                      <a:xfrm>
                        <a:off x="2900363" y="4369952"/>
                        <a:ext cx="2886075" cy="763588"/>
                      </a:xfrm>
                      <a:prstGeom prst="rect">
                        <a:avLst/>
                      </a:prstGeom>
                    </p:spPr>
                  </p:pic>
                </p:oleObj>
              </mc:Fallback>
            </mc:AlternateContent>
          </a:graphicData>
        </a:graphic>
      </p:graphicFrame>
      <p:sp>
        <p:nvSpPr>
          <p:cNvPr id="11" name="TextBox 10"/>
          <p:cNvSpPr txBox="1"/>
          <p:nvPr/>
        </p:nvSpPr>
        <p:spPr>
          <a:xfrm>
            <a:off x="5105400" y="3607952"/>
            <a:ext cx="3048000" cy="584776"/>
          </a:xfrm>
          <a:prstGeom prst="rect">
            <a:avLst/>
          </a:prstGeom>
          <a:noFill/>
        </p:spPr>
        <p:txBody>
          <a:bodyPr wrap="square" rtlCol="0">
            <a:spAutoFit/>
          </a:bodyPr>
          <a:lstStyle/>
          <a:p>
            <a:r>
              <a:rPr lang="en-US" sz="1600" dirty="0" smtClean="0">
                <a:solidFill>
                  <a:srgbClr val="C00000"/>
                </a:solidFill>
                <a:latin typeface="+mn-lt"/>
              </a:rPr>
              <a:t>Admittance of collimator (set to 40 </a:t>
            </a:r>
            <a:r>
              <a:rPr lang="el-GR" sz="1600" dirty="0" smtClean="0">
                <a:solidFill>
                  <a:srgbClr val="C00000"/>
                </a:solidFill>
                <a:latin typeface="+mn-lt"/>
              </a:rPr>
              <a:t>π</a:t>
            </a:r>
            <a:r>
              <a:rPr lang="en-US" sz="1600" dirty="0" smtClean="0">
                <a:solidFill>
                  <a:srgbClr val="C00000"/>
                </a:solidFill>
                <a:latin typeface="+mn-lt"/>
              </a:rPr>
              <a:t>-mm-</a:t>
            </a:r>
            <a:r>
              <a:rPr lang="en-US" sz="1600" dirty="0" err="1" smtClean="0">
                <a:solidFill>
                  <a:srgbClr val="C00000"/>
                </a:solidFill>
                <a:latin typeface="+mn-lt"/>
              </a:rPr>
              <a:t>mr</a:t>
            </a:r>
            <a:endParaRPr lang="en-US" sz="1600" dirty="0" smtClean="0">
              <a:solidFill>
                <a:srgbClr val="C00000"/>
              </a:solidFill>
              <a:latin typeface="+mn-lt"/>
            </a:endParaRPr>
          </a:p>
        </p:txBody>
      </p:sp>
      <p:cxnSp>
        <p:nvCxnSpPr>
          <p:cNvPr id="13" name="Straight Arrow Connector 12"/>
          <p:cNvCxnSpPr/>
          <p:nvPr/>
        </p:nvCxnSpPr>
        <p:spPr>
          <a:xfrm>
            <a:off x="5334000" y="4141352"/>
            <a:ext cx="0" cy="3048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867400" y="5208152"/>
            <a:ext cx="2362200" cy="338554"/>
          </a:xfrm>
          <a:prstGeom prst="rect">
            <a:avLst/>
          </a:prstGeom>
          <a:noFill/>
        </p:spPr>
        <p:txBody>
          <a:bodyPr wrap="square" rtlCol="0">
            <a:spAutoFit/>
          </a:bodyPr>
          <a:lstStyle/>
          <a:p>
            <a:r>
              <a:rPr lang="el-GR" sz="1600" dirty="0" smtClean="0">
                <a:solidFill>
                  <a:srgbClr val="C00000"/>
                </a:solidFill>
                <a:latin typeface="+mn-lt"/>
              </a:rPr>
              <a:t>β</a:t>
            </a:r>
            <a:r>
              <a:rPr lang="en-US" sz="1600" dirty="0" smtClean="0">
                <a:solidFill>
                  <a:srgbClr val="C00000"/>
                </a:solidFill>
                <a:latin typeface="+mn-lt"/>
              </a:rPr>
              <a:t> at AC dipole (=250 m)</a:t>
            </a:r>
          </a:p>
        </p:txBody>
      </p:sp>
      <p:cxnSp>
        <p:nvCxnSpPr>
          <p:cNvPr id="17" name="Straight Arrow Connector 16"/>
          <p:cNvCxnSpPr/>
          <p:nvPr/>
        </p:nvCxnSpPr>
        <p:spPr>
          <a:xfrm flipH="1" flipV="1">
            <a:off x="5410200" y="5191275"/>
            <a:ext cx="457200" cy="169277"/>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10299193"/>
              </p:ext>
            </p:extLst>
          </p:nvPr>
        </p:nvGraphicFramePr>
        <p:xfrm>
          <a:off x="2209800" y="5638800"/>
          <a:ext cx="5204012" cy="685800"/>
        </p:xfrm>
        <a:graphic>
          <a:graphicData uri="http://schemas.openxmlformats.org/presentationml/2006/ole">
            <mc:AlternateContent xmlns:mc="http://schemas.openxmlformats.org/markup-compatibility/2006">
              <mc:Choice xmlns:v="urn:schemas-microsoft-com:vml" Requires="v">
                <p:oleObj spid="_x0000_s2108" name="Equation" r:id="rId6" imgW="3276600" imgH="431800" progId="Equation.DSMT4">
                  <p:embed/>
                </p:oleObj>
              </mc:Choice>
              <mc:Fallback>
                <p:oleObj name="Equation" r:id="rId6" imgW="3276600" imgH="431800" progId="Equation.DSMT4">
                  <p:embed/>
                  <p:pic>
                    <p:nvPicPr>
                      <p:cNvPr id="0" name=""/>
                      <p:cNvPicPr/>
                      <p:nvPr/>
                    </p:nvPicPr>
                    <p:blipFill>
                      <a:blip r:embed="rId7"/>
                      <a:stretch>
                        <a:fillRect/>
                      </a:stretch>
                    </p:blipFill>
                    <p:spPr>
                      <a:xfrm>
                        <a:off x="2209800" y="5638800"/>
                        <a:ext cx="5204012" cy="685800"/>
                      </a:xfrm>
                      <a:prstGeom prst="rect">
                        <a:avLst/>
                      </a:prstGeom>
                    </p:spPr>
                  </p:pic>
                </p:oleObj>
              </mc:Fallback>
            </mc:AlternateContent>
          </a:graphicData>
        </a:graphic>
      </p:graphicFrame>
    </p:spTree>
    <p:extLst>
      <p:ext uri="{BB962C8B-B14F-4D97-AF65-F5344CB8AC3E}">
        <p14:creationId xmlns:p14="http://schemas.microsoft.com/office/powerpoint/2010/main" val="3274978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Considerations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graphicFrame>
        <p:nvGraphicFramePr>
          <p:cNvPr id="8" name="Object 3"/>
          <p:cNvGraphicFramePr>
            <a:graphicFrameLocks noChangeAspect="1"/>
          </p:cNvGraphicFramePr>
          <p:nvPr>
            <p:extLst>
              <p:ext uri="{D42A27DB-BD31-4B8C-83A1-F6EECF244321}">
                <p14:modId xmlns:p14="http://schemas.microsoft.com/office/powerpoint/2010/main" val="1089453622"/>
              </p:ext>
            </p:extLst>
          </p:nvPr>
        </p:nvGraphicFramePr>
        <p:xfrm>
          <a:off x="733425" y="1546225"/>
          <a:ext cx="3041650" cy="822325"/>
        </p:xfrm>
        <a:graphic>
          <a:graphicData uri="http://schemas.openxmlformats.org/presentationml/2006/ole">
            <mc:AlternateContent xmlns:mc="http://schemas.openxmlformats.org/markup-compatibility/2006">
              <mc:Choice xmlns:v="urn:schemas-microsoft-com:vml" Requires="v">
                <p:oleObj spid="_x0000_s3185" name="Equation" r:id="rId3" imgW="1803240" imgH="482400" progId="Equation.3">
                  <p:embed/>
                </p:oleObj>
              </mc:Choice>
              <mc:Fallback>
                <p:oleObj name="Equation" r:id="rId3" imgW="1803240" imgH="482400" progId="Equation.3">
                  <p:embed/>
                  <p:pic>
                    <p:nvPicPr>
                      <p:cNvPr id="0" name=""/>
                      <p:cNvPicPr>
                        <a:picLocks noChangeAspect="1" noChangeArrowheads="1"/>
                      </p:cNvPicPr>
                      <p:nvPr/>
                    </p:nvPicPr>
                    <p:blipFill>
                      <a:blip r:embed="rId4"/>
                      <a:srcRect/>
                      <a:stretch>
                        <a:fillRect/>
                      </a:stretch>
                    </p:blipFill>
                    <p:spPr bwMode="auto">
                      <a:xfrm>
                        <a:off x="733425" y="1546225"/>
                        <a:ext cx="3041650" cy="82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43769627"/>
              </p:ext>
            </p:extLst>
          </p:nvPr>
        </p:nvGraphicFramePr>
        <p:xfrm>
          <a:off x="890588" y="3244851"/>
          <a:ext cx="5337175" cy="1249362"/>
        </p:xfrm>
        <a:graphic>
          <a:graphicData uri="http://schemas.openxmlformats.org/presentationml/2006/ole">
            <mc:AlternateContent xmlns:mc="http://schemas.openxmlformats.org/markup-compatibility/2006">
              <mc:Choice xmlns:v="urn:schemas-microsoft-com:vml" Requires="v">
                <p:oleObj spid="_x0000_s3186" name="Equation" r:id="rId5" imgW="2082600" imgH="482400" progId="Equation.3">
                  <p:embed/>
                </p:oleObj>
              </mc:Choice>
              <mc:Fallback>
                <p:oleObj name="Equation" r:id="rId5" imgW="208260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588" y="3244851"/>
                        <a:ext cx="5337175" cy="124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2052445622"/>
              </p:ext>
            </p:extLst>
          </p:nvPr>
        </p:nvGraphicFramePr>
        <p:xfrm>
          <a:off x="3179763" y="4438651"/>
          <a:ext cx="909637" cy="528637"/>
        </p:xfrm>
        <a:graphic>
          <a:graphicData uri="http://schemas.openxmlformats.org/presentationml/2006/ole">
            <mc:AlternateContent xmlns:mc="http://schemas.openxmlformats.org/markup-compatibility/2006">
              <mc:Choice xmlns:v="urn:schemas-microsoft-com:vml" Requires="v">
                <p:oleObj spid="_x0000_s3187" name="Equation" r:id="rId7" imgW="419040" imgH="241200" progId="Equation.3">
                  <p:embed/>
                </p:oleObj>
              </mc:Choice>
              <mc:Fallback>
                <p:oleObj name="Equation" r:id="rId7" imgW="419040" imgH="24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9763" y="4438651"/>
                        <a:ext cx="909637"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10947559"/>
              </p:ext>
            </p:extLst>
          </p:nvPr>
        </p:nvGraphicFramePr>
        <p:xfrm>
          <a:off x="4325938" y="4425951"/>
          <a:ext cx="819150" cy="400050"/>
        </p:xfrm>
        <a:graphic>
          <a:graphicData uri="http://schemas.openxmlformats.org/presentationml/2006/ole">
            <mc:AlternateContent xmlns:mc="http://schemas.openxmlformats.org/markup-compatibility/2006">
              <mc:Choice xmlns:v="urn:schemas-microsoft-com:vml" Requires="v">
                <p:oleObj spid="_x0000_s3188" name="Equation" r:id="rId9" imgW="393480" imgH="190440" progId="Equation.DSMT4">
                  <p:embed/>
                </p:oleObj>
              </mc:Choice>
              <mc:Fallback>
                <p:oleObj name="Equation" r:id="rId9" imgW="393480" imgH="1904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5938" y="4425951"/>
                        <a:ext cx="81915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1301" y="977900"/>
            <a:ext cx="4129087" cy="460375"/>
          </a:xfrm>
          <a:prstGeom prst="rect">
            <a:avLst/>
          </a:prstGeom>
          <a:noFill/>
        </p:spPr>
        <p:txBody>
          <a:bodyPr>
            <a:spAutoFit/>
          </a:bodyPr>
          <a:lstStyle/>
          <a:p>
            <a:pPr algn="l">
              <a:defRPr/>
            </a:pPr>
            <a:r>
              <a:rPr lang="en-US" sz="2400" dirty="0">
                <a:solidFill>
                  <a:schemeClr val="accent3">
                    <a:lumMod val="75000"/>
                  </a:schemeClr>
                </a:solidFill>
              </a:rPr>
              <a:t>Bend strength to extinguish:</a:t>
            </a:r>
          </a:p>
        </p:txBody>
      </p:sp>
      <p:pic>
        <p:nvPicPr>
          <p:cNvPr id="13" name="Picture 7"/>
          <p:cNvPicPr>
            <a:picLocks noChangeAspect="1" noChangeArrowheads="1"/>
          </p:cNvPicPr>
          <p:nvPr/>
        </p:nvPicPr>
        <p:blipFill>
          <a:blip r:embed="rId11" cstate="print"/>
          <a:srcRect/>
          <a:stretch>
            <a:fillRect/>
          </a:stretch>
        </p:blipFill>
        <p:spPr bwMode="auto">
          <a:xfrm>
            <a:off x="4797425" y="0"/>
            <a:ext cx="4346575" cy="3155950"/>
          </a:xfrm>
          <a:prstGeom prst="rect">
            <a:avLst/>
          </a:prstGeom>
          <a:noFill/>
          <a:ln w="0" algn="ctr">
            <a:noFill/>
            <a:miter lim="800000"/>
            <a:headEnd/>
            <a:tailEnd/>
          </a:ln>
        </p:spPr>
      </p:pic>
      <p:cxnSp>
        <p:nvCxnSpPr>
          <p:cNvPr id="14" name="Straight Arrow Connector 13"/>
          <p:cNvCxnSpPr>
            <a:endCxn id="9" idx="0"/>
          </p:cNvCxnSpPr>
          <p:nvPr/>
        </p:nvCxnSpPr>
        <p:spPr>
          <a:xfrm>
            <a:off x="3411538" y="2222500"/>
            <a:ext cx="147637" cy="1022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4044950" y="4083051"/>
            <a:ext cx="325437" cy="236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4491037" y="4159251"/>
            <a:ext cx="290513" cy="147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1301" y="2518569"/>
            <a:ext cx="3922713" cy="461962"/>
          </a:xfrm>
          <a:prstGeom prst="rect">
            <a:avLst/>
          </a:prstGeom>
          <a:noFill/>
        </p:spPr>
        <p:txBody>
          <a:bodyPr>
            <a:spAutoFit/>
          </a:bodyPr>
          <a:lstStyle/>
          <a:p>
            <a:pPr algn="l">
              <a:defRPr/>
            </a:pPr>
            <a:r>
              <a:rPr lang="en-US" sz="2400" dirty="0">
                <a:solidFill>
                  <a:schemeClr val="accent3">
                    <a:lumMod val="75000"/>
                  </a:schemeClr>
                </a:solidFill>
              </a:rPr>
              <a:t>Stored Energy:</a:t>
            </a:r>
          </a:p>
        </p:txBody>
      </p:sp>
      <p:sp>
        <p:nvSpPr>
          <p:cNvPr id="18" name="TextBox 17"/>
          <p:cNvSpPr txBox="1"/>
          <p:nvPr/>
        </p:nvSpPr>
        <p:spPr>
          <a:xfrm>
            <a:off x="1150938" y="4934287"/>
            <a:ext cx="7526338" cy="1323439"/>
          </a:xfrm>
          <a:prstGeom prst="rect">
            <a:avLst/>
          </a:prstGeom>
          <a:noFill/>
          <a:ln>
            <a:solidFill>
              <a:schemeClr val="accent1"/>
            </a:solidFill>
          </a:ln>
        </p:spPr>
        <p:txBody>
          <a:bodyPr>
            <a:spAutoFit/>
          </a:bodyPr>
          <a:lstStyle/>
          <a:p>
            <a:pPr algn="l">
              <a:defRPr/>
            </a:pPr>
            <a:r>
              <a:rPr lang="en-US" sz="2000" dirty="0" smtClean="0">
                <a:solidFill>
                  <a:schemeClr val="accent3">
                    <a:lumMod val="75000"/>
                  </a:schemeClr>
                </a:solidFill>
                <a:latin typeface="Wingdings"/>
                <a:ea typeface="Wingdings"/>
                <a:cs typeface="Wingdings"/>
                <a:sym typeface="Wingdings"/>
              </a:rPr>
              <a:t></a:t>
            </a:r>
            <a:r>
              <a:rPr lang="en-US" sz="2000" dirty="0" smtClean="0">
                <a:solidFill>
                  <a:schemeClr val="accent3">
                    <a:lumMod val="75000"/>
                  </a:schemeClr>
                </a:solidFill>
                <a:sym typeface="Symbol"/>
              </a:rPr>
              <a:t>Large </a:t>
            </a:r>
            <a:r>
              <a:rPr lang="en-US" sz="2000" dirty="0" err="1">
                <a:solidFill>
                  <a:schemeClr val="accent3">
                    <a:lumMod val="75000"/>
                  </a:schemeClr>
                </a:solidFill>
                <a:latin typeface="Symbol" pitchFamily="18" charset="2"/>
                <a:sym typeface="Symbol"/>
              </a:rPr>
              <a:t>b</a:t>
            </a:r>
            <a:r>
              <a:rPr lang="en-US" sz="2000" baseline="-25000" dirty="0" err="1" smtClean="0">
                <a:solidFill>
                  <a:schemeClr val="accent3">
                    <a:lumMod val="75000"/>
                  </a:schemeClr>
                </a:solidFill>
                <a:sym typeface="Symbol"/>
              </a:rPr>
              <a:t>x</a:t>
            </a:r>
            <a:r>
              <a:rPr lang="en-US" sz="2000" dirty="0">
                <a:solidFill>
                  <a:schemeClr val="accent3">
                    <a:lumMod val="75000"/>
                  </a:schemeClr>
                </a:solidFill>
                <a:sym typeface="Symbol"/>
              </a:rPr>
              <a:t>, long weak magnets</a:t>
            </a:r>
          </a:p>
          <a:p>
            <a:pPr algn="l">
              <a:defRPr/>
            </a:pPr>
            <a:r>
              <a:rPr lang="en-US" sz="2000" dirty="0">
                <a:solidFill>
                  <a:schemeClr val="accent3">
                    <a:lumMod val="75000"/>
                  </a:schemeClr>
                </a:solidFill>
                <a:sym typeface="Symbol"/>
              </a:rPr>
              <a:t>	- Assume </a:t>
            </a:r>
            <a:r>
              <a:rPr lang="en-US" sz="2000" dirty="0" err="1">
                <a:solidFill>
                  <a:schemeClr val="accent3">
                    <a:lumMod val="75000"/>
                  </a:schemeClr>
                </a:solidFill>
                <a:latin typeface="Symbol" pitchFamily="18" charset="2"/>
                <a:sym typeface="Symbol"/>
              </a:rPr>
              <a:t>b</a:t>
            </a:r>
            <a:r>
              <a:rPr lang="en-US" sz="2000" baseline="-25000" dirty="0" err="1" smtClean="0">
                <a:solidFill>
                  <a:schemeClr val="accent3">
                    <a:lumMod val="75000"/>
                  </a:schemeClr>
                </a:solidFill>
                <a:sym typeface="Symbol"/>
              </a:rPr>
              <a:t>x</a:t>
            </a:r>
            <a:r>
              <a:rPr lang="en-US" sz="2000" dirty="0">
                <a:solidFill>
                  <a:schemeClr val="accent3">
                    <a:lumMod val="75000"/>
                  </a:schemeClr>
                </a:solidFill>
                <a:sym typeface="Symbol"/>
              </a:rPr>
              <a:t>=250m, L=6m</a:t>
            </a:r>
          </a:p>
          <a:p>
            <a:pPr algn="l">
              <a:defRPr/>
            </a:pPr>
            <a:r>
              <a:rPr lang="en-US" sz="2000" dirty="0">
                <a:solidFill>
                  <a:schemeClr val="accent3">
                    <a:lumMod val="75000"/>
                  </a:schemeClr>
                </a:solidFill>
                <a:sym typeface="Symbol"/>
              </a:rPr>
              <a:t>	- Factor of 4 better </a:t>
            </a:r>
            <a:r>
              <a:rPr lang="en-US" sz="2000" dirty="0" smtClean="0">
                <a:solidFill>
                  <a:schemeClr val="accent3">
                    <a:lumMod val="75000"/>
                  </a:schemeClr>
                </a:solidFill>
                <a:sym typeface="Symbol"/>
              </a:rPr>
              <a:t>than</a:t>
            </a:r>
            <a:r>
              <a:rPr lang="el-GR" sz="2000" dirty="0" smtClean="0">
                <a:solidFill>
                  <a:schemeClr val="accent3">
                    <a:lumMod val="75000"/>
                  </a:schemeClr>
                </a:solidFill>
                <a:sym typeface="Symbol"/>
              </a:rPr>
              <a:t> </a:t>
            </a:r>
            <a:r>
              <a:rPr lang="en-US" sz="2000" dirty="0" smtClean="0">
                <a:solidFill>
                  <a:schemeClr val="accent3">
                    <a:lumMod val="75000"/>
                  </a:schemeClr>
                </a:solidFill>
                <a:sym typeface="Symbol"/>
              </a:rPr>
              <a:t>“typical” values of </a:t>
            </a:r>
            <a:r>
              <a:rPr lang="en-US" sz="2000" dirty="0" err="1">
                <a:solidFill>
                  <a:schemeClr val="accent3">
                    <a:lumMod val="75000"/>
                  </a:schemeClr>
                </a:solidFill>
                <a:latin typeface="Symbol" pitchFamily="18" charset="2"/>
                <a:sym typeface="Symbol"/>
              </a:rPr>
              <a:t>b</a:t>
            </a:r>
            <a:r>
              <a:rPr lang="en-US" sz="2000" baseline="-25000" dirty="0" err="1" smtClean="0">
                <a:solidFill>
                  <a:schemeClr val="accent3">
                    <a:lumMod val="75000"/>
                  </a:schemeClr>
                </a:solidFill>
                <a:sym typeface="Symbol"/>
              </a:rPr>
              <a:t>x</a:t>
            </a:r>
            <a:r>
              <a:rPr lang="en-US" sz="2000" dirty="0">
                <a:solidFill>
                  <a:schemeClr val="accent3">
                    <a:lumMod val="75000"/>
                  </a:schemeClr>
                </a:solidFill>
                <a:sym typeface="Symbol"/>
              </a:rPr>
              <a:t>=50m, L=</a:t>
            </a:r>
            <a:r>
              <a:rPr lang="en-US" sz="2000" dirty="0" smtClean="0">
                <a:solidFill>
                  <a:schemeClr val="accent3">
                    <a:lumMod val="75000"/>
                  </a:schemeClr>
                </a:solidFill>
                <a:sym typeface="Symbol"/>
              </a:rPr>
              <a:t>2m</a:t>
            </a:r>
          </a:p>
          <a:p>
            <a:pPr algn="l">
              <a:defRPr/>
            </a:pPr>
            <a:r>
              <a:rPr lang="en-US" sz="2000" dirty="0" smtClean="0">
                <a:solidFill>
                  <a:schemeClr val="accent3">
                    <a:lumMod val="75000"/>
                  </a:schemeClr>
                </a:solidFill>
                <a:sym typeface="Symbol"/>
              </a:rPr>
              <a:t>Driving consideration in beam line design!</a:t>
            </a:r>
            <a:endParaRPr lang="en-US" sz="2000" dirty="0">
              <a:solidFill>
                <a:schemeClr val="accent3">
                  <a:lumMod val="75000"/>
                </a:schemeClr>
              </a:solidFill>
            </a:endParaRPr>
          </a:p>
        </p:txBody>
      </p:sp>
    </p:spTree>
    <p:extLst>
      <p:ext uri="{BB962C8B-B14F-4D97-AF65-F5344CB8AC3E}">
        <p14:creationId xmlns:p14="http://schemas.microsoft.com/office/powerpoint/2010/main" val="81488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Two Separate Collimation Issues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pic>
        <p:nvPicPr>
          <p:cNvPr id="10" name="Picture 9"/>
          <p:cNvPicPr>
            <a:picLocks noChangeAspect="1"/>
          </p:cNvPicPr>
          <p:nvPr/>
        </p:nvPicPr>
        <p:blipFill>
          <a:blip r:embed="rId3"/>
          <a:stretch>
            <a:fillRect/>
          </a:stretch>
        </p:blipFill>
        <p:spPr>
          <a:xfrm>
            <a:off x="3505200" y="2971800"/>
            <a:ext cx="2133600" cy="914400"/>
          </a:xfrm>
          <a:prstGeom prst="rect">
            <a:avLst/>
          </a:prstGeom>
        </p:spPr>
      </p:pic>
      <p:cxnSp>
        <p:nvCxnSpPr>
          <p:cNvPr id="11" name="Straight Arrow Connector 10"/>
          <p:cNvCxnSpPr/>
          <p:nvPr/>
        </p:nvCxnSpPr>
        <p:spPr>
          <a:xfrm flipV="1">
            <a:off x="4572000" y="1524000"/>
            <a:ext cx="0" cy="381000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590800" y="3429000"/>
            <a:ext cx="3810000"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2517534360"/>
              </p:ext>
            </p:extLst>
          </p:nvPr>
        </p:nvGraphicFramePr>
        <p:xfrm>
          <a:off x="6172200" y="3429000"/>
          <a:ext cx="279400" cy="279400"/>
        </p:xfrm>
        <a:graphic>
          <a:graphicData uri="http://schemas.openxmlformats.org/presentationml/2006/ole">
            <mc:AlternateContent xmlns:mc="http://schemas.openxmlformats.org/markup-compatibility/2006">
              <mc:Choice xmlns:v="urn:schemas-microsoft-com:vml" Requires="v">
                <p:oleObj spid="_x0000_s6205"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6172200" y="3429000"/>
                        <a:ext cx="279400" cy="279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65179401"/>
              </p:ext>
            </p:extLst>
          </p:nvPr>
        </p:nvGraphicFramePr>
        <p:xfrm>
          <a:off x="4606925" y="1406525"/>
          <a:ext cx="363538" cy="363538"/>
        </p:xfrm>
        <a:graphic>
          <a:graphicData uri="http://schemas.openxmlformats.org/presentationml/2006/ole">
            <mc:AlternateContent xmlns:mc="http://schemas.openxmlformats.org/markup-compatibility/2006">
              <mc:Choice xmlns:v="urn:schemas-microsoft-com:vml" Requires="v">
                <p:oleObj spid="_x0000_s6206" name="Equation" r:id="rId6" imgW="165100" imgH="165100" progId="Equation.DSMT4">
                  <p:embed/>
                </p:oleObj>
              </mc:Choice>
              <mc:Fallback>
                <p:oleObj name="Equation" r:id="rId6" imgW="165100" imgH="165100" progId="Equation.DSMT4">
                  <p:embed/>
                  <p:pic>
                    <p:nvPicPr>
                      <p:cNvPr id="0" name=""/>
                      <p:cNvPicPr/>
                      <p:nvPr/>
                    </p:nvPicPr>
                    <p:blipFill>
                      <a:blip r:embed="rId7"/>
                      <a:stretch>
                        <a:fillRect/>
                      </a:stretch>
                    </p:blipFill>
                    <p:spPr>
                      <a:xfrm>
                        <a:off x="4606925" y="1406525"/>
                        <a:ext cx="363538" cy="363538"/>
                      </a:xfrm>
                      <a:prstGeom prst="rect">
                        <a:avLst/>
                      </a:prstGeom>
                    </p:spPr>
                  </p:pic>
                </p:oleObj>
              </mc:Fallback>
            </mc:AlternateContent>
          </a:graphicData>
        </a:graphic>
      </p:graphicFrame>
      <p:sp>
        <p:nvSpPr>
          <p:cNvPr id="15" name="Oval 14"/>
          <p:cNvSpPr/>
          <p:nvPr/>
        </p:nvSpPr>
        <p:spPr>
          <a:xfrm>
            <a:off x="3124200" y="2743200"/>
            <a:ext cx="2895600" cy="13716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990600" y="2667000"/>
            <a:ext cx="457200" cy="1295400"/>
          </a:xfrm>
          <a:prstGeom prst="up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 y="4038600"/>
            <a:ext cx="1676400" cy="646331"/>
          </a:xfrm>
          <a:prstGeom prst="rect">
            <a:avLst/>
          </a:prstGeom>
          <a:noFill/>
        </p:spPr>
        <p:txBody>
          <a:bodyPr wrap="square" rtlCol="0">
            <a:spAutoFit/>
          </a:bodyPr>
          <a:lstStyle/>
          <a:p>
            <a:pPr algn="ctr"/>
            <a:r>
              <a:rPr lang="en-US" sz="1200" dirty="0" smtClean="0">
                <a:latin typeface="+mn-lt"/>
              </a:rPr>
              <a:t>AC dipole shifts distribution along x’ axis in phase space</a:t>
            </a:r>
          </a:p>
        </p:txBody>
      </p:sp>
      <p:sp>
        <p:nvSpPr>
          <p:cNvPr id="18" name="TextBox 17"/>
          <p:cNvSpPr txBox="1"/>
          <p:nvPr/>
        </p:nvSpPr>
        <p:spPr>
          <a:xfrm>
            <a:off x="5562600" y="1600200"/>
            <a:ext cx="2743200" cy="954107"/>
          </a:xfrm>
          <a:prstGeom prst="rect">
            <a:avLst/>
          </a:prstGeom>
          <a:noFill/>
          <a:ln>
            <a:solidFill>
              <a:srgbClr val="3366FF"/>
            </a:solidFill>
          </a:ln>
        </p:spPr>
        <p:txBody>
          <a:bodyPr wrap="square" rtlCol="0">
            <a:spAutoFit/>
          </a:bodyPr>
          <a:lstStyle/>
          <a:p>
            <a:r>
              <a:rPr lang="en-US" sz="1400" dirty="0" smtClean="0">
                <a:solidFill>
                  <a:srgbClr val="3366FF"/>
                </a:solidFill>
                <a:latin typeface="+mn-lt"/>
              </a:rPr>
              <a:t>Beam core: out of time beam will be steered into the collimator or collimators </a:t>
            </a:r>
            <a:r>
              <a:rPr lang="en-US" sz="1400" i="1" dirty="0" smtClean="0">
                <a:solidFill>
                  <a:srgbClr val="3366FF"/>
                </a:solidFill>
                <a:latin typeface="+mn-lt"/>
              </a:rPr>
              <a:t>downstream </a:t>
            </a:r>
            <a:r>
              <a:rPr lang="en-US" sz="1400" dirty="0" smtClean="0">
                <a:solidFill>
                  <a:srgbClr val="3366FF"/>
                </a:solidFill>
                <a:latin typeface="+mn-lt"/>
              </a:rPr>
              <a:t>of the AC dipole</a:t>
            </a:r>
          </a:p>
        </p:txBody>
      </p:sp>
      <p:cxnSp>
        <p:nvCxnSpPr>
          <p:cNvPr id="19" name="Straight Arrow Connector 18"/>
          <p:cNvCxnSpPr/>
          <p:nvPr/>
        </p:nvCxnSpPr>
        <p:spPr>
          <a:xfrm flipH="1">
            <a:off x="5029200" y="2514600"/>
            <a:ext cx="609600" cy="685800"/>
          </a:xfrm>
          <a:prstGeom prst="straightConnector1">
            <a:avLst/>
          </a:prstGeom>
          <a:ln w="12700">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96000" y="3962400"/>
            <a:ext cx="2209800" cy="461665"/>
          </a:xfrm>
          <a:prstGeom prst="rect">
            <a:avLst/>
          </a:prstGeom>
          <a:noFill/>
        </p:spPr>
        <p:txBody>
          <a:bodyPr wrap="square" rtlCol="0">
            <a:spAutoFit/>
          </a:bodyPr>
          <a:lstStyle/>
          <a:p>
            <a:r>
              <a:rPr lang="en-US" sz="1200" dirty="0" smtClean="0">
                <a:solidFill>
                  <a:srgbClr val="C00000"/>
                </a:solidFill>
                <a:latin typeface="+mn-lt"/>
              </a:rPr>
              <a:t>Admittance of downstream collimation system</a:t>
            </a:r>
          </a:p>
        </p:txBody>
      </p:sp>
      <p:cxnSp>
        <p:nvCxnSpPr>
          <p:cNvPr id="21" name="Straight Arrow Connector 20"/>
          <p:cNvCxnSpPr/>
          <p:nvPr/>
        </p:nvCxnSpPr>
        <p:spPr>
          <a:xfrm flipH="1" flipV="1">
            <a:off x="5867400" y="3810000"/>
            <a:ext cx="304800" cy="2286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48200" y="4800600"/>
            <a:ext cx="2971800" cy="954107"/>
          </a:xfrm>
          <a:prstGeom prst="rect">
            <a:avLst/>
          </a:prstGeom>
          <a:noFill/>
          <a:ln>
            <a:solidFill>
              <a:srgbClr val="3366FF"/>
            </a:solidFill>
          </a:ln>
        </p:spPr>
        <p:txBody>
          <a:bodyPr wrap="square" rtlCol="0">
            <a:spAutoFit/>
          </a:bodyPr>
          <a:lstStyle/>
          <a:p>
            <a:r>
              <a:rPr lang="en-US" sz="1400" dirty="0" smtClean="0">
                <a:solidFill>
                  <a:srgbClr val="3366FF"/>
                </a:solidFill>
                <a:latin typeface="+mn-lt"/>
              </a:rPr>
              <a:t>High amplitude beam tails will be steered </a:t>
            </a:r>
            <a:r>
              <a:rPr lang="en-US" sz="1400" i="1" dirty="0" smtClean="0">
                <a:solidFill>
                  <a:srgbClr val="3366FF"/>
                </a:solidFill>
                <a:latin typeface="+mn-lt"/>
              </a:rPr>
              <a:t>into </a:t>
            </a:r>
            <a:r>
              <a:rPr lang="en-US" sz="1400" dirty="0" smtClean="0">
                <a:solidFill>
                  <a:srgbClr val="3366FF"/>
                </a:solidFill>
                <a:latin typeface="+mn-lt"/>
              </a:rPr>
              <a:t>the collimation channel, so they must be cleaned up </a:t>
            </a:r>
            <a:r>
              <a:rPr lang="en-US" sz="1400" i="1" dirty="0" smtClean="0">
                <a:solidFill>
                  <a:srgbClr val="3366FF"/>
                </a:solidFill>
                <a:latin typeface="+mn-lt"/>
              </a:rPr>
              <a:t>upstream</a:t>
            </a:r>
            <a:r>
              <a:rPr lang="en-US" sz="1400" dirty="0" smtClean="0">
                <a:solidFill>
                  <a:srgbClr val="3366FF"/>
                </a:solidFill>
                <a:latin typeface="+mn-lt"/>
              </a:rPr>
              <a:t> of the AC dipole</a:t>
            </a:r>
          </a:p>
        </p:txBody>
      </p:sp>
      <p:sp>
        <p:nvSpPr>
          <p:cNvPr id="25" name="TextBox 24"/>
          <p:cNvSpPr txBox="1"/>
          <p:nvPr/>
        </p:nvSpPr>
        <p:spPr>
          <a:xfrm>
            <a:off x="2887133" y="874342"/>
            <a:ext cx="3513667" cy="646331"/>
          </a:xfrm>
          <a:prstGeom prst="rect">
            <a:avLst/>
          </a:prstGeom>
          <a:noFill/>
        </p:spPr>
        <p:txBody>
          <a:bodyPr wrap="square" rtlCol="0">
            <a:spAutoFit/>
          </a:bodyPr>
          <a:lstStyle/>
          <a:p>
            <a:pPr algn="ctr"/>
            <a:r>
              <a:rPr lang="en-US" sz="1800" dirty="0" smtClean="0"/>
              <a:t>Phase space distribution of out of time beam at location of AC dipole</a:t>
            </a:r>
            <a:endParaRPr lang="en-US" sz="1800" dirty="0"/>
          </a:p>
        </p:txBody>
      </p:sp>
      <p:sp>
        <p:nvSpPr>
          <p:cNvPr id="26" name="Rectangle 25"/>
          <p:cNvSpPr/>
          <p:nvPr/>
        </p:nvSpPr>
        <p:spPr>
          <a:xfrm>
            <a:off x="5638800" y="2294467"/>
            <a:ext cx="2362200" cy="22013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970463" y="5486401"/>
            <a:ext cx="2209270" cy="2032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14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extLst>
              <a:ext uri="{28A0092B-C50C-407E-A947-70E740481C1C}">
                <a14:useLocalDpi xmlns:a14="http://schemas.microsoft.com/office/drawing/2010/main"/>
              </a:ext>
            </a:extLst>
          </a:blip>
          <a:stretch>
            <a:fillRect/>
          </a:stretch>
        </p:blipFill>
        <p:spPr>
          <a:xfrm>
            <a:off x="617008" y="990600"/>
            <a:ext cx="7621587" cy="5164091"/>
          </a:xfrm>
          <a:prstGeom prst="rect">
            <a:avLst/>
          </a:prstGeom>
        </p:spPr>
      </p:pic>
      <p:sp>
        <p:nvSpPr>
          <p:cNvPr id="2" name="Title 1"/>
          <p:cNvSpPr>
            <a:spLocks noGrp="1"/>
          </p:cNvSpPr>
          <p:nvPr>
            <p:ph type="title"/>
          </p:nvPr>
        </p:nvSpPr>
        <p:spPr>
          <a:xfrm>
            <a:off x="228600" y="103665"/>
            <a:ext cx="8686800" cy="564794"/>
          </a:xfrm>
        </p:spPr>
        <p:txBody>
          <a:bodyPr/>
          <a:lstStyle/>
          <a:p>
            <a:r>
              <a:rPr lang="en-US" dirty="0" smtClean="0"/>
              <a:t>Extinction Optics*</a:t>
            </a:r>
            <a:endParaRPr lang="en-US" dirty="0"/>
          </a:p>
        </p:txBody>
      </p:sp>
      <p:sp>
        <p:nvSpPr>
          <p:cNvPr id="4" name="Date Placeholder 3"/>
          <p:cNvSpPr>
            <a:spLocks noGrp="1"/>
          </p:cNvSpPr>
          <p:nvPr>
            <p:ph type="dt" sz="half" idx="10"/>
          </p:nvPr>
        </p:nvSpPr>
        <p:spPr/>
        <p:txBody>
          <a:bodyPr/>
          <a:lstStyle/>
          <a:p>
            <a:pPr>
              <a:defRPr/>
            </a:pPr>
            <a:r>
              <a:rPr lang="en-US" smtClean="0"/>
              <a:t>10/22/14</a:t>
            </a:r>
            <a:endParaRPr lang="en-US" dirty="0"/>
          </a:p>
        </p:txBody>
      </p:sp>
      <p:sp>
        <p:nvSpPr>
          <p:cNvPr id="5" name="Footer Placeholder 4"/>
          <p:cNvSpPr>
            <a:spLocks noGrp="1"/>
          </p:cNvSpPr>
          <p:nvPr>
            <p:ph type="ftr" sz="quarter" idx="11"/>
          </p:nvPr>
        </p:nvSpPr>
        <p:spPr/>
        <p:txBody>
          <a:bodyPr/>
          <a:lstStyle/>
          <a:p>
            <a:pPr>
              <a:defRPr/>
            </a:pPr>
            <a:r>
              <a:rPr lang="en-US" smtClean="0"/>
              <a:t>E. Prebys - Extinction Systems, Mu2e CD-2/3b Review</a:t>
            </a:r>
            <a:endParaRPr lang="en-US">
              <a:latin typeface="+mn-lt"/>
            </a:endParaRPr>
          </a:p>
        </p:txBody>
      </p:sp>
      <p:sp>
        <p:nvSpPr>
          <p:cNvPr id="6" name="Slide Number Placeholder 5"/>
          <p:cNvSpPr>
            <a:spLocks noGrp="1"/>
          </p:cNvSpPr>
          <p:nvPr>
            <p:ph type="sldNum" sz="quarter" idx="12"/>
          </p:nvPr>
        </p:nvSpPr>
        <p:spPr/>
        <p:txBody>
          <a:bodyPr/>
          <a:lstStyle/>
          <a:p>
            <a:pPr>
              <a:defRPr/>
            </a:pPr>
            <a:fld id="{BCA26155-0DCC-45D2-90B6-32F65F3F6C0F}" type="slidenum">
              <a:rPr lang="en-US" smtClean="0"/>
              <a:pPr>
                <a:defRPr/>
              </a:pPr>
              <a:t>9</a:t>
            </a:fld>
            <a:endParaRPr lang="en-US"/>
          </a:p>
        </p:txBody>
      </p:sp>
      <p:sp>
        <p:nvSpPr>
          <p:cNvPr id="11" name="TextBox 10"/>
          <p:cNvSpPr txBox="1"/>
          <p:nvPr/>
        </p:nvSpPr>
        <p:spPr>
          <a:xfrm>
            <a:off x="7755467" y="6515100"/>
            <a:ext cx="1354666" cy="307777"/>
          </a:xfrm>
          <a:prstGeom prst="rect">
            <a:avLst/>
          </a:prstGeom>
          <a:noFill/>
        </p:spPr>
        <p:txBody>
          <a:bodyPr wrap="square" rtlCol="0">
            <a:spAutoFit/>
          </a:bodyPr>
          <a:lstStyle/>
          <a:p>
            <a:r>
              <a:rPr lang="en-US" sz="1400" dirty="0" smtClean="0">
                <a:solidFill>
                  <a:srgbClr val="C00000"/>
                </a:solidFill>
                <a:latin typeface="+mn-lt"/>
              </a:rPr>
              <a:t>*E. </a:t>
            </a:r>
            <a:r>
              <a:rPr lang="en-US" sz="1400" dirty="0" err="1" smtClean="0">
                <a:solidFill>
                  <a:srgbClr val="C00000"/>
                </a:solidFill>
                <a:latin typeface="+mn-lt"/>
              </a:rPr>
              <a:t>Gianfelice</a:t>
            </a:r>
            <a:endParaRPr lang="en-US" sz="1400" dirty="0" smtClean="0">
              <a:solidFill>
                <a:srgbClr val="C00000"/>
              </a:solidFill>
              <a:latin typeface="+mn-lt"/>
            </a:endParaRPr>
          </a:p>
        </p:txBody>
      </p:sp>
      <p:sp>
        <p:nvSpPr>
          <p:cNvPr id="12" name="TextBox 11"/>
          <p:cNvSpPr txBox="1"/>
          <p:nvPr/>
        </p:nvSpPr>
        <p:spPr>
          <a:xfrm>
            <a:off x="5715000" y="228600"/>
            <a:ext cx="3200400" cy="338554"/>
          </a:xfrm>
          <a:prstGeom prst="rect">
            <a:avLst/>
          </a:prstGeom>
          <a:noFill/>
        </p:spPr>
        <p:txBody>
          <a:bodyPr wrap="square" rtlCol="0">
            <a:spAutoFit/>
          </a:bodyPr>
          <a:lstStyle/>
          <a:p>
            <a:pPr algn="ctr"/>
            <a:r>
              <a:rPr lang="en-US" sz="1600" dirty="0" smtClean="0">
                <a:solidFill>
                  <a:srgbClr val="C00000"/>
                </a:solidFill>
                <a:latin typeface="+mn-lt"/>
              </a:rPr>
              <a:t>Extinction collimation</a:t>
            </a:r>
          </a:p>
        </p:txBody>
      </p:sp>
      <p:cxnSp>
        <p:nvCxnSpPr>
          <p:cNvPr id="14" name="Straight Arrow Connector 13"/>
          <p:cNvCxnSpPr/>
          <p:nvPr/>
        </p:nvCxnSpPr>
        <p:spPr>
          <a:xfrm flipH="1">
            <a:off x="6866468" y="567154"/>
            <a:ext cx="126998" cy="364179"/>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979333" y="329904"/>
            <a:ext cx="1612900" cy="338554"/>
          </a:xfrm>
          <a:prstGeom prst="rect">
            <a:avLst/>
          </a:prstGeom>
          <a:noFill/>
        </p:spPr>
        <p:txBody>
          <a:bodyPr wrap="square" rtlCol="0">
            <a:spAutoFit/>
          </a:bodyPr>
          <a:lstStyle/>
          <a:p>
            <a:pPr algn="ctr"/>
            <a:r>
              <a:rPr lang="en-US" sz="1600" dirty="0" smtClean="0">
                <a:solidFill>
                  <a:srgbClr val="C00000"/>
                </a:solidFill>
                <a:latin typeface="+mn-lt"/>
              </a:rPr>
              <a:t>Halo collimation</a:t>
            </a:r>
          </a:p>
        </p:txBody>
      </p:sp>
      <p:cxnSp>
        <p:nvCxnSpPr>
          <p:cNvPr id="16" name="Straight Arrow Connector 15"/>
          <p:cNvCxnSpPr/>
          <p:nvPr/>
        </p:nvCxnSpPr>
        <p:spPr>
          <a:xfrm flipH="1">
            <a:off x="3395133" y="668458"/>
            <a:ext cx="821267" cy="322142"/>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080934" y="668458"/>
            <a:ext cx="330199" cy="322142"/>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432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FermilabTemplate.potx</Template>
  <TotalTime>6685</TotalTime>
  <Words>1715</Words>
  <Application>Microsoft Office PowerPoint</Application>
  <PresentationFormat>On-screen Show (4:3)</PresentationFormat>
  <Paragraphs>327</Paragraphs>
  <Slides>29</Slides>
  <Notes>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2" baseType="lpstr">
      <vt:lpstr>Arial</vt:lpstr>
      <vt:lpstr>Courier New</vt:lpstr>
      <vt:lpstr>Helvetica</vt:lpstr>
      <vt:lpstr>Cambria Math</vt:lpstr>
      <vt:lpstr>Wingdings</vt:lpstr>
      <vt:lpstr>ＭＳ Ｐゴシック</vt:lpstr>
      <vt:lpstr>Microsoft Sans Serif</vt:lpstr>
      <vt:lpstr>Calibri</vt:lpstr>
      <vt:lpstr>Symbol</vt:lpstr>
      <vt:lpstr>Times New Roman</vt:lpstr>
      <vt:lpstr>FermilabTemplate</vt:lpstr>
      <vt:lpstr>Fermilab: Footer Only</vt:lpstr>
      <vt:lpstr>Equation</vt:lpstr>
      <vt:lpstr>Mu2e Extinction Systems</vt:lpstr>
      <vt:lpstr>WBS 475.02.08    Extinction</vt:lpstr>
      <vt:lpstr>Organizational Breakdown</vt:lpstr>
      <vt:lpstr>Organization of Talks</vt:lpstr>
      <vt:lpstr>Extinction Requirements*</vt:lpstr>
      <vt:lpstr>Principle of Operation of AC Dipole System</vt:lpstr>
      <vt:lpstr>Design Considerations</vt:lpstr>
      <vt:lpstr>Two Separate Collimation Issues</vt:lpstr>
      <vt:lpstr>Extinction Optics*</vt:lpstr>
      <vt:lpstr>Mu2e Beam Line</vt:lpstr>
      <vt:lpstr>AC Dipole Design and Prototype</vt:lpstr>
      <vt:lpstr>AC Dipole Harmonics</vt:lpstr>
      <vt:lpstr>Collimator Design</vt:lpstr>
      <vt:lpstr>Extinction Performance</vt:lpstr>
      <vt:lpstr>Changes since CD-1</vt:lpstr>
      <vt:lpstr>Value Engineering since CD-1</vt:lpstr>
      <vt:lpstr>Remaining work before CD-3</vt:lpstr>
      <vt:lpstr>Quality Assurance</vt:lpstr>
      <vt:lpstr>Risks</vt:lpstr>
      <vt:lpstr>ES&amp;H</vt:lpstr>
      <vt:lpstr>Cost Distribution by L4</vt:lpstr>
      <vt:lpstr>Cost Distribution by Resource Type</vt:lpstr>
      <vt:lpstr>Quality of Estimate</vt:lpstr>
      <vt:lpstr>Labor Resources by FY</vt:lpstr>
      <vt:lpstr>Labor and M&amp;S by FY</vt:lpstr>
      <vt:lpstr>Cost Table</vt:lpstr>
      <vt:lpstr>Major Milestones</vt:lpstr>
      <vt:lpstr>Schedule</vt:lpstr>
      <vt:lpstr>Summary</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Steve Werkema</cp:lastModifiedBy>
  <cp:revision>402</cp:revision>
  <cp:lastPrinted>2014-06-04T17:18:59Z</cp:lastPrinted>
  <dcterms:created xsi:type="dcterms:W3CDTF">2014-01-03T20:18:13Z</dcterms:created>
  <dcterms:modified xsi:type="dcterms:W3CDTF">2014-10-18T19:35:23Z</dcterms:modified>
</cp:coreProperties>
</file>