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  <p:sldMasterId id="2147483682" r:id="rId2"/>
  </p:sldMasterIdLst>
  <p:notesMasterIdLst>
    <p:notesMasterId r:id="rId9"/>
  </p:notesMasterIdLst>
  <p:handoutMasterIdLst>
    <p:handoutMasterId r:id="rId10"/>
  </p:handoutMasterIdLst>
  <p:sldIdLst>
    <p:sldId id="256" r:id="rId3"/>
    <p:sldId id="257" r:id="rId4"/>
    <p:sldId id="259" r:id="rId5"/>
    <p:sldId id="261" r:id="rId6"/>
    <p:sldId id="260" r:id="rId7"/>
    <p:sldId id="262" r:id="rId8"/>
  </p:sldIdLst>
  <p:sldSz cx="9144000" cy="6858000" type="screen4x3"/>
  <p:notesSz cx="6858000" cy="9144000"/>
  <p:embeddedFontLst>
    <p:embeddedFont>
      <p:font typeface="ＭＳ Ｐゴシック" panose="020B0600070205080204" pitchFamily="34" charset="-128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entury Schoolbook" panose="02040604050505020304" pitchFamily="18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D1F24"/>
    <a:srgbClr val="0000FF"/>
    <a:srgbClr val="1C6B11"/>
    <a:srgbClr val="DA592A"/>
    <a:srgbClr val="808080"/>
    <a:srgbClr val="154D81"/>
    <a:srgbClr val="DF652C"/>
    <a:srgbClr val="E0692D"/>
    <a:srgbClr val="DF6424"/>
    <a:srgbClr val="D35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15" autoAdjust="0"/>
  </p:normalViewPr>
  <p:slideViewPr>
    <p:cSldViewPr snapToGrid="0" snapToObjects="1">
      <p:cViewPr>
        <p:scale>
          <a:sx n="100" d="100"/>
          <a:sy n="100" d="100"/>
        </p:scale>
        <p:origin x="-9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C190591-D543-7449-A828-559C08D06478}" type="datetimeFigureOut">
              <a:rPr lang="en-US"/>
              <a:pPr>
                <a:defRPr/>
              </a:pPr>
              <a:t>10/14/2014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3F73473-3CFB-5241-BF82-E3884D4E8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809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2702176-6DAC-6B4F-B700-3AD3B8686ACC}" type="datetimeFigureOut">
              <a:rPr lang="en-US"/>
              <a:pPr>
                <a:defRPr/>
              </a:pPr>
              <a:t>10/14/2014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649E3D0-3FEA-B642-9F67-967BE3D8E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14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567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198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111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02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2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Notes:</a:t>
            </a:r>
            <a:r>
              <a:rPr lang="en-US" baseline="0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No Muon Campus beam between</a:t>
            </a:r>
            <a:r>
              <a:rPr lang="en-US" baseline="0" dirty="0" smtClean="0"/>
              <a:t> Spring 2014 and Winter 2017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ESS </a:t>
            </a:r>
            <a:r>
              <a:rPr lang="en-US" dirty="0" smtClean="0"/>
              <a:t>Installation depicted here is not what is in the P6 schedule.  P6</a:t>
            </a:r>
            <a:r>
              <a:rPr lang="en-US" baseline="0" dirty="0" smtClean="0"/>
              <a:t> does not account for the fact that the beamline must be commissioned with single turn extracted beam before the ESS can be installed.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ESS replaces a Delivery Ring extraction kicker module. Therefore, ESS installation precludes further single turn extracted beam to the M4 beamline.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HRS installation takes 10 days (box on</a:t>
            </a:r>
            <a:r>
              <a:rPr lang="en-US" baseline="0" dirty="0" smtClean="0"/>
              <a:t> schedule is over-sized)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Target installation</a:t>
            </a:r>
            <a:r>
              <a:rPr lang="en-US" baseline="0" dirty="0" smtClean="0"/>
              <a:t> is off-project and estimated to occur in Dec. 2021.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Beam commissioning is off-project</a:t>
            </a:r>
            <a:endParaRPr lang="en-US" dirty="0" smtClean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04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-Seal_c100m56y0k23-Mark_SC_Horizonta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1358900"/>
            <a:ext cx="364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ermilabLogo_100c56m0y23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84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it-IT" smtClean="0"/>
              <a:t>S. Werkema - Mu2e Accelerator Installation &amp; Commissioning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2A0CCE80-3B22-F34E-81B2-E096627812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3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S. Werkema - Mu2e Accelerator Installation &amp; Commissioning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20688-F7AE-7441-85BB-0E205217A2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8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S. Werkema - Mu2e Accelerator Installation &amp; Commissioning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8B61D-3477-4845-9DF6-695E34DA1F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3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S. Werkema - Mu2e Accelerator Installation &amp; Commissioning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790FE-81D3-D341-890A-EF9117775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5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S. Werkema - Mu2e Accelerator Installation &amp; Commissioning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68A71-83C6-EF40-AD36-EC1683BCD1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8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S. Werkema - Mu2e Accelerator Installation &amp; Commissioning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DCEB-21D2-CD4C-B55A-F3EADD9B8B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1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S. Werkema - Mu2e Accelerator Installation &amp; Commissioning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B2117-9F9F-7143-9723-4103C8BEA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6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S. Werkema - Mu2e Accelerator Installation &amp; Commissioning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B6373-8500-2042-A196-2287B72DC7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9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it-IT" smtClean="0"/>
              <a:t>S. Werkema - Mu2e Accelerator Installation &amp; Commissioning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fld id="{762C15F7-22DB-1448-B34D-3F8D2909F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8529" y="6114990"/>
            <a:ext cx="84026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i="0" dirty="0" smtClean="0">
                <a:solidFill>
                  <a:schemeClr val="tx2"/>
                </a:solidFill>
                <a:latin typeface="Helvetica"/>
                <a:cs typeface="Helvetica"/>
              </a:rPr>
              <a:t>Mu2e</a:t>
            </a:r>
            <a:endParaRPr lang="en-US" sz="2000" b="1" i="0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3996" r:id="rId3"/>
    <p:sldLayoutId id="2147483997" r:id="rId4"/>
    <p:sldLayoutId id="2147483998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154D81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it-IT" smtClean="0"/>
              <a:t>S. Werkema - Mu2e Accelerator Installation &amp; Commissioning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fld id="{ABC452BA-E2D2-7F48-9628-85048FBCF9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56500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Mu2e </a:t>
            </a:r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Accelerator Installation &amp; Commissioning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56500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Steve Werkema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r>
              <a:rPr lang="it-IT" dirty="0">
                <a:solidFill>
                  <a:schemeClr val="tx2"/>
                </a:solidFill>
                <a:latin typeface="Calibri" panose="020F0502020204030204" pitchFamily="34" charset="0"/>
              </a:rPr>
              <a:t>Mu2e Accelerator Level 2 </a:t>
            </a:r>
            <a:r>
              <a:rPr lang="it-IT" dirty="0" smtClean="0">
                <a:solidFill>
                  <a:schemeClr val="tx2"/>
                </a:solidFill>
                <a:latin typeface="Calibri" panose="020F0502020204030204" pitchFamily="34" charset="0"/>
              </a:rPr>
              <a:t>Manager</a:t>
            </a:r>
            <a:endParaRPr lang="en-US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10/22</a:t>
            </a:r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/2014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2810" y="4348956"/>
            <a:ext cx="1219200" cy="7000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4667" y="587375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17999" y="1143000"/>
            <a:ext cx="4275667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399"/>
            <a:ext cx="8672513" cy="5267326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Mu2e Funding Profile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Relatively light funding in FY15 and FY16 has forced us to defer implementation activities to FY17 and later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Causes long delays between completion of design and beginning of implementation</a:t>
            </a:r>
            <a:endParaRPr lang="en-US" sz="2000" dirty="0" smtClean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>
              <a:spcBef>
                <a:spcPts val="180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Mu2e tailoring strategy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Final design is complete in many sub-projects well before CD-3c (early-mid FY16)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Note: this is of very small consequence since the funds to begin implementation will not be available until later</a:t>
            </a:r>
            <a:r>
              <a:rPr lang="en-US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g-2 run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</a:rPr>
              <a:t>g-2 beam operations are expected to begin early-mid calendar </a:t>
            </a:r>
            <a:r>
              <a:rPr lang="en-US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2017</a:t>
            </a:r>
            <a:endParaRPr lang="en-US" sz="2000" dirty="0" smtClean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External beamline installation requires magnet moves from beam enclosures that will be inaccessible during g-2 running – magnet moves must be scheduled to occur during Accelerator Shutdowns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S. Werkema - Mu2e Accelerator Installation &amp; Commissioning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49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Constraints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0150"/>
            <a:ext cx="8672513" cy="4724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Fermilab resource availability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Mu2e Accelerator will be making a heavy demand on Fermilab (particularly AD) engineering and technical resources in FY17 and FY18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AD senior management and Mu2e project management are engaged in planning to meet this demand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Bi-weekly meetings with AD Division Head Muon Department Head and Mu2e Accelerator L2</a:t>
            </a:r>
            <a:r>
              <a:rPr lang="en-US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endParaRPr lang="en-US" sz="2000" dirty="0" smtClean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>
              <a:spcBef>
                <a:spcPts val="18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Solenoid field mapping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Field mapping of the Mu2e solenoids is a task undertaken by the Mu2e collaboration (off-project) that wil</a:t>
            </a:r>
            <a:r>
              <a:rPr lang="en-US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l require an undetermined amount of time </a:t>
            </a:r>
            <a:endParaRPr lang="en-US" sz="2000" dirty="0" smtClean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The proton target cannot be installed in the Production Solenoid until this activity is complete.  Therefore the installation of  the target is off-project</a:t>
            </a:r>
            <a:endParaRPr lang="en-US" sz="2000" dirty="0" smtClean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S. Werkema - Mu2e Accelerator Installation &amp; Commissioning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939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Constraints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399"/>
            <a:ext cx="8672513" cy="509587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Beam availability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</a:rPr>
              <a:t>The external beamline is expected to be complete to the diagnostic absorber early in calendar year 2020.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</a:rPr>
              <a:t>The actual commissioning of the beamline to the diagnostic absorber will be performed by the Muon Department (off-project) with single-turn extracted protons from the Delivery Ring.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</a:rPr>
              <a:t>Installation of the Resonant Extraction Electro-Static Septum (ESS) precludes single turn extraction from the Delivery Ring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</a:rPr>
              <a:t>ESS installation must follow commissioning of the beamline with single-turn protons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</a:rPr>
              <a:t>Once the ESS is installed, only resonantly extracted beam will be possible in the external beamline</a:t>
            </a:r>
            <a:r>
              <a:rPr lang="en-US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.</a:t>
            </a:r>
            <a:endParaRPr lang="en-US" sz="20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S. Werkema - Mu2e Accelerator Installation &amp; Commissioning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399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3" y="839154"/>
            <a:ext cx="8753474" cy="536349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Installation Sequence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S. Werkema - Mu2e Accelerator Installation &amp; Commissioning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839154"/>
            <a:ext cx="6221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800" dirty="0" smtClean="0">
                <a:solidFill>
                  <a:srgbClr val="BD1F24"/>
                </a:solidFill>
              </a:rPr>
              <a:t>Begin limited procurements after CD-3c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dirty="0" smtClean="0">
                <a:solidFill>
                  <a:srgbClr val="BD1F24"/>
                </a:solidFill>
              </a:rPr>
              <a:t>Before g-2 beam ops, install temp. shield wall downstream of M4/M5 split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800" dirty="0" smtClean="0">
                <a:solidFill>
                  <a:srgbClr val="BD1F24"/>
                </a:solidFill>
              </a:rPr>
              <a:t> Magnet moves during shutdown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BD1F24"/>
                </a:solidFill>
              </a:rPr>
              <a:t>Extinction &amp; M4DA (M4 Diagnostic Absorber) in SD 2017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BD1F24"/>
                </a:solidFill>
              </a:rPr>
              <a:t>Hbend</a:t>
            </a:r>
            <a:r>
              <a:rPr lang="en-US" sz="1800" dirty="0" smtClean="0">
                <a:solidFill>
                  <a:srgbClr val="BD1F24"/>
                </a:solidFill>
              </a:rPr>
              <a:t> section in SD 2018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3838" y="3918408"/>
            <a:ext cx="2990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6"/>
            </a:pPr>
            <a:r>
              <a:rPr lang="en-US" sz="1800" dirty="0" smtClean="0">
                <a:solidFill>
                  <a:srgbClr val="BD1F24"/>
                </a:solidFill>
              </a:rPr>
              <a:t>Move shield wall to DA</a:t>
            </a:r>
          </a:p>
          <a:p>
            <a:pPr marL="228600" indent="-228600">
              <a:buFont typeface="+mj-lt"/>
              <a:buAutoNum type="arabicPeriod" startAt="6"/>
            </a:pPr>
            <a:r>
              <a:rPr lang="en-US" sz="1800" dirty="0" smtClean="0">
                <a:solidFill>
                  <a:srgbClr val="BD1F24"/>
                </a:solidFill>
              </a:rPr>
              <a:t>Ready for beam to DA ~Spring 2020</a:t>
            </a:r>
            <a:endParaRPr lang="en-US" sz="1800" dirty="0">
              <a:solidFill>
                <a:srgbClr val="BD1F2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838" y="2529485"/>
            <a:ext cx="508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4"/>
            </a:pPr>
            <a:r>
              <a:rPr lang="en-US" sz="1800" dirty="0">
                <a:solidFill>
                  <a:srgbClr val="BD1F24"/>
                </a:solidFill>
              </a:rPr>
              <a:t>Resonant Extraction magnets, RF cavity, Delivery Ring instrumentation and controls installation during shutdowns</a:t>
            </a:r>
          </a:p>
          <a:p>
            <a:pPr marL="228600" indent="-228600">
              <a:buFont typeface="+mj-lt"/>
              <a:buAutoNum type="arabicPeriod" startAt="4"/>
            </a:pPr>
            <a:r>
              <a:rPr lang="en-US" sz="1800" dirty="0">
                <a:solidFill>
                  <a:srgbClr val="BD1F24"/>
                </a:solidFill>
              </a:rPr>
              <a:t>Installation work proceeds between shutdowns downstream of shield </a:t>
            </a:r>
            <a:r>
              <a:rPr lang="en-US" sz="1800" dirty="0" smtClean="0">
                <a:solidFill>
                  <a:srgbClr val="BD1F24"/>
                </a:solidFill>
              </a:rPr>
              <a:t>wall</a:t>
            </a:r>
            <a:endParaRPr lang="en-US" sz="1800" dirty="0">
              <a:solidFill>
                <a:srgbClr val="BD1F2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83413" y="2862920"/>
            <a:ext cx="19669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Shield wall in this position allows low power beam to the Diagnostic Absorber while Mu2e installation work proceeds in the Mu2e Building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80138" y="4553869"/>
            <a:ext cx="299085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buFont typeface="+mj-lt"/>
              <a:buAutoNum type="arabicPeriod" startAt="8"/>
            </a:pPr>
            <a:r>
              <a:rPr lang="en-US" sz="1600" i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Commission with single turn protons to DA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 startAt="8"/>
            </a:pPr>
            <a:r>
              <a:rPr lang="en-US" sz="1800" dirty="0" smtClean="0">
                <a:solidFill>
                  <a:srgbClr val="BD1F24"/>
                </a:solidFill>
              </a:rPr>
              <a:t>Install ESS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 startAt="8"/>
            </a:pPr>
            <a:r>
              <a:rPr lang="en-US" sz="1600" i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Commission Resonant extraction</a:t>
            </a:r>
            <a:endParaRPr lang="en-US" sz="1600" i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42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/>
          <p:cNvSpPr/>
          <p:nvPr/>
        </p:nvSpPr>
        <p:spPr>
          <a:xfrm>
            <a:off x="-12316" y="5188267"/>
            <a:ext cx="9152181" cy="37354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-12272" y="4761148"/>
            <a:ext cx="9152181" cy="365760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-8181" y="4321320"/>
            <a:ext cx="9152181" cy="37354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-8181" y="3613334"/>
            <a:ext cx="9152181" cy="638830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-8181" y="2895295"/>
            <a:ext cx="9152181" cy="636026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-12315" y="1976451"/>
            <a:ext cx="9156314" cy="866402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-12316" y="1562621"/>
            <a:ext cx="9156315" cy="37354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1885724" y="1024313"/>
            <a:ext cx="13471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M4 Enclosure </a:t>
            </a:r>
          </a:p>
          <a:p>
            <a:pPr algn="ctr"/>
            <a:r>
              <a:rPr lang="en-US" sz="12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BO</a:t>
            </a:r>
            <a:endParaRPr lang="en-US" sz="12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Schedule</a:t>
            </a:r>
            <a:endParaRPr lang="en-US"/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248652"/>
              </p:ext>
            </p:extLst>
          </p:nvPr>
        </p:nvGraphicFramePr>
        <p:xfrm>
          <a:off x="15516" y="5622527"/>
          <a:ext cx="8686796" cy="556260"/>
        </p:xfrm>
        <a:graphic>
          <a:graphicData uri="http://schemas.openxmlformats.org/drawingml/2006/table">
            <a:tbl>
              <a:tblPr/>
              <a:tblGrid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  <a:gridCol w="255494"/>
              </a:tblGrid>
              <a:tr h="14335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982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82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5" name="Rectangle 44"/>
          <p:cNvSpPr/>
          <p:nvPr/>
        </p:nvSpPr>
        <p:spPr>
          <a:xfrm>
            <a:off x="15516" y="5613003"/>
            <a:ext cx="8606149" cy="3817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6" name="Right Arrow 45"/>
          <p:cNvSpPr/>
          <p:nvPr/>
        </p:nvSpPr>
        <p:spPr>
          <a:xfrm>
            <a:off x="0" y="5803900"/>
            <a:ext cx="9144000" cy="908050"/>
          </a:xfrm>
          <a:prstGeom prst="rightArrow">
            <a:avLst>
              <a:gd name="adj1" fmla="val 50000"/>
              <a:gd name="adj2" fmla="val 38112"/>
            </a:avLst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92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508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tabLst>
                <a:tab pos="914400" algn="ctr"/>
              </a:tabLst>
            </a:pPr>
            <a:r>
              <a:rPr lang="en-US" sz="1400" smtClean="0">
                <a:solidFill>
                  <a:srgbClr val="404040"/>
                </a:solidFill>
                <a:latin typeface="Calibri" panose="020F0502020204030204" pitchFamily="34" charset="0"/>
                <a:ea typeface="ＭＳ Ｐゴシック" charset="0"/>
              </a:rPr>
              <a:t>	                   FY14                 FY15                </a:t>
            </a:r>
            <a:r>
              <a:rPr lang="en-US" sz="1400">
                <a:solidFill>
                  <a:srgbClr val="404040"/>
                </a:solidFill>
                <a:latin typeface="Calibri" panose="020F0502020204030204" pitchFamily="34" charset="0"/>
                <a:ea typeface="ＭＳ Ｐゴシック" charset="0"/>
              </a:rPr>
              <a:t>FY16                 FY17                 FY18                 FY19                FY20                  </a:t>
            </a:r>
            <a:r>
              <a:rPr lang="en-US" sz="1400" smtClean="0">
                <a:solidFill>
                  <a:srgbClr val="404040"/>
                </a:solidFill>
                <a:latin typeface="Calibri" panose="020F0502020204030204" pitchFamily="34" charset="0"/>
                <a:ea typeface="ＭＳ Ｐゴシック" charset="0"/>
              </a:rPr>
              <a:t>FY21</a:t>
            </a:r>
            <a:endParaRPr lang="en-US" sz="1400">
              <a:solidFill>
                <a:srgbClr val="404040"/>
              </a:solidFill>
              <a:latin typeface="Calibri" panose="020F0502020204030204" pitchFamily="34" charset="0"/>
              <a:ea typeface="ＭＳ Ｐゴシック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rot="5400000">
            <a:off x="6334857" y="4101510"/>
            <a:ext cx="4702298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2559321" y="849117"/>
            <a:ext cx="836657" cy="5629554"/>
            <a:chOff x="2329715" y="862686"/>
            <a:chExt cx="836657" cy="5629554"/>
          </a:xfrm>
        </p:grpSpPr>
        <p:sp>
          <p:nvSpPr>
            <p:cNvPr id="57" name="Diamond 56"/>
            <p:cNvSpPr>
              <a:spLocks noChangeAspect="1"/>
            </p:cNvSpPr>
            <p:nvPr/>
          </p:nvSpPr>
          <p:spPr>
            <a:xfrm>
              <a:off x="2635352" y="6257925"/>
              <a:ext cx="234315" cy="234315"/>
            </a:xfrm>
            <a:prstGeom prst="diamond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scene3d>
              <a:camera prst="orthographicFront"/>
              <a:lightRig rig="brightRoom" dir="t"/>
            </a:scene3d>
            <a:sp3d prstMaterial="powder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cxnSp>
          <p:nvCxnSpPr>
            <p:cNvPr id="60" name="Straight Connector 59"/>
            <p:cNvCxnSpPr>
              <a:stCxn id="57" idx="0"/>
            </p:cNvCxnSpPr>
            <p:nvPr/>
          </p:nvCxnSpPr>
          <p:spPr>
            <a:xfrm flipV="1">
              <a:off x="2752510" y="1268532"/>
              <a:ext cx="0" cy="4989393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2329715" y="862686"/>
              <a:ext cx="836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CD-3c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442166" y="1448780"/>
            <a:ext cx="234315" cy="5023858"/>
            <a:chOff x="2035136" y="269538"/>
            <a:chExt cx="234315" cy="5538039"/>
          </a:xfrm>
        </p:grpSpPr>
        <p:sp>
          <p:nvSpPr>
            <p:cNvPr id="93" name="Diamond 92"/>
            <p:cNvSpPr>
              <a:spLocks noChangeAspect="1"/>
            </p:cNvSpPr>
            <p:nvPr/>
          </p:nvSpPr>
          <p:spPr>
            <a:xfrm>
              <a:off x="2035136" y="5585559"/>
              <a:ext cx="234315" cy="222018"/>
            </a:xfrm>
            <a:prstGeom prst="diamond">
              <a:avLst/>
            </a:prstGeom>
            <a:solidFill>
              <a:schemeClr val="accent3">
                <a:lumMod val="50000"/>
              </a:schemeClr>
            </a:solidFill>
            <a:ln w="19050">
              <a:solidFill>
                <a:srgbClr val="0000FF"/>
              </a:solidFill>
            </a:ln>
            <a:scene3d>
              <a:camera prst="orthographicFront"/>
              <a:lightRig rig="brightRoom" dir="t"/>
            </a:scene3d>
            <a:sp3d prstMaterial="powder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cxnSp>
          <p:nvCxnSpPr>
            <p:cNvPr id="94" name="Straight Connector 93"/>
            <p:cNvCxnSpPr>
              <a:stCxn id="93" idx="0"/>
            </p:cNvCxnSpPr>
            <p:nvPr/>
          </p:nvCxnSpPr>
          <p:spPr>
            <a:xfrm flipH="1" flipV="1">
              <a:off x="2152292" y="269538"/>
              <a:ext cx="2" cy="5316022"/>
            </a:xfrm>
            <a:prstGeom prst="line">
              <a:avLst/>
            </a:pr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Straight Connector 46"/>
          <p:cNvCxnSpPr/>
          <p:nvPr/>
        </p:nvCxnSpPr>
        <p:spPr>
          <a:xfrm rot="5400000">
            <a:off x="-819454" y="4086153"/>
            <a:ext cx="4702298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-1850020" y="4110550"/>
            <a:ext cx="4702298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208969" y="4126728"/>
            <a:ext cx="4702298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18619" y="4114211"/>
            <a:ext cx="4702298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3263319" y="4120560"/>
            <a:ext cx="4702298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4285669" y="4120560"/>
            <a:ext cx="4702298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303518" y="859675"/>
            <a:ext cx="836657" cy="5618996"/>
            <a:chOff x="1115616" y="871972"/>
            <a:chExt cx="836657" cy="5618996"/>
          </a:xfrm>
        </p:grpSpPr>
        <p:sp>
          <p:nvSpPr>
            <p:cNvPr id="58" name="Diamond 57"/>
            <p:cNvSpPr>
              <a:spLocks noChangeAspect="1"/>
            </p:cNvSpPr>
            <p:nvPr/>
          </p:nvSpPr>
          <p:spPr>
            <a:xfrm>
              <a:off x="1415054" y="6256653"/>
              <a:ext cx="234315" cy="234315"/>
            </a:xfrm>
            <a:prstGeom prst="diamond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scene3d>
              <a:camera prst="orthographicFront"/>
              <a:lightRig rig="brightRoom" dir="t"/>
            </a:scene3d>
            <a:sp3d prstMaterial="powder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cxnSp>
          <p:nvCxnSpPr>
            <p:cNvPr id="59" name="Straight Connector 58"/>
            <p:cNvCxnSpPr>
              <a:stCxn id="58" idx="0"/>
              <a:endCxn id="61" idx="2"/>
            </p:cNvCxnSpPr>
            <p:nvPr/>
          </p:nvCxnSpPr>
          <p:spPr>
            <a:xfrm flipV="1">
              <a:off x="1532212" y="1179749"/>
              <a:ext cx="1733" cy="5076904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1115616" y="871972"/>
              <a:ext cx="836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CD-2/3b</a:t>
              </a:r>
            </a:p>
          </p:txBody>
        </p:sp>
      </p:grpSp>
      <p:cxnSp>
        <p:nvCxnSpPr>
          <p:cNvPr id="63" name="Straight Connector 62"/>
          <p:cNvCxnSpPr/>
          <p:nvPr/>
        </p:nvCxnSpPr>
        <p:spPr>
          <a:xfrm rot="5400000">
            <a:off x="2247319" y="4103595"/>
            <a:ext cx="4702298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501924" y="1555776"/>
            <a:ext cx="1837827" cy="365760"/>
          </a:xfrm>
          <a:prstGeom prst="rect">
            <a:avLst/>
          </a:prstGeom>
          <a:gradFill flip="none" rotWithShape="1">
            <a:gsLst>
              <a:gs pos="76000">
                <a:schemeClr val="tx2">
                  <a:lumMod val="20000"/>
                  <a:lumOff val="80000"/>
                </a:schemeClr>
              </a:gs>
              <a:gs pos="100000">
                <a:schemeClr val="bg2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Resonant Extraction Design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6332855" y="1045471"/>
            <a:ext cx="234315" cy="5433200"/>
            <a:chOff x="2035136" y="269538"/>
            <a:chExt cx="234315" cy="5538039"/>
          </a:xfrm>
        </p:grpSpPr>
        <p:sp>
          <p:nvSpPr>
            <p:cNvPr id="103" name="Diamond 102"/>
            <p:cNvSpPr>
              <a:spLocks noChangeAspect="1"/>
            </p:cNvSpPr>
            <p:nvPr/>
          </p:nvSpPr>
          <p:spPr>
            <a:xfrm>
              <a:off x="2035136" y="5585559"/>
              <a:ext cx="234315" cy="222018"/>
            </a:xfrm>
            <a:prstGeom prst="diamond">
              <a:avLst/>
            </a:prstGeom>
            <a:solidFill>
              <a:schemeClr val="accent3">
                <a:lumMod val="50000"/>
              </a:schemeClr>
            </a:solidFill>
            <a:ln w="19050">
              <a:solidFill>
                <a:srgbClr val="0000FF"/>
              </a:solidFill>
            </a:ln>
            <a:scene3d>
              <a:camera prst="orthographicFront"/>
              <a:lightRig rig="brightRoom" dir="t"/>
            </a:scene3d>
            <a:sp3d prstMaterial="powder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cxnSp>
          <p:nvCxnSpPr>
            <p:cNvPr id="104" name="Straight Connector 103"/>
            <p:cNvCxnSpPr>
              <a:stCxn id="103" idx="0"/>
            </p:cNvCxnSpPr>
            <p:nvPr/>
          </p:nvCxnSpPr>
          <p:spPr>
            <a:xfrm flipH="1" flipV="1">
              <a:off x="2152292" y="269538"/>
              <a:ext cx="2" cy="5316022"/>
            </a:xfrm>
            <a:prstGeom prst="line">
              <a:avLst/>
            </a:pr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3967664" y="5613003"/>
            <a:ext cx="2161683" cy="381793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30000">
                <a:schemeClr val="accent4">
                  <a:lumMod val="20000"/>
                  <a:lumOff val="80000"/>
                </a:schemeClr>
              </a:gs>
              <a:gs pos="64999">
                <a:schemeClr val="accent4">
                  <a:lumMod val="40000"/>
                  <a:lumOff val="60000"/>
                </a:schemeClr>
              </a:gs>
              <a:gs pos="89999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10800000" scaled="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g-2 Beam Operations</a:t>
            </a:r>
            <a:endParaRPr lang="en-US" sz="1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616116" y="2299212"/>
            <a:ext cx="580700" cy="233125"/>
          </a:xfrm>
          <a:prstGeom prst="rect">
            <a:avLst/>
          </a:prstGeom>
          <a:gradFill flip="none" rotWithShape="1">
            <a:gsLst>
              <a:gs pos="69000">
                <a:schemeClr val="accent5">
                  <a:lumMod val="40000"/>
                  <a:lumOff val="60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03548" y="3609020"/>
            <a:ext cx="1301131" cy="640080"/>
          </a:xfrm>
          <a:prstGeom prst="rect">
            <a:avLst/>
          </a:prstGeom>
          <a:gradFill flip="none" rotWithShape="1">
            <a:gsLst>
              <a:gs pos="76000">
                <a:schemeClr val="tx2">
                  <a:lumMod val="20000"/>
                  <a:lumOff val="80000"/>
                </a:schemeClr>
              </a:gs>
              <a:gs pos="100000">
                <a:schemeClr val="bg2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Extinction Design</a:t>
            </a:r>
            <a:endParaRPr lang="en-US" sz="11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588182" y="3613334"/>
            <a:ext cx="2036487" cy="274320"/>
          </a:xfrm>
          <a:prstGeom prst="rect">
            <a:avLst/>
          </a:prstGeom>
          <a:gradFill flip="none" rotWithShape="1">
            <a:gsLst>
              <a:gs pos="69000">
                <a:schemeClr val="accent5">
                  <a:lumMod val="40000"/>
                  <a:lumOff val="60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0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AC Dipole, Pwr Supply &amp; Collimator Procurement, Fabrication &amp; Install</a:t>
            </a:r>
            <a:endParaRPr lang="en-US" sz="10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01925" y="1976452"/>
            <a:ext cx="2174556" cy="842947"/>
          </a:xfrm>
          <a:prstGeom prst="rect">
            <a:avLst/>
          </a:prstGeom>
          <a:gradFill flip="none" rotWithShape="1">
            <a:gsLst>
              <a:gs pos="76000">
                <a:schemeClr val="tx2">
                  <a:lumMod val="20000"/>
                  <a:lumOff val="80000"/>
                </a:schemeClr>
              </a:gs>
              <a:gs pos="100000">
                <a:schemeClr val="bg2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External (M4) Beamline Design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03548" y="2888940"/>
            <a:ext cx="1938618" cy="640080"/>
          </a:xfrm>
          <a:prstGeom prst="rect">
            <a:avLst/>
          </a:prstGeom>
          <a:gradFill flip="none" rotWithShape="1">
            <a:gsLst>
              <a:gs pos="76000">
                <a:schemeClr val="tx2">
                  <a:lumMod val="20000"/>
                  <a:lumOff val="80000"/>
                </a:schemeClr>
              </a:gs>
              <a:gs pos="100000">
                <a:schemeClr val="bg2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Target Station Design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147141" y="2888940"/>
            <a:ext cx="342900" cy="274320"/>
          </a:xfrm>
          <a:prstGeom prst="rect">
            <a:avLst/>
          </a:prstGeom>
          <a:gradFill flip="none" rotWithShape="1">
            <a:gsLst>
              <a:gs pos="69000">
                <a:schemeClr val="accent5">
                  <a:lumMod val="40000"/>
                  <a:lumOff val="60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588182" y="3212976"/>
            <a:ext cx="2330209" cy="318345"/>
          </a:xfrm>
          <a:prstGeom prst="rect">
            <a:avLst/>
          </a:prstGeom>
          <a:gradFill flip="none" rotWithShape="1">
            <a:gsLst>
              <a:gs pos="69000">
                <a:schemeClr val="accent5">
                  <a:lumMod val="40000"/>
                  <a:lumOff val="60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HRS Procurement &amp; Fabrication</a:t>
            </a:r>
            <a:endParaRPr lang="en-US" sz="105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3588182" y="4329100"/>
            <a:ext cx="1951275" cy="365760"/>
          </a:xfrm>
          <a:prstGeom prst="rect">
            <a:avLst/>
          </a:prstGeom>
          <a:gradFill flip="none" rotWithShape="1">
            <a:gsLst>
              <a:gs pos="69000">
                <a:schemeClr val="accent5">
                  <a:lumMod val="40000"/>
                  <a:lumOff val="60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Instrumentation &amp; Controls Implementation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3588182" y="5188267"/>
            <a:ext cx="3252070" cy="365760"/>
          </a:xfrm>
          <a:prstGeom prst="rect">
            <a:avLst/>
          </a:prstGeom>
          <a:gradFill flip="none" rotWithShape="1">
            <a:gsLst>
              <a:gs pos="69000">
                <a:schemeClr val="accent5">
                  <a:lumMod val="40000"/>
                  <a:lumOff val="60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1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Delivery Ring RF 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Procurements, Fabrication &amp; Installation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5834856" y="599581"/>
            <a:ext cx="1201600" cy="4247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PS Arrives @ Mu2e </a:t>
            </a:r>
            <a:r>
              <a:rPr lang="en-US" sz="1200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Bldg</a:t>
            </a:r>
            <a:endParaRPr lang="en-US" sz="12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10/22/14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S. Werkema - Mu2e Accelerator Installation &amp; Commissioning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982117" y="1555776"/>
            <a:ext cx="2586898" cy="365760"/>
          </a:xfrm>
          <a:prstGeom prst="rect">
            <a:avLst/>
          </a:prstGeom>
          <a:gradFill flip="none" rotWithShape="1">
            <a:gsLst>
              <a:gs pos="69000">
                <a:schemeClr val="accent5">
                  <a:lumMod val="40000"/>
                  <a:lumOff val="60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05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Fabrication &amp; Installation of Resonant </a:t>
            </a:r>
            <a:r>
              <a:rPr lang="en-US" sz="105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Extr</a:t>
            </a:r>
            <a:r>
              <a:rPr lang="en-US" sz="105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. Magnets, Power Supplies, &amp; Electronics</a:t>
            </a:r>
            <a:endParaRPr lang="en-US" sz="105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600904" y="1552918"/>
            <a:ext cx="611123" cy="365760"/>
          </a:xfrm>
          <a:prstGeom prst="rect">
            <a:avLst/>
          </a:prstGeom>
          <a:gradFill flip="none" rotWithShape="1">
            <a:gsLst>
              <a:gs pos="69000">
                <a:schemeClr val="accent5">
                  <a:lumMod val="40000"/>
                  <a:lumOff val="60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Fabricate ESS</a:t>
            </a: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643967" y="1976452"/>
            <a:ext cx="969707" cy="233126"/>
          </a:xfrm>
          <a:prstGeom prst="rect">
            <a:avLst/>
          </a:prstGeom>
          <a:gradFill flip="none" rotWithShape="1">
            <a:gsLst>
              <a:gs pos="69000">
                <a:schemeClr val="accent5">
                  <a:lumMod val="40000"/>
                  <a:lumOff val="60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191235" y="2595486"/>
            <a:ext cx="517556" cy="233125"/>
          </a:xfrm>
          <a:prstGeom prst="rect">
            <a:avLst/>
          </a:prstGeom>
          <a:gradFill flip="none" rotWithShape="1">
            <a:gsLst>
              <a:gs pos="69000">
                <a:schemeClr val="accent5">
                  <a:lumMod val="40000"/>
                  <a:lumOff val="60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6869725" y="1454813"/>
            <a:ext cx="234315" cy="5023858"/>
            <a:chOff x="2035136" y="269538"/>
            <a:chExt cx="234315" cy="5538039"/>
          </a:xfrm>
        </p:grpSpPr>
        <p:sp>
          <p:nvSpPr>
            <p:cNvPr id="95" name="Diamond 94"/>
            <p:cNvSpPr>
              <a:spLocks noChangeAspect="1"/>
            </p:cNvSpPr>
            <p:nvPr/>
          </p:nvSpPr>
          <p:spPr>
            <a:xfrm>
              <a:off x="2035136" y="5585559"/>
              <a:ext cx="234315" cy="222018"/>
            </a:xfrm>
            <a:prstGeom prst="diamond">
              <a:avLst/>
            </a:prstGeom>
            <a:solidFill>
              <a:schemeClr val="accent3">
                <a:lumMod val="50000"/>
              </a:schemeClr>
            </a:solidFill>
            <a:ln w="19050">
              <a:solidFill>
                <a:srgbClr val="0000FF"/>
              </a:solidFill>
            </a:ln>
            <a:scene3d>
              <a:camera prst="orthographicFront"/>
              <a:lightRig rig="brightRoom" dir="t"/>
            </a:scene3d>
            <a:sp3d prstMaterial="powder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cxnSp>
          <p:nvCxnSpPr>
            <p:cNvPr id="96" name="Straight Connector 95"/>
            <p:cNvCxnSpPr>
              <a:stCxn id="95" idx="0"/>
            </p:cNvCxnSpPr>
            <p:nvPr/>
          </p:nvCxnSpPr>
          <p:spPr>
            <a:xfrm flipH="1" flipV="1">
              <a:off x="2152292" y="269538"/>
              <a:ext cx="2" cy="5316022"/>
            </a:xfrm>
            <a:prstGeom prst="line">
              <a:avLst/>
            </a:prstGeom>
            <a:ln w="1905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/>
        </p:nvCxnSpPr>
        <p:spPr>
          <a:xfrm>
            <a:off x="9591991" y="1255145"/>
            <a:ext cx="10402612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9939839" y="217739"/>
            <a:ext cx="0" cy="6390332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22463" y="2895295"/>
            <a:ext cx="122501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Target </a:t>
            </a:r>
            <a:r>
              <a:rPr lang="en-US" sz="11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Fabrication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6541026" y="3234988"/>
            <a:ext cx="144638" cy="274320"/>
          </a:xfrm>
          <a:prstGeom prst="rect">
            <a:avLst/>
          </a:prstGeom>
          <a:gradFill flip="none" rotWithShape="1">
            <a:gsLst>
              <a:gs pos="69000">
                <a:schemeClr val="accent5">
                  <a:lumMod val="40000"/>
                  <a:lumOff val="60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503548" y="4329100"/>
            <a:ext cx="2055774" cy="365760"/>
          </a:xfrm>
          <a:prstGeom prst="rect">
            <a:avLst/>
          </a:prstGeom>
          <a:gradFill flip="none" rotWithShape="1">
            <a:gsLst>
              <a:gs pos="76000">
                <a:schemeClr val="tx2">
                  <a:lumMod val="20000"/>
                  <a:lumOff val="80000"/>
                </a:schemeClr>
              </a:gs>
              <a:gs pos="100000">
                <a:schemeClr val="bg2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Instrumentation &amp; Controls Design</a:t>
            </a:r>
            <a:endParaRPr lang="en-US" sz="11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503548" y="4761148"/>
            <a:ext cx="1557157" cy="365760"/>
          </a:xfrm>
          <a:prstGeom prst="rect">
            <a:avLst/>
          </a:prstGeom>
          <a:gradFill flip="none" rotWithShape="1">
            <a:gsLst>
              <a:gs pos="76000">
                <a:schemeClr val="tx2">
                  <a:lumMod val="20000"/>
                  <a:lumOff val="80000"/>
                </a:schemeClr>
              </a:gs>
              <a:gs pos="100000">
                <a:schemeClr val="bg2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Radiation Safety Design</a:t>
            </a:r>
            <a:endParaRPr lang="en-US" sz="11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03548" y="5188267"/>
            <a:ext cx="172727" cy="365760"/>
          </a:xfrm>
          <a:prstGeom prst="rect">
            <a:avLst/>
          </a:prstGeom>
          <a:gradFill flip="none" rotWithShape="1">
            <a:gsLst>
              <a:gs pos="76000">
                <a:schemeClr val="tx2">
                  <a:lumMod val="20000"/>
                  <a:lumOff val="80000"/>
                </a:schemeClr>
              </a:gs>
              <a:gs pos="100000">
                <a:schemeClr val="bg2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1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0997" y="5240342"/>
            <a:ext cx="152317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</a:rPr>
              <a:t>Delivery Ring RF </a:t>
            </a:r>
            <a:r>
              <a:rPr lang="en-US" sz="1100" dirty="0" smtClean="0">
                <a:latin typeface="Calibri" panose="020F0502020204030204" pitchFamily="34" charset="0"/>
              </a:rPr>
              <a:t>Design</a:t>
            </a:r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109" name="Right Arrow 108"/>
          <p:cNvSpPr/>
          <p:nvPr/>
        </p:nvSpPr>
        <p:spPr>
          <a:xfrm>
            <a:off x="6997849" y="5576150"/>
            <a:ext cx="244469" cy="411480"/>
          </a:xfrm>
          <a:prstGeom prst="rightArrow">
            <a:avLst>
              <a:gd name="adj1" fmla="val 98611"/>
              <a:gd name="adj2" fmla="val 47685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567170" y="971690"/>
            <a:ext cx="899404" cy="5909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Beam to Diagnostic Absorber</a:t>
            </a:r>
            <a:endParaRPr lang="en-US" sz="12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7386341" y="849117"/>
            <a:ext cx="836657" cy="5629554"/>
            <a:chOff x="2329715" y="862686"/>
            <a:chExt cx="836657" cy="5629554"/>
          </a:xfrm>
        </p:grpSpPr>
        <p:sp>
          <p:nvSpPr>
            <p:cNvPr id="87" name="Diamond 86"/>
            <p:cNvSpPr>
              <a:spLocks noChangeAspect="1"/>
            </p:cNvSpPr>
            <p:nvPr/>
          </p:nvSpPr>
          <p:spPr>
            <a:xfrm>
              <a:off x="2635352" y="6257925"/>
              <a:ext cx="234315" cy="234315"/>
            </a:xfrm>
            <a:prstGeom prst="diamond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scene3d>
              <a:camera prst="orthographicFront"/>
              <a:lightRig rig="brightRoom" dir="t"/>
            </a:scene3d>
            <a:sp3d prstMaterial="powder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cxnSp>
          <p:nvCxnSpPr>
            <p:cNvPr id="88" name="Straight Connector 87"/>
            <p:cNvCxnSpPr>
              <a:stCxn id="87" idx="0"/>
            </p:cNvCxnSpPr>
            <p:nvPr/>
          </p:nvCxnSpPr>
          <p:spPr>
            <a:xfrm flipV="1">
              <a:off x="2752510" y="1268532"/>
              <a:ext cx="0" cy="4989393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2329715" y="862686"/>
              <a:ext cx="836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Calibri" panose="020F0502020204030204" pitchFamily="34" charset="0"/>
                </a:rPr>
                <a:t>CD-4</a:t>
              </a: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7296082" y="5583374"/>
            <a:ext cx="1485968" cy="3970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M4 </a:t>
            </a:r>
            <a:r>
              <a:rPr lang="en-US" sz="11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Commissioning </a:t>
            </a:r>
            <a:r>
              <a:rPr lang="en-US" sz="1100" dirty="0">
                <a:solidFill>
                  <a:srgbClr val="0000FF"/>
                </a:solidFill>
                <a:latin typeface="Calibri" panose="020F0502020204030204" pitchFamily="34" charset="0"/>
              </a:rPr>
              <a:t>with single turn </a:t>
            </a:r>
            <a:r>
              <a:rPr lang="en-US" sz="11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Beam</a:t>
            </a:r>
            <a:endParaRPr lang="en-US" sz="11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cxnSp>
        <p:nvCxnSpPr>
          <p:cNvPr id="119" name="Straight Connector 118"/>
          <p:cNvCxnSpPr/>
          <p:nvPr/>
        </p:nvCxnSpPr>
        <p:spPr>
          <a:xfrm rot="5400000">
            <a:off x="5317989" y="4123171"/>
            <a:ext cx="4702298" cy="15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3588182" y="3977844"/>
            <a:ext cx="4198674" cy="274320"/>
          </a:xfrm>
          <a:prstGeom prst="rect">
            <a:avLst/>
          </a:prstGeom>
          <a:gradFill flip="none" rotWithShape="1">
            <a:gsLst>
              <a:gs pos="69000">
                <a:schemeClr val="accent5">
                  <a:lumMod val="40000"/>
                  <a:lumOff val="60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Extinction Monitor Procurement, Assembly &amp; Install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06111" y="3241343"/>
            <a:ext cx="108074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HRS Installation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68932" y="2581243"/>
            <a:ext cx="1930337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Final Focus Section </a:t>
            </a:r>
            <a:r>
              <a:rPr lang="en-US" sz="11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Installation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171" y="2284969"/>
            <a:ext cx="168347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Hbend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 Section </a:t>
            </a:r>
            <a:r>
              <a:rPr lang="en-US" sz="11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Installation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9118" y="1976452"/>
            <a:ext cx="239200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Extinction &amp; M4DA Section </a:t>
            </a:r>
            <a:r>
              <a:rPr lang="en-US" sz="11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Installation</a:t>
            </a: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257731" y="1552918"/>
            <a:ext cx="476369" cy="365760"/>
          </a:xfrm>
          <a:prstGeom prst="rect">
            <a:avLst/>
          </a:prstGeom>
          <a:gradFill flip="none" rotWithShape="1">
            <a:gsLst>
              <a:gs pos="69000">
                <a:schemeClr val="accent5">
                  <a:lumMod val="40000"/>
                  <a:lumOff val="60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Install ESS</a:t>
            </a:r>
            <a:endParaRPr lang="en-US" sz="9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977650" y="4761148"/>
            <a:ext cx="4229422" cy="365760"/>
          </a:xfrm>
          <a:prstGeom prst="rect">
            <a:avLst/>
          </a:prstGeom>
          <a:gradFill flip="none" rotWithShape="1">
            <a:gsLst>
              <a:gs pos="69000">
                <a:schemeClr val="accent5">
                  <a:lumMod val="40000"/>
                  <a:lumOff val="60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/>
              </a:rPr>
              <a:t>Radiation Safety Procurements, Fabrication &amp; Installation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11" name="Right Arrow 110"/>
          <p:cNvSpPr/>
          <p:nvPr/>
        </p:nvSpPr>
        <p:spPr>
          <a:xfrm>
            <a:off x="7766978" y="1562621"/>
            <a:ext cx="1096617" cy="358915"/>
          </a:xfrm>
          <a:prstGeom prst="rightArrow">
            <a:avLst>
              <a:gd name="adj1" fmla="val 98611"/>
              <a:gd name="adj2" fmla="val 47685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00FF"/>
                </a:solidFill>
                <a:latin typeface="Calibri" panose="020F0502020204030204" pitchFamily="34" charset="0"/>
              </a:rPr>
              <a:t>Commission </a:t>
            </a:r>
            <a:r>
              <a:rPr lang="en-US" sz="11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Res. </a:t>
            </a:r>
            <a:r>
              <a:rPr lang="en-US" sz="1100" dirty="0" err="1" smtClean="0">
                <a:solidFill>
                  <a:srgbClr val="0000FF"/>
                </a:solidFill>
                <a:latin typeface="Calibri" panose="020F0502020204030204" pitchFamily="34" charset="0"/>
              </a:rPr>
              <a:t>Extr</a:t>
            </a:r>
            <a:r>
              <a:rPr lang="en-US" sz="11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.</a:t>
            </a:r>
            <a:endParaRPr lang="en-US" sz="11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2316" y="5573066"/>
            <a:ext cx="2454482" cy="461665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Operations: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263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Template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FermilabTemplate.potx</Template>
  <TotalTime>9780</TotalTime>
  <Words>781</Words>
  <Application>Microsoft Office PowerPoint</Application>
  <PresentationFormat>On-screen Show (4:3)</PresentationFormat>
  <Paragraphs>173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Helvetica</vt:lpstr>
      <vt:lpstr>ＭＳ Ｐゴシック</vt:lpstr>
      <vt:lpstr>Calibri</vt:lpstr>
      <vt:lpstr>Century Schoolbook</vt:lpstr>
      <vt:lpstr>FermilabTemplate</vt:lpstr>
      <vt:lpstr>Fermilab: Footer Only</vt:lpstr>
      <vt:lpstr>Mu2e Accelerator Installation &amp; Commissioning</vt:lpstr>
      <vt:lpstr>Scheduling Constraints</vt:lpstr>
      <vt:lpstr>Scheduling Constraints (continued)</vt:lpstr>
      <vt:lpstr>Scheduling Constraints (continued)</vt:lpstr>
      <vt:lpstr>General Installation Sequence</vt:lpstr>
      <vt:lpstr>Schedule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Mu2e Accelerator Installation &amp; Commissioning</dc:title>
  <dc:creator>werkema@fnal.gov</dc:creator>
  <cp:lastModifiedBy>Steve Werkema</cp:lastModifiedBy>
  <cp:revision>387</cp:revision>
  <cp:lastPrinted>2014-06-04T17:18:59Z</cp:lastPrinted>
  <dcterms:created xsi:type="dcterms:W3CDTF">2014-01-03T20:18:13Z</dcterms:created>
  <dcterms:modified xsi:type="dcterms:W3CDTF">2014-10-17T21:17:57Z</dcterms:modified>
</cp:coreProperties>
</file>