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1"/>
  </p:notesMasterIdLst>
  <p:handoutMasterIdLst>
    <p:handoutMasterId r:id="rId22"/>
  </p:handoutMasterIdLst>
  <p:sldIdLst>
    <p:sldId id="256" r:id="rId3"/>
    <p:sldId id="258" r:id="rId4"/>
    <p:sldId id="259" r:id="rId5"/>
    <p:sldId id="260" r:id="rId6"/>
    <p:sldId id="267" r:id="rId7"/>
    <p:sldId id="268" r:id="rId8"/>
    <p:sldId id="270" r:id="rId9"/>
    <p:sldId id="269" r:id="rId10"/>
    <p:sldId id="273" r:id="rId11"/>
    <p:sldId id="274" r:id="rId12"/>
    <p:sldId id="271" r:id="rId13"/>
    <p:sldId id="275" r:id="rId14"/>
    <p:sldId id="276" r:id="rId15"/>
    <p:sldId id="263" r:id="rId16"/>
    <p:sldId id="264" r:id="rId17"/>
    <p:sldId id="266" r:id="rId18"/>
    <p:sldId id="265" r:id="rId19"/>
    <p:sldId id="278"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4660"/>
  </p:normalViewPr>
  <p:slideViewPr>
    <p:cSldViewPr snapToGrid="0" snapToObjects="1">
      <p:cViewPr varScale="1">
        <p:scale>
          <a:sx n="76" d="100"/>
          <a:sy n="76" d="100"/>
        </p:scale>
        <p:origin x="-1075" y="-8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16</a:t>
            </a:fld>
            <a:endParaRPr lang="en-US" dirty="0"/>
          </a:p>
        </p:txBody>
      </p:sp>
    </p:spTree>
    <p:extLst>
      <p:ext uri="{BB962C8B-B14F-4D97-AF65-F5344CB8AC3E}">
        <p14:creationId xmlns:p14="http://schemas.microsoft.com/office/powerpoint/2010/main" val="701422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10/22/14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de-DE" smtClean="0"/>
              <a:t>P. Kasper - Mu2e CD-2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10/22/14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de-DE" smtClean="0"/>
              <a:t>P. Kasper - Mu2e CD-2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10/22/14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P. Kasper - Mu2e CD-2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10/22/14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de-DE" smtClean="0"/>
              <a:t>P. Kasper - Mu2e CD-2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de-DE" smtClean="0"/>
              <a:t>P. Kasper - Mu2e CD-2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de-DE" smtClean="0"/>
              <a:t>P. Kasper - Mu2e CD-2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de-DE" smtClean="0"/>
              <a:t>P. Kasper - Mu2e CD-2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10/22/14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de-DE" smtClean="0"/>
              <a:t>P. Kasper - Mu2e CD-2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10/22/14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de-DE" smtClean="0"/>
              <a:t>P. Kasper - Mu2e CD-2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6.wdp"/><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Mu2e CD-2 Review</a:t>
            </a:r>
            <a:br>
              <a:rPr lang="en-US" dirty="0" smtClean="0">
                <a:solidFill>
                  <a:schemeClr val="tx2"/>
                </a:solidFill>
                <a:latin typeface="Helvetica" charset="0"/>
              </a:rPr>
            </a:br>
            <a:r>
              <a:rPr lang="en-US" dirty="0" smtClean="0">
                <a:solidFill>
                  <a:schemeClr val="tx2"/>
                </a:solidFill>
                <a:latin typeface="Helvetica" charset="0"/>
              </a:rPr>
              <a:t>Extinction Monitoring</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Peter Kasper</a:t>
            </a:r>
            <a:endParaRPr lang="en-US" dirty="0">
              <a:solidFill>
                <a:schemeClr val="tx2"/>
              </a:solidFill>
              <a:latin typeface="Helvetica" charset="0"/>
            </a:endParaRPr>
          </a:p>
          <a:p>
            <a:r>
              <a:rPr lang="en-US" dirty="0" smtClean="0">
                <a:solidFill>
                  <a:schemeClr val="tx2"/>
                </a:solidFill>
                <a:latin typeface="Helvetica" charset="0"/>
              </a:rPr>
              <a:t>L4 Manager for the Extinction Monitor</a:t>
            </a:r>
            <a:endParaRPr lang="en-US" dirty="0">
              <a:solidFill>
                <a:schemeClr val="tx2"/>
              </a:solidFill>
              <a:latin typeface="Helvetica" charset="0"/>
            </a:endParaRPr>
          </a:p>
          <a:p>
            <a:r>
              <a:rPr lang="en-US" dirty="0" smtClean="0">
                <a:solidFill>
                  <a:schemeClr val="tx2"/>
                </a:solidFill>
                <a:latin typeface="Helvetica" charset="0"/>
              </a:rPr>
              <a:t>10/22/2014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Magnet</a:t>
            </a:r>
            <a:endParaRPr lang="en-US" dirty="0"/>
          </a:p>
        </p:txBody>
      </p:sp>
      <p:sp>
        <p:nvSpPr>
          <p:cNvPr id="3" name="Content Placeholder 2"/>
          <p:cNvSpPr>
            <a:spLocks noGrp="1"/>
          </p:cNvSpPr>
          <p:nvPr>
            <p:ph idx="1"/>
          </p:nvPr>
        </p:nvSpPr>
        <p:spPr>
          <a:xfrm>
            <a:off x="228601" y="1043046"/>
            <a:ext cx="8399584" cy="4987867"/>
          </a:xfrm>
        </p:spPr>
        <p:txBody>
          <a:bodyPr/>
          <a:lstStyle/>
          <a:p>
            <a:r>
              <a:rPr lang="en-US" dirty="0"/>
              <a:t>Magnet</a:t>
            </a:r>
          </a:p>
          <a:p>
            <a:pPr lvl="1"/>
            <a:r>
              <a:rPr lang="en-US" dirty="0"/>
              <a:t>Permanent dipole 0.14 </a:t>
            </a:r>
            <a:r>
              <a:rPr lang="en-US" dirty="0" err="1"/>
              <a:t>T.m</a:t>
            </a:r>
            <a:r>
              <a:rPr lang="en-US" dirty="0"/>
              <a:t>.</a:t>
            </a:r>
          </a:p>
          <a:p>
            <a:pPr lvl="1"/>
            <a:r>
              <a:rPr lang="en-US" dirty="0"/>
              <a:t>Main purpose is to prevent electrons </a:t>
            </a:r>
            <a:r>
              <a:rPr lang="en-US" dirty="0" smtClean="0"/>
              <a:t>produced in stopped </a:t>
            </a:r>
            <a:r>
              <a:rPr lang="en-US" dirty="0" err="1"/>
              <a:t>muon</a:t>
            </a:r>
            <a:r>
              <a:rPr lang="en-US" dirty="0"/>
              <a:t> decays from forming tracks</a:t>
            </a:r>
          </a:p>
          <a:p>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8" name="Picture 7" descr="D:\Current Jobs\Mu2e experiment\Mu2e master model 11-19-13\renderings\12-04-13\Mu2e total assy 12-04-13-019.jpg"/>
          <p:cNvPicPr/>
          <p:nvPr/>
        </p:nvPicPr>
        <p:blipFill>
          <a:blip r:embed="rId2"/>
          <a:srcRect/>
          <a:stretch>
            <a:fillRect/>
          </a:stretch>
        </p:blipFill>
        <p:spPr bwMode="auto">
          <a:xfrm>
            <a:off x="1535723" y="3209485"/>
            <a:ext cx="5486400" cy="2385060"/>
          </a:xfrm>
          <a:prstGeom prst="rect">
            <a:avLst/>
          </a:prstGeom>
          <a:noFill/>
          <a:ln w="9525">
            <a:noFill/>
            <a:miter lim="800000"/>
            <a:headEnd/>
            <a:tailEnd/>
          </a:ln>
        </p:spPr>
      </p:pic>
    </p:spTree>
    <p:extLst>
      <p:ext uri="{BB962C8B-B14F-4D97-AF65-F5344CB8AC3E}">
        <p14:creationId xmlns:p14="http://schemas.microsoft.com/office/powerpoint/2010/main" val="383501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Counters</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
        <p:nvSpPr>
          <p:cNvPr id="7" name="Content Placeholder 2"/>
          <p:cNvSpPr>
            <a:spLocks noGrp="1"/>
          </p:cNvSpPr>
          <p:nvPr>
            <p:ph idx="1"/>
          </p:nvPr>
        </p:nvSpPr>
        <p:spPr>
          <a:xfrm>
            <a:off x="228600" y="1043046"/>
            <a:ext cx="8469923" cy="4987867"/>
          </a:xfrm>
        </p:spPr>
        <p:txBody>
          <a:bodyPr>
            <a:normAutofit/>
          </a:bodyPr>
          <a:lstStyle/>
          <a:p>
            <a:r>
              <a:rPr lang="en-US" dirty="0" smtClean="0"/>
              <a:t>6 fast scintillator counters</a:t>
            </a:r>
          </a:p>
          <a:p>
            <a:pPr lvl="1"/>
            <a:r>
              <a:rPr lang="en-US" dirty="0" smtClean="0"/>
              <a:t>Provide a trigger for the pixels</a:t>
            </a:r>
          </a:p>
          <a:p>
            <a:pPr lvl="1"/>
            <a:r>
              <a:rPr lang="en-US" dirty="0" smtClean="0"/>
              <a:t>Also measure the time structure of the beam</a:t>
            </a:r>
          </a:p>
        </p:txBody>
      </p:sp>
      <p:pic>
        <p:nvPicPr>
          <p:cNvPr id="8" name="Picture 7" descr="D:\Current Jobs\Mu2e experiment\Mu2e master model 11-19-13\renderings\12-04-13\Mu2e total assy 12-04-13-021.jpg"/>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676275" y="2545397"/>
            <a:ext cx="4004310" cy="3291205"/>
          </a:xfrm>
          <a:prstGeom prst="rect">
            <a:avLst/>
          </a:prstGeom>
          <a:noFill/>
          <a:ln w="9525">
            <a:noFill/>
            <a:miter lim="800000"/>
            <a:headEnd/>
            <a:tailEnd/>
          </a:ln>
        </p:spPr>
      </p:pic>
      <p:sp>
        <p:nvSpPr>
          <p:cNvPr id="9" name="TextBox 8"/>
          <p:cNvSpPr txBox="1"/>
          <p:nvPr/>
        </p:nvSpPr>
        <p:spPr>
          <a:xfrm>
            <a:off x="4829908" y="2545396"/>
            <a:ext cx="3950677" cy="2677656"/>
          </a:xfrm>
          <a:prstGeom prst="rect">
            <a:avLst/>
          </a:prstGeom>
          <a:noFill/>
        </p:spPr>
        <p:txBody>
          <a:bodyPr wrap="square" rtlCol="0">
            <a:spAutoFit/>
          </a:bodyPr>
          <a:lstStyle/>
          <a:p>
            <a:r>
              <a:rPr lang="en-US" dirty="0" smtClean="0"/>
              <a:t>Location of upstream trigger counters with respect to the pixel planes</a:t>
            </a:r>
          </a:p>
          <a:p>
            <a:endParaRPr lang="en-US" dirty="0" smtClean="0"/>
          </a:p>
          <a:p>
            <a:r>
              <a:rPr lang="en-US" dirty="0" smtClean="0"/>
              <a:t>The </a:t>
            </a:r>
            <a:r>
              <a:rPr lang="en-US" dirty="0"/>
              <a:t>layout </a:t>
            </a:r>
            <a:r>
              <a:rPr lang="en-US" dirty="0" smtClean="0"/>
              <a:t>downstream of the magnet is a mirror image of the upstream</a:t>
            </a:r>
            <a:endParaRPr lang="en-US" dirty="0"/>
          </a:p>
        </p:txBody>
      </p:sp>
      <p:sp>
        <p:nvSpPr>
          <p:cNvPr id="10" name="Oval 9"/>
          <p:cNvSpPr/>
          <p:nvPr/>
        </p:nvSpPr>
        <p:spPr>
          <a:xfrm>
            <a:off x="422031" y="2872154"/>
            <a:ext cx="1101969" cy="2063261"/>
          </a:xfrm>
          <a:prstGeom prst="ellipse">
            <a:avLst/>
          </a:prstGeom>
          <a:noFill/>
          <a:ln w="28575">
            <a:solidFill>
              <a:srgbClr val="FF0000"/>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578616" y="2545397"/>
            <a:ext cx="1101969" cy="2063261"/>
          </a:xfrm>
          <a:prstGeom prst="ellipse">
            <a:avLst/>
          </a:prstGeom>
          <a:noFill/>
          <a:ln w="28575">
            <a:solidFill>
              <a:srgbClr val="FF0000"/>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91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a:t>
            </a:r>
            <a:r>
              <a:rPr lang="en-US" dirty="0" smtClean="0"/>
              <a:t> ID Detector</a:t>
            </a:r>
            <a:endParaRPr lang="en-US" dirty="0"/>
          </a:p>
        </p:txBody>
      </p:sp>
      <p:sp>
        <p:nvSpPr>
          <p:cNvPr id="3" name="Content Placeholder 2"/>
          <p:cNvSpPr>
            <a:spLocks noGrp="1"/>
          </p:cNvSpPr>
          <p:nvPr>
            <p:ph idx="1"/>
          </p:nvPr>
        </p:nvSpPr>
        <p:spPr>
          <a:xfrm>
            <a:off x="228601" y="1043046"/>
            <a:ext cx="4519246" cy="4987867"/>
          </a:xfrm>
        </p:spPr>
        <p:txBody>
          <a:bodyPr/>
          <a:lstStyle/>
          <a:p>
            <a:r>
              <a:rPr lang="en-US" dirty="0" smtClean="0"/>
              <a:t>Added in response to the down select review </a:t>
            </a:r>
            <a:r>
              <a:rPr lang="en-US" sz="2000" dirty="0" smtClean="0"/>
              <a:t>(discussed shortly)</a:t>
            </a:r>
            <a:endParaRPr lang="en-US" dirty="0" smtClean="0"/>
          </a:p>
          <a:p>
            <a:r>
              <a:rPr lang="en-US" dirty="0" smtClean="0"/>
              <a:t>Measures the </a:t>
            </a:r>
            <a:r>
              <a:rPr lang="en-US" dirty="0" err="1" smtClean="0"/>
              <a:t>muon</a:t>
            </a:r>
            <a:r>
              <a:rPr lang="en-US" dirty="0" smtClean="0"/>
              <a:t> content of the extinction signal</a:t>
            </a:r>
          </a:p>
          <a:p>
            <a:r>
              <a:rPr lang="en-US" dirty="0" err="1" smtClean="0"/>
              <a:t>Muon</a:t>
            </a:r>
            <a:r>
              <a:rPr lang="en-US" dirty="0" smtClean="0"/>
              <a:t> content expected to be small for a real signal but </a:t>
            </a:r>
            <a:r>
              <a:rPr lang="en-US" dirty="0"/>
              <a:t>backgrounds </a:t>
            </a:r>
            <a:r>
              <a:rPr lang="en-US" dirty="0" smtClean="0"/>
              <a:t>from cosmic rays or from interactions upstream of the production solenoid will be largely </a:t>
            </a:r>
            <a:r>
              <a:rPr lang="en-US" dirty="0" err="1" smtClean="0"/>
              <a:t>muons</a:t>
            </a:r>
            <a:endParaRPr lang="en-US" dirty="0" smtClean="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pic>
        <p:nvPicPr>
          <p:cNvPr id="7" name="Picture 6" descr="D:\Current Jobs\Mu2e experiment\Mu2e master model 11-19-13\renderings\12-04-13\Mu2e total assy 12-04-13-014.jpg"/>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896803" y="1563149"/>
            <a:ext cx="4004310" cy="3942715"/>
          </a:xfrm>
          <a:prstGeom prst="rect">
            <a:avLst/>
          </a:prstGeom>
          <a:noFill/>
          <a:ln w="9525">
            <a:noFill/>
            <a:miter lim="800000"/>
            <a:headEnd/>
            <a:tailEnd/>
          </a:ln>
        </p:spPr>
      </p:pic>
    </p:spTree>
    <p:extLst>
      <p:ext uri="{BB962C8B-B14F-4D97-AF65-F5344CB8AC3E}">
        <p14:creationId xmlns:p14="http://schemas.microsoft.com/office/powerpoint/2010/main" val="8146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5257" y="1220804"/>
            <a:ext cx="4967766" cy="4781764"/>
          </a:xfrm>
          <a:prstGeom prst="rect">
            <a:avLst/>
          </a:prstGeom>
          <a:noFill/>
        </p:spPr>
      </p:pic>
      <p:sp>
        <p:nvSpPr>
          <p:cNvPr id="4" name="Title 3"/>
          <p:cNvSpPr>
            <a:spLocks noGrp="1"/>
          </p:cNvSpPr>
          <p:nvPr>
            <p:ph type="title"/>
          </p:nvPr>
        </p:nvSpPr>
        <p:spPr/>
        <p:txBody>
          <a:bodyPr/>
          <a:lstStyle/>
          <a:p>
            <a:r>
              <a:rPr lang="en-US" dirty="0" smtClean="0"/>
              <a:t>Performance … Sensitivity</a:t>
            </a:r>
            <a:endParaRPr lang="en-US" dirty="0"/>
          </a:p>
        </p:txBody>
      </p:sp>
      <p:sp>
        <p:nvSpPr>
          <p:cNvPr id="19" name="Content Placeholder 18"/>
          <p:cNvSpPr>
            <a:spLocks noGrp="1"/>
          </p:cNvSpPr>
          <p:nvPr>
            <p:ph idx="1"/>
          </p:nvPr>
        </p:nvSpPr>
        <p:spPr>
          <a:xfrm>
            <a:off x="369277" y="882250"/>
            <a:ext cx="3475980" cy="5120318"/>
          </a:xfrm>
        </p:spPr>
        <p:txBody>
          <a:bodyPr/>
          <a:lstStyle/>
          <a:p>
            <a:r>
              <a:rPr lang="en-US" sz="2000" dirty="0" smtClean="0"/>
              <a:t>To set a 90% CL  upper limit of  1x10</a:t>
            </a:r>
            <a:r>
              <a:rPr lang="en-US" sz="2000" baseline="30000" dirty="0" smtClean="0"/>
              <a:t>-10 </a:t>
            </a:r>
            <a:r>
              <a:rPr lang="en-US" sz="2000" dirty="0" smtClean="0"/>
              <a:t>extinction </a:t>
            </a:r>
            <a:r>
              <a:rPr lang="en-US" sz="2000" dirty="0"/>
              <a:t>after </a:t>
            </a:r>
            <a:r>
              <a:rPr lang="en-US" sz="2000" dirty="0" smtClean="0"/>
              <a:t>6x10</a:t>
            </a:r>
            <a:r>
              <a:rPr lang="en-US" sz="2000" baseline="30000" dirty="0" smtClean="0"/>
              <a:t>16</a:t>
            </a:r>
            <a:r>
              <a:rPr lang="en-US" sz="2000" dirty="0" smtClean="0"/>
              <a:t> POT</a:t>
            </a:r>
            <a:r>
              <a:rPr lang="en-US" sz="2000" baseline="30000" dirty="0" smtClean="0"/>
              <a:t>   </a:t>
            </a:r>
            <a:r>
              <a:rPr lang="en-US" sz="2000" dirty="0" smtClean="0"/>
              <a:t>requires a signal rate of  5x10</a:t>
            </a:r>
            <a:r>
              <a:rPr lang="en-US" sz="2000" baseline="30000" dirty="0" smtClean="0"/>
              <a:t>-7</a:t>
            </a:r>
            <a:r>
              <a:rPr lang="en-US" sz="2000" dirty="0" smtClean="0"/>
              <a:t> tracks/POT</a:t>
            </a:r>
          </a:p>
          <a:p>
            <a:r>
              <a:rPr lang="en-US" sz="2000" dirty="0" smtClean="0"/>
              <a:t>The expected rate of  8.3x10</a:t>
            </a:r>
            <a:r>
              <a:rPr lang="en-US" sz="2000" baseline="30000" dirty="0" smtClean="0"/>
              <a:t>-7</a:t>
            </a:r>
            <a:r>
              <a:rPr lang="en-US" sz="2000" dirty="0" smtClean="0"/>
              <a:t> </a:t>
            </a:r>
            <a:r>
              <a:rPr lang="en-US" sz="2000" dirty="0" smtClean="0"/>
              <a:t>tracks/POT           (</a:t>
            </a:r>
            <a:r>
              <a:rPr lang="en-US" sz="2000" dirty="0"/>
              <a:t>≈ 25 </a:t>
            </a:r>
            <a:r>
              <a:rPr lang="en-US" sz="2000" dirty="0" smtClean="0"/>
              <a:t>tracks/bunch) </a:t>
            </a:r>
            <a:r>
              <a:rPr lang="en-US" sz="2000" dirty="0" smtClean="0"/>
              <a:t>meets </a:t>
            </a:r>
            <a:r>
              <a:rPr lang="en-US" sz="2000" dirty="0" smtClean="0"/>
              <a:t>this requirement</a:t>
            </a:r>
          </a:p>
          <a:p>
            <a:r>
              <a:rPr lang="en-US" sz="2000" dirty="0" smtClean="0"/>
              <a:t>Background (</a:t>
            </a:r>
            <a:r>
              <a:rPr lang="en-US" sz="2000" dirty="0" err="1" smtClean="0"/>
              <a:t>cosmics</a:t>
            </a:r>
            <a:r>
              <a:rPr lang="en-US" sz="2000" dirty="0" smtClean="0"/>
              <a:t>, noise, </a:t>
            </a:r>
            <a:r>
              <a:rPr lang="en-US" sz="2000" dirty="0" err="1" smtClean="0"/>
              <a:t>etc</a:t>
            </a:r>
            <a:r>
              <a:rPr lang="en-US" sz="2000" dirty="0" smtClean="0"/>
              <a:t>) &lt; .03 tracks/hour </a:t>
            </a:r>
          </a:p>
          <a:p>
            <a:pPr lvl="1"/>
            <a:r>
              <a:rPr lang="en-US" sz="1800" dirty="0" smtClean="0"/>
              <a:t>~ .1 track/(6x10</a:t>
            </a:r>
            <a:r>
              <a:rPr lang="en-US" sz="1800" baseline="30000" dirty="0" smtClean="0"/>
              <a:t>16</a:t>
            </a:r>
            <a:r>
              <a:rPr lang="en-US" sz="1800" dirty="0" smtClean="0"/>
              <a:t> POT)</a:t>
            </a:r>
          </a:p>
          <a:p>
            <a:pPr lvl="1"/>
            <a:r>
              <a:rPr lang="en-US" sz="1800" dirty="0" smtClean="0"/>
              <a:t>~ 2x10</a:t>
            </a:r>
            <a:r>
              <a:rPr lang="en-US" sz="1800" baseline="30000" dirty="0" smtClean="0"/>
              <a:t>-12 </a:t>
            </a:r>
            <a:r>
              <a:rPr lang="en-US" sz="1800" dirty="0" smtClean="0"/>
              <a:t>extinction</a:t>
            </a:r>
          </a:p>
          <a:p>
            <a:pPr lvl="1"/>
            <a:r>
              <a:rPr lang="en-US" sz="1800" dirty="0" smtClean="0"/>
              <a:t>this </a:t>
            </a:r>
            <a:r>
              <a:rPr lang="en-US" sz="1800" dirty="0" smtClean="0"/>
              <a:t>can be measured and subtracted</a:t>
            </a:r>
            <a:r>
              <a:rPr lang="en-US" sz="1800" dirty="0" smtClean="0"/>
              <a:t>! </a:t>
            </a:r>
            <a:endParaRPr lang="en-US" sz="1800" dirty="0"/>
          </a:p>
        </p:txBody>
      </p:sp>
      <p:sp>
        <p:nvSpPr>
          <p:cNvPr id="5" name="Date Placeholder 4"/>
          <p:cNvSpPr>
            <a:spLocks noGrp="1"/>
          </p:cNvSpPr>
          <p:nvPr>
            <p:ph type="dt" sz="half" idx="10"/>
          </p:nvPr>
        </p:nvSpPr>
        <p:spPr/>
        <p:txBody>
          <a:bodyPr/>
          <a:lstStyle/>
          <a:p>
            <a:pPr>
              <a:defRPr/>
            </a:pPr>
            <a:r>
              <a:rPr lang="en-US" smtClean="0"/>
              <a:t>10/22/14</a:t>
            </a:r>
            <a:endParaRPr lang="en-US" dirty="0"/>
          </a:p>
        </p:txBody>
      </p:sp>
      <p:sp>
        <p:nvSpPr>
          <p:cNvPr id="6" name="Footer Placeholder 5"/>
          <p:cNvSpPr>
            <a:spLocks noGrp="1"/>
          </p:cNvSpPr>
          <p:nvPr>
            <p:ph type="ftr" sz="quarter" idx="11"/>
          </p:nvPr>
        </p:nvSpPr>
        <p:spPr/>
        <p:txBody>
          <a:bodyPr/>
          <a:lstStyle/>
          <a:p>
            <a:pPr>
              <a:defRPr/>
            </a:pPr>
            <a:r>
              <a:rPr lang="de-DE" smtClean="0"/>
              <a:t>P. Kasper - Mu2e CD-2 Review</a:t>
            </a:r>
            <a:endParaRPr lang="en-US" b="1" dirty="0"/>
          </a:p>
        </p:txBody>
      </p:sp>
      <p:sp>
        <p:nvSpPr>
          <p:cNvPr id="7" name="Slide Number Placeholder 6"/>
          <p:cNvSpPr>
            <a:spLocks noGrp="1"/>
          </p:cNvSpPr>
          <p:nvPr>
            <p:ph type="sldNum" sz="quarter" idx="12"/>
          </p:nvPr>
        </p:nvSpPr>
        <p:spPr/>
        <p:txBody>
          <a:bodyPr/>
          <a:lstStyle/>
          <a:p>
            <a:pPr>
              <a:defRPr/>
            </a:pPr>
            <a:fld id="{DE78B61D-3477-4845-9DF6-695E34DA1F91}" type="slidenum">
              <a:rPr lang="en-US" smtClean="0"/>
              <a:pPr>
                <a:defRPr/>
              </a:pPr>
              <a:t>13</a:t>
            </a:fld>
            <a:endParaRPr lang="en-US" dirty="0"/>
          </a:p>
        </p:txBody>
      </p:sp>
      <p:sp>
        <p:nvSpPr>
          <p:cNvPr id="12" name="TextBox 11"/>
          <p:cNvSpPr txBox="1"/>
          <p:nvPr/>
        </p:nvSpPr>
        <p:spPr>
          <a:xfrm>
            <a:off x="4461332" y="882250"/>
            <a:ext cx="3437611" cy="338554"/>
          </a:xfrm>
          <a:prstGeom prst="rect">
            <a:avLst/>
          </a:prstGeom>
          <a:noFill/>
        </p:spPr>
        <p:txBody>
          <a:bodyPr wrap="square" rtlCol="0">
            <a:spAutoFit/>
          </a:bodyPr>
          <a:lstStyle/>
          <a:p>
            <a:r>
              <a:rPr lang="en-US" sz="1600" dirty="0" smtClean="0"/>
              <a:t>Track distributions surviving filter</a:t>
            </a:r>
            <a:endParaRPr lang="en-US" sz="1600" dirty="0"/>
          </a:p>
        </p:txBody>
      </p:sp>
      <p:sp>
        <p:nvSpPr>
          <p:cNvPr id="2" name="TextBox 1"/>
          <p:cNvSpPr txBox="1"/>
          <p:nvPr/>
        </p:nvSpPr>
        <p:spPr>
          <a:xfrm>
            <a:off x="5340671" y="4069582"/>
            <a:ext cx="351828" cy="461665"/>
          </a:xfrm>
          <a:prstGeom prst="rect">
            <a:avLst/>
          </a:prstGeom>
          <a:noFill/>
        </p:spPr>
        <p:txBody>
          <a:bodyPr wrap="square" rtlCol="0">
            <a:spAutoFit/>
          </a:bodyPr>
          <a:lstStyle/>
          <a:p>
            <a:r>
              <a:rPr lang="en-US" dirty="0"/>
              <a:t>p</a:t>
            </a:r>
            <a:endParaRPr lang="en-US" dirty="0"/>
          </a:p>
        </p:txBody>
      </p:sp>
      <p:sp>
        <p:nvSpPr>
          <p:cNvPr id="13" name="TextBox 12"/>
          <p:cNvSpPr txBox="1"/>
          <p:nvPr/>
        </p:nvSpPr>
        <p:spPr>
          <a:xfrm>
            <a:off x="4461332" y="4943789"/>
            <a:ext cx="351828" cy="461665"/>
          </a:xfrm>
          <a:prstGeom prst="rect">
            <a:avLst/>
          </a:prstGeom>
          <a:noFill/>
        </p:spPr>
        <p:txBody>
          <a:bodyPr wrap="square" rtlCol="0">
            <a:spAutoFit/>
          </a:bodyPr>
          <a:lstStyle/>
          <a:p>
            <a:r>
              <a:rPr lang="el-GR" dirty="0" smtClean="0"/>
              <a:t>π</a:t>
            </a:r>
            <a:endParaRPr lang="en-US" dirty="0"/>
          </a:p>
        </p:txBody>
      </p:sp>
    </p:spTree>
    <p:extLst>
      <p:ext uri="{BB962C8B-B14F-4D97-AF65-F5344CB8AC3E}">
        <p14:creationId xmlns:p14="http://schemas.microsoft.com/office/powerpoint/2010/main" val="213776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  linearity</a:t>
            </a:r>
            <a:endParaRPr lang="en-US" dirty="0"/>
          </a:p>
        </p:txBody>
      </p:sp>
      <p:sp>
        <p:nvSpPr>
          <p:cNvPr id="19" name="Content Placeholder 18"/>
          <p:cNvSpPr>
            <a:spLocks noGrp="1"/>
          </p:cNvSpPr>
          <p:nvPr>
            <p:ph idx="1"/>
          </p:nvPr>
        </p:nvSpPr>
        <p:spPr>
          <a:xfrm>
            <a:off x="228600" y="4923693"/>
            <a:ext cx="8672513" cy="963844"/>
          </a:xfrm>
        </p:spPr>
        <p:txBody>
          <a:bodyPr/>
          <a:lstStyle/>
          <a:p>
            <a:r>
              <a:rPr lang="en-US" sz="1800" dirty="0" smtClean="0"/>
              <a:t>The track reconstruction efficiency is expected vary by &lt; 1% over a generous range of bunch intensities</a:t>
            </a:r>
          </a:p>
          <a:p>
            <a:r>
              <a:rPr lang="en-US" sz="1800" dirty="0" smtClean="0"/>
              <a:t>The linearity requirement of 10% is comfortably met.</a:t>
            </a:r>
            <a:endParaRPr lang="en-US" sz="1800" dirty="0"/>
          </a:p>
        </p:txBody>
      </p:sp>
      <p:sp>
        <p:nvSpPr>
          <p:cNvPr id="5" name="Date Placeholder 4"/>
          <p:cNvSpPr>
            <a:spLocks noGrp="1"/>
          </p:cNvSpPr>
          <p:nvPr>
            <p:ph type="dt" sz="half" idx="10"/>
          </p:nvPr>
        </p:nvSpPr>
        <p:spPr/>
        <p:txBody>
          <a:bodyPr/>
          <a:lstStyle/>
          <a:p>
            <a:pPr>
              <a:defRPr/>
            </a:pPr>
            <a:r>
              <a:rPr lang="en-US" smtClean="0"/>
              <a:t>10/22/14</a:t>
            </a:r>
            <a:endParaRPr lang="en-US" dirty="0"/>
          </a:p>
        </p:txBody>
      </p:sp>
      <p:sp>
        <p:nvSpPr>
          <p:cNvPr id="6" name="Footer Placeholder 5"/>
          <p:cNvSpPr>
            <a:spLocks noGrp="1"/>
          </p:cNvSpPr>
          <p:nvPr>
            <p:ph type="ftr" sz="quarter" idx="11"/>
          </p:nvPr>
        </p:nvSpPr>
        <p:spPr/>
        <p:txBody>
          <a:bodyPr/>
          <a:lstStyle/>
          <a:p>
            <a:pPr>
              <a:defRPr/>
            </a:pPr>
            <a:r>
              <a:rPr lang="de-DE" smtClean="0"/>
              <a:t>P. Kasper - Mu2e CD-2 Review</a:t>
            </a:r>
            <a:endParaRPr lang="en-US" b="1" dirty="0"/>
          </a:p>
        </p:txBody>
      </p:sp>
      <p:sp>
        <p:nvSpPr>
          <p:cNvPr id="7" name="Slide Number Placeholder 6"/>
          <p:cNvSpPr>
            <a:spLocks noGrp="1"/>
          </p:cNvSpPr>
          <p:nvPr>
            <p:ph type="sldNum" sz="quarter" idx="12"/>
          </p:nvPr>
        </p:nvSpPr>
        <p:spPr/>
        <p:txBody>
          <a:bodyPr/>
          <a:lstStyle/>
          <a:p>
            <a:pPr>
              <a:defRPr/>
            </a:pPr>
            <a:fld id="{DE78B61D-3477-4845-9DF6-695E34DA1F91}" type="slidenum">
              <a:rPr lang="en-US" smtClean="0"/>
              <a:pPr>
                <a:defRPr/>
              </a:pPr>
              <a:t>14</a:t>
            </a:fld>
            <a:endParaRPr lang="en-US" dirty="0"/>
          </a:p>
        </p:txBody>
      </p:sp>
      <p:pic>
        <p:nvPicPr>
          <p:cNvPr id="11" name="Picture 10" descr="C:\Don_Stuff\mu2e\TDR\Andrei\ef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1656" y="1043305"/>
            <a:ext cx="5502324" cy="3744712"/>
          </a:xfrm>
          <a:prstGeom prst="rect">
            <a:avLst/>
          </a:prstGeom>
          <a:noFill/>
          <a:ln>
            <a:noFill/>
          </a:ln>
        </p:spPr>
      </p:pic>
      <p:sp>
        <p:nvSpPr>
          <p:cNvPr id="13" name="TextBox 12"/>
          <p:cNvSpPr txBox="1"/>
          <p:nvPr/>
        </p:nvSpPr>
        <p:spPr>
          <a:xfrm>
            <a:off x="2588336" y="926966"/>
            <a:ext cx="3513453" cy="338554"/>
          </a:xfrm>
          <a:prstGeom prst="rect">
            <a:avLst/>
          </a:prstGeom>
          <a:noFill/>
        </p:spPr>
        <p:txBody>
          <a:bodyPr wrap="square" rtlCol="0">
            <a:spAutoFit/>
          </a:bodyPr>
          <a:lstStyle/>
          <a:p>
            <a:r>
              <a:rPr lang="en-US" sz="1600" dirty="0" smtClean="0"/>
              <a:t>Track reconstruction efficiency:</a:t>
            </a:r>
            <a:endParaRPr lang="en-US" sz="16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026895036"/>
              </p:ext>
            </p:extLst>
          </p:nvPr>
        </p:nvGraphicFramePr>
        <p:xfrm>
          <a:off x="3519385" y="3035837"/>
          <a:ext cx="1962662" cy="575263"/>
        </p:xfrm>
        <a:graphic>
          <a:graphicData uri="http://schemas.openxmlformats.org/presentationml/2006/ole">
            <mc:AlternateContent xmlns:mc="http://schemas.openxmlformats.org/markup-compatibility/2006">
              <mc:Choice xmlns:v="urn:schemas-microsoft-com:vml" Requires="v">
                <p:oleObj spid="_x0000_s1065" name="Equation" r:id="rId4" imgW="1473200" imgH="431800" progId="Equation.DSMT4">
                  <p:embed/>
                </p:oleObj>
              </mc:Choice>
              <mc:Fallback>
                <p:oleObj name="Equation" r:id="rId4" imgW="1473200" imgH="431800" progId="Equation.DSMT4">
                  <p:embed/>
                  <p:pic>
                    <p:nvPicPr>
                      <p:cNvPr id="0" name=""/>
                      <p:cNvPicPr/>
                      <p:nvPr/>
                    </p:nvPicPr>
                    <p:blipFill>
                      <a:blip r:embed="rId5"/>
                      <a:stretch>
                        <a:fillRect/>
                      </a:stretch>
                    </p:blipFill>
                    <p:spPr>
                      <a:xfrm>
                        <a:off x="3519385" y="3035837"/>
                        <a:ext cx="1962662" cy="575263"/>
                      </a:xfrm>
                      <a:prstGeom prst="rect">
                        <a:avLst/>
                      </a:prstGeom>
                    </p:spPr>
                  </p:pic>
                </p:oleObj>
              </mc:Fallback>
            </mc:AlternateContent>
          </a:graphicData>
        </a:graphic>
      </p:graphicFrame>
      <p:cxnSp>
        <p:nvCxnSpPr>
          <p:cNvPr id="18" name="Straight Connector 17"/>
          <p:cNvCxnSpPr/>
          <p:nvPr/>
        </p:nvCxnSpPr>
        <p:spPr>
          <a:xfrm>
            <a:off x="3500138" y="1420968"/>
            <a:ext cx="0" cy="2989385"/>
          </a:xfrm>
          <a:prstGeom prst="line">
            <a:avLst/>
          </a:prstGeom>
          <a:ln>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3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since CD-1</a:t>
            </a:r>
            <a:endParaRPr lang="en-US" dirty="0"/>
          </a:p>
        </p:txBody>
      </p:sp>
      <p:sp>
        <p:nvSpPr>
          <p:cNvPr id="3" name="Content Placeholder 2"/>
          <p:cNvSpPr>
            <a:spLocks noGrp="1"/>
          </p:cNvSpPr>
          <p:nvPr>
            <p:ph idx="1"/>
          </p:nvPr>
        </p:nvSpPr>
        <p:spPr/>
        <p:txBody>
          <a:bodyPr/>
          <a:lstStyle/>
          <a:p>
            <a:r>
              <a:rPr lang="en-US" dirty="0" smtClean="0"/>
              <a:t>At the time of CD-1, we were considering two possible designs for the monitor:</a:t>
            </a:r>
          </a:p>
          <a:p>
            <a:pPr lvl="1"/>
            <a:r>
              <a:rPr lang="en-US" dirty="0" smtClean="0"/>
              <a:t>The pixel-tracking based design presented here.</a:t>
            </a:r>
          </a:p>
          <a:p>
            <a:pPr lvl="1"/>
            <a:r>
              <a:rPr lang="en-US" dirty="0" smtClean="0"/>
              <a:t>A design proposed by UC Irvine, based on scintillators</a:t>
            </a:r>
          </a:p>
          <a:p>
            <a:r>
              <a:rPr lang="en-US" dirty="0" smtClean="0"/>
              <a:t>An independent review committee was appointed by the spokespersons</a:t>
            </a:r>
          </a:p>
          <a:p>
            <a:r>
              <a:rPr lang="en-US" dirty="0" smtClean="0"/>
              <a:t>The committee concluded that both designs could in principle satisfy the specification, but that the pixel-based design entailed lower risk.</a:t>
            </a:r>
          </a:p>
          <a:p>
            <a:r>
              <a:rPr lang="en-US" dirty="0" smtClean="0"/>
              <a:t>The  “</a:t>
            </a:r>
            <a:r>
              <a:rPr lang="en-US" dirty="0" err="1" smtClean="0"/>
              <a:t>Muon</a:t>
            </a:r>
            <a:r>
              <a:rPr lang="en-US" dirty="0" smtClean="0"/>
              <a:t> </a:t>
            </a:r>
            <a:r>
              <a:rPr lang="en-US" dirty="0"/>
              <a:t>catcher” </a:t>
            </a:r>
            <a:r>
              <a:rPr lang="en-US" dirty="0" smtClean="0"/>
              <a:t>calorimeter was also </a:t>
            </a:r>
            <a:r>
              <a:rPr lang="en-US" dirty="0"/>
              <a:t>added to </a:t>
            </a:r>
            <a:r>
              <a:rPr lang="en-US" dirty="0" smtClean="0"/>
              <a:t>this design  to </a:t>
            </a:r>
            <a:r>
              <a:rPr lang="en-US" dirty="0"/>
              <a:t>measure </a:t>
            </a:r>
            <a:r>
              <a:rPr lang="en-US" dirty="0" smtClean="0"/>
              <a:t>the </a:t>
            </a:r>
            <a:r>
              <a:rPr lang="en-US" dirty="0" err="1" smtClean="0"/>
              <a:t>muon</a:t>
            </a:r>
            <a:r>
              <a:rPr lang="en-US" dirty="0" smtClean="0"/>
              <a:t> </a:t>
            </a:r>
            <a:r>
              <a:rPr lang="en-US" dirty="0"/>
              <a:t>content of </a:t>
            </a:r>
            <a:r>
              <a:rPr lang="en-US" dirty="0" smtClean="0"/>
              <a:t>the out </a:t>
            </a:r>
            <a:r>
              <a:rPr lang="en-US" dirty="0"/>
              <a:t>of time signal as a test for false positives.</a:t>
            </a:r>
          </a:p>
          <a:p>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272022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228600" y="1043046"/>
            <a:ext cx="8835344" cy="4987867"/>
          </a:xfrm>
        </p:spPr>
        <p:txBody>
          <a:bodyPr/>
          <a:lstStyle/>
          <a:p>
            <a:r>
              <a:rPr lang="en-US" dirty="0" smtClean="0"/>
              <a:t>The most important issue in the construction is alignment, which will be monitored continuously throughout the civil construction and detector installation tasks.  </a:t>
            </a:r>
          </a:p>
          <a:p>
            <a:r>
              <a:rPr lang="en-US" dirty="0" smtClean="0"/>
              <a:t>Fabrication will be largely subcontracted, and will adhere to the subcontractor requirements in the “Fermilab Quality Assurance Plan”.</a:t>
            </a:r>
          </a:p>
          <a:p>
            <a:r>
              <a:rPr lang="en-US" dirty="0" smtClean="0"/>
              <a:t>The pixels themselves will be qualified according to the standard ATLAS quality control procedure </a:t>
            </a:r>
          </a:p>
          <a:p>
            <a:pPr lvl="1"/>
            <a:r>
              <a:rPr lang="en-US" dirty="0" smtClean="0"/>
              <a:t>(See </a:t>
            </a:r>
            <a:r>
              <a:rPr lang="en-US" dirty="0"/>
              <a:t>JINST </a:t>
            </a:r>
            <a:r>
              <a:rPr lang="en-US" dirty="0" err="1"/>
              <a:t>Vol</a:t>
            </a:r>
            <a:r>
              <a:rPr lang="en-US" dirty="0"/>
              <a:t> </a:t>
            </a:r>
            <a:r>
              <a:rPr lang="en-US" dirty="0" smtClean="0"/>
              <a:t>7.   p. 11010 </a:t>
            </a:r>
            <a:r>
              <a:rPr lang="en-US" dirty="0"/>
              <a:t>(2012</a:t>
            </a:r>
            <a:r>
              <a:rPr lang="en-US" dirty="0" smtClean="0"/>
              <a:t>)).</a:t>
            </a:r>
          </a:p>
          <a:p>
            <a:pPr lvl="1"/>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Tree>
    <p:extLst>
      <p:ext uri="{BB962C8B-B14F-4D97-AF65-F5344CB8AC3E}">
        <p14:creationId xmlns:p14="http://schemas.microsoft.com/office/powerpoint/2010/main" val="2139872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3" name="Content Placeholder 2"/>
          <p:cNvSpPr>
            <a:spLocks noGrp="1"/>
          </p:cNvSpPr>
          <p:nvPr>
            <p:ph idx="1"/>
          </p:nvPr>
        </p:nvSpPr>
        <p:spPr/>
        <p:txBody>
          <a:bodyPr/>
          <a:lstStyle/>
          <a:p>
            <a:r>
              <a:rPr lang="en-US" dirty="0" smtClean="0"/>
              <a:t>The external monitor will not be accessible during operation, but simulations show there will not be any significant activation present when beam is off.</a:t>
            </a:r>
          </a:p>
          <a:p>
            <a:r>
              <a:rPr lang="en-US" dirty="0" smtClean="0"/>
              <a:t>The target hall will however, not be easy to access and hence the entry collimator has been designed so that any necessary alignment adjustments can be done from the downstream end</a:t>
            </a:r>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pic>
        <p:nvPicPr>
          <p:cNvPr id="9" name="Picture 8" descr="D:\Current Jobs\Mu2e experiment\Mu2e master model 11-19-13\renderings\12-04-13\Mu2e total assy 12-04-13-004.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806448" y="3665598"/>
            <a:ext cx="2335023" cy="2286000"/>
          </a:xfrm>
          <a:prstGeom prst="rect">
            <a:avLst/>
          </a:prstGeom>
          <a:noFill/>
          <a:ln w="9525">
            <a:noFill/>
            <a:miter lim="800000"/>
            <a:headEnd/>
            <a:tailEnd/>
          </a:ln>
        </p:spPr>
      </p:pic>
      <p:pic>
        <p:nvPicPr>
          <p:cNvPr id="10" name="Picture 9" descr="D:\Current Jobs\Mu2e experiment\Mu2e master model 11-19-13\renderings\12-04-13\Mu2e total assy 12-04-13-006.jpg"/>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3384688" y="3665598"/>
            <a:ext cx="2552234" cy="2286000"/>
          </a:xfrm>
          <a:prstGeom prst="rect">
            <a:avLst/>
          </a:prstGeom>
          <a:noFill/>
          <a:ln w="9525">
            <a:noFill/>
            <a:miter lim="800000"/>
            <a:headEnd/>
            <a:tailEnd/>
          </a:ln>
        </p:spPr>
      </p:pic>
      <p:pic>
        <p:nvPicPr>
          <p:cNvPr id="12" name="Picture 11" descr="D:\Current Jobs\Mu2e experiment\Mu2e master model 11-19-13\renderings\12-04-13\Mu2e total assy 12-04-13-007.jpg"/>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6180138" y="3665598"/>
            <a:ext cx="2215138" cy="2286000"/>
          </a:xfrm>
          <a:prstGeom prst="rect">
            <a:avLst/>
          </a:prstGeom>
          <a:noFill/>
          <a:ln w="9525">
            <a:noFill/>
            <a:miter lim="800000"/>
            <a:headEnd/>
            <a:tailEnd/>
          </a:ln>
        </p:spPr>
      </p:pic>
      <p:sp>
        <p:nvSpPr>
          <p:cNvPr id="14" name="TextBox 13"/>
          <p:cNvSpPr txBox="1"/>
          <p:nvPr/>
        </p:nvSpPr>
        <p:spPr>
          <a:xfrm>
            <a:off x="1387353" y="5771420"/>
            <a:ext cx="186763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t>Alignment cams</a:t>
            </a:r>
            <a:endParaRPr lang="en-US" sz="1800" dirty="0"/>
          </a:p>
        </p:txBody>
      </p:sp>
      <p:sp>
        <p:nvSpPr>
          <p:cNvPr id="17" name="TextBox 16"/>
          <p:cNvSpPr txBox="1"/>
          <p:nvPr/>
        </p:nvSpPr>
        <p:spPr>
          <a:xfrm>
            <a:off x="4660805" y="5771420"/>
            <a:ext cx="127611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t>Cam shaft</a:t>
            </a:r>
            <a:endParaRPr lang="en-US" sz="1800" dirty="0"/>
          </a:p>
        </p:txBody>
      </p:sp>
      <p:sp>
        <p:nvSpPr>
          <p:cNvPr id="18" name="TextBox 17"/>
          <p:cNvSpPr txBox="1"/>
          <p:nvPr/>
        </p:nvSpPr>
        <p:spPr>
          <a:xfrm>
            <a:off x="6940062" y="5771420"/>
            <a:ext cx="15200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t>Gear boxes</a:t>
            </a:r>
            <a:endParaRPr lang="en-US" sz="1800" dirty="0"/>
          </a:p>
        </p:txBody>
      </p:sp>
      <p:cxnSp>
        <p:nvCxnSpPr>
          <p:cNvPr id="22" name="Straight Arrow Connector 21"/>
          <p:cNvCxnSpPr/>
          <p:nvPr/>
        </p:nvCxnSpPr>
        <p:spPr>
          <a:xfrm>
            <a:off x="676275" y="5322277"/>
            <a:ext cx="5663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485292" y="5404339"/>
            <a:ext cx="578913"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180138" y="5525568"/>
            <a:ext cx="5663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498187" y="5223700"/>
            <a:ext cx="0" cy="54772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8170697" y="5322277"/>
            <a:ext cx="578913"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5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have designed an extinction monitoring system that meets the requirements of  the Mu2e experiment.</a:t>
            </a:r>
          </a:p>
          <a:p>
            <a:r>
              <a:rPr lang="en-US" dirty="0" smtClean="0"/>
              <a:t>We are confident that we have met the requirements for CD-2 approval of this system.</a:t>
            </a:r>
          </a:p>
          <a:p>
            <a:pPr lvl="1"/>
            <a:r>
              <a:rPr lang="en-US" dirty="0" smtClean="0"/>
              <a:t>Preliminary design complete</a:t>
            </a:r>
          </a:p>
          <a:p>
            <a:pPr lvl="1"/>
            <a:r>
              <a:rPr lang="en-US" dirty="0" smtClean="0"/>
              <a:t>Project ready to baseline</a:t>
            </a:r>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spTree>
    <p:extLst>
      <p:ext uri="{BB962C8B-B14F-4D97-AF65-F5344CB8AC3E}">
        <p14:creationId xmlns:p14="http://schemas.microsoft.com/office/powerpoint/2010/main" val="100335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Monitor Requirements</a:t>
            </a:r>
            <a:endParaRPr lang="en-US" dirty="0"/>
          </a:p>
        </p:txBody>
      </p:sp>
      <p:sp>
        <p:nvSpPr>
          <p:cNvPr id="3" name="Content Placeholder 2"/>
          <p:cNvSpPr>
            <a:spLocks noGrp="1"/>
          </p:cNvSpPr>
          <p:nvPr>
            <p:ph idx="1"/>
          </p:nvPr>
        </p:nvSpPr>
        <p:spPr/>
        <p:txBody>
          <a:bodyPr/>
          <a:lstStyle/>
          <a:p>
            <a:r>
              <a:rPr lang="en-US" dirty="0" smtClean="0"/>
              <a:t>Monitor the extinction of beam </a:t>
            </a:r>
            <a:r>
              <a:rPr lang="en-US" b="1" dirty="0" smtClean="0"/>
              <a:t>hitting</a:t>
            </a:r>
            <a:r>
              <a:rPr lang="en-US" dirty="0" smtClean="0"/>
              <a:t> the target.</a:t>
            </a:r>
          </a:p>
          <a:p>
            <a:pPr lvl="1"/>
            <a:r>
              <a:rPr lang="en-US" dirty="0" smtClean="0"/>
              <a:t> That is the final extinction of interest to the analysis</a:t>
            </a:r>
          </a:p>
          <a:p>
            <a:pPr lvl="1"/>
            <a:r>
              <a:rPr lang="en-US" dirty="0" smtClean="0"/>
              <a:t>Out of  time beam that misses the target does not easily  produce background  tracks</a:t>
            </a:r>
          </a:p>
          <a:p>
            <a:r>
              <a:rPr lang="en-US" dirty="0" smtClean="0"/>
              <a:t>Requirements are discussed </a:t>
            </a:r>
            <a:r>
              <a:rPr lang="en-US" dirty="0"/>
              <a:t>in Mu2e-DOC-894</a:t>
            </a:r>
            <a:endParaRPr lang="en-US" dirty="0" smtClean="0"/>
          </a:p>
          <a:p>
            <a:pPr lvl="1"/>
            <a:r>
              <a:rPr lang="en-US" dirty="0"/>
              <a:t>Should be operating at all times during data acquisition.  </a:t>
            </a:r>
          </a:p>
          <a:p>
            <a:pPr lvl="1"/>
            <a:r>
              <a:rPr lang="en-US" dirty="0"/>
              <a:t>Data should be available for online monitoring.</a:t>
            </a:r>
          </a:p>
          <a:p>
            <a:pPr lvl="1"/>
            <a:r>
              <a:rPr lang="en-US" dirty="0"/>
              <a:t>Data must be synchronized to the spill, so time evolution of out-of-time beam can be studied.</a:t>
            </a:r>
          </a:p>
          <a:p>
            <a:pPr lvl="1"/>
            <a:r>
              <a:rPr lang="en-US" dirty="0"/>
              <a:t>Should measure the proton pulse characteristics in addition to the extinction.</a:t>
            </a:r>
          </a:p>
          <a:p>
            <a:endParaRPr lang="en-US" dirty="0" smtClean="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371799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Monitor Requirements (cont’d)</a:t>
            </a:r>
            <a:endParaRPr lang="en-US" dirty="0"/>
          </a:p>
        </p:txBody>
      </p:sp>
      <p:sp>
        <p:nvSpPr>
          <p:cNvPr id="3" name="Content Placeholder 2"/>
          <p:cNvSpPr>
            <a:spLocks noGrp="1"/>
          </p:cNvSpPr>
          <p:nvPr>
            <p:ph idx="1"/>
          </p:nvPr>
        </p:nvSpPr>
        <p:spPr>
          <a:xfrm>
            <a:off x="228600" y="1043047"/>
            <a:ext cx="8672513" cy="379354"/>
          </a:xfrm>
        </p:spPr>
        <p:txBody>
          <a:bodyPr/>
          <a:lstStyle/>
          <a:p>
            <a:r>
              <a:rPr lang="en-US" dirty="0" smtClean="0"/>
              <a:t>From Mu2e-DOC-894:</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60817399"/>
              </p:ext>
            </p:extLst>
          </p:nvPr>
        </p:nvGraphicFramePr>
        <p:xfrm>
          <a:off x="457201" y="1446164"/>
          <a:ext cx="8182708" cy="4439158"/>
        </p:xfrm>
        <a:graphic>
          <a:graphicData uri="http://schemas.openxmlformats.org/drawingml/2006/table">
            <a:tbl>
              <a:tblPr firstRow="1" firstCol="1" bandRow="1">
                <a:tableStyleId>{69CF1AB2-1976-4502-BF36-3FF5EA218861}</a:tableStyleId>
              </a:tblPr>
              <a:tblGrid>
                <a:gridCol w="4841630"/>
                <a:gridCol w="3341078"/>
              </a:tblGrid>
              <a:tr h="275348">
                <a:tc>
                  <a:txBody>
                    <a:bodyPr/>
                    <a:lstStyle/>
                    <a:p>
                      <a:pPr marL="0" marR="0" algn="ctr">
                        <a:spcBef>
                          <a:spcPts val="0"/>
                        </a:spcBef>
                        <a:spcAft>
                          <a:spcPts val="0"/>
                        </a:spcAft>
                      </a:pPr>
                      <a:r>
                        <a:rPr lang="en-US" sz="1800" dirty="0">
                          <a:effectLst/>
                        </a:rPr>
                        <a:t>Specification</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a:effectLst/>
                        </a:rPr>
                        <a:t>Value</a:t>
                      </a:r>
                      <a:r>
                        <a:rPr lang="en-US" sz="1100">
                          <a:effectLst/>
                        </a:rPr>
                        <a:t> </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Sensitivity (90% C.L.)</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10</a:t>
                      </a:r>
                      <a:r>
                        <a:rPr lang="en-US" sz="1600" baseline="30000">
                          <a:effectLst/>
                        </a:rPr>
                        <a:t>-10</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Extinction accuracy</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10%</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Integration time </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rPr>
                        <a:t>6×10</a:t>
                      </a:r>
                      <a:r>
                        <a:rPr lang="en-US" sz="1600" baseline="30000" dirty="0">
                          <a:effectLst/>
                        </a:rPr>
                        <a:t>16</a:t>
                      </a:r>
                      <a:r>
                        <a:rPr lang="en-US" sz="1600" dirty="0">
                          <a:effectLst/>
                        </a:rPr>
                        <a:t> </a:t>
                      </a:r>
                      <a:r>
                        <a:rPr lang="en-US" sz="1600" dirty="0" smtClean="0">
                          <a:effectLst/>
                        </a:rPr>
                        <a:t>POT</a:t>
                      </a:r>
                    </a:p>
                    <a:p>
                      <a:pPr marL="0" marR="0" algn="ctr">
                        <a:spcBef>
                          <a:spcPts val="0"/>
                        </a:spcBef>
                        <a:spcAft>
                          <a:spcPts val="0"/>
                        </a:spcAft>
                      </a:pPr>
                      <a:r>
                        <a:rPr lang="en-US" sz="1600" dirty="0" smtClean="0">
                          <a:effectLst/>
                        </a:rPr>
                        <a:t>(~</a:t>
                      </a:r>
                      <a:r>
                        <a:rPr lang="en-US" sz="1600" dirty="0">
                          <a:effectLst/>
                        </a:rPr>
                        <a:t>3 hours at design intensity)</a:t>
                      </a:r>
                      <a:endParaRPr lang="en-US" sz="1800" dirty="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Timing resolution (RMS)</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&lt;10 ns</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Dead-time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&lt;10 ns</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Rate-dependent error over dynamic range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&lt;10%</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Initial readiness</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When the production target is ready</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Access </a:t>
                      </a:r>
                      <a:r>
                        <a:rPr lang="en-US" sz="1600" dirty="0" smtClean="0">
                          <a:effectLst/>
                        </a:rPr>
                        <a:t>time</a:t>
                      </a:r>
                    </a:p>
                    <a:p>
                      <a:pPr marL="0" marR="0">
                        <a:spcBef>
                          <a:spcPts val="0"/>
                        </a:spcBef>
                        <a:spcAft>
                          <a:spcPts val="0"/>
                        </a:spcAft>
                      </a:pPr>
                      <a:r>
                        <a:rPr lang="en-US" sz="1600" dirty="0" smtClean="0">
                          <a:effectLst/>
                        </a:rPr>
                        <a:t> </a:t>
                      </a:r>
                      <a:r>
                        <a:rPr lang="en-US" sz="1400" b="0" dirty="0">
                          <a:effectLst/>
                        </a:rPr>
                        <a:t>(assuming monthly access is needed)</a:t>
                      </a:r>
                      <a:endParaRPr lang="en-US" sz="1600" b="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4 hrs</a:t>
                      </a:r>
                      <a:endParaRPr lang="en-US" sz="1800">
                        <a:effectLst/>
                        <a:latin typeface="Times New Roman"/>
                        <a:ea typeface="Times New Roman"/>
                      </a:endParaRPr>
                    </a:p>
                  </a:txBody>
                  <a:tcPr marL="68580" marR="68580" marT="0" marB="0" anchor="ctr"/>
                </a:tc>
              </a:tr>
              <a:tr h="448714">
                <a:tc>
                  <a:txBody>
                    <a:bodyPr/>
                    <a:lstStyle/>
                    <a:p>
                      <a:pPr marL="0" marR="0">
                        <a:spcBef>
                          <a:spcPts val="0"/>
                        </a:spcBef>
                        <a:spcAft>
                          <a:spcPts val="0"/>
                        </a:spcAft>
                      </a:pPr>
                      <a:r>
                        <a:rPr lang="en-US" sz="1600" dirty="0">
                          <a:effectLst/>
                        </a:rPr>
                        <a:t>Radiation hardness </a:t>
                      </a:r>
                      <a:endParaRPr lang="en-US" sz="1600" dirty="0" smtClean="0">
                        <a:effectLst/>
                      </a:endParaRPr>
                    </a:p>
                    <a:p>
                      <a:pPr marL="0" marR="0">
                        <a:spcBef>
                          <a:spcPts val="0"/>
                        </a:spcBef>
                        <a:spcAft>
                          <a:spcPts val="0"/>
                        </a:spcAft>
                      </a:pPr>
                      <a:r>
                        <a:rPr lang="en-US" sz="1400" b="0" dirty="0" smtClean="0">
                          <a:effectLst/>
                        </a:rPr>
                        <a:t>(</a:t>
                      </a:r>
                      <a:r>
                        <a:rPr lang="en-US" sz="1400" b="0" dirty="0">
                          <a:effectLst/>
                        </a:rPr>
                        <a:t>minimum protons delivered before replacement is required)</a:t>
                      </a:r>
                      <a:endParaRPr lang="en-US" sz="1600" b="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rPr>
                        <a:t>4×10</a:t>
                      </a:r>
                      <a:r>
                        <a:rPr lang="en-US" sz="1600" baseline="30000" dirty="0">
                          <a:effectLst/>
                        </a:rPr>
                        <a:t>20</a:t>
                      </a:r>
                      <a:r>
                        <a:rPr lang="en-US" sz="1600" dirty="0">
                          <a:effectLst/>
                        </a:rPr>
                        <a:t> POT</a:t>
                      </a:r>
                      <a:endParaRPr lang="en-US"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345603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Operation</a:t>
            </a:r>
            <a:endParaRPr lang="en-US" dirty="0"/>
          </a:p>
        </p:txBody>
      </p:sp>
      <p:sp>
        <p:nvSpPr>
          <p:cNvPr id="3" name="Content Placeholder 2"/>
          <p:cNvSpPr>
            <a:spLocks noGrp="1"/>
          </p:cNvSpPr>
          <p:nvPr>
            <p:ph idx="1"/>
          </p:nvPr>
        </p:nvSpPr>
        <p:spPr>
          <a:xfrm>
            <a:off x="228600" y="1043047"/>
            <a:ext cx="8672513" cy="2286307"/>
          </a:xfrm>
        </p:spPr>
        <p:txBody>
          <a:bodyPr/>
          <a:lstStyle/>
          <a:p>
            <a:r>
              <a:rPr lang="en-US" dirty="0" smtClean="0"/>
              <a:t>Since we are only interested in protons hitting the target we monitor the rate of secondary particles produced by interactions on the target</a:t>
            </a:r>
            <a:endParaRPr lang="en-US" dirty="0" smtClean="0">
              <a:sym typeface="Symbol"/>
            </a:endParaRPr>
          </a:p>
          <a:p>
            <a:r>
              <a:rPr lang="en-US" dirty="0" smtClean="0"/>
              <a:t>With ≈ </a:t>
            </a:r>
            <a:r>
              <a:rPr lang="en-US" dirty="0"/>
              <a:t>3 x 10</a:t>
            </a:r>
            <a:r>
              <a:rPr lang="en-US" baseline="30000" dirty="0"/>
              <a:t>7</a:t>
            </a:r>
            <a:r>
              <a:rPr lang="en-US" dirty="0"/>
              <a:t> </a:t>
            </a:r>
            <a:r>
              <a:rPr lang="en-US" dirty="0" smtClean="0"/>
              <a:t>protons/bunch it is not </a:t>
            </a:r>
            <a:r>
              <a:rPr lang="en-US" dirty="0"/>
              <a:t>possible to measure </a:t>
            </a:r>
            <a:r>
              <a:rPr lang="en-US" dirty="0" smtClean="0"/>
              <a:t>a 10</a:t>
            </a:r>
            <a:r>
              <a:rPr lang="en-US" baseline="30000" dirty="0" smtClean="0"/>
              <a:t>-10</a:t>
            </a:r>
            <a:r>
              <a:rPr lang="en-US" dirty="0" smtClean="0"/>
              <a:t> extinction with </a:t>
            </a:r>
            <a:r>
              <a:rPr lang="en-US" dirty="0"/>
              <a:t>a single </a:t>
            </a:r>
            <a:r>
              <a:rPr lang="en-US" dirty="0" smtClean="0"/>
              <a:t>bunch, nor is it feasible  to  count every proton.. Hence we must integrate over many bunches.</a:t>
            </a:r>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pic>
        <p:nvPicPr>
          <p:cNvPr id="615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700" t="1478" r="491" b="1957"/>
          <a:stretch/>
        </p:blipFill>
        <p:spPr bwMode="auto">
          <a:xfrm>
            <a:off x="1078523" y="3329354"/>
            <a:ext cx="6963508" cy="2848575"/>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213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Operation … Filter + Detector</a:t>
            </a:r>
            <a:endParaRPr lang="en-US" dirty="0"/>
          </a:p>
        </p:txBody>
      </p:sp>
      <p:sp>
        <p:nvSpPr>
          <p:cNvPr id="3" name="Content Placeholder 2"/>
          <p:cNvSpPr>
            <a:spLocks noGrp="1"/>
          </p:cNvSpPr>
          <p:nvPr>
            <p:ph idx="1"/>
          </p:nvPr>
        </p:nvSpPr>
        <p:spPr>
          <a:xfrm>
            <a:off x="228600" y="1043047"/>
            <a:ext cx="8672513" cy="4912276"/>
          </a:xfrm>
        </p:spPr>
        <p:txBody>
          <a:bodyPr/>
          <a:lstStyle/>
          <a:p>
            <a:r>
              <a:rPr lang="en-US" dirty="0"/>
              <a:t>Filter</a:t>
            </a:r>
          </a:p>
          <a:p>
            <a:pPr lvl="1"/>
            <a:r>
              <a:rPr lang="en-US" dirty="0"/>
              <a:t>Selects a sample of suitable </a:t>
            </a:r>
            <a:r>
              <a:rPr lang="en-US" dirty="0" smtClean="0"/>
              <a:t>secondary particles </a:t>
            </a:r>
            <a:r>
              <a:rPr lang="en-US" dirty="0"/>
              <a:t>and delivers them to the detector</a:t>
            </a:r>
          </a:p>
          <a:p>
            <a:pPr lvl="1"/>
            <a:r>
              <a:rPr lang="en-US" dirty="0"/>
              <a:t>Sets the per proton </a:t>
            </a:r>
            <a:r>
              <a:rPr lang="en-US" dirty="0" smtClean="0"/>
              <a:t>signal rate in the detector </a:t>
            </a:r>
            <a:endParaRPr lang="en-US" dirty="0"/>
          </a:p>
          <a:p>
            <a:pPr lvl="1"/>
            <a:r>
              <a:rPr lang="en-US" dirty="0"/>
              <a:t>Shields the detector from unwanted interaction products</a:t>
            </a:r>
          </a:p>
          <a:p>
            <a:r>
              <a:rPr lang="en-US" dirty="0"/>
              <a:t>Detector</a:t>
            </a:r>
          </a:p>
          <a:p>
            <a:pPr lvl="1"/>
            <a:r>
              <a:rPr lang="en-US" dirty="0"/>
              <a:t>Measure “in-time” and “out-of-time” signal rates with equal or known relative efficiency</a:t>
            </a:r>
          </a:p>
          <a:p>
            <a:pPr lvl="1"/>
            <a:r>
              <a:rPr lang="en-US" dirty="0"/>
              <a:t>Must have LOW “out-of-time” backgrounds compared to </a:t>
            </a:r>
            <a:r>
              <a:rPr lang="en-US" dirty="0" smtClean="0"/>
              <a:t>		“out-of-time” </a:t>
            </a:r>
            <a:r>
              <a:rPr lang="en-US" dirty="0"/>
              <a:t>signal rate</a:t>
            </a:r>
          </a:p>
          <a:p>
            <a:endParaRPr lang="en-US" dirty="0" smtClean="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Tree>
    <p:extLst>
      <p:ext uri="{BB962C8B-B14F-4D97-AF65-F5344CB8AC3E}">
        <p14:creationId xmlns:p14="http://schemas.microsoft.com/office/powerpoint/2010/main" val="21863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idx="1"/>
          </p:nvPr>
        </p:nvSpPr>
        <p:spPr/>
        <p:txBody>
          <a:bodyPr/>
          <a:lstStyle/>
          <a:p>
            <a:r>
              <a:rPr lang="en-US" dirty="0" smtClean="0"/>
              <a:t>Detector room is located above and behind the beam </a:t>
            </a:r>
            <a:r>
              <a:rPr lang="en-US" dirty="0" err="1" smtClean="0"/>
              <a:t>dumpz</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pic>
        <p:nvPicPr>
          <p:cNvPr id="16" name="Picture 2" descr="C:\Users\kasper\AppData\Local\Temp\Mu2e total assy 12-06-13-02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5522"/>
          <a:stretch/>
        </p:blipFill>
        <p:spPr bwMode="auto">
          <a:xfrm>
            <a:off x="3352801" y="1829583"/>
            <a:ext cx="5553924" cy="36758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asper\AppData\Local\Temp\Mu2e total assy 12-06-13-02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64070"/>
          <a:stretch/>
        </p:blipFill>
        <p:spPr bwMode="auto">
          <a:xfrm>
            <a:off x="820611" y="1817859"/>
            <a:ext cx="3056400" cy="36301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cxnSp>
        <p:nvCxnSpPr>
          <p:cNvPr id="8" name="Straight Arrow Connector 7"/>
          <p:cNvCxnSpPr>
            <a:stCxn id="9" idx="0"/>
          </p:cNvCxnSpPr>
          <p:nvPr/>
        </p:nvCxnSpPr>
        <p:spPr>
          <a:xfrm flipV="1">
            <a:off x="2634758" y="4323697"/>
            <a:ext cx="0" cy="761998"/>
          </a:xfrm>
          <a:prstGeom prst="straightConnector1">
            <a:avLst/>
          </a:prstGeom>
          <a:ln w="38100">
            <a:solidFill>
              <a:schemeClr val="tx1">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910858" y="5085695"/>
            <a:ext cx="1447800" cy="615553"/>
          </a:xfrm>
          <a:prstGeom prst="rect">
            <a:avLst/>
          </a:prstGeom>
          <a:solidFill>
            <a:schemeClr val="bg1"/>
          </a:solidFill>
        </p:spPr>
        <p:txBody>
          <a:bodyPr wrap="square" rtlCol="0">
            <a:spAutoFit/>
          </a:bodyPr>
          <a:lstStyle/>
          <a:p>
            <a:pPr algn="ctr"/>
            <a:r>
              <a:rPr lang="en-US" sz="2000" dirty="0" smtClean="0"/>
              <a:t>Target</a:t>
            </a:r>
          </a:p>
          <a:p>
            <a:pPr algn="ctr"/>
            <a:r>
              <a:rPr lang="en-US" sz="1400" dirty="0" smtClean="0"/>
              <a:t>(too small to see)</a:t>
            </a:r>
          </a:p>
        </p:txBody>
      </p:sp>
      <p:sp>
        <p:nvSpPr>
          <p:cNvPr id="10" name="TextBox 9"/>
          <p:cNvSpPr txBox="1"/>
          <p:nvPr/>
        </p:nvSpPr>
        <p:spPr>
          <a:xfrm>
            <a:off x="1503481" y="2615521"/>
            <a:ext cx="2358134" cy="400110"/>
          </a:xfrm>
          <a:prstGeom prst="rect">
            <a:avLst/>
          </a:prstGeom>
          <a:solidFill>
            <a:schemeClr val="bg1"/>
          </a:solidFill>
        </p:spPr>
        <p:txBody>
          <a:bodyPr wrap="square" rtlCol="0">
            <a:spAutoFit/>
          </a:bodyPr>
          <a:lstStyle/>
          <a:p>
            <a:pPr algn="ctr"/>
            <a:r>
              <a:rPr lang="en-US" sz="2000" dirty="0" smtClean="0"/>
              <a:t>Production solenoid</a:t>
            </a:r>
          </a:p>
        </p:txBody>
      </p:sp>
      <p:cxnSp>
        <p:nvCxnSpPr>
          <p:cNvPr id="11" name="Straight Arrow Connector 10"/>
          <p:cNvCxnSpPr>
            <a:stCxn id="10" idx="2"/>
          </p:cNvCxnSpPr>
          <p:nvPr/>
        </p:nvCxnSpPr>
        <p:spPr>
          <a:xfrm flipH="1">
            <a:off x="2634758" y="3015631"/>
            <a:ext cx="47790" cy="759200"/>
          </a:xfrm>
          <a:prstGeom prst="straightConnector1">
            <a:avLst/>
          </a:prstGeom>
          <a:ln w="38100">
            <a:solidFill>
              <a:schemeClr val="tx1">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849814" y="4885639"/>
            <a:ext cx="2362200" cy="1015663"/>
          </a:xfrm>
          <a:prstGeom prst="rect">
            <a:avLst/>
          </a:prstGeom>
          <a:solidFill>
            <a:schemeClr val="bg1"/>
          </a:solidFill>
        </p:spPr>
        <p:txBody>
          <a:bodyPr wrap="square" rtlCol="0">
            <a:spAutoFit/>
          </a:bodyPr>
          <a:lstStyle/>
          <a:p>
            <a:pPr algn="ctr"/>
            <a:r>
              <a:rPr lang="en-US" sz="2000" dirty="0" smtClean="0"/>
              <a:t>Proton absorber  and extinction monitor filter</a:t>
            </a:r>
          </a:p>
        </p:txBody>
      </p:sp>
      <p:sp>
        <p:nvSpPr>
          <p:cNvPr id="19" name="TextBox 18"/>
          <p:cNvSpPr txBox="1"/>
          <p:nvPr/>
        </p:nvSpPr>
        <p:spPr>
          <a:xfrm>
            <a:off x="6629095" y="1688906"/>
            <a:ext cx="1982053" cy="400110"/>
          </a:xfrm>
          <a:prstGeom prst="rect">
            <a:avLst/>
          </a:prstGeom>
          <a:solidFill>
            <a:schemeClr val="bg1"/>
          </a:solidFill>
        </p:spPr>
        <p:txBody>
          <a:bodyPr wrap="square" rtlCol="0">
            <a:spAutoFit/>
          </a:bodyPr>
          <a:lstStyle/>
          <a:p>
            <a:pPr algn="ctr"/>
            <a:r>
              <a:rPr lang="en-US" sz="2000" dirty="0" smtClean="0"/>
              <a:t>Detector Room</a:t>
            </a:r>
          </a:p>
        </p:txBody>
      </p:sp>
      <p:sp>
        <p:nvSpPr>
          <p:cNvPr id="20" name="TextBox 19"/>
          <p:cNvSpPr txBox="1"/>
          <p:nvPr/>
        </p:nvSpPr>
        <p:spPr>
          <a:xfrm>
            <a:off x="257907" y="1644916"/>
            <a:ext cx="4355125" cy="369332"/>
          </a:xfrm>
          <a:prstGeom prst="rect">
            <a:avLst/>
          </a:prstGeom>
          <a:noFill/>
        </p:spPr>
        <p:txBody>
          <a:bodyPr wrap="square" rtlCol="0">
            <a:spAutoFit/>
          </a:bodyPr>
          <a:lstStyle/>
          <a:p>
            <a:r>
              <a:rPr lang="en-US" sz="1800" dirty="0" smtClean="0">
                <a:solidFill>
                  <a:schemeClr val="tx2"/>
                </a:solidFill>
              </a:rPr>
              <a:t>3D model courtesy of </a:t>
            </a:r>
            <a:r>
              <a:rPr lang="en-US" sz="1800" dirty="0" err="1" smtClean="0">
                <a:solidFill>
                  <a:schemeClr val="tx2"/>
                </a:solidFill>
              </a:rPr>
              <a:t>Bartoszek</a:t>
            </a:r>
            <a:r>
              <a:rPr lang="en-US" sz="1800" dirty="0" smtClean="0">
                <a:solidFill>
                  <a:schemeClr val="tx2"/>
                </a:solidFill>
              </a:rPr>
              <a:t> Engineering</a:t>
            </a:r>
            <a:endParaRPr lang="en-US" sz="1800" dirty="0">
              <a:solidFill>
                <a:schemeClr val="tx2"/>
              </a:solidFill>
            </a:endParaRPr>
          </a:p>
        </p:txBody>
      </p:sp>
    </p:spTree>
    <p:extLst>
      <p:ext uri="{BB962C8B-B14F-4D97-AF65-F5344CB8AC3E}">
        <p14:creationId xmlns:p14="http://schemas.microsoft.com/office/powerpoint/2010/main" val="317140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Layout</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3074" name="Picture 2" descr="C:\Users\kasper\AppData\Local\Temp\Mu2e total assy 12-05-13-02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4096" y="1051463"/>
            <a:ext cx="8194243" cy="497555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29" idx="1"/>
          </p:cNvCxnSpPr>
          <p:nvPr/>
        </p:nvCxnSpPr>
        <p:spPr>
          <a:xfrm flipH="1" flipV="1">
            <a:off x="3176952" y="4747850"/>
            <a:ext cx="990600" cy="27057"/>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4167552" y="4420964"/>
            <a:ext cx="1752600" cy="707886"/>
          </a:xfrm>
          <a:prstGeom prst="rect">
            <a:avLst/>
          </a:prstGeom>
          <a:solidFill>
            <a:schemeClr val="bg1"/>
          </a:solidFill>
        </p:spPr>
        <p:txBody>
          <a:bodyPr wrap="square" rtlCol="0">
            <a:spAutoFit/>
          </a:bodyPr>
          <a:lstStyle/>
          <a:p>
            <a:pPr algn="ctr"/>
            <a:r>
              <a:rPr lang="en-US" sz="2000" dirty="0" smtClean="0"/>
              <a:t>Primary beam absorber</a:t>
            </a:r>
          </a:p>
        </p:txBody>
      </p:sp>
      <p:cxnSp>
        <p:nvCxnSpPr>
          <p:cNvPr id="30" name="Straight Arrow Connector 29"/>
          <p:cNvCxnSpPr>
            <a:stCxn id="36" idx="2"/>
          </p:cNvCxnSpPr>
          <p:nvPr/>
        </p:nvCxnSpPr>
        <p:spPr>
          <a:xfrm>
            <a:off x="1538652" y="2483936"/>
            <a:ext cx="419100" cy="1349514"/>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5310552" y="3985850"/>
            <a:ext cx="1752600" cy="400110"/>
          </a:xfrm>
          <a:prstGeom prst="rect">
            <a:avLst/>
          </a:prstGeom>
          <a:solidFill>
            <a:schemeClr val="bg1"/>
          </a:solidFill>
        </p:spPr>
        <p:txBody>
          <a:bodyPr wrap="square" rtlCol="0">
            <a:spAutoFit/>
          </a:bodyPr>
          <a:lstStyle/>
          <a:p>
            <a:pPr algn="ctr"/>
            <a:r>
              <a:rPr lang="en-US" sz="2000" dirty="0" smtClean="0"/>
              <a:t>Exit collimator</a:t>
            </a:r>
          </a:p>
        </p:txBody>
      </p:sp>
      <p:cxnSp>
        <p:nvCxnSpPr>
          <p:cNvPr id="32" name="Straight Arrow Connector 31"/>
          <p:cNvCxnSpPr>
            <a:stCxn id="31" idx="0"/>
          </p:cNvCxnSpPr>
          <p:nvPr/>
        </p:nvCxnSpPr>
        <p:spPr>
          <a:xfrm flipH="1" flipV="1">
            <a:off x="6148752" y="3303027"/>
            <a:ext cx="38100" cy="682823"/>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3329352" y="1833140"/>
            <a:ext cx="1676400" cy="400110"/>
          </a:xfrm>
          <a:prstGeom prst="rect">
            <a:avLst/>
          </a:prstGeom>
          <a:solidFill>
            <a:schemeClr val="bg1"/>
          </a:solidFill>
        </p:spPr>
        <p:txBody>
          <a:bodyPr wrap="square" rtlCol="0">
            <a:spAutoFit/>
          </a:bodyPr>
          <a:lstStyle/>
          <a:p>
            <a:pPr algn="ctr"/>
            <a:r>
              <a:rPr lang="en-US" sz="2000" dirty="0" smtClean="0"/>
              <a:t>Filter magnet</a:t>
            </a:r>
          </a:p>
        </p:txBody>
      </p:sp>
      <p:cxnSp>
        <p:nvCxnSpPr>
          <p:cNvPr id="34" name="Straight Arrow Connector 33"/>
          <p:cNvCxnSpPr>
            <a:stCxn id="33" idx="2"/>
          </p:cNvCxnSpPr>
          <p:nvPr/>
        </p:nvCxnSpPr>
        <p:spPr>
          <a:xfrm>
            <a:off x="4167552" y="2233250"/>
            <a:ext cx="0" cy="120009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37" idx="0"/>
          </p:cNvCxnSpPr>
          <p:nvPr/>
        </p:nvCxnSpPr>
        <p:spPr>
          <a:xfrm flipH="1" flipV="1">
            <a:off x="7710852" y="3694207"/>
            <a:ext cx="76200" cy="825043"/>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6" name="TextBox 35"/>
          <p:cNvSpPr txBox="1"/>
          <p:nvPr/>
        </p:nvSpPr>
        <p:spPr>
          <a:xfrm>
            <a:off x="662352" y="1776050"/>
            <a:ext cx="1752600" cy="707886"/>
          </a:xfrm>
          <a:prstGeom prst="rect">
            <a:avLst/>
          </a:prstGeom>
          <a:solidFill>
            <a:schemeClr val="bg1"/>
          </a:solidFill>
        </p:spPr>
        <p:txBody>
          <a:bodyPr wrap="square" rtlCol="0">
            <a:spAutoFit/>
          </a:bodyPr>
          <a:lstStyle/>
          <a:p>
            <a:pPr algn="ctr"/>
            <a:r>
              <a:rPr lang="en-US" sz="2000" dirty="0" smtClean="0"/>
              <a:t>Entry collimator</a:t>
            </a:r>
          </a:p>
        </p:txBody>
      </p:sp>
      <p:sp>
        <p:nvSpPr>
          <p:cNvPr id="37" name="TextBox 36"/>
          <p:cNvSpPr txBox="1"/>
          <p:nvPr/>
        </p:nvSpPr>
        <p:spPr>
          <a:xfrm>
            <a:off x="6834552" y="4519250"/>
            <a:ext cx="1905000" cy="400110"/>
          </a:xfrm>
          <a:prstGeom prst="rect">
            <a:avLst/>
          </a:prstGeom>
          <a:solidFill>
            <a:schemeClr val="bg1"/>
          </a:solidFill>
        </p:spPr>
        <p:txBody>
          <a:bodyPr wrap="square" rtlCol="0">
            <a:spAutoFit/>
          </a:bodyPr>
          <a:lstStyle/>
          <a:p>
            <a:pPr algn="ctr"/>
            <a:r>
              <a:rPr lang="en-US" sz="2000" dirty="0" smtClean="0"/>
              <a:t>Detector room</a:t>
            </a:r>
          </a:p>
        </p:txBody>
      </p:sp>
    </p:spTree>
    <p:extLst>
      <p:ext uri="{BB962C8B-B14F-4D97-AF65-F5344CB8AC3E}">
        <p14:creationId xmlns:p14="http://schemas.microsoft.com/office/powerpoint/2010/main" val="53119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Design</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de-DE" smtClean="0"/>
              <a:t>P. Kasper - Mu2e CD-2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sp>
        <p:nvSpPr>
          <p:cNvPr id="7" name="Content Placeholder 2"/>
          <p:cNvSpPr>
            <a:spLocks noGrp="1"/>
          </p:cNvSpPr>
          <p:nvPr>
            <p:ph idx="1"/>
          </p:nvPr>
        </p:nvSpPr>
        <p:spPr/>
        <p:txBody>
          <a:bodyPr>
            <a:normAutofit/>
          </a:bodyPr>
          <a:lstStyle/>
          <a:p>
            <a:r>
              <a:rPr lang="en-US" dirty="0" smtClean="0"/>
              <a:t>Locates detector outside target hall</a:t>
            </a:r>
          </a:p>
          <a:p>
            <a:pPr lvl="1"/>
            <a:r>
              <a:rPr lang="en-US" dirty="0" smtClean="0"/>
              <a:t>Easy access for detector maintenance</a:t>
            </a:r>
          </a:p>
          <a:p>
            <a:pPr lvl="1"/>
            <a:r>
              <a:rPr lang="en-US" dirty="0" smtClean="0"/>
              <a:t>Lots of room for shielding</a:t>
            </a:r>
          </a:p>
          <a:p>
            <a:pPr lvl="1"/>
            <a:r>
              <a:rPr lang="en-US" dirty="0" smtClean="0"/>
              <a:t>Low radiation levels for detector + electronics</a:t>
            </a:r>
          </a:p>
          <a:p>
            <a:r>
              <a:rPr lang="en-US" dirty="0" smtClean="0"/>
              <a:t>Entry collimator</a:t>
            </a:r>
          </a:p>
          <a:p>
            <a:pPr lvl="1"/>
            <a:r>
              <a:rPr lang="en-US" dirty="0" smtClean="0"/>
              <a:t>Located in concrete above the primary beam dump</a:t>
            </a:r>
          </a:p>
          <a:p>
            <a:pPr lvl="1"/>
            <a:r>
              <a:rPr lang="en-US" dirty="0" smtClean="0"/>
              <a:t>Admits forward produced high momentum secondaries</a:t>
            </a:r>
          </a:p>
          <a:p>
            <a:r>
              <a:rPr lang="en-US" dirty="0" smtClean="0"/>
              <a:t> Filter magnet</a:t>
            </a:r>
          </a:p>
          <a:p>
            <a:pPr lvl="1"/>
            <a:r>
              <a:rPr lang="en-US" dirty="0" smtClean="0"/>
              <a:t>Permanent dipole oriented to transmit ~4.5 </a:t>
            </a:r>
            <a:r>
              <a:rPr lang="en-US" dirty="0" err="1" smtClean="0"/>
              <a:t>GeV</a:t>
            </a:r>
            <a:r>
              <a:rPr lang="en-US" dirty="0" smtClean="0"/>
              <a:t>/c secondaries</a:t>
            </a:r>
          </a:p>
          <a:p>
            <a:r>
              <a:rPr lang="en-US" dirty="0" smtClean="0"/>
              <a:t>Exit collimator</a:t>
            </a:r>
          </a:p>
          <a:p>
            <a:pPr lvl="1"/>
            <a:r>
              <a:rPr lang="en-US" dirty="0" smtClean="0"/>
              <a:t>Admits signal particles through a 2m thick shield wall</a:t>
            </a:r>
          </a:p>
        </p:txBody>
      </p:sp>
    </p:spTree>
    <p:extLst>
      <p:ext uri="{BB962C8B-B14F-4D97-AF65-F5344CB8AC3E}">
        <p14:creationId xmlns:p14="http://schemas.microsoft.com/office/powerpoint/2010/main" val="294239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Pixels: the Basis of the Measurement</a:t>
            </a:r>
            <a:endParaRPr lang="en-US" dirty="0"/>
          </a:p>
        </p:txBody>
      </p:sp>
      <p:sp>
        <p:nvSpPr>
          <p:cNvPr id="3" name="Content Placeholder 2"/>
          <p:cNvSpPr>
            <a:spLocks noGrp="1"/>
          </p:cNvSpPr>
          <p:nvPr>
            <p:ph idx="1"/>
          </p:nvPr>
        </p:nvSpPr>
        <p:spPr>
          <a:xfrm>
            <a:off x="676275" y="902677"/>
            <a:ext cx="4851008" cy="5240215"/>
          </a:xfrm>
        </p:spPr>
        <p:txBody>
          <a:bodyPr>
            <a:normAutofit fontScale="92500" lnSpcReduction="10000"/>
          </a:bodyPr>
          <a:lstStyle/>
          <a:p>
            <a:r>
              <a:rPr lang="en-US" dirty="0" smtClean="0"/>
              <a:t>High granularity</a:t>
            </a:r>
          </a:p>
          <a:p>
            <a:pPr lvl="1"/>
            <a:r>
              <a:rPr lang="en-US" dirty="0" smtClean="0"/>
              <a:t>Atlas style FE-14 sensor chips with 26,880 pixels per chip</a:t>
            </a:r>
          </a:p>
          <a:p>
            <a:pPr lvl="1"/>
            <a:r>
              <a:rPr lang="en-US" dirty="0" smtClean="0"/>
              <a:t>Pixel size is 250 x 50 </a:t>
            </a:r>
            <a:r>
              <a:rPr lang="el-GR" dirty="0" smtClean="0"/>
              <a:t>μ</a:t>
            </a:r>
            <a:r>
              <a:rPr lang="en-US" dirty="0" smtClean="0"/>
              <a:t>m </a:t>
            </a:r>
          </a:p>
          <a:p>
            <a:pPr lvl="1"/>
            <a:r>
              <a:rPr lang="en-US" dirty="0" smtClean="0"/>
              <a:t>4 upstream planes with 4 x 3.5 cm active area</a:t>
            </a:r>
          </a:p>
          <a:p>
            <a:pPr lvl="1"/>
            <a:r>
              <a:rPr lang="en-US" dirty="0" smtClean="0"/>
              <a:t>4 downstream planes with 4 x 5.1 cm active area</a:t>
            </a:r>
          </a:p>
          <a:p>
            <a:r>
              <a:rPr lang="en-US" dirty="0" smtClean="0"/>
              <a:t>Low Noise</a:t>
            </a:r>
          </a:p>
          <a:p>
            <a:pPr lvl="1"/>
            <a:r>
              <a:rPr lang="en-US" dirty="0" smtClean="0"/>
              <a:t>Signal/noise = 15,000 / 121 electrons</a:t>
            </a:r>
          </a:p>
          <a:p>
            <a:r>
              <a:rPr lang="en-US" dirty="0" smtClean="0"/>
              <a:t>Radiation hard to 300 </a:t>
            </a:r>
            <a:r>
              <a:rPr lang="en-US" dirty="0" err="1" smtClean="0"/>
              <a:t>Mrad</a:t>
            </a:r>
            <a:r>
              <a:rPr lang="en-US" dirty="0" smtClean="0"/>
              <a:t>	 (expect &lt;1 </a:t>
            </a:r>
            <a:r>
              <a:rPr lang="en-US" dirty="0" err="1" smtClean="0"/>
              <a:t>Mrad</a:t>
            </a:r>
            <a:r>
              <a:rPr lang="en-US" dirty="0" smtClean="0"/>
              <a:t>/</a:t>
            </a:r>
            <a:r>
              <a:rPr lang="en-US" dirty="0" err="1" smtClean="0"/>
              <a:t>yr</a:t>
            </a:r>
            <a:r>
              <a:rPr lang="en-US" dirty="0" smtClean="0"/>
              <a:t>)</a:t>
            </a:r>
          </a:p>
          <a:p>
            <a:r>
              <a:rPr lang="en-US" dirty="0" smtClean="0"/>
              <a:t>Huge cost saving by “piggy-backing” on LHC R&amp;D and production</a:t>
            </a:r>
          </a:p>
        </p:txBody>
      </p:sp>
      <p:sp>
        <p:nvSpPr>
          <p:cNvPr id="4" name="Slide Number Placeholder 3"/>
          <p:cNvSpPr>
            <a:spLocks noGrp="1"/>
          </p:cNvSpPr>
          <p:nvPr>
            <p:ph type="sldNum" sz="quarter" idx="12"/>
          </p:nvPr>
        </p:nvSpPr>
        <p:spPr/>
        <p:txBody>
          <a:bodyPr/>
          <a:lstStyle/>
          <a:p>
            <a:fld id="{8EA4C5AB-734A-40FE-A18E-DF52F52AAF4A}" type="slidenum">
              <a:rPr lang="en-US" smtClean="0"/>
              <a:pPr/>
              <a:t>9</a:t>
            </a:fld>
            <a:endParaRPr lang="en-US"/>
          </a:p>
        </p:txBody>
      </p:sp>
      <p:sp>
        <p:nvSpPr>
          <p:cNvPr id="5" name="Footer Placeholder 4"/>
          <p:cNvSpPr>
            <a:spLocks noGrp="1"/>
          </p:cNvSpPr>
          <p:nvPr>
            <p:ph type="ftr" sz="quarter" idx="11"/>
          </p:nvPr>
        </p:nvSpPr>
        <p:spPr/>
        <p:txBody>
          <a:bodyPr/>
          <a:lstStyle/>
          <a:p>
            <a:r>
              <a:rPr lang="de-DE" smtClean="0"/>
              <a:t>P. Kasper - Mu2e CD-2 Review</a:t>
            </a:r>
            <a:endParaRPr lang="en-US" dirty="0"/>
          </a:p>
        </p:txBody>
      </p:sp>
      <p:sp>
        <p:nvSpPr>
          <p:cNvPr id="6" name="Date Placeholder 5"/>
          <p:cNvSpPr>
            <a:spLocks noGrp="1"/>
          </p:cNvSpPr>
          <p:nvPr>
            <p:ph type="dt" sz="half" idx="10"/>
          </p:nvPr>
        </p:nvSpPr>
        <p:spPr/>
        <p:txBody>
          <a:bodyPr/>
          <a:lstStyle/>
          <a:p>
            <a:r>
              <a:rPr lang="en-US" smtClean="0"/>
              <a:t>10/22/14</a:t>
            </a:r>
            <a:endParaRPr lang="en-US"/>
          </a:p>
        </p:txBody>
      </p:sp>
      <p:pic>
        <p:nvPicPr>
          <p:cNvPr id="8" name="Picture 7" descr="D:\Current Jobs\Mu2e experiment\Mu2e master model 11-19-13\renderings\12-04-13\Mu2e total assy 12-04-13-017.jpg"/>
          <p:cNvPicPr/>
          <p:nvPr/>
        </p:nvPicPr>
        <p:blipFill>
          <a:blip r:embed="rId2"/>
          <a:srcRect/>
          <a:stretch>
            <a:fillRect/>
          </a:stretch>
        </p:blipFill>
        <p:spPr bwMode="auto">
          <a:xfrm>
            <a:off x="5527283" y="1702240"/>
            <a:ext cx="3036570" cy="3641090"/>
          </a:xfrm>
          <a:prstGeom prst="rect">
            <a:avLst/>
          </a:prstGeom>
          <a:noFill/>
          <a:ln w="9525">
            <a:noFill/>
            <a:miter lim="800000"/>
            <a:headEnd/>
            <a:tailEnd/>
          </a:ln>
        </p:spPr>
      </p:pic>
    </p:spTree>
    <p:extLst>
      <p:ext uri="{BB962C8B-B14F-4D97-AF65-F5344CB8AC3E}">
        <p14:creationId xmlns:p14="http://schemas.microsoft.com/office/powerpoint/2010/main" val="1197870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9634</TotalTime>
  <Words>1136</Words>
  <Application>Microsoft Office PowerPoint</Application>
  <PresentationFormat>On-screen Show (4:3)</PresentationFormat>
  <Paragraphs>189</Paragraphs>
  <Slides>18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FermilabTemplate</vt:lpstr>
      <vt:lpstr>Fermilab: Footer Only</vt:lpstr>
      <vt:lpstr>Equation</vt:lpstr>
      <vt:lpstr>Mu2e CD-2 Review Extinction Monitoring</vt:lpstr>
      <vt:lpstr>Extinction Monitor Requirements</vt:lpstr>
      <vt:lpstr>Extinction Monitor Requirements (cont’d)</vt:lpstr>
      <vt:lpstr>Principle of Operation</vt:lpstr>
      <vt:lpstr>Principle of Operation … Filter + Detector</vt:lpstr>
      <vt:lpstr>Location</vt:lpstr>
      <vt:lpstr>Filter Layout</vt:lpstr>
      <vt:lpstr>Filter Design</vt:lpstr>
      <vt:lpstr>Pixels: the Basis of the Measurement</vt:lpstr>
      <vt:lpstr>Detector Magnet</vt:lpstr>
      <vt:lpstr>Trigger Counters</vt:lpstr>
      <vt:lpstr>Muon ID Detector</vt:lpstr>
      <vt:lpstr>Performance … Sensitivity</vt:lpstr>
      <vt:lpstr>Performance …  linearity</vt:lpstr>
      <vt:lpstr>Changes since CD-1</vt:lpstr>
      <vt:lpstr>Quality Assurance</vt:lpstr>
      <vt:lpstr>ES&amp;H</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Peter H. Kasper x3732 07428N</cp:lastModifiedBy>
  <cp:revision>422</cp:revision>
  <cp:lastPrinted>2014-06-04T17:18:59Z</cp:lastPrinted>
  <dcterms:created xsi:type="dcterms:W3CDTF">2014-01-03T20:18:13Z</dcterms:created>
  <dcterms:modified xsi:type="dcterms:W3CDTF">2014-10-17T20:41:02Z</dcterms:modified>
</cp:coreProperties>
</file>