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82" r:id="rId2"/>
  </p:sldMasterIdLst>
  <p:notesMasterIdLst>
    <p:notesMasterId r:id="rId28"/>
  </p:notesMasterIdLst>
  <p:handoutMasterIdLst>
    <p:handoutMasterId r:id="rId29"/>
  </p:handoutMasterIdLst>
  <p:sldIdLst>
    <p:sldId id="256" r:id="rId3"/>
    <p:sldId id="368" r:id="rId4"/>
    <p:sldId id="353" r:id="rId5"/>
    <p:sldId id="370" r:id="rId6"/>
    <p:sldId id="371" r:id="rId7"/>
    <p:sldId id="374" r:id="rId8"/>
    <p:sldId id="375" r:id="rId9"/>
    <p:sldId id="376" r:id="rId10"/>
    <p:sldId id="377" r:id="rId11"/>
    <p:sldId id="378" r:id="rId12"/>
    <p:sldId id="372" r:id="rId13"/>
    <p:sldId id="390" r:id="rId14"/>
    <p:sldId id="385" r:id="rId15"/>
    <p:sldId id="379" r:id="rId16"/>
    <p:sldId id="393" r:id="rId17"/>
    <p:sldId id="394" r:id="rId18"/>
    <p:sldId id="395" r:id="rId19"/>
    <p:sldId id="392" r:id="rId20"/>
    <p:sldId id="387" r:id="rId21"/>
    <p:sldId id="391" r:id="rId22"/>
    <p:sldId id="386" r:id="rId23"/>
    <p:sldId id="383" r:id="rId24"/>
    <p:sldId id="384" r:id="rId25"/>
    <p:sldId id="388" r:id="rId26"/>
    <p:sldId id="382" r:id="rId2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B11"/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05" autoAdjust="0"/>
  </p:normalViewPr>
  <p:slideViewPr>
    <p:cSldViewPr snapToGrid="0" snapToObjects="1">
      <p:cViewPr>
        <p:scale>
          <a:sx n="100" d="100"/>
          <a:sy n="100" d="100"/>
        </p:scale>
        <p:origin x="-11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iscetti:Desktop:CD2-review:Graphics&amp;Table:475.07%20DoE%20CD2%20L3%2020141002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miscetti:Desktop:CD2-review:Graphics&amp;Table:475.07%20DoE%20CD2%20L3%2020141002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miscetti:Desktop:CD2-review:Graphics&amp;Table:475.07%20DoE%20CD2%20L3%2020141002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miscetti:Desktop:CD2-review:Graphics&amp;Table:475.07%20DoE%20CD2%20L3%2020141002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[475.07 DoE CD2 L3 20141002a.xlsx]Resource Type 475.07.05!PivotTable1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1"/>
          <c:showVal val="1"/>
          <c:showCatName val="1"/>
          <c:showSerName val="0"/>
          <c:showPercent val="1"/>
          <c:showBubbleSize val="0"/>
          <c:separator>
</c:separator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1"/>
          <c:showVal val="1"/>
          <c:showCatName val="1"/>
          <c:showSerName val="0"/>
          <c:showPercent val="1"/>
          <c:showBubbleSize val="0"/>
          <c:separator>
</c:separator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1"/>
          <c:showVal val="1"/>
          <c:showCatName val="1"/>
          <c:showSerName val="0"/>
          <c:showPercent val="1"/>
          <c:showBubbleSize val="0"/>
          <c:separator>
</c:separator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1"/>
          <c:showVal val="1"/>
          <c:showCatName val="1"/>
          <c:showSerName val="0"/>
          <c:showPercent val="1"/>
          <c:showBubbleSize val="0"/>
          <c:separator>
</c:separator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1"/>
          <c:showVal val="1"/>
          <c:showCatName val="1"/>
          <c:showSerName val="0"/>
          <c:showPercent val="1"/>
          <c:showBubbleSize val="0"/>
          <c:separator>
</c:separator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1"/>
          <c:showVal val="1"/>
          <c:showCatName val="1"/>
          <c:showSerName val="0"/>
          <c:showPercent val="1"/>
          <c:showBubbleSize val="0"/>
          <c:separator>
</c:separator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1"/>
          <c:showVal val="1"/>
          <c:showCatName val="1"/>
          <c:showSerName val="0"/>
          <c:showPercent val="1"/>
          <c:showBubbleSize val="0"/>
          <c:separator>
</c:separator>
        </c:dLbl>
      </c:pivotFmt>
    </c:pivotFmts>
    <c:plotArea>
      <c:layout/>
      <c:pieChart>
        <c:varyColors val="1"/>
        <c:ser>
          <c:idx val="0"/>
          <c:order val="0"/>
          <c:tx>
            <c:strRef>
              <c:f>'Resource Type 475.07.05'!$B$6:$B$7</c:f>
              <c:strCache>
                <c:ptCount val="1"/>
                <c:pt idx="0">
                  <c:v>Total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'Resource Type 475.07.05'!$A$8:$A$10</c:f>
              <c:strCache>
                <c:ptCount val="2"/>
                <c:pt idx="0">
                  <c:v>M Material</c:v>
                </c:pt>
                <c:pt idx="1">
                  <c:v>N Non-Fermi Labor</c:v>
                </c:pt>
              </c:strCache>
            </c:strRef>
          </c:cat>
          <c:val>
            <c:numRef>
              <c:f>'Resource Type 475.07.05'!$B$8:$B$10</c:f>
              <c:numCache>
                <c:formatCode>###,###,</c:formatCode>
                <c:ptCount val="2"/>
                <c:pt idx="0">
                  <c:v>12155.7799</c:v>
                </c:pt>
                <c:pt idx="1">
                  <c:v>95669.5815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8934723087308"/>
          <c:y val="0.309495487971764"/>
          <c:w val="0.15859187259565"/>
          <c:h val="0.248227111622718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[475.07 DoE CD2 L3 20141002a.xlsx]Estimate Type 475.07.05!PivotTable2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</c:pivotFmt>
      <c:pivotFmt>
        <c:idx val="2"/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5"/>
        <c:dLbl>
          <c:idx val="0"/>
          <c:delete val="1"/>
        </c:dLbl>
      </c:pivotFmt>
      <c:pivotFmt>
        <c:idx val="6"/>
        <c:dLbl>
          <c:idx val="0"/>
          <c:layout>
            <c:manualLayout>
              <c:x val="0.0329470373431976"/>
              <c:y val="0.000773721635182085"/>
            </c:manualLayout>
          </c:layout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</c:pivotFmts>
    <c:plotArea>
      <c:layout/>
      <c:pieChart>
        <c:varyColors val="1"/>
        <c:ser>
          <c:idx val="0"/>
          <c:order val="0"/>
          <c:tx>
            <c:strRef>
              <c:f>'Estimate Type 475.07.05'!$B$6:$B$7</c:f>
              <c:strCache>
                <c:ptCount val="1"/>
                <c:pt idx="0">
                  <c:v>Total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'Estimate Type 475.07.05'!$A$8:$A$9</c:f>
              <c:strCache>
                <c:ptCount val="1"/>
                <c:pt idx="0">
                  <c:v>L4 / M4 Preliminary</c:v>
                </c:pt>
              </c:strCache>
            </c:strRef>
          </c:cat>
          <c:val>
            <c:numRef>
              <c:f>'Estimate Type 475.07.05'!$B$8:$B$9</c:f>
              <c:numCache>
                <c:formatCode>###,###,</c:formatCode>
                <c:ptCount val="1"/>
                <c:pt idx="0">
                  <c:v>107825.3614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583622875031"/>
          <c:y val="0.312823168166818"/>
          <c:w val="0.180078525945571"/>
          <c:h val="0.072759176377522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b="1"/>
      </a:pPr>
      <a:endParaRPr lang="en-US"/>
    </a:p>
  </c:txPr>
  <c:externalData r:id="rId2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'Labor and Material 475.07.05'!$B$24</c:f>
              <c:strCache>
                <c:ptCount val="1"/>
                <c:pt idx="0">
                  <c:v>M Material</c:v>
                </c:pt>
              </c:strCache>
            </c:strRef>
          </c:tx>
          <c:invertIfNegative val="0"/>
          <c:cat>
            <c:numRef>
              <c:f>'Labor and Material 475.07.05'!$A$25:$A$36</c:f>
              <c:numCache>
                <c:formatCode>"FY"yy</c:formatCode>
                <c:ptCount val="12"/>
                <c:pt idx="0">
                  <c:v>42005.0</c:v>
                </c:pt>
                <c:pt idx="1">
                  <c:v>42370.0</c:v>
                </c:pt>
                <c:pt idx="2">
                  <c:v>42736.0</c:v>
                </c:pt>
                <c:pt idx="3">
                  <c:v>43101.0</c:v>
                </c:pt>
                <c:pt idx="4">
                  <c:v>43466.0</c:v>
                </c:pt>
              </c:numCache>
            </c:numRef>
          </c:cat>
          <c:val>
            <c:numRef>
              <c:f>'Labor and Material 475.07.05'!$B$25:$B$36</c:f>
              <c:numCache>
                <c:formatCode>###.###.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3"/>
          <c:order val="1"/>
          <c:tx>
            <c:strRef>
              <c:f>'Labor and Material 475.07.05'!$C$24</c:f>
              <c:strCache>
                <c:ptCount val="1"/>
                <c:pt idx="0">
                  <c:v>N Non-Fermi Labor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numRef>
              <c:f>'Labor and Material 475.07.05'!$A$25:$A$36</c:f>
              <c:numCache>
                <c:formatCode>"FY"yy</c:formatCode>
                <c:ptCount val="12"/>
                <c:pt idx="0">
                  <c:v>42005.0</c:v>
                </c:pt>
                <c:pt idx="1">
                  <c:v>42370.0</c:v>
                </c:pt>
                <c:pt idx="2">
                  <c:v>42736.0</c:v>
                </c:pt>
                <c:pt idx="3">
                  <c:v>43101.0</c:v>
                </c:pt>
                <c:pt idx="4">
                  <c:v>43466.0</c:v>
                </c:pt>
              </c:numCache>
            </c:numRef>
          </c:cat>
          <c:val>
            <c:numRef>
              <c:f>'Labor and Material 475.07.05'!$C$25:$C$36</c:f>
              <c:numCache>
                <c:formatCode>###.###.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'Labor and Material 475.07.05'!$D$24</c:f>
              <c:strCache>
                <c:ptCount val="1"/>
                <c:pt idx="0">
                  <c:v>Fermi Labor</c:v>
                </c:pt>
              </c:strCache>
            </c:strRef>
          </c:tx>
          <c:invertIfNegative val="0"/>
          <c:cat>
            <c:numRef>
              <c:f>'Labor and Material 475.07.05'!$A$25:$A$36</c:f>
              <c:numCache>
                <c:formatCode>"FY"yy</c:formatCode>
                <c:ptCount val="12"/>
                <c:pt idx="0">
                  <c:v>42005.0</c:v>
                </c:pt>
                <c:pt idx="1">
                  <c:v>42370.0</c:v>
                </c:pt>
                <c:pt idx="2">
                  <c:v>42736.0</c:v>
                </c:pt>
                <c:pt idx="3">
                  <c:v>43101.0</c:v>
                </c:pt>
                <c:pt idx="4">
                  <c:v>43466.0</c:v>
                </c:pt>
              </c:numCache>
            </c:numRef>
          </c:cat>
          <c:val>
            <c:numRef>
              <c:f>'Labor and Material 475.07.05'!$D$25:$D$36</c:f>
              <c:numCache>
                <c:formatCode>###.###.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8164760"/>
        <c:axId val="-2127768904"/>
      </c:barChart>
      <c:lineChart>
        <c:grouping val="standard"/>
        <c:varyColors val="0"/>
        <c:ser>
          <c:idx val="1"/>
          <c:order val="3"/>
          <c:tx>
            <c:strRef>
              <c:f>'Labor and Material 475.07.05'!$E$24</c:f>
              <c:strCache>
                <c:ptCount val="1"/>
                <c:pt idx="0">
                  <c:v>Cumulative Total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'Labor and Material 475.07.05'!$A$25:$A$36</c:f>
              <c:numCache>
                <c:formatCode>"FY"yy</c:formatCode>
                <c:ptCount val="12"/>
                <c:pt idx="0">
                  <c:v>42005.0</c:v>
                </c:pt>
                <c:pt idx="1">
                  <c:v>42370.0</c:v>
                </c:pt>
                <c:pt idx="2">
                  <c:v>42736.0</c:v>
                </c:pt>
                <c:pt idx="3">
                  <c:v>43101.0</c:v>
                </c:pt>
                <c:pt idx="4">
                  <c:v>43466.0</c:v>
                </c:pt>
              </c:numCache>
            </c:numRef>
          </c:cat>
          <c:val>
            <c:numRef>
              <c:f>'Labor and Material 475.07.05'!$E$25:$E$36</c:f>
              <c:numCache>
                <c:formatCode>###.###.</c:formatCode>
                <c:ptCount val="12"/>
                <c:pt idx="0">
                  <c:v>107825.3614</c:v>
                </c:pt>
                <c:pt idx="1">
                  <c:v>107825.3614</c:v>
                </c:pt>
                <c:pt idx="2">
                  <c:v>107825.3614</c:v>
                </c:pt>
                <c:pt idx="3">
                  <c:v>107825.3614</c:v>
                </c:pt>
                <c:pt idx="4">
                  <c:v>107825.3614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043768"/>
        <c:axId val="2083447896"/>
      </c:lineChart>
      <c:dateAx>
        <c:axId val="2088164760"/>
        <c:scaling>
          <c:orientation val="minMax"/>
        </c:scaling>
        <c:delete val="0"/>
        <c:axPos val="b"/>
        <c:numFmt formatCode="&quot;FY&quot;yy" sourceLinked="1"/>
        <c:majorTickMark val="out"/>
        <c:minorTickMark val="none"/>
        <c:tickLblPos val="nextTo"/>
        <c:crossAx val="-2127768904"/>
        <c:crosses val="autoZero"/>
        <c:auto val="1"/>
        <c:lblOffset val="100"/>
        <c:baseTimeUnit val="years"/>
      </c:dateAx>
      <c:valAx>
        <c:axId val="-2127768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 Cost $K</a:t>
                </a:r>
              </a:p>
            </c:rich>
          </c:tx>
          <c:layout/>
          <c:overlay val="0"/>
        </c:title>
        <c:numFmt formatCode="###.###." sourceLinked="1"/>
        <c:majorTickMark val="out"/>
        <c:minorTickMark val="none"/>
        <c:tickLblPos val="nextTo"/>
        <c:crossAx val="2088164760"/>
        <c:crosses val="autoZero"/>
        <c:crossBetween val="between"/>
      </c:valAx>
      <c:valAx>
        <c:axId val="20834478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 Cost $K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###.###." sourceLinked="1"/>
        <c:majorTickMark val="out"/>
        <c:minorTickMark val="none"/>
        <c:tickLblPos val="nextTo"/>
        <c:crossAx val="2119043768"/>
        <c:crosses val="max"/>
        <c:crossBetween val="between"/>
      </c:valAx>
      <c:dateAx>
        <c:axId val="2119043768"/>
        <c:scaling>
          <c:orientation val="minMax"/>
        </c:scaling>
        <c:delete val="1"/>
        <c:axPos val="b"/>
        <c:numFmt formatCode="&quot;FY&quot;yy" sourceLinked="1"/>
        <c:majorTickMark val="out"/>
        <c:minorTickMark val="none"/>
        <c:tickLblPos val="none"/>
        <c:crossAx val="2083447896"/>
        <c:crosses val="autoZero"/>
        <c:auto val="1"/>
        <c:lblOffset val="100"/>
        <c:baseTimeUnit val="years"/>
        <c:majorUnit val="1.0"/>
        <c:minorUnit val="1.0"/>
      </c:date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'FTEs 475.07.05'!$B$26</c:f>
              <c:strCache>
                <c:ptCount val="1"/>
                <c:pt idx="0">
                  <c:v>AD Administrative</c:v>
                </c:pt>
              </c:strCache>
            </c:strRef>
          </c:tx>
          <c:invertIfNegative val="0"/>
          <c:cat>
            <c:numRef>
              <c:f>'FTEs 475.07.05'!$A$27:$A$38</c:f>
              <c:numCache>
                <c:formatCode>"FY"yy</c:formatCode>
                <c:ptCount val="7"/>
                <c:pt idx="0">
                  <c:v>42005.0</c:v>
                </c:pt>
                <c:pt idx="1">
                  <c:v>42370.0</c:v>
                </c:pt>
                <c:pt idx="2">
                  <c:v>42736.0</c:v>
                </c:pt>
                <c:pt idx="3">
                  <c:v>43101.0</c:v>
                </c:pt>
                <c:pt idx="4">
                  <c:v>43466.0</c:v>
                </c:pt>
              </c:numCache>
            </c:numRef>
          </c:cat>
          <c:val>
            <c:numRef>
              <c:f>'FTEs 475.07.05'!$B$27:$B$38</c:f>
              <c:numCache>
                <c:formatCode>#.##00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2"/>
          <c:order val="1"/>
          <c:tx>
            <c:strRef>
              <c:f>'FTEs 475.07.05'!$C$26</c:f>
              <c:strCache>
                <c:ptCount val="1"/>
                <c:pt idx="0">
                  <c:v>EN Engineering</c:v>
                </c:pt>
              </c:strCache>
            </c:strRef>
          </c:tx>
          <c:invertIfNegative val="0"/>
          <c:cat>
            <c:numRef>
              <c:f>'FTEs 475.07.05'!$A$27:$A$38</c:f>
              <c:numCache>
                <c:formatCode>"FY"yy</c:formatCode>
                <c:ptCount val="7"/>
                <c:pt idx="0">
                  <c:v>42005.0</c:v>
                </c:pt>
                <c:pt idx="1">
                  <c:v>42370.0</c:v>
                </c:pt>
                <c:pt idx="2">
                  <c:v>42736.0</c:v>
                </c:pt>
                <c:pt idx="3">
                  <c:v>43101.0</c:v>
                </c:pt>
                <c:pt idx="4">
                  <c:v>43466.0</c:v>
                </c:pt>
              </c:numCache>
            </c:numRef>
          </c:cat>
          <c:val>
            <c:numRef>
              <c:f>'FTEs 475.07.05'!$C$27:$C$38</c:f>
              <c:numCache>
                <c:formatCode>#.##00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3"/>
          <c:order val="2"/>
          <c:tx>
            <c:strRef>
              <c:f>'FTEs 475.07.05'!$D$26</c:f>
              <c:strCache>
                <c:ptCount val="1"/>
                <c:pt idx="0">
                  <c:v>ES Environmental, Safety &amp; Health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'FTEs 475.07.05'!$A$27:$A$38</c:f>
              <c:numCache>
                <c:formatCode>"FY"yy</c:formatCode>
                <c:ptCount val="7"/>
                <c:pt idx="0">
                  <c:v>42005.0</c:v>
                </c:pt>
                <c:pt idx="1">
                  <c:v>42370.0</c:v>
                </c:pt>
                <c:pt idx="2">
                  <c:v>42736.0</c:v>
                </c:pt>
                <c:pt idx="3">
                  <c:v>43101.0</c:v>
                </c:pt>
                <c:pt idx="4">
                  <c:v>43466.0</c:v>
                </c:pt>
              </c:numCache>
            </c:numRef>
          </c:cat>
          <c:val>
            <c:numRef>
              <c:f>'FTEs 475.07.05'!$D$27:$D$38</c:f>
              <c:numCache>
                <c:formatCode>#.##00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5"/>
          <c:order val="3"/>
          <c:tx>
            <c:strRef>
              <c:f>'FTEs 475.07.05'!$E$26</c:f>
              <c:strCache>
                <c:ptCount val="1"/>
                <c:pt idx="0">
                  <c:v>FM Facilities Management</c:v>
                </c:pt>
              </c:strCache>
            </c:strRef>
          </c:tx>
          <c:invertIfNegative val="0"/>
          <c:val>
            <c:numRef>
              <c:f>'FTEs 475.07.05'!$E$27:$E$38</c:f>
              <c:numCache>
                <c:formatCode>#.##00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6"/>
          <c:order val="4"/>
          <c:tx>
            <c:strRef>
              <c:f>'FTEs 475.07.05'!$F$26</c:f>
              <c:strCache>
                <c:ptCount val="1"/>
                <c:pt idx="0">
                  <c:v>IT Information Technology</c:v>
                </c:pt>
              </c:strCache>
            </c:strRef>
          </c:tx>
          <c:invertIfNegative val="0"/>
          <c:val>
            <c:numRef>
              <c:f>'FTEs 475.07.05'!$F$27:$F$38</c:f>
              <c:numCache>
                <c:formatCode>#.##00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7"/>
          <c:order val="5"/>
          <c:tx>
            <c:strRef>
              <c:f>'FTEs 475.07.05'!$G$26</c:f>
              <c:strCache>
                <c:ptCount val="1"/>
                <c:pt idx="0">
                  <c:v>SC Scientific</c:v>
                </c:pt>
              </c:strCache>
            </c:strRef>
          </c:tx>
          <c:invertIfNegative val="0"/>
          <c:val>
            <c:numRef>
              <c:f>'FTEs 475.07.05'!$G$27:$G$38</c:f>
              <c:numCache>
                <c:formatCode>#.##00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0"/>
          <c:order val="6"/>
          <c:tx>
            <c:strRef>
              <c:f>'FTEs 475.07.05'!$H$26</c:f>
              <c:strCache>
                <c:ptCount val="1"/>
                <c:pt idx="0">
                  <c:v>TE Technical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numRef>
              <c:f>'FTEs 475.07.05'!$A$27:$A$38</c:f>
              <c:numCache>
                <c:formatCode>"FY"yy</c:formatCode>
                <c:ptCount val="7"/>
                <c:pt idx="0">
                  <c:v>42005.0</c:v>
                </c:pt>
                <c:pt idx="1">
                  <c:v>42370.0</c:v>
                </c:pt>
                <c:pt idx="2">
                  <c:v>42736.0</c:v>
                </c:pt>
                <c:pt idx="3">
                  <c:v>43101.0</c:v>
                </c:pt>
                <c:pt idx="4">
                  <c:v>43466.0</c:v>
                </c:pt>
              </c:numCache>
            </c:numRef>
          </c:cat>
          <c:val>
            <c:numRef>
              <c:f>'FTEs 475.07.05'!$H$27:$H$38</c:f>
              <c:numCache>
                <c:formatCode>#.##00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5466984"/>
        <c:axId val="2118166552"/>
      </c:barChart>
      <c:lineChart>
        <c:grouping val="standard"/>
        <c:varyColors val="0"/>
        <c:ser>
          <c:idx val="4"/>
          <c:order val="7"/>
          <c:tx>
            <c:strRef>
              <c:f>'FTEs 475.07.05'!$I$26</c:f>
              <c:strCache>
                <c:ptCount val="1"/>
                <c:pt idx="0">
                  <c:v>Cumulative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'FTEs 475.07.05'!$A$27:$A$38</c:f>
              <c:numCache>
                <c:formatCode>"FY"yy</c:formatCode>
                <c:ptCount val="7"/>
                <c:pt idx="0">
                  <c:v>42005.0</c:v>
                </c:pt>
                <c:pt idx="1">
                  <c:v>42370.0</c:v>
                </c:pt>
                <c:pt idx="2">
                  <c:v>42736.0</c:v>
                </c:pt>
                <c:pt idx="3">
                  <c:v>43101.0</c:v>
                </c:pt>
                <c:pt idx="4">
                  <c:v>43466.0</c:v>
                </c:pt>
              </c:numCache>
            </c:numRef>
          </c:cat>
          <c:val>
            <c:numRef>
              <c:f>'FTEs 475.07.05'!$I$27:$I$38</c:f>
              <c:numCache>
                <c:formatCode>#.##00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8586472"/>
        <c:axId val="-2128584392"/>
      </c:lineChart>
      <c:dateAx>
        <c:axId val="2055466984"/>
        <c:scaling>
          <c:orientation val="minMax"/>
        </c:scaling>
        <c:delete val="0"/>
        <c:axPos val="b"/>
        <c:numFmt formatCode="&quot;FY&quot;yy" sourceLinked="1"/>
        <c:majorTickMark val="out"/>
        <c:minorTickMark val="none"/>
        <c:tickLblPos val="nextTo"/>
        <c:crossAx val="2118166552"/>
        <c:crosses val="autoZero"/>
        <c:auto val="1"/>
        <c:lblOffset val="100"/>
        <c:baseTimeUnit val="years"/>
      </c:dateAx>
      <c:valAx>
        <c:axId val="2118166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 FTE's</a:t>
                </a:r>
              </a:p>
            </c:rich>
          </c:tx>
          <c:layout/>
          <c:overlay val="0"/>
        </c:title>
        <c:numFmt formatCode="#.##00" sourceLinked="1"/>
        <c:majorTickMark val="out"/>
        <c:minorTickMark val="none"/>
        <c:tickLblPos val="nextTo"/>
        <c:crossAx val="2055466984"/>
        <c:crosses val="autoZero"/>
        <c:crossBetween val="between"/>
      </c:valAx>
      <c:valAx>
        <c:axId val="-212858439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 FTE's</a:t>
                </a:r>
              </a:p>
            </c:rich>
          </c:tx>
          <c:layout/>
          <c:overlay val="0"/>
        </c:title>
        <c:numFmt formatCode="#.##00" sourceLinked="1"/>
        <c:majorTickMark val="out"/>
        <c:minorTickMark val="none"/>
        <c:tickLblPos val="nextTo"/>
        <c:crossAx val="-2128586472"/>
        <c:crosses val="max"/>
        <c:crossBetween val="between"/>
      </c:valAx>
      <c:dateAx>
        <c:axId val="-2128586472"/>
        <c:scaling>
          <c:orientation val="minMax"/>
        </c:scaling>
        <c:delete val="1"/>
        <c:axPos val="b"/>
        <c:numFmt formatCode="&quot;FY&quot;yy" sourceLinked="1"/>
        <c:majorTickMark val="out"/>
        <c:minorTickMark val="none"/>
        <c:tickLblPos val="none"/>
        <c:crossAx val="-2128584392"/>
        <c:crosses val="autoZero"/>
        <c:auto val="1"/>
        <c:lblOffset val="100"/>
        <c:baseTimeUnit val="years"/>
      </c:date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19/10/14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19/10/14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G. Pezzullo – Mu2e CD-2 Calorimeter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G. Pezzullo – Mu2e CD-2 Calorimeter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G. Pezzullo – Mu2e CD-2 Calorimeter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G. Pezzullo – Mu2e CD-2 Calorimeter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G. Pezzullo – Mu2e CD-2 Calorimeter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G. Pezzullo – Mu2e CD-2 Calorimeter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 smtClean="0"/>
              <a:t>7/8/2014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 smtClean="0"/>
              <a:t>G. Pezzullo – Mu2e CD-2 Calorimeter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dirty="0" smtClean="0"/>
              <a:t>G. Pezzullo – Mu2e CD-2 Calorimeter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88556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Mu2e CD-2 Calorimeter</a:t>
            </a:r>
            <a:br>
              <a:rPr lang="en-US" dirty="0" smtClean="0">
                <a:solidFill>
                  <a:schemeClr val="tx2"/>
                </a:solidFill>
                <a:latin typeface="Helvetica" charset="0"/>
              </a:rPr>
            </a:b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Waveform Digitizer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135510" y="4699000"/>
            <a:ext cx="4266223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Gianantonio Pezzullo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University and INFN of Pisa, Italy</a:t>
            </a: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October 23, 2014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67669" y="1329270"/>
            <a:ext cx="2095445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  <a:latin typeface="Arial Black"/>
                <a:cs typeface="Arial Black"/>
              </a:rPr>
              <a:t>U.S. DEPARTMENT OF</a:t>
            </a:r>
          </a:p>
          <a:p>
            <a:r>
              <a:rPr lang="en-US" sz="3200" dirty="0" smtClean="0">
                <a:solidFill>
                  <a:schemeClr val="accent5"/>
                </a:solidFill>
                <a:latin typeface="Arial Black"/>
                <a:cs typeface="Arial Black"/>
              </a:rPr>
              <a:t>ENEGY</a:t>
            </a:r>
            <a:endParaRPr lang="en-US" sz="3200" dirty="0">
              <a:solidFill>
                <a:schemeClr val="accent5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6735" y="1261533"/>
            <a:ext cx="1159292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C6B11"/>
                </a:solidFill>
              </a:rPr>
              <a:t>Office of</a:t>
            </a:r>
          </a:p>
          <a:p>
            <a:r>
              <a:rPr lang="en-US" sz="2200" dirty="0" smtClean="0">
                <a:solidFill>
                  <a:srgbClr val="1C6B11"/>
                </a:solidFill>
              </a:rPr>
              <a:t>Science</a:t>
            </a:r>
            <a:endParaRPr lang="en-US" sz="2200" dirty="0">
              <a:solidFill>
                <a:srgbClr val="1C6B1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creen Shot 2014-06-04 at 10.48.10 AM   Jun 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429" y="1357720"/>
            <a:ext cx="2641600" cy="673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010" y="5314950"/>
            <a:ext cx="1143000" cy="111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1" y="2054693"/>
            <a:ext cx="2870200" cy="506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DC/DC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3752" y="154970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High efficiency needed, but high magnetic field </a:t>
            </a:r>
            <a:r>
              <a:rPr lang="en-US" sz="2000" dirty="0" smtClean="0"/>
              <a:t>present</a:t>
            </a:r>
            <a:r>
              <a:rPr lang="en-US" sz="2000" dirty="0" smtClean="0"/>
              <a:t>. It is not </a:t>
            </a:r>
            <a:r>
              <a:rPr lang="en-US" sz="2000" dirty="0" smtClean="0"/>
              <a:t>so easy </a:t>
            </a:r>
            <a:r>
              <a:rPr lang="en-US" sz="2000" dirty="0" smtClean="0"/>
              <a:t>to </a:t>
            </a:r>
            <a:r>
              <a:rPr lang="en-US" sz="2000" dirty="0" smtClean="0"/>
              <a:t>implement it.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FNAL technical </a:t>
            </a:r>
            <a:r>
              <a:rPr lang="en-US" sz="2000" dirty="0" err="1" smtClean="0"/>
              <a:t>devision</a:t>
            </a:r>
            <a:r>
              <a:rPr lang="en-US" sz="2000" dirty="0" smtClean="0"/>
              <a:t> </a:t>
            </a:r>
            <a:r>
              <a:rPr lang="en-US" sz="2000" dirty="0" smtClean="0"/>
              <a:t>is developing a DC/DC </a:t>
            </a:r>
            <a:r>
              <a:rPr lang="en-US" sz="2000" dirty="0" smtClean="0"/>
              <a:t>converter in B field </a:t>
            </a:r>
            <a:r>
              <a:rPr lang="en-US" sz="2000" dirty="0" smtClean="0"/>
              <a:t>(air inductor  in air).  </a:t>
            </a:r>
            <a:r>
              <a:rPr lang="pl-PL" sz="2000" dirty="0" err="1"/>
              <a:t>W</a:t>
            </a:r>
            <a:r>
              <a:rPr lang="pl-PL" sz="2000" dirty="0" err="1" smtClean="0"/>
              <a:t>o</a:t>
            </a:r>
            <a:r>
              <a:rPr lang="en-US" sz="2000" dirty="0" err="1" smtClean="0"/>
              <a:t>rk</a:t>
            </a:r>
            <a:r>
              <a:rPr lang="en-US" sz="2000" dirty="0" smtClean="0"/>
              <a:t> is in </a:t>
            </a:r>
            <a:r>
              <a:rPr lang="en-US" sz="2000" dirty="0" smtClean="0"/>
              <a:t>progress. </a:t>
            </a:r>
            <a:r>
              <a:rPr lang="en-US" sz="2000" dirty="0"/>
              <a:t>I</a:t>
            </a:r>
            <a:r>
              <a:rPr lang="en-US" sz="2000" dirty="0" smtClean="0"/>
              <a:t>t </a:t>
            </a:r>
            <a:r>
              <a:rPr lang="en-US" sz="2000" dirty="0" smtClean="0"/>
              <a:t>will be used also by the tracker system.</a:t>
            </a:r>
          </a:p>
          <a:p>
            <a:endParaRPr lang="en-US" sz="2000" dirty="0" smtClean="0"/>
          </a:p>
          <a:p>
            <a:pPr algn="just"/>
            <a:r>
              <a:rPr lang="en-US" sz="2000" dirty="0" smtClean="0"/>
              <a:t>INFN R&amp;D (</a:t>
            </a:r>
            <a:r>
              <a:rPr lang="en-US" sz="2000" dirty="0" smtClean="0"/>
              <a:t>CSN-5</a:t>
            </a:r>
            <a:r>
              <a:rPr lang="en-US" sz="2000" dirty="0" smtClean="0"/>
              <a:t>) dedicated program has selected a commercial DC/DC converter which works on B-field and seems to satisfy the Mu2e requirements</a:t>
            </a:r>
            <a:r>
              <a:rPr lang="en-US" sz="2000" dirty="0" smtClean="0">
                <a:solidFill>
                  <a:srgbClr val="800000"/>
                </a:solidFill>
              </a:rPr>
              <a:t>. Validation of this new DC-DC converter </a:t>
            </a:r>
            <a:r>
              <a:rPr lang="en-US" sz="2000" dirty="0" smtClean="0">
                <a:solidFill>
                  <a:srgbClr val="800000"/>
                </a:solidFill>
              </a:rPr>
              <a:t>underway</a:t>
            </a:r>
            <a:r>
              <a:rPr lang="en-US" sz="2000" dirty="0" smtClean="0">
                <a:solidFill>
                  <a:srgbClr val="800000"/>
                </a:solidFill>
              </a:rPr>
              <a:t>.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7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Digitizer PCB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5267" y="863008"/>
            <a:ext cx="8360093" cy="350126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 smtClean="0"/>
              <a:t>Prototype Digitizer PCB Block Diagram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045" y="1127296"/>
            <a:ext cx="5887848" cy="4305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06450" y="5549900"/>
            <a:ext cx="744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5 boards of 8 channels/each with 200 </a:t>
            </a:r>
            <a:r>
              <a:rPr lang="en-US" sz="2000" dirty="0" err="1" smtClean="0"/>
              <a:t>msps</a:t>
            </a:r>
            <a:r>
              <a:rPr lang="en-US" sz="2000" dirty="0" smtClean="0"/>
              <a:t> and 12 bit ADC resolution constructed at University of Illinois.  SOC: </a:t>
            </a:r>
            <a:r>
              <a:rPr lang="en-US" sz="2000" dirty="0" err="1" smtClean="0"/>
              <a:t>Xilink</a:t>
            </a:r>
            <a:r>
              <a:rPr lang="en-US" sz="2000" dirty="0" smtClean="0"/>
              <a:t> Spartan 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095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Digitizer PCB(2)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48" y="912857"/>
            <a:ext cx="2963433" cy="3951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464" y="912858"/>
            <a:ext cx="5268323" cy="395124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2887" y="4864100"/>
            <a:ext cx="8672513" cy="736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Pictures of the test setup for the digitizer at the University of Illinois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0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</a:t>
            </a:r>
            <a:r>
              <a:rPr lang="en-US" dirty="0"/>
              <a:t>Digitizer </a:t>
            </a:r>
            <a:r>
              <a:rPr lang="en-US" dirty="0" smtClean="0"/>
              <a:t>PCB 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2887" y="899160"/>
            <a:ext cx="8761413" cy="5260340"/>
          </a:xfrm>
        </p:spPr>
        <p:txBody>
          <a:bodyPr/>
          <a:lstStyle/>
          <a:p>
            <a:r>
              <a:rPr lang="en-US" sz="2000" b="1" dirty="0" smtClean="0"/>
              <a:t>Testing and FPGA firmware development is ongoing.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Hardware Subsystems Testing</a:t>
            </a:r>
            <a:r>
              <a:rPr lang="en-US" sz="2000" dirty="0" smtClean="0"/>
              <a:t>:</a:t>
            </a:r>
          </a:p>
          <a:p>
            <a:pPr lvl="2"/>
            <a:r>
              <a:rPr lang="en-US" sz="1800" dirty="0" smtClean="0"/>
              <a:t>Hardware subsystems on the board are being tested for functionality.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Rate Testing:</a:t>
            </a:r>
          </a:p>
          <a:p>
            <a:pPr lvl="2"/>
            <a:r>
              <a:rPr lang="en-US" sz="1800" b="1" dirty="0"/>
              <a:t>Firmware being written to perform a rate test to verify digitizer can handle data rates needed for project.</a:t>
            </a:r>
          </a:p>
          <a:p>
            <a:pPr lvl="2"/>
            <a:r>
              <a:rPr lang="en-US" sz="1800" b="1" dirty="0" smtClean="0">
                <a:solidFill>
                  <a:srgbClr val="800000"/>
                </a:solidFill>
              </a:rPr>
              <a:t>Firmware </a:t>
            </a:r>
            <a:r>
              <a:rPr lang="en-US" sz="1800" b="1" dirty="0" smtClean="0">
                <a:solidFill>
                  <a:srgbClr val="800000"/>
                </a:solidFill>
              </a:rPr>
              <a:t>will</a:t>
            </a:r>
            <a:r>
              <a:rPr lang="en-US" sz="1800" b="1" dirty="0" smtClean="0">
                <a:solidFill>
                  <a:srgbClr val="800000"/>
                </a:solidFill>
              </a:rPr>
              <a:t>:</a:t>
            </a:r>
          </a:p>
          <a:p>
            <a:pPr lvl="3"/>
            <a:r>
              <a:rPr lang="en-US" sz="1600" dirty="0" smtClean="0"/>
              <a:t> Upon receipt of a “Start Trigger” signal, capture 10 samples of 11-bit, digitized data from 8 TI ADS58C48 ADCs.</a:t>
            </a:r>
          </a:p>
          <a:p>
            <a:pPr lvl="3"/>
            <a:r>
              <a:rPr lang="en-US" sz="1600" dirty="0" smtClean="0"/>
              <a:t>Convert the 11-bit data into 16 bit data.</a:t>
            </a:r>
          </a:p>
          <a:p>
            <a:pPr lvl="3"/>
            <a:r>
              <a:rPr lang="en-US" sz="1600" dirty="0" smtClean="0"/>
              <a:t>Combine &amp; serialize data from all 8 channels</a:t>
            </a:r>
          </a:p>
          <a:p>
            <a:pPr lvl="3"/>
            <a:r>
              <a:rPr lang="en-US" sz="1600" dirty="0" smtClean="0"/>
              <a:t> Attach start of frame character and end of frame character to serialized data.</a:t>
            </a:r>
          </a:p>
          <a:p>
            <a:pPr lvl="3"/>
            <a:r>
              <a:rPr lang="en-US" sz="1600" dirty="0" smtClean="0"/>
              <a:t>Send frame data out Fiber Optic Transceiver, transmitters.</a:t>
            </a:r>
          </a:p>
          <a:p>
            <a:pPr lvl="3"/>
            <a:r>
              <a:rPr lang="en-US" sz="1600" dirty="0" smtClean="0"/>
              <a:t>Loopback optical frame data into Fiber Optic Transceivers, receiver.</a:t>
            </a:r>
          </a:p>
          <a:p>
            <a:pPr lvl="3"/>
            <a:r>
              <a:rPr lang="en-US" sz="1600" dirty="0" smtClean="0"/>
              <a:t>Compare frame data sent with frame data received, &amp; assert error (light on-board led) if communication errors exist.</a:t>
            </a:r>
          </a:p>
          <a:p>
            <a:pPr lvl="3"/>
            <a:r>
              <a:rPr lang="en-US" sz="1600" dirty="0" smtClean="0"/>
              <a:t>Count errors occurring during transmission of frame data.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0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INFN short term Milestones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2887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2000" dirty="0" smtClean="0"/>
              <a:t>2014: in progress now .. </a:t>
            </a:r>
            <a:r>
              <a:rPr lang="en-US" sz="2000" dirty="0" smtClean="0"/>
              <a:t>usage </a:t>
            </a:r>
            <a:r>
              <a:rPr lang="en-US" sz="2000" dirty="0" smtClean="0"/>
              <a:t>of 2 demo boards smartFusion2 for doing preliminary transmission test via optical </a:t>
            </a:r>
            <a:r>
              <a:rPr lang="en-US" sz="2000" dirty="0" smtClean="0"/>
              <a:t>fiber</a:t>
            </a:r>
          </a:p>
          <a:p>
            <a:endParaRPr lang="en-US" sz="2000" dirty="0" smtClean="0"/>
          </a:p>
          <a:p>
            <a:r>
              <a:rPr lang="en-US" sz="2000" dirty="0" smtClean="0"/>
              <a:t>2015: realize a digitizer prototype and define the final factorization of the system, number and type of boards, number of channels, form </a:t>
            </a:r>
            <a:r>
              <a:rPr lang="en-US" sz="2000" dirty="0" smtClean="0"/>
              <a:t>factor.</a:t>
            </a:r>
          </a:p>
          <a:p>
            <a:endParaRPr lang="en-US" sz="2000" dirty="0" smtClean="0"/>
          </a:p>
          <a:p>
            <a:r>
              <a:rPr lang="en-US" sz="2000" dirty="0" smtClean="0"/>
              <a:t>2015: </a:t>
            </a:r>
            <a:r>
              <a:rPr lang="en-US" sz="2000" dirty="0" smtClean="0"/>
              <a:t>test </a:t>
            </a:r>
            <a:r>
              <a:rPr lang="en-US" sz="2000" dirty="0" smtClean="0"/>
              <a:t>all components @ high B field and high radiation environment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303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82947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 smtClean="0"/>
              <a:t>475.07.05 Digitizer cost breakdown &amp; estimate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324821"/>
              </p:ext>
            </p:extLst>
          </p:nvPr>
        </p:nvGraphicFramePr>
        <p:xfrm>
          <a:off x="304803" y="1162314"/>
          <a:ext cx="4648200" cy="762000"/>
        </p:xfrm>
        <a:graphic>
          <a:graphicData uri="http://schemas.openxmlformats.org/drawingml/2006/table">
            <a:tbl>
              <a:tblPr/>
              <a:tblGrid>
                <a:gridCol w="1422400"/>
                <a:gridCol w="32258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Sum of 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Resource Type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M Material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N Non-Fermi Labor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Microsoft Sans Serif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Grand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832371"/>
              </p:ext>
            </p:extLst>
          </p:nvPr>
        </p:nvGraphicFramePr>
        <p:xfrm>
          <a:off x="-592666" y="2265216"/>
          <a:ext cx="6062134" cy="387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878102"/>
              </p:ext>
            </p:extLst>
          </p:nvPr>
        </p:nvGraphicFramePr>
        <p:xfrm>
          <a:off x="3234267" y="2265218"/>
          <a:ext cx="7382932" cy="387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172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748559"/>
              </p:ext>
            </p:extLst>
          </p:nvPr>
        </p:nvGraphicFramePr>
        <p:xfrm>
          <a:off x="304803" y="1162314"/>
          <a:ext cx="4648200" cy="762000"/>
        </p:xfrm>
        <a:graphic>
          <a:graphicData uri="http://schemas.openxmlformats.org/drawingml/2006/table">
            <a:tbl>
              <a:tblPr/>
              <a:tblGrid>
                <a:gridCol w="1422400"/>
                <a:gridCol w="32258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Sum of 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Resource Type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M Material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N Non-Fermi Labor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Microsoft Sans Serif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Grand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84200" y="194103"/>
            <a:ext cx="683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475.07.05 Fee &amp; </a:t>
            </a:r>
            <a:r>
              <a:rPr lang="en-US" b="1" dirty="0" err="1">
                <a:solidFill>
                  <a:srgbClr val="800000"/>
                </a:solidFill>
              </a:rPr>
              <a:t>Digi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Labour</a:t>
            </a:r>
            <a:r>
              <a:rPr lang="en-US" b="1" dirty="0">
                <a:solidFill>
                  <a:srgbClr val="800000"/>
                </a:solidFill>
              </a:rPr>
              <a:t> and Material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074816"/>
              </p:ext>
            </p:extLst>
          </p:nvPr>
        </p:nvGraphicFramePr>
        <p:xfrm>
          <a:off x="823049" y="1994164"/>
          <a:ext cx="8259907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555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828930"/>
              </p:ext>
            </p:extLst>
          </p:nvPr>
        </p:nvGraphicFramePr>
        <p:xfrm>
          <a:off x="304803" y="1162314"/>
          <a:ext cx="4648200" cy="762000"/>
        </p:xfrm>
        <a:graphic>
          <a:graphicData uri="http://schemas.openxmlformats.org/drawingml/2006/table">
            <a:tbl>
              <a:tblPr/>
              <a:tblGrid>
                <a:gridCol w="1422400"/>
                <a:gridCol w="32258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Sum of 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Resource Type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M Material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Microsoft Sans Serif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N Non-Fermi Labor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Microsoft Sans Serif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Grand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84200" y="194103"/>
            <a:ext cx="683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475.07.05 Fee &amp; </a:t>
            </a:r>
            <a:r>
              <a:rPr lang="en-US" b="1" dirty="0" err="1" smtClean="0">
                <a:solidFill>
                  <a:srgbClr val="800000"/>
                </a:solidFill>
              </a:rPr>
              <a:t>Digi</a:t>
            </a:r>
            <a:r>
              <a:rPr lang="en-US" b="1" dirty="0" smtClean="0">
                <a:solidFill>
                  <a:srgbClr val="800000"/>
                </a:solidFill>
              </a:rPr>
              <a:t> FTE resources</a:t>
            </a:r>
            <a:endParaRPr lang="en-US" b="1" dirty="0">
              <a:solidFill>
                <a:srgbClr val="80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749363"/>
              </p:ext>
            </p:extLst>
          </p:nvPr>
        </p:nvGraphicFramePr>
        <p:xfrm>
          <a:off x="806450" y="2242849"/>
          <a:ext cx="7398905" cy="348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411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835236">
            <a:off x="2032227" y="2528947"/>
            <a:ext cx="4749800" cy="1446153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ADDITIONAL MATERIAL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1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2887" y="946828"/>
            <a:ext cx="8672513" cy="350126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 smtClean="0"/>
              <a:t>Behavioral Simulation screen captures of data going into &amp; out of </a:t>
            </a:r>
            <a:r>
              <a:rPr lang="en-US" sz="1600" dirty="0" err="1" smtClean="0"/>
              <a:t>ten_to_one_mux</a:t>
            </a:r>
            <a:r>
              <a:rPr lang="en-US" sz="1600" dirty="0" smtClean="0"/>
              <a:t> module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56124"/>
            <a:ext cx="8686800" cy="719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11448"/>
            <a:ext cx="8686800" cy="127797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05727" y="3423271"/>
            <a:ext cx="8672513" cy="35012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 smtClean="0"/>
              <a:t>Post-Route Simulation screen captures of data going into &amp; out of </a:t>
            </a:r>
            <a:r>
              <a:rPr lang="en-US" sz="1600" dirty="0" err="1" smtClean="0"/>
              <a:t>ten_to_one_mux</a:t>
            </a:r>
            <a:r>
              <a:rPr lang="en-US" sz="1600" dirty="0" smtClean="0"/>
              <a:t> module</a:t>
            </a:r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3781386"/>
            <a:ext cx="8686801" cy="7548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7" y="4687754"/>
            <a:ext cx="8672513" cy="128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3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DAQ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5" name="Picture 14" descr="system architectur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018191"/>
            <a:ext cx="4352377" cy="48076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41624" y="1495468"/>
            <a:ext cx="4502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/>
              <a:t> DAQ architecture supports both streaming (Tracker, Calorimeter) and triggered (CRV) readout</a:t>
            </a:r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DAQ Servers handle data readout, event building and processing</a:t>
            </a:r>
          </a:p>
          <a:p>
            <a:endParaRPr lang="en-US" sz="1600" dirty="0"/>
          </a:p>
          <a:p>
            <a:pPr>
              <a:buFontTx/>
              <a:buChar char="-"/>
            </a:pPr>
            <a:r>
              <a:rPr lang="en-US" sz="1600" dirty="0" smtClean="0"/>
              <a:t> Bidirectional front-end interface for fast control and readout</a:t>
            </a:r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r>
              <a:rPr lang="en-US" sz="1600" dirty="0" smtClean="0"/>
              <a:t> Large front-end buffers for uniform data transfer</a:t>
            </a:r>
          </a:p>
          <a:p>
            <a:pPr>
              <a:buFontTx/>
              <a:buChar char="-"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802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5727" y="916291"/>
            <a:ext cx="8672513" cy="35012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 smtClean="0"/>
              <a:t>Logic Analyzer Screen Capture Showing All ‘Ones’ being outputted from ADC</a:t>
            </a:r>
          </a:p>
          <a:p>
            <a:pPr marL="0" indent="0" algn="ctr">
              <a:buFont typeface="Arial" charset="0"/>
              <a:buNone/>
            </a:pPr>
            <a:r>
              <a:rPr lang="en-US" sz="1600" dirty="0" smtClean="0"/>
              <a:t>(0b 111 1111 1111 =&gt; 0x3e, 0x3f)</a:t>
            </a:r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" y="1636508"/>
            <a:ext cx="7698105" cy="3621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98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studies: </a:t>
            </a:r>
            <a:r>
              <a:rPr lang="en-US" dirty="0"/>
              <a:t>Prototype Digitizer PCB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2887" y="4772660"/>
            <a:ext cx="8672513" cy="736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Block Diagram of Rate Test Firmware, Version 1</a:t>
            </a:r>
          </a:p>
          <a:p>
            <a:pPr marL="0" indent="0" algn="ctr">
              <a:buNone/>
            </a:pPr>
            <a:r>
              <a:rPr lang="en-US" dirty="0" smtClean="0"/>
              <a:t>(Written in VHDL)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45" y="1025358"/>
            <a:ext cx="8168617" cy="374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</a:t>
            </a:r>
            <a:r>
              <a:rPr lang="en-US" dirty="0"/>
              <a:t>Digitizer </a:t>
            </a:r>
            <a:r>
              <a:rPr lang="en-US" dirty="0" smtClean="0"/>
              <a:t>PCB (4)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2887" y="946150"/>
            <a:ext cx="8672513" cy="5195570"/>
          </a:xfrm>
        </p:spPr>
        <p:txBody>
          <a:bodyPr/>
          <a:lstStyle/>
          <a:p>
            <a:r>
              <a:rPr lang="en-US" dirty="0" smtClean="0"/>
              <a:t>Rate Tests: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First, write VHDL firmware to perform rate test @ 1.25 </a:t>
            </a:r>
            <a:r>
              <a:rPr lang="en-US" sz="2000" dirty="0" err="1">
                <a:solidFill>
                  <a:srgbClr val="800000"/>
                </a:solidFill>
              </a:rPr>
              <a:t>Gbips</a:t>
            </a:r>
            <a:r>
              <a:rPr lang="en-US" sz="2000" dirty="0" smtClean="0">
                <a:solidFill>
                  <a:srgbClr val="800000"/>
                </a:solidFill>
              </a:rPr>
              <a:t>.</a:t>
            </a:r>
          </a:p>
          <a:p>
            <a:pPr lvl="2"/>
            <a:r>
              <a:rPr lang="en-US" sz="1800" dirty="0" smtClean="0"/>
              <a:t>Firmware is currently being written &amp; tested.</a:t>
            </a:r>
          </a:p>
          <a:p>
            <a:pPr lvl="3"/>
            <a:r>
              <a:rPr lang="en-US" sz="1600" dirty="0" smtClean="0"/>
              <a:t>Firmware has passed functional simulation.</a:t>
            </a:r>
          </a:p>
          <a:p>
            <a:pPr lvl="3"/>
            <a:r>
              <a:rPr lang="en-US" sz="1600" dirty="0" smtClean="0"/>
              <a:t>Firmware has not yet passed post-route simulation and is under development.</a:t>
            </a:r>
          </a:p>
          <a:p>
            <a:pPr lvl="4"/>
            <a:r>
              <a:rPr lang="en-US" sz="1600" dirty="0" smtClean="0"/>
              <a:t>Post-route simulation has passed sending correct data through </a:t>
            </a:r>
            <a:r>
              <a:rPr lang="en-US" sz="1600" dirty="0" err="1" smtClean="0"/>
              <a:t>ten_to_one_mux</a:t>
            </a:r>
            <a:r>
              <a:rPr lang="en-US" sz="1600" dirty="0" smtClean="0"/>
              <a:t> module(see picture on previous slide).</a:t>
            </a:r>
          </a:p>
          <a:p>
            <a:pPr lvl="4"/>
            <a:r>
              <a:rPr lang="en-US" sz="1600" dirty="0" smtClean="0"/>
              <a:t>Post-route simulation for FIFO &amp; Transceiver is currently under development.</a:t>
            </a:r>
          </a:p>
          <a:p>
            <a:pPr lvl="3"/>
            <a:r>
              <a:rPr lang="en-US" sz="1600" dirty="0" smtClean="0"/>
              <a:t>Firmware won’t be programmed into FPGA and tested, until it passes post-route simulation.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Second, write VHDL firmware to perform rate test @ 2.5 </a:t>
            </a:r>
            <a:r>
              <a:rPr lang="en-US" sz="2000" dirty="0" err="1">
                <a:solidFill>
                  <a:srgbClr val="800000"/>
                </a:solidFill>
              </a:rPr>
              <a:t>Gbips</a:t>
            </a:r>
            <a:r>
              <a:rPr lang="en-US" sz="2000" dirty="0" smtClean="0"/>
              <a:t>.</a:t>
            </a:r>
          </a:p>
          <a:p>
            <a:pPr lvl="2"/>
            <a:r>
              <a:rPr lang="en-US" sz="1800" dirty="0" smtClean="0"/>
              <a:t>Test has not been started yet.</a:t>
            </a:r>
          </a:p>
          <a:p>
            <a:pPr lvl="2"/>
            <a:r>
              <a:rPr lang="en-US" sz="1800" dirty="0" smtClean="0"/>
              <a:t>Use the code from 1.25 </a:t>
            </a:r>
            <a:r>
              <a:rPr lang="en-US" sz="1800" dirty="0" err="1"/>
              <a:t>Gbips</a:t>
            </a:r>
            <a:r>
              <a:rPr lang="en-US" sz="1800" dirty="0"/>
              <a:t> test</a:t>
            </a:r>
            <a:r>
              <a:rPr lang="en-US" sz="1800" dirty="0" smtClean="0"/>
              <a:t>.</a:t>
            </a:r>
          </a:p>
          <a:p>
            <a:pPr lvl="2"/>
            <a:r>
              <a:rPr lang="en-US" sz="1800" dirty="0" smtClean="0"/>
              <a:t>Increase the clocks to capture data at a faster rate.</a:t>
            </a:r>
          </a:p>
          <a:p>
            <a:pPr lvl="2"/>
            <a:r>
              <a:rPr lang="en-US" sz="1800" dirty="0" smtClean="0"/>
              <a:t>Change transceiver clock &amp; settings to increase output to 2.5 </a:t>
            </a:r>
            <a:r>
              <a:rPr lang="en-US" sz="1800" dirty="0" err="1"/>
              <a:t>Gbips</a:t>
            </a:r>
            <a:r>
              <a:rPr lang="en-US" sz="1800" dirty="0"/>
              <a:t>.</a:t>
            </a:r>
            <a:endParaRPr lang="en-US" sz="18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studies: </a:t>
            </a:r>
            <a:r>
              <a:rPr lang="en-US" dirty="0"/>
              <a:t>Prototype Digitizer PCB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2887" y="946150"/>
            <a:ext cx="8672513" cy="4869006"/>
          </a:xfrm>
        </p:spPr>
        <p:txBody>
          <a:bodyPr/>
          <a:lstStyle/>
          <a:p>
            <a:r>
              <a:rPr lang="en-US" dirty="0" smtClean="0"/>
              <a:t>Hardware Test</a:t>
            </a:r>
            <a:r>
              <a:rPr lang="en-US" dirty="0"/>
              <a:t>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First, write firmware (VHDL or ANSI C/C++) to test each subsystem.</a:t>
            </a:r>
          </a:p>
          <a:p>
            <a:pPr lvl="2"/>
            <a:r>
              <a:rPr lang="en-US" dirty="0" smtClean="0"/>
              <a:t>Optical Transceiver, ADCs, Clocks have been tested and are functional.</a:t>
            </a:r>
          </a:p>
          <a:p>
            <a:pPr lvl="2"/>
            <a:r>
              <a:rPr lang="en-US" dirty="0" smtClean="0"/>
              <a:t>Microcontroller, &amp; CAN Interface are under development.</a:t>
            </a:r>
          </a:p>
          <a:p>
            <a:pPr lvl="2"/>
            <a:r>
              <a:rPr lang="en-US" dirty="0" smtClean="0"/>
              <a:t>Memory has some code written, but not complete or have been tested yet.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Second, verify ADC data output format is well understood.</a:t>
            </a:r>
          </a:p>
          <a:p>
            <a:pPr lvl="2"/>
            <a:r>
              <a:rPr lang="en-US" dirty="0" smtClean="0"/>
              <a:t>Use Texas Instruments ADS58C48EVM, evaluation module &amp; Prototype Digitizer PCB to understand ADC data output format.</a:t>
            </a:r>
          </a:p>
          <a:p>
            <a:pPr lvl="2"/>
            <a:r>
              <a:rPr lang="en-US" dirty="0" smtClean="0"/>
              <a:t>ADC data output format is understood and can be applied to rate test firmware.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1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studies: </a:t>
            </a:r>
            <a:r>
              <a:rPr lang="en-US" dirty="0"/>
              <a:t>Prototype Digitizer PCB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2887" y="899160"/>
            <a:ext cx="8672513" cy="4915996"/>
          </a:xfrm>
        </p:spPr>
        <p:txBody>
          <a:bodyPr/>
          <a:lstStyle/>
          <a:p>
            <a:pPr lvl="1"/>
            <a:r>
              <a:rPr lang="en-US" dirty="0" smtClean="0"/>
              <a:t>Rate Testing (Cont.):</a:t>
            </a:r>
          </a:p>
          <a:p>
            <a:pPr lvl="2"/>
            <a:r>
              <a:rPr lang="en-US" dirty="0" smtClean="0"/>
              <a:t>Firmware Development Workflow:</a:t>
            </a:r>
          </a:p>
          <a:p>
            <a:pPr lvl="3"/>
            <a:r>
              <a:rPr lang="en-US" dirty="0" smtClean="0"/>
              <a:t>Write code.</a:t>
            </a:r>
          </a:p>
          <a:p>
            <a:pPr lvl="4"/>
            <a:r>
              <a:rPr lang="en-US" sz="1600" dirty="0" smtClean="0"/>
              <a:t>Fix syntax errors.</a:t>
            </a:r>
          </a:p>
          <a:p>
            <a:pPr lvl="3"/>
            <a:r>
              <a:rPr lang="en-US" dirty="0" smtClean="0"/>
              <a:t>Perform Behavioral Simulation.</a:t>
            </a:r>
          </a:p>
          <a:p>
            <a:pPr lvl="4"/>
            <a:r>
              <a:rPr lang="en-US" sz="1600" dirty="0" smtClean="0"/>
              <a:t>Fix logic errors.</a:t>
            </a:r>
          </a:p>
          <a:p>
            <a:pPr lvl="4"/>
            <a:r>
              <a:rPr lang="en-US" sz="1600" dirty="0" smtClean="0"/>
              <a:t>Iterate, until </a:t>
            </a:r>
            <a:r>
              <a:rPr lang="en-US" sz="1600" dirty="0"/>
              <a:t>it </a:t>
            </a:r>
            <a:r>
              <a:rPr lang="en-US" sz="1600" dirty="0" smtClean="0"/>
              <a:t>passes Behavioral </a:t>
            </a:r>
            <a:r>
              <a:rPr lang="en-US" sz="1600" dirty="0"/>
              <a:t>Simulation </a:t>
            </a:r>
            <a:endParaRPr lang="en-US" sz="1600" dirty="0" smtClean="0"/>
          </a:p>
          <a:p>
            <a:pPr lvl="3"/>
            <a:r>
              <a:rPr lang="en-US" dirty="0" smtClean="0"/>
              <a:t>Perform Post-Route Simulation</a:t>
            </a:r>
          </a:p>
          <a:p>
            <a:pPr lvl="4"/>
            <a:r>
              <a:rPr lang="en-US" sz="1600" dirty="0" smtClean="0"/>
              <a:t>Fix Timing Errors.</a:t>
            </a:r>
          </a:p>
          <a:p>
            <a:pPr lvl="4"/>
            <a:r>
              <a:rPr lang="en-US" sz="1600" dirty="0" smtClean="0"/>
              <a:t>Re-write code.</a:t>
            </a:r>
          </a:p>
          <a:p>
            <a:pPr lvl="4"/>
            <a:r>
              <a:rPr lang="en-US" sz="1600" dirty="0"/>
              <a:t>Iterate, until it passes </a:t>
            </a:r>
            <a:r>
              <a:rPr lang="en-US" sz="1600" dirty="0" smtClean="0"/>
              <a:t>Post-Route Simulation </a:t>
            </a:r>
            <a:endParaRPr lang="en-US" sz="1600" dirty="0"/>
          </a:p>
          <a:p>
            <a:pPr lvl="3"/>
            <a:r>
              <a:rPr lang="en-US" dirty="0" smtClean="0"/>
              <a:t>Program FPGA &amp; confirm code works in hardware. </a:t>
            </a:r>
          </a:p>
          <a:p>
            <a:pPr marL="1371600" lvl="3" indent="0">
              <a:buNone/>
            </a:pPr>
            <a:r>
              <a:rPr lang="en-US" sz="1600" dirty="0" err="1" smtClean="0"/>
              <a:t>Ie</a:t>
            </a:r>
            <a:r>
              <a:rPr lang="en-US" sz="1600" dirty="0" smtClean="0"/>
              <a:t>. Upon receipt </a:t>
            </a:r>
            <a:r>
              <a:rPr lang="en-US" sz="1600" dirty="0"/>
              <a:t>of “Start </a:t>
            </a:r>
            <a:r>
              <a:rPr lang="en-US" sz="1600" dirty="0" smtClean="0"/>
              <a:t>Trigger” signal, will board capture data from 8 ADCs, digitize, serialize, and be outputted correctly </a:t>
            </a:r>
            <a:r>
              <a:rPr lang="en-US" sz="1600" dirty="0"/>
              <a:t>@ 1.25 </a:t>
            </a:r>
            <a:r>
              <a:rPr lang="en-US" sz="1600" dirty="0" err="1" smtClean="0"/>
              <a:t>Gbips</a:t>
            </a:r>
            <a:r>
              <a:rPr lang="en-US" sz="1600" dirty="0" smtClean="0"/>
              <a:t> &amp; 2.5 </a:t>
            </a:r>
            <a:r>
              <a:rPr lang="en-US" sz="1600" dirty="0" err="1" smtClean="0"/>
              <a:t>Gbips</a:t>
            </a:r>
            <a:r>
              <a:rPr lang="en-US" sz="1600" dirty="0"/>
              <a:t>?</a:t>
            </a:r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5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studies: </a:t>
            </a:r>
            <a:r>
              <a:rPr lang="en-US" dirty="0"/>
              <a:t>Prototype Digitizer PCB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2887" y="946150"/>
            <a:ext cx="8672513" cy="4869006"/>
          </a:xfrm>
        </p:spPr>
        <p:txBody>
          <a:bodyPr/>
          <a:lstStyle/>
          <a:p>
            <a:r>
              <a:rPr lang="en-US" dirty="0" smtClean="0"/>
              <a:t>Hardware Subsystem Testing:</a:t>
            </a:r>
          </a:p>
          <a:p>
            <a:pPr lvl="1"/>
            <a:r>
              <a:rPr lang="en-US" dirty="0" smtClean="0"/>
              <a:t>Tests are done to verify that each subsystem is working properly.</a:t>
            </a:r>
          </a:p>
          <a:p>
            <a:pPr lvl="1"/>
            <a:r>
              <a:rPr lang="en-US" dirty="0"/>
              <a:t>Firmware either has been or has to be written to correctly perform the hardware tests.</a:t>
            </a:r>
          </a:p>
          <a:p>
            <a:pPr lvl="1"/>
            <a:r>
              <a:rPr lang="en-US" dirty="0" smtClean="0"/>
              <a:t>Subsystems being tested are:</a:t>
            </a:r>
          </a:p>
          <a:p>
            <a:pPr lvl="2"/>
            <a:r>
              <a:rPr lang="en-US" dirty="0" smtClean="0"/>
              <a:t>FPGA programmability</a:t>
            </a:r>
          </a:p>
          <a:p>
            <a:pPr lvl="2"/>
            <a:r>
              <a:rPr lang="en-US" dirty="0" smtClean="0"/>
              <a:t>ADCs</a:t>
            </a:r>
          </a:p>
          <a:p>
            <a:pPr lvl="2"/>
            <a:r>
              <a:rPr lang="en-US" dirty="0" smtClean="0"/>
              <a:t>Clocks</a:t>
            </a:r>
          </a:p>
          <a:p>
            <a:pPr lvl="2"/>
            <a:r>
              <a:rPr lang="en-US" dirty="0" smtClean="0"/>
              <a:t>Optical Transceivers</a:t>
            </a:r>
          </a:p>
          <a:p>
            <a:pPr lvl="2"/>
            <a:r>
              <a:rPr lang="en-US" dirty="0" smtClean="0"/>
              <a:t>Microcontroller</a:t>
            </a:r>
          </a:p>
          <a:p>
            <a:pPr lvl="2"/>
            <a:r>
              <a:rPr lang="en-US" dirty="0" smtClean="0"/>
              <a:t>CAN Interface</a:t>
            </a:r>
          </a:p>
          <a:p>
            <a:pPr lvl="2"/>
            <a:r>
              <a:rPr lang="en-US" dirty="0" smtClean="0"/>
              <a:t>Memory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DAQ system  (Tracker example)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 descr="data transfer controll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0899" y="1274649"/>
            <a:ext cx="1947576" cy="1075091"/>
          </a:xfrm>
          <a:prstGeom prst="rect">
            <a:avLst/>
          </a:prstGeom>
        </p:spPr>
      </p:pic>
      <p:pic>
        <p:nvPicPr>
          <p:cNvPr id="9" name="Picture 8" descr="daq serv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338" y="1267386"/>
            <a:ext cx="1158875" cy="915681"/>
          </a:xfrm>
          <a:prstGeom prst="rect">
            <a:avLst/>
          </a:prstGeom>
        </p:spPr>
      </p:pic>
      <p:sp>
        <p:nvSpPr>
          <p:cNvPr id="10" name="Left-Right Arrow 9"/>
          <p:cNvSpPr/>
          <p:nvPr/>
        </p:nvSpPr>
        <p:spPr>
          <a:xfrm>
            <a:off x="7072312" y="1572827"/>
            <a:ext cx="447675" cy="22259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>
            <a:off x="1133475" y="1770702"/>
            <a:ext cx="2828925" cy="1881187"/>
            <a:chOff x="1428750" y="2509838"/>
            <a:chExt cx="2828925" cy="1881187"/>
          </a:xfrm>
        </p:grpSpPr>
        <p:sp>
          <p:nvSpPr>
            <p:cNvPr id="12" name="Rounded Rectangle 11"/>
            <p:cNvSpPr/>
            <p:nvPr/>
          </p:nvSpPr>
          <p:spPr>
            <a:xfrm>
              <a:off x="1428750" y="2509838"/>
              <a:ext cx="2828925" cy="1881187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05050" y="3750360"/>
              <a:ext cx="971550" cy="53754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ROC</a:t>
              </a:r>
              <a:endParaRPr lang="it-IT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19250" y="2711296"/>
              <a:ext cx="485775" cy="5375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WD</a:t>
              </a:r>
              <a:endParaRPr lang="it-IT" sz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05050" y="2711296"/>
              <a:ext cx="485775" cy="5375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WD</a:t>
              </a:r>
              <a:endParaRPr lang="it-IT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43225" y="2711296"/>
              <a:ext cx="485775" cy="5375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WD</a:t>
              </a:r>
              <a:endParaRPr lang="it-IT" sz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09975" y="2711296"/>
              <a:ext cx="485775" cy="5375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WD</a:t>
              </a:r>
              <a:endParaRPr lang="it-IT" sz="1200" dirty="0"/>
            </a:p>
          </p:txBody>
        </p:sp>
        <p:cxnSp>
          <p:nvCxnSpPr>
            <p:cNvPr id="18" name="Straight Connector 17"/>
            <p:cNvCxnSpPr>
              <a:stCxn id="14" idx="2"/>
            </p:cNvCxnSpPr>
            <p:nvPr/>
          </p:nvCxnSpPr>
          <p:spPr>
            <a:xfrm>
              <a:off x="1862138" y="3248842"/>
              <a:ext cx="642937" cy="501518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5" idx="2"/>
            </p:cNvCxnSpPr>
            <p:nvPr/>
          </p:nvCxnSpPr>
          <p:spPr>
            <a:xfrm>
              <a:off x="2547938" y="3248842"/>
              <a:ext cx="200024" cy="501518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2"/>
            </p:cNvCxnSpPr>
            <p:nvPr/>
          </p:nvCxnSpPr>
          <p:spPr>
            <a:xfrm flipH="1">
              <a:off x="2971800" y="3248842"/>
              <a:ext cx="214313" cy="484958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2"/>
            </p:cNvCxnSpPr>
            <p:nvPr/>
          </p:nvCxnSpPr>
          <p:spPr>
            <a:xfrm flipH="1">
              <a:off x="3186114" y="3248842"/>
              <a:ext cx="666749" cy="501518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94571" y="3442584"/>
              <a:ext cx="542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LVDS</a:t>
              </a:r>
              <a:endParaRPr lang="it-IT" sz="1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99296" y="3894913"/>
            <a:ext cx="2828925" cy="1881187"/>
            <a:chOff x="1428750" y="2509838"/>
            <a:chExt cx="2828925" cy="1881187"/>
          </a:xfrm>
        </p:grpSpPr>
        <p:sp>
          <p:nvSpPr>
            <p:cNvPr id="24" name="Rounded Rectangle 23"/>
            <p:cNvSpPr/>
            <p:nvPr/>
          </p:nvSpPr>
          <p:spPr>
            <a:xfrm>
              <a:off x="1428750" y="2509838"/>
              <a:ext cx="2828925" cy="1881187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05050" y="3750360"/>
              <a:ext cx="971550" cy="53754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ROC</a:t>
              </a:r>
              <a:endParaRPr lang="it-IT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19250" y="2711296"/>
              <a:ext cx="485775" cy="5375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WD</a:t>
              </a:r>
              <a:endParaRPr lang="it-IT" sz="1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05050" y="2711296"/>
              <a:ext cx="485775" cy="5375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WD</a:t>
              </a:r>
              <a:endParaRPr lang="it-IT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43225" y="2711296"/>
              <a:ext cx="485775" cy="5375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WD</a:t>
              </a:r>
              <a:endParaRPr lang="it-IT" sz="1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09975" y="2711296"/>
              <a:ext cx="485775" cy="5375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WD</a:t>
              </a:r>
              <a:endParaRPr lang="it-IT" sz="1200" dirty="0"/>
            </a:p>
          </p:txBody>
        </p:sp>
        <p:cxnSp>
          <p:nvCxnSpPr>
            <p:cNvPr id="30" name="Straight Connector 29"/>
            <p:cNvCxnSpPr>
              <a:stCxn id="26" idx="2"/>
            </p:cNvCxnSpPr>
            <p:nvPr/>
          </p:nvCxnSpPr>
          <p:spPr>
            <a:xfrm>
              <a:off x="1862138" y="3248842"/>
              <a:ext cx="642937" cy="501518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2"/>
            </p:cNvCxnSpPr>
            <p:nvPr/>
          </p:nvCxnSpPr>
          <p:spPr>
            <a:xfrm>
              <a:off x="2547938" y="3248842"/>
              <a:ext cx="200024" cy="501518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8" idx="2"/>
            </p:cNvCxnSpPr>
            <p:nvPr/>
          </p:nvCxnSpPr>
          <p:spPr>
            <a:xfrm flipH="1">
              <a:off x="2971800" y="3248842"/>
              <a:ext cx="214313" cy="484958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2"/>
            </p:cNvCxnSpPr>
            <p:nvPr/>
          </p:nvCxnSpPr>
          <p:spPr>
            <a:xfrm flipH="1">
              <a:off x="3186114" y="3248842"/>
              <a:ext cx="666749" cy="501518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494571" y="3442584"/>
              <a:ext cx="542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LVDS</a:t>
              </a:r>
              <a:endParaRPr lang="it-IT" sz="1400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3347611" y="1128871"/>
            <a:ext cx="419954" cy="29817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FEE</a:t>
            </a:r>
            <a:endParaRPr lang="it-IT" sz="800" dirty="0"/>
          </a:p>
        </p:txBody>
      </p:sp>
      <p:sp>
        <p:nvSpPr>
          <p:cNvPr id="35" name="Rectangle 34"/>
          <p:cNvSpPr/>
          <p:nvPr/>
        </p:nvSpPr>
        <p:spPr>
          <a:xfrm>
            <a:off x="3532921" y="1274649"/>
            <a:ext cx="419954" cy="29817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FEE</a:t>
            </a:r>
            <a:endParaRPr lang="it-IT" sz="800" dirty="0"/>
          </a:p>
        </p:txBody>
      </p:sp>
      <p:sp>
        <p:nvSpPr>
          <p:cNvPr id="36" name="Rectangle 35"/>
          <p:cNvSpPr/>
          <p:nvPr/>
        </p:nvSpPr>
        <p:spPr>
          <a:xfrm>
            <a:off x="3685321" y="1427049"/>
            <a:ext cx="419954" cy="29817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FEE</a:t>
            </a:r>
            <a:endParaRPr lang="it-IT" sz="8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581400" y="1572827"/>
            <a:ext cx="0" cy="39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52813" y="1427049"/>
            <a:ext cx="0" cy="545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43325" y="1725227"/>
            <a:ext cx="0" cy="246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294105" y="3240505"/>
            <a:ext cx="1791369" cy="2371558"/>
          </a:xfrm>
          <a:custGeom>
            <a:avLst/>
            <a:gdLst>
              <a:gd name="connsiteX0" fmla="*/ 1711158 w 1791369"/>
              <a:gd name="connsiteY0" fmla="*/ 0 h 2371558"/>
              <a:gd name="connsiteX1" fmla="*/ 203200 w 1791369"/>
              <a:gd name="connsiteY1" fmla="*/ 858253 h 2371558"/>
              <a:gd name="connsiteX2" fmla="*/ 491958 w 1791369"/>
              <a:gd name="connsiteY2" fmla="*/ 2133600 h 2371558"/>
              <a:gd name="connsiteX3" fmla="*/ 1791369 w 1791369"/>
              <a:gd name="connsiteY3" fmla="*/ 2286000 h 237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369" h="2371558">
                <a:moveTo>
                  <a:pt x="1711158" y="0"/>
                </a:moveTo>
                <a:cubicBezTo>
                  <a:pt x="1058779" y="251326"/>
                  <a:pt x="406400" y="502653"/>
                  <a:pt x="203200" y="858253"/>
                </a:cubicBezTo>
                <a:cubicBezTo>
                  <a:pt x="0" y="1213853"/>
                  <a:pt x="227263" y="1895642"/>
                  <a:pt x="491958" y="2133600"/>
                </a:cubicBezTo>
                <a:cubicBezTo>
                  <a:pt x="756653" y="2371558"/>
                  <a:pt x="1545390" y="2260600"/>
                  <a:pt x="1791369" y="2286000"/>
                </a:cubicBezTo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eform 40"/>
          <p:cNvSpPr/>
          <p:nvPr/>
        </p:nvSpPr>
        <p:spPr>
          <a:xfrm>
            <a:off x="2983832" y="1588168"/>
            <a:ext cx="1917031" cy="1854201"/>
          </a:xfrm>
          <a:custGeom>
            <a:avLst/>
            <a:gdLst>
              <a:gd name="connsiteX0" fmla="*/ 1917031 w 1917031"/>
              <a:gd name="connsiteY0" fmla="*/ 0 h 1854201"/>
              <a:gd name="connsiteX1" fmla="*/ 1363579 w 1917031"/>
              <a:gd name="connsiteY1" fmla="*/ 216569 h 1854201"/>
              <a:gd name="connsiteX2" fmla="*/ 1259305 w 1917031"/>
              <a:gd name="connsiteY2" fmla="*/ 978569 h 1854201"/>
              <a:gd name="connsiteX3" fmla="*/ 946484 w 1917031"/>
              <a:gd name="connsiteY3" fmla="*/ 1716506 h 1854201"/>
              <a:gd name="connsiteX4" fmla="*/ 0 w 1917031"/>
              <a:gd name="connsiteY4" fmla="*/ 1804737 h 185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7031" h="1854201">
                <a:moveTo>
                  <a:pt x="1917031" y="0"/>
                </a:moveTo>
                <a:cubicBezTo>
                  <a:pt x="1695115" y="26737"/>
                  <a:pt x="1473200" y="53474"/>
                  <a:pt x="1363579" y="216569"/>
                </a:cubicBezTo>
                <a:cubicBezTo>
                  <a:pt x="1253958" y="379664"/>
                  <a:pt x="1328821" y="728580"/>
                  <a:pt x="1259305" y="978569"/>
                </a:cubicBezTo>
                <a:cubicBezTo>
                  <a:pt x="1189789" y="1228559"/>
                  <a:pt x="1156368" y="1578811"/>
                  <a:pt x="946484" y="1716506"/>
                </a:cubicBezTo>
                <a:cubicBezTo>
                  <a:pt x="736600" y="1854201"/>
                  <a:pt x="368300" y="1829469"/>
                  <a:pt x="0" y="1804737"/>
                </a:cubicBezTo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eform 41"/>
          <p:cNvSpPr/>
          <p:nvPr/>
        </p:nvSpPr>
        <p:spPr>
          <a:xfrm>
            <a:off x="3056057" y="1653979"/>
            <a:ext cx="1844842" cy="3995820"/>
          </a:xfrm>
          <a:custGeom>
            <a:avLst/>
            <a:gdLst>
              <a:gd name="connsiteX0" fmla="*/ 0 w 1844842"/>
              <a:gd name="connsiteY0" fmla="*/ 3745831 h 3995820"/>
              <a:gd name="connsiteX1" fmla="*/ 1138990 w 1844842"/>
              <a:gd name="connsiteY1" fmla="*/ 3585410 h 3995820"/>
              <a:gd name="connsiteX2" fmla="*/ 1620253 w 1844842"/>
              <a:gd name="connsiteY2" fmla="*/ 1283368 h 3995820"/>
              <a:gd name="connsiteX3" fmla="*/ 1443790 w 1844842"/>
              <a:gd name="connsiteY3" fmla="*/ 376989 h 3995820"/>
              <a:gd name="connsiteX4" fmla="*/ 1844842 w 1844842"/>
              <a:gd name="connsiteY4" fmla="*/ 0 h 3995820"/>
              <a:gd name="connsiteX5" fmla="*/ 1844842 w 1844842"/>
              <a:gd name="connsiteY5" fmla="*/ 0 h 399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4842" h="3995820">
                <a:moveTo>
                  <a:pt x="0" y="3745831"/>
                </a:moveTo>
                <a:cubicBezTo>
                  <a:pt x="434474" y="3870825"/>
                  <a:pt x="868948" y="3995820"/>
                  <a:pt x="1138990" y="3585410"/>
                </a:cubicBezTo>
                <a:cubicBezTo>
                  <a:pt x="1409032" y="3175000"/>
                  <a:pt x="1569453" y="1818105"/>
                  <a:pt x="1620253" y="1283368"/>
                </a:cubicBezTo>
                <a:cubicBezTo>
                  <a:pt x="1671053" y="748631"/>
                  <a:pt x="1406359" y="590884"/>
                  <a:pt x="1443790" y="376989"/>
                </a:cubicBezTo>
                <a:cubicBezTo>
                  <a:pt x="1481221" y="163094"/>
                  <a:pt x="1844842" y="0"/>
                  <a:pt x="1844842" y="0"/>
                </a:cubicBezTo>
                <a:lnTo>
                  <a:pt x="1844842" y="0"/>
                </a:lnTo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4900863" y="2760196"/>
            <a:ext cx="3647324" cy="2851867"/>
          </a:xfrm>
        </p:spPr>
        <p:txBody>
          <a:bodyPr/>
          <a:lstStyle/>
          <a:p>
            <a:r>
              <a:rPr lang="en-US" sz="1200" dirty="0" smtClean="0"/>
              <a:t>FEE amplify and generates the signals</a:t>
            </a:r>
          </a:p>
          <a:p>
            <a:r>
              <a:rPr lang="en-US" sz="1200" dirty="0" smtClean="0"/>
              <a:t>Waveform Digitizer (WD) performs: digitalization, pedestal suppression, </a:t>
            </a:r>
            <a:r>
              <a:rPr lang="en-US" sz="1200" dirty="0" err="1" smtClean="0"/>
              <a:t>sparsification</a:t>
            </a:r>
            <a:r>
              <a:rPr lang="en-US" sz="1200" dirty="0" smtClean="0"/>
              <a:t> and compression</a:t>
            </a:r>
          </a:p>
          <a:p>
            <a:r>
              <a:rPr lang="en-US" sz="1200" dirty="0" err="1" smtClean="0"/>
              <a:t>ReadOut</a:t>
            </a:r>
            <a:r>
              <a:rPr lang="en-US" sz="1200" dirty="0" smtClean="0"/>
              <a:t> Controller (</a:t>
            </a:r>
            <a:r>
              <a:rPr lang="en-US" sz="1200" dirty="0" err="1" smtClean="0"/>
              <a:t>RoC</a:t>
            </a:r>
            <a:r>
              <a:rPr lang="en-US" sz="1200" dirty="0" smtClean="0"/>
              <a:t>) receives data from WD and write them in a huge buffer (~ 1 s od data)</a:t>
            </a:r>
          </a:p>
          <a:p>
            <a:r>
              <a:rPr lang="en-US" sz="1200" dirty="0" smtClean="0"/>
              <a:t>Data are transferred to the DAQ during the </a:t>
            </a:r>
            <a:r>
              <a:rPr lang="en-US" sz="1200" dirty="0" err="1" smtClean="0"/>
              <a:t>supercyccle</a:t>
            </a:r>
            <a:r>
              <a:rPr lang="en-US" sz="1200" dirty="0" smtClean="0"/>
              <a:t> period (500 ms beam-on, 830 ms beam off)</a:t>
            </a:r>
          </a:p>
          <a:p>
            <a:pPr>
              <a:buNone/>
            </a:pPr>
            <a:endParaRPr lang="en-US" sz="1200" dirty="0" smtClean="0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863" y="4827659"/>
            <a:ext cx="3343275" cy="117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77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 descr="DAQ_CDR_PICS_Page_0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92650"/>
            <a:ext cx="4891605" cy="337882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81432"/>
            <a:ext cx="4257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17095" y="4684295"/>
            <a:ext cx="48527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69832" y="1170071"/>
            <a:ext cx="3795195" cy="3257215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1400" dirty="0" smtClean="0"/>
              <a:t>Readout  Controller:</a:t>
            </a:r>
          </a:p>
          <a:p>
            <a:pPr lvl="1"/>
            <a:r>
              <a:rPr lang="en-US" sz="1400" dirty="0" smtClean="0"/>
              <a:t>WD interface</a:t>
            </a:r>
          </a:p>
          <a:p>
            <a:pPr lvl="1"/>
            <a:r>
              <a:rPr lang="en-US" sz="1400" dirty="0" smtClean="0"/>
              <a:t>Optical redundant connection throw DAQ servers (2.5 </a:t>
            </a:r>
            <a:r>
              <a:rPr lang="en-US" sz="1400" dirty="0" err="1" smtClean="0"/>
              <a:t>Gbit</a:t>
            </a:r>
            <a:r>
              <a:rPr lang="en-US" sz="1400" dirty="0" smtClean="0"/>
              <a:t>, 8b/10b)</a:t>
            </a:r>
          </a:p>
          <a:p>
            <a:pPr lvl="2"/>
            <a:r>
              <a:rPr lang="en-US" sz="1400" dirty="0" smtClean="0"/>
              <a:t>Slow control</a:t>
            </a:r>
          </a:p>
          <a:p>
            <a:pPr lvl="2"/>
            <a:r>
              <a:rPr lang="en-US" sz="1400" dirty="0" smtClean="0"/>
              <a:t>Timestamp</a:t>
            </a:r>
            <a:endParaRPr lang="en-US" sz="1600" dirty="0" smtClean="0"/>
          </a:p>
          <a:p>
            <a:pPr lvl="1"/>
            <a:r>
              <a:rPr lang="en-US" sz="1400" dirty="0" smtClean="0"/>
              <a:t>Can be linked in daisy chains (rings)</a:t>
            </a:r>
          </a:p>
          <a:p>
            <a:pPr lvl="1"/>
            <a:r>
              <a:rPr lang="en-US" sz="1400" dirty="0" smtClean="0"/>
              <a:t>Project and specifics (hardware + firmware) under study @ FNAL for the tracker</a:t>
            </a:r>
            <a:endParaRPr lang="en-US" sz="1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82540" y="4881432"/>
            <a:ext cx="3795195" cy="820108"/>
          </a:xfrm>
          <a:prstGeom prst="rect">
            <a:avLst/>
          </a:prstGeom>
        </p:spPr>
        <p:txBody>
          <a:bodyPr lIns="0" tIns="0" rIns="0" bIns="0"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rgbClr val="404040"/>
                </a:solidFill>
                <a:latin typeface="Helvetica"/>
              </a:rPr>
              <a:t>Calorimeter will use 22 links ( 22 rings)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/>
              <a:ea typeface="ＭＳ Ｐゴシック" charset="0"/>
              <a:cs typeface="ＭＳ Ｐゴシック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/>
              <a:ea typeface="ＭＳ Ｐゴシック" charset="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5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Calo</a:t>
            </a:r>
            <a:r>
              <a:rPr lang="en-US" dirty="0" smtClean="0"/>
              <a:t> WFD bandwidth and specifications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2887" y="827289"/>
            <a:ext cx="8672513" cy="498786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1860 crystals, 3720 channels (APD, SiPM, …)</a:t>
            </a:r>
          </a:p>
          <a:p>
            <a:r>
              <a:rPr lang="en-US" sz="2000" dirty="0" smtClean="0"/>
              <a:t>BaF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: signal width ~ 50 ns , 200 mV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ADC sampling 200 MHz 12 bit. </a:t>
            </a:r>
          </a:p>
          <a:p>
            <a:pPr lvl="1"/>
            <a:r>
              <a:rPr lang="en-US" sz="1800" dirty="0" smtClean="0"/>
              <a:t>10 samples per signal, 20 con safety margin 2 after zero-suppression</a:t>
            </a:r>
          </a:p>
          <a:p>
            <a:pPr lvl="1"/>
            <a:r>
              <a:rPr lang="en-US" sz="1800" dirty="0" smtClean="0"/>
              <a:t>Mean occupancy after zero-suppression 20% </a:t>
            </a: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 40 kHz rate</a:t>
            </a:r>
          </a:p>
          <a:p>
            <a:r>
              <a:rPr lang="en-US" sz="2000" dirty="0" smtClean="0"/>
              <a:t>3720 (chan.) x 12 (bits) x 20 (samples) x 40,000 (hits/s), corresponding to 35.7 </a:t>
            </a:r>
            <a:r>
              <a:rPr lang="en-US" sz="2000" dirty="0" err="1" smtClean="0"/>
              <a:t>Gbps</a:t>
            </a:r>
            <a:r>
              <a:rPr lang="en-US" sz="2000" dirty="0" smtClean="0"/>
              <a:t> + header + slow control (10 %)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40 </a:t>
            </a:r>
            <a:r>
              <a:rPr lang="en-US" sz="2000" dirty="0" err="1" smtClean="0"/>
              <a:t>Gbps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800000"/>
                </a:solidFill>
              </a:rPr>
              <a:t>22 links @ 2.5 </a:t>
            </a:r>
            <a:r>
              <a:rPr lang="en-US" sz="2000" dirty="0" err="1" smtClean="0">
                <a:solidFill>
                  <a:srgbClr val="800000"/>
                </a:solidFill>
              </a:rPr>
              <a:t>Gbips</a:t>
            </a:r>
            <a:r>
              <a:rPr lang="en-US" sz="2000" dirty="0" smtClean="0">
                <a:solidFill>
                  <a:srgbClr val="800000"/>
                </a:solidFill>
              </a:rPr>
              <a:t> (3.125 encoded) </a:t>
            </a:r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rgbClr val="800000"/>
                </a:solidFill>
              </a:rPr>
              <a:t> 55 </a:t>
            </a:r>
            <a:r>
              <a:rPr lang="en-US" sz="2000" dirty="0" err="1" smtClean="0">
                <a:solidFill>
                  <a:srgbClr val="800000"/>
                </a:solidFill>
              </a:rPr>
              <a:t>Gbps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rgbClr val="800000"/>
                </a:solidFill>
              </a:rPr>
              <a:t> bandwidth 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800000"/>
                </a:solidFill>
              </a:rPr>
              <a:t>is </a:t>
            </a:r>
            <a:r>
              <a:rPr lang="en-US" sz="2000" dirty="0" smtClean="0">
                <a:solidFill>
                  <a:srgbClr val="800000"/>
                </a:solidFill>
              </a:rPr>
              <a:t>OK</a:t>
            </a:r>
          </a:p>
          <a:p>
            <a:endParaRPr lang="en-US" sz="2000" dirty="0" smtClean="0"/>
          </a:p>
          <a:p>
            <a:r>
              <a:rPr lang="en-US" sz="1600" dirty="0">
                <a:solidFill>
                  <a:srgbClr val="000090"/>
                </a:solidFill>
              </a:rPr>
              <a:t>The FPGA will be the core component of the WD board. It </a:t>
            </a:r>
            <a:r>
              <a:rPr lang="en-US" sz="1600" dirty="0" smtClean="0">
                <a:solidFill>
                  <a:srgbClr val="000090"/>
                </a:solidFill>
              </a:rPr>
              <a:t>will</a:t>
            </a:r>
            <a:r>
              <a:rPr lang="en-US" sz="1600" dirty="0" smtClean="0"/>
              <a:t>: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	−  Drive </a:t>
            </a:r>
            <a:r>
              <a:rPr lang="en-US" sz="1600" dirty="0"/>
              <a:t>the ADCs control signals to synchronously get all the samples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− </a:t>
            </a:r>
            <a:r>
              <a:rPr lang="en-US" sz="1600" dirty="0" smtClean="0"/>
              <a:t>  Write </a:t>
            </a:r>
            <a:r>
              <a:rPr lang="en-US" sz="1600" dirty="0"/>
              <a:t>the data to a DDR </a:t>
            </a:r>
            <a:r>
              <a:rPr lang="en-US" sz="1600" dirty="0" smtClean="0"/>
              <a:t>memory. Data </a:t>
            </a:r>
            <a:r>
              <a:rPr lang="en-US" sz="1600" dirty="0"/>
              <a:t>will be sent to the DAQ in the inter-spill </a:t>
            </a:r>
            <a:r>
              <a:rPr lang="en-US" sz="1600" dirty="0" smtClean="0"/>
              <a:t>period. </a:t>
            </a:r>
            <a:r>
              <a:rPr lang="en-US" sz="1600" dirty="0" smtClean="0"/>
              <a:t>	     Read </a:t>
            </a:r>
            <a:r>
              <a:rPr lang="en-US" sz="1600" dirty="0"/>
              <a:t>data from the DDR and serialize </a:t>
            </a:r>
            <a:r>
              <a:rPr lang="en-US" sz="1600" dirty="0" smtClean="0"/>
              <a:t>them</a:t>
            </a:r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he WFD </a:t>
            </a:r>
            <a:r>
              <a:rPr lang="en-US" sz="1600" dirty="0"/>
              <a:t>will be daisy-chained in rings. Each FPGA will thus receive data from the previous WD, add its own data and send them again to the next board </a:t>
            </a:r>
          </a:p>
          <a:p>
            <a:pPr lvl="1"/>
            <a:r>
              <a:rPr lang="en-US" sz="1600" dirty="0"/>
              <a:t>Slow control commands will be received and served by the FPGA through the same fibers used for data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8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DAQ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596232" y="1098884"/>
            <a:ext cx="8275052" cy="3080084"/>
          </a:xfrm>
          <a:custGeom>
            <a:avLst/>
            <a:gdLst>
              <a:gd name="connsiteX0" fmla="*/ 29410 w 8275052"/>
              <a:gd name="connsiteY0" fmla="*/ 0 h 3080084"/>
              <a:gd name="connsiteX1" fmla="*/ 8275052 w 8275052"/>
              <a:gd name="connsiteY1" fmla="*/ 0 h 3080084"/>
              <a:gd name="connsiteX2" fmla="*/ 8275052 w 8275052"/>
              <a:gd name="connsiteY2" fmla="*/ 3080084 h 3080084"/>
              <a:gd name="connsiteX3" fmla="*/ 6029157 w 8275052"/>
              <a:gd name="connsiteY3" fmla="*/ 3080084 h 3080084"/>
              <a:gd name="connsiteX4" fmla="*/ 6021136 w 8275052"/>
              <a:gd name="connsiteY4" fmla="*/ 737937 h 3080084"/>
              <a:gd name="connsiteX5" fmla="*/ 5347 w 8275052"/>
              <a:gd name="connsiteY5" fmla="*/ 762000 h 3080084"/>
              <a:gd name="connsiteX6" fmla="*/ 29410 w 8275052"/>
              <a:gd name="connsiteY6" fmla="*/ 0 h 308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5052" h="3080084">
                <a:moveTo>
                  <a:pt x="29410" y="0"/>
                </a:moveTo>
                <a:lnTo>
                  <a:pt x="8275052" y="0"/>
                </a:lnTo>
                <a:lnTo>
                  <a:pt x="8275052" y="3080084"/>
                </a:lnTo>
                <a:lnTo>
                  <a:pt x="6029157" y="3080084"/>
                </a:lnTo>
                <a:cubicBezTo>
                  <a:pt x="6026483" y="2299368"/>
                  <a:pt x="6023810" y="1518653"/>
                  <a:pt x="6021136" y="737937"/>
                </a:cubicBezTo>
                <a:lnTo>
                  <a:pt x="5347" y="762000"/>
                </a:lnTo>
                <a:cubicBezTo>
                  <a:pt x="2673" y="508000"/>
                  <a:pt x="0" y="254000"/>
                  <a:pt x="2941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946484" y="2826416"/>
            <a:ext cx="296779" cy="10126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ROC</a:t>
            </a:r>
            <a:endParaRPr lang="it-IT" sz="1400" dirty="0"/>
          </a:p>
        </p:txBody>
      </p:sp>
      <p:sp>
        <p:nvSpPr>
          <p:cNvPr id="13" name="Rectangle 12"/>
          <p:cNvSpPr/>
          <p:nvPr/>
        </p:nvSpPr>
        <p:spPr>
          <a:xfrm>
            <a:off x="1243263" y="2826416"/>
            <a:ext cx="296779" cy="101265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WD</a:t>
            </a:r>
            <a:endParaRPr lang="it-IT" sz="1400" dirty="0"/>
          </a:p>
        </p:txBody>
      </p:sp>
      <p:sp>
        <p:nvSpPr>
          <p:cNvPr id="14" name="Rectangle 13"/>
          <p:cNvSpPr/>
          <p:nvPr/>
        </p:nvSpPr>
        <p:spPr>
          <a:xfrm>
            <a:off x="1544052" y="2826416"/>
            <a:ext cx="296779" cy="101265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WD</a:t>
            </a:r>
            <a:endParaRPr lang="it-IT" sz="1400" dirty="0"/>
          </a:p>
        </p:txBody>
      </p:sp>
      <p:sp>
        <p:nvSpPr>
          <p:cNvPr id="15" name="Rectangle 14"/>
          <p:cNvSpPr/>
          <p:nvPr/>
        </p:nvSpPr>
        <p:spPr>
          <a:xfrm>
            <a:off x="1840831" y="2826416"/>
            <a:ext cx="296779" cy="101265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WD</a:t>
            </a:r>
            <a:endParaRPr lang="it-IT" sz="1400" dirty="0"/>
          </a:p>
        </p:txBody>
      </p:sp>
      <p:sp>
        <p:nvSpPr>
          <p:cNvPr id="16" name="Rectangle 15"/>
          <p:cNvSpPr/>
          <p:nvPr/>
        </p:nvSpPr>
        <p:spPr>
          <a:xfrm>
            <a:off x="2137610" y="2826416"/>
            <a:ext cx="296779" cy="101265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WD</a:t>
            </a:r>
            <a:endParaRPr lang="it-IT" sz="1400" dirty="0"/>
          </a:p>
        </p:txBody>
      </p:sp>
      <p:sp>
        <p:nvSpPr>
          <p:cNvPr id="17" name="Rectangle 16"/>
          <p:cNvSpPr/>
          <p:nvPr/>
        </p:nvSpPr>
        <p:spPr>
          <a:xfrm>
            <a:off x="946484" y="3991473"/>
            <a:ext cx="296779" cy="10126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ROC</a:t>
            </a:r>
            <a:endParaRPr lang="it-IT" sz="1400" dirty="0"/>
          </a:p>
        </p:txBody>
      </p:sp>
      <p:sp>
        <p:nvSpPr>
          <p:cNvPr id="18" name="Rectangle 17"/>
          <p:cNvSpPr/>
          <p:nvPr/>
        </p:nvSpPr>
        <p:spPr>
          <a:xfrm>
            <a:off x="1243263" y="3991473"/>
            <a:ext cx="296779" cy="101265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WD</a:t>
            </a:r>
            <a:endParaRPr lang="it-IT" sz="1400" dirty="0"/>
          </a:p>
        </p:txBody>
      </p:sp>
      <p:sp>
        <p:nvSpPr>
          <p:cNvPr id="19" name="Rectangle 18"/>
          <p:cNvSpPr/>
          <p:nvPr/>
        </p:nvSpPr>
        <p:spPr>
          <a:xfrm>
            <a:off x="1544052" y="3991473"/>
            <a:ext cx="296779" cy="101265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WD</a:t>
            </a:r>
            <a:endParaRPr lang="it-IT" sz="1400" dirty="0"/>
          </a:p>
        </p:txBody>
      </p:sp>
      <p:sp>
        <p:nvSpPr>
          <p:cNvPr id="20" name="Rectangle 19"/>
          <p:cNvSpPr/>
          <p:nvPr/>
        </p:nvSpPr>
        <p:spPr>
          <a:xfrm>
            <a:off x="1840831" y="3991473"/>
            <a:ext cx="296779" cy="101265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WD</a:t>
            </a:r>
            <a:endParaRPr lang="it-IT" sz="1400" dirty="0"/>
          </a:p>
        </p:txBody>
      </p:sp>
      <p:sp>
        <p:nvSpPr>
          <p:cNvPr id="21" name="Rectangle 20"/>
          <p:cNvSpPr/>
          <p:nvPr/>
        </p:nvSpPr>
        <p:spPr>
          <a:xfrm>
            <a:off x="2137610" y="3991473"/>
            <a:ext cx="296779" cy="101265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WD</a:t>
            </a:r>
            <a:endParaRPr lang="it-IT" sz="1400" dirty="0"/>
          </a:p>
        </p:txBody>
      </p:sp>
      <p:sp>
        <p:nvSpPr>
          <p:cNvPr id="22" name="Rectangle 21"/>
          <p:cNvSpPr/>
          <p:nvPr/>
        </p:nvSpPr>
        <p:spPr>
          <a:xfrm>
            <a:off x="950494" y="5232732"/>
            <a:ext cx="296779" cy="10126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ROC</a:t>
            </a:r>
            <a:endParaRPr lang="it-IT" sz="1400" dirty="0"/>
          </a:p>
        </p:txBody>
      </p:sp>
      <p:sp>
        <p:nvSpPr>
          <p:cNvPr id="23" name="Rectangle 22"/>
          <p:cNvSpPr/>
          <p:nvPr/>
        </p:nvSpPr>
        <p:spPr>
          <a:xfrm>
            <a:off x="1247273" y="5232732"/>
            <a:ext cx="296779" cy="101265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WD</a:t>
            </a:r>
            <a:endParaRPr lang="it-IT" sz="1400" dirty="0"/>
          </a:p>
        </p:txBody>
      </p:sp>
      <p:sp>
        <p:nvSpPr>
          <p:cNvPr id="24" name="Rectangle 23"/>
          <p:cNvSpPr/>
          <p:nvPr/>
        </p:nvSpPr>
        <p:spPr>
          <a:xfrm>
            <a:off x="1548062" y="5232732"/>
            <a:ext cx="296779" cy="101265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WD</a:t>
            </a:r>
            <a:endParaRPr lang="it-IT" sz="1400" dirty="0"/>
          </a:p>
        </p:txBody>
      </p:sp>
      <p:sp>
        <p:nvSpPr>
          <p:cNvPr id="25" name="Rectangle 24"/>
          <p:cNvSpPr/>
          <p:nvPr/>
        </p:nvSpPr>
        <p:spPr>
          <a:xfrm>
            <a:off x="1844841" y="5232732"/>
            <a:ext cx="296779" cy="101265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WD</a:t>
            </a:r>
            <a:endParaRPr lang="it-IT" sz="1400" dirty="0"/>
          </a:p>
        </p:txBody>
      </p:sp>
      <p:sp>
        <p:nvSpPr>
          <p:cNvPr id="26" name="Rectangle 25"/>
          <p:cNvSpPr/>
          <p:nvPr/>
        </p:nvSpPr>
        <p:spPr>
          <a:xfrm>
            <a:off x="2141620" y="5232732"/>
            <a:ext cx="296779" cy="101265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WD</a:t>
            </a:r>
            <a:endParaRPr lang="it-IT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28600" y="3420976"/>
            <a:ext cx="717884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550779" y="3613481"/>
            <a:ext cx="387684" cy="786063"/>
          </a:xfrm>
          <a:custGeom>
            <a:avLst/>
            <a:gdLst>
              <a:gd name="connsiteX0" fmla="*/ 371642 w 387684"/>
              <a:gd name="connsiteY0" fmla="*/ 0 h 786063"/>
              <a:gd name="connsiteX1" fmla="*/ 2674 w 387684"/>
              <a:gd name="connsiteY1" fmla="*/ 545432 h 786063"/>
              <a:gd name="connsiteX2" fmla="*/ 387684 w 387684"/>
              <a:gd name="connsiteY2" fmla="*/ 786063 h 78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684" h="786063">
                <a:moveTo>
                  <a:pt x="371642" y="0"/>
                </a:moveTo>
                <a:cubicBezTo>
                  <a:pt x="185821" y="207211"/>
                  <a:pt x="0" y="414422"/>
                  <a:pt x="2674" y="545432"/>
                </a:cubicBezTo>
                <a:cubicBezTo>
                  <a:pt x="5348" y="676442"/>
                  <a:pt x="328863" y="740610"/>
                  <a:pt x="387684" y="786063"/>
                </a:cubicBez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eform 28"/>
          <p:cNvSpPr/>
          <p:nvPr/>
        </p:nvSpPr>
        <p:spPr>
          <a:xfrm>
            <a:off x="483937" y="4543923"/>
            <a:ext cx="470568" cy="1283369"/>
          </a:xfrm>
          <a:custGeom>
            <a:avLst/>
            <a:gdLst>
              <a:gd name="connsiteX0" fmla="*/ 470568 w 470568"/>
              <a:gd name="connsiteY0" fmla="*/ 0 h 1283369"/>
              <a:gd name="connsiteX1" fmla="*/ 85558 w 470568"/>
              <a:gd name="connsiteY1" fmla="*/ 344906 h 1283369"/>
              <a:gd name="connsiteX2" fmla="*/ 61495 w 470568"/>
              <a:gd name="connsiteY2" fmla="*/ 1130969 h 1283369"/>
              <a:gd name="connsiteX3" fmla="*/ 454526 w 470568"/>
              <a:gd name="connsiteY3" fmla="*/ 1259306 h 12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568" h="1283369">
                <a:moveTo>
                  <a:pt x="470568" y="0"/>
                </a:moveTo>
                <a:cubicBezTo>
                  <a:pt x="312152" y="78205"/>
                  <a:pt x="153737" y="156411"/>
                  <a:pt x="85558" y="344906"/>
                </a:cubicBezTo>
                <a:cubicBezTo>
                  <a:pt x="17379" y="533401"/>
                  <a:pt x="0" y="978569"/>
                  <a:pt x="61495" y="1130969"/>
                </a:cubicBezTo>
                <a:cubicBezTo>
                  <a:pt x="122990" y="1283369"/>
                  <a:pt x="378326" y="1237917"/>
                  <a:pt x="454526" y="1259306"/>
                </a:cubicBez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28600" y="6027818"/>
            <a:ext cx="717884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172034" y="3344774"/>
            <a:ext cx="717884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4494213" y="3537279"/>
            <a:ext cx="387684" cy="786063"/>
          </a:xfrm>
          <a:custGeom>
            <a:avLst/>
            <a:gdLst>
              <a:gd name="connsiteX0" fmla="*/ 371642 w 387684"/>
              <a:gd name="connsiteY0" fmla="*/ 0 h 786063"/>
              <a:gd name="connsiteX1" fmla="*/ 2674 w 387684"/>
              <a:gd name="connsiteY1" fmla="*/ 545432 h 786063"/>
              <a:gd name="connsiteX2" fmla="*/ 387684 w 387684"/>
              <a:gd name="connsiteY2" fmla="*/ 786063 h 78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684" h="786063">
                <a:moveTo>
                  <a:pt x="371642" y="0"/>
                </a:moveTo>
                <a:cubicBezTo>
                  <a:pt x="185821" y="207211"/>
                  <a:pt x="0" y="414422"/>
                  <a:pt x="2674" y="545432"/>
                </a:cubicBezTo>
                <a:cubicBezTo>
                  <a:pt x="5348" y="676442"/>
                  <a:pt x="328863" y="740610"/>
                  <a:pt x="387684" y="786063"/>
                </a:cubicBez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eform 32"/>
          <p:cNvSpPr/>
          <p:nvPr/>
        </p:nvSpPr>
        <p:spPr>
          <a:xfrm>
            <a:off x="4427371" y="4467721"/>
            <a:ext cx="470568" cy="1283369"/>
          </a:xfrm>
          <a:custGeom>
            <a:avLst/>
            <a:gdLst>
              <a:gd name="connsiteX0" fmla="*/ 470568 w 470568"/>
              <a:gd name="connsiteY0" fmla="*/ 0 h 1283369"/>
              <a:gd name="connsiteX1" fmla="*/ 85558 w 470568"/>
              <a:gd name="connsiteY1" fmla="*/ 344906 h 1283369"/>
              <a:gd name="connsiteX2" fmla="*/ 61495 w 470568"/>
              <a:gd name="connsiteY2" fmla="*/ 1130969 h 1283369"/>
              <a:gd name="connsiteX3" fmla="*/ 454526 w 470568"/>
              <a:gd name="connsiteY3" fmla="*/ 1259306 h 12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568" h="1283369">
                <a:moveTo>
                  <a:pt x="470568" y="0"/>
                </a:moveTo>
                <a:cubicBezTo>
                  <a:pt x="312152" y="78205"/>
                  <a:pt x="153737" y="156411"/>
                  <a:pt x="85558" y="344906"/>
                </a:cubicBezTo>
                <a:cubicBezTo>
                  <a:pt x="17379" y="533401"/>
                  <a:pt x="0" y="978569"/>
                  <a:pt x="61495" y="1130969"/>
                </a:cubicBezTo>
                <a:cubicBezTo>
                  <a:pt x="122990" y="1283369"/>
                  <a:pt x="378326" y="1237917"/>
                  <a:pt x="454526" y="1259306"/>
                </a:cubicBez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172034" y="5951616"/>
            <a:ext cx="717884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Left-Right Arrow 34"/>
          <p:cNvSpPr/>
          <p:nvPr/>
        </p:nvSpPr>
        <p:spPr>
          <a:xfrm>
            <a:off x="3031958" y="4399544"/>
            <a:ext cx="962526" cy="248653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ctangle 35"/>
          <p:cNvSpPr/>
          <p:nvPr/>
        </p:nvSpPr>
        <p:spPr>
          <a:xfrm>
            <a:off x="938463" y="2750214"/>
            <a:ext cx="1495926" cy="7620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ctangle 36"/>
          <p:cNvSpPr/>
          <p:nvPr/>
        </p:nvSpPr>
        <p:spPr>
          <a:xfrm>
            <a:off x="954505" y="3915271"/>
            <a:ext cx="1495926" cy="7620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ctangle 37"/>
          <p:cNvSpPr/>
          <p:nvPr/>
        </p:nvSpPr>
        <p:spPr>
          <a:xfrm>
            <a:off x="954505" y="5156530"/>
            <a:ext cx="1495926" cy="7620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39"/>
          <p:cNvSpPr/>
          <p:nvPr/>
        </p:nvSpPr>
        <p:spPr>
          <a:xfrm>
            <a:off x="4889918" y="3915271"/>
            <a:ext cx="1560095" cy="10126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ROC + analog + ADC</a:t>
            </a:r>
            <a:endParaRPr lang="it-IT" sz="1400" dirty="0"/>
          </a:p>
        </p:txBody>
      </p:sp>
      <p:sp>
        <p:nvSpPr>
          <p:cNvPr id="41" name="Rectangle 40"/>
          <p:cNvSpPr/>
          <p:nvPr/>
        </p:nvSpPr>
        <p:spPr>
          <a:xfrm>
            <a:off x="4881897" y="5156530"/>
            <a:ext cx="1560095" cy="10126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ROC + analog + ADC</a:t>
            </a:r>
            <a:endParaRPr lang="it-IT" sz="1400" dirty="0"/>
          </a:p>
        </p:txBody>
      </p:sp>
      <p:sp>
        <p:nvSpPr>
          <p:cNvPr id="42" name="Rectangle 41"/>
          <p:cNvSpPr/>
          <p:nvPr/>
        </p:nvSpPr>
        <p:spPr>
          <a:xfrm>
            <a:off x="4881897" y="2682955"/>
            <a:ext cx="1560095" cy="10126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ROC + analog + ADC</a:t>
            </a:r>
            <a:endParaRPr lang="it-IT" sz="1400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28600" y="930442"/>
            <a:ext cx="8362949" cy="1347228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Tracker needs lots of logic on the digitizers, because it implements TDC on FPGA =&gt; backplane + ROC + 6 WD ( 7 FPGA “</a:t>
            </a:r>
            <a:r>
              <a:rPr lang="en-US" sz="1600" dirty="0" err="1" smtClean="0"/>
              <a:t>microsemi</a:t>
            </a:r>
            <a:r>
              <a:rPr lang="en-US" sz="1600" dirty="0" smtClean="0"/>
              <a:t>” / 96 channel)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Two options under study for the calorimeter: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~ tracker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ROC logic +analog + ADC on the same board/FPGA</a:t>
            </a:r>
          </a:p>
          <a:p>
            <a:pPr lvl="2"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4712" y="2233360"/>
            <a:ext cx="2097338" cy="179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453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DAQ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2887" y="827289"/>
            <a:ext cx="8672513" cy="4987867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“</a:t>
            </a:r>
            <a:r>
              <a:rPr lang="en-US" sz="2000" dirty="0" err="1" smtClean="0"/>
              <a:t>SuperRoC</a:t>
            </a:r>
            <a:r>
              <a:rPr lang="en-US" sz="2000" dirty="0" smtClean="0"/>
              <a:t>” option is preferable (one project, no links needed between boards…)</a:t>
            </a:r>
          </a:p>
          <a:p>
            <a:pPr lvl="1"/>
            <a:r>
              <a:rPr lang="en-US" sz="1800" dirty="0" smtClean="0"/>
              <a:t>Studies </a:t>
            </a:r>
            <a:r>
              <a:rPr lang="en-US" sz="1800" dirty="0" smtClean="0"/>
              <a:t>underway for </a:t>
            </a:r>
            <a:r>
              <a:rPr lang="en-US" sz="1800" dirty="0" smtClean="0"/>
              <a:t>taking the final choice:</a:t>
            </a:r>
          </a:p>
          <a:p>
            <a:pPr lvl="2"/>
            <a:r>
              <a:rPr lang="en-US" sz="1600" dirty="0" smtClean="0"/>
              <a:t>No options for </a:t>
            </a:r>
            <a:r>
              <a:rPr lang="en-US" sz="1600" dirty="0" err="1" smtClean="0"/>
              <a:t>Soc</a:t>
            </a:r>
            <a:r>
              <a:rPr lang="en-US" sz="1600" dirty="0" smtClean="0"/>
              <a:t>:  </a:t>
            </a:r>
            <a:r>
              <a:rPr lang="en-US" sz="1600" b="1" dirty="0" err="1" smtClean="0">
                <a:solidFill>
                  <a:srgbClr val="800000"/>
                </a:solidFill>
              </a:rPr>
              <a:t>Microsemi</a:t>
            </a:r>
            <a:r>
              <a:rPr lang="en-US" sz="1600" b="1" dirty="0" smtClean="0">
                <a:solidFill>
                  <a:srgbClr val="800000"/>
                </a:solidFill>
              </a:rPr>
              <a:t> SmartFusion2 </a:t>
            </a:r>
            <a:r>
              <a:rPr lang="it-IT" sz="1600" b="1" dirty="0" smtClean="0">
                <a:solidFill>
                  <a:srgbClr val="800000"/>
                </a:solidFill>
              </a:rPr>
              <a:t>M2S150T</a:t>
            </a:r>
          </a:p>
          <a:p>
            <a:pPr lvl="2"/>
            <a:r>
              <a:rPr lang="en-US" sz="1600" dirty="0" smtClean="0"/>
              <a:t>Board dimensions constrained by the distance between the two </a:t>
            </a:r>
          </a:p>
          <a:p>
            <a:pPr marL="914400" lvl="2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calorimeter disks </a:t>
            </a:r>
            <a:r>
              <a:rPr lang="en-US" sz="1600" dirty="0" smtClean="0"/>
              <a:t>( max </a:t>
            </a:r>
            <a:r>
              <a:rPr lang="en-US" sz="1600" dirty="0" smtClean="0"/>
              <a:t>allowed 15 x 15 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) </a:t>
            </a:r>
            <a:endParaRPr lang="en-US" sz="1600" dirty="0" smtClean="0"/>
          </a:p>
          <a:p>
            <a:pPr lvl="2"/>
            <a:r>
              <a:rPr lang="en-US" sz="1600" dirty="0" smtClean="0"/>
              <a:t>Max number of boards imposed by </a:t>
            </a:r>
            <a:r>
              <a:rPr lang="en-US" sz="1600" dirty="0" smtClean="0"/>
              <a:t>the adopted mechanics</a:t>
            </a:r>
            <a:endParaRPr lang="en-US" sz="1400" dirty="0" smtClean="0"/>
          </a:p>
          <a:p>
            <a:r>
              <a:rPr lang="en-US" sz="2000" dirty="0" smtClean="0"/>
              <a:t>Single board option OK if: </a:t>
            </a:r>
          </a:p>
          <a:p>
            <a:pPr lvl="1"/>
            <a:r>
              <a:rPr lang="en-US" sz="1800" dirty="0" smtClean="0"/>
              <a:t>Board dimensions fit in the mechanics </a:t>
            </a:r>
          </a:p>
          <a:p>
            <a:pPr lvl="1"/>
            <a:r>
              <a:rPr lang="en-US" sz="1800" dirty="0" smtClean="0"/>
              <a:t>FPGA logic sufficient</a:t>
            </a:r>
          </a:p>
          <a:p>
            <a:r>
              <a:rPr lang="en-US" sz="2000" dirty="0" smtClean="0"/>
              <a:t>Number of boards depend on the final # of channels choice:</a:t>
            </a:r>
          </a:p>
          <a:p>
            <a:pPr lvl="1"/>
            <a:r>
              <a:rPr lang="en-US" sz="1800" dirty="0" smtClean="0"/>
              <a:t>16 </a:t>
            </a:r>
            <a:r>
              <a:rPr lang="en-US" sz="1800" dirty="0" err="1" smtClean="0"/>
              <a:t>ch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 232 boards (our baseline goal)</a:t>
            </a:r>
          </a:p>
          <a:p>
            <a:pPr lvl="1"/>
            <a:r>
              <a:rPr lang="en-US" sz="1800" dirty="0" smtClean="0"/>
              <a:t> 32 </a:t>
            </a:r>
            <a:r>
              <a:rPr lang="en-US" sz="1800" dirty="0" err="1" smtClean="0"/>
              <a:t>ch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116 boards (if achievable)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3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21" y="1957137"/>
            <a:ext cx="5477774" cy="346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013" y="2822756"/>
            <a:ext cx="2036321" cy="182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3752" y="154970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914091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Electronics housed in crates (custom or standard) behind the disks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547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environment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Pezzullo – Mu2e CD-2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3752" y="154970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High magnetic field (1T)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problems for magnetic nuclei of  </a:t>
            </a:r>
            <a:r>
              <a:rPr lang="en-US" sz="2000" dirty="0" smtClean="0"/>
              <a:t>DC-DC </a:t>
            </a:r>
            <a:r>
              <a:rPr lang="en-US" sz="2000" dirty="0" smtClean="0"/>
              <a:t>converters </a:t>
            </a:r>
            <a:endParaRPr lang="en-US" sz="2000" dirty="0"/>
          </a:p>
          <a:p>
            <a:r>
              <a:rPr lang="en-US" sz="2000" dirty="0" smtClean="0"/>
              <a:t>Radiation (not too high but present) 100-1000 rad/y and high neutron flux (~1000 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/sec)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800000"/>
                </a:solidFill>
              </a:rPr>
              <a:t>select rad-hard components </a:t>
            </a:r>
          </a:p>
          <a:p>
            <a:pPr lvl="1"/>
            <a:r>
              <a:rPr lang="en-US" sz="1600" dirty="0" smtClean="0"/>
              <a:t>FPGA (Soc) SmartFusion2 </a:t>
            </a:r>
            <a:r>
              <a:rPr lang="it-IT" sz="1600" dirty="0" smtClean="0"/>
              <a:t>M2S150T </a:t>
            </a:r>
            <a:r>
              <a:rPr lang="it-IT" sz="1600" dirty="0" err="1" smtClean="0"/>
              <a:t>is</a:t>
            </a:r>
            <a:r>
              <a:rPr lang="it-IT" sz="1600" dirty="0" smtClean="0"/>
              <a:t> flash </a:t>
            </a:r>
            <a:r>
              <a:rPr lang="it-IT" sz="1600" dirty="0" err="1" smtClean="0"/>
              <a:t>based</a:t>
            </a:r>
            <a:r>
              <a:rPr lang="it-IT" sz="1600" dirty="0" smtClean="0"/>
              <a:t>, so no SEU</a:t>
            </a:r>
          </a:p>
          <a:p>
            <a:pPr lvl="1"/>
            <a:r>
              <a:rPr lang="en-US" sz="1600" dirty="0"/>
              <a:t>ADC used in the prototype ADS58C48 must by </a:t>
            </a:r>
            <a:r>
              <a:rPr lang="en-US" sz="1600" dirty="0" smtClean="0"/>
              <a:t>qualified</a:t>
            </a:r>
            <a:endParaRPr lang="it-IT" sz="1800" dirty="0" smtClean="0"/>
          </a:p>
          <a:p>
            <a:r>
              <a:rPr lang="en-US" sz="2000" dirty="0" smtClean="0"/>
              <a:t>All the electronics is in vacuum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800000"/>
                </a:solidFill>
              </a:rPr>
              <a:t>degassing problems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800000"/>
                </a:solidFill>
              </a:rPr>
              <a:t>and need to use only conductive thermal dissipation.</a:t>
            </a:r>
          </a:p>
          <a:p>
            <a:r>
              <a:rPr lang="en-US" sz="2000" dirty="0" smtClean="0"/>
              <a:t>Maintenance complicated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>
                <a:solidFill>
                  <a:srgbClr val="800000"/>
                </a:solidFill>
              </a:rPr>
              <a:t>cryostat will not be opened more often than once per year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26456" y="4999735"/>
            <a:ext cx="6485520" cy="83099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Project must be realized in “high reliability mode”,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like an experiment in the space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1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14347</TotalTime>
  <Words>2014</Words>
  <Application>Microsoft Macintosh PowerPoint</Application>
  <PresentationFormat>On-screen Show (4:3)</PresentationFormat>
  <Paragraphs>345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FermilabTemplate</vt:lpstr>
      <vt:lpstr>Fermilab: Footer Only</vt:lpstr>
      <vt:lpstr>Mu2e CD-2 Calorimeter Waveform Digitizer</vt:lpstr>
      <vt:lpstr>Mu2e DAQ system</vt:lpstr>
      <vt:lpstr>Mu2e DAQ system  (Tracker example)</vt:lpstr>
      <vt:lpstr>Roc</vt:lpstr>
      <vt:lpstr>Calo WFD bandwidth and specifications</vt:lpstr>
      <vt:lpstr>Calorimeter DAQ</vt:lpstr>
      <vt:lpstr>Calorimeter DAQ 2</vt:lpstr>
      <vt:lpstr>Mechanics</vt:lpstr>
      <vt:lpstr>Mu2e environment</vt:lpstr>
      <vt:lpstr>DC/DC</vt:lpstr>
      <vt:lpstr>Prototype Digitizer PCB (1)</vt:lpstr>
      <vt:lpstr>Prototype Digitizer PCB(2)</vt:lpstr>
      <vt:lpstr>Prototype Digitizer PCB (3)</vt:lpstr>
      <vt:lpstr>INFN short term Milestones</vt:lpstr>
      <vt:lpstr>PowerPoint Presentation</vt:lpstr>
      <vt:lpstr>PowerPoint Presentation</vt:lpstr>
      <vt:lpstr>PowerPoint Presentation</vt:lpstr>
      <vt:lpstr>PowerPoint Presentation</vt:lpstr>
      <vt:lpstr>Extra Slides…</vt:lpstr>
      <vt:lpstr>Extra Slides…</vt:lpstr>
      <vt:lpstr>Preliminary studies: Prototype Digitizer PCB</vt:lpstr>
      <vt:lpstr>Prototype Digitizer PCB (4)</vt:lpstr>
      <vt:lpstr>Preliminary studies: Prototype Digitizer PCB</vt:lpstr>
      <vt:lpstr>Preliminary studies: Prototype Digitizer PCB</vt:lpstr>
      <vt:lpstr>Preliminary studies: Prototype Digitizer PCB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Microsoft Office User</cp:lastModifiedBy>
  <cp:revision>573</cp:revision>
  <cp:lastPrinted>2014-10-19T14:17:33Z</cp:lastPrinted>
  <dcterms:created xsi:type="dcterms:W3CDTF">2014-01-03T20:18:13Z</dcterms:created>
  <dcterms:modified xsi:type="dcterms:W3CDTF">2014-10-19T14:17:37Z</dcterms:modified>
</cp:coreProperties>
</file>