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 id="2147484005" r:id="rId2"/>
    <p:sldMasterId id="2147484011" r:id="rId3"/>
    <p:sldMasterId id="2147484016" r:id="rId4"/>
    <p:sldMasterId id="2147484022" r:id="rId5"/>
  </p:sldMasterIdLst>
  <p:notesMasterIdLst>
    <p:notesMasterId r:id="rId34"/>
  </p:notesMasterIdLst>
  <p:handoutMasterIdLst>
    <p:handoutMasterId r:id="rId35"/>
  </p:handoutMasterIdLst>
  <p:sldIdLst>
    <p:sldId id="256" r:id="rId6"/>
    <p:sldId id="333" r:id="rId7"/>
    <p:sldId id="334" r:id="rId8"/>
    <p:sldId id="335" r:id="rId9"/>
    <p:sldId id="336" r:id="rId10"/>
    <p:sldId id="337" r:id="rId11"/>
    <p:sldId id="338" r:id="rId12"/>
    <p:sldId id="345" r:id="rId13"/>
    <p:sldId id="346" r:id="rId14"/>
    <p:sldId id="382" r:id="rId15"/>
    <p:sldId id="383" r:id="rId16"/>
    <p:sldId id="316" r:id="rId17"/>
    <p:sldId id="330" r:id="rId18"/>
    <p:sldId id="347" r:id="rId19"/>
    <p:sldId id="348" r:id="rId20"/>
    <p:sldId id="351" r:id="rId21"/>
    <p:sldId id="352" r:id="rId22"/>
    <p:sldId id="353" r:id="rId23"/>
    <p:sldId id="318" r:id="rId24"/>
    <p:sldId id="319" r:id="rId25"/>
    <p:sldId id="321" r:id="rId26"/>
    <p:sldId id="358" r:id="rId27"/>
    <p:sldId id="359" r:id="rId28"/>
    <p:sldId id="360" r:id="rId29"/>
    <p:sldId id="361" r:id="rId30"/>
    <p:sldId id="381" r:id="rId31"/>
    <p:sldId id="379" r:id="rId32"/>
    <p:sldId id="329" r:id="rId33"/>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79B"/>
    <a:srgbClr val="FF6699"/>
    <a:srgbClr val="154D81"/>
    <a:srgbClr val="1C6B11"/>
    <a:srgbClr val="BD1F24"/>
    <a:srgbClr val="DA592A"/>
    <a:srgbClr val="808080"/>
    <a:srgbClr val="DF652C"/>
    <a:srgbClr val="E0692D"/>
    <a:srgbClr val="DF6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4" autoAdjust="0"/>
  </p:normalViewPr>
  <p:slideViewPr>
    <p:cSldViewPr snapToGrid="0" snapToObjects="1">
      <p:cViewPr varScale="1">
        <p:scale>
          <a:sx n="123" d="100"/>
          <a:sy n="123" d="100"/>
        </p:scale>
        <p:origin x="-1200"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576"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Helvetica"/>
                <a:ea typeface="+mn-ea"/>
                <a:cs typeface="+mn-cs"/>
              </a:defRPr>
            </a:lvl1pPr>
          </a:lstStyle>
          <a:p>
            <a:pPr>
              <a:defRPr/>
            </a:pPr>
            <a:fld id="{4C190591-D543-7449-A828-559C08D06478}" type="datetimeFigureOut">
              <a:rPr lang="en-US"/>
              <a:pPr>
                <a:defRPr/>
              </a:pPr>
              <a:t>10/15/2014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Helvetica"/>
                <a:ea typeface="+mn-ea"/>
                <a:cs typeface="+mn-cs"/>
              </a:defRPr>
            </a:lvl1pPr>
          </a:lstStyle>
          <a:p>
            <a:pPr>
              <a:defRPr/>
            </a:pPr>
            <a:fld id="{82702176-6DAC-6B4F-B700-3AD3B8686ACC}" type="datetimeFigureOut">
              <a:rPr lang="en-US"/>
              <a:pPr>
                <a:defRPr/>
              </a:pPr>
              <a:t>10/15/2014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2194190-86FA-43CB-AA03-77BC0BE96F64}"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de-DE" smtClean="0"/>
              <a:t>V.V. Kashikhin -  DOE CD-2/3b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FermilabLogo_100c56m0y23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October 21-24, 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de-DE" smtClean="0"/>
              <a:t>V.V. Kashikhin -  DOE CD-2/3b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de-DE" smtClean="0"/>
              <a:t>V.V. Kashikhin -  DOE CD-2/3b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smtClean="0"/>
              <a:t>V.V. Kashikhin -  DOE CD-2/3b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de-DE" smtClean="0"/>
              <a:t>V.V. Kashikhin -  DOE CD-2/3b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de-DE" smtClean="0"/>
              <a:t>V.V. Kashikhin -  DOE CD-2/3b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de-DE" smtClean="0"/>
              <a:t>V.V. Kashikhin -  DOE CD-2/3b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de-DE" smtClean="0"/>
              <a:t>V.V. Kashikhin -  DOE CD-2/3b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FermilabLogo_100c56m0y23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de-DE" smtClean="0"/>
              <a:t>V.V. Kashikhin -  DOE CD-2/3b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smtClean="0"/>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de-DE" smtClean="0"/>
              <a:t>V.V. Kashikhin -  DOE CD-2/3b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October 21-24, 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de-DE" smtClean="0"/>
              <a:t>V.V. Kashikhin -  DOE CD-2/3b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smtClean="0"/>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de-DE" smtClean="0"/>
              <a:t>V.V. Kashikhin -  DOE CD-2/3b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smtClean="0"/>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smtClean="0"/>
              <a:t>V.V. Kashikhin -  DOE CD-2/3b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smtClean="0"/>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V.V. Kashikhin -  DOE CD-2/3b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V.V. Kashikhin -  DOE CD-2/3b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V.V. Kashikhin -  DOE CD-2/3b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V.V. Kashikhin -  DOE CD-2/3b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de-DE" smtClean="0"/>
              <a:t>V.V. Kashikhin -  DOE CD-2/3b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de-DE" smtClean="0"/>
              <a:t>V.V. Kashikhin -  DOE CD-2/3b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FermilabLogo_100c56m0y23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de-DE" smtClean="0"/>
              <a:t>V.V. Kashikhin -  DOE CD-2/3b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smtClean="0"/>
              <a:pPr>
                <a:defRPr/>
              </a:pPr>
              <a:t>‹#›</a:t>
            </a:fld>
            <a:endParaRPr lang="en-US" dirty="0"/>
          </a:p>
        </p:txBody>
      </p:sp>
    </p:spTree>
    <p:extLst>
      <p:ext uri="{BB962C8B-B14F-4D97-AF65-F5344CB8AC3E}">
        <p14:creationId xmlns:p14="http://schemas.microsoft.com/office/powerpoint/2010/main" val="11742347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October 21-24, 2014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de-DE" smtClean="0"/>
              <a:t>V.V. Kashikhin -  DOE CD-2/3b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smtClean="0"/>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de-DE" smtClean="0"/>
              <a:t>V.V. Kashikhin -  DOE CD-2/3b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smtClean="0"/>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October 21-24,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de-DE" smtClean="0"/>
              <a:t>V.V. Kashikhin -  DOE CD-2/3b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smtClean="0"/>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emf"/><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emf"/><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October 21-24, 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de-DE" smtClean="0"/>
              <a:t>V.V. Kashikhin -  DOE CD-2/3b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October 21-24, 2014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de-DE" smtClean="0"/>
              <a:t>V.V. Kashikhin -  DOE CD-2/3b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smtClean="0"/>
              <a:pPr>
                <a:defRPr/>
              </a:pPr>
              <a:t>‹#›</a:t>
            </a:fld>
            <a:endParaRPr lang="en-US" dirty="0"/>
          </a:p>
        </p:txBody>
      </p:sp>
      <p:sp>
        <p:nvSpPr>
          <p:cNvPr id="4" name="TextBox 3"/>
          <p:cNvSpPr txBox="1"/>
          <p:nvPr/>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
        <p:nvSpPr>
          <p:cNvPr id="6" name="TextBox 5"/>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3999" r:id="rId6"/>
    <p:sldLayoutId id="2147483996" r:id="rId7"/>
    <p:sldLayoutId id="2147483997" r:id="rId8"/>
    <p:sldLayoutId id="2147483998" r:id="rId9"/>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October 21-24, 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de-DE" smtClean="0"/>
              <a:t>V.V. Kashikhin -  DOE CD-2/3b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October 21-24, 2014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de-DE" smtClean="0"/>
              <a:t>V.V. Kashikhin -  DOE CD-2/3b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ABC452BA-E2D2-7F48-9628-85048FBCF9B3}" type="slidenum">
              <a:rPr lang="en-US" smtClean="0"/>
              <a:pPr>
                <a:defRPr/>
              </a:pPr>
              <a:t>‹#›</a:t>
            </a:fld>
            <a:endParaRPr lang="en-US" dirty="0"/>
          </a:p>
        </p:txBody>
      </p:sp>
      <p:sp>
        <p:nvSpPr>
          <p:cNvPr id="4" name="TextBox 3"/>
          <p:cNvSpPr txBox="1"/>
          <p:nvPr/>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
        <p:nvSpPr>
          <p:cNvPr id="6" name="TextBox 5"/>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October 21-24, 2014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V.V. Kashikhin -  DOE CD-2/3b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solidFill>
                  <a:schemeClr val="tx2"/>
                </a:solidFill>
                <a:latin typeface="Helvetica" charset="0"/>
              </a:rPr>
              <a:t>475.04.02 </a:t>
            </a:r>
            <a:r>
              <a:rPr lang="en-US" dirty="0">
                <a:solidFill>
                  <a:schemeClr val="tx2"/>
                </a:solidFill>
                <a:latin typeface="Helvetica" charset="0"/>
              </a:rPr>
              <a:t>Production </a:t>
            </a:r>
            <a:r>
              <a:rPr lang="en-US" dirty="0" smtClean="0">
                <a:solidFill>
                  <a:schemeClr val="tx2"/>
                </a:solidFill>
                <a:latin typeface="Helvetica" charset="0"/>
              </a:rPr>
              <a:t>Solenoid</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Vadim </a:t>
            </a:r>
            <a:r>
              <a:rPr lang="en-US" dirty="0" err="1" smtClean="0">
                <a:solidFill>
                  <a:schemeClr val="tx2"/>
                </a:solidFill>
                <a:latin typeface="Helvetica" charset="0"/>
              </a:rPr>
              <a:t>Kashikhin</a:t>
            </a:r>
            <a:endParaRPr lang="en-US" dirty="0">
              <a:solidFill>
                <a:schemeClr val="tx2"/>
              </a:solidFill>
              <a:latin typeface="Helvetica" charset="0"/>
            </a:endParaRPr>
          </a:p>
          <a:p>
            <a:r>
              <a:rPr lang="en-US" dirty="0" smtClean="0">
                <a:solidFill>
                  <a:schemeClr val="tx2"/>
                </a:solidFill>
                <a:latin typeface="Helvetica" charset="0"/>
              </a:rPr>
              <a:t>L3 for Production Solenoid</a:t>
            </a:r>
            <a:endParaRPr lang="en-US" dirty="0">
              <a:solidFill>
                <a:schemeClr val="tx2"/>
              </a:solidFill>
              <a:latin typeface="Helvetica" charset="0"/>
            </a:endParaRPr>
          </a:p>
          <a:p>
            <a:r>
              <a:rPr lang="en-US" dirty="0" smtClean="0">
                <a:solidFill>
                  <a:schemeClr val="tx2"/>
                </a:solidFill>
                <a:latin typeface="Helvetica" charset="0"/>
              </a:rPr>
              <a:t>October </a:t>
            </a:r>
            <a:r>
              <a:rPr lang="en-US" dirty="0">
                <a:solidFill>
                  <a:schemeClr val="tx2"/>
                </a:solidFill>
                <a:latin typeface="Helvetica" charset="0"/>
              </a:rPr>
              <a:t>21-24, 2014</a:t>
            </a: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80 K thermal shield</a:t>
            </a:r>
            <a:endParaRPr lang="en-US" dirty="0"/>
          </a:p>
        </p:txBody>
      </p:sp>
      <p:sp>
        <p:nvSpPr>
          <p:cNvPr id="4" name="Date Placeholder 3"/>
          <p:cNvSpPr>
            <a:spLocks noGrp="1"/>
          </p:cNvSpPr>
          <p:nvPr>
            <p:ph type="dt" sz="half" idx="10"/>
          </p:nvPr>
        </p:nvSpPr>
        <p:spPr/>
        <p:txBody>
          <a:body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p>
            <a:pPr>
              <a:defRPr/>
            </a:pPr>
            <a:r>
              <a:rPr lang="de-DE" smtClean="0"/>
              <a:t>V.V. Kashikhin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10</a:t>
            </a:fld>
            <a:endParaRPr lang="en-US" dirty="0"/>
          </a:p>
        </p:txBody>
      </p:sp>
      <p:pic>
        <p:nvPicPr>
          <p:cNvPr id="1026" name="Picture 2" descr="C:\Users\vadim\AppData\Local\Temp\F10006281_2\F10006281.png"/>
          <p:cNvPicPr>
            <a:picLocks noChangeAspect="1" noChangeArrowheads="1"/>
          </p:cNvPicPr>
          <p:nvPr/>
        </p:nvPicPr>
        <p:blipFill rotWithShape="1">
          <a:blip r:embed="rId2">
            <a:extLst>
              <a:ext uri="{28A0092B-C50C-407E-A947-70E740481C1C}">
                <a14:useLocalDpi xmlns:a14="http://schemas.microsoft.com/office/drawing/2010/main" val="0"/>
              </a:ext>
            </a:extLst>
          </a:blip>
          <a:srcRect l="1414" t="2382" b="2279"/>
          <a:stretch/>
        </p:blipFill>
        <p:spPr bwMode="auto">
          <a:xfrm>
            <a:off x="89115" y="968644"/>
            <a:ext cx="6649731" cy="523067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6912244" y="1480087"/>
            <a:ext cx="2158927" cy="4686719"/>
          </a:xfrm>
        </p:spPr>
        <p:txBody>
          <a:bodyPr>
            <a:normAutofit/>
          </a:bodyPr>
          <a:lstStyle/>
          <a:p>
            <a:pPr>
              <a:lnSpc>
                <a:spcPct val="120000"/>
              </a:lnSpc>
            </a:pPr>
            <a:r>
              <a:rPr lang="en-US" sz="1700" dirty="0" smtClean="0">
                <a:solidFill>
                  <a:schemeClr val="tx1"/>
                </a:solidFill>
              </a:rPr>
              <a:t>Made of 6061-T6 aluminum;</a:t>
            </a:r>
          </a:p>
          <a:p>
            <a:pPr>
              <a:lnSpc>
                <a:spcPct val="120000"/>
              </a:lnSpc>
            </a:pPr>
            <a:r>
              <a:rPr lang="en-US" sz="1700" dirty="0" smtClean="0">
                <a:solidFill>
                  <a:schemeClr val="tx1"/>
                </a:solidFill>
              </a:rPr>
              <a:t>LN2 tubing welded to the cold mass side of the shield;</a:t>
            </a:r>
          </a:p>
          <a:p>
            <a:pPr>
              <a:lnSpc>
                <a:spcPct val="120000"/>
              </a:lnSpc>
            </a:pPr>
            <a:r>
              <a:rPr lang="en-US" sz="1700" dirty="0" smtClean="0">
                <a:solidFill>
                  <a:schemeClr val="tx1"/>
                </a:solidFill>
              </a:rPr>
              <a:t>Same radial suspension as for the cold mass;</a:t>
            </a:r>
          </a:p>
          <a:p>
            <a:pPr>
              <a:lnSpc>
                <a:spcPct val="120000"/>
              </a:lnSpc>
            </a:pPr>
            <a:r>
              <a:rPr lang="en-US" sz="1700" dirty="0" smtClean="0">
                <a:solidFill>
                  <a:schemeClr val="tx1"/>
                </a:solidFill>
              </a:rPr>
              <a:t>Axial and radial slits in the shells and flanges to cut eddy currents in case of quench.</a:t>
            </a:r>
            <a:endParaRPr lang="en-US" sz="1700" dirty="0" smtClean="0">
              <a:solidFill>
                <a:schemeClr val="tx1"/>
              </a:solidFill>
            </a:endParaRPr>
          </a:p>
          <a:p>
            <a:endParaRPr lang="en-US" sz="1700" dirty="0"/>
          </a:p>
        </p:txBody>
      </p:sp>
    </p:spTree>
    <p:extLst>
      <p:ext uri="{BB962C8B-B14F-4D97-AF65-F5344CB8AC3E}">
        <p14:creationId xmlns:p14="http://schemas.microsoft.com/office/powerpoint/2010/main" val="472918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dim\AppData\Local\Temp\F10006281_2\F10006281_2.png"/>
          <p:cNvPicPr>
            <a:picLocks noChangeAspect="1" noChangeArrowheads="1"/>
          </p:cNvPicPr>
          <p:nvPr/>
        </p:nvPicPr>
        <p:blipFill rotWithShape="1">
          <a:blip r:embed="rId2">
            <a:extLst>
              <a:ext uri="{28A0092B-C50C-407E-A947-70E740481C1C}">
                <a14:useLocalDpi xmlns:a14="http://schemas.microsoft.com/office/drawing/2010/main" val="0"/>
              </a:ext>
            </a:extLst>
          </a:blip>
          <a:srcRect l="4402" t="1317" r="9223" b="1151"/>
          <a:stretch/>
        </p:blipFill>
        <p:spPr bwMode="auto">
          <a:xfrm>
            <a:off x="162731" y="914400"/>
            <a:ext cx="5720362" cy="5253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 vacuum vessel &amp; support frame </a:t>
            </a:r>
            <a:endParaRPr lang="en-US" dirty="0"/>
          </a:p>
        </p:txBody>
      </p:sp>
      <p:sp>
        <p:nvSpPr>
          <p:cNvPr id="4" name="Date Placeholder 3"/>
          <p:cNvSpPr>
            <a:spLocks noGrp="1"/>
          </p:cNvSpPr>
          <p:nvPr>
            <p:ph type="dt" sz="half" idx="10"/>
          </p:nvPr>
        </p:nvSpPr>
        <p:spPr/>
        <p:txBody>
          <a:bodyPr/>
          <a:lstStyle/>
          <a:p>
            <a:pPr>
              <a:defRPr/>
            </a:pPr>
            <a:r>
              <a:rPr lang="en-US" smtClean="0"/>
              <a:t>October 21-24, 2014</a:t>
            </a:r>
            <a:endParaRPr lang="en-US" dirty="0"/>
          </a:p>
        </p:txBody>
      </p:sp>
      <p:sp>
        <p:nvSpPr>
          <p:cNvPr id="5" name="Footer Placeholder 4"/>
          <p:cNvSpPr>
            <a:spLocks noGrp="1"/>
          </p:cNvSpPr>
          <p:nvPr>
            <p:ph type="ftr" sz="quarter" idx="11"/>
          </p:nvPr>
        </p:nvSpPr>
        <p:spPr/>
        <p:txBody>
          <a:bodyPr/>
          <a:lstStyle/>
          <a:p>
            <a:pPr>
              <a:defRPr/>
            </a:pPr>
            <a:r>
              <a:rPr lang="de-DE" smtClean="0"/>
              <a:t>V.V. Kashikhin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11</a:t>
            </a:fld>
            <a:endParaRPr lang="en-US" dirty="0"/>
          </a:p>
        </p:txBody>
      </p:sp>
      <p:sp>
        <p:nvSpPr>
          <p:cNvPr id="8" name="Content Placeholder 2"/>
          <p:cNvSpPr>
            <a:spLocks noGrp="1"/>
          </p:cNvSpPr>
          <p:nvPr>
            <p:ph idx="1"/>
          </p:nvPr>
        </p:nvSpPr>
        <p:spPr>
          <a:xfrm>
            <a:off x="5819614" y="1061634"/>
            <a:ext cx="3231763" cy="4990453"/>
          </a:xfrm>
        </p:spPr>
        <p:txBody>
          <a:bodyPr>
            <a:normAutofit lnSpcReduction="10000"/>
          </a:bodyPr>
          <a:lstStyle/>
          <a:p>
            <a:pPr>
              <a:lnSpc>
                <a:spcPct val="120000"/>
              </a:lnSpc>
            </a:pPr>
            <a:r>
              <a:rPr lang="en-US" sz="1700" dirty="0" smtClean="0">
                <a:solidFill>
                  <a:schemeClr val="tx1"/>
                </a:solidFill>
              </a:rPr>
              <a:t>Provides insulating vacuum and attachment points for all components (in and out);</a:t>
            </a:r>
          </a:p>
          <a:p>
            <a:pPr>
              <a:lnSpc>
                <a:spcPct val="120000"/>
              </a:lnSpc>
            </a:pPr>
            <a:r>
              <a:rPr lang="en-US" sz="1700" dirty="0" smtClean="0">
                <a:solidFill>
                  <a:schemeClr val="tx1"/>
                </a:solidFill>
              </a:rPr>
              <a:t>Transfers all loads to ground:</a:t>
            </a:r>
          </a:p>
          <a:p>
            <a:pPr lvl="1">
              <a:lnSpc>
                <a:spcPct val="120000"/>
              </a:lnSpc>
            </a:pPr>
            <a:r>
              <a:rPr lang="en-US" sz="1500" dirty="0" smtClean="0">
                <a:solidFill>
                  <a:srgbClr val="0070C0"/>
                </a:solidFill>
              </a:rPr>
              <a:t>Cold mass and LN</a:t>
            </a:r>
            <a:r>
              <a:rPr lang="en-US" sz="1500" baseline="-25000" dirty="0" smtClean="0">
                <a:solidFill>
                  <a:srgbClr val="0070C0"/>
                </a:solidFill>
              </a:rPr>
              <a:t>2</a:t>
            </a:r>
            <a:r>
              <a:rPr lang="en-US" sz="1500" dirty="0" smtClean="0">
                <a:solidFill>
                  <a:srgbClr val="0070C0"/>
                </a:solidFill>
              </a:rPr>
              <a:t> shield weight through the radial supports;</a:t>
            </a:r>
          </a:p>
          <a:p>
            <a:pPr lvl="1">
              <a:lnSpc>
                <a:spcPct val="120000"/>
              </a:lnSpc>
            </a:pPr>
            <a:r>
              <a:rPr lang="en-US" sz="1500" dirty="0">
                <a:solidFill>
                  <a:srgbClr val="0070C0"/>
                </a:solidFill>
              </a:rPr>
              <a:t>Lorentz forces through the axial supports</a:t>
            </a:r>
            <a:r>
              <a:rPr lang="en-US" sz="1500" dirty="0" smtClean="0">
                <a:solidFill>
                  <a:srgbClr val="0070C0"/>
                </a:solidFill>
              </a:rPr>
              <a:t>;</a:t>
            </a:r>
          </a:p>
          <a:p>
            <a:pPr lvl="1">
              <a:lnSpc>
                <a:spcPct val="120000"/>
              </a:lnSpc>
            </a:pPr>
            <a:r>
              <a:rPr lang="en-US" sz="1500" dirty="0" smtClean="0">
                <a:solidFill>
                  <a:srgbClr val="0070C0"/>
                </a:solidFill>
              </a:rPr>
              <a:t>HRS weight through the inner shell (~55 </a:t>
            </a:r>
            <a:r>
              <a:rPr lang="en-US" sz="1500" dirty="0" err="1" smtClean="0">
                <a:solidFill>
                  <a:srgbClr val="0070C0"/>
                </a:solidFill>
              </a:rPr>
              <a:t>tonnes</a:t>
            </a:r>
            <a:r>
              <a:rPr lang="en-US" sz="1500" dirty="0" smtClean="0">
                <a:solidFill>
                  <a:srgbClr val="0070C0"/>
                </a:solidFill>
              </a:rPr>
              <a:t>);</a:t>
            </a:r>
          </a:p>
          <a:p>
            <a:pPr>
              <a:lnSpc>
                <a:spcPct val="120000"/>
              </a:lnSpc>
            </a:pPr>
            <a:r>
              <a:rPr lang="en-US" sz="1700" dirty="0" smtClean="0">
                <a:solidFill>
                  <a:schemeClr val="tx1"/>
                </a:solidFill>
              </a:rPr>
              <a:t>Provides interfaces to:</a:t>
            </a:r>
          </a:p>
          <a:p>
            <a:pPr lvl="1">
              <a:lnSpc>
                <a:spcPct val="120000"/>
              </a:lnSpc>
            </a:pPr>
            <a:r>
              <a:rPr lang="en-US" sz="1500" dirty="0" smtClean="0">
                <a:solidFill>
                  <a:srgbClr val="0070C0"/>
                </a:solidFill>
              </a:rPr>
              <a:t>HRS upstream, downstream;</a:t>
            </a:r>
          </a:p>
          <a:p>
            <a:pPr lvl="1">
              <a:lnSpc>
                <a:spcPct val="120000"/>
              </a:lnSpc>
            </a:pPr>
            <a:r>
              <a:rPr lang="en-US" sz="1500" dirty="0" smtClean="0">
                <a:solidFill>
                  <a:srgbClr val="0070C0"/>
                </a:solidFill>
              </a:rPr>
              <a:t>Transport solenoid;</a:t>
            </a:r>
          </a:p>
          <a:p>
            <a:pPr lvl="1">
              <a:lnSpc>
                <a:spcPct val="120000"/>
              </a:lnSpc>
            </a:pPr>
            <a:r>
              <a:rPr lang="en-US" sz="1500" dirty="0" smtClean="0">
                <a:solidFill>
                  <a:srgbClr val="0070C0"/>
                </a:solidFill>
              </a:rPr>
              <a:t>Transfer line; </a:t>
            </a:r>
          </a:p>
          <a:p>
            <a:pPr lvl="1">
              <a:lnSpc>
                <a:spcPct val="120000"/>
              </a:lnSpc>
            </a:pPr>
            <a:r>
              <a:rPr lang="en-US" sz="1500" dirty="0" smtClean="0">
                <a:solidFill>
                  <a:srgbClr val="0070C0"/>
                </a:solidFill>
              </a:rPr>
              <a:t>Instrumentation line;</a:t>
            </a:r>
          </a:p>
          <a:p>
            <a:pPr lvl="1">
              <a:lnSpc>
                <a:spcPct val="120000"/>
              </a:lnSpc>
            </a:pPr>
            <a:r>
              <a:rPr lang="en-US" sz="1500" dirty="0" smtClean="0">
                <a:solidFill>
                  <a:srgbClr val="0070C0"/>
                </a:solidFill>
              </a:rPr>
              <a:t>Vacuum system.</a:t>
            </a:r>
            <a:endParaRPr lang="en-US" sz="1700" dirty="0" smtClean="0">
              <a:solidFill>
                <a:srgbClr val="0070C0"/>
              </a:solidFill>
            </a:endParaRPr>
          </a:p>
          <a:p>
            <a:endParaRPr lang="en-US" sz="1700" dirty="0"/>
          </a:p>
        </p:txBody>
      </p:sp>
    </p:spTree>
    <p:extLst>
      <p:ext uri="{BB962C8B-B14F-4D97-AF65-F5344CB8AC3E}">
        <p14:creationId xmlns:p14="http://schemas.microsoft.com/office/powerpoint/2010/main" val="318104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since CD-1</a:t>
            </a:r>
            <a:endParaRPr lang="en-US" dirty="0"/>
          </a:p>
        </p:txBody>
      </p:sp>
      <p:sp>
        <p:nvSpPr>
          <p:cNvPr id="3" name="Content Placeholder 2"/>
          <p:cNvSpPr>
            <a:spLocks noGrp="1"/>
          </p:cNvSpPr>
          <p:nvPr>
            <p:ph idx="1"/>
          </p:nvPr>
        </p:nvSpPr>
        <p:spPr>
          <a:xfrm>
            <a:off x="228600" y="1343025"/>
            <a:ext cx="8672513" cy="3281874"/>
          </a:xfrm>
        </p:spPr>
        <p:txBody>
          <a:bodyPr>
            <a:normAutofit fontScale="92500" lnSpcReduction="20000"/>
          </a:bodyPr>
          <a:lstStyle/>
          <a:p>
            <a:pPr marL="342900" lvl="1" indent="-342900">
              <a:lnSpc>
                <a:spcPct val="110000"/>
              </a:lnSpc>
              <a:buFont typeface="Arial" charset="0"/>
              <a:buChar char="•"/>
            </a:pPr>
            <a:r>
              <a:rPr lang="en-US" dirty="0" smtClean="0">
                <a:solidFill>
                  <a:schemeClr val="tx1"/>
                </a:solidFill>
              </a:rPr>
              <a:t>Initial RRR of Al stabilizer was </a:t>
            </a:r>
            <a:r>
              <a:rPr lang="en-US" dirty="0">
                <a:solidFill>
                  <a:schemeClr val="tx1"/>
                </a:solidFill>
              </a:rPr>
              <a:t>reduced </a:t>
            </a:r>
            <a:r>
              <a:rPr lang="en-US" dirty="0" smtClean="0">
                <a:solidFill>
                  <a:schemeClr val="tx1"/>
                </a:solidFill>
              </a:rPr>
              <a:t>(</a:t>
            </a:r>
            <a:r>
              <a:rPr lang="en-US" dirty="0" smtClean="0">
                <a:solidFill>
                  <a:srgbClr val="C00000"/>
                </a:solidFill>
              </a:rPr>
              <a:t>600 </a:t>
            </a:r>
            <a:r>
              <a:rPr lang="en-US" dirty="0" smtClean="0">
                <a:solidFill>
                  <a:srgbClr val="C00000"/>
                </a:solidFill>
                <a:latin typeface="Arial"/>
                <a:cs typeface="Arial"/>
              </a:rPr>
              <a:t>→ </a:t>
            </a:r>
            <a:r>
              <a:rPr lang="en-US" dirty="0" smtClean="0">
                <a:solidFill>
                  <a:srgbClr val="C00000"/>
                </a:solidFill>
              </a:rPr>
              <a:t>500</a:t>
            </a:r>
            <a:r>
              <a:rPr lang="en-US" dirty="0" smtClean="0">
                <a:solidFill>
                  <a:schemeClr val="tx1"/>
                </a:solidFill>
              </a:rPr>
              <a:t>) to meet cable vendor capabilities;</a:t>
            </a:r>
          </a:p>
          <a:p>
            <a:pPr marL="342900" lvl="1" indent="-342900">
              <a:lnSpc>
                <a:spcPct val="110000"/>
              </a:lnSpc>
              <a:buFont typeface="Arial" charset="0"/>
              <a:buChar char="•"/>
            </a:pPr>
            <a:r>
              <a:rPr lang="en-US" dirty="0" smtClean="0">
                <a:solidFill>
                  <a:schemeClr val="tx1"/>
                </a:solidFill>
              </a:rPr>
              <a:t>Plastic deformation of the Al stabilizer during cool-down and energizing has been extensively modeled. It was found that the shell thicknesses need to increase (</a:t>
            </a:r>
            <a:r>
              <a:rPr lang="en-US" dirty="0">
                <a:solidFill>
                  <a:srgbClr val="C00000"/>
                </a:solidFill>
              </a:rPr>
              <a:t>83 mm </a:t>
            </a:r>
            <a:r>
              <a:rPr lang="en-US" dirty="0">
                <a:solidFill>
                  <a:srgbClr val="C00000"/>
                </a:solidFill>
                <a:latin typeface="Arial"/>
                <a:cs typeface="Arial"/>
              </a:rPr>
              <a:t>→ </a:t>
            </a:r>
            <a:r>
              <a:rPr lang="en-US" dirty="0">
                <a:solidFill>
                  <a:srgbClr val="C00000"/>
                </a:solidFill>
              </a:rPr>
              <a:t>125 </a:t>
            </a:r>
            <a:r>
              <a:rPr lang="en-US" dirty="0" smtClean="0">
                <a:solidFill>
                  <a:srgbClr val="C00000"/>
                </a:solidFill>
              </a:rPr>
              <a:t>mm, </a:t>
            </a:r>
            <a:r>
              <a:rPr lang="en-US" dirty="0">
                <a:solidFill>
                  <a:srgbClr val="C00000"/>
                </a:solidFill>
              </a:rPr>
              <a:t>50 mm </a:t>
            </a:r>
            <a:r>
              <a:rPr lang="en-US" dirty="0">
                <a:solidFill>
                  <a:srgbClr val="C00000"/>
                </a:solidFill>
                <a:latin typeface="Arial"/>
                <a:cs typeface="Arial"/>
              </a:rPr>
              <a:t>→ </a:t>
            </a:r>
            <a:r>
              <a:rPr lang="en-US" dirty="0">
                <a:solidFill>
                  <a:srgbClr val="C00000"/>
                </a:solidFill>
              </a:rPr>
              <a:t>70 </a:t>
            </a:r>
            <a:r>
              <a:rPr lang="en-US" dirty="0" smtClean="0">
                <a:solidFill>
                  <a:srgbClr val="C00000"/>
                </a:solidFill>
              </a:rPr>
              <a:t>mm</a:t>
            </a:r>
            <a:r>
              <a:rPr lang="en-US" dirty="0" smtClean="0">
                <a:solidFill>
                  <a:schemeClr val="tx1"/>
                </a:solidFill>
              </a:rPr>
              <a:t>) to comply with the structural code;</a:t>
            </a:r>
          </a:p>
          <a:p>
            <a:pPr marL="342900" lvl="1" indent="-342900">
              <a:lnSpc>
                <a:spcPct val="110000"/>
              </a:lnSpc>
              <a:buFont typeface="Arial" charset="0"/>
              <a:buChar char="•"/>
            </a:pPr>
            <a:r>
              <a:rPr lang="en-US" dirty="0" smtClean="0">
                <a:solidFill>
                  <a:schemeClr val="tx1"/>
                </a:solidFill>
              </a:rPr>
              <a:t>High-strength Al alloy was selected instead of stainless steel for the bolts connecting the coil modules together;</a:t>
            </a:r>
          </a:p>
          <a:p>
            <a:pPr marL="342900" lvl="1" indent="-342900">
              <a:lnSpc>
                <a:spcPct val="110000"/>
              </a:lnSpc>
              <a:buFont typeface="Arial" charset="0"/>
              <a:buChar char="•"/>
            </a:pPr>
            <a:r>
              <a:rPr lang="en-US" dirty="0" smtClean="0">
                <a:solidFill>
                  <a:schemeClr val="tx1"/>
                </a:solidFill>
              </a:rPr>
              <a:t>Trim power supply, extra bus-bar and HTS lead were eliminated. The field matching between PS and TS will be accomplished by trimming the current in TS1.</a:t>
            </a:r>
          </a:p>
        </p:txBody>
      </p:sp>
      <p:sp>
        <p:nvSpPr>
          <p:cNvPr id="7" name="Date Placeholder 6"/>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12</a:t>
            </a:fld>
            <a:endParaRPr lang="en-US" dirty="0"/>
          </a:p>
        </p:txBody>
      </p:sp>
    </p:spTree>
    <p:extLst>
      <p:ext uri="{BB962C8B-B14F-4D97-AF65-F5344CB8AC3E}">
        <p14:creationId xmlns:p14="http://schemas.microsoft.com/office/powerpoint/2010/main" val="375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Engineering since CD-1</a:t>
            </a:r>
            <a:endParaRPr lang="en-US" dirty="0"/>
          </a:p>
        </p:txBody>
      </p:sp>
      <p:sp>
        <p:nvSpPr>
          <p:cNvPr id="3" name="Content Placeholder 2"/>
          <p:cNvSpPr>
            <a:spLocks noGrp="1"/>
          </p:cNvSpPr>
          <p:nvPr>
            <p:ph idx="1"/>
          </p:nvPr>
        </p:nvSpPr>
        <p:spPr>
          <a:xfrm>
            <a:off x="228600" y="1246910"/>
            <a:ext cx="8672513" cy="2055510"/>
          </a:xfrm>
        </p:spPr>
        <p:txBody>
          <a:bodyPr>
            <a:normAutofit fontScale="92500"/>
          </a:bodyPr>
          <a:lstStyle/>
          <a:p>
            <a:pPr>
              <a:lnSpc>
                <a:spcPct val="110000"/>
              </a:lnSpc>
            </a:pPr>
            <a:r>
              <a:rPr lang="en-US" dirty="0" smtClean="0">
                <a:solidFill>
                  <a:schemeClr val="tx1"/>
                </a:solidFill>
              </a:rPr>
              <a:t>The design has been largely “fixed” for the purpose of developing a detailed reference design report and solid models to solicit vendor quotes for the final design and construction.</a:t>
            </a:r>
          </a:p>
          <a:p>
            <a:pPr>
              <a:lnSpc>
                <a:spcPct val="110000"/>
              </a:lnSpc>
            </a:pPr>
            <a:r>
              <a:rPr lang="en-US" dirty="0" smtClean="0">
                <a:solidFill>
                  <a:schemeClr val="tx1"/>
                </a:solidFill>
              </a:rPr>
              <a:t>Trim </a:t>
            </a:r>
            <a:r>
              <a:rPr lang="en-US" dirty="0">
                <a:solidFill>
                  <a:schemeClr val="tx1"/>
                </a:solidFill>
              </a:rPr>
              <a:t>power supply, extra bus-bar and </a:t>
            </a:r>
            <a:r>
              <a:rPr lang="en-US" dirty="0" smtClean="0">
                <a:solidFill>
                  <a:schemeClr val="tx1"/>
                </a:solidFill>
              </a:rPr>
              <a:t>HTS lead </a:t>
            </a:r>
            <a:r>
              <a:rPr lang="en-US" dirty="0">
                <a:solidFill>
                  <a:schemeClr val="tx1"/>
                </a:solidFill>
              </a:rPr>
              <a:t>were eliminated.</a:t>
            </a:r>
            <a:endParaRPr lang="en-US" dirty="0"/>
          </a:p>
        </p:txBody>
      </p:sp>
      <p:sp>
        <p:nvSpPr>
          <p:cNvPr id="7" name="Date Placeholder 6"/>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13</a:t>
            </a:fld>
            <a:endParaRPr lang="en-US" dirty="0"/>
          </a:p>
        </p:txBody>
      </p:sp>
    </p:spTree>
    <p:extLst>
      <p:ext uri="{BB962C8B-B14F-4D97-AF65-F5344CB8AC3E}">
        <p14:creationId xmlns:p14="http://schemas.microsoft.com/office/powerpoint/2010/main" val="1546829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 magnetic field</a:t>
            </a:r>
            <a:endParaRPr lang="en-US" dirty="0"/>
          </a:p>
        </p:txBody>
      </p:sp>
      <p:sp>
        <p:nvSpPr>
          <p:cNvPr id="12" name="Content Placeholder 2"/>
          <p:cNvSpPr>
            <a:spLocks noGrp="1"/>
          </p:cNvSpPr>
          <p:nvPr>
            <p:ph idx="1"/>
          </p:nvPr>
        </p:nvSpPr>
        <p:spPr>
          <a:xfrm>
            <a:off x="552450" y="5344548"/>
            <a:ext cx="8286750" cy="876300"/>
          </a:xfrm>
        </p:spPr>
        <p:txBody>
          <a:bodyPr>
            <a:normAutofit fontScale="92500" lnSpcReduction="10000"/>
          </a:bodyPr>
          <a:lstStyle/>
          <a:p>
            <a:pPr>
              <a:lnSpc>
                <a:spcPct val="110000"/>
              </a:lnSpc>
              <a:spcAft>
                <a:spcPts val="0"/>
              </a:spcAft>
              <a:defRPr/>
            </a:pPr>
            <a:r>
              <a:rPr lang="en-US" sz="1800" dirty="0" smtClean="0"/>
              <a:t>The magnetic field profile is within the specification;</a:t>
            </a:r>
          </a:p>
          <a:p>
            <a:pPr>
              <a:lnSpc>
                <a:spcPct val="110000"/>
              </a:lnSpc>
              <a:spcAft>
                <a:spcPts val="0"/>
              </a:spcAft>
              <a:defRPr/>
            </a:pPr>
            <a:r>
              <a:rPr lang="en-US" sz="1800" dirty="0" smtClean="0"/>
              <a:t>Radiation shield (shown) made of high-resistivity bronze (magnetic permeability of ≤1.04) has minor impact on the field quality.</a:t>
            </a:r>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4" name="Footer Placeholder 3"/>
          <p:cNvSpPr>
            <a:spLocks noGrp="1"/>
          </p:cNvSpPr>
          <p:nvPr>
            <p:ph type="ftr" sz="quarter" idx="11"/>
          </p:nvPr>
        </p:nvSpPr>
        <p:spPr/>
        <p:txBody>
          <a:bodyPr/>
          <a:lstStyle/>
          <a:p>
            <a:pPr>
              <a:defRPr/>
            </a:pPr>
            <a:r>
              <a:rPr lang="de-DE" smtClean="0"/>
              <a:t>V.V. Kashikhin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14</a:t>
            </a:fld>
            <a:endParaRPr lang="en-US" dirty="0"/>
          </a:p>
        </p:txBody>
      </p:sp>
      <p:pic>
        <p:nvPicPr>
          <p:cNvPr id="13" name="Picture 12"/>
          <p:cNvPicPr/>
          <p:nvPr/>
        </p:nvPicPr>
        <p:blipFill>
          <a:blip r:embed="rId2"/>
          <a:srcRect t="4810" r="7478"/>
          <a:stretch>
            <a:fillRect/>
          </a:stretch>
        </p:blipFill>
        <p:spPr bwMode="auto">
          <a:xfrm>
            <a:off x="152400" y="1371600"/>
            <a:ext cx="4026477" cy="3636481"/>
          </a:xfrm>
          <a:prstGeom prst="rect">
            <a:avLst/>
          </a:prstGeom>
          <a:noFill/>
          <a:ln w="9525">
            <a:noFill/>
            <a:miter lim="800000"/>
            <a:headEnd/>
            <a:tailEnd/>
          </a:ln>
        </p:spPr>
      </p:pic>
      <p:pic>
        <p:nvPicPr>
          <p:cNvPr id="11" name="Picture 10" descr="B:\Project\Mu2e\Alternative\PS0\Dec2011 design\Magnetic\Bz(z)_2.png"/>
          <p:cNvPicPr/>
          <p:nvPr/>
        </p:nvPicPr>
        <p:blipFill>
          <a:blip r:embed="rId3" cstate="print"/>
          <a:srcRect b="1443"/>
          <a:stretch>
            <a:fillRect/>
          </a:stretch>
        </p:blipFill>
        <p:spPr bwMode="auto">
          <a:xfrm>
            <a:off x="4377690" y="1448906"/>
            <a:ext cx="4690110" cy="3559175"/>
          </a:xfrm>
          <a:prstGeom prst="rect">
            <a:avLst/>
          </a:prstGeom>
          <a:noFill/>
          <a:ln w="9525">
            <a:noFill/>
            <a:miter lim="800000"/>
            <a:headEnd/>
            <a:tailEnd/>
          </a:ln>
        </p:spPr>
      </p:pic>
    </p:spTree>
    <p:extLst>
      <p:ext uri="{BB962C8B-B14F-4D97-AF65-F5344CB8AC3E}">
        <p14:creationId xmlns:p14="http://schemas.microsoft.com/office/powerpoint/2010/main" val="2566138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t>
            </a:r>
            <a:r>
              <a:rPr lang="en-US" dirty="0" smtClean="0"/>
              <a:t>– operating margins</a:t>
            </a:r>
            <a:endParaRPr lang="en-US" dirty="0"/>
          </a:p>
        </p:txBody>
      </p:sp>
      <p:sp>
        <p:nvSpPr>
          <p:cNvPr id="17" name="Content Placeholder 2"/>
          <p:cNvSpPr>
            <a:spLocks noGrp="1"/>
          </p:cNvSpPr>
          <p:nvPr>
            <p:ph idx="1"/>
          </p:nvPr>
        </p:nvSpPr>
        <p:spPr>
          <a:xfrm>
            <a:off x="457200" y="5281101"/>
            <a:ext cx="8458200" cy="838200"/>
          </a:xfrm>
        </p:spPr>
        <p:txBody>
          <a:bodyPr>
            <a:normAutofit fontScale="70000" lnSpcReduction="20000"/>
          </a:bodyPr>
          <a:lstStyle/>
          <a:p>
            <a:pPr>
              <a:lnSpc>
                <a:spcPct val="120000"/>
              </a:lnSpc>
            </a:pPr>
            <a:r>
              <a:rPr lang="en-US" dirty="0" smtClean="0"/>
              <a:t>The </a:t>
            </a:r>
            <a:r>
              <a:rPr lang="en-US" dirty="0" smtClean="0">
                <a:solidFill>
                  <a:srgbClr val="C00000"/>
                </a:solidFill>
              </a:rPr>
              <a:t>1.50 K</a:t>
            </a:r>
            <a:r>
              <a:rPr lang="en-US" dirty="0" smtClean="0"/>
              <a:t> thermal margin must be maintained during the nominal operation per the magnet requirements;</a:t>
            </a:r>
          </a:p>
          <a:p>
            <a:pPr>
              <a:lnSpc>
                <a:spcPct val="120000"/>
              </a:lnSpc>
            </a:pPr>
            <a:r>
              <a:rPr lang="en-US" dirty="0" smtClean="0"/>
              <a:t>It defines the maximum allowed coil temperature of </a:t>
            </a:r>
            <a:r>
              <a:rPr lang="en-US" dirty="0" smtClean="0">
                <a:solidFill>
                  <a:srgbClr val="C00000"/>
                </a:solidFill>
              </a:rPr>
              <a:t>5.10 K</a:t>
            </a:r>
            <a:r>
              <a:rPr lang="en-US" dirty="0" smtClean="0"/>
              <a:t> (at the nominal current).</a:t>
            </a:r>
            <a:endParaRPr lang="en-US" dirty="0"/>
          </a:p>
        </p:txBody>
      </p:sp>
      <p:sp>
        <p:nvSpPr>
          <p:cNvPr id="5" name="Date Placeholder 4"/>
          <p:cNvSpPr>
            <a:spLocks noGrp="1"/>
          </p:cNvSpPr>
          <p:nvPr>
            <p:ph type="dt" sz="half" idx="10"/>
          </p:nvPr>
        </p:nvSpPr>
        <p:spPr/>
        <p:txBody>
          <a:bodyPr/>
          <a:lstStyle/>
          <a:p>
            <a:pPr>
              <a:defRPr/>
            </a:pPr>
            <a:r>
              <a:rPr lang="en-US" smtClean="0"/>
              <a:t>October 21-24, 2014</a:t>
            </a:r>
            <a:endParaRPr lang="en-US" dirty="0"/>
          </a:p>
        </p:txBody>
      </p:sp>
      <p:sp>
        <p:nvSpPr>
          <p:cNvPr id="6" name="Footer Placeholder 5"/>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15</a:t>
            </a:fld>
            <a:endParaRPr lang="en-US" dirty="0"/>
          </a:p>
        </p:txBody>
      </p:sp>
      <p:grpSp>
        <p:nvGrpSpPr>
          <p:cNvPr id="3" name="Group 10"/>
          <p:cNvGrpSpPr/>
          <p:nvPr/>
        </p:nvGrpSpPr>
        <p:grpSpPr>
          <a:xfrm>
            <a:off x="4944660" y="1227419"/>
            <a:ext cx="4114801" cy="3818218"/>
            <a:chOff x="4876799" y="2353982"/>
            <a:chExt cx="4114801" cy="3818218"/>
          </a:xfrm>
        </p:grpSpPr>
        <p:pic>
          <p:nvPicPr>
            <p:cNvPr id="12" name="Picture 6"/>
            <p:cNvPicPr>
              <a:picLocks noChangeAspect="1" noChangeArrowheads="1"/>
            </p:cNvPicPr>
            <p:nvPr/>
          </p:nvPicPr>
          <p:blipFill>
            <a:blip r:embed="rId2"/>
            <a:srcRect r="1818"/>
            <a:stretch>
              <a:fillRect/>
            </a:stretch>
          </p:blipFill>
          <p:spPr bwMode="auto">
            <a:xfrm>
              <a:off x="4876799" y="2353982"/>
              <a:ext cx="4114801" cy="3818218"/>
            </a:xfrm>
            <a:prstGeom prst="rect">
              <a:avLst/>
            </a:prstGeom>
            <a:noFill/>
            <a:ln w="9525">
              <a:noFill/>
              <a:miter lim="800000"/>
              <a:headEnd/>
              <a:tailEnd/>
            </a:ln>
          </p:spPr>
        </p:pic>
        <p:cxnSp>
          <p:nvCxnSpPr>
            <p:cNvPr id="13" name="Straight Connector 12"/>
            <p:cNvCxnSpPr/>
            <p:nvPr/>
          </p:nvCxnSpPr>
          <p:spPr>
            <a:xfrm rot="5400000" flipH="1" flipV="1">
              <a:off x="5386816" y="4140089"/>
              <a:ext cx="3323923" cy="2817"/>
            </a:xfrm>
            <a:prstGeom prst="line">
              <a:avLst/>
            </a:prstGeom>
            <a:ln w="22225">
              <a:solidFill>
                <a:srgbClr val="0070C0"/>
              </a:solidFill>
              <a:prstDash val="dash"/>
              <a:tailEnd type="none"/>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893958" y="4148855"/>
              <a:ext cx="3323923" cy="2817"/>
            </a:xfrm>
            <a:prstGeom prst="line">
              <a:avLst/>
            </a:prstGeom>
            <a:ln w="22225">
              <a:solidFill>
                <a:srgbClr val="D000E6"/>
              </a:solidFill>
              <a:prstDash val="dash"/>
              <a:tailEnd type="none"/>
            </a:ln>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6146379" y="4790007"/>
              <a:ext cx="1447800" cy="307777"/>
            </a:xfrm>
            <a:prstGeom prst="rect">
              <a:avLst/>
            </a:prstGeom>
            <a:solidFill>
              <a:schemeClr val="bg1"/>
            </a:solidFill>
          </p:spPr>
          <p:txBody>
            <a:bodyPr wrap="square" rtlCol="0">
              <a:spAutoFit/>
            </a:bodyPr>
            <a:lstStyle/>
            <a:p>
              <a:r>
                <a:rPr lang="en-US" sz="1400" dirty="0" smtClean="0">
                  <a:solidFill>
                    <a:srgbClr val="0070C0"/>
                  </a:solidFill>
                </a:rPr>
                <a:t>Nominal current</a:t>
              </a:r>
              <a:endParaRPr lang="en-US" sz="1400" dirty="0">
                <a:solidFill>
                  <a:srgbClr val="0070C0"/>
                </a:solidFill>
              </a:endParaRPr>
            </a:p>
          </p:txBody>
        </p:sp>
        <p:sp>
          <p:nvSpPr>
            <p:cNvPr id="16" name="TextBox 15"/>
            <p:cNvSpPr txBox="1"/>
            <p:nvPr/>
          </p:nvSpPr>
          <p:spPr>
            <a:xfrm rot="16200000">
              <a:off x="7583388" y="3237011"/>
              <a:ext cx="1600201" cy="307777"/>
            </a:xfrm>
            <a:prstGeom prst="rect">
              <a:avLst/>
            </a:prstGeom>
            <a:solidFill>
              <a:schemeClr val="bg1"/>
            </a:solidFill>
          </p:spPr>
          <p:txBody>
            <a:bodyPr wrap="square" rtlCol="0">
              <a:spAutoFit/>
            </a:bodyPr>
            <a:lstStyle/>
            <a:p>
              <a:r>
                <a:rPr lang="en-US" sz="1400" dirty="0" smtClean="0">
                  <a:solidFill>
                    <a:srgbClr val="D000E6"/>
                  </a:solidFill>
                </a:rPr>
                <a:t>Maximum current</a:t>
              </a:r>
              <a:endParaRPr lang="en-US" sz="1400" dirty="0">
                <a:solidFill>
                  <a:srgbClr val="D000E6"/>
                </a:solidFill>
              </a:endParaRPr>
            </a:p>
          </p:txBody>
        </p:sp>
      </p:grpSp>
      <p:pic>
        <p:nvPicPr>
          <p:cNvPr id="18" name="Picture 4"/>
          <p:cNvPicPr>
            <a:picLocks noChangeAspect="1" noChangeArrowheads="1"/>
          </p:cNvPicPr>
          <p:nvPr/>
        </p:nvPicPr>
        <p:blipFill>
          <a:blip r:embed="rId3"/>
          <a:srcRect/>
          <a:stretch>
            <a:fillRect/>
          </a:stretch>
        </p:blipFill>
        <p:spPr bwMode="auto">
          <a:xfrm>
            <a:off x="144060" y="998819"/>
            <a:ext cx="4808940" cy="4190999"/>
          </a:xfrm>
          <a:prstGeom prst="rect">
            <a:avLst/>
          </a:prstGeom>
          <a:noFill/>
          <a:ln w="9525">
            <a:noFill/>
            <a:miter lim="800000"/>
            <a:headEnd/>
            <a:tailEnd/>
          </a:ln>
        </p:spPr>
      </p:pic>
    </p:spTree>
    <p:extLst>
      <p:ext uri="{BB962C8B-B14F-4D97-AF65-F5344CB8AC3E}">
        <p14:creationId xmlns:p14="http://schemas.microsoft.com/office/powerpoint/2010/main" val="3950086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Performance - </a:t>
            </a:r>
            <a:r>
              <a:rPr lang="en-US" dirty="0" smtClean="0"/>
              <a:t>quench protection</a:t>
            </a:r>
            <a:endParaRPr lang="en-US" dirty="0"/>
          </a:p>
        </p:txBody>
      </p:sp>
      <p:sp>
        <p:nvSpPr>
          <p:cNvPr id="9" name="Content Placeholder 2"/>
          <p:cNvSpPr>
            <a:spLocks noGrp="1"/>
          </p:cNvSpPr>
          <p:nvPr>
            <p:ph idx="1"/>
          </p:nvPr>
        </p:nvSpPr>
        <p:spPr>
          <a:xfrm>
            <a:off x="472881" y="5569525"/>
            <a:ext cx="8305800" cy="574335"/>
          </a:xfrm>
        </p:spPr>
        <p:txBody>
          <a:bodyPr>
            <a:normAutofit fontScale="70000" lnSpcReduction="20000"/>
          </a:bodyPr>
          <a:lstStyle/>
          <a:p>
            <a:pPr>
              <a:lnSpc>
                <a:spcPct val="120000"/>
              </a:lnSpc>
            </a:pPr>
            <a:r>
              <a:rPr lang="en-US" dirty="0" smtClean="0"/>
              <a:t>The peak coil temperature is well below the limit of </a:t>
            </a:r>
            <a:r>
              <a:rPr lang="en-US" dirty="0" smtClean="0">
                <a:solidFill>
                  <a:srgbClr val="C00000"/>
                </a:solidFill>
              </a:rPr>
              <a:t>130 K</a:t>
            </a:r>
            <a:r>
              <a:rPr lang="en-US" dirty="0" smtClean="0"/>
              <a:t> during normally-protected quenches.  </a:t>
            </a:r>
            <a:endParaRPr lang="en-US" dirty="0" smtClean="0">
              <a:solidFill>
                <a:schemeClr val="tx1"/>
              </a:solidFill>
            </a:endParaRPr>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10" name="Slide Number Placeholder 9"/>
          <p:cNvSpPr>
            <a:spLocks noGrp="1"/>
          </p:cNvSpPr>
          <p:nvPr>
            <p:ph type="sldNum" sz="quarter" idx="12"/>
          </p:nvPr>
        </p:nvSpPr>
        <p:spPr/>
        <p:txBody>
          <a:bodyPr/>
          <a:lstStyle/>
          <a:p>
            <a:pPr>
              <a:defRPr/>
            </a:pPr>
            <a:fld id="{2A0CCE80-3B22-F34E-81B2-E096627812DD}" type="slidenum">
              <a:rPr lang="en-US" smtClean="0"/>
              <a:pPr>
                <a:defRPr/>
              </a:pPr>
              <a:t>16</a:t>
            </a:fld>
            <a:endParaRPr lang="en-US" dirty="0"/>
          </a:p>
        </p:txBody>
      </p:sp>
      <p:sp>
        <p:nvSpPr>
          <p:cNvPr id="7" name="TextBox 6"/>
          <p:cNvSpPr txBox="1"/>
          <p:nvPr/>
        </p:nvSpPr>
        <p:spPr>
          <a:xfrm>
            <a:off x="5438774" y="990600"/>
            <a:ext cx="3609975" cy="461665"/>
          </a:xfrm>
          <a:prstGeom prst="rect">
            <a:avLst/>
          </a:prstGeom>
          <a:noFill/>
        </p:spPr>
        <p:txBody>
          <a:bodyPr wrap="square" rtlCol="0">
            <a:spAutoFit/>
          </a:bodyPr>
          <a:lstStyle/>
          <a:p>
            <a:pPr algn="ctr"/>
            <a:r>
              <a:rPr lang="en-US" dirty="0" err="1" smtClean="0">
                <a:solidFill>
                  <a:srgbClr val="C00000"/>
                </a:solidFill>
              </a:rPr>
              <a:t>RRR</a:t>
            </a:r>
            <a:r>
              <a:rPr lang="en-US" baseline="-25000" dirty="0" err="1" smtClean="0">
                <a:solidFill>
                  <a:srgbClr val="C00000"/>
                </a:solidFill>
              </a:rPr>
              <a:t>Al</a:t>
            </a:r>
            <a:r>
              <a:rPr lang="en-US" dirty="0" smtClean="0">
                <a:solidFill>
                  <a:srgbClr val="C00000"/>
                </a:solidFill>
              </a:rPr>
              <a:t> = 100, with the HRS</a:t>
            </a:r>
            <a:endParaRPr lang="en-US" dirty="0">
              <a:solidFill>
                <a:srgbClr val="C00000"/>
              </a:solidFill>
            </a:endParaRPr>
          </a:p>
        </p:txBody>
      </p:sp>
      <p:pic>
        <p:nvPicPr>
          <p:cNvPr id="2050" name="Picture 2"/>
          <p:cNvPicPr>
            <a:picLocks noChangeAspect="1" noChangeArrowheads="1"/>
          </p:cNvPicPr>
          <p:nvPr/>
        </p:nvPicPr>
        <p:blipFill>
          <a:blip r:embed="rId2"/>
          <a:srcRect/>
          <a:stretch>
            <a:fillRect/>
          </a:stretch>
        </p:blipFill>
        <p:spPr bwMode="auto">
          <a:xfrm>
            <a:off x="4953000" y="1447800"/>
            <a:ext cx="4195868" cy="3931920"/>
          </a:xfrm>
          <a:prstGeom prst="rect">
            <a:avLst/>
          </a:prstGeom>
          <a:noFill/>
          <a:ln w="9525">
            <a:noFill/>
            <a:miter lim="800000"/>
            <a:headEnd/>
            <a:tailEnd/>
          </a:ln>
        </p:spPr>
      </p:pic>
      <p:pic>
        <p:nvPicPr>
          <p:cNvPr id="12" name="Picture 11" descr="B:\Project\Mu2e\Alternative\PS0\May2013 design\Quench\Plots\RRR600_80_Res.gif"/>
          <p:cNvPicPr>
            <a:picLocks noChangeAspect="1" noChangeArrowheads="1" noCrop="1"/>
          </p:cNvPicPr>
          <p:nvPr/>
        </p:nvPicPr>
        <p:blipFill>
          <a:blip r:embed="rId3"/>
          <a:srcRect/>
          <a:stretch>
            <a:fillRect/>
          </a:stretch>
        </p:blipFill>
        <p:spPr bwMode="auto">
          <a:xfrm>
            <a:off x="152400" y="853440"/>
            <a:ext cx="4526280" cy="4526280"/>
          </a:xfrm>
          <a:prstGeom prst="rect">
            <a:avLst/>
          </a:prstGeom>
          <a:noFill/>
        </p:spPr>
      </p:pic>
    </p:spTree>
    <p:extLst>
      <p:ext uri="{BB962C8B-B14F-4D97-AF65-F5344CB8AC3E}">
        <p14:creationId xmlns:p14="http://schemas.microsoft.com/office/powerpoint/2010/main" val="4033096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rcRect r="5746"/>
          <a:stretch>
            <a:fillRect/>
          </a:stretch>
        </p:blipFill>
        <p:spPr bwMode="auto">
          <a:xfrm>
            <a:off x="4286251" y="968917"/>
            <a:ext cx="4629150" cy="4126755"/>
          </a:xfrm>
          <a:prstGeom prst="rect">
            <a:avLst/>
          </a:prstGeom>
          <a:noFill/>
          <a:ln w="9525">
            <a:noFill/>
            <a:miter lim="800000"/>
            <a:headEnd/>
            <a:tailEnd/>
          </a:ln>
        </p:spPr>
      </p:pic>
      <p:pic>
        <p:nvPicPr>
          <p:cNvPr id="1027" name="Picture 3"/>
          <p:cNvPicPr>
            <a:picLocks noChangeAspect="1" noChangeArrowheads="1"/>
          </p:cNvPicPr>
          <p:nvPr/>
        </p:nvPicPr>
        <p:blipFill>
          <a:blip r:embed="rId3"/>
          <a:srcRect l="6818" r="7955"/>
          <a:stretch>
            <a:fillRect/>
          </a:stretch>
        </p:blipFill>
        <p:spPr bwMode="auto">
          <a:xfrm>
            <a:off x="196766" y="2726852"/>
            <a:ext cx="3076575" cy="3398065"/>
          </a:xfrm>
          <a:prstGeom prst="rect">
            <a:avLst/>
          </a:prstGeom>
          <a:noFill/>
          <a:ln w="9525">
            <a:noFill/>
            <a:miter lim="800000"/>
            <a:headEnd/>
            <a:tailEnd/>
          </a:ln>
        </p:spPr>
      </p:pic>
      <p:sp>
        <p:nvSpPr>
          <p:cNvPr id="12" name="TextBox 11"/>
          <p:cNvSpPr txBox="1"/>
          <p:nvPr/>
        </p:nvSpPr>
        <p:spPr>
          <a:xfrm>
            <a:off x="1391768" y="4371927"/>
            <a:ext cx="1056157" cy="400110"/>
          </a:xfrm>
          <a:prstGeom prst="rect">
            <a:avLst/>
          </a:prstGeom>
          <a:noFill/>
        </p:spPr>
        <p:txBody>
          <a:bodyPr wrap="square" rtlCol="0">
            <a:spAutoFit/>
          </a:bodyPr>
          <a:lstStyle/>
          <a:p>
            <a:r>
              <a:rPr lang="en-US" sz="2000" dirty="0" smtClean="0"/>
              <a:t>96 </a:t>
            </a:r>
            <a:r>
              <a:rPr lang="en-US" sz="2000" dirty="0" err="1" smtClean="0"/>
              <a:t>MPa</a:t>
            </a:r>
            <a:endParaRPr lang="en-US" sz="2000" dirty="0"/>
          </a:p>
        </p:txBody>
      </p:sp>
      <p:sp>
        <p:nvSpPr>
          <p:cNvPr id="2" name="Title 1"/>
          <p:cNvSpPr>
            <a:spLocks noGrp="1"/>
          </p:cNvSpPr>
          <p:nvPr>
            <p:ph type="title"/>
          </p:nvPr>
        </p:nvSpPr>
        <p:spPr/>
        <p:txBody>
          <a:bodyPr>
            <a:normAutofit/>
          </a:bodyPr>
          <a:lstStyle/>
          <a:p>
            <a:r>
              <a:rPr lang="en-US" dirty="0"/>
              <a:t>Performance - </a:t>
            </a:r>
            <a:r>
              <a:rPr lang="en-US" dirty="0" smtClean="0"/>
              <a:t>structural analysis </a:t>
            </a:r>
            <a:endParaRPr lang="en-US" dirty="0"/>
          </a:p>
        </p:txBody>
      </p:sp>
      <p:sp>
        <p:nvSpPr>
          <p:cNvPr id="3" name="Content Placeholder 2"/>
          <p:cNvSpPr>
            <a:spLocks noGrp="1"/>
          </p:cNvSpPr>
          <p:nvPr>
            <p:ph idx="1"/>
          </p:nvPr>
        </p:nvSpPr>
        <p:spPr>
          <a:xfrm>
            <a:off x="4733926" y="5312588"/>
            <a:ext cx="3733800" cy="820279"/>
          </a:xfrm>
        </p:spPr>
        <p:txBody>
          <a:bodyPr>
            <a:normAutofit fontScale="70000" lnSpcReduction="20000"/>
          </a:bodyPr>
          <a:lstStyle/>
          <a:p>
            <a:pPr>
              <a:lnSpc>
                <a:spcPct val="120000"/>
              </a:lnSpc>
            </a:pPr>
            <a:r>
              <a:rPr lang="en-US" sz="2400" dirty="0" smtClean="0"/>
              <a:t>The peak shell stress is below the maximum allowable value specified by ASME BPVC.</a:t>
            </a:r>
            <a:endParaRPr lang="en-US" sz="2400" dirty="0"/>
          </a:p>
        </p:txBody>
      </p:sp>
      <p:sp>
        <p:nvSpPr>
          <p:cNvPr id="5" name="Date Placeholder 4"/>
          <p:cNvSpPr>
            <a:spLocks noGrp="1"/>
          </p:cNvSpPr>
          <p:nvPr>
            <p:ph type="dt" sz="half" idx="10"/>
          </p:nvPr>
        </p:nvSpPr>
        <p:spPr/>
        <p:txBody>
          <a:bodyPr/>
          <a:lstStyle/>
          <a:p>
            <a:pPr>
              <a:defRPr/>
            </a:pPr>
            <a:r>
              <a:rPr lang="en-US" smtClean="0"/>
              <a:t>October 21-24, 2014</a:t>
            </a:r>
            <a:endParaRPr lang="en-US" dirty="0"/>
          </a:p>
        </p:txBody>
      </p:sp>
      <p:sp>
        <p:nvSpPr>
          <p:cNvPr id="6" name="Footer Placeholder 5"/>
          <p:cNvSpPr>
            <a:spLocks noGrp="1"/>
          </p:cNvSpPr>
          <p:nvPr>
            <p:ph type="ftr" sz="quarter" idx="11"/>
          </p:nvPr>
        </p:nvSpPr>
        <p:spPr/>
        <p:txBody>
          <a:bodyPr/>
          <a:lstStyle/>
          <a:p>
            <a:pPr>
              <a:defRPr/>
            </a:pPr>
            <a:r>
              <a:rPr lang="de-DE" smtClean="0"/>
              <a:t>V.V. Kashikhin -  DOE CD-2/3b review</a:t>
            </a:r>
            <a:endParaRPr lang="en-US" b="1" dirty="0"/>
          </a:p>
        </p:txBody>
      </p:sp>
      <p:sp>
        <p:nvSpPr>
          <p:cNvPr id="8" name="Slide Number Placeholder 7"/>
          <p:cNvSpPr>
            <a:spLocks noGrp="1"/>
          </p:cNvSpPr>
          <p:nvPr>
            <p:ph type="sldNum" sz="quarter" idx="12"/>
          </p:nvPr>
        </p:nvSpPr>
        <p:spPr/>
        <p:txBody>
          <a:bodyPr/>
          <a:lstStyle/>
          <a:p>
            <a:pPr>
              <a:defRPr/>
            </a:pPr>
            <a:fld id="{2A0CCE80-3B22-F34E-81B2-E096627812DD}" type="slidenum">
              <a:rPr lang="en-US" smtClean="0"/>
              <a:pPr>
                <a:defRPr/>
              </a:pPr>
              <a:t>17</a:t>
            </a:fld>
            <a:endParaRPr lang="en-US" dirty="0"/>
          </a:p>
        </p:txBody>
      </p:sp>
      <p:pic>
        <p:nvPicPr>
          <p:cNvPr id="18" name="Picture 2"/>
          <p:cNvPicPr>
            <a:picLocks noChangeAspect="1" noChangeArrowheads="1"/>
          </p:cNvPicPr>
          <p:nvPr/>
        </p:nvPicPr>
        <p:blipFill>
          <a:blip r:embed="rId4"/>
          <a:srcRect r="2723"/>
          <a:stretch>
            <a:fillRect/>
          </a:stretch>
        </p:blipFill>
        <p:spPr bwMode="auto">
          <a:xfrm>
            <a:off x="320206" y="889832"/>
            <a:ext cx="2714625" cy="1774846"/>
          </a:xfrm>
          <a:prstGeom prst="rect">
            <a:avLst/>
          </a:prstGeom>
          <a:noFill/>
          <a:ln w="9525">
            <a:noFill/>
            <a:miter lim="800000"/>
            <a:headEnd/>
            <a:tailEnd/>
          </a:ln>
        </p:spPr>
      </p:pic>
      <p:cxnSp>
        <p:nvCxnSpPr>
          <p:cNvPr id="7" name="Straight Arrow Connector 6"/>
          <p:cNvCxnSpPr>
            <a:stCxn id="18" idx="3"/>
          </p:cNvCxnSpPr>
          <p:nvPr/>
        </p:nvCxnSpPr>
        <p:spPr>
          <a:xfrm>
            <a:off x="3034831" y="1777255"/>
            <a:ext cx="3051644" cy="442070"/>
          </a:xfrm>
          <a:prstGeom prst="straightConnector1">
            <a:avLst/>
          </a:prstGeom>
          <a:ln w="15875">
            <a:solidFill>
              <a:schemeClr val="tx1"/>
            </a:solidFill>
            <a:tailEnd type="arrow" w="sm" len="lg"/>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474506">
            <a:off x="3241034" y="1551567"/>
            <a:ext cx="1695729" cy="707886"/>
          </a:xfrm>
          <a:prstGeom prst="rect">
            <a:avLst/>
          </a:prstGeom>
          <a:noFill/>
        </p:spPr>
        <p:txBody>
          <a:bodyPr wrap="square" rtlCol="0" anchor="ctr">
            <a:spAutoFit/>
          </a:bodyPr>
          <a:lstStyle/>
          <a:p>
            <a:r>
              <a:rPr lang="en-US" sz="2000" dirty="0" err="1" smtClean="0">
                <a:solidFill>
                  <a:srgbClr val="1C6B11"/>
                </a:solidFill>
              </a:rPr>
              <a:t>elastoplastic</a:t>
            </a:r>
            <a:r>
              <a:rPr lang="en-US" sz="2000" dirty="0" smtClean="0">
                <a:solidFill>
                  <a:srgbClr val="1C6B11"/>
                </a:solidFill>
              </a:rPr>
              <a:t> coil properties</a:t>
            </a:r>
            <a:endParaRPr lang="en-US" sz="2000" dirty="0">
              <a:solidFill>
                <a:srgbClr val="1C6B11"/>
              </a:solidFill>
            </a:endParaRPr>
          </a:p>
        </p:txBody>
      </p:sp>
      <p:cxnSp>
        <p:nvCxnSpPr>
          <p:cNvPr id="22" name="Straight Arrow Connector 21"/>
          <p:cNvCxnSpPr/>
          <p:nvPr/>
        </p:nvCxnSpPr>
        <p:spPr>
          <a:xfrm flipH="1" flipV="1">
            <a:off x="2333625" y="4571982"/>
            <a:ext cx="3752852" cy="209571"/>
          </a:xfrm>
          <a:prstGeom prst="straightConnector1">
            <a:avLst/>
          </a:prstGeom>
          <a:ln w="15875">
            <a:solidFill>
              <a:schemeClr val="tx1"/>
            </a:solidFill>
            <a:tailEnd type="arrow" w="sm"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248227">
            <a:off x="3256990" y="4311280"/>
            <a:ext cx="1695729" cy="400110"/>
          </a:xfrm>
          <a:prstGeom prst="rect">
            <a:avLst/>
          </a:prstGeom>
          <a:noFill/>
        </p:spPr>
        <p:txBody>
          <a:bodyPr wrap="square" rtlCol="0">
            <a:spAutoFit/>
          </a:bodyPr>
          <a:lstStyle/>
          <a:p>
            <a:r>
              <a:rPr lang="en-US" sz="2000" dirty="0" smtClean="0">
                <a:solidFill>
                  <a:srgbClr val="1C6B11"/>
                </a:solidFill>
              </a:rPr>
              <a:t>peak stress</a:t>
            </a:r>
            <a:endParaRPr lang="en-US" sz="2000" dirty="0">
              <a:solidFill>
                <a:srgbClr val="1C6B11"/>
              </a:solidFill>
            </a:endParaRPr>
          </a:p>
        </p:txBody>
      </p:sp>
      <p:sp>
        <p:nvSpPr>
          <p:cNvPr id="1025" name="Rectangle 1024"/>
          <p:cNvSpPr/>
          <p:nvPr/>
        </p:nvSpPr>
        <p:spPr>
          <a:xfrm>
            <a:off x="3721805" y="889832"/>
            <a:ext cx="1986121" cy="461665"/>
          </a:xfrm>
          <a:prstGeom prst="rect">
            <a:avLst/>
          </a:prstGeom>
        </p:spPr>
        <p:txBody>
          <a:bodyPr wrap="none">
            <a:spAutoFit/>
          </a:bodyPr>
          <a:lstStyle/>
          <a:p>
            <a:r>
              <a:rPr lang="en-US" dirty="0">
                <a:solidFill>
                  <a:srgbClr val="C00000"/>
                </a:solidFill>
              </a:rPr>
              <a:t>T = 5 K, I = I</a:t>
            </a:r>
            <a:r>
              <a:rPr lang="en-US" baseline="-25000" dirty="0">
                <a:solidFill>
                  <a:srgbClr val="C00000"/>
                </a:solidFill>
              </a:rPr>
              <a:t>max</a:t>
            </a:r>
            <a:endParaRPr lang="en-US" dirty="0">
              <a:solidFill>
                <a:srgbClr val="C00000"/>
              </a:solidFill>
            </a:endParaRPr>
          </a:p>
        </p:txBody>
      </p:sp>
    </p:spTree>
    <p:extLst>
      <p:ext uri="{BB962C8B-B14F-4D97-AF65-F5344CB8AC3E}">
        <p14:creationId xmlns:p14="http://schemas.microsoft.com/office/powerpoint/2010/main" val="1978482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Performance – thermal analysis (T</a:t>
            </a:r>
            <a:r>
              <a:rPr lang="en-US" baseline="-25000" dirty="0" smtClean="0"/>
              <a:t>0</a:t>
            </a:r>
            <a:r>
              <a:rPr lang="en-US" dirty="0" smtClean="0"/>
              <a:t>=4.7 K)</a:t>
            </a:r>
            <a:endParaRPr lang="en-US" dirty="0"/>
          </a:p>
        </p:txBody>
      </p:sp>
      <p:sp>
        <p:nvSpPr>
          <p:cNvPr id="18" name="Content Placeholder 2"/>
          <p:cNvSpPr>
            <a:spLocks noGrp="1"/>
          </p:cNvSpPr>
          <p:nvPr>
            <p:ph idx="1"/>
          </p:nvPr>
        </p:nvSpPr>
        <p:spPr>
          <a:xfrm>
            <a:off x="5181600" y="4314825"/>
            <a:ext cx="3848100" cy="1914525"/>
          </a:xfrm>
        </p:spPr>
        <p:txBody>
          <a:bodyPr>
            <a:normAutofit fontScale="70000" lnSpcReduction="20000"/>
          </a:bodyPr>
          <a:lstStyle/>
          <a:p>
            <a:pPr>
              <a:lnSpc>
                <a:spcPct val="120000"/>
              </a:lnSpc>
            </a:pPr>
            <a:r>
              <a:rPr lang="en-US" dirty="0" smtClean="0">
                <a:latin typeface="Helvetica" panose="020B0604020202020204" pitchFamily="34" charset="0"/>
                <a:cs typeface="Helvetica" panose="020B0604020202020204" pitchFamily="34" charset="0"/>
              </a:rPr>
              <a:t>Operation conditions:</a:t>
            </a:r>
          </a:p>
          <a:p>
            <a:pPr lvl="1">
              <a:lnSpc>
                <a:spcPct val="120000"/>
              </a:lnSpc>
            </a:pPr>
            <a:r>
              <a:rPr lang="en-US" sz="2200" dirty="0" smtClean="0">
                <a:latin typeface="Helvetica" panose="020B0604020202020204" pitchFamily="34" charset="0"/>
                <a:cs typeface="Helvetica" panose="020B0604020202020204" pitchFamily="34" charset="0"/>
              </a:rPr>
              <a:t>RRR = 500, static heat load;</a:t>
            </a:r>
          </a:p>
          <a:p>
            <a:pPr lvl="1">
              <a:lnSpc>
                <a:spcPct val="120000"/>
              </a:lnSpc>
            </a:pPr>
            <a:r>
              <a:rPr lang="en-US" dirty="0" smtClean="0">
                <a:latin typeface="Helvetica" panose="020B0604020202020204" pitchFamily="34" charset="0"/>
                <a:cs typeface="Helvetica" panose="020B0604020202020204" pitchFamily="34" charset="0"/>
              </a:rPr>
              <a:t>RRR = 500</a:t>
            </a:r>
            <a:r>
              <a:rPr lang="en-US" dirty="0" smtClean="0">
                <a:solidFill>
                  <a:schemeClr val="tx1"/>
                </a:solidFill>
                <a:latin typeface="Helvetica" panose="020B0604020202020204" pitchFamily="34" charset="0"/>
                <a:cs typeface="Helvetica" panose="020B0604020202020204" pitchFamily="34" charset="0"/>
              </a:rPr>
              <a:t>→100, </a:t>
            </a:r>
            <a:r>
              <a:rPr lang="en-US" dirty="0" err="1" smtClean="0">
                <a:solidFill>
                  <a:schemeClr val="tx1"/>
                </a:solidFill>
                <a:latin typeface="Helvetica" panose="020B0604020202020204" pitchFamily="34" charset="0"/>
                <a:cs typeface="Helvetica" panose="020B0604020202020204" pitchFamily="34" charset="0"/>
              </a:rPr>
              <a:t>static+dynamic</a:t>
            </a:r>
            <a:r>
              <a:rPr lang="en-US" dirty="0" smtClean="0">
                <a:solidFill>
                  <a:schemeClr val="tx1"/>
                </a:solidFill>
                <a:latin typeface="Helvetica" panose="020B0604020202020204" pitchFamily="34" charset="0"/>
                <a:cs typeface="Helvetica" panose="020B0604020202020204" pitchFamily="34" charset="0"/>
              </a:rPr>
              <a:t> heat load;</a:t>
            </a:r>
          </a:p>
          <a:p>
            <a:pPr>
              <a:lnSpc>
                <a:spcPct val="120000"/>
              </a:lnSpc>
            </a:pPr>
            <a:r>
              <a:rPr lang="en-US" sz="2400" dirty="0" smtClean="0">
                <a:solidFill>
                  <a:schemeClr val="tx1"/>
                </a:solidFill>
                <a:latin typeface="Helvetica" panose="020B0604020202020204" pitchFamily="34" charset="0"/>
                <a:cs typeface="Helvetica" panose="020B0604020202020204" pitchFamily="34" charset="0"/>
              </a:rPr>
              <a:t>The peak temperature is below the maximum allowable value at all conditions.</a:t>
            </a:r>
            <a:endParaRPr lang="en-US" sz="2400" dirty="0">
              <a:latin typeface="Helvetica" panose="020B0604020202020204" pitchFamily="34" charset="0"/>
              <a:cs typeface="Helvetica" panose="020B0604020202020204" pitchFamily="34" charset="0"/>
            </a:endParaRPr>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4" name="Footer Placeholder 3"/>
          <p:cNvSpPr>
            <a:spLocks noGrp="1"/>
          </p:cNvSpPr>
          <p:nvPr>
            <p:ph type="ftr" sz="quarter" idx="11"/>
          </p:nvPr>
        </p:nvSpPr>
        <p:spPr/>
        <p:txBody>
          <a:bodyPr/>
          <a:lstStyle/>
          <a:p>
            <a:pPr>
              <a:defRPr/>
            </a:pPr>
            <a:r>
              <a:rPr lang="de-DE" smtClean="0"/>
              <a:t>V.V. Kashikhin -  DOE CD-2/3b review</a:t>
            </a:r>
            <a:endParaRPr lang="en-US" b="1" dirty="0"/>
          </a:p>
        </p:txBody>
      </p:sp>
      <p:sp>
        <p:nvSpPr>
          <p:cNvPr id="5" name="Slide Number Placeholder 4"/>
          <p:cNvSpPr>
            <a:spLocks noGrp="1"/>
          </p:cNvSpPr>
          <p:nvPr>
            <p:ph type="sldNum" sz="quarter" idx="12"/>
          </p:nvPr>
        </p:nvSpPr>
        <p:spPr/>
        <p:txBody>
          <a:bodyPr/>
          <a:lstStyle/>
          <a:p>
            <a:pPr>
              <a:defRPr/>
            </a:pPr>
            <a:fld id="{2A0CCE80-3B22-F34E-81B2-E096627812DD}" type="slidenum">
              <a:rPr lang="en-US" smtClean="0"/>
              <a:pPr>
                <a:defRPr/>
              </a:pPr>
              <a:t>18</a:t>
            </a:fld>
            <a:endParaRPr lang="en-US" dirty="0"/>
          </a:p>
        </p:txBody>
      </p:sp>
      <p:pic>
        <p:nvPicPr>
          <p:cNvPr id="10" name="Picture 9"/>
          <p:cNvPicPr>
            <a:picLocks noChangeAspect="1"/>
          </p:cNvPicPr>
          <p:nvPr/>
        </p:nvPicPr>
        <p:blipFill>
          <a:blip r:embed="rId2" cstate="print">
            <a:lum bright="20000" contrast="20000"/>
          </a:blip>
          <a:srcRect t="-803" r="10633" b="11884"/>
          <a:stretch>
            <a:fillRect/>
          </a:stretch>
        </p:blipFill>
        <p:spPr>
          <a:xfrm>
            <a:off x="0" y="1602538"/>
            <a:ext cx="4985158" cy="3980322"/>
          </a:xfrm>
          <a:prstGeom prst="rect">
            <a:avLst/>
          </a:prstGeom>
        </p:spPr>
      </p:pic>
      <p:grpSp>
        <p:nvGrpSpPr>
          <p:cNvPr id="19" name="Group 18"/>
          <p:cNvGrpSpPr/>
          <p:nvPr/>
        </p:nvGrpSpPr>
        <p:grpSpPr>
          <a:xfrm>
            <a:off x="4935538" y="964363"/>
            <a:ext cx="4191000" cy="3276600"/>
            <a:chOff x="4935538" y="964363"/>
            <a:chExt cx="4191000" cy="3276600"/>
          </a:xfrm>
        </p:grpSpPr>
        <p:pic>
          <p:nvPicPr>
            <p:cNvPr id="11" name="Picture 10"/>
            <p:cNvPicPr>
              <a:picLocks noChangeAspect="1"/>
            </p:cNvPicPr>
            <p:nvPr/>
          </p:nvPicPr>
          <p:blipFill>
            <a:blip r:embed="rId3"/>
            <a:srcRect r="2010"/>
            <a:stretch>
              <a:fillRect/>
            </a:stretch>
          </p:blipFill>
          <p:spPr bwMode="auto">
            <a:xfrm>
              <a:off x="4935538" y="964363"/>
              <a:ext cx="4191000" cy="3276600"/>
            </a:xfrm>
            <a:prstGeom prst="rect">
              <a:avLst/>
            </a:prstGeom>
            <a:noFill/>
            <a:ln w="9525">
              <a:noFill/>
              <a:miter lim="800000"/>
              <a:headEnd/>
              <a:tailEnd/>
            </a:ln>
          </p:spPr>
        </p:pic>
        <p:cxnSp>
          <p:nvCxnSpPr>
            <p:cNvPr id="8" name="Straight Arrow Connector 7"/>
            <p:cNvCxnSpPr/>
            <p:nvPr/>
          </p:nvCxnSpPr>
          <p:spPr>
            <a:xfrm flipV="1">
              <a:off x="8031163" y="1958898"/>
              <a:ext cx="1589" cy="1274739"/>
            </a:xfrm>
            <a:prstGeom prst="straightConnector1">
              <a:avLst/>
            </a:prstGeom>
            <a:ln w="19050">
              <a:solidFill>
                <a:srgbClr val="D000E6"/>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189129" y="1494264"/>
              <a:ext cx="1842034" cy="431180"/>
            </a:xfrm>
            <a:prstGeom prst="straightConnector1">
              <a:avLst/>
            </a:prstGeom>
            <a:ln w="19050">
              <a:solidFill>
                <a:srgbClr val="D000E6"/>
              </a:solidFill>
              <a:prstDash val="lgDash"/>
              <a:tailEnd type="triangle" w="med" len="lg"/>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954963" y="3289392"/>
              <a:ext cx="152400" cy="1524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p:cNvSpPr/>
          <p:nvPr/>
        </p:nvSpPr>
        <p:spPr>
          <a:xfrm>
            <a:off x="6036729" y="1272534"/>
            <a:ext cx="152400" cy="152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19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work before CD-3</a:t>
            </a:r>
            <a:endParaRPr lang="en-US" dirty="0"/>
          </a:p>
        </p:txBody>
      </p:sp>
      <p:sp>
        <p:nvSpPr>
          <p:cNvPr id="3" name="Content Placeholder 2"/>
          <p:cNvSpPr>
            <a:spLocks noGrp="1"/>
          </p:cNvSpPr>
          <p:nvPr>
            <p:ph idx="1"/>
          </p:nvPr>
        </p:nvSpPr>
        <p:spPr>
          <a:xfrm>
            <a:off x="228600" y="1043047"/>
            <a:ext cx="8672513" cy="2523870"/>
          </a:xfrm>
        </p:spPr>
        <p:txBody>
          <a:bodyPr>
            <a:normAutofit fontScale="92500" lnSpcReduction="10000"/>
          </a:bodyPr>
          <a:lstStyle/>
          <a:p>
            <a:pPr>
              <a:lnSpc>
                <a:spcPct val="110000"/>
              </a:lnSpc>
            </a:pPr>
            <a:r>
              <a:rPr lang="en-US" dirty="0" smtClean="0"/>
              <a:t>Procure long-lead items:</a:t>
            </a:r>
          </a:p>
          <a:p>
            <a:pPr lvl="1">
              <a:lnSpc>
                <a:spcPct val="110000"/>
              </a:lnSpc>
            </a:pPr>
            <a:r>
              <a:rPr lang="en-US" dirty="0" smtClean="0"/>
              <a:t>Order the production quantity of PS cable</a:t>
            </a:r>
          </a:p>
          <a:p>
            <a:pPr lvl="2">
              <a:lnSpc>
                <a:spcPct val="110000"/>
              </a:lnSpc>
            </a:pPr>
            <a:r>
              <a:rPr lang="en-US" dirty="0" smtClean="0"/>
              <a:t>Hold points – delivery of the first 100 m of cable (prototype) and the longest piece length of 1.7 km (first article); </a:t>
            </a:r>
          </a:p>
          <a:p>
            <a:pPr lvl="1">
              <a:lnSpc>
                <a:spcPct val="110000"/>
              </a:lnSpc>
            </a:pPr>
            <a:r>
              <a:rPr lang="en-US" dirty="0" smtClean="0"/>
              <a:t>Order final engineering design of PS by the magnet vendor;</a:t>
            </a:r>
          </a:p>
          <a:p>
            <a:pPr>
              <a:lnSpc>
                <a:spcPct val="110000"/>
              </a:lnSpc>
            </a:pPr>
            <a:r>
              <a:rPr lang="en-US" dirty="0" smtClean="0"/>
              <a:t>Conduct technical review of the final PS design;</a:t>
            </a:r>
          </a:p>
          <a:p>
            <a:pPr>
              <a:lnSpc>
                <a:spcPct val="110000"/>
              </a:lnSpc>
            </a:pPr>
            <a:r>
              <a:rPr lang="en-US" dirty="0" smtClean="0"/>
              <a:t>Prepare final design and drawing of the PS support stand; </a:t>
            </a:r>
            <a:endParaRPr lang="en-US" dirty="0"/>
          </a:p>
        </p:txBody>
      </p:sp>
      <p:sp>
        <p:nvSpPr>
          <p:cNvPr id="7" name="Date Placeholder 6"/>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19</a:t>
            </a:fld>
            <a:endParaRPr lang="en-US" dirty="0"/>
          </a:p>
        </p:txBody>
      </p:sp>
    </p:spTree>
    <p:extLst>
      <p:ext uri="{BB962C8B-B14F-4D97-AF65-F5344CB8AC3E}">
        <p14:creationId xmlns:p14="http://schemas.microsoft.com/office/powerpoint/2010/main" val="3741915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role of Production Solenoid</a:t>
            </a:r>
            <a:endParaRPr lang="en-US" dirty="0"/>
          </a:p>
        </p:txBody>
      </p:sp>
      <p:sp>
        <p:nvSpPr>
          <p:cNvPr id="3" name="Content Placeholder 2"/>
          <p:cNvSpPr>
            <a:spLocks noGrp="1"/>
          </p:cNvSpPr>
          <p:nvPr>
            <p:ph idx="1"/>
          </p:nvPr>
        </p:nvSpPr>
        <p:spPr>
          <a:xfrm>
            <a:off x="457200" y="1143000"/>
            <a:ext cx="8305800" cy="4876800"/>
          </a:xfrm>
        </p:spPr>
        <p:txBody>
          <a:bodyPr>
            <a:normAutofit fontScale="85000" lnSpcReduction="20000"/>
          </a:bodyPr>
          <a:lstStyle/>
          <a:p>
            <a:pPr marL="0" indent="0">
              <a:lnSpc>
                <a:spcPct val="120000"/>
              </a:lnSpc>
              <a:spcBef>
                <a:spcPts val="0"/>
              </a:spcBef>
              <a:spcAft>
                <a:spcPts val="1800"/>
              </a:spcAft>
              <a:buNone/>
              <a:defRPr/>
            </a:pPr>
            <a:r>
              <a:rPr lang="en-GB" dirty="0" smtClean="0"/>
              <a:t>The Mu2e magnet system consists of three large superconducting solenoids. Production Solenoid (PS) is the first magnet in the chain, which collects and focuses </a:t>
            </a:r>
            <a:r>
              <a:rPr lang="en-GB" dirty="0" err="1" smtClean="0"/>
              <a:t>pions</a:t>
            </a:r>
            <a:r>
              <a:rPr lang="en-GB" dirty="0" smtClean="0"/>
              <a:t> and </a:t>
            </a:r>
            <a:r>
              <a:rPr lang="en-GB" dirty="0" err="1" smtClean="0"/>
              <a:t>muons</a:t>
            </a:r>
            <a:r>
              <a:rPr lang="en-GB" dirty="0" smtClean="0"/>
              <a:t> generated in interactions of an 8-GeV proton beam with a tilted high-Z target and directs them towards Transport Solenoid (TS).</a:t>
            </a:r>
            <a:r>
              <a:rPr lang="en-US" dirty="0" smtClean="0"/>
              <a:t> </a:t>
            </a:r>
          </a:p>
          <a:p>
            <a:pPr marL="0" indent="0">
              <a:lnSpc>
                <a:spcPct val="120000"/>
              </a:lnSpc>
              <a:spcBef>
                <a:spcPts val="0"/>
              </a:spcBef>
              <a:spcAft>
                <a:spcPts val="1800"/>
              </a:spcAft>
              <a:buNone/>
              <a:defRPr/>
            </a:pPr>
            <a:r>
              <a:rPr lang="en-US" dirty="0" smtClean="0">
                <a:solidFill>
                  <a:srgbClr val="C00000"/>
                </a:solidFill>
              </a:rPr>
              <a:t>PS performs the following functions in mu2e experiment:</a:t>
            </a:r>
          </a:p>
          <a:p>
            <a:pPr lvl="0">
              <a:lnSpc>
                <a:spcPct val="120000"/>
              </a:lnSpc>
              <a:spcBef>
                <a:spcPts val="0"/>
              </a:spcBef>
              <a:defRPr/>
            </a:pPr>
            <a:r>
              <a:rPr lang="en-US" dirty="0" smtClean="0">
                <a:solidFill>
                  <a:srgbClr val="0070C0"/>
                </a:solidFill>
              </a:rPr>
              <a:t>Maximizes </a:t>
            </a:r>
            <a:r>
              <a:rPr lang="en-US" dirty="0" err="1" smtClean="0">
                <a:solidFill>
                  <a:srgbClr val="0070C0"/>
                </a:solidFill>
              </a:rPr>
              <a:t>muon</a:t>
            </a:r>
            <a:r>
              <a:rPr lang="en-US" dirty="0" smtClean="0">
                <a:solidFill>
                  <a:srgbClr val="0070C0"/>
                </a:solidFill>
              </a:rPr>
              <a:t> yield by efficiently focusing secondary </a:t>
            </a:r>
            <a:r>
              <a:rPr lang="en-US" dirty="0" err="1" smtClean="0">
                <a:solidFill>
                  <a:srgbClr val="0070C0"/>
                </a:solidFill>
              </a:rPr>
              <a:t>pions</a:t>
            </a:r>
            <a:r>
              <a:rPr lang="en-US" dirty="0" smtClean="0">
                <a:solidFill>
                  <a:srgbClr val="0070C0"/>
                </a:solidFill>
              </a:rPr>
              <a:t> and subsequent secondary </a:t>
            </a:r>
            <a:r>
              <a:rPr lang="en-US" dirty="0" err="1" smtClean="0">
                <a:solidFill>
                  <a:srgbClr val="0070C0"/>
                </a:solidFill>
              </a:rPr>
              <a:t>muons</a:t>
            </a:r>
            <a:r>
              <a:rPr lang="en-US" dirty="0" smtClean="0">
                <a:solidFill>
                  <a:srgbClr val="0070C0"/>
                </a:solidFill>
              </a:rPr>
              <a:t> towards the Transport Solenoid (TS) system, in the momentum range to be stopped in the stopping target;</a:t>
            </a:r>
          </a:p>
          <a:p>
            <a:pPr lvl="0">
              <a:lnSpc>
                <a:spcPct val="120000"/>
              </a:lnSpc>
              <a:spcBef>
                <a:spcPts val="0"/>
              </a:spcBef>
              <a:defRPr/>
            </a:pPr>
            <a:r>
              <a:rPr lang="en-US" dirty="0" smtClean="0">
                <a:solidFill>
                  <a:srgbClr val="0070C0"/>
                </a:solidFill>
              </a:rPr>
              <a:t>Provides a clear bore for beam line elements such as the primary production target and secondary particle Heat and Radiation Shield (HRS);</a:t>
            </a:r>
          </a:p>
          <a:p>
            <a:pPr lvl="0">
              <a:lnSpc>
                <a:spcPct val="120000"/>
              </a:lnSpc>
              <a:spcBef>
                <a:spcPts val="0"/>
              </a:spcBef>
              <a:defRPr/>
            </a:pPr>
            <a:r>
              <a:rPr lang="en-US" dirty="0" smtClean="0">
                <a:solidFill>
                  <a:srgbClr val="0070C0"/>
                </a:solidFill>
              </a:rPr>
              <a:t>Allows the primary proton beam to be steered into primary target; allows outgoing proton beam to exit without striking PS magnet shield.</a:t>
            </a:r>
            <a:endParaRPr lang="en-US" dirty="0">
              <a:solidFill>
                <a:srgbClr val="0070C0"/>
              </a:solidFill>
            </a:endParaRPr>
          </a:p>
        </p:txBody>
      </p:sp>
      <p:sp>
        <p:nvSpPr>
          <p:cNvPr id="5" name="Date Placeholder 4"/>
          <p:cNvSpPr>
            <a:spLocks noGrp="1"/>
          </p:cNvSpPr>
          <p:nvPr>
            <p:ph type="dt" sz="half" idx="10"/>
          </p:nvPr>
        </p:nvSpPr>
        <p:spPr/>
        <p:txBody>
          <a:bodyPr/>
          <a:lstStyle/>
          <a:p>
            <a:pPr>
              <a:defRPr/>
            </a:pPr>
            <a:r>
              <a:rPr lang="en-US" smtClean="0"/>
              <a:t>October 21-24, 2014</a:t>
            </a:r>
            <a:endParaRPr lang="en-US" dirty="0"/>
          </a:p>
        </p:txBody>
      </p:sp>
      <p:sp>
        <p:nvSpPr>
          <p:cNvPr id="6" name="Footer Placeholder 5"/>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838452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a:xfrm>
            <a:off x="228600" y="942705"/>
            <a:ext cx="8672513" cy="4964965"/>
          </a:xfrm>
        </p:spPr>
        <p:txBody>
          <a:bodyPr>
            <a:normAutofit fontScale="70000" lnSpcReduction="20000"/>
          </a:bodyPr>
          <a:lstStyle/>
          <a:p>
            <a:pPr>
              <a:lnSpc>
                <a:spcPct val="120000"/>
              </a:lnSpc>
              <a:spcBef>
                <a:spcPts val="0"/>
              </a:spcBef>
              <a:spcAft>
                <a:spcPts val="600"/>
              </a:spcAft>
            </a:pPr>
            <a:r>
              <a:rPr lang="en-US" dirty="0" smtClean="0"/>
              <a:t>The reference design has been reviewed by magnet experts, fulfills all the requirements, complies with the structural codes and has appropriate margins used </a:t>
            </a:r>
            <a:r>
              <a:rPr lang="en-US" dirty="0"/>
              <a:t>in </a:t>
            </a:r>
            <a:r>
              <a:rPr lang="en-US" dirty="0" smtClean="0"/>
              <a:t>similar magnets:</a:t>
            </a:r>
          </a:p>
          <a:p>
            <a:pPr lvl="1">
              <a:lnSpc>
                <a:spcPct val="120000"/>
              </a:lnSpc>
              <a:spcBef>
                <a:spcPts val="0"/>
              </a:spcBef>
              <a:spcAft>
                <a:spcPts val="600"/>
              </a:spcAft>
            </a:pPr>
            <a:r>
              <a:rPr lang="en-US" dirty="0" smtClean="0">
                <a:solidFill>
                  <a:srgbClr val="0070C0"/>
                </a:solidFill>
              </a:rPr>
              <a:t>The magnet vendor has flexibility in changing the reference design to optimize the fabrication process. The vendor is responsible for demonstrating that the modified design still meets the requirements;</a:t>
            </a:r>
          </a:p>
          <a:p>
            <a:pPr lvl="1">
              <a:lnSpc>
                <a:spcPct val="120000"/>
              </a:lnSpc>
              <a:spcBef>
                <a:spcPts val="0"/>
              </a:spcBef>
              <a:spcAft>
                <a:spcPts val="600"/>
              </a:spcAft>
            </a:pPr>
            <a:r>
              <a:rPr lang="en-US" dirty="0" smtClean="0">
                <a:solidFill>
                  <a:srgbClr val="0070C0"/>
                </a:solidFill>
              </a:rPr>
              <a:t>Technical review of the final PS design is conducted before the magnet vendor is granted permission to fabricate the magnet.</a:t>
            </a:r>
          </a:p>
          <a:p>
            <a:pPr>
              <a:lnSpc>
                <a:spcPct val="120000"/>
              </a:lnSpc>
              <a:spcBef>
                <a:spcPts val="0"/>
              </a:spcBef>
              <a:spcAft>
                <a:spcPts val="600"/>
              </a:spcAft>
            </a:pPr>
            <a:r>
              <a:rPr lang="en-US" dirty="0" smtClean="0"/>
              <a:t>The </a:t>
            </a:r>
            <a:r>
              <a:rPr lang="en-US" dirty="0"/>
              <a:t>magnet vendor has to implement a quality assurance plan that meets the requirements for the design and construction of </a:t>
            </a:r>
            <a:r>
              <a:rPr lang="en-US" dirty="0" smtClean="0"/>
              <a:t>PS: </a:t>
            </a:r>
          </a:p>
          <a:p>
            <a:pPr lvl="1">
              <a:lnSpc>
                <a:spcPct val="120000"/>
              </a:lnSpc>
              <a:spcBef>
                <a:spcPts val="0"/>
              </a:spcBef>
              <a:spcAft>
                <a:spcPts val="600"/>
              </a:spcAft>
            </a:pPr>
            <a:r>
              <a:rPr lang="en-US" dirty="0" smtClean="0">
                <a:solidFill>
                  <a:srgbClr val="0070C0"/>
                </a:solidFill>
              </a:rPr>
              <a:t>Traveler system calling out all fabrication steps with internal sign-offs;</a:t>
            </a:r>
          </a:p>
          <a:p>
            <a:pPr lvl="1">
              <a:lnSpc>
                <a:spcPct val="120000"/>
              </a:lnSpc>
              <a:spcBef>
                <a:spcPts val="0"/>
              </a:spcBef>
              <a:spcAft>
                <a:spcPts val="600"/>
              </a:spcAft>
            </a:pPr>
            <a:r>
              <a:rPr lang="en-US" dirty="0">
                <a:solidFill>
                  <a:srgbClr val="0070C0"/>
                </a:solidFill>
              </a:rPr>
              <a:t>Hold points prior to critical </a:t>
            </a:r>
            <a:r>
              <a:rPr lang="en-US" dirty="0" smtClean="0">
                <a:solidFill>
                  <a:srgbClr val="0070C0"/>
                </a:solidFill>
              </a:rPr>
              <a:t>operations</a:t>
            </a:r>
            <a:r>
              <a:rPr lang="en-US" dirty="0">
                <a:solidFill>
                  <a:srgbClr val="0070C0"/>
                </a:solidFill>
              </a:rPr>
              <a:t>;</a:t>
            </a:r>
            <a:endParaRPr lang="en-US" dirty="0" smtClean="0"/>
          </a:p>
          <a:p>
            <a:pPr>
              <a:lnSpc>
                <a:spcPct val="120000"/>
              </a:lnSpc>
              <a:spcBef>
                <a:spcPts val="0"/>
              </a:spcBef>
              <a:spcAft>
                <a:spcPts val="600"/>
              </a:spcAft>
            </a:pPr>
            <a:r>
              <a:rPr lang="en-US" dirty="0" smtClean="0">
                <a:solidFill>
                  <a:schemeClr val="tx1"/>
                </a:solidFill>
              </a:rPr>
              <a:t>Vendor oversight by FNAL team;</a:t>
            </a:r>
          </a:p>
          <a:p>
            <a:pPr>
              <a:lnSpc>
                <a:spcPct val="120000"/>
              </a:lnSpc>
              <a:spcBef>
                <a:spcPts val="0"/>
              </a:spcBef>
              <a:spcAft>
                <a:spcPts val="600"/>
              </a:spcAft>
            </a:pPr>
            <a:r>
              <a:rPr lang="en-US" dirty="0" smtClean="0"/>
              <a:t>Model coil to validate the magnet production tooling;</a:t>
            </a:r>
          </a:p>
          <a:p>
            <a:pPr>
              <a:lnSpc>
                <a:spcPct val="120000"/>
              </a:lnSpc>
              <a:spcBef>
                <a:spcPts val="0"/>
              </a:spcBef>
              <a:spcAft>
                <a:spcPts val="600"/>
              </a:spcAft>
            </a:pPr>
            <a:r>
              <a:rPr lang="en-US" dirty="0" smtClean="0"/>
              <a:t>Extensive acceptance testing:</a:t>
            </a:r>
          </a:p>
          <a:p>
            <a:pPr lvl="1">
              <a:lnSpc>
                <a:spcPct val="120000"/>
              </a:lnSpc>
              <a:spcBef>
                <a:spcPts val="0"/>
              </a:spcBef>
              <a:spcAft>
                <a:spcPts val="600"/>
              </a:spcAft>
            </a:pPr>
            <a:r>
              <a:rPr lang="en-US" dirty="0" smtClean="0">
                <a:solidFill>
                  <a:srgbClr val="0070C0"/>
                </a:solidFill>
              </a:rPr>
              <a:t>On the </a:t>
            </a:r>
            <a:r>
              <a:rPr lang="en-US" dirty="0">
                <a:solidFill>
                  <a:srgbClr val="0070C0"/>
                </a:solidFill>
              </a:rPr>
              <a:t>production cable prior shipping it to the magnet vendor; </a:t>
            </a:r>
          </a:p>
          <a:p>
            <a:pPr lvl="1">
              <a:lnSpc>
                <a:spcPct val="120000"/>
              </a:lnSpc>
              <a:spcBef>
                <a:spcPts val="0"/>
              </a:spcBef>
              <a:spcAft>
                <a:spcPts val="600"/>
              </a:spcAft>
            </a:pPr>
            <a:r>
              <a:rPr lang="en-US" dirty="0" smtClean="0">
                <a:solidFill>
                  <a:srgbClr val="0070C0"/>
                </a:solidFill>
              </a:rPr>
              <a:t>On the magnet at the vendor site (warm/cold).</a:t>
            </a:r>
          </a:p>
        </p:txBody>
      </p:sp>
      <p:sp>
        <p:nvSpPr>
          <p:cNvPr id="7" name="Date Placeholder 6"/>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20</a:t>
            </a:fld>
            <a:endParaRPr lang="en-US" dirty="0"/>
          </a:p>
        </p:txBody>
      </p:sp>
      <p:sp>
        <p:nvSpPr>
          <p:cNvPr id="10" name="TextBox 9"/>
          <p:cNvSpPr txBox="1"/>
          <p:nvPr/>
        </p:nvSpPr>
        <p:spPr>
          <a:xfrm>
            <a:off x="1214843" y="5910640"/>
            <a:ext cx="6377552" cy="307777"/>
          </a:xfrm>
          <a:prstGeom prst="rect">
            <a:avLst/>
          </a:prstGeom>
          <a:noFill/>
        </p:spPr>
        <p:txBody>
          <a:bodyPr wrap="square" rtlCol="0">
            <a:spAutoFit/>
          </a:bodyPr>
          <a:lstStyle/>
          <a:p>
            <a:r>
              <a:rPr lang="en-US" sz="1400" i="1" dirty="0">
                <a:solidFill>
                  <a:srgbClr val="00B050"/>
                </a:solidFill>
              </a:rPr>
              <a:t>Procurement Specification for the Mu2e Production Solenoid, Mu2e Document 3669</a:t>
            </a:r>
            <a:endParaRPr lang="en-US" sz="1400" i="1" dirty="0">
              <a:solidFill>
                <a:srgbClr val="00B050"/>
              </a:solidFill>
            </a:endParaRPr>
          </a:p>
        </p:txBody>
      </p:sp>
    </p:spTree>
    <p:extLst>
      <p:ext uri="{BB962C8B-B14F-4D97-AF65-F5344CB8AC3E}">
        <p14:creationId xmlns:p14="http://schemas.microsoft.com/office/powerpoint/2010/main" val="2352601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ES&amp;H</a:t>
            </a:r>
            <a:endParaRPr lang="en-US" dirty="0"/>
          </a:p>
        </p:txBody>
      </p:sp>
      <p:sp>
        <p:nvSpPr>
          <p:cNvPr id="7" name="Content Placeholder 6"/>
          <p:cNvSpPr>
            <a:spLocks noGrp="1"/>
          </p:cNvSpPr>
          <p:nvPr>
            <p:ph idx="1"/>
          </p:nvPr>
        </p:nvSpPr>
        <p:spPr/>
        <p:txBody>
          <a:bodyPr>
            <a:normAutofit fontScale="70000" lnSpcReduction="20000"/>
          </a:bodyPr>
          <a:lstStyle/>
          <a:p>
            <a:pPr>
              <a:lnSpc>
                <a:spcPct val="120000"/>
              </a:lnSpc>
            </a:pPr>
            <a:r>
              <a:rPr lang="en-US" dirty="0">
                <a:solidFill>
                  <a:srgbClr val="0070C0"/>
                </a:solidFill>
              </a:rPr>
              <a:t>Radiation:</a:t>
            </a:r>
          </a:p>
          <a:p>
            <a:pPr lvl="1">
              <a:lnSpc>
                <a:spcPct val="120000"/>
              </a:lnSpc>
            </a:pPr>
            <a:r>
              <a:rPr lang="en-US" dirty="0"/>
              <a:t>The PS and its surroundings will become radioactive and access will be restricted in accordance with </a:t>
            </a:r>
            <a:r>
              <a:rPr lang="en-US" dirty="0" err="1"/>
              <a:t>Fermilab</a:t>
            </a:r>
            <a:r>
              <a:rPr lang="en-US" dirty="0"/>
              <a:t> procedures. </a:t>
            </a:r>
          </a:p>
          <a:p>
            <a:pPr>
              <a:lnSpc>
                <a:spcPct val="120000"/>
              </a:lnSpc>
            </a:pPr>
            <a:r>
              <a:rPr lang="en-US" dirty="0">
                <a:solidFill>
                  <a:srgbClr val="0070C0"/>
                </a:solidFill>
              </a:rPr>
              <a:t>Cryogenic:</a:t>
            </a:r>
          </a:p>
          <a:p>
            <a:pPr lvl="1">
              <a:lnSpc>
                <a:spcPct val="120000"/>
              </a:lnSpc>
            </a:pPr>
            <a:r>
              <a:rPr lang="en-US" dirty="0"/>
              <a:t>Potential for oxygen deficient atmospheres (ODH). An (ODH) analyses will be conducted. Emergency response procedures will be developed for responding to alarm systems.</a:t>
            </a:r>
          </a:p>
          <a:p>
            <a:pPr>
              <a:lnSpc>
                <a:spcPct val="120000"/>
              </a:lnSpc>
            </a:pPr>
            <a:r>
              <a:rPr lang="en-US" dirty="0">
                <a:solidFill>
                  <a:srgbClr val="0070C0"/>
                </a:solidFill>
              </a:rPr>
              <a:t>Stored Magnetic Energy:</a:t>
            </a:r>
          </a:p>
          <a:p>
            <a:pPr lvl="1">
              <a:lnSpc>
                <a:spcPct val="120000"/>
              </a:lnSpc>
            </a:pPr>
            <a:r>
              <a:rPr lang="en-US" dirty="0"/>
              <a:t>80 MJ of stored energy in PS the powering circuit. Quench protection systems have been designed to dissipate the stored energy in the solenoids in a controlled and safe fashion.</a:t>
            </a:r>
          </a:p>
          <a:p>
            <a:pPr>
              <a:lnSpc>
                <a:spcPct val="120000"/>
              </a:lnSpc>
            </a:pPr>
            <a:r>
              <a:rPr lang="en-US" dirty="0">
                <a:solidFill>
                  <a:srgbClr val="0070C0"/>
                </a:solidFill>
              </a:rPr>
              <a:t>Coupled Magnetic forces:</a:t>
            </a:r>
          </a:p>
          <a:p>
            <a:pPr lvl="1">
              <a:lnSpc>
                <a:spcPct val="120000"/>
              </a:lnSpc>
            </a:pPr>
            <a:r>
              <a:rPr lang="en-US" dirty="0"/>
              <a:t>There are large forces within the PS itself as well as between the PS and TS. The PS is designed to resist these forces, but access to the magnet will be restricted during the times when it is powered.</a:t>
            </a:r>
          </a:p>
          <a:p>
            <a:pPr>
              <a:lnSpc>
                <a:spcPct val="120000"/>
              </a:lnSpc>
            </a:pPr>
            <a:r>
              <a:rPr lang="en-US" dirty="0">
                <a:solidFill>
                  <a:srgbClr val="0070C0"/>
                </a:solidFill>
              </a:rPr>
              <a:t>Stray Magnetic Fields:</a:t>
            </a:r>
          </a:p>
          <a:p>
            <a:pPr lvl="1">
              <a:lnSpc>
                <a:spcPct val="120000"/>
              </a:lnSpc>
            </a:pPr>
            <a:r>
              <a:rPr lang="en-US" dirty="0"/>
              <a:t>&gt;5 gauss fields are of particular concern because they can affect medical electronic devices (pacemakers); fields &gt;600 gauss can impact ferromagnetic materials. The fringe field analysis document is in </a:t>
            </a:r>
            <a:r>
              <a:rPr lang="en-US" dirty="0" err="1"/>
              <a:t>Docdb</a:t>
            </a:r>
            <a:r>
              <a:rPr lang="en-US" dirty="0"/>
              <a:t> - Mu2e Document 1381.</a:t>
            </a:r>
          </a:p>
          <a:p>
            <a:pPr lvl="1">
              <a:lnSpc>
                <a:spcPct val="120000"/>
              </a:lnSpc>
            </a:pPr>
            <a:r>
              <a:rPr lang="en-US" dirty="0"/>
              <a:t>The PS has no return yoke. Access will be restricted when it is powered and warnings will be posted for persons with pacemakers.</a:t>
            </a:r>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21</a:t>
            </a:fld>
            <a:endParaRPr lang="en-US" dirty="0"/>
          </a:p>
        </p:txBody>
      </p:sp>
    </p:spTree>
    <p:extLst>
      <p:ext uri="{BB962C8B-B14F-4D97-AF65-F5344CB8AC3E}">
        <p14:creationId xmlns:p14="http://schemas.microsoft.com/office/powerpoint/2010/main" val="449591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Distribution by Resource Type</a:t>
            </a:r>
            <a:endParaRPr lang="en-US" dirty="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7" name="Footer Placeholder 6"/>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22</a:t>
            </a:fld>
            <a:endParaRPr lang="en-US" dirty="0"/>
          </a:p>
        </p:txBody>
      </p:sp>
      <p:sp>
        <p:nvSpPr>
          <p:cNvPr id="8" name="TextBox 7"/>
          <p:cNvSpPr txBox="1"/>
          <p:nvPr/>
        </p:nvSpPr>
        <p:spPr>
          <a:xfrm>
            <a:off x="2565414" y="1062094"/>
            <a:ext cx="2311467" cy="461665"/>
          </a:xfrm>
          <a:prstGeom prst="rect">
            <a:avLst/>
          </a:prstGeom>
          <a:noFill/>
        </p:spPr>
        <p:txBody>
          <a:bodyPr wrap="none" rtlCol="0">
            <a:spAutoFit/>
          </a:bodyPr>
          <a:lstStyle/>
          <a:p>
            <a:r>
              <a:rPr lang="en-US" dirty="0" smtClean="0"/>
              <a:t>Base Cost (AY k$)</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03" t="5624" r="1206" b="5366"/>
          <a:stretch/>
        </p:blipFill>
        <p:spPr bwMode="auto">
          <a:xfrm>
            <a:off x="1782305" y="1836547"/>
            <a:ext cx="5563892" cy="387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648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of Estimate</a:t>
            </a:r>
            <a:endParaRPr lang="en-US" dirty="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7" name="Footer Placeholder 6"/>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23</a:t>
            </a:fld>
            <a:endParaRPr lang="en-US" dirty="0"/>
          </a:p>
        </p:txBody>
      </p:sp>
      <p:sp>
        <p:nvSpPr>
          <p:cNvPr id="8" name="TextBox 7"/>
          <p:cNvSpPr txBox="1"/>
          <p:nvPr/>
        </p:nvSpPr>
        <p:spPr>
          <a:xfrm>
            <a:off x="1663316" y="1071243"/>
            <a:ext cx="4598585" cy="461665"/>
          </a:xfrm>
          <a:prstGeom prst="rect">
            <a:avLst/>
          </a:prstGeom>
          <a:noFill/>
        </p:spPr>
        <p:txBody>
          <a:bodyPr wrap="none" rtlCol="0">
            <a:spAutoFit/>
          </a:bodyPr>
          <a:lstStyle/>
          <a:p>
            <a:r>
              <a:rPr lang="en-US" dirty="0" smtClean="0"/>
              <a:t>Base Cost by Estimate Type (AY k$)</a:t>
            </a:r>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487" t="7263" r="1334" b="7778"/>
          <a:stretch/>
        </p:blipFill>
        <p:spPr bwMode="auto">
          <a:xfrm>
            <a:off x="1740807" y="1921790"/>
            <a:ext cx="6465115" cy="370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657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Resources</a:t>
            </a:r>
            <a:endParaRPr lang="en-US" dirty="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7" name="Footer Placeholder 6"/>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24</a:t>
            </a:fld>
            <a:endParaRPr lang="en-US" dirty="0"/>
          </a:p>
        </p:txBody>
      </p:sp>
      <p:sp>
        <p:nvSpPr>
          <p:cNvPr id="8" name="TextBox 7"/>
          <p:cNvSpPr txBox="1"/>
          <p:nvPr/>
        </p:nvSpPr>
        <p:spPr>
          <a:xfrm>
            <a:off x="3276600" y="1085426"/>
            <a:ext cx="2385839" cy="461665"/>
          </a:xfrm>
          <a:prstGeom prst="rect">
            <a:avLst/>
          </a:prstGeom>
          <a:noFill/>
        </p:spPr>
        <p:txBody>
          <a:bodyPr wrap="none" rtlCol="0">
            <a:spAutoFit/>
          </a:bodyPr>
          <a:lstStyle/>
          <a:p>
            <a:r>
              <a:rPr lang="en-US" dirty="0" smtClean="0"/>
              <a:t>FTEs by Discipline</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2" t="1731" r="1503" b="2110"/>
          <a:stretch/>
        </p:blipFill>
        <p:spPr bwMode="auto">
          <a:xfrm>
            <a:off x="1146875" y="1751308"/>
            <a:ext cx="6757261" cy="3921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57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Table</a:t>
            </a:r>
            <a:endParaRPr lang="en-US" dirty="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7" name="Footer Placeholder 6"/>
          <p:cNvSpPr>
            <a:spLocks noGrp="1"/>
          </p:cNvSpPr>
          <p:nvPr>
            <p:ph type="ftr" sz="quarter" idx="11"/>
          </p:nvPr>
        </p:nvSpPr>
        <p:spPr/>
        <p:txBody>
          <a:bodyPr/>
          <a:lstStyle/>
          <a:p>
            <a:pPr>
              <a:defRPr/>
            </a:pPr>
            <a:r>
              <a:rPr lang="de-DE" smtClean="0"/>
              <a:t>V.V. Kashikhin -  DOE CD-2/3b review</a:t>
            </a:r>
            <a:endParaRPr lang="en-US" b="1" dirty="0"/>
          </a:p>
        </p:txBody>
      </p:sp>
      <p:sp>
        <p:nvSpPr>
          <p:cNvPr id="11" name="Slide Number Placeholder 10"/>
          <p:cNvSpPr>
            <a:spLocks noGrp="1"/>
          </p:cNvSpPr>
          <p:nvPr>
            <p:ph type="sldNum" sz="quarter" idx="12"/>
          </p:nvPr>
        </p:nvSpPr>
        <p:spPr/>
        <p:txBody>
          <a:bodyPr/>
          <a:lstStyle/>
          <a:p>
            <a:pPr>
              <a:defRPr/>
            </a:pPr>
            <a:fld id="{2A0CCE80-3B22-F34E-81B2-E096627812DD}" type="slidenum">
              <a:rPr lang="en-US" smtClean="0"/>
              <a:pPr>
                <a:defRPr/>
              </a:pPr>
              <a:t>25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990675067"/>
              </p:ext>
            </p:extLst>
          </p:nvPr>
        </p:nvGraphicFramePr>
        <p:xfrm>
          <a:off x="228601" y="1803398"/>
          <a:ext cx="8686798" cy="1000010"/>
        </p:xfrm>
        <a:graphic>
          <a:graphicData uri="http://schemas.openxmlformats.org/drawingml/2006/table">
            <a:tbl>
              <a:tblPr>
                <a:effectLst>
                  <a:outerShdw blurRad="50800" dist="165100" dir="2700000" algn="tl" rotWithShape="0">
                    <a:srgbClr val="000000">
                      <a:alpha val="43000"/>
                    </a:srgbClr>
                  </a:outerShdw>
                </a:effectLst>
              </a:tblPr>
              <a:tblGrid>
                <a:gridCol w="3031864"/>
                <a:gridCol w="942489"/>
                <a:gridCol w="942489"/>
                <a:gridCol w="942489"/>
                <a:gridCol w="942489"/>
                <a:gridCol w="1175932"/>
                <a:gridCol w="709046"/>
              </a:tblGrid>
              <a:tr h="677735">
                <a:tc>
                  <a:txBody>
                    <a:bodyPr/>
                    <a:lstStyle/>
                    <a:p>
                      <a:pPr algn="l" fontAlgn="b"/>
                      <a:r>
                        <a:rPr lang="en-US" sz="1400" b="0" i="0" u="none" strike="noStrike" dirty="0">
                          <a:effectLst/>
                          <a:latin typeface="Microsoft Sans Serif"/>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400" b="0" i="0" u="none" strike="noStrike" dirty="0">
                          <a:solidFill>
                            <a:srgbClr val="FFFFFF"/>
                          </a:solidFill>
                          <a:effectLst/>
                          <a:latin typeface="Arial"/>
                        </a:rPr>
                        <a:t>M&amp;S</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400" b="0" i="0" u="none" strike="noStrike" dirty="0">
                          <a:solidFill>
                            <a:srgbClr val="FFFFFF"/>
                          </a:solidFill>
                          <a:effectLst/>
                          <a:latin typeface="Arial"/>
                        </a:rPr>
                        <a:t>Labor</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400" b="0" i="0" u="none" strike="noStrike" dirty="0">
                          <a:solidFill>
                            <a:srgbClr val="FFFFFF"/>
                          </a:solidFill>
                          <a:effectLst/>
                          <a:latin typeface="Arial"/>
                        </a:rPr>
                        <a:t>BAC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400" b="0" i="0" u="none" strike="noStrike" dirty="0">
                          <a:solidFill>
                            <a:srgbClr val="FFFFFF"/>
                          </a:solidFill>
                          <a:effectLst/>
                          <a:latin typeface="Arial"/>
                        </a:rPr>
                        <a:t>Estimate </a:t>
                      </a:r>
                      <a:r>
                        <a:rPr lang="en-US" sz="1400" b="0" i="0" u="none" strike="noStrike" dirty="0" smtClean="0">
                          <a:solidFill>
                            <a:srgbClr val="FFFFFF"/>
                          </a:solidFill>
                          <a:effectLst/>
                          <a:latin typeface="Arial"/>
                        </a:rPr>
                        <a:t>uncertainty</a:t>
                      </a:r>
                      <a:endParaRPr lang="en-US" sz="1400" b="0" i="0" u="none" strike="noStrike" dirty="0">
                        <a:solidFill>
                          <a:srgbClr val="FFFFFF"/>
                        </a:solidFill>
                        <a:effectLst/>
                        <a:latin typeface="Arial"/>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400" b="0" i="0" u="none" strike="noStrike" dirty="0">
                          <a:solidFill>
                            <a:srgbClr val="FFFFFF"/>
                          </a:solidFill>
                          <a:effectLst/>
                          <a:latin typeface="Arial"/>
                        </a:rPr>
                        <a:t>% contingency on ETC</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ctr"/>
                      <a:r>
                        <a:rPr lang="en-US" sz="1400" b="0" i="0" u="none" strike="noStrike" dirty="0">
                          <a:solidFill>
                            <a:srgbClr val="FFFFFF"/>
                          </a:solidFill>
                          <a:effectLst/>
                          <a:latin typeface="Arial"/>
                        </a:rPr>
                        <a:t>Total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r>
              <a:tr h="322275">
                <a:tc>
                  <a:txBody>
                    <a:bodyPr/>
                    <a:lstStyle/>
                    <a:p>
                      <a:pPr algn="l" fontAlgn="ctr"/>
                      <a:r>
                        <a:rPr lang="en-US" sz="1400" b="0" i="0" u="none" strike="noStrike" dirty="0">
                          <a:effectLst/>
                          <a:latin typeface="Microsoft Sans Serif"/>
                        </a:rPr>
                        <a:t>475.04.02 Production Solenoid</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1400" b="0" i="0" u="none" strike="noStrike" dirty="0">
                          <a:solidFill>
                            <a:schemeClr val="tx1"/>
                          </a:solidFill>
                          <a:effectLst/>
                          <a:latin typeface="Microsoft Sans Serif" panose="020B0604020202020204" pitchFamily="34" charset="0"/>
                          <a:cs typeface="Microsoft Sans Serif" panose="020B0604020202020204" pitchFamily="34" charset="0"/>
                        </a:rPr>
                        <a:t>13,065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1400" b="0" i="0" u="none" strike="noStrike" dirty="0" smtClean="0">
                          <a:solidFill>
                            <a:schemeClr val="tx1"/>
                          </a:solidFill>
                          <a:effectLst/>
                          <a:latin typeface="Microsoft Sans Serif" panose="020B0604020202020204" pitchFamily="34" charset="0"/>
                          <a:cs typeface="Microsoft Sans Serif" panose="020B0604020202020204" pitchFamily="34" charset="0"/>
                        </a:rPr>
                        <a:t>2,326</a:t>
                      </a:r>
                      <a:endParaRPr lang="en-US" sz="14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1400" b="0" i="0" u="none" strike="noStrike" dirty="0" smtClean="0">
                          <a:solidFill>
                            <a:schemeClr val="tx1"/>
                          </a:solidFill>
                          <a:effectLst/>
                          <a:latin typeface="Microsoft Sans Serif" panose="020B0604020202020204" pitchFamily="34" charset="0"/>
                          <a:cs typeface="Microsoft Sans Serif" panose="020B0604020202020204" pitchFamily="34" charset="0"/>
                        </a:rPr>
                        <a:t>15,391</a:t>
                      </a:r>
                      <a:endParaRPr lang="en-US" sz="14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1400" b="0" i="0" u="none" strike="noStrike" dirty="0">
                          <a:solidFill>
                            <a:schemeClr val="tx1"/>
                          </a:solidFill>
                          <a:effectLst/>
                          <a:latin typeface="Microsoft Sans Serif" panose="020B0604020202020204" pitchFamily="34" charset="0"/>
                          <a:cs typeface="Microsoft Sans Serif" panose="020B0604020202020204" pitchFamily="34" charset="0"/>
                        </a:rPr>
                        <a:t>2,116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b"/>
                      <a:r>
                        <a:rPr lang="en-US" sz="1400" b="0" i="0" u="none" strike="noStrike" dirty="0" smtClean="0">
                          <a:solidFill>
                            <a:schemeClr val="tx1"/>
                          </a:solidFill>
                          <a:effectLst/>
                          <a:latin typeface="Microsoft Sans Serif" panose="020B0604020202020204" pitchFamily="34" charset="0"/>
                          <a:cs typeface="Microsoft Sans Serif" panose="020B0604020202020204" pitchFamily="34" charset="0"/>
                        </a:rPr>
                        <a:t>15%</a:t>
                      </a:r>
                      <a:endParaRPr lang="en-US" sz="14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ctr" fontAlgn="ctr"/>
                      <a:r>
                        <a:rPr lang="en-US" sz="1400" b="0" i="0" u="none" strike="noStrike" dirty="0" smtClean="0">
                          <a:solidFill>
                            <a:schemeClr val="tx1"/>
                          </a:solidFill>
                          <a:effectLst/>
                          <a:latin typeface="Microsoft Sans Serif" panose="020B0604020202020204" pitchFamily="34" charset="0"/>
                          <a:cs typeface="Microsoft Sans Serif" panose="020B0604020202020204" pitchFamily="34" charset="0"/>
                        </a:rPr>
                        <a:t>17,507</a:t>
                      </a:r>
                      <a:endParaRPr lang="en-US" sz="14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bl>
          </a:graphicData>
        </a:graphic>
      </p:graphicFrame>
      <p:sp>
        <p:nvSpPr>
          <p:cNvPr id="9" name="TextBox 8"/>
          <p:cNvSpPr txBox="1"/>
          <p:nvPr/>
        </p:nvSpPr>
        <p:spPr>
          <a:xfrm>
            <a:off x="228601" y="1303873"/>
            <a:ext cx="3560077" cy="369332"/>
          </a:xfrm>
          <a:prstGeom prst="rect">
            <a:avLst/>
          </a:prstGeom>
          <a:noFill/>
        </p:spPr>
        <p:txBody>
          <a:bodyPr wrap="none" rtlCol="0">
            <a:spAutoFit/>
          </a:bodyPr>
          <a:lstStyle/>
          <a:p>
            <a:r>
              <a:rPr lang="en-US" sz="1800" dirty="0" smtClean="0"/>
              <a:t>WBS </a:t>
            </a:r>
            <a:r>
              <a:rPr lang="en-US" sz="1800" dirty="0" smtClean="0"/>
              <a:t>475.04.02 </a:t>
            </a:r>
            <a:r>
              <a:rPr lang="en-US" sz="1800" dirty="0" smtClean="0"/>
              <a:t>Production Solenoid</a:t>
            </a:r>
            <a:endParaRPr lang="en-US" sz="1800" dirty="0"/>
          </a:p>
        </p:txBody>
      </p:sp>
      <p:sp>
        <p:nvSpPr>
          <p:cNvPr id="10" name="TextBox 9"/>
          <p:cNvSpPr txBox="1"/>
          <p:nvPr/>
        </p:nvSpPr>
        <p:spPr>
          <a:xfrm>
            <a:off x="5648083" y="1293167"/>
            <a:ext cx="3352200" cy="369332"/>
          </a:xfrm>
          <a:prstGeom prst="rect">
            <a:avLst/>
          </a:prstGeom>
          <a:noFill/>
        </p:spPr>
        <p:txBody>
          <a:bodyPr wrap="none" rtlCol="0">
            <a:spAutoFit/>
          </a:bodyPr>
          <a:lstStyle/>
          <a:p>
            <a:r>
              <a:rPr lang="en-US" sz="1800" dirty="0" smtClean="0"/>
              <a:t>Costs are fully burdened in AY k$</a:t>
            </a:r>
            <a:endParaRPr lang="en-US" sz="1800" dirty="0"/>
          </a:p>
        </p:txBody>
      </p:sp>
    </p:spTree>
    <p:extLst>
      <p:ext uri="{BB962C8B-B14F-4D97-AF65-F5344CB8AC3E}">
        <p14:creationId xmlns:p14="http://schemas.microsoft.com/office/powerpoint/2010/main" val="1968554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7" name="Footer Placeholder 6"/>
          <p:cNvSpPr>
            <a:spLocks noGrp="1"/>
          </p:cNvSpPr>
          <p:nvPr>
            <p:ph type="ftr" sz="quarter" idx="11"/>
          </p:nvPr>
        </p:nvSpPr>
        <p:spPr/>
        <p:txBody>
          <a:bodyPr/>
          <a:lstStyle/>
          <a:p>
            <a:pPr>
              <a:defRPr/>
            </a:pPr>
            <a:r>
              <a:rPr lang="de-DE" smtClean="0"/>
              <a:t>V.V. Kashikhin -  DOE CD-2/3b review</a:t>
            </a:r>
            <a:endParaRPr lang="en-US" b="1" dirty="0"/>
          </a:p>
        </p:txBody>
      </p:sp>
      <p:sp>
        <p:nvSpPr>
          <p:cNvPr id="11" name="Slide Number Placeholder 10"/>
          <p:cNvSpPr>
            <a:spLocks noGrp="1"/>
          </p:cNvSpPr>
          <p:nvPr>
            <p:ph type="sldNum" sz="quarter" idx="12"/>
          </p:nvPr>
        </p:nvSpPr>
        <p:spPr/>
        <p:txBody>
          <a:bodyPr/>
          <a:lstStyle/>
          <a:p>
            <a:pPr>
              <a:defRPr/>
            </a:pPr>
            <a:fld id="{2A0CCE80-3B22-F34E-81B2-E096627812DD}" type="slidenum">
              <a:rPr lang="en-US" smtClean="0"/>
              <a:pPr>
                <a:defRPr/>
              </a:pPr>
              <a:t>26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91018207"/>
              </p:ext>
            </p:extLst>
          </p:nvPr>
        </p:nvGraphicFramePr>
        <p:xfrm>
          <a:off x="228599" y="997486"/>
          <a:ext cx="8686801" cy="5050020"/>
        </p:xfrm>
        <a:graphic>
          <a:graphicData uri="http://schemas.openxmlformats.org/drawingml/2006/table">
            <a:tbl>
              <a:tblPr>
                <a:effectLst>
                  <a:outerShdw blurRad="50800" dist="165100" dir="2700000" algn="tl" rotWithShape="0">
                    <a:srgbClr val="000000">
                      <a:alpha val="43000"/>
                    </a:srgbClr>
                  </a:outerShdw>
                </a:effectLst>
              </a:tblPr>
              <a:tblGrid>
                <a:gridCol w="1708751"/>
                <a:gridCol w="5698478"/>
                <a:gridCol w="1279572"/>
              </a:tblGrid>
              <a:tr h="749892">
                <a:tc>
                  <a:txBody>
                    <a:bodyPr/>
                    <a:lstStyle/>
                    <a:p>
                      <a:pPr algn="ctr" fontAlgn="t"/>
                      <a:r>
                        <a:rPr lang="en-US" sz="1400" b="0" i="0" u="none" strike="noStrike" kern="1200" dirty="0" smtClean="0">
                          <a:solidFill>
                            <a:srgbClr val="FFFFFF"/>
                          </a:solidFill>
                          <a:effectLst/>
                          <a:latin typeface="Arial"/>
                          <a:ea typeface="+mn-ea"/>
                          <a:cs typeface="+mn-cs"/>
                        </a:rPr>
                        <a:t>Activity ID</a:t>
                      </a:r>
                      <a:endParaRPr lang="en-US" sz="1400" b="0" i="0" u="none" strike="noStrike" kern="1200" dirty="0">
                        <a:solidFill>
                          <a:srgbClr val="FFFFFF"/>
                        </a:solidFill>
                        <a:effectLst/>
                        <a:latin typeface="Arial"/>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t"/>
                      <a:r>
                        <a:rPr lang="en-US" sz="1400" b="0" i="0" u="none" strike="noStrike" kern="1200" dirty="0" smtClean="0">
                          <a:solidFill>
                            <a:srgbClr val="FFFFFF"/>
                          </a:solidFill>
                          <a:effectLst/>
                          <a:latin typeface="Arial"/>
                          <a:ea typeface="+mn-ea"/>
                          <a:cs typeface="+mn-cs"/>
                        </a:rPr>
                        <a:t>Activity Name</a:t>
                      </a:r>
                      <a:endParaRPr lang="en-US" sz="1400" b="0" i="0" u="none" strike="noStrike" kern="1200" dirty="0">
                        <a:solidFill>
                          <a:srgbClr val="FFFFFF"/>
                        </a:solidFill>
                        <a:effectLst/>
                        <a:latin typeface="Arial"/>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c>
                  <a:txBody>
                    <a:bodyPr/>
                    <a:lstStyle/>
                    <a:p>
                      <a:pPr algn="ctr" fontAlgn="t"/>
                      <a:r>
                        <a:rPr lang="en-US" sz="1400" b="0" i="0" u="none" strike="noStrike" kern="1200" dirty="0" smtClean="0">
                          <a:solidFill>
                            <a:srgbClr val="FFFFFF"/>
                          </a:solidFill>
                          <a:effectLst/>
                          <a:latin typeface="Arial"/>
                          <a:ea typeface="+mn-ea"/>
                          <a:cs typeface="+mn-cs"/>
                        </a:rPr>
                        <a:t>Date</a:t>
                      </a:r>
                      <a:endParaRPr lang="en-US" sz="1400" b="0" i="0" u="none" strike="noStrike" kern="1200" dirty="0">
                        <a:solidFill>
                          <a:srgbClr val="FFFFFF"/>
                        </a:solidFill>
                        <a:effectLst/>
                        <a:latin typeface="Arial"/>
                        <a:ea typeface="+mn-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76933C"/>
                    </a:solidFill>
                  </a:tcPr>
                </a:tc>
              </a:tr>
              <a:tr h="482691">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47504.2.021255</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PO issued for PS production conductor</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10/15/2014</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82134">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47504.2.051655</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PO issued for PS </a:t>
                      </a:r>
                      <a:r>
                        <a:rPr lang="en-US" sz="1400" b="0" i="0" u="none" strike="noStrike" kern="1200" dirty="0" smtClean="0">
                          <a:solidFill>
                            <a:schemeClr val="tx1"/>
                          </a:solidFill>
                          <a:effectLst/>
                          <a:latin typeface="Microsoft Sans Serif"/>
                          <a:ea typeface="+mn-ea"/>
                          <a:cs typeface="+mn-cs"/>
                        </a:rPr>
                        <a:t>final design</a:t>
                      </a:r>
                      <a:endParaRPr lang="en-US" sz="1400" b="0" i="0" u="none" strike="noStrike" kern="1200" dirty="0">
                        <a:solidFill>
                          <a:schemeClr val="tx1"/>
                        </a:solidFill>
                        <a:effectLst/>
                        <a:latin typeface="Microsoft Sans Serif"/>
                        <a:ea typeface="+mn-ea"/>
                        <a:cs typeface="+mn-cs"/>
                      </a:endParaRP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10/27/2014</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82134">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47504.2.031810</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PS </a:t>
                      </a:r>
                      <a:r>
                        <a:rPr lang="en-US" sz="1400" b="0" i="0" u="none" strike="noStrike" kern="1200" dirty="0" smtClean="0">
                          <a:solidFill>
                            <a:schemeClr val="tx1"/>
                          </a:solidFill>
                          <a:effectLst/>
                          <a:latin typeface="Microsoft Sans Serif"/>
                          <a:ea typeface="+mn-ea"/>
                          <a:cs typeface="+mn-cs"/>
                        </a:rPr>
                        <a:t>support stand </a:t>
                      </a:r>
                      <a:r>
                        <a:rPr lang="en-US" sz="1400" b="0" i="0" u="none" strike="noStrike" kern="1200" dirty="0">
                          <a:solidFill>
                            <a:schemeClr val="tx1"/>
                          </a:solidFill>
                          <a:effectLst/>
                          <a:latin typeface="Microsoft Sans Serif"/>
                          <a:ea typeface="+mn-ea"/>
                          <a:cs typeface="+mn-cs"/>
                        </a:rPr>
                        <a:t>final design complete</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6/11/2015</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82134">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47504.2.021312</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PO issued to </a:t>
                      </a:r>
                      <a:r>
                        <a:rPr lang="en-US" sz="1400" b="0" i="0" u="none" strike="noStrike" kern="1200" dirty="0" smtClean="0">
                          <a:solidFill>
                            <a:schemeClr val="tx1"/>
                          </a:solidFill>
                          <a:effectLst/>
                          <a:latin typeface="Microsoft Sans Serif"/>
                          <a:ea typeface="+mn-ea"/>
                          <a:cs typeface="+mn-cs"/>
                        </a:rPr>
                        <a:t>perform </a:t>
                      </a:r>
                      <a:r>
                        <a:rPr lang="en-US" sz="1400" b="0" i="0" u="none" strike="noStrike" kern="1200" dirty="0">
                          <a:solidFill>
                            <a:schemeClr val="tx1"/>
                          </a:solidFill>
                          <a:effectLst/>
                          <a:latin typeface="Microsoft Sans Serif"/>
                          <a:ea typeface="+mn-ea"/>
                          <a:cs typeface="+mn-cs"/>
                        </a:rPr>
                        <a:t>PS production conductor acceptance tests</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8/12/2015</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82691">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47504.2.051725</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PS magnet </a:t>
                      </a:r>
                      <a:r>
                        <a:rPr lang="en-US" sz="1400" b="0" i="0" u="none" strike="noStrike" kern="1200" dirty="0" smtClean="0">
                          <a:solidFill>
                            <a:schemeClr val="tx1"/>
                          </a:solidFill>
                          <a:effectLst/>
                          <a:latin typeface="Microsoft Sans Serif"/>
                          <a:ea typeface="+mn-ea"/>
                          <a:cs typeface="+mn-cs"/>
                        </a:rPr>
                        <a:t>construction </a:t>
                      </a:r>
                      <a:r>
                        <a:rPr lang="en-US" sz="1400" b="0" i="0" u="none" strike="noStrike" kern="1200" dirty="0">
                          <a:solidFill>
                            <a:schemeClr val="tx1"/>
                          </a:solidFill>
                          <a:effectLst/>
                          <a:latin typeface="Microsoft Sans Serif"/>
                          <a:ea typeface="+mn-ea"/>
                          <a:cs typeface="+mn-cs"/>
                        </a:rPr>
                        <a:t>authorized</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2/24/2016</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82691">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47504.2.021335</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PS production conductor delivered to magnet fabricator</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2/20/2017</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82691">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47504.2.041040</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PS instrumentation delivered to magnet fabricator</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a:solidFill>
                            <a:schemeClr val="tx1"/>
                          </a:solidFill>
                          <a:effectLst/>
                          <a:latin typeface="Microsoft Sans Serif"/>
                          <a:ea typeface="+mn-ea"/>
                          <a:cs typeface="+mn-cs"/>
                        </a:rPr>
                        <a:t>6/23/2017</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61481">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47504.2.051736</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l" defTabSz="457200" rtl="0" eaLnBrk="1" fontAlgn="ctr" latinLnBrk="0" hangingPunct="1"/>
                      <a:r>
                        <a:rPr lang="en-US" sz="1400" b="0" i="0" u="none" strike="noStrike" kern="1200" dirty="0">
                          <a:solidFill>
                            <a:schemeClr val="tx1"/>
                          </a:solidFill>
                          <a:effectLst/>
                          <a:latin typeface="Microsoft Sans Serif"/>
                          <a:ea typeface="+mn-ea"/>
                          <a:cs typeface="+mn-cs"/>
                        </a:rPr>
                        <a:t>T5 - PS </a:t>
                      </a:r>
                      <a:r>
                        <a:rPr lang="en-US" sz="1400" b="0" i="0" u="none" strike="noStrike" kern="1200" dirty="0" smtClean="0">
                          <a:solidFill>
                            <a:schemeClr val="tx1"/>
                          </a:solidFill>
                          <a:effectLst/>
                          <a:latin typeface="Microsoft Sans Serif"/>
                          <a:ea typeface="+mn-ea"/>
                          <a:cs typeface="+mn-cs"/>
                        </a:rPr>
                        <a:t>magnet </a:t>
                      </a:r>
                      <a:r>
                        <a:rPr lang="en-US" sz="1400" b="0" i="0" u="none" strike="noStrike" kern="1200" dirty="0">
                          <a:solidFill>
                            <a:schemeClr val="tx1"/>
                          </a:solidFill>
                          <a:effectLst/>
                          <a:latin typeface="Microsoft Sans Serif"/>
                          <a:ea typeface="+mn-ea"/>
                          <a:cs typeface="+mn-cs"/>
                        </a:rPr>
                        <a:t>arrives at FNAL</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8/23/2018</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r h="461481">
                <a:tc>
                  <a:txBody>
                    <a:bodyPr/>
                    <a:lstStyle/>
                    <a:p>
                      <a:pPr algn="ctr" fontAlgn="t"/>
                      <a:r>
                        <a:rPr lang="en-US" sz="1400" b="0" i="0" u="none" strike="noStrike" kern="1200" dirty="0">
                          <a:solidFill>
                            <a:schemeClr val="tx1"/>
                          </a:solidFill>
                          <a:effectLst/>
                          <a:latin typeface="Microsoft Sans Serif"/>
                          <a:ea typeface="+mn-ea"/>
                          <a:cs typeface="+mn-cs"/>
                        </a:rPr>
                        <a:t>47504.2.051890</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algn="l" fontAlgn="t"/>
                      <a:r>
                        <a:rPr lang="en-US" sz="1400" b="0" i="0" u="none" strike="noStrike" kern="1200" dirty="0">
                          <a:solidFill>
                            <a:schemeClr val="tx1"/>
                          </a:solidFill>
                          <a:effectLst/>
                          <a:latin typeface="Microsoft Sans Serif"/>
                          <a:ea typeface="+mn-ea"/>
                          <a:cs typeface="+mn-cs"/>
                        </a:rPr>
                        <a:t>T4 - Production </a:t>
                      </a:r>
                      <a:r>
                        <a:rPr lang="en-US" sz="1400" b="0" i="0" u="none" strike="noStrike" kern="1200" dirty="0" smtClean="0">
                          <a:solidFill>
                            <a:schemeClr val="tx1"/>
                          </a:solidFill>
                          <a:effectLst/>
                          <a:latin typeface="Microsoft Sans Serif"/>
                          <a:ea typeface="+mn-ea"/>
                          <a:cs typeface="+mn-cs"/>
                        </a:rPr>
                        <a:t>solenoid </a:t>
                      </a:r>
                      <a:r>
                        <a:rPr lang="en-US" sz="1400" b="0" i="0" u="none" strike="noStrike" kern="1200" dirty="0">
                          <a:solidFill>
                            <a:schemeClr val="tx1"/>
                          </a:solidFill>
                          <a:effectLst/>
                          <a:latin typeface="Microsoft Sans Serif"/>
                          <a:ea typeface="+mn-ea"/>
                          <a:cs typeface="+mn-cs"/>
                        </a:rPr>
                        <a:t>ready for installation</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c>
                  <a:txBody>
                    <a:bodyPr/>
                    <a:lstStyle/>
                    <a:p>
                      <a:pPr marL="0" algn="ctr" defTabSz="457200" rtl="0" eaLnBrk="1" fontAlgn="ctr" latinLnBrk="0" hangingPunct="1"/>
                      <a:r>
                        <a:rPr lang="en-US" sz="1400" b="0" i="0" u="none" strike="noStrike" kern="1200" dirty="0">
                          <a:solidFill>
                            <a:schemeClr val="tx1"/>
                          </a:solidFill>
                          <a:effectLst/>
                          <a:latin typeface="Microsoft Sans Serif"/>
                          <a:ea typeface="+mn-ea"/>
                          <a:cs typeface="+mn-cs"/>
                        </a:rPr>
                        <a:t>2/11/2019</a:t>
                      </a:r>
                    </a:p>
                  </a:txBody>
                  <a:tcPr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4D79B"/>
                    </a:solidFill>
                  </a:tcPr>
                </a:tc>
              </a:tr>
            </a:tbl>
          </a:graphicData>
        </a:graphic>
      </p:graphicFrame>
    </p:spTree>
    <p:extLst>
      <p:ext uri="{BB962C8B-B14F-4D97-AF65-F5344CB8AC3E}">
        <p14:creationId xmlns:p14="http://schemas.microsoft.com/office/powerpoint/2010/main" val="4015101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4168432" y="3673500"/>
            <a:ext cx="2400016" cy="246221"/>
          </a:xfrm>
          <a:prstGeom prst="rect">
            <a:avLst/>
          </a:prstGeom>
          <a:solidFill>
            <a:schemeClr val="bg1"/>
          </a:solidFill>
        </p:spPr>
        <p:txBody>
          <a:bodyPr wrap="none" rtlCol="0">
            <a:spAutoFit/>
          </a:bodyPr>
          <a:lstStyle/>
          <a:p>
            <a:r>
              <a:rPr lang="en-US" sz="1000" dirty="0" smtClean="0"/>
              <a:t>PS Conductor Delivered to Magnet Vendor</a:t>
            </a:r>
            <a:endParaRPr lang="en-US" sz="1000" dirty="0"/>
          </a:p>
        </p:txBody>
      </p:sp>
      <p:sp>
        <p:nvSpPr>
          <p:cNvPr id="74" name="TextBox 73"/>
          <p:cNvSpPr txBox="1"/>
          <p:nvPr/>
        </p:nvSpPr>
        <p:spPr>
          <a:xfrm>
            <a:off x="5619255" y="5146263"/>
            <a:ext cx="2696572" cy="246221"/>
          </a:xfrm>
          <a:prstGeom prst="rect">
            <a:avLst/>
          </a:prstGeom>
          <a:solidFill>
            <a:schemeClr val="bg1"/>
          </a:solidFill>
        </p:spPr>
        <p:txBody>
          <a:bodyPr wrap="none" rtlCol="0">
            <a:spAutoFit/>
          </a:bodyPr>
          <a:lstStyle/>
          <a:p>
            <a:r>
              <a:rPr lang="en-US" sz="1000" dirty="0" smtClean="0"/>
              <a:t>PS Support Stand Delivered to Experimental Hall</a:t>
            </a:r>
            <a:endParaRPr lang="en-US" sz="1000" dirty="0"/>
          </a:p>
        </p:txBody>
      </p:sp>
      <p:sp>
        <p:nvSpPr>
          <p:cNvPr id="55" name="TextBox 54"/>
          <p:cNvSpPr txBox="1"/>
          <p:nvPr/>
        </p:nvSpPr>
        <p:spPr>
          <a:xfrm>
            <a:off x="6077629" y="4614633"/>
            <a:ext cx="1923925" cy="246221"/>
          </a:xfrm>
          <a:prstGeom prst="rect">
            <a:avLst/>
          </a:prstGeom>
          <a:solidFill>
            <a:schemeClr val="bg1"/>
          </a:solidFill>
        </p:spPr>
        <p:txBody>
          <a:bodyPr wrap="none" rtlCol="0">
            <a:spAutoFit/>
          </a:bodyPr>
          <a:lstStyle/>
          <a:p>
            <a:r>
              <a:rPr lang="en-US" sz="1000" dirty="0" smtClean="0"/>
              <a:t>PS Delivered to Experimental Hall</a:t>
            </a:r>
            <a:endParaRPr lang="en-US" sz="1000" dirty="0"/>
          </a:p>
        </p:txBody>
      </p:sp>
      <p:sp>
        <p:nvSpPr>
          <p:cNvPr id="86" name="Right Arrow 85"/>
          <p:cNvSpPr/>
          <p:nvPr/>
        </p:nvSpPr>
        <p:spPr>
          <a:xfrm>
            <a:off x="64856" y="5416598"/>
            <a:ext cx="9002944" cy="710148"/>
          </a:xfrm>
          <a:prstGeom prst="rightArrow">
            <a:avLst>
              <a:gd name="adj1" fmla="val 50000"/>
              <a:gd name="adj2" fmla="val 38112"/>
            </a:avLst>
          </a:prstGeom>
          <a:gradFill flip="none" rotWithShape="1">
            <a:gsLst>
              <a:gs pos="0">
                <a:schemeClr val="accent5">
                  <a:lumMod val="50000"/>
                </a:schemeClr>
              </a:gs>
              <a:gs pos="92000">
                <a:srgbClr val="FFFFFF"/>
              </a:gs>
            </a:gsLst>
            <a:path path="rect">
              <a:fillToRect l="100000" t="100000"/>
            </a:path>
            <a:tileRect r="-100000" b="-100000"/>
          </a:gradFill>
          <a:ln>
            <a:solidFill>
              <a:schemeClr val="tx1"/>
            </a:solidFill>
          </a:ln>
          <a:effectLst>
            <a:outerShdw blurRad="50800" dist="508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Schedule</a:t>
            </a:r>
            <a:endParaRPr lang="en-US" dirty="0"/>
          </a:p>
        </p:txBody>
      </p:sp>
      <p:sp>
        <p:nvSpPr>
          <p:cNvPr id="4" name="Date Placeholder 3"/>
          <p:cNvSpPr>
            <a:spLocks noGrp="1"/>
          </p:cNvSpPr>
          <p:nvPr>
            <p:ph type="dt" sz="half" idx="10"/>
          </p:nvPr>
        </p:nvSpPr>
        <p:spPr/>
        <p:txBody>
          <a:bodyPr/>
          <a:lstStyle/>
          <a:p>
            <a:pPr>
              <a:defRPr/>
            </a:pPr>
            <a:r>
              <a:rPr lang="en-US" smtClean="0">
                <a:solidFill>
                  <a:schemeClr val="tx2"/>
                </a:solidFill>
                <a:latin typeface="Helvetica" charset="0"/>
              </a:rPr>
              <a:t>October 21-24, 2014</a:t>
            </a:r>
            <a:endParaRPr lang="en-US" dirty="0"/>
          </a:p>
        </p:txBody>
      </p:sp>
      <p:sp>
        <p:nvSpPr>
          <p:cNvPr id="5" name="Footer Placeholder 4"/>
          <p:cNvSpPr>
            <a:spLocks noGrp="1"/>
          </p:cNvSpPr>
          <p:nvPr>
            <p:ph type="ftr" sz="quarter" idx="11"/>
          </p:nvPr>
        </p:nvSpPr>
        <p:spPr/>
        <p:txBody>
          <a:bodyPr/>
          <a:lstStyle/>
          <a:p>
            <a:pPr>
              <a:defRPr/>
            </a:pPr>
            <a:r>
              <a:rPr lang="en-US" smtClean="0"/>
              <a:t>V.V. Kashikhin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27</a:t>
            </a:fld>
            <a:endParaRPr lang="en-US" dirty="0"/>
          </a:p>
        </p:txBody>
      </p:sp>
      <p:graphicFrame>
        <p:nvGraphicFramePr>
          <p:cNvPr id="54" name="Table 53"/>
          <p:cNvGraphicFramePr>
            <a:graphicFrameLocks noGrp="1"/>
          </p:cNvGraphicFramePr>
          <p:nvPr>
            <p:extLst>
              <p:ext uri="{D42A27DB-BD31-4B8C-83A1-F6EECF244321}">
                <p14:modId xmlns:p14="http://schemas.microsoft.com/office/powerpoint/2010/main" val="672961732"/>
              </p:ext>
            </p:extLst>
          </p:nvPr>
        </p:nvGraphicFramePr>
        <p:xfrm>
          <a:off x="64856" y="5392484"/>
          <a:ext cx="8686796" cy="556260"/>
        </p:xfrm>
        <a:graphic>
          <a:graphicData uri="http://schemas.openxmlformats.org/drawingml/2006/table">
            <a:tbl>
              <a:tblPr/>
              <a:tblGrid>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gridCol w="255494"/>
              </a:tblGrid>
              <a:tr h="97251">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Q1</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Q2</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Q3</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c>
                  <a:txBody>
                    <a:bodyPr/>
                    <a:lstStyle/>
                    <a:p>
                      <a:pPr algn="l" fontAlgn="b"/>
                      <a:r>
                        <a:rPr lang="en-US" sz="1000" b="0" i="0" u="none" strike="noStrike" dirty="0" smtClean="0">
                          <a:solidFill>
                            <a:srgbClr val="000000"/>
                          </a:solidFill>
                          <a:effectLst/>
                          <a:latin typeface="Calibri"/>
                        </a:rPr>
                        <a:t> Q4</a:t>
                      </a:r>
                      <a:endParaRPr lang="en-US" sz="10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FFFFFF"/>
                    </a:solidFill>
                  </a:tcPr>
                </a:tc>
              </a:tr>
              <a:tr h="115205">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a:endParaRPr>
                    </a:p>
                  </a:txBody>
                  <a:tcPr marL="12700" marR="12700" marT="12700" marB="0" anchor="b">
                    <a:lnL>
                      <a:noFill/>
                    </a:lnL>
                    <a:lnR>
                      <a:noFill/>
                    </a:lnR>
                    <a:lnT>
                      <a:noFill/>
                    </a:lnT>
                    <a:lnB>
                      <a:noFill/>
                    </a:lnB>
                  </a:tcPr>
                </a:tc>
              </a:tr>
              <a:tr h="115205">
                <a:tc>
                  <a:txBody>
                    <a:bodyPr/>
                    <a:lstStyle/>
                    <a:p>
                      <a:pPr algn="l" fontAlgn="b"/>
                      <a:r>
                        <a:rPr lang="en-US" sz="1200" b="0" i="0" u="none" strike="noStrike">
                          <a:solidFill>
                            <a:srgbClr val="000000"/>
                          </a:solidFill>
                          <a:effectLst/>
                          <a:latin typeface="Calibri"/>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bl>
          </a:graphicData>
        </a:graphic>
      </p:graphicFrame>
      <p:cxnSp>
        <p:nvCxnSpPr>
          <p:cNvPr id="56" name="Straight Connector 55"/>
          <p:cNvCxnSpPr/>
          <p:nvPr/>
        </p:nvCxnSpPr>
        <p:spPr>
          <a:xfrm flipH="1">
            <a:off x="576297" y="1138593"/>
            <a:ext cx="1589"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595475" y="1138593"/>
            <a:ext cx="0"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619450" y="1143000"/>
            <a:ext cx="0"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640404" y="1149151"/>
            <a:ext cx="0"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686454" y="1145976"/>
            <a:ext cx="0"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6709832" y="1143000"/>
            <a:ext cx="0"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7727041" y="1141695"/>
            <a:ext cx="5262"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8750063" y="1143000"/>
            <a:ext cx="9460"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290260" y="1101273"/>
            <a:ext cx="234315" cy="4975080"/>
            <a:chOff x="1179213" y="1114100"/>
            <a:chExt cx="234315" cy="4975080"/>
          </a:xfrm>
        </p:grpSpPr>
        <p:sp>
          <p:nvSpPr>
            <p:cNvPr id="65" name="Diamond 64"/>
            <p:cNvSpPr>
              <a:spLocks noChangeAspect="1"/>
            </p:cNvSpPr>
            <p:nvPr/>
          </p:nvSpPr>
          <p:spPr>
            <a:xfrm>
              <a:off x="1179213" y="5854865"/>
              <a:ext cx="234315" cy="234315"/>
            </a:xfrm>
            <a:prstGeom prst="diamond">
              <a:avLst/>
            </a:prstGeom>
            <a:solidFill>
              <a:schemeClr val="accent5">
                <a:lumMod val="75000"/>
              </a:schemeClr>
            </a:solidFill>
            <a:ln w="12700">
              <a:solidFill>
                <a:schemeClr val="tx1"/>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Connector 65"/>
            <p:cNvCxnSpPr/>
            <p:nvPr/>
          </p:nvCxnSpPr>
          <p:spPr>
            <a:xfrm flipH="1" flipV="1">
              <a:off x="1287155" y="1114100"/>
              <a:ext cx="9215" cy="4754880"/>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1683421" y="1097026"/>
            <a:ext cx="234315" cy="4979327"/>
            <a:chOff x="1535104" y="1110687"/>
            <a:chExt cx="234315" cy="4979327"/>
          </a:xfrm>
        </p:grpSpPr>
        <p:sp>
          <p:nvSpPr>
            <p:cNvPr id="67" name="Diamond 66"/>
            <p:cNvSpPr>
              <a:spLocks noChangeAspect="1"/>
            </p:cNvSpPr>
            <p:nvPr/>
          </p:nvSpPr>
          <p:spPr>
            <a:xfrm>
              <a:off x="1535104" y="5865566"/>
              <a:ext cx="234315" cy="224448"/>
            </a:xfrm>
            <a:prstGeom prst="diamond">
              <a:avLst/>
            </a:prstGeom>
            <a:solidFill>
              <a:schemeClr val="accent5">
                <a:lumMod val="75000"/>
              </a:schemeClr>
            </a:solidFill>
            <a:ln w="12700">
              <a:solidFill>
                <a:schemeClr val="tx1"/>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a:stCxn id="67" idx="0"/>
            </p:cNvCxnSpPr>
            <p:nvPr/>
          </p:nvCxnSpPr>
          <p:spPr>
            <a:xfrm flipH="1" flipV="1">
              <a:off x="1647172" y="1110687"/>
              <a:ext cx="5090" cy="4754879"/>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69" name="TextBox 68"/>
          <p:cNvSpPr txBox="1"/>
          <p:nvPr/>
        </p:nvSpPr>
        <p:spPr>
          <a:xfrm>
            <a:off x="620335" y="837743"/>
            <a:ext cx="1339850" cy="307777"/>
          </a:xfrm>
          <a:prstGeom prst="rect">
            <a:avLst/>
          </a:prstGeom>
          <a:noFill/>
        </p:spPr>
        <p:txBody>
          <a:bodyPr wrap="square" rtlCol="0">
            <a:spAutoFit/>
          </a:bodyPr>
          <a:lstStyle/>
          <a:p>
            <a:pPr algn="ctr"/>
            <a:r>
              <a:rPr lang="en-US" sz="1400" dirty="0" smtClean="0"/>
              <a:t>CD-3a</a:t>
            </a:r>
          </a:p>
        </p:txBody>
      </p:sp>
      <p:sp>
        <p:nvSpPr>
          <p:cNvPr id="70" name="TextBox 69"/>
          <p:cNvSpPr txBox="1"/>
          <p:nvPr/>
        </p:nvSpPr>
        <p:spPr>
          <a:xfrm>
            <a:off x="1384226" y="838200"/>
            <a:ext cx="1147199" cy="307777"/>
          </a:xfrm>
          <a:prstGeom prst="rect">
            <a:avLst/>
          </a:prstGeom>
          <a:noFill/>
        </p:spPr>
        <p:txBody>
          <a:bodyPr wrap="square" rtlCol="0">
            <a:spAutoFit/>
          </a:bodyPr>
          <a:lstStyle/>
          <a:p>
            <a:pPr algn="ctr"/>
            <a:r>
              <a:rPr lang="en-US" sz="1400" dirty="0" smtClean="0"/>
              <a:t>CD-2/3b</a:t>
            </a:r>
          </a:p>
        </p:txBody>
      </p:sp>
      <p:sp>
        <p:nvSpPr>
          <p:cNvPr id="71" name="TextBox 70"/>
          <p:cNvSpPr txBox="1"/>
          <p:nvPr/>
        </p:nvSpPr>
        <p:spPr>
          <a:xfrm>
            <a:off x="7379605" y="830816"/>
            <a:ext cx="873125" cy="307777"/>
          </a:xfrm>
          <a:prstGeom prst="rect">
            <a:avLst/>
          </a:prstGeom>
          <a:noFill/>
        </p:spPr>
        <p:txBody>
          <a:bodyPr wrap="square" rtlCol="0">
            <a:spAutoFit/>
          </a:bodyPr>
          <a:lstStyle/>
          <a:p>
            <a:pPr algn="ctr"/>
            <a:r>
              <a:rPr lang="en-US" sz="1400" dirty="0" smtClean="0"/>
              <a:t>CD-</a:t>
            </a:r>
            <a:r>
              <a:rPr lang="en-US" sz="1400" dirty="0"/>
              <a:t>4</a:t>
            </a:r>
            <a:endParaRPr lang="en-US" sz="1400" dirty="0" smtClean="0"/>
          </a:p>
        </p:txBody>
      </p:sp>
      <p:cxnSp>
        <p:nvCxnSpPr>
          <p:cNvPr id="72" name="Straight Connector 71"/>
          <p:cNvCxnSpPr/>
          <p:nvPr/>
        </p:nvCxnSpPr>
        <p:spPr>
          <a:xfrm flipH="1">
            <a:off x="4662525" y="1145977"/>
            <a:ext cx="1588" cy="493776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7699012" y="1063697"/>
            <a:ext cx="234315" cy="5005207"/>
            <a:chOff x="7643492" y="1084807"/>
            <a:chExt cx="234315" cy="5005207"/>
          </a:xfrm>
        </p:grpSpPr>
        <p:sp>
          <p:nvSpPr>
            <p:cNvPr id="75" name="Diamond 74"/>
            <p:cNvSpPr>
              <a:spLocks noChangeAspect="1"/>
            </p:cNvSpPr>
            <p:nvPr/>
          </p:nvSpPr>
          <p:spPr>
            <a:xfrm>
              <a:off x="7643492" y="5855699"/>
              <a:ext cx="234315" cy="234315"/>
            </a:xfrm>
            <a:prstGeom prst="diamond">
              <a:avLst/>
            </a:prstGeom>
            <a:solidFill>
              <a:schemeClr val="accent5">
                <a:lumMod val="75000"/>
              </a:schemeClr>
            </a:solidFill>
            <a:ln w="12700">
              <a:solidFill>
                <a:schemeClr val="tx1"/>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a:stCxn id="75" idx="0"/>
            </p:cNvCxnSpPr>
            <p:nvPr/>
          </p:nvCxnSpPr>
          <p:spPr>
            <a:xfrm flipH="1" flipV="1">
              <a:off x="7760648" y="1084807"/>
              <a:ext cx="2" cy="4770892"/>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77" name="Rectangle 76"/>
          <p:cNvSpPr/>
          <p:nvPr/>
        </p:nvSpPr>
        <p:spPr>
          <a:xfrm>
            <a:off x="3640404" y="2635734"/>
            <a:ext cx="3163352" cy="401934"/>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Infrastructure</a:t>
            </a:r>
            <a:endParaRPr lang="en-US" sz="1200" dirty="0">
              <a:solidFill>
                <a:srgbClr val="000000"/>
              </a:solidFill>
              <a:latin typeface="Calibri"/>
              <a:cs typeface="Calibri"/>
            </a:endParaRPr>
          </a:p>
        </p:txBody>
      </p:sp>
      <p:sp>
        <p:nvSpPr>
          <p:cNvPr id="78" name="Rectangle 77"/>
          <p:cNvSpPr/>
          <p:nvPr/>
        </p:nvSpPr>
        <p:spPr>
          <a:xfrm>
            <a:off x="6267030" y="3138407"/>
            <a:ext cx="1431982" cy="546154"/>
          </a:xfrm>
          <a:prstGeom prst="rect">
            <a:avLst/>
          </a:prstGeom>
          <a:gradFill flip="none" rotWithShape="1">
            <a:gsLst>
              <a:gs pos="77000">
                <a:schemeClr val="accent3">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Installation and Commissioning</a:t>
            </a:r>
            <a:endParaRPr lang="en-US" sz="1200" dirty="0">
              <a:solidFill>
                <a:srgbClr val="000000"/>
              </a:solidFill>
              <a:latin typeface="Calibri"/>
              <a:cs typeface="Calibri"/>
            </a:endParaRPr>
          </a:p>
        </p:txBody>
      </p:sp>
      <p:sp>
        <p:nvSpPr>
          <p:cNvPr id="79" name="6-Point Star 78"/>
          <p:cNvSpPr>
            <a:spLocks noChangeAspect="1"/>
          </p:cNvSpPr>
          <p:nvPr/>
        </p:nvSpPr>
        <p:spPr>
          <a:xfrm>
            <a:off x="7607572" y="1513560"/>
            <a:ext cx="182880" cy="182880"/>
          </a:xfrm>
          <a:prstGeom prst="star6">
            <a:avLst/>
          </a:prstGeom>
          <a:solidFill>
            <a:srgbClr val="FF0000"/>
          </a:solidFill>
          <a:ln>
            <a:solidFill>
              <a:schemeClr val="tx1"/>
            </a:solidFill>
          </a:ln>
          <a:effectLst>
            <a:outerShdw blurRad="40000" dist="73787" dir="378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46223" y="1289901"/>
            <a:ext cx="1046633" cy="276999"/>
          </a:xfrm>
          <a:prstGeom prst="rect">
            <a:avLst/>
          </a:prstGeom>
          <a:noFill/>
        </p:spPr>
        <p:txBody>
          <a:bodyPr wrap="none" rtlCol="0">
            <a:spAutoFit/>
          </a:bodyPr>
          <a:lstStyle/>
          <a:p>
            <a:r>
              <a:rPr lang="en-US" sz="1200" dirty="0" smtClean="0"/>
              <a:t>KPPs Satisfied</a:t>
            </a:r>
            <a:endParaRPr lang="en-US" sz="1200" dirty="0"/>
          </a:p>
        </p:txBody>
      </p:sp>
      <p:grpSp>
        <p:nvGrpSpPr>
          <p:cNvPr id="9" name="Group 8"/>
          <p:cNvGrpSpPr/>
          <p:nvPr/>
        </p:nvGrpSpPr>
        <p:grpSpPr>
          <a:xfrm>
            <a:off x="2971800" y="1066800"/>
            <a:ext cx="234315" cy="5002104"/>
            <a:chOff x="2792689" y="1084807"/>
            <a:chExt cx="234315" cy="5002104"/>
          </a:xfrm>
        </p:grpSpPr>
        <p:sp>
          <p:nvSpPr>
            <p:cNvPr id="45" name="Diamond 44"/>
            <p:cNvSpPr>
              <a:spLocks noChangeAspect="1"/>
            </p:cNvSpPr>
            <p:nvPr/>
          </p:nvSpPr>
          <p:spPr>
            <a:xfrm>
              <a:off x="2792689" y="5852596"/>
              <a:ext cx="234315" cy="234315"/>
            </a:xfrm>
            <a:prstGeom prst="diamond">
              <a:avLst/>
            </a:prstGeom>
            <a:solidFill>
              <a:schemeClr val="accent5">
                <a:lumMod val="75000"/>
              </a:schemeClr>
            </a:solidFill>
            <a:ln w="12700">
              <a:solidFill>
                <a:schemeClr val="tx1"/>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H="1" flipV="1">
              <a:off x="2907806" y="1084807"/>
              <a:ext cx="2040" cy="4783204"/>
            </a:xfrm>
            <a:prstGeom prst="line">
              <a:avLst/>
            </a:prstGeom>
            <a:ln>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31425" y="842340"/>
            <a:ext cx="1147199" cy="307777"/>
          </a:xfrm>
          <a:prstGeom prst="rect">
            <a:avLst/>
          </a:prstGeom>
          <a:noFill/>
        </p:spPr>
        <p:txBody>
          <a:bodyPr wrap="square" rtlCol="0">
            <a:spAutoFit/>
          </a:bodyPr>
          <a:lstStyle/>
          <a:p>
            <a:pPr algn="ctr"/>
            <a:r>
              <a:rPr lang="en-US" sz="1400" dirty="0" smtClean="0"/>
              <a:t>CD-3c</a:t>
            </a:r>
          </a:p>
        </p:txBody>
      </p:sp>
      <p:sp>
        <p:nvSpPr>
          <p:cNvPr id="83" name="Rectangle 82"/>
          <p:cNvSpPr/>
          <p:nvPr/>
        </p:nvSpPr>
        <p:spPr>
          <a:xfrm>
            <a:off x="1859798" y="2635735"/>
            <a:ext cx="1563294" cy="546584"/>
          </a:xfrm>
          <a:prstGeom prst="rect">
            <a:avLst/>
          </a:prstGeom>
          <a:gradFill flip="none" rotWithShape="1">
            <a:gsLst>
              <a:gs pos="69000">
                <a:schemeClr val="accent5">
                  <a:lumMod val="20000"/>
                  <a:lumOff val="8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Detector Hall Construction</a:t>
            </a:r>
            <a:endParaRPr lang="en-US" sz="1200" dirty="0">
              <a:solidFill>
                <a:srgbClr val="000000"/>
              </a:solidFill>
              <a:latin typeface="Calibri"/>
              <a:cs typeface="Calibri"/>
            </a:endParaRPr>
          </a:p>
        </p:txBody>
      </p:sp>
      <p:sp>
        <p:nvSpPr>
          <p:cNvPr id="82" name="Rectangle 81"/>
          <p:cNvSpPr/>
          <p:nvPr/>
        </p:nvSpPr>
        <p:spPr>
          <a:xfrm>
            <a:off x="2183228" y="2138766"/>
            <a:ext cx="4481925" cy="394312"/>
          </a:xfrm>
          <a:prstGeom prst="rect">
            <a:avLst/>
          </a:prstGeom>
          <a:gradFill flip="none" rotWithShape="1">
            <a:gsLst>
              <a:gs pos="69000">
                <a:schemeClr val="accent5">
                  <a:lumMod val="20000"/>
                  <a:lumOff val="8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Fabrication and QA</a:t>
            </a:r>
            <a:endParaRPr lang="en-US" sz="1200" dirty="0">
              <a:solidFill>
                <a:srgbClr val="000000"/>
              </a:solidFill>
              <a:latin typeface="Calibri"/>
              <a:cs typeface="Calibri"/>
            </a:endParaRPr>
          </a:p>
        </p:txBody>
      </p:sp>
      <p:sp>
        <p:nvSpPr>
          <p:cNvPr id="84" name="Rectangle 83"/>
          <p:cNvSpPr/>
          <p:nvPr/>
        </p:nvSpPr>
        <p:spPr>
          <a:xfrm>
            <a:off x="64009" y="1650871"/>
            <a:ext cx="3022908" cy="381634"/>
          </a:xfrm>
          <a:prstGeom prst="rect">
            <a:avLst/>
          </a:prstGeom>
          <a:gradFill flip="none" rotWithShape="1">
            <a:gsLst>
              <a:gs pos="76000">
                <a:schemeClr val="tx2">
                  <a:lumMod val="20000"/>
                  <a:lumOff val="8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Solenoid Design/Prototypes</a:t>
            </a:r>
            <a:endParaRPr lang="en-US" sz="1200" dirty="0">
              <a:solidFill>
                <a:srgbClr val="000000"/>
              </a:solidFill>
              <a:latin typeface="Calibri"/>
              <a:cs typeface="Calibri"/>
            </a:endParaRPr>
          </a:p>
        </p:txBody>
      </p:sp>
      <p:sp>
        <p:nvSpPr>
          <p:cNvPr id="81" name="Rectangle 80"/>
          <p:cNvSpPr/>
          <p:nvPr/>
        </p:nvSpPr>
        <p:spPr>
          <a:xfrm>
            <a:off x="1407417" y="1185071"/>
            <a:ext cx="2823622" cy="360045"/>
          </a:xfrm>
          <a:prstGeom prst="rect">
            <a:avLst/>
          </a:prstGeom>
          <a:gradFill flip="none" rotWithShape="1">
            <a:gsLst>
              <a:gs pos="69000">
                <a:schemeClr val="accent5">
                  <a:lumMod val="20000"/>
                  <a:lumOff val="8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200" dirty="0" smtClean="0">
                <a:solidFill>
                  <a:schemeClr val="tx1"/>
                </a:solidFill>
                <a:latin typeface="Calibri"/>
                <a:cs typeface="Calibri"/>
              </a:rPr>
              <a:t>Fabricate and QA Superconductor</a:t>
            </a:r>
            <a:endParaRPr lang="en-US" sz="1200" dirty="0">
              <a:solidFill>
                <a:schemeClr val="tx1"/>
              </a:solidFill>
              <a:latin typeface="Calibri"/>
              <a:cs typeface="Calibri"/>
            </a:endParaRPr>
          </a:p>
        </p:txBody>
      </p:sp>
      <p:sp>
        <p:nvSpPr>
          <p:cNvPr id="64" name="TextBox 63"/>
          <p:cNvSpPr txBox="1"/>
          <p:nvPr/>
        </p:nvSpPr>
        <p:spPr>
          <a:xfrm>
            <a:off x="797971" y="5972857"/>
            <a:ext cx="8087030" cy="307777"/>
          </a:xfrm>
          <a:prstGeom prst="rect">
            <a:avLst/>
          </a:prstGeom>
          <a:noFill/>
        </p:spPr>
        <p:txBody>
          <a:bodyPr wrap="square" rtlCol="0">
            <a:spAutoFit/>
          </a:bodyPr>
          <a:lstStyle/>
          <a:p>
            <a:r>
              <a:rPr lang="en-US" sz="1400" dirty="0" smtClean="0"/>
              <a:t> FY14                 FY15                FY16                 FY17                 FY18                 FY19                FY20                  FY21</a:t>
            </a:r>
            <a:endParaRPr lang="en-US" sz="1400" dirty="0"/>
          </a:p>
        </p:txBody>
      </p:sp>
      <p:sp>
        <p:nvSpPr>
          <p:cNvPr id="42" name="Rectangle 41"/>
          <p:cNvSpPr/>
          <p:nvPr/>
        </p:nvSpPr>
        <p:spPr>
          <a:xfrm>
            <a:off x="1652261" y="3291691"/>
            <a:ext cx="2266033" cy="392870"/>
          </a:xfrm>
          <a:prstGeom prst="rect">
            <a:avLst/>
          </a:prstGeom>
          <a:gradFill flip="none" rotWithShape="1">
            <a:gsLst>
              <a:gs pos="50000">
                <a:schemeClr val="accent5">
                  <a:lumMod val="60000"/>
                  <a:lumOff val="4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40" rIns="0" rtlCol="0" anchor="ctr"/>
          <a:lstStyle/>
          <a:p>
            <a:pPr algn="ctr"/>
            <a:r>
              <a:rPr lang="en-US" sz="1200" dirty="0" smtClean="0">
                <a:solidFill>
                  <a:schemeClr val="tx1"/>
                </a:solidFill>
                <a:latin typeface="Calibri"/>
                <a:cs typeface="Calibri"/>
              </a:rPr>
              <a:t>Fabricate and QA PS Conductor</a:t>
            </a:r>
            <a:endParaRPr lang="en-US" sz="1200" dirty="0">
              <a:solidFill>
                <a:schemeClr val="tx1"/>
              </a:solidFill>
              <a:latin typeface="Calibri"/>
              <a:cs typeface="Calibri"/>
            </a:endParaRPr>
          </a:p>
        </p:txBody>
      </p:sp>
      <p:sp>
        <p:nvSpPr>
          <p:cNvPr id="43" name="Diamond 42"/>
          <p:cNvSpPr>
            <a:spLocks noChangeAspect="1"/>
          </p:cNvSpPr>
          <p:nvPr/>
        </p:nvSpPr>
        <p:spPr>
          <a:xfrm>
            <a:off x="3918294" y="3718037"/>
            <a:ext cx="157149" cy="157149"/>
          </a:xfrm>
          <a:prstGeom prst="diamond">
            <a:avLst/>
          </a:prstGeom>
          <a:solidFill>
            <a:schemeClr val="accent4"/>
          </a:solidFill>
          <a:ln w="9525">
            <a:solidFill>
              <a:schemeClr val="tx1"/>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8" name="Rectangle 47"/>
          <p:cNvSpPr/>
          <p:nvPr/>
        </p:nvSpPr>
        <p:spPr>
          <a:xfrm>
            <a:off x="3200399" y="4118017"/>
            <a:ext cx="2699855" cy="436193"/>
          </a:xfrm>
          <a:prstGeom prst="rect">
            <a:avLst/>
          </a:prstGeom>
          <a:gradFill flip="none" rotWithShape="1">
            <a:gsLst>
              <a:gs pos="50000">
                <a:schemeClr val="accent5">
                  <a:lumMod val="60000"/>
                  <a:lumOff val="40000"/>
                </a:schemeClr>
              </a:gs>
              <a:gs pos="100000">
                <a:srgbClr val="FFFFFF"/>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PS Magnet Fabrication and </a:t>
            </a:r>
          </a:p>
          <a:p>
            <a:pPr algn="ctr"/>
            <a:r>
              <a:rPr lang="en-US" sz="1200" dirty="0" smtClean="0">
                <a:solidFill>
                  <a:srgbClr val="000000"/>
                </a:solidFill>
                <a:latin typeface="Calibri"/>
                <a:cs typeface="Calibri"/>
              </a:rPr>
              <a:t>Acceptance Testing</a:t>
            </a:r>
            <a:endParaRPr lang="en-US" sz="1200" dirty="0">
              <a:solidFill>
                <a:srgbClr val="000000"/>
              </a:solidFill>
              <a:latin typeface="Calibri"/>
              <a:cs typeface="Calibri"/>
            </a:endParaRPr>
          </a:p>
        </p:txBody>
      </p:sp>
      <p:sp>
        <p:nvSpPr>
          <p:cNvPr id="49" name="Rectangle 48"/>
          <p:cNvSpPr/>
          <p:nvPr/>
        </p:nvSpPr>
        <p:spPr>
          <a:xfrm>
            <a:off x="1718842" y="3811551"/>
            <a:ext cx="1053222" cy="515295"/>
          </a:xfrm>
          <a:prstGeom prst="rect">
            <a:avLst/>
          </a:prstGeom>
          <a:gradFill flip="none" rotWithShape="1">
            <a:gsLst>
              <a:gs pos="50000">
                <a:schemeClr val="tx2">
                  <a:lumMod val="60000"/>
                  <a:lumOff val="40000"/>
                </a:schemeClr>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latin typeface="Calibri"/>
                <a:cs typeface="Calibri"/>
              </a:rPr>
              <a:t>PS </a:t>
            </a:r>
            <a:r>
              <a:rPr lang="en-US" sz="1200" dirty="0" smtClean="0">
                <a:solidFill>
                  <a:srgbClr val="000000"/>
                </a:solidFill>
                <a:latin typeface="Calibri"/>
                <a:cs typeface="Calibri"/>
              </a:rPr>
              <a:t>Final </a:t>
            </a:r>
            <a:r>
              <a:rPr lang="en-US" sz="1200" dirty="0" smtClean="0">
                <a:solidFill>
                  <a:srgbClr val="000000"/>
                </a:solidFill>
                <a:latin typeface="Calibri"/>
                <a:cs typeface="Calibri"/>
              </a:rPr>
              <a:t>Design &amp; Rev.</a:t>
            </a:r>
            <a:endParaRPr lang="en-US" sz="1200" dirty="0">
              <a:solidFill>
                <a:srgbClr val="000000"/>
              </a:solidFill>
              <a:latin typeface="Calibri"/>
              <a:cs typeface="Calibri"/>
            </a:endParaRPr>
          </a:p>
        </p:txBody>
      </p:sp>
      <p:sp>
        <p:nvSpPr>
          <p:cNvPr id="52" name="Rectangle 51"/>
          <p:cNvSpPr/>
          <p:nvPr/>
        </p:nvSpPr>
        <p:spPr>
          <a:xfrm>
            <a:off x="4912963" y="4764514"/>
            <a:ext cx="379707" cy="408079"/>
          </a:xfrm>
          <a:prstGeom prst="rect">
            <a:avLst/>
          </a:prstGeom>
          <a:gradFill flip="none" rotWithShape="1">
            <a:gsLst>
              <a:gs pos="50000">
                <a:srgbClr val="FFC000"/>
              </a:gs>
              <a:gs pos="100000">
                <a:schemeClr val="bg2"/>
              </a:gs>
            </a:gsLst>
            <a:path path="rect">
              <a:fillToRect l="100000" t="100000"/>
            </a:path>
            <a:tileRect r="-100000" b="-100000"/>
          </a:gradFill>
          <a:ln>
            <a:solidFill>
              <a:schemeClr val="tx1"/>
            </a:solidFill>
          </a:ln>
          <a:effectLst>
            <a:outerShdw blurRad="50800" dist="762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Calibri"/>
              <a:cs typeface="Calibri"/>
            </a:endParaRPr>
          </a:p>
        </p:txBody>
      </p:sp>
      <p:sp>
        <p:nvSpPr>
          <p:cNvPr id="53" name="Diamond 52"/>
          <p:cNvSpPr>
            <a:spLocks noChangeAspect="1"/>
          </p:cNvSpPr>
          <p:nvPr/>
        </p:nvSpPr>
        <p:spPr>
          <a:xfrm>
            <a:off x="5900254" y="4645260"/>
            <a:ext cx="157149" cy="157149"/>
          </a:xfrm>
          <a:prstGeom prst="diamond">
            <a:avLst/>
          </a:prstGeom>
          <a:solidFill>
            <a:srgbClr val="C00000"/>
          </a:solidFill>
          <a:ln>
            <a:solidFill>
              <a:schemeClr val="tx1">
                <a:lumMod val="50000"/>
              </a:schemeClr>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3" name="Diamond 72"/>
          <p:cNvSpPr>
            <a:spLocks noChangeAspect="1"/>
          </p:cNvSpPr>
          <p:nvPr/>
        </p:nvSpPr>
        <p:spPr>
          <a:xfrm>
            <a:off x="5441880" y="5176890"/>
            <a:ext cx="157149" cy="157149"/>
          </a:xfrm>
          <a:prstGeom prst="diamond">
            <a:avLst/>
          </a:prstGeom>
          <a:solidFill>
            <a:srgbClr val="C00000"/>
          </a:solidFill>
          <a:ln>
            <a:solidFill>
              <a:schemeClr val="tx1"/>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5" name="TextBox 84"/>
          <p:cNvSpPr txBox="1"/>
          <p:nvPr/>
        </p:nvSpPr>
        <p:spPr>
          <a:xfrm>
            <a:off x="5686454" y="3860506"/>
            <a:ext cx="1276311" cy="246221"/>
          </a:xfrm>
          <a:prstGeom prst="rect">
            <a:avLst/>
          </a:prstGeom>
          <a:solidFill>
            <a:schemeClr val="bg1"/>
          </a:solidFill>
        </p:spPr>
        <p:txBody>
          <a:bodyPr wrap="none" rtlCol="0">
            <a:spAutoFit/>
          </a:bodyPr>
          <a:lstStyle/>
          <a:p>
            <a:r>
              <a:rPr lang="en-US" sz="1000" dirty="0" smtClean="0"/>
              <a:t>PS Delivered to FNAL</a:t>
            </a:r>
            <a:endParaRPr lang="en-US" sz="1000" dirty="0"/>
          </a:p>
        </p:txBody>
      </p:sp>
      <p:sp>
        <p:nvSpPr>
          <p:cNvPr id="87" name="Diamond 86"/>
          <p:cNvSpPr>
            <a:spLocks noChangeAspect="1"/>
          </p:cNvSpPr>
          <p:nvPr/>
        </p:nvSpPr>
        <p:spPr>
          <a:xfrm>
            <a:off x="5466247" y="3905043"/>
            <a:ext cx="157149" cy="157149"/>
          </a:xfrm>
          <a:prstGeom prst="diamond">
            <a:avLst/>
          </a:prstGeom>
          <a:solidFill>
            <a:schemeClr val="accent4"/>
          </a:solidFill>
          <a:ln w="9525">
            <a:solidFill>
              <a:schemeClr val="tx1"/>
            </a:solidFill>
          </a:ln>
          <a:scene3d>
            <a:camera prst="orthographicFront"/>
            <a:lightRig rig="brightRoom" dir="t"/>
          </a:scene3d>
          <a:sp3d prstMaterial="powder"/>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p:nvSpPr>
        <p:spPr>
          <a:xfrm>
            <a:off x="5078144" y="4841225"/>
            <a:ext cx="2830511" cy="276999"/>
          </a:xfrm>
          <a:prstGeom prst="rect">
            <a:avLst/>
          </a:prstGeom>
        </p:spPr>
        <p:txBody>
          <a:bodyPr wrap="square">
            <a:spAutoFit/>
          </a:bodyPr>
          <a:lstStyle/>
          <a:p>
            <a:pPr algn="ctr"/>
            <a:r>
              <a:rPr lang="en-US" sz="1200" dirty="0">
                <a:solidFill>
                  <a:srgbClr val="000000"/>
                </a:solidFill>
                <a:latin typeface="Calibri"/>
                <a:cs typeface="Calibri"/>
              </a:rPr>
              <a:t>PS Support Stand Fabrication and QA</a:t>
            </a:r>
            <a:endParaRPr lang="en-US" sz="1200" dirty="0">
              <a:solidFill>
                <a:srgbClr val="000000"/>
              </a:solidFill>
              <a:latin typeface="Calibri"/>
              <a:cs typeface="Calibri"/>
            </a:endParaRPr>
          </a:p>
        </p:txBody>
      </p:sp>
    </p:spTree>
    <p:extLst>
      <p:ext uri="{BB962C8B-B14F-4D97-AF65-F5344CB8AC3E}">
        <p14:creationId xmlns:p14="http://schemas.microsoft.com/office/powerpoint/2010/main" val="731744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7" name="Content Placeholder 2"/>
          <p:cNvSpPr>
            <a:spLocks noGrp="1"/>
          </p:cNvSpPr>
          <p:nvPr>
            <p:ph idx="1"/>
          </p:nvPr>
        </p:nvSpPr>
        <p:spPr>
          <a:xfrm>
            <a:off x="457200" y="1323031"/>
            <a:ext cx="8237693" cy="4216268"/>
          </a:xfrm>
        </p:spPr>
        <p:txBody>
          <a:bodyPr>
            <a:normAutofit fontScale="92500" lnSpcReduction="10000"/>
          </a:bodyPr>
          <a:lstStyle/>
          <a:p>
            <a:pPr>
              <a:lnSpc>
                <a:spcPct val="110000"/>
              </a:lnSpc>
            </a:pPr>
            <a:r>
              <a:rPr lang="en-US" dirty="0" smtClean="0"/>
              <a:t>The PS reference design meets all the requirements; the magnet vendor is to develop the final engineering design; technical design review will be performed prior to the magnet construction;  </a:t>
            </a:r>
          </a:p>
          <a:p>
            <a:pPr>
              <a:lnSpc>
                <a:spcPct val="110000"/>
              </a:lnSpc>
            </a:pPr>
            <a:r>
              <a:rPr lang="en-US" dirty="0" smtClean="0"/>
              <a:t>The magnet vendor has been selected. The </a:t>
            </a:r>
            <a:r>
              <a:rPr lang="en-US" dirty="0" smtClean="0"/>
              <a:t>vendor’s </a:t>
            </a:r>
            <a:r>
              <a:rPr lang="en-US" dirty="0" smtClean="0"/>
              <a:t>proposal for the final design and construction are included into the project cost and schedule</a:t>
            </a:r>
            <a:r>
              <a:rPr lang="en-US" dirty="0"/>
              <a:t>;</a:t>
            </a:r>
            <a:endParaRPr lang="en-US" dirty="0" smtClean="0"/>
          </a:p>
          <a:p>
            <a:pPr>
              <a:lnSpc>
                <a:spcPct val="110000"/>
              </a:lnSpc>
            </a:pPr>
            <a:r>
              <a:rPr lang="en-US" dirty="0" smtClean="0"/>
              <a:t>ES&amp;H issues have been analyzed and addressed;</a:t>
            </a:r>
          </a:p>
          <a:p>
            <a:pPr>
              <a:lnSpc>
                <a:spcPct val="110000"/>
              </a:lnSpc>
            </a:pPr>
            <a:r>
              <a:rPr lang="en-US" dirty="0" smtClean="0"/>
              <a:t>Order for the production quantity of </a:t>
            </a:r>
            <a:r>
              <a:rPr lang="en-US" dirty="0" smtClean="0"/>
              <a:t>PS </a:t>
            </a:r>
            <a:r>
              <a:rPr lang="en-US" dirty="0" smtClean="0"/>
              <a:t>cable is </a:t>
            </a:r>
            <a:r>
              <a:rPr lang="en-US" dirty="0" smtClean="0"/>
              <a:t>in the process of being </a:t>
            </a:r>
            <a:r>
              <a:rPr lang="en-US" dirty="0" smtClean="0"/>
              <a:t>placed</a:t>
            </a:r>
            <a:r>
              <a:rPr lang="en-US" dirty="0" smtClean="0"/>
              <a:t>;</a:t>
            </a:r>
          </a:p>
          <a:p>
            <a:pPr>
              <a:lnSpc>
                <a:spcPct val="110000"/>
              </a:lnSpc>
            </a:pPr>
            <a:r>
              <a:rPr lang="en-US" dirty="0" smtClean="0"/>
              <a:t>PS </a:t>
            </a:r>
            <a:r>
              <a:rPr lang="en-US" dirty="0" smtClean="0"/>
              <a:t>is ready to move into the final design phase.</a:t>
            </a:r>
            <a:endParaRPr lang="en-US" dirty="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28</a:t>
            </a:fld>
            <a:endParaRPr lang="en-US" dirty="0"/>
          </a:p>
        </p:txBody>
      </p:sp>
    </p:spTree>
    <p:extLst>
      <p:ext uri="{BB962C8B-B14F-4D97-AF65-F5344CB8AC3E}">
        <p14:creationId xmlns:p14="http://schemas.microsoft.com/office/powerpoint/2010/main" val="2439435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 general</a:t>
            </a:r>
            <a:endParaRPr lang="en-US" dirty="0"/>
          </a:p>
        </p:txBody>
      </p:sp>
      <p:sp>
        <p:nvSpPr>
          <p:cNvPr id="7" name="Content Placeholder 2"/>
          <p:cNvSpPr>
            <a:spLocks noGrp="1"/>
          </p:cNvSpPr>
          <p:nvPr>
            <p:ph idx="1"/>
          </p:nvPr>
        </p:nvSpPr>
        <p:spPr>
          <a:xfrm>
            <a:off x="152400" y="1219200"/>
            <a:ext cx="5029200" cy="4953000"/>
          </a:xfrm>
        </p:spPr>
        <p:txBody>
          <a:bodyPr>
            <a:normAutofit fontScale="85000" lnSpcReduction="20000"/>
          </a:bodyPr>
          <a:lstStyle/>
          <a:p>
            <a:pPr lvl="0">
              <a:tabLst>
                <a:tab pos="169863" algn="l"/>
              </a:tabLst>
              <a:defRPr/>
            </a:pPr>
            <a:r>
              <a:rPr lang="en-US" dirty="0" smtClean="0">
                <a:solidFill>
                  <a:srgbClr val="0070C0"/>
                </a:solidFill>
              </a:rPr>
              <a:t>Magnetic:</a:t>
            </a:r>
          </a:p>
          <a:p>
            <a:pPr lvl="1">
              <a:tabLst>
                <a:tab pos="169863" algn="l"/>
              </a:tabLst>
              <a:defRPr/>
            </a:pPr>
            <a:r>
              <a:rPr lang="en-US" dirty="0" smtClean="0"/>
              <a:t>Nominal peak field on the axis </a:t>
            </a:r>
            <a:r>
              <a:rPr lang="en-US" dirty="0" smtClean="0">
                <a:solidFill>
                  <a:srgbClr val="C00000"/>
                </a:solidFill>
              </a:rPr>
              <a:t>4.6 T</a:t>
            </a:r>
            <a:r>
              <a:rPr lang="en-US" dirty="0" smtClean="0"/>
              <a:t>;</a:t>
            </a:r>
          </a:p>
          <a:p>
            <a:pPr lvl="1">
              <a:tabLst>
                <a:tab pos="169863" algn="l"/>
              </a:tabLst>
              <a:defRPr/>
            </a:pPr>
            <a:r>
              <a:rPr lang="en-US" dirty="0" smtClean="0"/>
              <a:t>Maximum peak field on axis </a:t>
            </a:r>
            <a:r>
              <a:rPr lang="en-US" dirty="0" smtClean="0">
                <a:solidFill>
                  <a:srgbClr val="C00000"/>
                </a:solidFill>
              </a:rPr>
              <a:t>5.0 T</a:t>
            </a:r>
            <a:r>
              <a:rPr lang="en-US" dirty="0" smtClean="0"/>
              <a:t>; </a:t>
            </a:r>
          </a:p>
          <a:p>
            <a:pPr lvl="1">
              <a:tabLst>
                <a:tab pos="169863" algn="l"/>
              </a:tabLst>
              <a:defRPr/>
            </a:pPr>
            <a:r>
              <a:rPr lang="en-US" dirty="0" smtClean="0">
                <a:ea typeface="Calibri"/>
                <a:cs typeface="Times New Roman"/>
              </a:rPr>
              <a:t>Axial gradient </a:t>
            </a:r>
            <a:r>
              <a:rPr lang="en-US" dirty="0" smtClean="0">
                <a:solidFill>
                  <a:srgbClr val="C00000"/>
                </a:solidFill>
                <a:ea typeface="Calibri"/>
                <a:cs typeface="Times New Roman"/>
              </a:rPr>
              <a:t>-1 T/m</a:t>
            </a:r>
            <a:r>
              <a:rPr lang="en-US" dirty="0" smtClean="0">
                <a:ea typeface="Calibri"/>
                <a:cs typeface="Times New Roman"/>
              </a:rPr>
              <a:t>;</a:t>
            </a:r>
          </a:p>
          <a:p>
            <a:pPr lvl="1">
              <a:tabLst>
                <a:tab pos="169863" algn="l"/>
              </a:tabLst>
              <a:defRPr/>
            </a:pPr>
            <a:r>
              <a:rPr lang="en-US" dirty="0" smtClean="0">
                <a:ea typeface="Calibri"/>
                <a:cs typeface="Times New Roman"/>
              </a:rPr>
              <a:t>Gradient uniformity </a:t>
            </a:r>
            <a:r>
              <a:rPr lang="en-US" dirty="0" smtClean="0">
                <a:solidFill>
                  <a:srgbClr val="C00000"/>
                </a:solidFill>
                <a:ea typeface="Calibri"/>
              </a:rPr>
              <a:t>±</a:t>
            </a:r>
            <a:r>
              <a:rPr lang="en-US" dirty="0" smtClean="0">
                <a:solidFill>
                  <a:srgbClr val="C00000"/>
                </a:solidFill>
                <a:ea typeface="Calibri"/>
                <a:cs typeface="Times New Roman"/>
              </a:rPr>
              <a:t>5 %</a:t>
            </a:r>
            <a:r>
              <a:rPr lang="en-US" dirty="0" smtClean="0">
                <a:ea typeface="Calibri"/>
                <a:cs typeface="Times New Roman"/>
              </a:rPr>
              <a:t>.</a:t>
            </a:r>
            <a:endParaRPr lang="en-US" dirty="0" smtClean="0"/>
          </a:p>
          <a:p>
            <a:pPr lvl="0">
              <a:tabLst>
                <a:tab pos="169863" algn="l"/>
              </a:tabLst>
              <a:defRPr/>
            </a:pPr>
            <a:r>
              <a:rPr lang="en-US" dirty="0" smtClean="0">
                <a:solidFill>
                  <a:srgbClr val="0070C0"/>
                </a:solidFill>
              </a:rPr>
              <a:t>Electrical:</a:t>
            </a:r>
          </a:p>
          <a:p>
            <a:pPr lvl="1">
              <a:tabLst>
                <a:tab pos="169863" algn="l"/>
              </a:tabLst>
              <a:defRPr/>
            </a:pPr>
            <a:r>
              <a:rPr lang="en-US" dirty="0" smtClean="0"/>
              <a:t>Operating margins: </a:t>
            </a:r>
            <a:r>
              <a:rPr lang="en-US" dirty="0" smtClean="0">
                <a:solidFill>
                  <a:srgbClr val="C00000"/>
                </a:solidFill>
              </a:rPr>
              <a:t>≥ 30 % </a:t>
            </a:r>
            <a:r>
              <a:rPr lang="en-US" dirty="0" smtClean="0"/>
              <a:t>in </a:t>
            </a:r>
            <a:r>
              <a:rPr lang="en-US" dirty="0" err="1" smtClean="0"/>
              <a:t>I</a:t>
            </a:r>
            <a:r>
              <a:rPr lang="en-US" baseline="-25000" dirty="0" err="1" smtClean="0"/>
              <a:t>c</a:t>
            </a:r>
            <a:r>
              <a:rPr lang="en-US" dirty="0" smtClean="0"/>
              <a:t>, </a:t>
            </a:r>
            <a:r>
              <a:rPr lang="en-US" dirty="0" smtClean="0">
                <a:solidFill>
                  <a:srgbClr val="C00000"/>
                </a:solidFill>
              </a:rPr>
              <a:t>≥ 1.5 K </a:t>
            </a:r>
            <a:r>
              <a:rPr lang="en-US" dirty="0" smtClean="0"/>
              <a:t>in </a:t>
            </a:r>
            <a:r>
              <a:rPr lang="en-US" dirty="0" err="1" smtClean="0"/>
              <a:t>T</a:t>
            </a:r>
            <a:r>
              <a:rPr lang="en-US" baseline="-25000" dirty="0" err="1" smtClean="0"/>
              <a:t>c</a:t>
            </a:r>
            <a:r>
              <a:rPr lang="en-US" dirty="0" smtClean="0"/>
              <a:t>;</a:t>
            </a:r>
          </a:p>
          <a:p>
            <a:pPr lvl="1">
              <a:tabLst>
                <a:tab pos="169863" algn="l"/>
              </a:tabLst>
              <a:defRPr/>
            </a:pPr>
            <a:r>
              <a:rPr lang="en-US" dirty="0" smtClean="0"/>
              <a:t>Operating current </a:t>
            </a:r>
            <a:r>
              <a:rPr lang="en-US" dirty="0" smtClean="0">
                <a:solidFill>
                  <a:srgbClr val="C00000"/>
                </a:solidFill>
              </a:rPr>
              <a:t>9÷10 kA</a:t>
            </a:r>
            <a:r>
              <a:rPr lang="en-US" dirty="0" smtClean="0"/>
              <a:t>;</a:t>
            </a:r>
          </a:p>
          <a:p>
            <a:pPr lvl="1">
              <a:tabLst>
                <a:tab pos="169863" algn="l"/>
              </a:tabLst>
              <a:defRPr/>
            </a:pPr>
            <a:r>
              <a:rPr lang="en-US" dirty="0" smtClean="0"/>
              <a:t>Peak quench temperature </a:t>
            </a:r>
            <a:r>
              <a:rPr lang="en-US" dirty="0" smtClean="0">
                <a:solidFill>
                  <a:srgbClr val="C00000"/>
                </a:solidFill>
              </a:rPr>
              <a:t>≤ 130 K</a:t>
            </a:r>
            <a:r>
              <a:rPr lang="en-US" dirty="0" smtClean="0"/>
              <a:t>;</a:t>
            </a:r>
            <a:endParaRPr lang="en-US" dirty="0" smtClean="0">
              <a:latin typeface="Calibri"/>
              <a:ea typeface="Calibri"/>
              <a:cs typeface="Times New Roman"/>
            </a:endParaRPr>
          </a:p>
          <a:p>
            <a:pPr lvl="1">
              <a:tabLst>
                <a:tab pos="169863" algn="l"/>
              </a:tabLst>
              <a:defRPr/>
            </a:pPr>
            <a:r>
              <a:rPr lang="en-US" dirty="0" smtClean="0"/>
              <a:t>Voltage across terminals </a:t>
            </a:r>
            <a:r>
              <a:rPr lang="en-US" dirty="0" smtClean="0">
                <a:solidFill>
                  <a:srgbClr val="C00000"/>
                </a:solidFill>
              </a:rPr>
              <a:t>≤ 600 V</a:t>
            </a:r>
            <a:r>
              <a:rPr lang="en-US" dirty="0" smtClean="0"/>
              <a:t>.</a:t>
            </a:r>
          </a:p>
          <a:p>
            <a:pPr lvl="0">
              <a:tabLst>
                <a:tab pos="169863" algn="l"/>
              </a:tabLst>
              <a:defRPr/>
            </a:pPr>
            <a:r>
              <a:rPr lang="en-US" dirty="0" smtClean="0">
                <a:solidFill>
                  <a:srgbClr val="0070C0"/>
                </a:solidFill>
              </a:rPr>
              <a:t>Structural:</a:t>
            </a:r>
          </a:p>
          <a:p>
            <a:pPr lvl="1">
              <a:tabLst>
                <a:tab pos="169863" algn="l"/>
              </a:tabLst>
              <a:defRPr/>
            </a:pPr>
            <a:r>
              <a:rPr lang="en-US" dirty="0" smtClean="0"/>
              <a:t>Withstand forces at all conditions while part of the system or stand-alone;</a:t>
            </a:r>
          </a:p>
          <a:p>
            <a:pPr lvl="1">
              <a:tabLst>
                <a:tab pos="169863" algn="l"/>
              </a:tabLst>
              <a:defRPr/>
            </a:pPr>
            <a:r>
              <a:rPr lang="en-US" dirty="0" err="1" smtClean="0"/>
              <a:t>Cryostated</a:t>
            </a:r>
            <a:r>
              <a:rPr lang="en-US" dirty="0" smtClean="0"/>
              <a:t> magnet weight </a:t>
            </a:r>
            <a:r>
              <a:rPr lang="en-US" dirty="0" smtClean="0">
                <a:solidFill>
                  <a:srgbClr val="C00000"/>
                </a:solidFill>
              </a:rPr>
              <a:t>≤ 60 tons</a:t>
            </a:r>
            <a:r>
              <a:rPr lang="en-US" dirty="0" smtClean="0"/>
              <a:t>;</a:t>
            </a:r>
          </a:p>
          <a:p>
            <a:pPr lvl="1">
              <a:tabLst>
                <a:tab pos="169863" algn="l"/>
              </a:tabLst>
              <a:defRPr/>
            </a:pPr>
            <a:r>
              <a:rPr lang="en-US" dirty="0" smtClean="0"/>
              <a:t>Compliance with applicable structural codes.</a:t>
            </a:r>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9" name="Footer Placeholder 8"/>
          <p:cNvSpPr>
            <a:spLocks noGrp="1"/>
          </p:cNvSpPr>
          <p:nvPr>
            <p:ph type="ftr" sz="quarter" idx="11"/>
          </p:nvPr>
        </p:nvSpPr>
        <p:spPr/>
        <p:txBody>
          <a:bodyPr/>
          <a:lstStyle/>
          <a:p>
            <a:pPr>
              <a:defRPr/>
            </a:pPr>
            <a:r>
              <a:rPr lang="de-DE" smtClean="0"/>
              <a:t>V.V. Kashikhin -  DOE CD-2/3b review</a:t>
            </a:r>
            <a:endParaRPr lang="en-US" b="1" dirty="0"/>
          </a:p>
        </p:txBody>
      </p:sp>
      <p:sp>
        <p:nvSpPr>
          <p:cNvPr id="10" name="Slide Number Placeholder 9"/>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
        <p:nvSpPr>
          <p:cNvPr id="8" name="Content Placeholder 2"/>
          <p:cNvSpPr txBox="1">
            <a:spLocks/>
          </p:cNvSpPr>
          <p:nvPr/>
        </p:nvSpPr>
        <p:spPr>
          <a:xfrm>
            <a:off x="5410200" y="1219200"/>
            <a:ext cx="3581400" cy="3505200"/>
          </a:xfrm>
          <a:prstGeom prst="rect">
            <a:avLst/>
          </a:prstGeom>
        </p:spPr>
        <p:txBody>
          <a:bodyPr lIns="0" tIns="0" rIns="0" bIns="0">
            <a:normAutofit fontScale="85000" lnSpcReduction="20000"/>
          </a:bodyPr>
          <a:lstStyle/>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rgbClr val="0070C0"/>
                </a:solidFill>
                <a:effectLst/>
                <a:uLnTx/>
                <a:uFillTx/>
                <a:latin typeface="Helvetica"/>
                <a:ea typeface="ＭＳ Ｐゴシック" charset="0"/>
                <a:cs typeface="ＭＳ Ｐゴシック" charset="0"/>
              </a:rPr>
              <a:t>Cryogenic:</a:t>
            </a:r>
          </a:p>
          <a:p>
            <a:pPr marL="742950" lvl="1" indent="-285750" defTabSz="457200">
              <a:spcBef>
                <a:spcPct val="20000"/>
              </a:spcBef>
              <a:buFont typeface="Arial" charset="0"/>
              <a:buChar char="–"/>
              <a:defRPr/>
            </a:pPr>
            <a:r>
              <a:rPr lang="en-US" sz="2200" dirty="0" smtClean="0">
                <a:latin typeface="Helvetica"/>
              </a:rPr>
              <a:t>Cooling agent: </a:t>
            </a:r>
            <a:r>
              <a:rPr lang="en-US" sz="2200" dirty="0" err="1" smtClean="0">
                <a:latin typeface="Helvetica"/>
              </a:rPr>
              <a:t>LHe</a:t>
            </a:r>
            <a:r>
              <a:rPr lang="en-US" sz="2200" dirty="0" smtClean="0">
                <a:latin typeface="Helvetica"/>
              </a:rPr>
              <a:t> at </a:t>
            </a:r>
            <a:r>
              <a:rPr lang="en-US" sz="2200" dirty="0" smtClean="0">
                <a:solidFill>
                  <a:srgbClr val="C00000"/>
                </a:solidFill>
                <a:latin typeface="Helvetica"/>
              </a:rPr>
              <a:t>4.7 K</a:t>
            </a:r>
            <a:r>
              <a:rPr lang="en-US" sz="2200" dirty="0" smtClean="0">
                <a:latin typeface="Helvetica"/>
              </a:rPr>
              <a:t>;</a:t>
            </a:r>
          </a:p>
          <a:p>
            <a:pPr marL="742950" lvl="1" indent="-285750" defTabSz="457200">
              <a:spcBef>
                <a:spcPct val="20000"/>
              </a:spcBef>
              <a:buFont typeface="Arial" charset="0"/>
              <a:buChar char="–"/>
              <a:defRPr/>
            </a:pPr>
            <a:r>
              <a:rPr lang="en-US" sz="2200" dirty="0" smtClean="0">
                <a:latin typeface="Helvetica"/>
              </a:rPr>
              <a:t>Total heat flow to </a:t>
            </a:r>
            <a:r>
              <a:rPr lang="en-US" sz="2200" dirty="0" err="1" smtClean="0">
                <a:latin typeface="Helvetica"/>
              </a:rPr>
              <a:t>LHe</a:t>
            </a:r>
            <a:r>
              <a:rPr lang="en-US" sz="2200" dirty="0" smtClean="0">
                <a:latin typeface="Helvetica"/>
              </a:rPr>
              <a:t>      </a:t>
            </a:r>
            <a:r>
              <a:rPr lang="en-US" sz="2200" dirty="0" smtClean="0">
                <a:solidFill>
                  <a:srgbClr val="C00000"/>
                </a:solidFill>
                <a:latin typeface="Helvetica"/>
              </a:rPr>
              <a:t>≤ 100 W</a:t>
            </a:r>
            <a:r>
              <a:rPr lang="en-US" sz="2200" dirty="0" smtClean="0">
                <a:latin typeface="Helvetica"/>
              </a:rPr>
              <a:t>; </a:t>
            </a:r>
          </a:p>
          <a:p>
            <a:pPr marL="742950" lvl="1" indent="-285750" defTabSz="457200">
              <a:spcBef>
                <a:spcPct val="20000"/>
              </a:spcBef>
              <a:buFont typeface="Arial" charset="0"/>
              <a:buChar char="–"/>
              <a:defRPr/>
            </a:pPr>
            <a:r>
              <a:rPr lang="en-US" sz="2200" dirty="0" smtClean="0">
                <a:latin typeface="Helvetica"/>
              </a:rPr>
              <a:t>Cryostat ID </a:t>
            </a:r>
            <a:r>
              <a:rPr lang="en-US" sz="2200" dirty="0" smtClean="0">
                <a:solidFill>
                  <a:srgbClr val="C00000"/>
                </a:solidFill>
                <a:latin typeface="Helvetica"/>
              </a:rPr>
              <a:t>1.5 m</a:t>
            </a:r>
            <a:r>
              <a:rPr lang="en-US" sz="2200" dirty="0" smtClean="0">
                <a:latin typeface="Helvetica"/>
              </a:rPr>
              <a:t>;</a:t>
            </a:r>
          </a:p>
          <a:p>
            <a:pPr marL="742950" lvl="1" indent="-285750" defTabSz="457200">
              <a:spcBef>
                <a:spcPct val="20000"/>
              </a:spcBef>
              <a:buFont typeface="Arial" charset="0"/>
              <a:buChar char="–"/>
              <a:defRPr/>
            </a:pPr>
            <a:r>
              <a:rPr lang="en-US" sz="2200" dirty="0" smtClean="0">
                <a:latin typeface="Helvetica"/>
              </a:rPr>
              <a:t>Conduction cooling.</a:t>
            </a:r>
          </a:p>
          <a:p>
            <a:pPr marL="342900" lvl="0" indent="-342900" defTabSz="457200">
              <a:spcBef>
                <a:spcPct val="20000"/>
              </a:spcBef>
              <a:buFont typeface="Arial" charset="0"/>
              <a:buChar char="•"/>
              <a:defRPr/>
            </a:pPr>
            <a:r>
              <a:rPr lang="en-US" sz="2400" dirty="0" smtClean="0">
                <a:solidFill>
                  <a:srgbClr val="0070C0"/>
                </a:solidFill>
                <a:latin typeface="Helvetica"/>
                <a:ea typeface="ＭＳ Ｐゴシック" charset="0"/>
                <a:cs typeface="ＭＳ Ｐゴシック" charset="0"/>
              </a:rPr>
              <a:t>Radiation:</a:t>
            </a:r>
          </a:p>
          <a:p>
            <a:pPr marL="742950" lvl="1" indent="-285750" defTabSz="457200">
              <a:spcBef>
                <a:spcPct val="20000"/>
              </a:spcBef>
              <a:buFont typeface="Arial" charset="0"/>
              <a:buChar char="–"/>
              <a:defRPr/>
            </a:pPr>
            <a:r>
              <a:rPr lang="en-US" sz="2200" dirty="0" smtClean="0">
                <a:solidFill>
                  <a:srgbClr val="404040"/>
                </a:solidFill>
                <a:latin typeface="Helvetica"/>
                <a:ea typeface="ＭＳ Ｐゴシック" charset="0"/>
              </a:rPr>
              <a:t>Absorbed dose </a:t>
            </a:r>
            <a:r>
              <a:rPr lang="en-US" sz="2200" dirty="0" smtClean="0">
                <a:solidFill>
                  <a:srgbClr val="C00000"/>
                </a:solidFill>
                <a:latin typeface="Helvetica"/>
                <a:ea typeface="ＭＳ Ｐゴシック" charset="0"/>
              </a:rPr>
              <a:t>≤ 7 </a:t>
            </a:r>
            <a:r>
              <a:rPr lang="en-US" sz="2200" dirty="0" err="1" smtClean="0">
                <a:solidFill>
                  <a:srgbClr val="C00000"/>
                </a:solidFill>
                <a:latin typeface="Helvetica"/>
                <a:ea typeface="ＭＳ Ｐゴシック" charset="0"/>
              </a:rPr>
              <a:t>MGy</a:t>
            </a:r>
            <a:r>
              <a:rPr lang="en-US" sz="2200" dirty="0" smtClean="0">
                <a:solidFill>
                  <a:srgbClr val="C00000"/>
                </a:solidFill>
                <a:latin typeface="Helvetica"/>
                <a:ea typeface="ＭＳ Ｐゴシック" charset="0"/>
              </a:rPr>
              <a:t> </a:t>
            </a:r>
            <a:r>
              <a:rPr lang="en-US" sz="2200" dirty="0" smtClean="0">
                <a:solidFill>
                  <a:srgbClr val="404040"/>
                </a:solidFill>
                <a:latin typeface="Helvetica"/>
                <a:ea typeface="ＭＳ Ｐゴシック" charset="0"/>
              </a:rPr>
              <a:t>total;</a:t>
            </a:r>
          </a:p>
          <a:p>
            <a:pPr marL="742950" lvl="1" indent="-285750" defTabSz="457200">
              <a:spcBef>
                <a:spcPct val="20000"/>
              </a:spcBef>
              <a:buFont typeface="Arial" charset="0"/>
              <a:buChar char="–"/>
              <a:defRPr/>
            </a:pPr>
            <a:r>
              <a:rPr lang="en-US" sz="2200" dirty="0" smtClean="0">
                <a:solidFill>
                  <a:srgbClr val="404040"/>
                </a:solidFill>
                <a:latin typeface="Helvetica"/>
                <a:ea typeface="ＭＳ Ｐゴシック" charset="0"/>
              </a:rPr>
              <a:t>Minimum </a:t>
            </a:r>
            <a:r>
              <a:rPr lang="en-US" sz="2200" dirty="0" err="1" smtClean="0">
                <a:solidFill>
                  <a:srgbClr val="404040"/>
                </a:solidFill>
                <a:latin typeface="Helvetica"/>
                <a:ea typeface="ＭＳ Ｐゴシック" charset="0"/>
              </a:rPr>
              <a:t>RRR</a:t>
            </a:r>
            <a:r>
              <a:rPr lang="en-US" sz="2200" dirty="0" smtClean="0">
                <a:solidFill>
                  <a:srgbClr val="404040"/>
                </a:solidFill>
                <a:latin typeface="Helvetica"/>
                <a:ea typeface="ＭＳ Ｐゴシック" charset="0"/>
              </a:rPr>
              <a:t> of Al stabilizer in the operating cycle </a:t>
            </a:r>
            <a:r>
              <a:rPr lang="en-US" sz="2200" dirty="0" smtClean="0">
                <a:solidFill>
                  <a:srgbClr val="C00000"/>
                </a:solidFill>
                <a:latin typeface="Helvetica"/>
                <a:ea typeface="ＭＳ Ｐゴシック" charset="0"/>
              </a:rPr>
              <a:t>≥ 100</a:t>
            </a:r>
            <a:r>
              <a:rPr lang="en-US" sz="2200" dirty="0" smtClean="0">
                <a:solidFill>
                  <a:srgbClr val="404040"/>
                </a:solidFill>
                <a:latin typeface="Helvetica"/>
                <a:ea typeface="ＭＳ Ｐゴシック" charset="0"/>
              </a:rPr>
              <a:t>.</a:t>
            </a:r>
            <a:endParaRPr lang="en-US" sz="2000" dirty="0" smtClean="0">
              <a:latin typeface="Helvetica"/>
            </a:endParaRPr>
          </a:p>
        </p:txBody>
      </p:sp>
      <p:sp>
        <p:nvSpPr>
          <p:cNvPr id="4" name="TextBox 3"/>
          <p:cNvSpPr txBox="1"/>
          <p:nvPr/>
        </p:nvSpPr>
        <p:spPr>
          <a:xfrm>
            <a:off x="6012872" y="5221904"/>
            <a:ext cx="2902528" cy="523220"/>
          </a:xfrm>
          <a:prstGeom prst="rect">
            <a:avLst/>
          </a:prstGeom>
          <a:noFill/>
        </p:spPr>
        <p:txBody>
          <a:bodyPr wrap="square" rtlCol="0">
            <a:spAutoFit/>
          </a:bodyPr>
          <a:lstStyle/>
          <a:p>
            <a:r>
              <a:rPr lang="en-US" sz="1400" i="1" dirty="0" smtClean="0">
                <a:solidFill>
                  <a:srgbClr val="00B050"/>
                </a:solidFill>
              </a:rPr>
              <a:t>Production </a:t>
            </a:r>
            <a:r>
              <a:rPr lang="en-US" sz="1400" i="1" dirty="0">
                <a:solidFill>
                  <a:srgbClr val="00B050"/>
                </a:solidFill>
              </a:rPr>
              <a:t>Solenoid Requirements Document, Mu2e Document 945</a:t>
            </a:r>
          </a:p>
        </p:txBody>
      </p:sp>
    </p:spTree>
    <p:extLst>
      <p:ext uri="{BB962C8B-B14F-4D97-AF65-F5344CB8AC3E}">
        <p14:creationId xmlns:p14="http://schemas.microsoft.com/office/powerpoint/2010/main" val="3157431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Requirements - radiation environment</a:t>
            </a:r>
            <a:endParaRPr lang="en-US" dirty="0"/>
          </a:p>
        </p:txBody>
      </p:sp>
      <p:sp>
        <p:nvSpPr>
          <p:cNvPr id="7" name="Содержимое 2"/>
          <p:cNvSpPr>
            <a:spLocks noGrp="1"/>
          </p:cNvSpPr>
          <p:nvPr>
            <p:ph idx="1"/>
          </p:nvPr>
        </p:nvSpPr>
        <p:spPr>
          <a:xfrm>
            <a:off x="5029200" y="4343400"/>
            <a:ext cx="3962400" cy="1824918"/>
          </a:xfrm>
        </p:spPr>
        <p:txBody>
          <a:bodyPr>
            <a:normAutofit fontScale="62500" lnSpcReduction="20000"/>
          </a:bodyPr>
          <a:lstStyle/>
          <a:p>
            <a:pPr>
              <a:lnSpc>
                <a:spcPct val="120000"/>
              </a:lnSpc>
            </a:pPr>
            <a:r>
              <a:rPr lang="en-US" dirty="0" smtClean="0"/>
              <a:t>It is expected that </a:t>
            </a:r>
            <a:r>
              <a:rPr lang="en-US" dirty="0" err="1" smtClean="0"/>
              <a:t>RRR</a:t>
            </a:r>
            <a:r>
              <a:rPr lang="en-US" dirty="0" smtClean="0"/>
              <a:t> will degrade after one year of operation as follows:</a:t>
            </a:r>
          </a:p>
          <a:p>
            <a:pPr lvl="1">
              <a:lnSpc>
                <a:spcPct val="120000"/>
              </a:lnSpc>
            </a:pPr>
            <a:r>
              <a:rPr lang="en-US" dirty="0" smtClean="0"/>
              <a:t>Al RRR </a:t>
            </a:r>
            <a:r>
              <a:rPr lang="en-US" dirty="0" smtClean="0">
                <a:solidFill>
                  <a:srgbClr val="C00000"/>
                </a:solidFill>
              </a:rPr>
              <a:t>500 </a:t>
            </a:r>
            <a:r>
              <a:rPr lang="en-US" dirty="0" smtClean="0">
                <a:solidFill>
                  <a:srgbClr val="C00000"/>
                </a:solidFill>
                <a:sym typeface="Symbol"/>
              </a:rPr>
              <a:t> </a:t>
            </a:r>
            <a:r>
              <a:rPr lang="en-US" dirty="0" smtClean="0">
                <a:solidFill>
                  <a:srgbClr val="C00000"/>
                </a:solidFill>
              </a:rPr>
              <a:t>100</a:t>
            </a:r>
            <a:r>
              <a:rPr lang="en-US" dirty="0" smtClean="0"/>
              <a:t>;</a:t>
            </a:r>
          </a:p>
          <a:p>
            <a:pPr lvl="1">
              <a:lnSpc>
                <a:spcPct val="120000"/>
              </a:lnSpc>
            </a:pPr>
            <a:r>
              <a:rPr lang="en-US" dirty="0" smtClean="0"/>
              <a:t>Cu </a:t>
            </a:r>
            <a:r>
              <a:rPr lang="en-US" dirty="0" err="1" smtClean="0"/>
              <a:t>RRR</a:t>
            </a:r>
            <a:r>
              <a:rPr lang="en-US" dirty="0" smtClean="0"/>
              <a:t> </a:t>
            </a:r>
            <a:r>
              <a:rPr lang="en-US" dirty="0" smtClean="0">
                <a:solidFill>
                  <a:srgbClr val="C00000"/>
                </a:solidFill>
              </a:rPr>
              <a:t>100 </a:t>
            </a:r>
            <a:r>
              <a:rPr lang="en-US" dirty="0" smtClean="0">
                <a:solidFill>
                  <a:srgbClr val="C00000"/>
                </a:solidFill>
                <a:sym typeface="Symbol"/>
              </a:rPr>
              <a:t> 5</a:t>
            </a:r>
            <a:r>
              <a:rPr lang="en-US" dirty="0" smtClean="0">
                <a:solidFill>
                  <a:srgbClr val="C00000"/>
                </a:solidFill>
              </a:rPr>
              <a:t>0</a:t>
            </a:r>
            <a:r>
              <a:rPr lang="en-US" dirty="0" smtClean="0"/>
              <a:t>;</a:t>
            </a:r>
          </a:p>
          <a:p>
            <a:pPr>
              <a:lnSpc>
                <a:spcPct val="120000"/>
              </a:lnSpc>
            </a:pPr>
            <a:r>
              <a:rPr lang="en-US" dirty="0" smtClean="0"/>
              <a:t>Once the critical degradation is detected, the magnet will be thermo-cycled to recover the resistivity.</a:t>
            </a:r>
          </a:p>
          <a:p>
            <a:pPr lvl="1"/>
            <a:endParaRPr lang="en-US" dirty="0" smtClean="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pic>
        <p:nvPicPr>
          <p:cNvPr id="13" name="Picture 12" descr="D:\Project\Papers\NAPAC\2013\Radiation impact\hrsca.png"/>
          <p:cNvPicPr>
            <a:picLocks noChangeAspect="1"/>
          </p:cNvPicPr>
          <p:nvPr/>
        </p:nvPicPr>
        <p:blipFill>
          <a:blip r:embed="rId2"/>
          <a:srcRect l="1980" r="-83" b="1669"/>
          <a:stretch>
            <a:fillRect/>
          </a:stretch>
        </p:blipFill>
        <p:spPr bwMode="auto">
          <a:xfrm>
            <a:off x="82942" y="1091800"/>
            <a:ext cx="4628029" cy="26670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l="24191" r="24402" b="7336"/>
          <a:stretch>
            <a:fillRect/>
          </a:stretch>
        </p:blipFill>
        <p:spPr bwMode="auto">
          <a:xfrm>
            <a:off x="153660" y="4213469"/>
            <a:ext cx="4663440" cy="13716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a:srcRect/>
          <a:stretch>
            <a:fillRect/>
          </a:stretch>
        </p:blipFill>
        <p:spPr bwMode="auto">
          <a:xfrm>
            <a:off x="4648874" y="1235384"/>
            <a:ext cx="4343399" cy="2978085"/>
          </a:xfrm>
          <a:prstGeom prst="rect">
            <a:avLst/>
          </a:prstGeom>
          <a:noFill/>
          <a:ln w="9525">
            <a:noFill/>
            <a:miter lim="800000"/>
            <a:headEnd/>
            <a:tailEnd/>
          </a:ln>
        </p:spPr>
      </p:pic>
      <p:sp>
        <p:nvSpPr>
          <p:cNvPr id="10" name="TextBox 9"/>
          <p:cNvSpPr txBox="1"/>
          <p:nvPr/>
        </p:nvSpPr>
        <p:spPr>
          <a:xfrm>
            <a:off x="153661" y="5645098"/>
            <a:ext cx="4663439" cy="523220"/>
          </a:xfrm>
          <a:prstGeom prst="rect">
            <a:avLst/>
          </a:prstGeom>
          <a:noFill/>
        </p:spPr>
        <p:txBody>
          <a:bodyPr wrap="square" rtlCol="0">
            <a:spAutoFit/>
          </a:bodyPr>
          <a:lstStyle/>
          <a:p>
            <a:r>
              <a:rPr lang="en-US" sz="1400" i="1" dirty="0" smtClean="0">
                <a:solidFill>
                  <a:srgbClr val="00B050"/>
                </a:solidFill>
              </a:rPr>
              <a:t>Requirements </a:t>
            </a:r>
            <a:r>
              <a:rPr lang="en-US" sz="1400" i="1" dirty="0">
                <a:solidFill>
                  <a:srgbClr val="00B050"/>
                </a:solidFill>
              </a:rPr>
              <a:t>for the Mu2e Production Solenoid Heat and Radiation Shield, Mu2e Document 1092</a:t>
            </a:r>
          </a:p>
        </p:txBody>
      </p:sp>
    </p:spTree>
    <p:extLst>
      <p:ext uri="{BB962C8B-B14F-4D97-AF65-F5344CB8AC3E}">
        <p14:creationId xmlns:p14="http://schemas.microsoft.com/office/powerpoint/2010/main" val="2303605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dim\AppData\Local\Temp\F10007088_1\F10006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070594"/>
            <a:ext cx="6235891" cy="50722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Design - main features</a:t>
            </a:r>
            <a:endParaRPr lang="en-US" dirty="0"/>
          </a:p>
        </p:txBody>
      </p:sp>
      <p:sp>
        <p:nvSpPr>
          <p:cNvPr id="3" name="Date Placeholder 2"/>
          <p:cNvSpPr>
            <a:spLocks noGrp="1"/>
          </p:cNvSpPr>
          <p:nvPr>
            <p:ph type="dt" sz="half" idx="10"/>
          </p:nvPr>
        </p:nvSpPr>
        <p:spPr/>
        <p:txBody>
          <a:bodyPr/>
          <a:lstStyle/>
          <a:p>
            <a:pPr>
              <a:defRPr/>
            </a:pPr>
            <a:r>
              <a:rPr lang="en-US" smtClean="0"/>
              <a:t>October 21-24, 2014</a:t>
            </a:r>
            <a:endParaRPr lang="en-US" dirty="0"/>
          </a:p>
        </p:txBody>
      </p:sp>
      <p:sp>
        <p:nvSpPr>
          <p:cNvPr id="9" name="Footer Placeholder 8"/>
          <p:cNvSpPr>
            <a:spLocks noGrp="1"/>
          </p:cNvSpPr>
          <p:nvPr>
            <p:ph type="ftr" sz="quarter" idx="11"/>
          </p:nvPr>
        </p:nvSpPr>
        <p:spPr/>
        <p:txBody>
          <a:bodyPr/>
          <a:lstStyle/>
          <a:p>
            <a:pPr>
              <a:defRPr/>
            </a:pPr>
            <a:r>
              <a:rPr lang="de-DE" smtClean="0"/>
              <a:t>V.V. Kashikhin -  DOE CD-2/3b review</a:t>
            </a:r>
            <a:endParaRPr lang="en-US" b="1" dirty="0"/>
          </a:p>
        </p:txBody>
      </p:sp>
      <p:sp>
        <p:nvSpPr>
          <p:cNvPr id="10" name="Slide Number Placeholder 9"/>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sp>
        <p:nvSpPr>
          <p:cNvPr id="8" name="Content Placeholder 2"/>
          <p:cNvSpPr txBox="1">
            <a:spLocks/>
          </p:cNvSpPr>
          <p:nvPr/>
        </p:nvSpPr>
        <p:spPr bwMode="auto">
          <a:xfrm>
            <a:off x="6235888" y="1073868"/>
            <a:ext cx="2908111" cy="4536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227013" lvl="0" indent="-227013" eaLnBrk="0" hangingPunct="0">
              <a:spcBef>
                <a:spcPts val="575"/>
              </a:spcBef>
              <a:spcAft>
                <a:spcPts val="600"/>
              </a:spcAft>
              <a:buClr>
                <a:schemeClr val="tx2">
                  <a:lumMod val="75000"/>
                </a:schemeClr>
              </a:buClr>
              <a:buSzPct val="100000"/>
              <a:buFont typeface="Arial" pitchFamily="34" charset="0"/>
              <a:buChar char="•"/>
              <a:defRPr/>
            </a:pPr>
            <a:r>
              <a:rPr lang="en-US" sz="1700" dirty="0" smtClean="0">
                <a:latin typeface="Helvetica"/>
              </a:rPr>
              <a:t>PS consists of </a:t>
            </a:r>
            <a:r>
              <a:rPr lang="en-US" sz="1700" dirty="0" smtClean="0">
                <a:solidFill>
                  <a:srgbClr val="C00000"/>
                </a:solidFill>
                <a:latin typeface="Helvetica"/>
              </a:rPr>
              <a:t>three coil modules with 3-2-2 layers of the same Al-stabilized cable wound in the “hard way”</a:t>
            </a:r>
            <a:r>
              <a:rPr lang="en-US" sz="1700" dirty="0" smtClean="0">
                <a:latin typeface="Helvetica"/>
              </a:rPr>
              <a:t>;</a:t>
            </a:r>
          </a:p>
          <a:p>
            <a:pPr marL="227013" indent="-227013" eaLnBrk="0" hangingPunct="0">
              <a:spcBef>
                <a:spcPts val="575"/>
              </a:spcBef>
              <a:spcAft>
                <a:spcPts val="600"/>
              </a:spcAft>
              <a:buClr>
                <a:schemeClr val="tx2">
                  <a:lumMod val="75000"/>
                </a:schemeClr>
              </a:buClr>
              <a:buSzPct val="100000"/>
              <a:buFont typeface="Arial" pitchFamily="34" charset="0"/>
              <a:buChar char="•"/>
              <a:defRPr/>
            </a:pPr>
            <a:r>
              <a:rPr lang="en-US" sz="1700" dirty="0" smtClean="0">
                <a:latin typeface="Helvetica"/>
              </a:rPr>
              <a:t>Each module has an outer support structure made of </a:t>
            </a:r>
            <a:r>
              <a:rPr lang="en-US" sz="1700" dirty="0" smtClean="0">
                <a:solidFill>
                  <a:srgbClr val="C00000"/>
                </a:solidFill>
                <a:latin typeface="Helvetica"/>
              </a:rPr>
              <a:t>Al 5083-O</a:t>
            </a:r>
            <a:r>
              <a:rPr lang="en-US" sz="1700" dirty="0" smtClean="0">
                <a:latin typeface="Helvetica"/>
              </a:rPr>
              <a:t> to manage the forces; </a:t>
            </a:r>
          </a:p>
          <a:p>
            <a:pPr marL="227013" indent="-227013" eaLnBrk="0" hangingPunct="0">
              <a:spcBef>
                <a:spcPts val="575"/>
              </a:spcBef>
              <a:spcAft>
                <a:spcPts val="600"/>
              </a:spcAft>
              <a:buClr>
                <a:schemeClr val="tx2">
                  <a:lumMod val="75000"/>
                </a:schemeClr>
              </a:buClr>
              <a:buSzPct val="100000"/>
              <a:buFont typeface="Arial" pitchFamily="34" charset="0"/>
              <a:buChar char="•"/>
              <a:defRPr/>
            </a:pPr>
            <a:r>
              <a:rPr lang="en-US" sz="1700" dirty="0" smtClean="0">
                <a:latin typeface="Helvetica"/>
              </a:rPr>
              <a:t>The shells are </a:t>
            </a:r>
            <a:r>
              <a:rPr lang="en-US" sz="1700" dirty="0" smtClean="0">
                <a:solidFill>
                  <a:srgbClr val="C00000"/>
                </a:solidFill>
                <a:latin typeface="Helvetica"/>
              </a:rPr>
              <a:t>bolted together </a:t>
            </a:r>
            <a:r>
              <a:rPr lang="en-US" sz="1700" dirty="0" smtClean="0">
                <a:latin typeface="Helvetica"/>
              </a:rPr>
              <a:t>to form a single cold mass assembly.</a:t>
            </a:r>
          </a:p>
          <a:p>
            <a:pPr marL="227013" lvl="0" indent="-227013" eaLnBrk="0" hangingPunct="0">
              <a:spcBef>
                <a:spcPts val="575"/>
              </a:spcBef>
              <a:spcAft>
                <a:spcPts val="600"/>
              </a:spcAft>
              <a:buClr>
                <a:schemeClr val="tx2">
                  <a:lumMod val="75000"/>
                </a:schemeClr>
              </a:buClr>
              <a:buSzPct val="100000"/>
              <a:buFont typeface="Arial" pitchFamily="34" charset="0"/>
              <a:buChar char="•"/>
              <a:defRPr/>
            </a:pPr>
            <a:r>
              <a:rPr lang="en-US" sz="1700" dirty="0" smtClean="0">
                <a:latin typeface="Helvetica"/>
              </a:rPr>
              <a:t>The coil modules are installed inside of cryostat using axial and transverse supports.</a:t>
            </a:r>
          </a:p>
        </p:txBody>
      </p:sp>
      <p:sp>
        <p:nvSpPr>
          <p:cNvPr id="11" name="TextBox 10"/>
          <p:cNvSpPr txBox="1"/>
          <p:nvPr/>
        </p:nvSpPr>
        <p:spPr>
          <a:xfrm>
            <a:off x="5833745" y="5619583"/>
            <a:ext cx="3256011" cy="523220"/>
          </a:xfrm>
          <a:prstGeom prst="rect">
            <a:avLst/>
          </a:prstGeom>
          <a:noFill/>
        </p:spPr>
        <p:txBody>
          <a:bodyPr wrap="square" rtlCol="0">
            <a:spAutoFit/>
          </a:bodyPr>
          <a:lstStyle/>
          <a:p>
            <a:r>
              <a:rPr lang="en-US" sz="1400" i="1" dirty="0" smtClean="0">
                <a:solidFill>
                  <a:srgbClr val="00B050"/>
                </a:solidFill>
              </a:rPr>
              <a:t>Reference </a:t>
            </a:r>
            <a:r>
              <a:rPr lang="en-US" sz="1400" i="1" dirty="0">
                <a:solidFill>
                  <a:srgbClr val="00B050"/>
                </a:solidFill>
              </a:rPr>
              <a:t>Design of the Mu2e Production Solenoid, Mu2e Document 3647</a:t>
            </a:r>
          </a:p>
        </p:txBody>
      </p:sp>
    </p:spTree>
    <p:extLst>
      <p:ext uri="{BB962C8B-B14F-4D97-AF65-F5344CB8AC3E}">
        <p14:creationId xmlns:p14="http://schemas.microsoft.com/office/powerpoint/2010/main" val="1048289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Project\Mu2e\Alternative\PS0\May2013 design\Shell_TB_3D_4.png"/>
          <p:cNvPicPr>
            <a:picLocks noChangeAspect="1"/>
          </p:cNvPicPr>
          <p:nvPr/>
        </p:nvPicPr>
        <p:blipFill>
          <a:blip r:embed="rId2"/>
          <a:srcRect l="3947" t="1848" r="6505"/>
          <a:stretch>
            <a:fillRect/>
          </a:stretch>
        </p:blipFill>
        <p:spPr bwMode="auto">
          <a:xfrm>
            <a:off x="6180138" y="891020"/>
            <a:ext cx="2811462" cy="23073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Design – cold mass components</a:t>
            </a:r>
            <a:endParaRPr lang="en-US" dirty="0"/>
          </a:p>
        </p:txBody>
      </p:sp>
      <p:sp>
        <p:nvSpPr>
          <p:cNvPr id="3" name="Content Placeholder 2"/>
          <p:cNvSpPr>
            <a:spLocks noGrp="1"/>
          </p:cNvSpPr>
          <p:nvPr>
            <p:ph idx="1"/>
          </p:nvPr>
        </p:nvSpPr>
        <p:spPr>
          <a:xfrm>
            <a:off x="6638925" y="3205975"/>
            <a:ext cx="2428875" cy="2992583"/>
          </a:xfrm>
        </p:spPr>
        <p:txBody>
          <a:bodyPr>
            <a:normAutofit fontScale="77500" lnSpcReduction="20000"/>
          </a:bodyPr>
          <a:lstStyle/>
          <a:p>
            <a:pPr>
              <a:lnSpc>
                <a:spcPct val="120000"/>
              </a:lnSpc>
              <a:buClr>
                <a:srgbClr val="0070C0"/>
              </a:buClr>
              <a:buFont typeface="Wingdings" panose="05000000000000000000" pitchFamily="2" charset="2"/>
              <a:buChar char="ü"/>
            </a:pPr>
            <a:r>
              <a:rPr lang="en-US" sz="2000" dirty="0" smtClean="0"/>
              <a:t>Cables;</a:t>
            </a:r>
          </a:p>
          <a:p>
            <a:pPr>
              <a:lnSpc>
                <a:spcPct val="120000"/>
              </a:lnSpc>
              <a:buClr>
                <a:srgbClr val="0070C0"/>
              </a:buClr>
              <a:buFont typeface="Wingdings" panose="05000000000000000000" pitchFamily="2" charset="2"/>
              <a:buChar char="ü"/>
            </a:pPr>
            <a:r>
              <a:rPr lang="en-US" sz="2000" dirty="0" smtClean="0"/>
              <a:t>Cable insulation;</a:t>
            </a:r>
          </a:p>
          <a:p>
            <a:pPr>
              <a:lnSpc>
                <a:spcPct val="120000"/>
              </a:lnSpc>
              <a:buClr>
                <a:srgbClr val="0070C0"/>
              </a:buClr>
              <a:buFont typeface="Wingdings" panose="05000000000000000000" pitchFamily="2" charset="2"/>
              <a:buChar char="ü"/>
            </a:pPr>
            <a:r>
              <a:rPr lang="en-US" sz="2000" dirty="0" smtClean="0"/>
              <a:t>Ground insulation;</a:t>
            </a:r>
          </a:p>
          <a:p>
            <a:pPr>
              <a:lnSpc>
                <a:spcPct val="120000"/>
              </a:lnSpc>
              <a:buClr>
                <a:srgbClr val="0070C0"/>
              </a:buClr>
              <a:buFont typeface="Wingdings" panose="05000000000000000000" pitchFamily="2" charset="2"/>
              <a:buChar char="ü"/>
            </a:pPr>
            <a:r>
              <a:rPr lang="en-US" sz="2000" dirty="0" smtClean="0"/>
              <a:t>Thermal bridges;</a:t>
            </a:r>
          </a:p>
          <a:p>
            <a:pPr>
              <a:lnSpc>
                <a:spcPct val="120000"/>
              </a:lnSpc>
              <a:buClr>
                <a:srgbClr val="0070C0"/>
              </a:buClr>
              <a:buFont typeface="Wingdings" panose="05000000000000000000" pitchFamily="2" charset="2"/>
              <a:buChar char="ü"/>
            </a:pPr>
            <a:r>
              <a:rPr lang="en-US" sz="2000" dirty="0" smtClean="0"/>
              <a:t>Coil-shell buffer;</a:t>
            </a:r>
          </a:p>
          <a:p>
            <a:pPr>
              <a:lnSpc>
                <a:spcPct val="120000"/>
              </a:lnSpc>
              <a:buClr>
                <a:srgbClr val="0070C0"/>
              </a:buClr>
              <a:buFont typeface="Wingdings" panose="05000000000000000000" pitchFamily="2" charset="2"/>
              <a:buChar char="ü"/>
            </a:pPr>
            <a:r>
              <a:rPr lang="en-US" sz="2000" dirty="0" smtClean="0"/>
              <a:t>Washer plates;</a:t>
            </a:r>
          </a:p>
          <a:p>
            <a:pPr>
              <a:lnSpc>
                <a:spcPct val="120000"/>
              </a:lnSpc>
              <a:buClr>
                <a:srgbClr val="0070C0"/>
              </a:buClr>
              <a:buFont typeface="Wingdings" panose="05000000000000000000" pitchFamily="2" charset="2"/>
              <a:buChar char="ü"/>
            </a:pPr>
            <a:r>
              <a:rPr lang="en-US" sz="2000" dirty="0" smtClean="0"/>
              <a:t>Support shells;</a:t>
            </a:r>
          </a:p>
          <a:p>
            <a:pPr>
              <a:lnSpc>
                <a:spcPct val="120000"/>
              </a:lnSpc>
              <a:buClr>
                <a:srgbClr val="0070C0"/>
              </a:buClr>
              <a:buFont typeface="Wingdings" panose="05000000000000000000" pitchFamily="2" charset="2"/>
              <a:buChar char="ü"/>
            </a:pPr>
            <a:r>
              <a:rPr lang="en-US" sz="2000" dirty="0" smtClean="0"/>
              <a:t>End flanges;</a:t>
            </a:r>
          </a:p>
          <a:p>
            <a:pPr>
              <a:lnSpc>
                <a:spcPct val="120000"/>
              </a:lnSpc>
              <a:buClr>
                <a:srgbClr val="0070C0"/>
              </a:buClr>
              <a:buFont typeface="Wingdings" panose="05000000000000000000" pitchFamily="2" charset="2"/>
              <a:buChar char="ü"/>
            </a:pPr>
            <a:r>
              <a:rPr lang="en-US" sz="2000" dirty="0" smtClean="0"/>
              <a:t>Sliding layers;</a:t>
            </a:r>
          </a:p>
          <a:p>
            <a:pPr>
              <a:lnSpc>
                <a:spcPct val="120000"/>
              </a:lnSpc>
              <a:buClr>
                <a:srgbClr val="0070C0"/>
              </a:buClr>
              <a:buFont typeface="Wingdings" panose="05000000000000000000" pitchFamily="2" charset="2"/>
              <a:buChar char="ü"/>
            </a:pPr>
            <a:r>
              <a:rPr lang="en-US" sz="2000" dirty="0" smtClean="0"/>
              <a:t>Cooling tubes.</a:t>
            </a:r>
            <a:endParaRPr lang="en-US" sz="2000" dirty="0"/>
          </a:p>
        </p:txBody>
      </p:sp>
      <p:sp>
        <p:nvSpPr>
          <p:cNvPr id="9" name="Date Placeholder 8"/>
          <p:cNvSpPr>
            <a:spLocks noGrp="1"/>
          </p:cNvSpPr>
          <p:nvPr>
            <p:ph type="dt" sz="half" idx="10"/>
          </p:nvPr>
        </p:nvSpPr>
        <p:spPr/>
        <p:txBody>
          <a:bodyPr/>
          <a:lstStyle/>
          <a:p>
            <a:pPr>
              <a:defRPr/>
            </a:pPr>
            <a:r>
              <a:rPr lang="en-US" smtClean="0"/>
              <a:t>October 21-24, 2014</a:t>
            </a:r>
            <a:endParaRPr lang="en-US" dirty="0"/>
          </a:p>
        </p:txBody>
      </p:sp>
      <p:sp>
        <p:nvSpPr>
          <p:cNvPr id="10" name="Footer Placeholder 9"/>
          <p:cNvSpPr>
            <a:spLocks noGrp="1"/>
          </p:cNvSpPr>
          <p:nvPr>
            <p:ph type="ftr" sz="quarter" idx="11"/>
          </p:nvPr>
        </p:nvSpPr>
        <p:spPr/>
        <p:txBody>
          <a:bodyPr/>
          <a:lstStyle/>
          <a:p>
            <a:pPr>
              <a:defRPr/>
            </a:pPr>
            <a:r>
              <a:rPr lang="de-DE" smtClean="0"/>
              <a:t>V.V. Kashikhin -  DOE CD-2/3b review</a:t>
            </a:r>
            <a:endParaRPr lang="en-US" b="1" dirty="0"/>
          </a:p>
        </p:txBody>
      </p:sp>
      <p:sp>
        <p:nvSpPr>
          <p:cNvPr id="11" name="Slide Number Placeholder 10"/>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pic>
        <p:nvPicPr>
          <p:cNvPr id="7" name="Picture 6" descr="B:\Project\Mu2e\Alternative\PS0\May2013 design\CM_May2013_RT_7-Model.png"/>
          <p:cNvPicPr>
            <a:picLocks noChangeAspect="1"/>
          </p:cNvPicPr>
          <p:nvPr/>
        </p:nvPicPr>
        <p:blipFill>
          <a:blip r:embed="rId3"/>
          <a:srcRect/>
          <a:stretch>
            <a:fillRect/>
          </a:stretch>
        </p:blipFill>
        <p:spPr bwMode="auto">
          <a:xfrm>
            <a:off x="7938" y="1143001"/>
            <a:ext cx="6172200" cy="4932134"/>
          </a:xfrm>
          <a:prstGeom prst="rect">
            <a:avLst/>
          </a:prstGeom>
          <a:noFill/>
          <a:ln w="9525">
            <a:noFill/>
            <a:miter lim="800000"/>
            <a:headEnd/>
            <a:tailEnd/>
          </a:ln>
        </p:spPr>
      </p:pic>
    </p:spTree>
    <p:extLst>
      <p:ext uri="{BB962C8B-B14F-4D97-AF65-F5344CB8AC3E}">
        <p14:creationId xmlns:p14="http://schemas.microsoft.com/office/powerpoint/2010/main" val="87086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coils and insulation</a:t>
            </a:r>
            <a:endParaRPr lang="en-US" dirty="0"/>
          </a:p>
        </p:txBody>
      </p:sp>
      <p:sp>
        <p:nvSpPr>
          <p:cNvPr id="3" name="Content Placeholder 2"/>
          <p:cNvSpPr>
            <a:spLocks noGrp="1"/>
          </p:cNvSpPr>
          <p:nvPr>
            <p:ph idx="1"/>
          </p:nvPr>
        </p:nvSpPr>
        <p:spPr>
          <a:xfrm>
            <a:off x="5554413" y="3330991"/>
            <a:ext cx="3437818" cy="2785591"/>
          </a:xfrm>
        </p:spPr>
        <p:txBody>
          <a:bodyPr>
            <a:normAutofit fontScale="62500" lnSpcReduction="20000"/>
          </a:bodyPr>
          <a:lstStyle/>
          <a:p>
            <a:pPr>
              <a:lnSpc>
                <a:spcPct val="120000"/>
              </a:lnSpc>
            </a:pPr>
            <a:r>
              <a:rPr lang="en-US" dirty="0" smtClean="0"/>
              <a:t>Coil envelope</a:t>
            </a:r>
            <a:r>
              <a:rPr lang="en-US" dirty="0" smtClean="0">
                <a:solidFill>
                  <a:schemeClr val="tx1"/>
                </a:solidFill>
              </a:rPr>
              <a:t>: </a:t>
            </a:r>
            <a:r>
              <a:rPr lang="en-US" dirty="0" smtClean="0">
                <a:solidFill>
                  <a:srgbClr val="0070C0"/>
                </a:solidFill>
              </a:rPr>
              <a:t>exact number of turns and dimensions are important</a:t>
            </a:r>
            <a:r>
              <a:rPr lang="en-US" dirty="0" smtClean="0"/>
              <a:t>;</a:t>
            </a:r>
          </a:p>
          <a:p>
            <a:pPr>
              <a:lnSpc>
                <a:spcPct val="120000"/>
              </a:lnSpc>
            </a:pPr>
            <a:r>
              <a:rPr lang="en-US" dirty="0" smtClean="0"/>
              <a:t>Insulation</a:t>
            </a:r>
            <a:r>
              <a:rPr lang="en-US" dirty="0"/>
              <a:t>: </a:t>
            </a:r>
            <a:endParaRPr lang="en-US" dirty="0" smtClean="0"/>
          </a:p>
          <a:p>
            <a:pPr lvl="1">
              <a:lnSpc>
                <a:spcPct val="120000"/>
              </a:lnSpc>
            </a:pPr>
            <a:r>
              <a:rPr lang="en-US" dirty="0" smtClean="0"/>
              <a:t>Cable insulation - composite </a:t>
            </a:r>
            <a:r>
              <a:rPr lang="en-US" dirty="0"/>
              <a:t>“UG” tape similar to </a:t>
            </a:r>
            <a:r>
              <a:rPr lang="en-US" dirty="0" smtClean="0"/>
              <a:t>that in </a:t>
            </a:r>
            <a:r>
              <a:rPr lang="en-US" dirty="0"/>
              <a:t>ATLAS CS;</a:t>
            </a:r>
          </a:p>
          <a:p>
            <a:pPr lvl="1">
              <a:lnSpc>
                <a:spcPct val="120000"/>
              </a:lnSpc>
            </a:pPr>
            <a:r>
              <a:rPr lang="en-US" dirty="0"/>
              <a:t>Interlayer insulation: dry E-glass, creates channel for epoxy penetration;</a:t>
            </a:r>
          </a:p>
          <a:p>
            <a:pPr lvl="1">
              <a:lnSpc>
                <a:spcPct val="120000"/>
              </a:lnSpc>
            </a:pPr>
            <a:r>
              <a:rPr lang="en-US" dirty="0"/>
              <a:t>Ground insulation: dry E-glass and polyamide or “GUG” ATLAS CS type insulation</a:t>
            </a:r>
            <a:r>
              <a:rPr lang="en-US" dirty="0" smtClean="0"/>
              <a:t>.</a:t>
            </a:r>
            <a:endParaRPr lang="en-US" dirty="0"/>
          </a:p>
        </p:txBody>
      </p:sp>
      <p:sp>
        <p:nvSpPr>
          <p:cNvPr id="9" name="Date Placeholder 8"/>
          <p:cNvSpPr>
            <a:spLocks noGrp="1"/>
          </p:cNvSpPr>
          <p:nvPr>
            <p:ph type="dt" sz="half" idx="10"/>
          </p:nvPr>
        </p:nvSpPr>
        <p:spPr/>
        <p:txBody>
          <a:bodyPr/>
          <a:lstStyle/>
          <a:p>
            <a:pPr>
              <a:defRPr/>
            </a:pPr>
            <a:r>
              <a:rPr lang="en-US" smtClean="0"/>
              <a:t>October 21-24, 2014</a:t>
            </a:r>
            <a:endParaRPr lang="en-US" dirty="0"/>
          </a:p>
        </p:txBody>
      </p:sp>
      <p:sp>
        <p:nvSpPr>
          <p:cNvPr id="10" name="Footer Placeholder 9"/>
          <p:cNvSpPr>
            <a:spLocks noGrp="1"/>
          </p:cNvSpPr>
          <p:nvPr>
            <p:ph type="ftr" sz="quarter" idx="11"/>
          </p:nvPr>
        </p:nvSpPr>
        <p:spPr/>
        <p:txBody>
          <a:bodyPr/>
          <a:lstStyle/>
          <a:p>
            <a:pPr>
              <a:defRPr/>
            </a:pPr>
            <a:r>
              <a:rPr lang="de-DE" smtClean="0"/>
              <a:t>V.V. Kashikhin -  DOE CD-2/3b review</a:t>
            </a:r>
            <a:endParaRPr lang="en-US" b="1" dirty="0"/>
          </a:p>
        </p:txBody>
      </p:sp>
      <p:sp>
        <p:nvSpPr>
          <p:cNvPr id="11" name="Slide Number Placeholder 10"/>
          <p:cNvSpPr>
            <a:spLocks noGrp="1"/>
          </p:cNvSpPr>
          <p:nvPr>
            <p:ph type="sldNum" sz="quarter" idx="12"/>
          </p:nvPr>
        </p:nvSpPr>
        <p:spPr/>
        <p:txBody>
          <a:bodyPr/>
          <a:lstStyle/>
          <a:p>
            <a:pPr>
              <a:defRPr/>
            </a:pPr>
            <a:fld id="{2A0CCE80-3B22-F34E-81B2-E096627812DD}" type="slidenum">
              <a:rPr lang="en-US" smtClean="0"/>
              <a:pPr>
                <a:defRPr/>
              </a:pPr>
              <a:t>7</a:t>
            </a:fld>
            <a:endParaRPr lang="en-US" dirty="0"/>
          </a:p>
        </p:txBody>
      </p:sp>
      <p:pic>
        <p:nvPicPr>
          <p:cNvPr id="7" name="Picture 6" descr="B:\Project\Mu2e\Alternative\PS0\May2013 design\Coil_dimensions.png"/>
          <p:cNvPicPr>
            <a:picLocks noChangeAspect="1"/>
          </p:cNvPicPr>
          <p:nvPr/>
        </p:nvPicPr>
        <p:blipFill>
          <a:blip r:embed="rId2"/>
          <a:srcRect t="33151" b="32329"/>
          <a:stretch>
            <a:fillRect/>
          </a:stretch>
        </p:blipFill>
        <p:spPr bwMode="auto">
          <a:xfrm>
            <a:off x="504825" y="990601"/>
            <a:ext cx="8248650" cy="2276110"/>
          </a:xfrm>
          <a:prstGeom prst="rect">
            <a:avLst/>
          </a:prstGeom>
          <a:noFill/>
          <a:ln w="9525">
            <a:noFill/>
            <a:miter lim="800000"/>
            <a:headEnd/>
            <a:tailEnd/>
          </a:ln>
        </p:spPr>
      </p:pic>
      <p:pic>
        <p:nvPicPr>
          <p:cNvPr id="8" name="Picture 15"/>
          <p:cNvPicPr>
            <a:picLocks noChangeAspect="1" noChangeArrowheads="1"/>
          </p:cNvPicPr>
          <p:nvPr/>
        </p:nvPicPr>
        <p:blipFill rotWithShape="1">
          <a:blip r:embed="rId3"/>
          <a:srcRect r="8395"/>
          <a:stretch/>
        </p:blipFill>
        <p:spPr bwMode="auto">
          <a:xfrm>
            <a:off x="0" y="3655252"/>
            <a:ext cx="5313926" cy="2122917"/>
          </a:xfrm>
          <a:prstGeom prst="rect">
            <a:avLst/>
          </a:prstGeom>
          <a:noFill/>
          <a:ln w="9525">
            <a:noFill/>
            <a:miter lim="800000"/>
            <a:headEnd/>
            <a:tailEnd/>
          </a:ln>
          <a:effectLst/>
        </p:spPr>
      </p:pic>
    </p:spTree>
    <p:extLst>
      <p:ext uri="{BB962C8B-B14F-4D97-AF65-F5344CB8AC3E}">
        <p14:creationId xmlns:p14="http://schemas.microsoft.com/office/powerpoint/2010/main" val="110223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 </a:t>
            </a:r>
            <a:r>
              <a:rPr lang="en-US" dirty="0" err="1" smtClean="0"/>
              <a:t>thermosiphon</a:t>
            </a:r>
            <a:r>
              <a:rPr lang="en-US" dirty="0" smtClean="0"/>
              <a:t> </a:t>
            </a:r>
            <a:r>
              <a:rPr lang="en-US" dirty="0" smtClean="0"/>
              <a:t>system</a:t>
            </a:r>
            <a:endParaRPr lang="en-US" dirty="0"/>
          </a:p>
        </p:txBody>
      </p:sp>
      <p:sp>
        <p:nvSpPr>
          <p:cNvPr id="3" name="Content Placeholder 2"/>
          <p:cNvSpPr>
            <a:spLocks noGrp="1"/>
          </p:cNvSpPr>
          <p:nvPr>
            <p:ph idx="1"/>
          </p:nvPr>
        </p:nvSpPr>
        <p:spPr>
          <a:xfrm>
            <a:off x="5583850" y="2644280"/>
            <a:ext cx="3490877" cy="3004701"/>
          </a:xfrm>
        </p:spPr>
        <p:txBody>
          <a:bodyPr>
            <a:normAutofit fontScale="92500"/>
          </a:bodyPr>
          <a:lstStyle/>
          <a:p>
            <a:pPr>
              <a:lnSpc>
                <a:spcPct val="120000"/>
              </a:lnSpc>
            </a:pPr>
            <a:r>
              <a:rPr lang="en-US" sz="1600" dirty="0" smtClean="0">
                <a:solidFill>
                  <a:schemeClr val="tx1"/>
                </a:solidFill>
              </a:rPr>
              <a:t>Thermal bridges </a:t>
            </a:r>
            <a:r>
              <a:rPr lang="en-US" sz="1600" dirty="0" smtClean="0">
                <a:solidFill>
                  <a:schemeClr val="tx1"/>
                </a:solidFill>
              </a:rPr>
              <a:t>(TB) are </a:t>
            </a:r>
            <a:r>
              <a:rPr lang="en-US" sz="1600" dirty="0" smtClean="0">
                <a:solidFill>
                  <a:schemeClr val="tx1"/>
                </a:solidFill>
              </a:rPr>
              <a:t>the main elements of the coil heat </a:t>
            </a:r>
            <a:r>
              <a:rPr lang="en-US" sz="1600" dirty="0" smtClean="0">
                <a:solidFill>
                  <a:schemeClr val="tx1"/>
                </a:solidFill>
              </a:rPr>
              <a:t>extraction: </a:t>
            </a:r>
          </a:p>
          <a:p>
            <a:pPr lvl="1">
              <a:lnSpc>
                <a:spcPct val="120000"/>
              </a:lnSpc>
            </a:pPr>
            <a:r>
              <a:rPr lang="en-US" sz="1400" dirty="0" smtClean="0">
                <a:solidFill>
                  <a:srgbClr val="0070C0"/>
                </a:solidFill>
              </a:rPr>
              <a:t>TB </a:t>
            </a:r>
            <a:r>
              <a:rPr lang="en-US" sz="1400" dirty="0" smtClean="0">
                <a:solidFill>
                  <a:srgbClr val="0070C0"/>
                </a:solidFill>
              </a:rPr>
              <a:t>connection to the cooling system is an important design detail;</a:t>
            </a:r>
          </a:p>
          <a:p>
            <a:pPr>
              <a:lnSpc>
                <a:spcPct val="120000"/>
              </a:lnSpc>
            </a:pPr>
            <a:r>
              <a:rPr lang="en-US" sz="1600" dirty="0" smtClean="0"/>
              <a:t>The D-shaped cooling tubes are </a:t>
            </a:r>
            <a:r>
              <a:rPr lang="en-US" sz="1600" dirty="0" smtClean="0">
                <a:solidFill>
                  <a:srgbClr val="C00000"/>
                </a:solidFill>
              </a:rPr>
              <a:t>EB-welded to the base plates </a:t>
            </a:r>
            <a:r>
              <a:rPr lang="en-US" sz="1600" dirty="0" smtClean="0">
                <a:solidFill>
                  <a:srgbClr val="C00000"/>
                </a:solidFill>
              </a:rPr>
              <a:t>of </a:t>
            </a:r>
            <a:r>
              <a:rPr lang="en-US" sz="1600" dirty="0" smtClean="0">
                <a:solidFill>
                  <a:srgbClr val="C00000"/>
                </a:solidFill>
              </a:rPr>
              <a:t>5N Al;</a:t>
            </a:r>
          </a:p>
          <a:p>
            <a:pPr>
              <a:lnSpc>
                <a:spcPct val="120000"/>
              </a:lnSpc>
            </a:pPr>
            <a:r>
              <a:rPr lang="en-US" sz="1600" dirty="0" smtClean="0"/>
              <a:t>TBs are </a:t>
            </a:r>
            <a:r>
              <a:rPr lang="en-US" sz="1600" dirty="0" smtClean="0">
                <a:solidFill>
                  <a:srgbClr val="C00000"/>
                </a:solidFill>
              </a:rPr>
              <a:t>TIG welded to the base plates;</a:t>
            </a:r>
          </a:p>
          <a:p>
            <a:pPr>
              <a:lnSpc>
                <a:spcPct val="120000"/>
              </a:lnSpc>
            </a:pPr>
            <a:r>
              <a:rPr lang="en-US" sz="1600" dirty="0" smtClean="0"/>
              <a:t>This design minimizes </a:t>
            </a:r>
            <a:r>
              <a:rPr lang="en-US" sz="1600" dirty="0" smtClean="0">
                <a:latin typeface="Symbol" pitchFamily="18" charset="2"/>
              </a:rPr>
              <a:t>D</a:t>
            </a:r>
            <a:r>
              <a:rPr lang="en-US" sz="1600" dirty="0" smtClean="0"/>
              <a:t>T between </a:t>
            </a:r>
            <a:r>
              <a:rPr lang="en-US" sz="1600" dirty="0" smtClean="0"/>
              <a:t>TB and </a:t>
            </a:r>
            <a:r>
              <a:rPr lang="en-US" sz="1600" dirty="0" err="1" smtClean="0"/>
              <a:t>LHe</a:t>
            </a:r>
            <a:r>
              <a:rPr lang="en-US" sz="1600" dirty="0" smtClean="0"/>
              <a:t>.</a:t>
            </a:r>
            <a:endParaRPr lang="en-US" sz="1600" dirty="0"/>
          </a:p>
        </p:txBody>
      </p:sp>
      <p:sp>
        <p:nvSpPr>
          <p:cNvPr id="9" name="Date Placeholder 8"/>
          <p:cNvSpPr>
            <a:spLocks noGrp="1"/>
          </p:cNvSpPr>
          <p:nvPr>
            <p:ph type="dt" sz="half" idx="10"/>
          </p:nvPr>
        </p:nvSpPr>
        <p:spPr/>
        <p:txBody>
          <a:bodyPr/>
          <a:lstStyle/>
          <a:p>
            <a:pPr>
              <a:defRPr/>
            </a:pPr>
            <a:r>
              <a:rPr lang="en-US" smtClean="0"/>
              <a:t>October 21-24, 2014</a:t>
            </a:r>
            <a:endParaRPr lang="en-US" dirty="0"/>
          </a:p>
        </p:txBody>
      </p:sp>
      <p:sp>
        <p:nvSpPr>
          <p:cNvPr id="10" name="Footer Placeholder 9"/>
          <p:cNvSpPr>
            <a:spLocks noGrp="1"/>
          </p:cNvSpPr>
          <p:nvPr>
            <p:ph type="ftr" sz="quarter" idx="11"/>
          </p:nvPr>
        </p:nvSpPr>
        <p:spPr/>
        <p:txBody>
          <a:bodyPr/>
          <a:lstStyle/>
          <a:p>
            <a:pPr>
              <a:defRPr/>
            </a:pPr>
            <a:r>
              <a:rPr lang="de-DE" smtClean="0"/>
              <a:t>V.V. Kashikhin -  DOE CD-2/3b review</a:t>
            </a:r>
            <a:endParaRPr lang="en-US" b="1" dirty="0"/>
          </a:p>
        </p:txBody>
      </p:sp>
      <p:sp>
        <p:nvSpPr>
          <p:cNvPr id="11" name="Slide Number Placeholder 10"/>
          <p:cNvSpPr>
            <a:spLocks noGrp="1"/>
          </p:cNvSpPr>
          <p:nvPr>
            <p:ph type="sldNum" sz="quarter" idx="12"/>
          </p:nvPr>
        </p:nvSpPr>
        <p:spPr/>
        <p:txBody>
          <a:bodyPr/>
          <a:lstStyle/>
          <a:p>
            <a:pPr>
              <a:defRPr/>
            </a:pPr>
            <a:fld id="{2A0CCE80-3B22-F34E-81B2-E096627812DD}" type="slidenum">
              <a:rPr lang="en-US" smtClean="0"/>
              <a:pPr>
                <a:defRPr/>
              </a:pPr>
              <a:t>8</a:t>
            </a:fld>
            <a:endParaRPr lang="en-US" dirty="0"/>
          </a:p>
        </p:txBody>
      </p:sp>
      <p:grpSp>
        <p:nvGrpSpPr>
          <p:cNvPr id="36" name="Group 35"/>
          <p:cNvGrpSpPr/>
          <p:nvPr/>
        </p:nvGrpSpPr>
        <p:grpSpPr>
          <a:xfrm>
            <a:off x="0" y="971227"/>
            <a:ext cx="5542927" cy="5272620"/>
            <a:chOff x="0" y="971227"/>
            <a:chExt cx="5542927" cy="5272620"/>
          </a:xfrm>
        </p:grpSpPr>
        <p:pic>
          <p:nvPicPr>
            <p:cNvPr id="3074" name="Picture 2" descr="C:\Users\vadim\AppData\Local\Temp\F10007088_1\F10006281_4.png"/>
            <p:cNvPicPr>
              <a:picLocks noChangeAspect="1" noChangeArrowheads="1"/>
            </p:cNvPicPr>
            <p:nvPr/>
          </p:nvPicPr>
          <p:blipFill rotWithShape="1">
            <a:blip r:embed="rId2">
              <a:extLst>
                <a:ext uri="{28A0092B-C50C-407E-A947-70E740481C1C}">
                  <a14:useLocalDpi xmlns:a14="http://schemas.microsoft.com/office/drawing/2010/main" val="0"/>
                </a:ext>
              </a:extLst>
            </a:blip>
            <a:srcRect l="1601" t="1164" r="3471" b="1336"/>
            <a:stretch/>
          </p:blipFill>
          <p:spPr bwMode="auto">
            <a:xfrm>
              <a:off x="0" y="1507211"/>
              <a:ext cx="5503829" cy="45981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5075071" y="2441004"/>
              <a:ext cx="467856" cy="497164"/>
            </a:xfrm>
            <a:prstGeom prst="straightConnector1">
              <a:avLst/>
            </a:prstGeom>
            <a:ln>
              <a:solidFill>
                <a:schemeClr val="accent4"/>
              </a:solidFill>
              <a:tailEnd type="triangle" w="med" len="lg"/>
            </a:ln>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4818132" y="2940497"/>
              <a:ext cx="256939" cy="222066"/>
            </a:xfrm>
            <a:prstGeom prst="roundRect">
              <a:avLst/>
            </a:prstGeom>
            <a:noFill/>
            <a:ln w="254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27322" y="971227"/>
              <a:ext cx="1371600" cy="276999"/>
            </a:xfrm>
            <a:prstGeom prst="rect">
              <a:avLst/>
            </a:prstGeom>
            <a:noFill/>
            <a:ln w="3175">
              <a:solidFill>
                <a:schemeClr val="tx1"/>
              </a:solidFill>
            </a:ln>
          </p:spPr>
          <p:txBody>
            <a:bodyPr wrap="square" rtlCol="0">
              <a:spAutoFit/>
            </a:bodyPr>
            <a:lstStyle/>
            <a:p>
              <a:r>
                <a:rPr lang="en-US" sz="1200" b="1" dirty="0" smtClean="0"/>
                <a:t>2-phase He return</a:t>
              </a:r>
              <a:endParaRPr lang="en-US" sz="1200" b="1" dirty="0"/>
            </a:p>
          </p:txBody>
        </p:sp>
        <p:cxnSp>
          <p:nvCxnSpPr>
            <p:cNvPr id="16" name="Straight Arrow Connector 15"/>
            <p:cNvCxnSpPr>
              <a:stCxn id="14" idx="2"/>
            </p:cNvCxnSpPr>
            <p:nvPr/>
          </p:nvCxnSpPr>
          <p:spPr>
            <a:xfrm flipH="1">
              <a:off x="1682496" y="1248226"/>
              <a:ext cx="630626" cy="770104"/>
            </a:xfrm>
            <a:prstGeom prst="straightConnector1">
              <a:avLst/>
            </a:prstGeom>
            <a:ln w="19050">
              <a:solidFill>
                <a:schemeClr val="accent4"/>
              </a:solidFill>
              <a:tailEnd type="triangle" w="med" len="lg"/>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8451" y="1393956"/>
              <a:ext cx="957020" cy="276999"/>
            </a:xfrm>
            <a:prstGeom prst="rect">
              <a:avLst/>
            </a:prstGeom>
            <a:noFill/>
            <a:ln w="3175">
              <a:solidFill>
                <a:schemeClr val="tx1"/>
              </a:solidFill>
            </a:ln>
          </p:spPr>
          <p:txBody>
            <a:bodyPr wrap="square" rtlCol="0">
              <a:spAutoFit/>
            </a:bodyPr>
            <a:lstStyle/>
            <a:p>
              <a:r>
                <a:rPr lang="en-US" sz="1200" b="1" dirty="0" err="1" smtClean="0"/>
                <a:t>LHe</a:t>
              </a:r>
              <a:r>
                <a:rPr lang="en-US" sz="1200" b="1" dirty="0" smtClean="0"/>
                <a:t> </a:t>
              </a:r>
              <a:r>
                <a:rPr lang="en-US" sz="1200" b="1" dirty="0" smtClean="0"/>
                <a:t>supply</a:t>
              </a:r>
              <a:endParaRPr lang="en-US" sz="1200" b="1" dirty="0"/>
            </a:p>
          </p:txBody>
        </p:sp>
        <p:cxnSp>
          <p:nvCxnSpPr>
            <p:cNvPr id="27" name="Straight Arrow Connector 26"/>
            <p:cNvCxnSpPr>
              <a:stCxn id="25" idx="2"/>
            </p:cNvCxnSpPr>
            <p:nvPr/>
          </p:nvCxnSpPr>
          <p:spPr>
            <a:xfrm>
              <a:off x="546961" y="1670955"/>
              <a:ext cx="940753" cy="1315359"/>
            </a:xfrm>
            <a:prstGeom prst="straightConnector1">
              <a:avLst/>
            </a:prstGeom>
            <a:ln w="19050">
              <a:solidFill>
                <a:schemeClr val="accent4"/>
              </a:solidFill>
              <a:tailEnd type="triangle" w="med" len="lg"/>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20650" y="5153186"/>
              <a:ext cx="1250950" cy="276999"/>
            </a:xfrm>
            <a:prstGeom prst="rect">
              <a:avLst/>
            </a:prstGeom>
            <a:noFill/>
            <a:ln w="3175">
              <a:solidFill>
                <a:schemeClr val="tx1"/>
              </a:solidFill>
            </a:ln>
          </p:spPr>
          <p:txBody>
            <a:bodyPr wrap="square" rtlCol="0">
              <a:spAutoFit/>
            </a:bodyPr>
            <a:lstStyle/>
            <a:p>
              <a:r>
                <a:rPr lang="en-US" sz="1200" b="1" dirty="0" smtClean="0"/>
                <a:t>Transition tubes</a:t>
              </a:r>
              <a:endParaRPr lang="en-US" sz="1200" b="1" dirty="0"/>
            </a:p>
          </p:txBody>
        </p:sp>
        <p:cxnSp>
          <p:nvCxnSpPr>
            <p:cNvPr id="38" name="Straight Arrow Connector 37"/>
            <p:cNvCxnSpPr/>
            <p:nvPr/>
          </p:nvCxnSpPr>
          <p:spPr>
            <a:xfrm flipV="1">
              <a:off x="746125" y="4191000"/>
              <a:ext cx="168275" cy="962186"/>
            </a:xfrm>
            <a:prstGeom prst="straightConnector1">
              <a:avLst/>
            </a:prstGeom>
            <a:ln w="19050">
              <a:solidFill>
                <a:schemeClr val="accent4"/>
              </a:solidFill>
              <a:tailEnd type="triangle" w="med" len="lg"/>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746125" y="4626246"/>
              <a:ext cx="1160167" cy="526940"/>
            </a:xfrm>
            <a:prstGeom prst="straightConnector1">
              <a:avLst/>
            </a:prstGeom>
            <a:ln w="19050">
              <a:solidFill>
                <a:schemeClr val="accent4"/>
              </a:solidFill>
              <a:tailEnd type="triangle" w="med" len="lg"/>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906291" y="5966848"/>
              <a:ext cx="1270861" cy="276999"/>
            </a:xfrm>
            <a:prstGeom prst="rect">
              <a:avLst/>
            </a:prstGeom>
            <a:noFill/>
            <a:ln w="3175">
              <a:solidFill>
                <a:schemeClr val="tx1"/>
              </a:solidFill>
            </a:ln>
          </p:spPr>
          <p:txBody>
            <a:bodyPr wrap="square" rtlCol="0">
              <a:spAutoFit/>
            </a:bodyPr>
            <a:lstStyle/>
            <a:p>
              <a:r>
                <a:rPr lang="en-US" sz="1200" b="1" dirty="0" smtClean="0"/>
                <a:t>Supply manifold</a:t>
              </a:r>
              <a:endParaRPr lang="en-US" sz="1200" b="1" dirty="0"/>
            </a:p>
          </p:txBody>
        </p:sp>
        <p:cxnSp>
          <p:nvCxnSpPr>
            <p:cNvPr id="45" name="Straight Arrow Connector 44"/>
            <p:cNvCxnSpPr/>
            <p:nvPr/>
          </p:nvCxnSpPr>
          <p:spPr>
            <a:xfrm flipV="1">
              <a:off x="3174569" y="6044339"/>
              <a:ext cx="1033221" cy="73924"/>
            </a:xfrm>
            <a:prstGeom prst="straightConnector1">
              <a:avLst/>
            </a:prstGeom>
            <a:ln w="19050">
              <a:solidFill>
                <a:schemeClr val="accent4"/>
              </a:solidFill>
              <a:tailEnd type="triangle" w="med" len="lg"/>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827201" y="1537213"/>
              <a:ext cx="1270861" cy="276999"/>
            </a:xfrm>
            <a:prstGeom prst="rect">
              <a:avLst/>
            </a:prstGeom>
            <a:noFill/>
            <a:ln w="3175">
              <a:solidFill>
                <a:schemeClr val="tx1"/>
              </a:solidFill>
            </a:ln>
          </p:spPr>
          <p:txBody>
            <a:bodyPr wrap="square" rtlCol="0">
              <a:spAutoFit/>
            </a:bodyPr>
            <a:lstStyle/>
            <a:p>
              <a:r>
                <a:rPr lang="en-US" sz="1200" b="1" dirty="0" smtClean="0"/>
                <a:t>Return manifold</a:t>
              </a:r>
              <a:endParaRPr lang="en-US" sz="1200" b="1" dirty="0"/>
            </a:p>
          </p:txBody>
        </p:sp>
        <p:cxnSp>
          <p:nvCxnSpPr>
            <p:cNvPr id="48" name="Straight Arrow Connector 47"/>
            <p:cNvCxnSpPr>
              <a:stCxn id="47" idx="2"/>
            </p:cNvCxnSpPr>
            <p:nvPr/>
          </p:nvCxnSpPr>
          <p:spPr>
            <a:xfrm>
              <a:off x="3462632" y="1814212"/>
              <a:ext cx="161717" cy="653005"/>
            </a:xfrm>
            <a:prstGeom prst="straightConnector1">
              <a:avLst/>
            </a:prstGeom>
            <a:ln w="19050">
              <a:solidFill>
                <a:schemeClr val="accent4"/>
              </a:solidFill>
              <a:tailEnd type="triangle" w="med" len="lg"/>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5207556" y="5595042"/>
            <a:ext cx="3867171" cy="523220"/>
          </a:xfrm>
          <a:prstGeom prst="rect">
            <a:avLst/>
          </a:prstGeom>
          <a:noFill/>
        </p:spPr>
        <p:txBody>
          <a:bodyPr wrap="square" rtlCol="0">
            <a:spAutoFit/>
          </a:bodyPr>
          <a:lstStyle/>
          <a:p>
            <a:r>
              <a:rPr lang="en-US" sz="1400" i="1" dirty="0">
                <a:solidFill>
                  <a:srgbClr val="00B050"/>
                </a:solidFill>
              </a:rPr>
              <a:t>PS </a:t>
            </a:r>
            <a:r>
              <a:rPr lang="en-US" sz="1400" i="1" dirty="0" err="1">
                <a:solidFill>
                  <a:srgbClr val="00B050"/>
                </a:solidFill>
              </a:rPr>
              <a:t>Thermosiphon</a:t>
            </a:r>
            <a:r>
              <a:rPr lang="en-US" sz="1400" i="1" dirty="0">
                <a:solidFill>
                  <a:srgbClr val="00B050"/>
                </a:solidFill>
              </a:rPr>
              <a:t> Design - Separated and Homogeneous Flow Models, Mu2e Document </a:t>
            </a:r>
            <a:r>
              <a:rPr lang="en-US" sz="1400" i="1" dirty="0" smtClean="0">
                <a:solidFill>
                  <a:srgbClr val="00B050"/>
                </a:solidFill>
              </a:rPr>
              <a:t>4620</a:t>
            </a:r>
            <a:endParaRPr lang="en-US" sz="1400" i="1" dirty="0">
              <a:solidFill>
                <a:srgbClr val="00B050"/>
              </a:solidFill>
            </a:endParaRPr>
          </a:p>
        </p:txBody>
      </p:sp>
      <p:pic>
        <p:nvPicPr>
          <p:cNvPr id="8" name="Рисунок 6" descr="G:\CM_May2013_RT_tube-Model.png"/>
          <p:cNvPicPr>
            <a:picLocks noChangeAspect="1"/>
          </p:cNvPicPr>
          <p:nvPr/>
        </p:nvPicPr>
        <p:blipFill>
          <a:blip r:embed="rId3"/>
          <a:srcRect t="28988" b="27947"/>
          <a:stretch>
            <a:fillRect/>
          </a:stretch>
        </p:blipFill>
        <p:spPr bwMode="auto">
          <a:xfrm>
            <a:off x="4501152" y="864623"/>
            <a:ext cx="4573574" cy="1576380"/>
          </a:xfrm>
          <a:prstGeom prst="rect">
            <a:avLst/>
          </a:prstGeom>
          <a:noFill/>
          <a:ln w="9525">
            <a:noFill/>
            <a:miter lim="800000"/>
            <a:headEnd/>
            <a:tailEnd/>
          </a:ln>
        </p:spPr>
      </p:pic>
    </p:spTree>
    <p:extLst>
      <p:ext uri="{BB962C8B-B14F-4D97-AF65-F5344CB8AC3E}">
        <p14:creationId xmlns:p14="http://schemas.microsoft.com/office/powerpoint/2010/main" val="2001813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Design - cold mass suspension system</a:t>
            </a:r>
            <a:endParaRPr lang="en-US" dirty="0"/>
          </a:p>
        </p:txBody>
      </p:sp>
      <p:sp>
        <p:nvSpPr>
          <p:cNvPr id="3" name="Content Placeholder 2"/>
          <p:cNvSpPr>
            <a:spLocks noGrp="1"/>
          </p:cNvSpPr>
          <p:nvPr>
            <p:ph idx="1"/>
          </p:nvPr>
        </p:nvSpPr>
        <p:spPr>
          <a:xfrm>
            <a:off x="6563532" y="1378709"/>
            <a:ext cx="2437897" cy="4254285"/>
          </a:xfrm>
        </p:spPr>
        <p:txBody>
          <a:bodyPr>
            <a:normAutofit fontScale="70000" lnSpcReduction="20000"/>
          </a:bodyPr>
          <a:lstStyle/>
          <a:p>
            <a:pPr>
              <a:lnSpc>
                <a:spcPct val="120000"/>
              </a:lnSpc>
            </a:pPr>
            <a:r>
              <a:rPr lang="en-US" dirty="0" smtClean="0"/>
              <a:t>Axial </a:t>
            </a:r>
            <a:r>
              <a:rPr lang="en-US" dirty="0" smtClean="0"/>
              <a:t>suspension:</a:t>
            </a:r>
          </a:p>
          <a:p>
            <a:pPr lvl="1">
              <a:lnSpc>
                <a:spcPct val="120000"/>
              </a:lnSpc>
            </a:pPr>
            <a:r>
              <a:rPr lang="en-US" dirty="0" smtClean="0">
                <a:solidFill>
                  <a:srgbClr val="C00000"/>
                </a:solidFill>
              </a:rPr>
              <a:t>6 asymmetric pairs of </a:t>
            </a:r>
            <a:r>
              <a:rPr lang="en-US" dirty="0" smtClean="0">
                <a:solidFill>
                  <a:srgbClr val="C00000"/>
                </a:solidFill>
              </a:rPr>
              <a:t>Inconel-718 </a:t>
            </a:r>
            <a:r>
              <a:rPr lang="en-US" dirty="0" smtClean="0">
                <a:solidFill>
                  <a:srgbClr val="C00000"/>
                </a:solidFill>
              </a:rPr>
              <a:t>rods; </a:t>
            </a:r>
          </a:p>
          <a:p>
            <a:pPr lvl="1">
              <a:lnSpc>
                <a:spcPct val="120000"/>
              </a:lnSpc>
            </a:pPr>
            <a:r>
              <a:rPr lang="en-US" dirty="0" smtClean="0">
                <a:solidFill>
                  <a:srgbClr val="0070C0"/>
                </a:solidFill>
              </a:rPr>
              <a:t>Belleville springs at each rod’s end </a:t>
            </a:r>
            <a:r>
              <a:rPr lang="en-US" dirty="0" smtClean="0">
                <a:solidFill>
                  <a:srgbClr val="0070C0"/>
                </a:solidFill>
              </a:rPr>
              <a:t>to compensate the thermal contraction.</a:t>
            </a:r>
          </a:p>
          <a:p>
            <a:pPr>
              <a:lnSpc>
                <a:spcPct val="120000"/>
              </a:lnSpc>
            </a:pPr>
            <a:r>
              <a:rPr lang="en-US" dirty="0" smtClean="0"/>
              <a:t>Radial </a:t>
            </a:r>
            <a:r>
              <a:rPr lang="en-US" dirty="0" smtClean="0"/>
              <a:t>suspension:</a:t>
            </a:r>
          </a:p>
          <a:p>
            <a:pPr lvl="1">
              <a:lnSpc>
                <a:spcPct val="120000"/>
              </a:lnSpc>
            </a:pPr>
            <a:r>
              <a:rPr lang="en-US" dirty="0" smtClean="0">
                <a:solidFill>
                  <a:srgbClr val="C00000"/>
                </a:solidFill>
              </a:rPr>
              <a:t>4 </a:t>
            </a:r>
            <a:r>
              <a:rPr lang="en-US" dirty="0" smtClean="0">
                <a:solidFill>
                  <a:srgbClr val="C00000"/>
                </a:solidFill>
              </a:rPr>
              <a:t>pairs of Inconel-718 </a:t>
            </a:r>
            <a:r>
              <a:rPr lang="en-US" dirty="0" smtClean="0">
                <a:solidFill>
                  <a:srgbClr val="C00000"/>
                </a:solidFill>
              </a:rPr>
              <a:t>rods at each end;</a:t>
            </a:r>
          </a:p>
          <a:p>
            <a:pPr lvl="1">
              <a:lnSpc>
                <a:spcPct val="120000"/>
              </a:lnSpc>
            </a:pPr>
            <a:r>
              <a:rPr lang="en-US" dirty="0" smtClean="0">
                <a:solidFill>
                  <a:srgbClr val="0070C0"/>
                </a:solidFill>
              </a:rPr>
              <a:t>Half of the rods is loaded through the </a:t>
            </a:r>
            <a:r>
              <a:rPr lang="en-US" dirty="0">
                <a:solidFill>
                  <a:srgbClr val="0070C0"/>
                </a:solidFill>
              </a:rPr>
              <a:t>Belleville springs to compensate the thermal contraction.</a:t>
            </a:r>
          </a:p>
          <a:p>
            <a:pPr lvl="1">
              <a:lnSpc>
                <a:spcPct val="120000"/>
              </a:lnSpc>
            </a:pPr>
            <a:endParaRPr lang="en-US" dirty="0" smtClean="0">
              <a:solidFill>
                <a:srgbClr val="0070C0"/>
              </a:solidFill>
            </a:endParaRPr>
          </a:p>
          <a:p>
            <a:endParaRPr lang="en-US" dirty="0"/>
          </a:p>
        </p:txBody>
      </p:sp>
      <p:sp>
        <p:nvSpPr>
          <p:cNvPr id="7" name="Date Placeholder 6"/>
          <p:cNvSpPr>
            <a:spLocks noGrp="1"/>
          </p:cNvSpPr>
          <p:nvPr>
            <p:ph type="dt" sz="half" idx="10"/>
          </p:nvPr>
        </p:nvSpPr>
        <p:spPr/>
        <p:txBody>
          <a:bodyPr/>
          <a:lstStyle/>
          <a:p>
            <a:pPr>
              <a:defRPr/>
            </a:pPr>
            <a:r>
              <a:rPr lang="en-US" smtClean="0"/>
              <a:t>October 21-24, 2014</a:t>
            </a:r>
            <a:endParaRPr lang="en-US" dirty="0"/>
          </a:p>
        </p:txBody>
      </p:sp>
      <p:sp>
        <p:nvSpPr>
          <p:cNvPr id="8" name="Footer Placeholder 7"/>
          <p:cNvSpPr>
            <a:spLocks noGrp="1"/>
          </p:cNvSpPr>
          <p:nvPr>
            <p:ph type="ftr" sz="quarter" idx="11"/>
          </p:nvPr>
        </p:nvSpPr>
        <p:spPr/>
        <p:txBody>
          <a:bodyPr/>
          <a:lstStyle/>
          <a:p>
            <a:pPr>
              <a:defRPr/>
            </a:pPr>
            <a:r>
              <a:rPr lang="de-DE" smtClean="0"/>
              <a:t>V.V. Kashikhin -  DOE CD-2/3b review</a:t>
            </a:r>
            <a:endParaRPr lang="en-US" b="1" dirty="0"/>
          </a:p>
        </p:txBody>
      </p:sp>
      <p:sp>
        <p:nvSpPr>
          <p:cNvPr id="9" name="Slide Number Placeholder 8"/>
          <p:cNvSpPr>
            <a:spLocks noGrp="1"/>
          </p:cNvSpPr>
          <p:nvPr>
            <p:ph type="sldNum" sz="quarter" idx="12"/>
          </p:nvPr>
        </p:nvSpPr>
        <p:spPr/>
        <p:txBody>
          <a:bodyPr/>
          <a:lstStyle/>
          <a:p>
            <a:pPr>
              <a:defRPr/>
            </a:pPr>
            <a:fld id="{2A0CCE80-3B22-F34E-81B2-E096627812DD}" type="slidenum">
              <a:rPr lang="en-US" smtClean="0"/>
              <a:pPr>
                <a:defRPr/>
              </a:pPr>
              <a:t>9</a:t>
            </a:fld>
            <a:endParaRPr lang="en-US" dirty="0"/>
          </a:p>
        </p:txBody>
      </p:sp>
      <p:pic>
        <p:nvPicPr>
          <p:cNvPr id="1028" name="Picture 4" descr="C:\Users\vadim\AppData\Local\Temp\F10007088_1\F10006281_3.png"/>
          <p:cNvPicPr>
            <a:picLocks noChangeAspect="1" noChangeArrowheads="1"/>
          </p:cNvPicPr>
          <p:nvPr/>
        </p:nvPicPr>
        <p:blipFill rotWithShape="1">
          <a:blip r:embed="rId2">
            <a:extLst>
              <a:ext uri="{28A0092B-C50C-407E-A947-70E740481C1C}">
                <a14:useLocalDpi xmlns:a14="http://schemas.microsoft.com/office/drawing/2010/main" val="0"/>
              </a:ext>
            </a:extLst>
          </a:blip>
          <a:srcRect l="1579"/>
          <a:stretch/>
        </p:blipFill>
        <p:spPr bwMode="auto">
          <a:xfrm>
            <a:off x="10467" y="844898"/>
            <a:ext cx="6439546" cy="532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3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9011</TotalTime>
  <Words>2219</Words>
  <Application>Microsoft Office PowerPoint</Application>
  <PresentationFormat>On-screen Show (4:3)</PresentationFormat>
  <Paragraphs>393</Paragraphs>
  <Slides>28</Slides>
  <Notes>1</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Fermilab: Footer Only</vt:lpstr>
      <vt:lpstr>FermilabTemplate</vt:lpstr>
      <vt:lpstr>1_Fermilab: Footer Only</vt:lpstr>
      <vt:lpstr>1_FermilabTemplate</vt:lpstr>
      <vt:lpstr>2_Fermilab: Footer Only</vt:lpstr>
      <vt:lpstr>475.04.02 Production Solenoid</vt:lpstr>
      <vt:lpstr>Requirements - role of Production Solenoid</vt:lpstr>
      <vt:lpstr>Requirements - general</vt:lpstr>
      <vt:lpstr>Requirements - radiation environment</vt:lpstr>
      <vt:lpstr>Design - main features</vt:lpstr>
      <vt:lpstr>Design – cold mass components</vt:lpstr>
      <vt:lpstr>Design - coils and insulation</vt:lpstr>
      <vt:lpstr>Design - thermosiphon system</vt:lpstr>
      <vt:lpstr>Design - cold mass suspension system</vt:lpstr>
      <vt:lpstr>Design: 80 K thermal shield</vt:lpstr>
      <vt:lpstr>Design: vacuum vessel &amp; support frame </vt:lpstr>
      <vt:lpstr>Improvements since CD-1</vt:lpstr>
      <vt:lpstr>Value Engineering since CD-1</vt:lpstr>
      <vt:lpstr>Performance - magnetic field</vt:lpstr>
      <vt:lpstr>Performance – operating margins</vt:lpstr>
      <vt:lpstr>Performance - quench protection</vt:lpstr>
      <vt:lpstr>Performance - structural analysis </vt:lpstr>
      <vt:lpstr>Performance – thermal analysis (T0=4.7 K)</vt:lpstr>
      <vt:lpstr>Remaining work before CD-3</vt:lpstr>
      <vt:lpstr>Quality Assurance</vt:lpstr>
      <vt:lpstr>ES&amp;H</vt:lpstr>
      <vt:lpstr>Cost Distribution by Resource Type</vt:lpstr>
      <vt:lpstr>Quality of Estimate</vt:lpstr>
      <vt:lpstr>Labor Resources</vt:lpstr>
      <vt:lpstr>Cost Table</vt:lpstr>
      <vt:lpstr>Major Milestones</vt:lpstr>
      <vt:lpstr>Schedule</vt:lpstr>
      <vt:lpstr>Summary</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Vadim Kashikhin x6546 12305N</cp:lastModifiedBy>
  <cp:revision>500</cp:revision>
  <cp:lastPrinted>2014-06-04T17:18:59Z</cp:lastPrinted>
  <dcterms:created xsi:type="dcterms:W3CDTF">2014-01-03T20:18:13Z</dcterms:created>
  <dcterms:modified xsi:type="dcterms:W3CDTF">2014-10-16T23:23:45Z</dcterms:modified>
</cp:coreProperties>
</file>