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2"/>
  </p:notesMasterIdLst>
  <p:handoutMasterIdLst>
    <p:handoutMasterId r:id="rId23"/>
  </p:handout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C6B11"/>
    <a:srgbClr val="BD1F24"/>
    <a:srgbClr val="DA592A"/>
    <a:srgbClr val="808080"/>
    <a:srgbClr val="154D81"/>
    <a:srgbClr val="DF652C"/>
    <a:srgbClr val="E0692D"/>
    <a:srgbClr val="DF6424"/>
    <a:srgbClr val="D354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80" d="100"/>
          <a:sy n="80" d="100"/>
        </p:scale>
        <p:origin x="-2242" y="-5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4C190591-D543-7449-A828-559C08D06478}" type="datetimeFigureOut">
              <a:rPr lang="en-US"/>
              <a:pPr>
                <a:defRPr/>
              </a:pPr>
              <a:t>10/20/2014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83F73473-3CFB-5241-BF82-E3884D4E82D7}" type="slidenum">
              <a:rPr lang="en-US"/>
              <a:pPr>
                <a:defRPr/>
              </a:pPr>
              <a:t>‹#›</a:t>
            </a:fld>
            <a:endParaRPr lang="en-US" dirty="0"/>
          </a:p>
        </p:txBody>
      </p:sp>
    </p:spTree>
    <p:extLst>
      <p:ext uri="{BB962C8B-B14F-4D97-AF65-F5344CB8AC3E}">
        <p14:creationId xmlns:p14="http://schemas.microsoft.com/office/powerpoint/2010/main" val="3982180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Helvetica"/>
                <a:ea typeface="+mn-ea"/>
                <a:cs typeface="+mn-cs"/>
              </a:defRPr>
            </a:lvl1pPr>
          </a:lstStyle>
          <a:p>
            <a:pPr>
              <a:defRPr/>
            </a:pPr>
            <a:fld id="{82702176-6DAC-6B4F-B700-3AD3B8686ACC}" type="datetimeFigureOut">
              <a:rPr lang="en-US"/>
              <a:pPr>
                <a:defRPr/>
              </a:pPr>
              <a:t>10/20/2014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Helvetica"/>
                <a:ea typeface="+mn-ea"/>
                <a:cs typeface="+mn-cs"/>
              </a:defRPr>
            </a:lvl1pPr>
          </a:lstStyle>
          <a:p>
            <a:pPr>
              <a:defRPr/>
            </a:pPr>
            <a:fld id="{4649E3D0-3FEA-B642-9F67-967BE3D8E8DB}" type="slidenum">
              <a:rPr lang="en-US"/>
              <a:pPr>
                <a:defRPr/>
              </a:pPr>
              <a:t>‹#›</a:t>
            </a:fld>
            <a:endParaRPr lang="en-US" dirty="0"/>
          </a:p>
        </p:txBody>
      </p:sp>
    </p:spTree>
    <p:extLst>
      <p:ext uri="{BB962C8B-B14F-4D97-AF65-F5344CB8AC3E}">
        <p14:creationId xmlns:p14="http://schemas.microsoft.com/office/powerpoint/2010/main" val="124331482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2</a:t>
            </a:fld>
            <a:endParaRPr lang="en-US" dirty="0"/>
          </a:p>
        </p:txBody>
      </p:sp>
    </p:spTree>
    <p:extLst>
      <p:ext uri="{BB962C8B-B14F-4D97-AF65-F5344CB8AC3E}">
        <p14:creationId xmlns:p14="http://schemas.microsoft.com/office/powerpoint/2010/main" val="4133596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12</a:t>
            </a:fld>
            <a:endParaRPr lang="en-US" dirty="0"/>
          </a:p>
        </p:txBody>
      </p:sp>
    </p:spTree>
    <p:extLst>
      <p:ext uri="{BB962C8B-B14F-4D97-AF65-F5344CB8AC3E}">
        <p14:creationId xmlns:p14="http://schemas.microsoft.com/office/powerpoint/2010/main" val="1319303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13</a:t>
            </a:fld>
            <a:endParaRPr lang="en-US" dirty="0"/>
          </a:p>
        </p:txBody>
      </p:sp>
    </p:spTree>
    <p:extLst>
      <p:ext uri="{BB962C8B-B14F-4D97-AF65-F5344CB8AC3E}">
        <p14:creationId xmlns:p14="http://schemas.microsoft.com/office/powerpoint/2010/main" val="1913566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14</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15</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16</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17</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18</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19</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4</a:t>
            </a:fld>
            <a:endParaRPr lang="en-US" dirty="0"/>
          </a:p>
        </p:txBody>
      </p:sp>
    </p:spTree>
    <p:extLst>
      <p:ext uri="{BB962C8B-B14F-4D97-AF65-F5344CB8AC3E}">
        <p14:creationId xmlns:p14="http://schemas.microsoft.com/office/powerpoint/2010/main" val="4133596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5</a:t>
            </a:fld>
            <a:endParaRPr lang="en-US" dirty="0"/>
          </a:p>
        </p:txBody>
      </p:sp>
    </p:spTree>
    <p:extLst>
      <p:ext uri="{BB962C8B-B14F-4D97-AF65-F5344CB8AC3E}">
        <p14:creationId xmlns:p14="http://schemas.microsoft.com/office/powerpoint/2010/main" val="104366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6</a:t>
            </a:fld>
            <a:endParaRPr lang="en-US" dirty="0"/>
          </a:p>
        </p:txBody>
      </p:sp>
    </p:spTree>
    <p:extLst>
      <p:ext uri="{BB962C8B-B14F-4D97-AF65-F5344CB8AC3E}">
        <p14:creationId xmlns:p14="http://schemas.microsoft.com/office/powerpoint/2010/main" val="463431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7</a:t>
            </a:fld>
            <a:endParaRPr lang="en-US" dirty="0"/>
          </a:p>
        </p:txBody>
      </p:sp>
    </p:spTree>
    <p:extLst>
      <p:ext uri="{BB962C8B-B14F-4D97-AF65-F5344CB8AC3E}">
        <p14:creationId xmlns:p14="http://schemas.microsoft.com/office/powerpoint/2010/main" val="416906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8</a:t>
            </a:fld>
            <a:endParaRPr lang="en-US" dirty="0"/>
          </a:p>
        </p:txBody>
      </p:sp>
    </p:spTree>
    <p:extLst>
      <p:ext uri="{BB962C8B-B14F-4D97-AF65-F5344CB8AC3E}">
        <p14:creationId xmlns:p14="http://schemas.microsoft.com/office/powerpoint/2010/main" val="131930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9</a:t>
            </a:fld>
            <a:endParaRPr lang="en-US" dirty="0"/>
          </a:p>
        </p:txBody>
      </p:sp>
    </p:spTree>
    <p:extLst>
      <p:ext uri="{BB962C8B-B14F-4D97-AF65-F5344CB8AC3E}">
        <p14:creationId xmlns:p14="http://schemas.microsoft.com/office/powerpoint/2010/main" val="131930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10</a:t>
            </a:fld>
            <a:endParaRPr lang="en-US" dirty="0"/>
          </a:p>
        </p:txBody>
      </p:sp>
    </p:spTree>
    <p:extLst>
      <p:ext uri="{BB962C8B-B14F-4D97-AF65-F5344CB8AC3E}">
        <p14:creationId xmlns:p14="http://schemas.microsoft.com/office/powerpoint/2010/main" val="131930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A254F-9F57-114D-86BE-FFC886BA4761}" type="slidenum">
              <a:rPr lang="en-US" smtClean="0"/>
              <a:pPr/>
              <a:t>11</a:t>
            </a:fld>
            <a:endParaRPr lang="en-US" dirty="0"/>
          </a:p>
        </p:txBody>
      </p:sp>
    </p:spTree>
    <p:extLst>
      <p:ext uri="{BB962C8B-B14F-4D97-AF65-F5344CB8AC3E}">
        <p14:creationId xmlns:p14="http://schemas.microsoft.com/office/powerpoint/2010/main" val="1319303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Blue-Seal_c100m56y0k23-Mark_SC_Horizontal.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1358900"/>
            <a:ext cx="36449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ermilabLogo_100c56m0y23k.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6450" y="1447800"/>
            <a:ext cx="2901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154D81"/>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154D81"/>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119384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3200">
                <a:solidFill>
                  <a:srgbClr val="154D8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900">
                <a:solidFill>
                  <a:srgbClr val="154D81"/>
                </a:solidFill>
              </a:defRPr>
            </a:lvl1pPr>
          </a:lstStyle>
          <a:p>
            <a:pPr>
              <a:defRPr/>
            </a:pPr>
            <a:r>
              <a:rPr lang="en-US" dirty="0" smtClean="0"/>
              <a:t>6/8/14</a:t>
            </a:r>
            <a:endParaRPr lang="en-US" dirty="0"/>
          </a:p>
        </p:txBody>
      </p:sp>
      <p:sp>
        <p:nvSpPr>
          <p:cNvPr id="5" name="Footer Placeholder 4"/>
          <p:cNvSpPr>
            <a:spLocks noGrp="1"/>
          </p:cNvSpPr>
          <p:nvPr>
            <p:ph type="ftr" sz="quarter" idx="11"/>
          </p:nvPr>
        </p:nvSpPr>
        <p:spPr/>
        <p:txBody>
          <a:bodyPr/>
          <a:lstStyle>
            <a:lvl1pPr>
              <a:defRPr sz="900">
                <a:solidFill>
                  <a:srgbClr val="154D81"/>
                </a:solidFill>
              </a:defRPr>
            </a:lvl1pPr>
          </a:lstStyle>
          <a:p>
            <a:pPr>
              <a:defRPr/>
            </a:pPr>
            <a:r>
              <a:rPr lang="en-US" dirty="0" smtClean="0"/>
              <a:t>Your Name - Talk Title</a:t>
            </a:r>
            <a:endParaRPr lang="en-US" b="1" dirty="0"/>
          </a:p>
        </p:txBody>
      </p:sp>
      <p:sp>
        <p:nvSpPr>
          <p:cNvPr id="6" name="Slide Number Placeholder 5"/>
          <p:cNvSpPr>
            <a:spLocks noGrp="1"/>
          </p:cNvSpPr>
          <p:nvPr>
            <p:ph type="sldNum" sz="quarter" idx="12"/>
          </p:nvPr>
        </p:nvSpPr>
        <p:spPr/>
        <p:txBody>
          <a:bodyPr/>
          <a:lstStyle>
            <a:lvl1pPr>
              <a:defRPr sz="900">
                <a:solidFill>
                  <a:srgbClr val="154D81"/>
                </a:solidFill>
              </a:defRPr>
            </a:lvl1pPr>
          </a:lstStyle>
          <a:p>
            <a:pPr>
              <a:defRPr/>
            </a:pPr>
            <a:fld id="{2A0CCE80-3B22-F34E-81B2-E096627812DD}" type="slidenum">
              <a:rPr lang="en-US"/>
              <a:pPr>
                <a:defRPr/>
              </a:pPr>
              <a:t>‹#›</a:t>
            </a:fld>
            <a:endParaRPr lang="en-US" dirty="0"/>
          </a:p>
        </p:txBody>
      </p:sp>
    </p:spTree>
    <p:extLst>
      <p:ext uri="{BB962C8B-B14F-4D97-AF65-F5344CB8AC3E}">
        <p14:creationId xmlns:p14="http://schemas.microsoft.com/office/powerpoint/2010/main" val="117423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a:lvl1pPr>
          </a:lstStyle>
          <a:p>
            <a:pPr>
              <a:defRPr/>
            </a:pPr>
            <a:r>
              <a:rPr lang="en-US" dirty="0" smtClean="0"/>
              <a:t>6/8/14</a:t>
            </a:r>
            <a:endParaRPr lang="en-US" dirty="0"/>
          </a:p>
        </p:txBody>
      </p:sp>
      <p:sp>
        <p:nvSpPr>
          <p:cNvPr id="8" name="Footer Placeholder 4"/>
          <p:cNvSpPr>
            <a:spLocks noGrp="1"/>
          </p:cNvSpPr>
          <p:nvPr>
            <p:ph type="ftr" sz="quarter" idx="20"/>
          </p:nvPr>
        </p:nvSpPr>
        <p:spPr/>
        <p:txBody>
          <a:bodyPr/>
          <a:lstStyle>
            <a:lvl1pPr>
              <a:defRPr/>
            </a:lvl1pPr>
          </a:lstStyle>
          <a:p>
            <a:pPr>
              <a:defRPr/>
            </a:pPr>
            <a:r>
              <a:rPr lang="en-US" dirty="0" smtClean="0"/>
              <a:t>Your Name - Talk Title</a:t>
            </a:r>
            <a:endParaRPr lang="en-US" b="1" dirty="0"/>
          </a:p>
        </p:txBody>
      </p:sp>
      <p:sp>
        <p:nvSpPr>
          <p:cNvPr id="9" name="Slide Number Placeholder 5"/>
          <p:cNvSpPr>
            <a:spLocks noGrp="1"/>
          </p:cNvSpPr>
          <p:nvPr>
            <p:ph type="sldNum" sz="quarter" idx="21"/>
          </p:nvPr>
        </p:nvSpPr>
        <p:spPr/>
        <p:txBody>
          <a:bodyPr/>
          <a:lstStyle>
            <a:lvl1pPr>
              <a:defRPr/>
            </a:lvl1pPr>
          </a:lstStyle>
          <a:p>
            <a:pPr>
              <a:defRPr/>
            </a:pPr>
            <a:fld id="{5E820688-F7AE-7441-85BB-0E205217A28E}" type="slidenum">
              <a:rPr lang="en-US"/>
              <a:pPr>
                <a:defRPr/>
              </a:pPr>
              <a:t>‹#›</a:t>
            </a:fld>
            <a:endParaRPr lang="en-US" dirty="0"/>
          </a:p>
        </p:txBody>
      </p:sp>
    </p:spTree>
    <p:extLst>
      <p:ext uri="{BB962C8B-B14F-4D97-AF65-F5344CB8AC3E}">
        <p14:creationId xmlns:p14="http://schemas.microsoft.com/office/powerpoint/2010/main" val="399638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a:lvl1pPr>
          </a:lstStyle>
          <a:p>
            <a:pPr>
              <a:defRPr/>
            </a:pPr>
            <a:r>
              <a:rPr lang="en-US" dirty="0" smtClean="0"/>
              <a:t>6/8/14</a:t>
            </a:r>
            <a:endParaRPr lang="en-US" dirty="0"/>
          </a:p>
        </p:txBody>
      </p:sp>
      <p:sp>
        <p:nvSpPr>
          <p:cNvPr id="6" name="Footer Placeholder 4"/>
          <p:cNvSpPr>
            <a:spLocks noGrp="1"/>
          </p:cNvSpPr>
          <p:nvPr>
            <p:ph type="ftr" sz="quarter" idx="17"/>
          </p:nvPr>
        </p:nvSpPr>
        <p:spPr/>
        <p:txBody>
          <a:bodyPr/>
          <a:lstStyle>
            <a:lvl1pPr>
              <a:defRPr/>
            </a:lvl1pPr>
          </a:lstStyle>
          <a:p>
            <a:pPr>
              <a:defRPr/>
            </a:pPr>
            <a:r>
              <a:rPr lang="en-US" dirty="0" smtClean="0"/>
              <a:t>Your Name - Talk Title</a:t>
            </a:r>
            <a:endParaRPr lang="en-US" b="1" dirty="0"/>
          </a:p>
        </p:txBody>
      </p:sp>
      <p:sp>
        <p:nvSpPr>
          <p:cNvPr id="7" name="Slide Number Placeholder 5"/>
          <p:cNvSpPr>
            <a:spLocks noGrp="1"/>
          </p:cNvSpPr>
          <p:nvPr>
            <p:ph type="sldNum" sz="quarter" idx="18"/>
          </p:nvPr>
        </p:nvSpPr>
        <p:spPr/>
        <p:txBody>
          <a:bodyPr/>
          <a:lstStyle>
            <a:lvl1pPr>
              <a:defRPr/>
            </a:lvl1pPr>
          </a:lstStyle>
          <a:p>
            <a:pPr>
              <a:defRPr/>
            </a:pPr>
            <a:fld id="{DE78B61D-3477-4845-9DF6-695E34DA1F91}" type="slidenum">
              <a:rPr lang="en-US"/>
              <a:pPr>
                <a:defRPr/>
              </a:pPr>
              <a:t>‹#›</a:t>
            </a:fld>
            <a:endParaRPr lang="en-US" dirty="0"/>
          </a:p>
        </p:txBody>
      </p:sp>
    </p:spTree>
    <p:extLst>
      <p:ext uri="{BB962C8B-B14F-4D97-AF65-F5344CB8AC3E}">
        <p14:creationId xmlns:p14="http://schemas.microsoft.com/office/powerpoint/2010/main" val="1154532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r>
              <a:rPr lang="en-US" dirty="0" smtClean="0"/>
              <a:t>6/8/14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Your Name - Talk Title</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AB4790FE-81D3-D341-890A-EF9117775F6C}" type="slidenum">
              <a:rPr lang="en-US"/>
              <a:pPr>
                <a:defRPr/>
              </a:pPr>
              <a:t>‹#›</a:t>
            </a:fld>
            <a:endParaRPr lang="en-US" dirty="0"/>
          </a:p>
        </p:txBody>
      </p:sp>
    </p:spTree>
    <p:extLst>
      <p:ext uri="{BB962C8B-B14F-4D97-AF65-F5344CB8AC3E}">
        <p14:creationId xmlns:p14="http://schemas.microsoft.com/office/powerpoint/2010/main" val="239485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2"/>
          </p:nvPr>
        </p:nvSpPr>
        <p:spPr>
          <a:xfrm>
            <a:off x="229365" y="4765101"/>
            <a:ext cx="4205476"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20"/>
          </p:nvPr>
        </p:nvSpPr>
        <p:spPr>
          <a:xfrm>
            <a:off x="6445250" y="6515100"/>
            <a:ext cx="1076325" cy="241300"/>
          </a:xfrm>
        </p:spPr>
        <p:txBody>
          <a:bodyPr/>
          <a:lstStyle>
            <a:lvl1pPr>
              <a:defRPr/>
            </a:lvl1pPr>
          </a:lstStyle>
          <a:p>
            <a:pPr>
              <a:defRPr/>
            </a:pPr>
            <a:r>
              <a:rPr lang="en-US" dirty="0" smtClean="0"/>
              <a:t>6/8/14</a:t>
            </a:r>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smtClean="0"/>
              <a:t>Your Name - Talk Title</a:t>
            </a:r>
            <a:endParaRPr lang="en-US" b="1" dirty="0"/>
          </a:p>
        </p:txBody>
      </p:sp>
      <p:sp>
        <p:nvSpPr>
          <p:cNvPr id="8" name="Slide Number Placeholder 5"/>
          <p:cNvSpPr>
            <a:spLocks noGrp="1"/>
          </p:cNvSpPr>
          <p:nvPr>
            <p:ph type="sldNum" sz="quarter" idx="22"/>
          </p:nvPr>
        </p:nvSpPr>
        <p:spPr/>
        <p:txBody>
          <a:bodyPr/>
          <a:lstStyle>
            <a:lvl1pPr>
              <a:defRPr/>
            </a:lvl1pPr>
          </a:lstStyle>
          <a:p>
            <a:pPr>
              <a:defRPr/>
            </a:pPr>
            <a:fld id="{D5468A71-83C6-EF40-AD36-EC1683BCD1EF}" type="slidenum">
              <a:rPr lang="en-US"/>
              <a:pPr>
                <a:defRPr/>
              </a:pPr>
              <a:t>‹#›</a:t>
            </a:fld>
            <a:endParaRPr lang="en-US" dirty="0"/>
          </a:p>
        </p:txBody>
      </p:sp>
    </p:spTree>
    <p:extLst>
      <p:ext uri="{BB962C8B-B14F-4D97-AF65-F5344CB8AC3E}">
        <p14:creationId xmlns:p14="http://schemas.microsoft.com/office/powerpoint/2010/main" val="271488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6/8/14</a:t>
            </a:r>
            <a:endParaRPr lang="en-US" dirty="0"/>
          </a:p>
        </p:txBody>
      </p:sp>
      <p:sp>
        <p:nvSpPr>
          <p:cNvPr id="4" name="Footer Placeholder 4"/>
          <p:cNvSpPr>
            <a:spLocks noGrp="1"/>
          </p:cNvSpPr>
          <p:nvPr>
            <p:ph type="ftr" sz="quarter" idx="15"/>
          </p:nvPr>
        </p:nvSpPr>
        <p:spPr/>
        <p:txBody>
          <a:bodyPr/>
          <a:lstStyle>
            <a:lvl1pPr>
              <a:defRPr/>
            </a:lvl1pPr>
          </a:lstStyle>
          <a:p>
            <a:pPr>
              <a:defRPr/>
            </a:pPr>
            <a:r>
              <a:rPr lang="en-US" dirty="0" smtClean="0"/>
              <a:t>Your Name - Talk Title</a:t>
            </a:r>
            <a:endParaRPr lang="en-US" b="1" dirty="0"/>
          </a:p>
        </p:txBody>
      </p:sp>
      <p:sp>
        <p:nvSpPr>
          <p:cNvPr id="5" name="Slide Number Placeholder 5"/>
          <p:cNvSpPr>
            <a:spLocks noGrp="1"/>
          </p:cNvSpPr>
          <p:nvPr>
            <p:ph type="sldNum" sz="quarter" idx="16"/>
          </p:nvPr>
        </p:nvSpPr>
        <p:spPr/>
        <p:txBody>
          <a:bodyPr/>
          <a:lstStyle>
            <a:lvl1pPr>
              <a:defRPr/>
            </a:lvl1pPr>
          </a:lstStyle>
          <a:p>
            <a:pPr>
              <a:defRPr/>
            </a:pPr>
            <a:fld id="{5D92DCEB-21D2-CD4C-B55A-F3EADD9B8B6E}" type="slidenum">
              <a:rPr lang="en-US"/>
              <a:pPr>
                <a:defRPr/>
              </a:pPr>
              <a:t>‹#›</a:t>
            </a:fld>
            <a:endParaRPr lang="en-US" dirty="0"/>
          </a:p>
        </p:txBody>
      </p:sp>
    </p:spTree>
    <p:extLst>
      <p:ext uri="{BB962C8B-B14F-4D97-AF65-F5344CB8AC3E}">
        <p14:creationId xmlns:p14="http://schemas.microsoft.com/office/powerpoint/2010/main" val="3378516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xfrm>
            <a:off x="6445250" y="6515100"/>
            <a:ext cx="1076325" cy="241300"/>
          </a:xfrm>
        </p:spPr>
        <p:txBody>
          <a:bodyPr/>
          <a:lstStyle>
            <a:lvl1pPr>
              <a:defRPr/>
            </a:lvl1pPr>
          </a:lstStyle>
          <a:p>
            <a:pPr>
              <a:defRPr/>
            </a:pPr>
            <a:r>
              <a:rPr lang="en-US" dirty="0" smtClean="0"/>
              <a:t>6/8/14</a:t>
            </a:r>
            <a:endParaRPr lang="en-US" dirty="0"/>
          </a:p>
        </p:txBody>
      </p:sp>
      <p:sp>
        <p:nvSpPr>
          <p:cNvPr id="5" name="Footer Placeholder 4"/>
          <p:cNvSpPr>
            <a:spLocks noGrp="1"/>
          </p:cNvSpPr>
          <p:nvPr>
            <p:ph type="ftr" sz="quarter" idx="15"/>
          </p:nvPr>
        </p:nvSpPr>
        <p:spPr/>
        <p:txBody>
          <a:bodyPr/>
          <a:lstStyle>
            <a:lvl1pPr>
              <a:defRPr/>
            </a:lvl1pPr>
          </a:lstStyle>
          <a:p>
            <a:pPr>
              <a:defRPr/>
            </a:pPr>
            <a:r>
              <a:rPr lang="en-US" dirty="0" smtClean="0"/>
              <a:t>Your Name - Talk Title</a:t>
            </a:r>
            <a:endParaRPr lang="en-US" b="1" dirty="0"/>
          </a:p>
        </p:txBody>
      </p:sp>
      <p:sp>
        <p:nvSpPr>
          <p:cNvPr id="6" name="Slide Number Placeholder 5"/>
          <p:cNvSpPr>
            <a:spLocks noGrp="1"/>
          </p:cNvSpPr>
          <p:nvPr>
            <p:ph type="sldNum" sz="quarter" idx="16"/>
          </p:nvPr>
        </p:nvSpPr>
        <p:spPr/>
        <p:txBody>
          <a:bodyPr/>
          <a:lstStyle>
            <a:lvl1pPr>
              <a:defRPr/>
            </a:lvl1pPr>
          </a:lstStyle>
          <a:p>
            <a:pPr>
              <a:defRPr/>
            </a:pPr>
            <a:fld id="{D89B2117-9F9F-7143-9723-4103C8BEA5E0}" type="slidenum">
              <a:rPr lang="en-US"/>
              <a:pPr>
                <a:defRPr/>
              </a:pPr>
              <a:t>‹#›</a:t>
            </a:fld>
            <a:endParaRPr lang="en-US" dirty="0"/>
          </a:p>
        </p:txBody>
      </p:sp>
    </p:spTree>
    <p:extLst>
      <p:ext uri="{BB962C8B-B14F-4D97-AF65-F5344CB8AC3E}">
        <p14:creationId xmlns:p14="http://schemas.microsoft.com/office/powerpoint/2010/main" val="1428063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out Line">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154D81"/>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445250" y="6515100"/>
            <a:ext cx="1076325" cy="241300"/>
          </a:xfrm>
        </p:spPr>
        <p:txBody>
          <a:bodyPr/>
          <a:lstStyle>
            <a:lvl1pPr>
              <a:defRPr/>
            </a:lvl1pPr>
          </a:lstStyle>
          <a:p>
            <a:pPr>
              <a:defRPr/>
            </a:pPr>
            <a:r>
              <a:rPr lang="en-US" dirty="0" smtClean="0"/>
              <a:t>6/8/14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Your Name - Talk Title</a:t>
            </a:r>
            <a:endParaRPr lang="en-US" b="1" dirty="0"/>
          </a:p>
        </p:txBody>
      </p:sp>
      <p:sp>
        <p:nvSpPr>
          <p:cNvPr id="8" name="Slide Number Placeholder 5"/>
          <p:cNvSpPr>
            <a:spLocks noGrp="1"/>
          </p:cNvSpPr>
          <p:nvPr>
            <p:ph type="sldNum" sz="quarter" idx="12"/>
          </p:nvPr>
        </p:nvSpPr>
        <p:spPr/>
        <p:txBody>
          <a:bodyPr/>
          <a:lstStyle>
            <a:lvl1pPr>
              <a:defRPr/>
            </a:lvl1pPr>
          </a:lstStyle>
          <a:p>
            <a:pPr>
              <a:defRPr/>
            </a:pPr>
            <a:fld id="{B6EB6373-8500-2042-A196-2287B72DC720}" type="slidenum">
              <a:rPr lang="en-US"/>
              <a:pPr>
                <a:defRPr/>
              </a:pPr>
              <a:t>‹#›</a:t>
            </a:fld>
            <a:endParaRPr lang="en-US" dirty="0"/>
          </a:p>
        </p:txBody>
      </p:sp>
    </p:spTree>
    <p:extLst>
      <p:ext uri="{BB962C8B-B14F-4D97-AF65-F5344CB8AC3E}">
        <p14:creationId xmlns:p14="http://schemas.microsoft.com/office/powerpoint/2010/main" val="3983690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lIns="0" tIns="0" rIns="0" bIns="0" anchor="t" anchorCtr="0"/>
          <a:lstStyle>
            <a:lvl1pPr marL="0" algn="r">
              <a:defRPr sz="900">
                <a:solidFill>
                  <a:srgbClr val="154D81"/>
                </a:solidFill>
                <a:latin typeface="Helvetica"/>
              </a:defRPr>
            </a:lvl1pPr>
          </a:lstStyle>
          <a:p>
            <a:pPr>
              <a:defRPr/>
            </a:pPr>
            <a:r>
              <a:rPr lang="en-US" dirty="0" smtClean="0"/>
              <a:t>6/8/14</a:t>
            </a:r>
            <a:endParaRPr lang="en-US" dirty="0"/>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154D81"/>
                </a:solidFill>
                <a:latin typeface="Helvetica"/>
              </a:defRPr>
            </a:lvl1pPr>
          </a:lstStyle>
          <a:p>
            <a:pPr>
              <a:defRPr/>
            </a:pPr>
            <a:r>
              <a:rPr lang="en-US" dirty="0" smtClean="0"/>
              <a:t>Your Name - Talk Title</a:t>
            </a:r>
            <a:endParaRPr lang="en-US" b="1" dirty="0"/>
          </a:p>
        </p:txBody>
      </p:sp>
      <p:sp>
        <p:nvSpPr>
          <p:cNvPr id="13" name="Slide Number Placeholder 5"/>
          <p:cNvSpPr>
            <a:spLocks noGrp="1"/>
          </p:cNvSpPr>
          <p:nvPr>
            <p:ph type="sldNum" sz="quarter" idx="4"/>
          </p:nvPr>
        </p:nvSpPr>
        <p:spPr>
          <a:xfrm>
            <a:off x="228600" y="6515100"/>
            <a:ext cx="447675" cy="241300"/>
          </a:xfrm>
          <a:prstGeom prst="rect">
            <a:avLst/>
          </a:prstGeom>
        </p:spPr>
        <p:txBody>
          <a:bodyPr lIns="0" tIns="0" rIns="0" bIns="0" anchor="t" anchorCtr="0"/>
          <a:lstStyle>
            <a:lvl1pPr marL="0" algn="l">
              <a:defRPr sz="900">
                <a:solidFill>
                  <a:srgbClr val="154D81"/>
                </a:solidFill>
                <a:latin typeface="Helvetica"/>
              </a:defRPr>
            </a:lvl1pPr>
          </a:lstStyle>
          <a:p>
            <a:pPr>
              <a:defRPr/>
            </a:pPr>
            <a:fld id="{762C15F7-22DB-1448-B34D-3F8D2909FD0C}" type="slidenum">
              <a:rPr lang="en-US"/>
              <a:pPr>
                <a:defRPr/>
              </a:pPr>
              <a:t>‹#›</a:t>
            </a:fld>
            <a:endParaRPr lang="en-US" dirty="0"/>
          </a:p>
        </p:txBody>
      </p:sp>
      <p:sp>
        <p:nvSpPr>
          <p:cNvPr id="4" name="TextBox 3"/>
          <p:cNvSpPr txBox="1"/>
          <p:nvPr userDrawn="1"/>
        </p:nvSpPr>
        <p:spPr>
          <a:xfrm>
            <a:off x="118529" y="6114990"/>
            <a:ext cx="840269" cy="400110"/>
          </a:xfrm>
          <a:prstGeom prst="rect">
            <a:avLst/>
          </a:prstGeom>
          <a:solidFill>
            <a:schemeClr val="bg1"/>
          </a:solidFill>
        </p:spPr>
        <p:txBody>
          <a:bodyPr wrap="none" rtlCol="0">
            <a:spAutoFit/>
          </a:bodyPr>
          <a:lstStyle/>
          <a:p>
            <a:r>
              <a:rPr lang="en-US" sz="2000" b="1" i="0" dirty="0" smtClean="0">
                <a:solidFill>
                  <a:schemeClr val="tx2"/>
                </a:solidFill>
                <a:latin typeface="Helvetica"/>
                <a:cs typeface="Helvetica"/>
              </a:rPr>
              <a:t>Mu2e</a:t>
            </a:r>
            <a:endParaRPr lang="en-US" sz="2000" b="1" i="0" dirty="0">
              <a:solidFill>
                <a:schemeClr val="tx2"/>
              </a:solidFill>
              <a:latin typeface="Helvetica"/>
              <a:cs typeface="Helvetica"/>
            </a:endParaRPr>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3996" r:id="rId3"/>
    <p:sldLayoutId id="2147483997" r:id="rId4"/>
    <p:sldLayoutId id="2147483998"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ＭＳ Ｐゴシック"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154D81"/>
                </a:solidFill>
                <a:latin typeface="Helvetica" charset="0"/>
                <a:cs typeface="Helvetica" charset="0"/>
              </a:defRPr>
            </a:lvl1pPr>
          </a:lstStyle>
          <a:p>
            <a:pPr>
              <a:defRPr/>
            </a:pPr>
            <a:r>
              <a:rPr lang="en-US" dirty="0" smtClean="0"/>
              <a:t>6/8/14</a:t>
            </a:r>
            <a:endParaRPr lang="en-US" dirty="0"/>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r>
              <a:rPr lang="en-US" dirty="0" smtClean="0"/>
              <a:t>Your Name - Talk Title</a:t>
            </a:r>
            <a:endParaRPr lang="en-US" b="1" dirty="0"/>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154D81"/>
                </a:solidFill>
                <a:latin typeface="Helvetica" charset="0"/>
              </a:defRPr>
            </a:lvl1pPr>
          </a:lstStyle>
          <a:p>
            <a:pPr>
              <a:defRPr/>
            </a:pPr>
            <a:fld id="{ABC452BA-E2D2-7F48-9628-85048FBCF9B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ＭＳ Ｐゴシック"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ＭＳ Ｐゴシック"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7F7F7F"/>
          </a:solidFill>
          <a:latin typeface="Helvetica"/>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1600" kern="1200">
          <a:solidFill>
            <a:srgbClr val="7F7F7F"/>
          </a:solidFill>
          <a:latin typeface="Helvetica"/>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Helvetica"/>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1200" kern="1200">
          <a:solidFill>
            <a:srgbClr val="7F7F7F"/>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56500"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r>
              <a:rPr lang="en-US" dirty="0" smtClean="0"/>
              <a:t>Solenoid </a:t>
            </a:r>
            <a:r>
              <a:rPr lang="en-US" dirty="0"/>
              <a:t>Risk Analysis</a:t>
            </a:r>
            <a:endParaRPr lang="en-US" dirty="0">
              <a:solidFill>
                <a:schemeClr val="tx2"/>
              </a:solidFill>
              <a:latin typeface="Helvetica" charset="0"/>
            </a:endParaRPr>
          </a:p>
        </p:txBody>
      </p:sp>
      <p:sp>
        <p:nvSpPr>
          <p:cNvPr id="14338" name="Text Placeholder 2"/>
          <p:cNvSpPr>
            <a:spLocks noGrp="1"/>
          </p:cNvSpPr>
          <p:nvPr>
            <p:ph type="body" sz="quarter" idx="10"/>
          </p:nvPr>
        </p:nvSpPr>
        <p:spPr bwMode="auto">
          <a:xfrm>
            <a:off x="806450" y="4841875"/>
            <a:ext cx="7556500"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smtClean="0">
                <a:solidFill>
                  <a:schemeClr val="tx2"/>
                </a:solidFill>
                <a:latin typeface="Helvetica" charset="0"/>
              </a:rPr>
              <a:t>Michael Lamm</a:t>
            </a:r>
            <a:endParaRPr lang="en-US" dirty="0">
              <a:solidFill>
                <a:schemeClr val="tx2"/>
              </a:solidFill>
              <a:latin typeface="Helvetica" charset="0"/>
            </a:endParaRPr>
          </a:p>
          <a:p>
            <a:r>
              <a:rPr lang="en-US" dirty="0" smtClean="0">
                <a:solidFill>
                  <a:schemeClr val="tx2"/>
                </a:solidFill>
                <a:latin typeface="Helvetica" charset="0"/>
              </a:rPr>
              <a:t>L2 for Solenoids</a:t>
            </a:r>
            <a:endParaRPr lang="en-US" dirty="0">
              <a:solidFill>
                <a:schemeClr val="tx2"/>
              </a:solidFill>
              <a:latin typeface="Helvetica" charset="0"/>
            </a:endParaRPr>
          </a:p>
          <a:p>
            <a:r>
              <a:rPr lang="en-US" dirty="0" smtClean="0">
                <a:solidFill>
                  <a:schemeClr val="tx2"/>
                </a:solidFill>
                <a:latin typeface="Helvetica" charset="0"/>
              </a:rPr>
              <a:t>10/21-24/2014</a:t>
            </a:r>
            <a:endParaRPr lang="en-US" dirty="0">
              <a:solidFill>
                <a:schemeClr val="tx2"/>
              </a:solidFill>
              <a:latin typeface="Helvetica" charset="0"/>
            </a:endParaRPr>
          </a:p>
        </p:txBody>
      </p:sp>
      <p:pic>
        <p:nvPicPr>
          <p:cNvPr id="4" name="Picture 6"/>
          <p:cNvPicPr>
            <a:picLocks noChangeAspect="1" noChangeArrowheads="1"/>
          </p:cNvPicPr>
          <p:nvPr/>
        </p:nvPicPr>
        <p:blipFill>
          <a:blip r:embed="rId2"/>
          <a:srcRect/>
          <a:stretch>
            <a:fillRect/>
          </a:stretch>
        </p:blipFill>
        <p:spPr bwMode="auto">
          <a:xfrm>
            <a:off x="7472810" y="4348956"/>
            <a:ext cx="1219200" cy="700088"/>
          </a:xfrm>
          <a:prstGeom prst="rect">
            <a:avLst/>
          </a:prstGeom>
          <a:noFill/>
          <a:ln w="25400">
            <a:noFill/>
            <a:miter lim="800000"/>
            <a:headEnd/>
            <a:tailEnd/>
          </a:ln>
        </p:spPr>
      </p:pic>
      <p:sp>
        <p:nvSpPr>
          <p:cNvPr id="3" name="Rectangle 2"/>
          <p:cNvSpPr/>
          <p:nvPr/>
        </p:nvSpPr>
        <p:spPr>
          <a:xfrm>
            <a:off x="84667" y="587375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4317999" y="1143000"/>
            <a:ext cx="4275667"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Risk Register Bottoms Up</a:t>
            </a:r>
          </a:p>
        </p:txBody>
      </p:sp>
      <p:sp>
        <p:nvSpPr>
          <p:cNvPr id="3" name="Content Placeholder 2"/>
          <p:cNvSpPr>
            <a:spLocks noGrp="1"/>
          </p:cNvSpPr>
          <p:nvPr>
            <p:ph idx="1"/>
          </p:nvPr>
        </p:nvSpPr>
        <p:spPr>
          <a:xfrm>
            <a:off x="228600" y="1249680"/>
            <a:ext cx="8515350" cy="4525963"/>
          </a:xfrm>
        </p:spPr>
        <p:txBody>
          <a:bodyPr>
            <a:normAutofit fontScale="92500"/>
          </a:bodyPr>
          <a:lstStyle/>
          <a:p>
            <a:r>
              <a:rPr lang="en-US" dirty="0" smtClean="0"/>
              <a:t>Step II.  Like-problems were combined into common risk register entries</a:t>
            </a:r>
          </a:p>
          <a:p>
            <a:pPr lvl="1"/>
            <a:r>
              <a:rPr lang="en-US" dirty="0" smtClean="0"/>
              <a:t>i.e.  problems that result in the same consequence</a:t>
            </a:r>
          </a:p>
          <a:p>
            <a:r>
              <a:rPr lang="en-US" dirty="0" smtClean="0"/>
              <a:t>For example,  all PS coil fabrication errors combined into one risk</a:t>
            </a:r>
          </a:p>
          <a:p>
            <a:pPr lvl="1"/>
            <a:r>
              <a:rPr lang="en-US" dirty="0" smtClean="0"/>
              <a:t>hi pot failure, turn to turn short, voids or cracking in epoxy </a:t>
            </a:r>
            <a:r>
              <a:rPr lang="en-US" dirty="0"/>
              <a:t>l</a:t>
            </a:r>
            <a:r>
              <a:rPr lang="en-US" dirty="0" smtClean="0"/>
              <a:t>argely speaking have the same result:  need to remake the coil.</a:t>
            </a:r>
          </a:p>
          <a:p>
            <a:pPr lvl="1"/>
            <a:r>
              <a:rPr lang="en-US" dirty="0" smtClean="0"/>
              <a:t>Then assigning a probability to the occurrence of this aggregate set of problems.  </a:t>
            </a:r>
            <a:endParaRPr lang="en-US" dirty="0"/>
          </a:p>
          <a:p>
            <a:pPr lvl="2"/>
            <a:r>
              <a:rPr lang="en-US" dirty="0" smtClean="0"/>
              <a:t>We felt that this resulted in a more realistic estimation</a:t>
            </a:r>
          </a:p>
          <a:p>
            <a:r>
              <a:rPr lang="en-US" dirty="0" smtClean="0"/>
              <a:t>Many risks in common risks amongst the PS/DS/TS, but we consider them separately because they will likely have different probabilities and impacts.</a:t>
            </a:r>
          </a:p>
          <a:p>
            <a:pPr marL="0" indent="0">
              <a:buNone/>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10</a:t>
            </a:fld>
            <a:endParaRPr lang="en-US" dirty="0"/>
          </a:p>
        </p:txBody>
      </p:sp>
    </p:spTree>
    <p:extLst>
      <p:ext uri="{BB962C8B-B14F-4D97-AF65-F5344CB8AC3E}">
        <p14:creationId xmlns:p14="http://schemas.microsoft.com/office/powerpoint/2010/main" val="162594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Generating Risk Register Bottoms Up</a:t>
            </a:r>
          </a:p>
        </p:txBody>
      </p:sp>
      <p:sp>
        <p:nvSpPr>
          <p:cNvPr id="3" name="Content Placeholder 2"/>
          <p:cNvSpPr>
            <a:spLocks noGrp="1"/>
          </p:cNvSpPr>
          <p:nvPr>
            <p:ph idx="1"/>
          </p:nvPr>
        </p:nvSpPr>
        <p:spPr>
          <a:xfrm>
            <a:off x="228600" y="1249680"/>
            <a:ext cx="8515350" cy="4525963"/>
          </a:xfrm>
        </p:spPr>
        <p:txBody>
          <a:bodyPr>
            <a:normAutofit/>
          </a:bodyPr>
          <a:lstStyle/>
          <a:p>
            <a:r>
              <a:rPr lang="en-US" dirty="0" smtClean="0"/>
              <a:t>For each Risk,  an estimate was made of M&amp;S, Schedule impact and probability</a:t>
            </a:r>
          </a:p>
          <a:p>
            <a:r>
              <a:rPr lang="en-US" dirty="0" smtClean="0"/>
              <a:t>Estimate probability from own experience + discussions from “lesson learned” and AOC</a:t>
            </a:r>
          </a:p>
          <a:p>
            <a:r>
              <a:rPr lang="en-US" dirty="0" smtClean="0"/>
              <a:t>Estimate M&amp;S and Schedule Impacts based on Resource Loaded Schedule and our own experience</a:t>
            </a:r>
          </a:p>
          <a:p>
            <a:pPr lvl="1"/>
            <a:r>
              <a:rPr lang="en-US" dirty="0" smtClean="0"/>
              <a:t>This in turn is based on vendor supplied costs and schedules particularly for the PS and DS. </a:t>
            </a:r>
          </a:p>
          <a:p>
            <a:r>
              <a:rPr lang="en-US" dirty="0" smtClean="0"/>
              <a:t>Risks that had a low probability AND low cost/schedule were eliminated from consideration</a:t>
            </a:r>
          </a:p>
          <a:p>
            <a:pPr lvl="1"/>
            <a:r>
              <a:rPr lang="en-US" dirty="0" smtClean="0"/>
              <a:t>Guidance from the Mu2e Risk Management Plan</a:t>
            </a:r>
          </a:p>
          <a:p>
            <a:pPr marL="0" indent="0">
              <a:buNone/>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11</a:t>
            </a:fld>
            <a:endParaRPr lang="en-US" dirty="0"/>
          </a:p>
        </p:txBody>
      </p:sp>
    </p:spTree>
    <p:extLst>
      <p:ext uri="{BB962C8B-B14F-4D97-AF65-F5344CB8AC3E}">
        <p14:creationId xmlns:p14="http://schemas.microsoft.com/office/powerpoint/2010/main" val="4266420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Noteworthy Risk items</a:t>
            </a:r>
            <a:endParaRPr lang="en-US" dirty="0"/>
          </a:p>
        </p:txBody>
      </p:sp>
      <p:sp>
        <p:nvSpPr>
          <p:cNvPr id="3" name="Content Placeholder 2"/>
          <p:cNvSpPr>
            <a:spLocks noGrp="1"/>
          </p:cNvSpPr>
          <p:nvPr>
            <p:ph idx="1"/>
          </p:nvPr>
        </p:nvSpPr>
        <p:spPr>
          <a:xfrm>
            <a:off x="382588" y="1097280"/>
            <a:ext cx="8515350" cy="5120640"/>
          </a:xfrm>
        </p:spPr>
        <p:txBody>
          <a:bodyPr>
            <a:normAutofit fontScale="92500" lnSpcReduction="20000"/>
          </a:bodyPr>
          <a:lstStyle/>
          <a:p>
            <a:pPr marL="0" indent="0">
              <a:buNone/>
            </a:pPr>
            <a:r>
              <a:rPr lang="en-US" dirty="0" smtClean="0"/>
              <a:t>We list some of the more noteworthy Solenoid risk register entries</a:t>
            </a:r>
          </a:p>
          <a:p>
            <a:pPr marL="0" indent="0">
              <a:buNone/>
            </a:pPr>
            <a:endParaRPr lang="en-US" dirty="0" smtClean="0"/>
          </a:p>
          <a:p>
            <a:pPr marL="0" indent="0">
              <a:buNone/>
            </a:pPr>
            <a:r>
              <a:rPr lang="en-US" b="1" dirty="0" smtClean="0"/>
              <a:t>PS/DS</a:t>
            </a:r>
          </a:p>
          <a:p>
            <a:r>
              <a:rPr lang="en-US" dirty="0" smtClean="0"/>
              <a:t>Coil Failure during fabrication*</a:t>
            </a:r>
          </a:p>
          <a:p>
            <a:r>
              <a:rPr lang="en-US" dirty="0" smtClean="0"/>
              <a:t>Final magnet does not pass final acceptance test</a:t>
            </a:r>
          </a:p>
          <a:p>
            <a:pPr marL="0" indent="0">
              <a:buNone/>
            </a:pPr>
            <a:r>
              <a:rPr lang="en-US" b="1" dirty="0" smtClean="0"/>
              <a:t>TS specific</a:t>
            </a:r>
          </a:p>
          <a:p>
            <a:r>
              <a:rPr lang="en-US" dirty="0" smtClean="0"/>
              <a:t>TS cooling system does not perform as expected</a:t>
            </a:r>
          </a:p>
          <a:p>
            <a:pPr marL="0" indent="0">
              <a:buNone/>
            </a:pPr>
            <a:r>
              <a:rPr lang="en-US" b="1" dirty="0" smtClean="0"/>
              <a:t>Cryo Distribution</a:t>
            </a:r>
          </a:p>
          <a:p>
            <a:r>
              <a:rPr lang="en-US" dirty="0" smtClean="0"/>
              <a:t>Cryogenic Feedbox has a cold leak</a:t>
            </a:r>
          </a:p>
          <a:p>
            <a:pPr marL="0" indent="0">
              <a:buNone/>
            </a:pPr>
            <a:r>
              <a:rPr lang="en-US" b="1" dirty="0" smtClean="0"/>
              <a:t>Installation, Integration and commissioning</a:t>
            </a:r>
          </a:p>
          <a:p>
            <a:r>
              <a:rPr lang="en-US" dirty="0" smtClean="0"/>
              <a:t>PS shows up late, have to rent crane to install through PS Hatch</a:t>
            </a:r>
          </a:p>
          <a:p>
            <a:pPr marL="0" indent="0">
              <a:buNone/>
            </a:pPr>
            <a:endParaRPr lang="en-US" dirty="0" smtClean="0"/>
          </a:p>
          <a:p>
            <a:pPr marL="0" indent="0">
              <a:buNone/>
            </a:pPr>
            <a:r>
              <a:rPr lang="en-US" dirty="0" smtClean="0"/>
              <a:t>*Note:  On recommendation of our AOC, we are ordering enough spare PS conductor to make a replacement PS 3-layer coil.  Prior to this we only had enough spare conductor to replace one layer of this PS coil.   This mitigates a larger cost and schedule risk.  </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12</a:t>
            </a:fld>
            <a:endParaRPr lang="en-US" dirty="0"/>
          </a:p>
        </p:txBody>
      </p:sp>
    </p:spTree>
    <p:extLst>
      <p:ext uri="{BB962C8B-B14F-4D97-AF65-F5344CB8AC3E}">
        <p14:creationId xmlns:p14="http://schemas.microsoft.com/office/powerpoint/2010/main" val="221221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Risks (PS)</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00100"/>
            <a:ext cx="5486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76200" y="960668"/>
            <a:ext cx="3429000" cy="1371052"/>
          </a:xfrm>
        </p:spPr>
        <p:txBody>
          <a:bodyPr>
            <a:normAutofit fontScale="92500" lnSpcReduction="10000"/>
          </a:bodyPr>
          <a:lstStyle/>
          <a:p>
            <a:pPr marL="0" indent="0">
              <a:buNone/>
            </a:pPr>
            <a:r>
              <a:rPr lang="en-US" dirty="0" smtClean="0"/>
              <a:t>Complete table located in the “Mu2e Solenoid Risk Analysis Document.</a:t>
            </a:r>
          </a:p>
          <a:p>
            <a:pPr marL="0" indent="0">
              <a:buNone/>
            </a:pPr>
            <a:r>
              <a:rPr lang="en-US" dirty="0" smtClean="0"/>
              <a:t>Table entries:</a:t>
            </a:r>
          </a:p>
          <a:p>
            <a:endParaRPr lang="en-US" dirty="0" smtClean="0"/>
          </a:p>
          <a:p>
            <a:pPr marL="457200" lvl="1" indent="0">
              <a:buNone/>
            </a:pPr>
            <a:endParaRPr lang="en-US" dirty="0" smtClean="0"/>
          </a:p>
          <a:p>
            <a:pPr marL="0" indent="0">
              <a:buNone/>
            </a:pPr>
            <a:endParaRPr lang="en-US" dirty="0" smtClean="0"/>
          </a:p>
          <a:p>
            <a:endParaRPr lang="en-US" dirty="0" smtClean="0"/>
          </a:p>
          <a:p>
            <a:endParaRPr lang="en-US" dirty="0" smtClean="0"/>
          </a:p>
          <a:p>
            <a:endParaRPr lang="en-US" dirty="0"/>
          </a:p>
        </p:txBody>
      </p:sp>
      <p:sp>
        <p:nvSpPr>
          <p:cNvPr id="9" name="Content Placeholder 2"/>
          <p:cNvSpPr txBox="1">
            <a:spLocks/>
          </p:cNvSpPr>
          <p:nvPr/>
        </p:nvSpPr>
        <p:spPr>
          <a:xfrm>
            <a:off x="76200" y="1981201"/>
            <a:ext cx="2979738" cy="4171950"/>
          </a:xfrm>
          <a:prstGeom prst="rect">
            <a:avLst/>
          </a:prstGeom>
        </p:spPr>
        <p:txBody>
          <a:bodyPr lIns="0" tIns="0" rIns="0" bIns="0">
            <a:normAutofit lnSpcReduction="10000"/>
          </a:bodyPr>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mn-cs"/>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dirty="0" smtClean="0"/>
          </a:p>
          <a:p>
            <a:r>
              <a:rPr lang="en-US" dirty="0" smtClean="0"/>
              <a:t>Risk identifier, title and description</a:t>
            </a:r>
          </a:p>
          <a:p>
            <a:r>
              <a:rPr lang="en-US" dirty="0" smtClean="0"/>
              <a:t>Task most affected by risk</a:t>
            </a:r>
          </a:p>
          <a:p>
            <a:r>
              <a:rPr lang="en-US" dirty="0" smtClean="0"/>
              <a:t>Estimate of schedule delay</a:t>
            </a:r>
          </a:p>
          <a:p>
            <a:r>
              <a:rPr lang="en-US" dirty="0" smtClean="0"/>
              <a:t>Estimate of M&amp;S</a:t>
            </a:r>
          </a:p>
          <a:p>
            <a:r>
              <a:rPr lang="en-US" dirty="0" smtClean="0"/>
              <a:t>Estimated occurrence probability</a:t>
            </a:r>
          </a:p>
          <a:p>
            <a:endParaRPr lang="en-US" dirty="0" smtClean="0"/>
          </a:p>
          <a:p>
            <a:pPr marL="457200" lvl="1" indent="0">
              <a:buFont typeface="Arial" charset="0"/>
              <a:buNone/>
            </a:pPr>
            <a:endParaRPr lang="en-US" dirty="0" smtClean="0"/>
          </a:p>
          <a:p>
            <a:pPr marL="0" indent="0">
              <a:buFont typeface="Arial" charse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77227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Risk into $’s</a:t>
            </a:r>
            <a:endParaRPr lang="en-US" dirty="0"/>
          </a:p>
        </p:txBody>
      </p:sp>
      <p:sp>
        <p:nvSpPr>
          <p:cNvPr id="3" name="Content Placeholder 2"/>
          <p:cNvSpPr>
            <a:spLocks noGrp="1"/>
          </p:cNvSpPr>
          <p:nvPr>
            <p:ph idx="1"/>
          </p:nvPr>
        </p:nvSpPr>
        <p:spPr>
          <a:xfrm>
            <a:off x="457200" y="1600200"/>
            <a:ext cx="8515350" cy="4525963"/>
          </a:xfrm>
        </p:spPr>
        <p:txBody>
          <a:bodyPr>
            <a:normAutofit fontScale="92500" lnSpcReduction="10000"/>
          </a:bodyPr>
          <a:lstStyle/>
          <a:p>
            <a:r>
              <a:rPr lang="en-US" dirty="0" smtClean="0"/>
              <a:t>Multiple M&amp;S-related risks are fairly easy to handle, given the amount and probability </a:t>
            </a:r>
          </a:p>
          <a:p>
            <a:r>
              <a:rPr lang="en-US" dirty="0" smtClean="0"/>
              <a:t>Multiple schedule delays are more complicated</a:t>
            </a:r>
          </a:p>
          <a:p>
            <a:pPr lvl="1"/>
            <a:r>
              <a:rPr lang="en-US" dirty="0" smtClean="0"/>
              <a:t>Risk </a:t>
            </a:r>
            <a:r>
              <a:rPr lang="en-US" dirty="0" smtClean="0">
                <a:sym typeface="Wingdings" panose="05000000000000000000" pitchFamily="2" charset="2"/>
              </a:rPr>
              <a:t> directly affect duration of one or more tasks.</a:t>
            </a:r>
            <a:endParaRPr lang="en-US" dirty="0" smtClean="0"/>
          </a:p>
          <a:p>
            <a:pPr lvl="1"/>
            <a:r>
              <a:rPr lang="en-US" dirty="0" smtClean="0"/>
              <a:t>Because each task has a predecessor/successor, schedule related risks are very correlated.</a:t>
            </a:r>
          </a:p>
          <a:p>
            <a:pPr lvl="1"/>
            <a:r>
              <a:rPr lang="en-US" dirty="0" smtClean="0"/>
              <a:t>Tasks that are on the critical path will extend the project duration</a:t>
            </a:r>
          </a:p>
          <a:p>
            <a:pPr lvl="2"/>
            <a:r>
              <a:rPr lang="en-US" dirty="0" smtClean="0"/>
              <a:t>Standing army effects for all “level of effort tasks”</a:t>
            </a:r>
          </a:p>
          <a:p>
            <a:pPr lvl="1"/>
            <a:r>
              <a:rPr lang="en-US" dirty="0" smtClean="0"/>
              <a:t>Tasks that off critical path may or may not add any significant costs</a:t>
            </a:r>
          </a:p>
          <a:p>
            <a:pPr lvl="2"/>
            <a:r>
              <a:rPr lang="en-US" dirty="0" smtClean="0"/>
              <a:t>If delay is long it enough, it will go on the critical path for part but not all of the delay duration. </a:t>
            </a:r>
          </a:p>
          <a:p>
            <a:pPr lvl="2"/>
            <a:r>
              <a:rPr lang="en-US" dirty="0" smtClean="0"/>
              <a:t>Even off critical path, task can be on critical path for deliverable</a:t>
            </a:r>
          </a:p>
          <a:p>
            <a:r>
              <a:rPr lang="en-US" dirty="0" smtClean="0"/>
              <a:t>For this reason the project is using the Primavera Risk Analysis Tool.</a:t>
            </a:r>
          </a:p>
          <a:p>
            <a:pPr lvl="1"/>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14</a:t>
            </a:fld>
            <a:endParaRPr lang="en-US" dirty="0"/>
          </a:p>
        </p:txBody>
      </p:sp>
    </p:spTree>
    <p:extLst>
      <p:ext uri="{BB962C8B-B14F-4D97-AF65-F5344CB8AC3E}">
        <p14:creationId xmlns:p14="http://schemas.microsoft.com/office/powerpoint/2010/main" val="3534132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Mu2e Risk Strategy and Primavera Risk Analysis Tool</a:t>
            </a:r>
            <a:endParaRPr lang="en-US" sz="2400" dirty="0"/>
          </a:p>
        </p:txBody>
      </p:sp>
      <p:sp>
        <p:nvSpPr>
          <p:cNvPr id="3" name="Content Placeholder 2"/>
          <p:cNvSpPr>
            <a:spLocks noGrp="1"/>
          </p:cNvSpPr>
          <p:nvPr>
            <p:ph idx="1"/>
          </p:nvPr>
        </p:nvSpPr>
        <p:spPr>
          <a:xfrm>
            <a:off x="228600" y="1162050"/>
            <a:ext cx="8515350" cy="4525963"/>
          </a:xfrm>
        </p:spPr>
        <p:txBody>
          <a:bodyPr>
            <a:normAutofit/>
          </a:bodyPr>
          <a:lstStyle/>
          <a:p>
            <a:r>
              <a:rPr lang="en-US" dirty="0" smtClean="0"/>
              <a:t>Primavera is the Project Scheduling Software Used by all Fermilab Projects</a:t>
            </a:r>
          </a:p>
          <a:p>
            <a:r>
              <a:rPr lang="en-US" dirty="0" smtClean="0"/>
              <a:t>Primavera Risk Analysis tool works with directly with Primavera</a:t>
            </a:r>
          </a:p>
          <a:p>
            <a:pPr lvl="1"/>
            <a:r>
              <a:rPr lang="en-US" dirty="0" smtClean="0"/>
              <a:t>Properly accounts for schedule correlations</a:t>
            </a:r>
          </a:p>
          <a:p>
            <a:pPr lvl="1"/>
            <a:r>
              <a:rPr lang="en-US" dirty="0" smtClean="0"/>
              <a:t>Identifies key risks and orders them in significance</a:t>
            </a:r>
          </a:p>
          <a:p>
            <a:pPr lvl="1"/>
            <a:r>
              <a:rPr lang="en-US" dirty="0" smtClean="0"/>
              <a:t>Graphical interfaces</a:t>
            </a:r>
          </a:p>
          <a:p>
            <a:pPr marL="0" indent="0">
              <a:buNone/>
            </a:pPr>
            <a:endParaRPr lang="en-US" dirty="0" smtClean="0"/>
          </a:p>
          <a:p>
            <a:pPr marL="457200" lvl="1" indent="0">
              <a:buNone/>
            </a:pPr>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15</a:t>
            </a:fld>
            <a:endParaRPr lang="en-US"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Tree>
    <p:extLst>
      <p:ext uri="{BB962C8B-B14F-4D97-AF65-F5344CB8AC3E}">
        <p14:creationId xmlns:p14="http://schemas.microsoft.com/office/powerpoint/2010/main" val="210590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Primavera Risk Analysis Result</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16</a:t>
            </a:fld>
            <a:endParaRPr lang="en-US" dirty="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724024"/>
            <a:ext cx="9067800" cy="4600576"/>
          </a:xfrm>
          <a:prstGeom prst="rect">
            <a:avLst/>
          </a:prstGeom>
          <a:noFill/>
          <a:ln>
            <a:noFill/>
          </a:ln>
          <a:extLst/>
        </p:spPr>
      </p:pic>
      <p:grpSp>
        <p:nvGrpSpPr>
          <p:cNvPr id="20" name="Group 19"/>
          <p:cNvGrpSpPr/>
          <p:nvPr/>
        </p:nvGrpSpPr>
        <p:grpSpPr>
          <a:xfrm>
            <a:off x="76200" y="883920"/>
            <a:ext cx="4053840" cy="1898058"/>
            <a:chOff x="76200" y="883920"/>
            <a:chExt cx="4053840" cy="1898058"/>
          </a:xfrm>
        </p:grpSpPr>
        <p:cxnSp>
          <p:nvCxnSpPr>
            <p:cNvPr id="9" name="Straight Arrow Connector 8"/>
            <p:cNvCxnSpPr/>
            <p:nvPr/>
          </p:nvCxnSpPr>
          <p:spPr>
            <a:xfrm>
              <a:off x="806450" y="1714917"/>
              <a:ext cx="2211070" cy="1067061"/>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200" y="883920"/>
              <a:ext cx="4053840" cy="830997"/>
            </a:xfrm>
            <a:prstGeom prst="rect">
              <a:avLst/>
            </a:prstGeom>
            <a:noFill/>
          </p:spPr>
          <p:txBody>
            <a:bodyPr wrap="square" rtlCol="0">
              <a:spAutoFit/>
            </a:bodyPr>
            <a:lstStyle/>
            <a:p>
              <a:r>
                <a:rPr lang="en-US" dirty="0" smtClean="0"/>
                <a:t>80% of “non risk” MC scenarios fall below this value </a:t>
              </a:r>
              <a:endParaRPr lang="en-US" dirty="0"/>
            </a:p>
          </p:txBody>
        </p:sp>
      </p:grpSp>
      <p:grpSp>
        <p:nvGrpSpPr>
          <p:cNvPr id="21" name="Group 20"/>
          <p:cNvGrpSpPr/>
          <p:nvPr/>
        </p:nvGrpSpPr>
        <p:grpSpPr>
          <a:xfrm>
            <a:off x="5248275" y="893027"/>
            <a:ext cx="3895725" cy="1938689"/>
            <a:chOff x="5248275" y="893027"/>
            <a:chExt cx="3895725" cy="1938689"/>
          </a:xfrm>
        </p:grpSpPr>
        <p:cxnSp>
          <p:nvCxnSpPr>
            <p:cNvPr id="11" name="Straight Arrow Connector 10"/>
            <p:cNvCxnSpPr/>
            <p:nvPr/>
          </p:nvCxnSpPr>
          <p:spPr>
            <a:xfrm flipH="1">
              <a:off x="5623560" y="1714917"/>
              <a:ext cx="2026920" cy="1116799"/>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248275" y="893027"/>
              <a:ext cx="3895725" cy="830997"/>
            </a:xfrm>
            <a:prstGeom prst="rect">
              <a:avLst/>
            </a:prstGeom>
            <a:noFill/>
          </p:spPr>
          <p:txBody>
            <a:bodyPr wrap="square" rtlCol="0">
              <a:spAutoFit/>
            </a:bodyPr>
            <a:lstStyle/>
            <a:p>
              <a:r>
                <a:rPr lang="en-US" dirty="0" smtClean="0"/>
                <a:t>80% of “risk” MC scenarios fall below this value </a:t>
              </a:r>
              <a:endParaRPr lang="en-US" dirty="0"/>
            </a:p>
          </p:txBody>
        </p:sp>
      </p:grpSp>
      <p:sp>
        <p:nvSpPr>
          <p:cNvPr id="22" name="TextBox 21"/>
          <p:cNvSpPr txBox="1"/>
          <p:nvPr/>
        </p:nvSpPr>
        <p:spPr>
          <a:xfrm>
            <a:off x="5248274" y="3907623"/>
            <a:ext cx="3895725" cy="830997"/>
          </a:xfrm>
          <a:prstGeom prst="rect">
            <a:avLst/>
          </a:prstGeom>
          <a:solidFill>
            <a:schemeClr val="bg1"/>
          </a:solidFill>
        </p:spPr>
        <p:txBody>
          <a:bodyPr wrap="square" rtlCol="0">
            <a:spAutoFit/>
          </a:bodyPr>
          <a:lstStyle/>
          <a:p>
            <a:r>
              <a:rPr lang="en-US" dirty="0" smtClean="0"/>
              <a:t>Difference ($7M) represents Project RISK</a:t>
            </a:r>
            <a:endParaRPr lang="en-US" dirty="0"/>
          </a:p>
        </p:txBody>
      </p:sp>
      <p:sp>
        <p:nvSpPr>
          <p:cNvPr id="23" name="Date Placeholder 22"/>
          <p:cNvSpPr>
            <a:spLocks noGrp="1"/>
          </p:cNvSpPr>
          <p:nvPr>
            <p:ph type="dt" sz="half" idx="10"/>
          </p:nvPr>
        </p:nvSpPr>
        <p:spPr/>
        <p:txBody>
          <a:bodyPr/>
          <a:lstStyle/>
          <a:p>
            <a:pPr>
              <a:defRPr/>
            </a:pPr>
            <a:r>
              <a:rPr lang="en-US" dirty="0" smtClean="0"/>
              <a:t>October 21-24, 2014</a:t>
            </a:r>
            <a:endParaRPr lang="en-US" dirty="0"/>
          </a:p>
        </p:txBody>
      </p:sp>
    </p:spTree>
    <p:extLst>
      <p:ext uri="{BB962C8B-B14F-4D97-AF65-F5344CB8AC3E}">
        <p14:creationId xmlns:p14="http://schemas.microsoft.com/office/powerpoint/2010/main" val="346872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915400" cy="641739"/>
          </a:xfrm>
        </p:spPr>
        <p:txBody>
          <a:bodyPr/>
          <a:lstStyle/>
          <a:p>
            <a:r>
              <a:rPr lang="en-US" dirty="0" smtClean="0"/>
              <a:t>Risk Contingency Associated with Solenoids?</a:t>
            </a:r>
            <a:endParaRPr lang="en-US" dirty="0"/>
          </a:p>
        </p:txBody>
      </p:sp>
      <p:sp>
        <p:nvSpPr>
          <p:cNvPr id="3" name="Content Placeholder 2"/>
          <p:cNvSpPr>
            <a:spLocks noGrp="1"/>
          </p:cNvSpPr>
          <p:nvPr>
            <p:ph idx="1"/>
          </p:nvPr>
        </p:nvSpPr>
        <p:spPr>
          <a:xfrm>
            <a:off x="228600" y="1162050"/>
            <a:ext cx="8915400" cy="4525963"/>
          </a:xfrm>
        </p:spPr>
        <p:txBody>
          <a:bodyPr>
            <a:normAutofit/>
          </a:bodyPr>
          <a:lstStyle/>
          <a:p>
            <a:r>
              <a:rPr lang="en-US" dirty="0" smtClean="0"/>
              <a:t>Difficult to determine exactly because cost/schedule correlations with rest of Mu2e threats.</a:t>
            </a:r>
          </a:p>
          <a:p>
            <a:r>
              <a:rPr lang="en-US" dirty="0" smtClean="0"/>
              <a:t>Project performed separate Monte Carlo analyses to check the primavera tool</a:t>
            </a:r>
          </a:p>
          <a:p>
            <a:r>
              <a:rPr lang="en-US" dirty="0" smtClean="0"/>
              <a:t>Assumptions</a:t>
            </a:r>
          </a:p>
          <a:p>
            <a:pPr lvl="1"/>
            <a:r>
              <a:rPr lang="en-US" dirty="0" smtClean="0"/>
              <a:t>Cost of delaying project by one year :  ~$2M</a:t>
            </a:r>
          </a:p>
          <a:p>
            <a:pPr lvl="2"/>
            <a:r>
              <a:rPr lang="en-US" dirty="0" smtClean="0"/>
              <a:t>Validated by running Primavera, delaying project by 1 year, running accounting software for “standing army” and escalation costs</a:t>
            </a:r>
          </a:p>
          <a:p>
            <a:pPr lvl="1"/>
            <a:r>
              <a:rPr lang="en-US" dirty="0" smtClean="0"/>
              <a:t>Assume risk entries have little or low correlations</a:t>
            </a:r>
          </a:p>
          <a:p>
            <a:pPr lvl="2"/>
            <a:r>
              <a:rPr lang="en-US" dirty="0" smtClean="0"/>
              <a:t>Valid since most events that occur at the same time have a low probability of occurrence</a:t>
            </a:r>
          </a:p>
          <a:p>
            <a:pPr lvl="1"/>
            <a:endParaRPr lang="en-US" dirty="0" smtClean="0"/>
          </a:p>
          <a:p>
            <a:pPr marL="0" indent="0">
              <a:buNone/>
            </a:pPr>
            <a:endParaRPr lang="en-US" dirty="0" smtClean="0"/>
          </a:p>
          <a:p>
            <a:pPr marL="457200" lvl="1" indent="0">
              <a:buNone/>
            </a:pPr>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17</a:t>
            </a:fld>
            <a:endParaRPr lang="en-US"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Tree>
    <p:extLst>
      <p:ext uri="{BB962C8B-B14F-4D97-AF65-F5344CB8AC3E}">
        <p14:creationId xmlns:p14="http://schemas.microsoft.com/office/powerpoint/2010/main" val="623277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Risk Associated with Solenoids?</a:t>
            </a:r>
            <a:endParaRPr lang="en-US" dirty="0"/>
          </a:p>
        </p:txBody>
      </p:sp>
      <p:sp>
        <p:nvSpPr>
          <p:cNvPr id="3" name="Content Placeholder 2"/>
          <p:cNvSpPr>
            <a:spLocks noGrp="1"/>
          </p:cNvSpPr>
          <p:nvPr>
            <p:ph idx="1"/>
          </p:nvPr>
        </p:nvSpPr>
        <p:spPr>
          <a:xfrm>
            <a:off x="228600" y="1162050"/>
            <a:ext cx="8515350" cy="4525963"/>
          </a:xfrm>
        </p:spPr>
        <p:txBody>
          <a:bodyPr>
            <a:normAutofit/>
          </a:bodyPr>
          <a:lstStyle/>
          <a:p>
            <a:pPr marL="0" indent="0">
              <a:buNone/>
            </a:pPr>
            <a:r>
              <a:rPr lang="en-US" dirty="0" smtClean="0"/>
              <a:t>Using this methodology </a:t>
            </a:r>
          </a:p>
          <a:p>
            <a:pPr lvl="1"/>
            <a:endParaRPr lang="en-US" dirty="0" smtClean="0"/>
          </a:p>
          <a:p>
            <a:r>
              <a:rPr lang="en-US" dirty="0" smtClean="0"/>
              <a:t>Project risk is estimated to be $6.5 M with a 80% cumulative probability.</a:t>
            </a:r>
          </a:p>
          <a:p>
            <a:r>
              <a:rPr lang="en-US" dirty="0" smtClean="0"/>
              <a:t>This is in very good agreement with $7M Primavera estimate</a:t>
            </a:r>
          </a:p>
          <a:p>
            <a:r>
              <a:rPr lang="en-US" dirty="0" smtClean="0"/>
              <a:t>$3.5 M  can be associated with solenoid-related risks</a:t>
            </a:r>
          </a:p>
          <a:p>
            <a:r>
              <a:rPr lang="en-US" dirty="0" smtClean="0"/>
              <a:t>Thus a little over ½ the Risk contingency is associated with the Solenoids</a:t>
            </a:r>
          </a:p>
          <a:p>
            <a:pPr lvl="1"/>
            <a:endParaRPr lang="en-US" dirty="0" smtClean="0"/>
          </a:p>
          <a:p>
            <a:pPr lvl="1"/>
            <a:endParaRPr lang="en-US" dirty="0" smtClean="0"/>
          </a:p>
          <a:p>
            <a:pPr marL="0" indent="0">
              <a:buNone/>
            </a:pPr>
            <a:endParaRPr lang="en-US" dirty="0" smtClean="0"/>
          </a:p>
          <a:p>
            <a:pPr marL="457200" lvl="1" indent="0">
              <a:buNone/>
            </a:pPr>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18</a:t>
            </a:fld>
            <a:endParaRPr lang="en-US"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Tree>
    <p:extLst>
      <p:ext uri="{BB962C8B-B14F-4D97-AF65-F5344CB8AC3E}">
        <p14:creationId xmlns:p14="http://schemas.microsoft.com/office/powerpoint/2010/main" val="19425833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28600" y="1162050"/>
            <a:ext cx="8515350" cy="4525963"/>
          </a:xfrm>
        </p:spPr>
        <p:txBody>
          <a:bodyPr>
            <a:normAutofit fontScale="92500" lnSpcReduction="10000"/>
          </a:bodyPr>
          <a:lstStyle/>
          <a:p>
            <a:pPr marL="457200" lvl="1" indent="0">
              <a:buNone/>
            </a:pPr>
            <a:endParaRPr lang="en-US" dirty="0" smtClean="0"/>
          </a:p>
          <a:p>
            <a:r>
              <a:rPr lang="en-US" dirty="0" smtClean="0"/>
              <a:t>A bottoms up risk analysis has been performed on the mu2e solenoids, as part of a larger risk analysis for the mu2e project</a:t>
            </a:r>
          </a:p>
          <a:p>
            <a:r>
              <a:rPr lang="en-US" dirty="0" smtClean="0"/>
              <a:t>32 risks were identified with an associated probability, cost and schedule impact (there is also one opportunity identified)</a:t>
            </a:r>
          </a:p>
          <a:p>
            <a:r>
              <a:rPr lang="en-US" dirty="0"/>
              <a:t>Using the Primavera Risk Management tool, these risk when combined with other Mu2e risks predicts a ~$7M risk contingency with an 80% cumulative probability.   This agrees well with a $6.5M risk </a:t>
            </a:r>
            <a:r>
              <a:rPr lang="en-US" dirty="0" smtClean="0"/>
              <a:t>“Excel </a:t>
            </a:r>
            <a:r>
              <a:rPr lang="en-US" dirty="0"/>
              <a:t>based” Monte Carlo analysis</a:t>
            </a:r>
            <a:r>
              <a:rPr lang="en-US" dirty="0" smtClean="0"/>
              <a:t>.</a:t>
            </a:r>
          </a:p>
          <a:p>
            <a:r>
              <a:rPr lang="en-US" dirty="0" smtClean="0"/>
              <a:t>$3.5 M  can be associated with solenoid-related risks</a:t>
            </a:r>
          </a:p>
          <a:p>
            <a:r>
              <a:rPr lang="en-US" dirty="0"/>
              <a:t>Performing this analysis has helped us to identify the highest risk solenoid elements, and insure that the project is prepared in the unlikely event that these risks come to fruition.   </a:t>
            </a:r>
          </a:p>
          <a:p>
            <a:pPr lvl="1"/>
            <a:endParaRPr lang="en-US" dirty="0" smtClean="0"/>
          </a:p>
          <a:p>
            <a:pPr lvl="1"/>
            <a:endParaRPr lang="en-US" dirty="0" smtClean="0"/>
          </a:p>
          <a:p>
            <a:pPr marL="0" indent="0">
              <a:buNone/>
            </a:pPr>
            <a:endParaRPr lang="en-US" dirty="0" smtClean="0"/>
          </a:p>
          <a:p>
            <a:pPr marL="457200" lvl="1" indent="0">
              <a:buNone/>
            </a:pPr>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19</a:t>
            </a:fld>
            <a:endParaRPr lang="en-US"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Tree>
    <p:extLst>
      <p:ext uri="{BB962C8B-B14F-4D97-AF65-F5344CB8AC3E}">
        <p14:creationId xmlns:p14="http://schemas.microsoft.com/office/powerpoint/2010/main" val="2901465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515350" cy="4525963"/>
          </a:xfrm>
        </p:spPr>
        <p:txBody>
          <a:bodyPr>
            <a:normAutofit/>
          </a:bodyPr>
          <a:lstStyle/>
          <a:p>
            <a:r>
              <a:rPr lang="en-US" dirty="0" smtClean="0"/>
              <a:t>Solenoid Overview</a:t>
            </a:r>
          </a:p>
          <a:p>
            <a:r>
              <a:rPr lang="en-US" dirty="0" smtClean="0"/>
              <a:t>Risk identification Procedure</a:t>
            </a:r>
          </a:p>
          <a:p>
            <a:r>
              <a:rPr lang="en-US" dirty="0" smtClean="0"/>
              <a:t>How Risk is converted to $$$</a:t>
            </a:r>
          </a:p>
          <a:p>
            <a:r>
              <a:rPr lang="en-US" dirty="0" smtClean="0"/>
              <a:t>Risk list as input to Mu2e Risk Management Analysis</a:t>
            </a:r>
          </a:p>
          <a:p>
            <a:r>
              <a:rPr lang="en-US" dirty="0" smtClean="0"/>
              <a:t>Conclusions</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2</a:t>
            </a:fld>
            <a:endParaRPr lang="en-US" dirty="0"/>
          </a:p>
        </p:txBody>
      </p:sp>
    </p:spTree>
    <p:extLst>
      <p:ext uri="{BB962C8B-B14F-4D97-AF65-F5344CB8AC3E}">
        <p14:creationId xmlns:p14="http://schemas.microsoft.com/office/powerpoint/2010/main" val="2291889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Mu2e Solenoid System</a:t>
            </a:r>
            <a:endParaRPr lang="en-US"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
        <p:nvSpPr>
          <p:cNvPr id="5" name="Footer Placeholder 4"/>
          <p:cNvSpPr>
            <a:spLocks noGrp="1"/>
          </p:cNvSpPr>
          <p:nvPr>
            <p:ph type="ftr" sz="quarter" idx="11"/>
          </p:nvPr>
        </p:nvSpPr>
        <p:spPr/>
        <p:txBody>
          <a:bodyPr/>
          <a:lstStyle/>
          <a:p>
            <a:pPr>
              <a:defRPr/>
            </a:pPr>
            <a:r>
              <a:rPr lang="en-US" dirty="0" smtClean="0"/>
              <a:t>M.Lamm - DOE CD-2/3b Review</a:t>
            </a:r>
            <a:endParaRPr lang="en-US" b="1" dirty="0"/>
          </a:p>
        </p:txBody>
      </p:sp>
      <p:sp>
        <p:nvSpPr>
          <p:cNvPr id="6" name="Slide Number Placeholder 5"/>
          <p:cNvSpPr>
            <a:spLocks noGrp="1"/>
          </p:cNvSpPr>
          <p:nvPr>
            <p:ph type="sldNum" sz="quarter" idx="12"/>
          </p:nvPr>
        </p:nvSpPr>
        <p:spPr/>
        <p:txBody>
          <a:bodyPr/>
          <a:lstStyle/>
          <a:p>
            <a:pPr>
              <a:defRPr/>
            </a:pPr>
            <a:fld id="{2A0CCE80-3B22-F34E-81B2-E096627812DD}" type="slidenum">
              <a:rPr lang="en-US" smtClean="0"/>
              <a:pPr>
                <a:defRPr/>
              </a:pPr>
              <a:t>3</a:t>
            </a:fld>
            <a:endParaRPr lang="en-US" dirty="0"/>
          </a:p>
        </p:txBody>
      </p:sp>
      <p:sp>
        <p:nvSpPr>
          <p:cNvPr id="157" name="TextBox 156"/>
          <p:cNvSpPr txBox="1"/>
          <p:nvPr/>
        </p:nvSpPr>
        <p:spPr>
          <a:xfrm>
            <a:off x="231084" y="1443769"/>
            <a:ext cx="8779932" cy="338554"/>
          </a:xfrm>
          <a:prstGeom prst="rect">
            <a:avLst/>
          </a:prstGeom>
          <a:noFill/>
        </p:spPr>
        <p:txBody>
          <a:bodyPr wrap="square" rtlCol="0">
            <a:spAutoFit/>
          </a:bodyPr>
          <a:lstStyle/>
          <a:p>
            <a:pPr marL="285750" indent="-285750">
              <a:buFont typeface="Arial"/>
              <a:buChar char="•"/>
            </a:pPr>
            <a:r>
              <a:rPr lang="en-US" sz="1600" dirty="0" smtClean="0">
                <a:solidFill>
                  <a:srgbClr val="000000"/>
                </a:solidFill>
                <a:latin typeface="Arial"/>
                <a:cs typeface="Arial"/>
              </a:rPr>
              <a:t>Three solenoids, provide magnetic field for experiment</a:t>
            </a:r>
          </a:p>
        </p:txBody>
      </p:sp>
      <p:grpSp>
        <p:nvGrpSpPr>
          <p:cNvPr id="79" name="Group 78"/>
          <p:cNvGrpSpPr/>
          <p:nvPr/>
        </p:nvGrpSpPr>
        <p:grpSpPr>
          <a:xfrm>
            <a:off x="128891" y="2227913"/>
            <a:ext cx="8932146" cy="3852932"/>
            <a:chOff x="128891" y="2539989"/>
            <a:chExt cx="8932146" cy="3852932"/>
          </a:xfrm>
        </p:grpSpPr>
        <p:grpSp>
          <p:nvGrpSpPr>
            <p:cNvPr id="3" name="Group 2"/>
            <p:cNvGrpSpPr/>
            <p:nvPr/>
          </p:nvGrpSpPr>
          <p:grpSpPr>
            <a:xfrm>
              <a:off x="128891" y="3308952"/>
              <a:ext cx="8932146" cy="2415573"/>
              <a:chOff x="128891" y="3585215"/>
              <a:chExt cx="8932146" cy="2415573"/>
            </a:xfrm>
          </p:grpSpPr>
          <p:pic>
            <p:nvPicPr>
              <p:cNvPr id="8" name="Picture 7" descr="mu2edisk.pdf"/>
              <p:cNvPicPr>
                <a:picLocks noChangeAspect="1"/>
              </p:cNvPicPr>
              <p:nvPr/>
            </p:nvPicPr>
            <p:blipFill rotWithShape="1">
              <a:blip r:embed="rId2">
                <a:extLst>
                  <a:ext uri="{28A0092B-C50C-407E-A947-70E740481C1C}">
                    <a14:useLocalDpi xmlns:a14="http://schemas.microsoft.com/office/drawing/2010/main" val="0"/>
                  </a:ext>
                </a:extLst>
              </a:blip>
              <a:srcRect l="12027" t="37332" r="8605" b="49337"/>
              <a:stretch/>
            </p:blipFill>
            <p:spPr>
              <a:xfrm>
                <a:off x="262126" y="4033577"/>
                <a:ext cx="8708476" cy="1893147"/>
              </a:xfrm>
              <a:prstGeom prst="rect">
                <a:avLst/>
              </a:prstGeom>
            </p:spPr>
          </p:pic>
          <p:sp>
            <p:nvSpPr>
              <p:cNvPr id="9" name="Arc 8"/>
              <p:cNvSpPr/>
              <p:nvPr/>
            </p:nvSpPr>
            <p:spPr>
              <a:xfrm rot="20856685">
                <a:off x="6126459" y="4714541"/>
                <a:ext cx="456481" cy="660237"/>
              </a:xfrm>
              <a:prstGeom prst="arc">
                <a:avLst>
                  <a:gd name="adj1" fmla="val 11005528"/>
                  <a:gd name="adj2" fmla="val 21548159"/>
                </a:avLst>
              </a:pr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0" name="Arc 9"/>
              <p:cNvSpPr/>
              <p:nvPr/>
            </p:nvSpPr>
            <p:spPr>
              <a:xfrm rot="9941458">
                <a:off x="5846039" y="4937479"/>
                <a:ext cx="85803" cy="221103"/>
              </a:xfrm>
              <a:prstGeom prst="arc">
                <a:avLst>
                  <a:gd name="adj1" fmla="val 11005528"/>
                  <a:gd name="adj2" fmla="val 0"/>
                </a:avLst>
              </a:pr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Arc 10"/>
              <p:cNvSpPr/>
              <p:nvPr/>
            </p:nvSpPr>
            <p:spPr>
              <a:xfrm rot="20673755">
                <a:off x="5755599" y="4923696"/>
                <a:ext cx="179793" cy="306499"/>
              </a:xfrm>
              <a:prstGeom prst="arc">
                <a:avLst>
                  <a:gd name="adj1" fmla="val 11005528"/>
                  <a:gd name="adj2" fmla="val 0"/>
                </a:avLst>
              </a:pr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Arc 11"/>
              <p:cNvSpPr/>
              <p:nvPr/>
            </p:nvSpPr>
            <p:spPr>
              <a:xfrm rot="20921661">
                <a:off x="5864793" y="4836519"/>
                <a:ext cx="342642" cy="494407"/>
              </a:xfrm>
              <a:prstGeom prst="arc">
                <a:avLst>
                  <a:gd name="adj1" fmla="val 11005528"/>
                  <a:gd name="adj2" fmla="val 0"/>
                </a:avLst>
              </a:pr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Arc 12"/>
              <p:cNvSpPr/>
              <p:nvPr/>
            </p:nvSpPr>
            <p:spPr>
              <a:xfrm rot="9941458">
                <a:off x="6117520" y="4928721"/>
                <a:ext cx="85803" cy="221103"/>
              </a:xfrm>
              <a:prstGeom prst="arc">
                <a:avLst>
                  <a:gd name="adj1" fmla="val 11005528"/>
                  <a:gd name="adj2" fmla="val 0"/>
                </a:avLst>
              </a:pr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4" name="Freeform 13"/>
              <p:cNvSpPr/>
              <p:nvPr/>
            </p:nvSpPr>
            <p:spPr>
              <a:xfrm>
                <a:off x="7591425" y="4759325"/>
                <a:ext cx="133350" cy="13640"/>
              </a:xfrm>
              <a:custGeom>
                <a:avLst/>
                <a:gdLst>
                  <a:gd name="connsiteX0" fmla="*/ 0 w 133350"/>
                  <a:gd name="connsiteY0" fmla="*/ 0 h 13640"/>
                  <a:gd name="connsiteX1" fmla="*/ 88900 w 133350"/>
                  <a:gd name="connsiteY1" fmla="*/ 12700 h 13640"/>
                  <a:gd name="connsiteX2" fmla="*/ 133350 w 133350"/>
                  <a:gd name="connsiteY2" fmla="*/ 12700 h 13640"/>
                </a:gdLst>
                <a:ahLst/>
                <a:cxnLst>
                  <a:cxn ang="0">
                    <a:pos x="connsiteX0" y="connsiteY0"/>
                  </a:cxn>
                  <a:cxn ang="0">
                    <a:pos x="connsiteX1" y="connsiteY1"/>
                  </a:cxn>
                  <a:cxn ang="0">
                    <a:pos x="connsiteX2" y="connsiteY2"/>
                  </a:cxn>
                </a:cxnLst>
                <a:rect l="l" t="t" r="r" b="b"/>
                <a:pathLst>
                  <a:path w="133350" h="13640">
                    <a:moveTo>
                      <a:pt x="0" y="0"/>
                    </a:moveTo>
                    <a:cubicBezTo>
                      <a:pt x="33337" y="5291"/>
                      <a:pt x="66675" y="10583"/>
                      <a:pt x="88900" y="12700"/>
                    </a:cubicBezTo>
                    <a:cubicBezTo>
                      <a:pt x="111125" y="14817"/>
                      <a:pt x="133350" y="12700"/>
                      <a:pt x="133350" y="12700"/>
                    </a:cubicBezTo>
                  </a:path>
                </a:pathLst>
              </a:cu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Freeform 14"/>
              <p:cNvSpPr/>
              <p:nvPr/>
            </p:nvSpPr>
            <p:spPr>
              <a:xfrm>
                <a:off x="7832725" y="4511675"/>
                <a:ext cx="161925" cy="261289"/>
              </a:xfrm>
              <a:custGeom>
                <a:avLst/>
                <a:gdLst>
                  <a:gd name="connsiteX0" fmla="*/ 0 w 174625"/>
                  <a:gd name="connsiteY0" fmla="*/ 234950 h 234950"/>
                  <a:gd name="connsiteX1" fmla="*/ 53975 w 174625"/>
                  <a:gd name="connsiteY1" fmla="*/ 212725 h 234950"/>
                  <a:gd name="connsiteX2" fmla="*/ 104775 w 174625"/>
                  <a:gd name="connsiteY2" fmla="*/ 180975 h 234950"/>
                  <a:gd name="connsiteX3" fmla="*/ 142875 w 174625"/>
                  <a:gd name="connsiteY3" fmla="*/ 123825 h 234950"/>
                  <a:gd name="connsiteX4" fmla="*/ 165100 w 174625"/>
                  <a:gd name="connsiteY4" fmla="*/ 60325 h 234950"/>
                  <a:gd name="connsiteX5" fmla="*/ 174625 w 174625"/>
                  <a:gd name="connsiteY5" fmla="*/ 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625" h="234950">
                    <a:moveTo>
                      <a:pt x="0" y="234950"/>
                    </a:moveTo>
                    <a:cubicBezTo>
                      <a:pt x="18256" y="228335"/>
                      <a:pt x="36513" y="221721"/>
                      <a:pt x="53975" y="212725"/>
                    </a:cubicBezTo>
                    <a:cubicBezTo>
                      <a:pt x="71438" y="203729"/>
                      <a:pt x="89958" y="195792"/>
                      <a:pt x="104775" y="180975"/>
                    </a:cubicBezTo>
                    <a:cubicBezTo>
                      <a:pt x="119592" y="166158"/>
                      <a:pt x="132821" y="143933"/>
                      <a:pt x="142875" y="123825"/>
                    </a:cubicBezTo>
                    <a:cubicBezTo>
                      <a:pt x="152929" y="103717"/>
                      <a:pt x="159808" y="80962"/>
                      <a:pt x="165100" y="60325"/>
                    </a:cubicBezTo>
                    <a:cubicBezTo>
                      <a:pt x="170392" y="39688"/>
                      <a:pt x="174625" y="0"/>
                      <a:pt x="174625" y="0"/>
                    </a:cubicBezTo>
                  </a:path>
                </a:pathLst>
              </a:custGeom>
              <a:ln>
                <a:solidFill>
                  <a:srgbClr val="00009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16" name="Group 15"/>
              <p:cNvGrpSpPr/>
              <p:nvPr/>
            </p:nvGrpSpPr>
            <p:grpSpPr>
              <a:xfrm rot="1108014">
                <a:off x="1180250" y="4701835"/>
                <a:ext cx="255522" cy="233811"/>
                <a:chOff x="965372" y="3866032"/>
                <a:chExt cx="255522" cy="233811"/>
              </a:xfrm>
            </p:grpSpPr>
            <p:sp>
              <p:nvSpPr>
                <p:cNvPr id="17" name="Arc 16"/>
                <p:cNvSpPr/>
                <p:nvPr/>
              </p:nvSpPr>
              <p:spPr>
                <a:xfrm rot="9954521">
                  <a:off x="1031837" y="3938014"/>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Arc 17"/>
                <p:cNvSpPr/>
                <p:nvPr/>
              </p:nvSpPr>
              <p:spPr>
                <a:xfrm rot="20042317">
                  <a:off x="1033665" y="3948226"/>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Arc 18"/>
                <p:cNvSpPr/>
                <p:nvPr/>
              </p:nvSpPr>
              <p:spPr>
                <a:xfrm rot="20042317">
                  <a:off x="965372" y="3973662"/>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Arc 19"/>
                <p:cNvSpPr/>
                <p:nvPr/>
              </p:nvSpPr>
              <p:spPr>
                <a:xfrm rot="9954521">
                  <a:off x="1101474" y="3912798"/>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Arc 20"/>
                <p:cNvSpPr/>
                <p:nvPr/>
              </p:nvSpPr>
              <p:spPr>
                <a:xfrm rot="20042317">
                  <a:off x="1101013" y="3903119"/>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Arc 21"/>
                <p:cNvSpPr/>
                <p:nvPr/>
              </p:nvSpPr>
              <p:spPr>
                <a:xfrm rot="9954521">
                  <a:off x="1166532" y="3866032"/>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3" name="Group 22"/>
              <p:cNvGrpSpPr/>
              <p:nvPr/>
            </p:nvGrpSpPr>
            <p:grpSpPr>
              <a:xfrm rot="1108014">
                <a:off x="1407219" y="4666497"/>
                <a:ext cx="255522" cy="233811"/>
                <a:chOff x="965372" y="3866032"/>
                <a:chExt cx="255522" cy="233811"/>
              </a:xfrm>
            </p:grpSpPr>
            <p:sp>
              <p:nvSpPr>
                <p:cNvPr id="24" name="Arc 23"/>
                <p:cNvSpPr/>
                <p:nvPr/>
              </p:nvSpPr>
              <p:spPr>
                <a:xfrm rot="9954521">
                  <a:off x="1031837" y="3938014"/>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5" name="Arc 24"/>
                <p:cNvSpPr/>
                <p:nvPr/>
              </p:nvSpPr>
              <p:spPr>
                <a:xfrm rot="20042317">
                  <a:off x="1033665" y="3948226"/>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Arc 25"/>
                <p:cNvSpPr/>
                <p:nvPr/>
              </p:nvSpPr>
              <p:spPr>
                <a:xfrm rot="20042317">
                  <a:off x="965372" y="3973662"/>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Arc 26"/>
                <p:cNvSpPr/>
                <p:nvPr/>
              </p:nvSpPr>
              <p:spPr>
                <a:xfrm rot="9954521">
                  <a:off x="1101474" y="3912798"/>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Arc 27"/>
                <p:cNvSpPr/>
                <p:nvPr/>
              </p:nvSpPr>
              <p:spPr>
                <a:xfrm rot="20042317">
                  <a:off x="1101013" y="3903119"/>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Arc 28"/>
                <p:cNvSpPr/>
                <p:nvPr/>
              </p:nvSpPr>
              <p:spPr>
                <a:xfrm rot="9954521">
                  <a:off x="1166532" y="3866032"/>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30" name="Arc 29"/>
              <p:cNvSpPr/>
              <p:nvPr/>
            </p:nvSpPr>
            <p:spPr>
              <a:xfrm rot="11062535">
                <a:off x="1691325" y="4689763"/>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Arc 30"/>
              <p:cNvSpPr/>
              <p:nvPr/>
            </p:nvSpPr>
            <p:spPr>
              <a:xfrm rot="21150331">
                <a:off x="1689705" y="4712065"/>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2" name="Arc 31"/>
              <p:cNvSpPr/>
              <p:nvPr/>
            </p:nvSpPr>
            <p:spPr>
              <a:xfrm rot="21150331">
                <a:off x="1616872" y="4714559"/>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3" name="Arc 32"/>
              <p:cNvSpPr/>
              <p:nvPr/>
            </p:nvSpPr>
            <p:spPr>
              <a:xfrm rot="11062535">
                <a:off x="1765364" y="4687904"/>
                <a:ext cx="45719"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4" name="Arc 33"/>
              <p:cNvSpPr/>
              <p:nvPr/>
            </p:nvSpPr>
            <p:spPr>
              <a:xfrm rot="21150331">
                <a:off x="1767873" y="4690614"/>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5" name="Arc 34"/>
              <p:cNvSpPr/>
              <p:nvPr/>
            </p:nvSpPr>
            <p:spPr>
              <a:xfrm rot="21150331">
                <a:off x="1925963" y="4679699"/>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6" name="Arc 35"/>
              <p:cNvSpPr/>
              <p:nvPr/>
            </p:nvSpPr>
            <p:spPr>
              <a:xfrm rot="21150331">
                <a:off x="1853130" y="4682193"/>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7" name="Arc 36"/>
              <p:cNvSpPr/>
              <p:nvPr/>
            </p:nvSpPr>
            <p:spPr>
              <a:xfrm rot="21150331">
                <a:off x="2004131" y="4658248"/>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8" name="Arc 37"/>
              <p:cNvSpPr/>
              <p:nvPr/>
            </p:nvSpPr>
            <p:spPr>
              <a:xfrm rot="21150331">
                <a:off x="2371171" y="4604330"/>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9" name="Arc 38"/>
              <p:cNvSpPr/>
              <p:nvPr/>
            </p:nvSpPr>
            <p:spPr>
              <a:xfrm rot="21150331">
                <a:off x="2298338" y="4606824"/>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Arc 39"/>
              <p:cNvSpPr/>
              <p:nvPr/>
            </p:nvSpPr>
            <p:spPr>
              <a:xfrm>
                <a:off x="2449339" y="4598754"/>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1" name="Arc 40"/>
              <p:cNvSpPr/>
              <p:nvPr/>
            </p:nvSpPr>
            <p:spPr>
              <a:xfrm rot="21150331">
                <a:off x="2145493" y="4638419"/>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2" name="Arc 41"/>
              <p:cNvSpPr/>
              <p:nvPr/>
            </p:nvSpPr>
            <p:spPr>
              <a:xfrm rot="21150331">
                <a:off x="2072660" y="4640913"/>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3" name="Arc 42"/>
              <p:cNvSpPr/>
              <p:nvPr/>
            </p:nvSpPr>
            <p:spPr>
              <a:xfrm rot="21150331">
                <a:off x="2223661" y="4616968"/>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4" name="Arc 43"/>
              <p:cNvSpPr/>
              <p:nvPr/>
            </p:nvSpPr>
            <p:spPr>
              <a:xfrm>
                <a:off x="2528329" y="4599544"/>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5" name="Arc 44"/>
              <p:cNvSpPr/>
              <p:nvPr/>
            </p:nvSpPr>
            <p:spPr>
              <a:xfrm>
                <a:off x="2680729" y="4611822"/>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6" name="Arc 45"/>
              <p:cNvSpPr/>
              <p:nvPr/>
            </p:nvSpPr>
            <p:spPr>
              <a:xfrm>
                <a:off x="2609851" y="4606513"/>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7" name="Arc 46"/>
              <p:cNvSpPr/>
              <p:nvPr/>
            </p:nvSpPr>
            <p:spPr>
              <a:xfrm rot="496777">
                <a:off x="2764728" y="4624716"/>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8" name="Arc 47"/>
              <p:cNvSpPr/>
              <p:nvPr/>
            </p:nvSpPr>
            <p:spPr>
              <a:xfrm rot="496777">
                <a:off x="2848726" y="4643777"/>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9" name="Arc 48"/>
              <p:cNvSpPr/>
              <p:nvPr/>
            </p:nvSpPr>
            <p:spPr>
              <a:xfrm rot="951812">
                <a:off x="2932723" y="4654046"/>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0" name="Arc 49"/>
              <p:cNvSpPr/>
              <p:nvPr/>
            </p:nvSpPr>
            <p:spPr>
              <a:xfrm rot="951812">
                <a:off x="3010219" y="4686198"/>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1" name="Arc 50"/>
              <p:cNvSpPr/>
              <p:nvPr/>
            </p:nvSpPr>
            <p:spPr>
              <a:xfrm rot="951812">
                <a:off x="3087714" y="4711906"/>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2" name="Arc 51"/>
              <p:cNvSpPr/>
              <p:nvPr/>
            </p:nvSpPr>
            <p:spPr>
              <a:xfrm rot="1667382">
                <a:off x="3158860" y="4743865"/>
                <a:ext cx="119881"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3" name="Arc 52"/>
              <p:cNvSpPr/>
              <p:nvPr/>
            </p:nvSpPr>
            <p:spPr>
              <a:xfrm rot="1667382">
                <a:off x="3228816" y="4782435"/>
                <a:ext cx="119881" cy="126181"/>
              </a:xfrm>
              <a:prstGeom prst="arc">
                <a:avLst>
                  <a:gd name="adj1" fmla="val 11005528"/>
                  <a:gd name="adj2" fmla="val 19241856"/>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4" name="Arc 53"/>
              <p:cNvSpPr/>
              <p:nvPr/>
            </p:nvSpPr>
            <p:spPr>
              <a:xfrm rot="1667382">
                <a:off x="3571610" y="5065471"/>
                <a:ext cx="119881" cy="126181"/>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5" name="Arc 54"/>
              <p:cNvSpPr/>
              <p:nvPr/>
            </p:nvSpPr>
            <p:spPr>
              <a:xfrm rot="855325">
                <a:off x="3638392" y="5115060"/>
                <a:ext cx="119881" cy="126181"/>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6" name="Arc 55"/>
              <p:cNvSpPr/>
              <p:nvPr/>
            </p:nvSpPr>
            <p:spPr>
              <a:xfrm rot="434165">
                <a:off x="3717160" y="5142881"/>
                <a:ext cx="119881" cy="126181"/>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7" name="Arc 56"/>
              <p:cNvSpPr/>
              <p:nvPr/>
            </p:nvSpPr>
            <p:spPr>
              <a:xfrm rot="434165">
                <a:off x="3784570" y="5172804"/>
                <a:ext cx="119881" cy="126181"/>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8" name="Arc 57"/>
              <p:cNvSpPr/>
              <p:nvPr/>
            </p:nvSpPr>
            <p:spPr>
              <a:xfrm>
                <a:off x="3869560" y="5197175"/>
                <a:ext cx="119881" cy="126181"/>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59" name="Arc 58"/>
              <p:cNvSpPr/>
              <p:nvPr/>
            </p:nvSpPr>
            <p:spPr>
              <a:xfrm>
                <a:off x="3939794" y="5213019"/>
                <a:ext cx="155956" cy="126181"/>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0" name="Arc 59"/>
              <p:cNvSpPr/>
              <p:nvPr/>
            </p:nvSpPr>
            <p:spPr>
              <a:xfrm>
                <a:off x="4053620" y="5250445"/>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1" name="Arc 60"/>
              <p:cNvSpPr/>
              <p:nvPr/>
            </p:nvSpPr>
            <p:spPr>
              <a:xfrm rot="21368266">
                <a:off x="4161570" y="5262919"/>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2" name="Arc 61"/>
              <p:cNvSpPr/>
              <p:nvPr/>
            </p:nvSpPr>
            <p:spPr>
              <a:xfrm rot="20968505">
                <a:off x="4275870" y="5281258"/>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3" name="Arc 62"/>
              <p:cNvSpPr/>
              <p:nvPr/>
            </p:nvSpPr>
            <p:spPr>
              <a:xfrm rot="20968505">
                <a:off x="4396520" y="5277305"/>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4" name="Arc 63"/>
              <p:cNvSpPr/>
              <p:nvPr/>
            </p:nvSpPr>
            <p:spPr>
              <a:xfrm rot="20519236">
                <a:off x="4510819" y="5281258"/>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5" name="Arc 64"/>
              <p:cNvSpPr/>
              <p:nvPr/>
            </p:nvSpPr>
            <p:spPr>
              <a:xfrm rot="20519236">
                <a:off x="4631469" y="5274129"/>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6" name="Arc 65"/>
              <p:cNvSpPr/>
              <p:nvPr/>
            </p:nvSpPr>
            <p:spPr>
              <a:xfrm rot="20519236">
                <a:off x="4752119" y="5258901"/>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7" name="Arc 66"/>
              <p:cNvSpPr/>
              <p:nvPr/>
            </p:nvSpPr>
            <p:spPr>
              <a:xfrm rot="20519236">
                <a:off x="4875945" y="5234876"/>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8" name="Arc 67"/>
              <p:cNvSpPr/>
              <p:nvPr/>
            </p:nvSpPr>
            <p:spPr>
              <a:xfrm rot="20519236">
                <a:off x="4987070" y="5217785"/>
                <a:ext cx="155956"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69" name="Arc 68"/>
              <p:cNvSpPr/>
              <p:nvPr/>
            </p:nvSpPr>
            <p:spPr>
              <a:xfrm rot="20519236">
                <a:off x="5087463" y="5213350"/>
                <a:ext cx="205172" cy="92104"/>
              </a:xfrm>
              <a:prstGeom prst="arc">
                <a:avLst>
                  <a:gd name="adj1" fmla="val 11005528"/>
                  <a:gd name="adj2" fmla="val 1407024"/>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70" name="Group 69"/>
              <p:cNvGrpSpPr/>
              <p:nvPr/>
            </p:nvGrpSpPr>
            <p:grpSpPr>
              <a:xfrm>
                <a:off x="5215556" y="5094873"/>
                <a:ext cx="555250" cy="202111"/>
                <a:chOff x="4628181" y="4252431"/>
                <a:chExt cx="555250" cy="202111"/>
              </a:xfrm>
            </p:grpSpPr>
            <p:sp>
              <p:nvSpPr>
                <p:cNvPr id="71" name="Arc 70"/>
                <p:cNvSpPr/>
                <p:nvPr/>
              </p:nvSpPr>
              <p:spPr>
                <a:xfrm rot="20466250">
                  <a:off x="4628181" y="4328361"/>
                  <a:ext cx="250613"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2" name="Arc 71"/>
                <p:cNvSpPr/>
                <p:nvPr/>
              </p:nvSpPr>
              <p:spPr>
                <a:xfrm rot="20466250">
                  <a:off x="4779630" y="4280041"/>
                  <a:ext cx="250613" cy="126181"/>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3" name="Arc 72"/>
                <p:cNvSpPr/>
                <p:nvPr/>
              </p:nvSpPr>
              <p:spPr>
                <a:xfrm rot="9159468">
                  <a:off x="4931299" y="4252602"/>
                  <a:ext cx="95577" cy="13748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4" name="Arc 73"/>
                <p:cNvSpPr/>
                <p:nvPr/>
              </p:nvSpPr>
              <p:spPr>
                <a:xfrm rot="10110389">
                  <a:off x="4778601" y="4284618"/>
                  <a:ext cx="93209" cy="142325"/>
                </a:xfrm>
                <a:prstGeom prst="arc">
                  <a:avLst>
                    <a:gd name="adj1" fmla="val 11005528"/>
                    <a:gd name="adj2" fmla="val 0"/>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75" name="Arc 74"/>
                <p:cNvSpPr/>
                <p:nvPr/>
              </p:nvSpPr>
              <p:spPr>
                <a:xfrm rot="21116563">
                  <a:off x="4932818" y="4252431"/>
                  <a:ext cx="250613" cy="126181"/>
                </a:xfrm>
                <a:prstGeom prst="arc">
                  <a:avLst>
                    <a:gd name="adj1" fmla="val 10433135"/>
                    <a:gd name="adj2" fmla="val 20813527"/>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77" name="Oval 76"/>
              <p:cNvSpPr>
                <a:spLocks noChangeAspect="1"/>
              </p:cNvSpPr>
              <p:nvPr/>
            </p:nvSpPr>
            <p:spPr>
              <a:xfrm>
                <a:off x="205094" y="4173992"/>
                <a:ext cx="393192" cy="393192"/>
              </a:xfrm>
              <a:prstGeom prst="ellipse">
                <a:avLst/>
              </a:prstGeom>
              <a:solidFill>
                <a:schemeClr val="tx2">
                  <a:lumMod val="60000"/>
                  <a:lumOff val="40000"/>
                </a:schemeClr>
              </a:solidFill>
              <a:ln w="12700">
                <a:solidFill>
                  <a:schemeClr val="tx2">
                    <a:lumMod val="75000"/>
                  </a:schemeClr>
                </a:solidFill>
              </a:ln>
              <a:effectLst>
                <a:outerShdw blurRad="40000" dist="73787" dir="3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dirty="0"/>
              </a:p>
            </p:txBody>
          </p:sp>
          <p:sp>
            <p:nvSpPr>
              <p:cNvPr id="78" name="TextBox 77"/>
              <p:cNvSpPr txBox="1"/>
              <p:nvPr/>
            </p:nvSpPr>
            <p:spPr>
              <a:xfrm>
                <a:off x="128891" y="4209459"/>
                <a:ext cx="530915"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4.6 T</a:t>
                </a:r>
                <a:endParaRPr lang="en-US" sz="1200" dirty="0"/>
              </a:p>
            </p:txBody>
          </p:sp>
          <p:sp>
            <p:nvSpPr>
              <p:cNvPr id="80" name="Oval 79"/>
              <p:cNvSpPr>
                <a:spLocks noChangeAspect="1"/>
              </p:cNvSpPr>
              <p:nvPr/>
            </p:nvSpPr>
            <p:spPr>
              <a:xfrm>
                <a:off x="1891312" y="3893812"/>
                <a:ext cx="393192" cy="393192"/>
              </a:xfrm>
              <a:prstGeom prst="ellipse">
                <a:avLst/>
              </a:prstGeom>
              <a:solidFill>
                <a:schemeClr val="tx2">
                  <a:lumMod val="60000"/>
                  <a:lumOff val="40000"/>
                </a:schemeClr>
              </a:solidFill>
              <a:ln w="12700">
                <a:solidFill>
                  <a:schemeClr val="tx2">
                    <a:lumMod val="75000"/>
                  </a:schemeClr>
                </a:solidFill>
              </a:ln>
              <a:effectLst>
                <a:outerShdw blurRad="40000" dist="73787" dir="3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dirty="0"/>
              </a:p>
            </p:txBody>
          </p:sp>
          <p:sp>
            <p:nvSpPr>
              <p:cNvPr id="81" name="TextBox 80"/>
              <p:cNvSpPr txBox="1"/>
              <p:nvPr/>
            </p:nvSpPr>
            <p:spPr>
              <a:xfrm>
                <a:off x="1823576" y="3937746"/>
                <a:ext cx="530915"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2.5 T</a:t>
                </a:r>
                <a:endParaRPr lang="en-US" sz="1200" dirty="0"/>
              </a:p>
            </p:txBody>
          </p:sp>
          <p:sp>
            <p:nvSpPr>
              <p:cNvPr id="83" name="Oval 82"/>
              <p:cNvSpPr>
                <a:spLocks noChangeAspect="1"/>
              </p:cNvSpPr>
              <p:nvPr/>
            </p:nvSpPr>
            <p:spPr>
              <a:xfrm>
                <a:off x="4656042" y="4522265"/>
                <a:ext cx="393192" cy="393192"/>
              </a:xfrm>
              <a:prstGeom prst="ellipse">
                <a:avLst/>
              </a:prstGeom>
              <a:solidFill>
                <a:schemeClr val="tx2">
                  <a:lumMod val="60000"/>
                  <a:lumOff val="40000"/>
                </a:schemeClr>
              </a:solidFill>
              <a:ln w="12700">
                <a:solidFill>
                  <a:schemeClr val="tx2">
                    <a:lumMod val="75000"/>
                  </a:schemeClr>
                </a:solidFill>
              </a:ln>
              <a:effectLst>
                <a:outerShdw blurRad="40000" dist="73787" dir="3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dirty="0"/>
              </a:p>
            </p:txBody>
          </p:sp>
          <p:sp>
            <p:nvSpPr>
              <p:cNvPr id="84" name="TextBox 83"/>
              <p:cNvSpPr txBox="1"/>
              <p:nvPr/>
            </p:nvSpPr>
            <p:spPr>
              <a:xfrm>
                <a:off x="4647575" y="4559849"/>
                <a:ext cx="40267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2 T</a:t>
                </a:r>
                <a:endParaRPr lang="en-US" sz="1200" dirty="0"/>
              </a:p>
            </p:txBody>
          </p:sp>
          <p:sp>
            <p:nvSpPr>
              <p:cNvPr id="86" name="Oval 85"/>
              <p:cNvSpPr>
                <a:spLocks noChangeAspect="1"/>
              </p:cNvSpPr>
              <p:nvPr/>
            </p:nvSpPr>
            <p:spPr>
              <a:xfrm>
                <a:off x="8331522" y="3708437"/>
                <a:ext cx="393192" cy="393192"/>
              </a:xfrm>
              <a:prstGeom prst="ellipse">
                <a:avLst/>
              </a:prstGeom>
              <a:solidFill>
                <a:schemeClr val="tx2">
                  <a:lumMod val="60000"/>
                  <a:lumOff val="40000"/>
                </a:schemeClr>
              </a:solidFill>
              <a:ln w="12700">
                <a:solidFill>
                  <a:schemeClr val="tx2">
                    <a:lumMod val="75000"/>
                  </a:schemeClr>
                </a:solidFill>
              </a:ln>
              <a:effectLst>
                <a:outerShdw blurRad="40000" dist="73787" dir="3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200" dirty="0"/>
              </a:p>
            </p:txBody>
          </p:sp>
          <p:sp>
            <p:nvSpPr>
              <p:cNvPr id="87" name="TextBox 86"/>
              <p:cNvSpPr txBox="1"/>
              <p:nvPr/>
            </p:nvSpPr>
            <p:spPr>
              <a:xfrm>
                <a:off x="8323055" y="3752371"/>
                <a:ext cx="40267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 T</a:t>
                </a:r>
                <a:endParaRPr lang="en-US" sz="1200" dirty="0"/>
              </a:p>
            </p:txBody>
          </p:sp>
          <p:sp>
            <p:nvSpPr>
              <p:cNvPr id="88" name="Oval 87"/>
              <p:cNvSpPr>
                <a:spLocks noChangeAspect="1"/>
              </p:cNvSpPr>
              <p:nvPr/>
            </p:nvSpPr>
            <p:spPr>
              <a:xfrm>
                <a:off x="6125955" y="4173992"/>
                <a:ext cx="393192" cy="393192"/>
              </a:xfrm>
              <a:prstGeom prst="ellipse">
                <a:avLst/>
              </a:prstGeom>
              <a:solidFill>
                <a:schemeClr val="tx2">
                  <a:lumMod val="60000"/>
                  <a:lumOff val="40000"/>
                </a:schemeClr>
              </a:solidFill>
              <a:ln w="12700">
                <a:solidFill>
                  <a:schemeClr val="tx2">
                    <a:lumMod val="75000"/>
                  </a:schemeClr>
                </a:solidFill>
              </a:ln>
              <a:effectLst>
                <a:outerShdw blurRad="40000" dist="73787" dir="33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89" name="TextBox 88"/>
              <p:cNvSpPr txBox="1"/>
              <p:nvPr/>
            </p:nvSpPr>
            <p:spPr>
              <a:xfrm>
                <a:off x="6125955" y="4215892"/>
                <a:ext cx="402674" cy="27699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smtClean="0"/>
                  <a:t>1 T</a:t>
                </a:r>
                <a:endParaRPr lang="en-US" sz="1200" dirty="0"/>
              </a:p>
            </p:txBody>
          </p:sp>
          <p:grpSp>
            <p:nvGrpSpPr>
              <p:cNvPr id="90" name="Group 89"/>
              <p:cNvGrpSpPr>
                <a:grpSpLocks noChangeAspect="1"/>
              </p:cNvGrpSpPr>
              <p:nvPr/>
            </p:nvGrpSpPr>
            <p:grpSpPr>
              <a:xfrm>
                <a:off x="8827173" y="4222982"/>
                <a:ext cx="233864" cy="767062"/>
                <a:chOff x="6753492" y="3554374"/>
                <a:chExt cx="752208" cy="2467414"/>
              </a:xfrm>
            </p:grpSpPr>
            <p:sp>
              <p:nvSpPr>
                <p:cNvPr id="91" name="Freeform 90"/>
                <p:cNvSpPr/>
                <p:nvPr/>
              </p:nvSpPr>
              <p:spPr>
                <a:xfrm>
                  <a:off x="7100887" y="5263757"/>
                  <a:ext cx="46567" cy="561975"/>
                </a:xfrm>
                <a:custGeom>
                  <a:avLst/>
                  <a:gdLst>
                    <a:gd name="connsiteX0" fmla="*/ 46567 w 46567"/>
                    <a:gd name="connsiteY0" fmla="*/ 561975 h 561975"/>
                    <a:gd name="connsiteX1" fmla="*/ 37042 w 46567"/>
                    <a:gd name="connsiteY1" fmla="*/ 482600 h 561975"/>
                    <a:gd name="connsiteX2" fmla="*/ 24342 w 46567"/>
                    <a:gd name="connsiteY2" fmla="*/ 371475 h 561975"/>
                    <a:gd name="connsiteX3" fmla="*/ 14817 w 46567"/>
                    <a:gd name="connsiteY3" fmla="*/ 257175 h 561975"/>
                    <a:gd name="connsiteX4" fmla="*/ 5292 w 46567"/>
                    <a:gd name="connsiteY4" fmla="*/ 165100 h 561975"/>
                    <a:gd name="connsiteX5" fmla="*/ 46567 w 46567"/>
                    <a:gd name="connsiteY5" fmla="*/ 0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67" h="561975">
                      <a:moveTo>
                        <a:pt x="46567" y="561975"/>
                      </a:moveTo>
                      <a:cubicBezTo>
                        <a:pt x="43656" y="538162"/>
                        <a:pt x="40746" y="514350"/>
                        <a:pt x="37042" y="482600"/>
                      </a:cubicBezTo>
                      <a:cubicBezTo>
                        <a:pt x="33338" y="450850"/>
                        <a:pt x="28046" y="409046"/>
                        <a:pt x="24342" y="371475"/>
                      </a:cubicBezTo>
                      <a:cubicBezTo>
                        <a:pt x="20638" y="333904"/>
                        <a:pt x="17992" y="291571"/>
                        <a:pt x="14817" y="257175"/>
                      </a:cubicBezTo>
                      <a:cubicBezTo>
                        <a:pt x="11642" y="222779"/>
                        <a:pt x="0" y="207962"/>
                        <a:pt x="5292" y="165100"/>
                      </a:cubicBezTo>
                      <a:cubicBezTo>
                        <a:pt x="10584" y="122238"/>
                        <a:pt x="46567" y="0"/>
                        <a:pt x="46567" y="0"/>
                      </a:cubicBezTo>
                    </a:path>
                  </a:pathLst>
                </a:custGeom>
                <a:ln w="19050">
                  <a:solidFill>
                    <a:schemeClr val="tx1"/>
                  </a:solidFill>
                </a:ln>
                <a:effectLst>
                  <a:outerShdw blurRad="40000" dist="20000" dir="7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p>
              </p:txBody>
            </p:sp>
            <p:sp>
              <p:nvSpPr>
                <p:cNvPr id="92" name="Rectangle 91"/>
                <p:cNvSpPr/>
                <p:nvPr/>
              </p:nvSpPr>
              <p:spPr>
                <a:xfrm>
                  <a:off x="7083431" y="3884666"/>
                  <a:ext cx="120912" cy="115353"/>
                </a:xfrm>
                <a:prstGeom prst="rect">
                  <a:avLst/>
                </a:prstGeom>
                <a:solidFill>
                  <a:schemeClr val="tx1">
                    <a:alpha val="6000"/>
                  </a:schemeClr>
                </a:solidFill>
                <a:ln w="19050">
                  <a:noFill/>
                </a:ln>
                <a:effectLst>
                  <a:outerShdw blurRad="53975" dist="2540000" dir="2700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93" name="Freeform 92"/>
                <p:cNvSpPr/>
                <p:nvPr/>
              </p:nvSpPr>
              <p:spPr>
                <a:xfrm>
                  <a:off x="7082635" y="3554374"/>
                  <a:ext cx="325261" cy="204610"/>
                </a:xfrm>
                <a:custGeom>
                  <a:avLst/>
                  <a:gdLst>
                    <a:gd name="connsiteX0" fmla="*/ 0 w 325261"/>
                    <a:gd name="connsiteY0" fmla="*/ 90310 h 204610"/>
                    <a:gd name="connsiteX1" fmla="*/ 33866 w 325261"/>
                    <a:gd name="connsiteY1" fmla="*/ 43744 h 204610"/>
                    <a:gd name="connsiteX2" fmla="*/ 105833 w 325261"/>
                    <a:gd name="connsiteY2" fmla="*/ 5644 h 204610"/>
                    <a:gd name="connsiteX3" fmla="*/ 198966 w 325261"/>
                    <a:gd name="connsiteY3" fmla="*/ 9877 h 204610"/>
                    <a:gd name="connsiteX4" fmla="*/ 292100 w 325261"/>
                    <a:gd name="connsiteY4" fmla="*/ 60677 h 204610"/>
                    <a:gd name="connsiteX5" fmla="*/ 321733 w 325261"/>
                    <a:gd name="connsiteY5" fmla="*/ 94544 h 204610"/>
                    <a:gd name="connsiteX6" fmla="*/ 313266 w 325261"/>
                    <a:gd name="connsiteY6" fmla="*/ 204610 h 20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261" h="204610">
                      <a:moveTo>
                        <a:pt x="0" y="90310"/>
                      </a:moveTo>
                      <a:cubicBezTo>
                        <a:pt x="8113" y="74082"/>
                        <a:pt x="16227" y="57855"/>
                        <a:pt x="33866" y="43744"/>
                      </a:cubicBezTo>
                      <a:cubicBezTo>
                        <a:pt x="51505" y="29633"/>
                        <a:pt x="78316" y="11288"/>
                        <a:pt x="105833" y="5644"/>
                      </a:cubicBezTo>
                      <a:cubicBezTo>
                        <a:pt x="133350" y="0"/>
                        <a:pt x="167921" y="705"/>
                        <a:pt x="198966" y="9877"/>
                      </a:cubicBezTo>
                      <a:cubicBezTo>
                        <a:pt x="230011" y="19049"/>
                        <a:pt x="271639" y="46566"/>
                        <a:pt x="292100" y="60677"/>
                      </a:cubicBezTo>
                      <a:cubicBezTo>
                        <a:pt x="312561" y="74788"/>
                        <a:pt x="318205" y="70555"/>
                        <a:pt x="321733" y="94544"/>
                      </a:cubicBezTo>
                      <a:cubicBezTo>
                        <a:pt x="325261" y="118533"/>
                        <a:pt x="313266" y="204610"/>
                        <a:pt x="313266" y="204610"/>
                      </a:cubicBezTo>
                    </a:path>
                  </a:pathLst>
                </a:cu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p>
              </p:txBody>
            </p:sp>
            <p:cxnSp>
              <p:nvCxnSpPr>
                <p:cNvPr id="94" name="Straight Connector 93"/>
                <p:cNvCxnSpPr>
                  <a:stCxn id="93" idx="0"/>
                  <a:endCxn id="93" idx="6"/>
                </p:cNvCxnSpPr>
                <p:nvPr/>
              </p:nvCxnSpPr>
              <p:spPr>
                <a:xfrm>
                  <a:off x="7082635" y="3644684"/>
                  <a:ext cx="313266" cy="11430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a:endCxn id="93" idx="0"/>
                </p:cNvCxnSpPr>
                <p:nvPr/>
              </p:nvCxnSpPr>
              <p:spPr>
                <a:xfrm>
                  <a:off x="6937906" y="3606407"/>
                  <a:ext cx="144729" cy="38277"/>
                </a:xfrm>
                <a:prstGeom prst="line">
                  <a:avLst/>
                </a:prstGeom>
                <a:ln w="19050">
                  <a:solidFill>
                    <a:schemeClr val="tx1"/>
                  </a:solidFill>
                </a:ln>
                <a:effectLst>
                  <a:outerShdw blurRad="95250" dist="254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rot="5400000">
                  <a:off x="7026279" y="3702628"/>
                  <a:ext cx="112712" cy="1588"/>
                </a:xfrm>
                <a:prstGeom prst="line">
                  <a:avLst/>
                </a:prstGeom>
                <a:ln w="19050">
                  <a:solidFill>
                    <a:schemeClr val="tx1"/>
                  </a:solidFill>
                </a:ln>
                <a:effectLst>
                  <a:outerShdw blurRad="95250" dist="127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rot="5400000">
                  <a:off x="6973365" y="3824603"/>
                  <a:ext cx="118536" cy="1589"/>
                </a:xfrm>
                <a:prstGeom prst="line">
                  <a:avLst/>
                </a:prstGeom>
                <a:ln w="19050">
                  <a:solidFill>
                    <a:schemeClr val="tx1"/>
                  </a:solidFill>
                </a:ln>
                <a:effectLst>
                  <a:outerShdw blurRad="95250" dist="127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rot="16200000" flipH="1">
                  <a:off x="7030515" y="3879636"/>
                  <a:ext cx="54239" cy="51590"/>
                </a:xfrm>
                <a:prstGeom prst="line">
                  <a:avLst/>
                </a:prstGeom>
                <a:ln w="19050">
                  <a:solidFill>
                    <a:schemeClr val="tx1">
                      <a:alpha val="32000"/>
                    </a:schemeClr>
                  </a:solidFill>
                </a:ln>
                <a:effectLst>
                  <a:outerShdw blurRad="95250" dist="12700" algn="tl"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6982358" y="4032034"/>
                  <a:ext cx="198967" cy="1588"/>
                </a:xfrm>
                <a:prstGeom prst="line">
                  <a:avLst/>
                </a:prstGeom>
                <a:ln w="19050">
                  <a:solidFill>
                    <a:schemeClr val="tx1"/>
                  </a:solidFill>
                </a:ln>
                <a:effectLst>
                  <a:outerShdw blurRad="50800" dist="25400" dir="2118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rot="10800000" flipV="1">
                  <a:off x="7030254" y="3758984"/>
                  <a:ext cx="53177" cy="794"/>
                </a:xfrm>
                <a:prstGeom prst="line">
                  <a:avLst/>
                </a:prstGeom>
                <a:ln w="19050">
                  <a:solidFill>
                    <a:schemeClr val="tx1"/>
                  </a:solidFill>
                </a:ln>
                <a:effectLst>
                  <a:outerShdw blurRad="95250" dist="25400" algn="tl" rotWithShape="0">
                    <a:srgbClr val="000000"/>
                  </a:outerShdw>
                </a:effectLst>
                <a:scene3d>
                  <a:camera prst="orthographicFront">
                    <a:rot lat="0" lon="0" rev="2700000"/>
                  </a:camera>
                  <a:lightRig rig="threePt" dir="t"/>
                </a:scene3d>
              </p:spPr>
              <p:style>
                <a:lnRef idx="2">
                  <a:schemeClr val="accent1"/>
                </a:lnRef>
                <a:fillRef idx="0">
                  <a:schemeClr val="accent1"/>
                </a:fillRef>
                <a:effectRef idx="1">
                  <a:schemeClr val="accent1"/>
                </a:effectRef>
                <a:fontRef idx="minor">
                  <a:schemeClr val="tx1"/>
                </a:fontRef>
              </p:style>
            </p:cxnSp>
            <p:sp>
              <p:nvSpPr>
                <p:cNvPr id="101" name="Rectangle 100"/>
                <p:cNvSpPr/>
                <p:nvPr/>
              </p:nvSpPr>
              <p:spPr>
                <a:xfrm>
                  <a:off x="6980021" y="3793923"/>
                  <a:ext cx="56582" cy="42681"/>
                </a:xfrm>
                <a:prstGeom prst="rect">
                  <a:avLst/>
                </a:prstGeom>
                <a:solidFill>
                  <a:schemeClr val="tx1">
                    <a:alpha val="10000"/>
                  </a:schemeClr>
                </a:solidFill>
                <a:ln w="19050">
                  <a:solidFill>
                    <a:schemeClr val="tx1"/>
                  </a:solidFill>
                </a:ln>
                <a:effectLst>
                  <a:outerShdw blurRad="95250" dist="38100" dir="2700000" algn="tl"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cxnSp>
              <p:nvCxnSpPr>
                <p:cNvPr id="102" name="Straight Connector 101"/>
                <p:cNvCxnSpPr/>
                <p:nvPr/>
              </p:nvCxnSpPr>
              <p:spPr>
                <a:xfrm rot="10800000">
                  <a:off x="6951401" y="4000019"/>
                  <a:ext cx="78852"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16200000" flipH="1">
                  <a:off x="6966312" y="4065549"/>
                  <a:ext cx="181061" cy="5317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7083432" y="4001608"/>
                  <a:ext cx="247911" cy="18106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rot="5400000">
                  <a:off x="7128841" y="3750171"/>
                  <a:ext cx="87504" cy="1588"/>
                </a:xfrm>
                <a:prstGeom prst="line">
                  <a:avLst/>
                </a:prstGeom>
                <a:ln w="19050">
                  <a:solidFill>
                    <a:schemeClr val="tx1"/>
                  </a:solidFill>
                </a:ln>
                <a:effectLst>
                  <a:outerShdw blurRad="50800" dist="25400" dir="1620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rot="5400000">
                  <a:off x="7135030" y="3864030"/>
                  <a:ext cx="138627" cy="1588"/>
                </a:xfrm>
                <a:prstGeom prst="line">
                  <a:avLst/>
                </a:prstGeom>
                <a:ln w="19050">
                  <a:solidFill>
                    <a:schemeClr val="tx1"/>
                  </a:solidFill>
                </a:ln>
                <a:effectLst>
                  <a:outerShdw blurRad="50800" dist="25400" dir="1620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7203549" y="3933344"/>
                  <a:ext cx="127794" cy="2382"/>
                </a:xfrm>
                <a:prstGeom prst="line">
                  <a:avLst/>
                </a:prstGeom>
                <a:ln w="19050">
                  <a:solidFill>
                    <a:schemeClr val="tx1"/>
                  </a:solidFill>
                </a:ln>
                <a:effectLst>
                  <a:outerShdw blurRad="50800" dist="25400" dir="1620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a:off x="7310177" y="3822220"/>
                  <a:ext cx="112182" cy="1588"/>
                </a:xfrm>
                <a:prstGeom prst="line">
                  <a:avLst/>
                </a:prstGeom>
                <a:ln w="19050">
                  <a:solidFill>
                    <a:schemeClr val="tx1"/>
                  </a:solidFill>
                </a:ln>
                <a:effectLst>
                  <a:outerShdw blurRad="40000" dist="32639" dir="948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rot="16200000" flipH="1">
                  <a:off x="7357978" y="3888189"/>
                  <a:ext cx="59003" cy="40833"/>
                </a:xfrm>
                <a:prstGeom prst="line">
                  <a:avLst/>
                </a:prstGeom>
                <a:ln w="19050">
                  <a:solidFill>
                    <a:schemeClr val="tx1"/>
                  </a:solidFill>
                </a:ln>
                <a:effectLst>
                  <a:outerShdw blurRad="40000" dist="32639" dir="948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rot="5400000">
                  <a:off x="6782288" y="4156431"/>
                  <a:ext cx="312825"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rot="16200000" flipV="1">
                  <a:off x="6809716" y="4004122"/>
                  <a:ext cx="132293" cy="1240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rot="5400000">
                  <a:off x="6692330" y="4061182"/>
                  <a:ext cx="182650" cy="6032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rot="16200000" flipH="1">
                  <a:off x="6740396" y="4195765"/>
                  <a:ext cx="169866" cy="14367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rot="5400000">
                  <a:off x="6874672" y="4335334"/>
                  <a:ext cx="84931" cy="4153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6200000" flipH="1">
                  <a:off x="6927723" y="4337314"/>
                  <a:ext cx="126206" cy="78853"/>
                </a:xfrm>
                <a:prstGeom prst="line">
                  <a:avLst/>
                </a:prstGeom>
                <a:ln w="19050">
                  <a:solidFill>
                    <a:schemeClr val="tx1"/>
                  </a:solidFill>
                </a:ln>
                <a:effectLst>
                  <a:outerShdw blurRad="40000" dist="20000" dir="103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5400000">
                  <a:off x="6884068" y="4493683"/>
                  <a:ext cx="200025" cy="92347"/>
                </a:xfrm>
                <a:prstGeom prst="line">
                  <a:avLst/>
                </a:prstGeom>
                <a:ln w="19050">
                  <a:solidFill>
                    <a:schemeClr val="tx1"/>
                  </a:solidFill>
                </a:ln>
                <a:effectLst>
                  <a:outerShdw blurRad="40000" dist="20000" dir="103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rot="5400000">
                  <a:off x="6579000" y="4957237"/>
                  <a:ext cx="676275" cy="4153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896368" y="5316144"/>
                  <a:ext cx="83653"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6939495" y="5265344"/>
                  <a:ext cx="232304" cy="317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7173387" y="5243119"/>
                  <a:ext cx="281781"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rot="16200000" flipH="1">
                  <a:off x="7293640" y="5081591"/>
                  <a:ext cx="234950" cy="8810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rot="5400000" flipH="1" flipV="1">
                  <a:off x="7143622" y="4785522"/>
                  <a:ext cx="444499" cy="794"/>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V="1">
                  <a:off x="7257922" y="4456116"/>
                  <a:ext cx="123825" cy="91281"/>
                </a:xfrm>
                <a:prstGeom prst="line">
                  <a:avLst/>
                </a:prstGeom>
                <a:ln w="19050">
                  <a:solidFill>
                    <a:schemeClr val="tx1">
                      <a:alpha val="59000"/>
                    </a:schemeClr>
                  </a:solidFill>
                </a:ln>
                <a:effectLst>
                  <a:outerShdw blurRad="40000" dist="19939" dir="18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rot="5400000" flipH="1" flipV="1">
                  <a:off x="7224584" y="4298955"/>
                  <a:ext cx="190501" cy="91280"/>
                </a:xfrm>
                <a:prstGeom prst="line">
                  <a:avLst/>
                </a:prstGeom>
                <a:ln w="19050">
                  <a:solidFill>
                    <a:schemeClr val="tx1">
                      <a:alpha val="59000"/>
                    </a:schemeClr>
                  </a:solidFill>
                </a:ln>
                <a:effectLst>
                  <a:outerShdw blurRad="40000" dist="19939" dir="18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flipH="1" flipV="1">
                  <a:off x="7240812" y="4124682"/>
                  <a:ext cx="249325" cy="1588"/>
                </a:xfrm>
                <a:prstGeom prst="line">
                  <a:avLst/>
                </a:prstGeom>
                <a:ln w="19050">
                  <a:solidFill>
                    <a:schemeClr val="tx1"/>
                  </a:solidFill>
                </a:ln>
                <a:effectLst>
                  <a:outerShdw blurRad="40000" dist="25400" dir="213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flipV="1">
                  <a:off x="7364680" y="4001608"/>
                  <a:ext cx="90488" cy="1"/>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7334520" y="4471594"/>
                  <a:ext cx="200024" cy="136525"/>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rot="16200000" flipH="1">
                  <a:off x="7349335" y="4267072"/>
                  <a:ext cx="64294" cy="28838"/>
                </a:xfrm>
                <a:prstGeom prst="line">
                  <a:avLst/>
                </a:prstGeom>
                <a:ln w="19050">
                  <a:solidFill>
                    <a:schemeClr val="tx1">
                      <a:alpha val="59000"/>
                    </a:schemeClr>
                  </a:solidFill>
                </a:ln>
                <a:effectLst>
                  <a:outerShdw blurRad="40000" dist="25400" dir="213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rot="5400000">
                  <a:off x="7332005" y="4375948"/>
                  <a:ext cx="126998" cy="793"/>
                </a:xfrm>
                <a:prstGeom prst="line">
                  <a:avLst/>
                </a:prstGeom>
                <a:ln w="19050">
                  <a:solidFill>
                    <a:schemeClr val="tx1">
                      <a:alpha val="59000"/>
                    </a:schemeClr>
                  </a:solidFill>
                </a:ln>
                <a:effectLst>
                  <a:outerShdw blurRad="40000" dist="25400" dir="213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rot="5400000">
                  <a:off x="7328571" y="4444210"/>
                  <a:ext cx="70900" cy="65356"/>
                </a:xfrm>
                <a:prstGeom prst="line">
                  <a:avLst/>
                </a:prstGeom>
                <a:ln w="19050">
                  <a:solidFill>
                    <a:schemeClr val="tx1">
                      <a:alpha val="59000"/>
                    </a:schemeClr>
                  </a:solidFill>
                </a:ln>
                <a:effectLst>
                  <a:outerShdw blurRad="40000" dist="25400" dir="213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rot="5400000">
                  <a:off x="7242842" y="3968666"/>
                  <a:ext cx="62704" cy="1588"/>
                </a:xfrm>
                <a:prstGeom prst="line">
                  <a:avLst/>
                </a:prstGeom>
                <a:ln w="19050">
                  <a:solidFill>
                    <a:schemeClr val="tx1"/>
                  </a:solidFill>
                </a:ln>
                <a:effectLst>
                  <a:outerShdw blurRad="50800" dist="25400" dir="1620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10800000">
                  <a:off x="7203550" y="4001609"/>
                  <a:ext cx="69851" cy="1588"/>
                </a:xfrm>
                <a:prstGeom prst="line">
                  <a:avLst/>
                </a:prstGeom>
                <a:ln w="19050">
                  <a:solidFill>
                    <a:schemeClr val="tx1"/>
                  </a:solidFill>
                </a:ln>
                <a:effectLst>
                  <a:outerShdw blurRad="50800" dist="25400" dir="1620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rot="5400000">
                  <a:off x="7164613" y="4042134"/>
                  <a:ext cx="77872" cy="1588"/>
                </a:xfrm>
                <a:prstGeom prst="line">
                  <a:avLst/>
                </a:prstGeom>
                <a:ln w="19050">
                  <a:solidFill>
                    <a:schemeClr val="tx1"/>
                  </a:solidFill>
                </a:ln>
                <a:effectLst>
                  <a:outerShdw blurRad="50800" dist="25400" dir="16200000" algn="tl" rotWithShape="0">
                    <a:srgbClr val="000000">
                      <a:alpha val="45000"/>
                    </a:srgbClr>
                  </a:outerShdw>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rot="5400000">
                  <a:off x="6575163" y="5644755"/>
                  <a:ext cx="752475" cy="2"/>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rot="5400000" flipH="1" flipV="1">
                  <a:off x="6922849" y="5963823"/>
                  <a:ext cx="85725" cy="28619"/>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6980021" y="5935270"/>
                  <a:ext cx="50232"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rot="5400000" flipH="1" flipV="1">
                  <a:off x="7004853" y="5903520"/>
                  <a:ext cx="63501"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rot="5400000" flipH="1" flipV="1">
                  <a:off x="7040963" y="5845179"/>
                  <a:ext cx="54769"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rot="16200000" flipV="1">
                  <a:off x="6983422" y="5766201"/>
                  <a:ext cx="99219" cy="5556"/>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rot="5400000">
                  <a:off x="6999557" y="5482038"/>
                  <a:ext cx="474662"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rot="5400000">
                  <a:off x="7224584" y="5768979"/>
                  <a:ext cx="97632" cy="1588"/>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rot="5400000">
                  <a:off x="7177754" y="5876929"/>
                  <a:ext cx="116681" cy="1588"/>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rot="5400000">
                  <a:off x="7087661" y="5878120"/>
                  <a:ext cx="117476" cy="1588"/>
                </a:xfrm>
                <a:prstGeom prst="line">
                  <a:avLst/>
                </a:prstGeom>
                <a:ln w="19050">
                  <a:solidFill>
                    <a:schemeClr val="tx1">
                      <a:alpha val="69000"/>
                    </a:schemeClr>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5400000">
                  <a:off x="7161084" y="5979323"/>
                  <a:ext cx="83343" cy="1588"/>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5" name="Freeform 144"/>
                <p:cNvSpPr/>
                <p:nvPr/>
              </p:nvSpPr>
              <p:spPr>
                <a:xfrm>
                  <a:off x="7452254" y="4003282"/>
                  <a:ext cx="53446" cy="438150"/>
                </a:xfrm>
                <a:custGeom>
                  <a:avLst/>
                  <a:gdLst>
                    <a:gd name="connsiteX0" fmla="*/ 0 w 53446"/>
                    <a:gd name="connsiteY0" fmla="*/ 0 h 438150"/>
                    <a:gd name="connsiteX1" fmla="*/ 12700 w 53446"/>
                    <a:gd name="connsiteY1" fmla="*/ 107950 h 438150"/>
                    <a:gd name="connsiteX2" fmla="*/ 47625 w 53446"/>
                    <a:gd name="connsiteY2" fmla="*/ 269875 h 438150"/>
                    <a:gd name="connsiteX3" fmla="*/ 47625 w 53446"/>
                    <a:gd name="connsiteY3" fmla="*/ 438150 h 438150"/>
                  </a:gdLst>
                  <a:ahLst/>
                  <a:cxnLst>
                    <a:cxn ang="0">
                      <a:pos x="connsiteX0" y="connsiteY0"/>
                    </a:cxn>
                    <a:cxn ang="0">
                      <a:pos x="connsiteX1" y="connsiteY1"/>
                    </a:cxn>
                    <a:cxn ang="0">
                      <a:pos x="connsiteX2" y="connsiteY2"/>
                    </a:cxn>
                    <a:cxn ang="0">
                      <a:pos x="connsiteX3" y="connsiteY3"/>
                    </a:cxn>
                  </a:cxnLst>
                  <a:rect l="l" t="t" r="r" b="b"/>
                  <a:pathLst>
                    <a:path w="53446" h="438150">
                      <a:moveTo>
                        <a:pt x="0" y="0"/>
                      </a:moveTo>
                      <a:cubicBezTo>
                        <a:pt x="2381" y="31485"/>
                        <a:pt x="4762" y="62971"/>
                        <a:pt x="12700" y="107950"/>
                      </a:cubicBezTo>
                      <a:cubicBezTo>
                        <a:pt x="20638" y="152929"/>
                        <a:pt x="41804" y="214842"/>
                        <a:pt x="47625" y="269875"/>
                      </a:cubicBezTo>
                      <a:cubicBezTo>
                        <a:pt x="53446" y="324908"/>
                        <a:pt x="47625" y="438150"/>
                        <a:pt x="47625" y="438150"/>
                      </a:cubicBezTo>
                    </a:path>
                  </a:pathLst>
                </a:custGeom>
                <a:ln w="1905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p>
              </p:txBody>
            </p:sp>
            <p:cxnSp>
              <p:nvCxnSpPr>
                <p:cNvPr id="146" name="Straight Connector 145"/>
                <p:cNvCxnSpPr/>
                <p:nvPr/>
              </p:nvCxnSpPr>
              <p:spPr>
                <a:xfrm rot="16200000" flipH="1">
                  <a:off x="7130127" y="5949160"/>
                  <a:ext cx="85724" cy="57944"/>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7205138" y="5938445"/>
                  <a:ext cx="30956" cy="1588"/>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V="1">
                  <a:off x="7236094" y="5819382"/>
                  <a:ext cx="36512" cy="794"/>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7237682" y="5709844"/>
                  <a:ext cx="34924" cy="11113"/>
                </a:xfrm>
                <a:prstGeom prst="line">
                  <a:avLst/>
                </a:prstGeom>
                <a:ln w="19050">
                  <a:solidFill>
                    <a:schemeClr val="tx1"/>
                  </a:solidFill>
                </a:ln>
                <a:effectLst>
                  <a:outerShdw blurRad="50800" dist="25400" dir="1014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50" name="Freeform 149"/>
                <p:cNvSpPr/>
                <p:nvPr/>
              </p:nvSpPr>
              <p:spPr>
                <a:xfrm>
                  <a:off x="7017546" y="5269313"/>
                  <a:ext cx="100013" cy="454025"/>
                </a:xfrm>
                <a:custGeom>
                  <a:avLst/>
                  <a:gdLst>
                    <a:gd name="connsiteX0" fmla="*/ 0 w 100013"/>
                    <a:gd name="connsiteY0" fmla="*/ 454025 h 454025"/>
                    <a:gd name="connsiteX1" fmla="*/ 47625 w 100013"/>
                    <a:gd name="connsiteY1" fmla="*/ 327025 h 454025"/>
                    <a:gd name="connsiteX2" fmla="*/ 95250 w 100013"/>
                    <a:gd name="connsiteY2" fmla="*/ 209550 h 454025"/>
                    <a:gd name="connsiteX3" fmla="*/ 76200 w 100013"/>
                    <a:gd name="connsiteY3" fmla="*/ 85725 h 454025"/>
                    <a:gd name="connsiteX4" fmla="*/ 73025 w 100013"/>
                    <a:gd name="connsiteY4" fmla="*/ 0 h 45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3" h="454025">
                      <a:moveTo>
                        <a:pt x="0" y="454025"/>
                      </a:moveTo>
                      <a:cubicBezTo>
                        <a:pt x="15875" y="410898"/>
                        <a:pt x="31750" y="367771"/>
                        <a:pt x="47625" y="327025"/>
                      </a:cubicBezTo>
                      <a:cubicBezTo>
                        <a:pt x="63500" y="286279"/>
                        <a:pt x="90488" y="249767"/>
                        <a:pt x="95250" y="209550"/>
                      </a:cubicBezTo>
                      <a:cubicBezTo>
                        <a:pt x="100013" y="169333"/>
                        <a:pt x="79904" y="120650"/>
                        <a:pt x="76200" y="85725"/>
                      </a:cubicBezTo>
                      <a:cubicBezTo>
                        <a:pt x="72496" y="50800"/>
                        <a:pt x="73025" y="0"/>
                        <a:pt x="73025" y="0"/>
                      </a:cubicBezTo>
                    </a:path>
                  </a:pathLst>
                </a:custGeom>
                <a:ln w="19050">
                  <a:solidFill>
                    <a:schemeClr val="tx1"/>
                  </a:solidFill>
                </a:ln>
                <a:effectLst>
                  <a:outerShdw blurRad="40000" dist="32639" dir="100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p>
              </p:txBody>
            </p:sp>
            <p:cxnSp>
              <p:nvCxnSpPr>
                <p:cNvPr id="151" name="Straight Connector 150"/>
                <p:cNvCxnSpPr/>
                <p:nvPr/>
              </p:nvCxnSpPr>
              <p:spPr>
                <a:xfrm rot="5400000">
                  <a:off x="6871358" y="4420406"/>
                  <a:ext cx="88122" cy="1590"/>
                </a:xfrm>
                <a:prstGeom prst="line">
                  <a:avLst/>
                </a:prstGeom>
                <a:ln w="19050">
                  <a:solidFill>
                    <a:schemeClr val="tx1">
                      <a:alpha val="69000"/>
                    </a:schemeClr>
                  </a:solidFill>
                </a:ln>
                <a:effectLst>
                  <a:outerShdw blurRad="40000" dist="32639" dir="7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6914624" y="4455982"/>
                  <a:ext cx="84447" cy="50537"/>
                </a:xfrm>
                <a:prstGeom prst="line">
                  <a:avLst/>
                </a:prstGeom>
                <a:ln w="19050">
                  <a:solidFill>
                    <a:schemeClr val="tx1">
                      <a:alpha val="69000"/>
                    </a:schemeClr>
                  </a:solidFill>
                </a:ln>
                <a:effectLst>
                  <a:outerShdw blurRad="40000" dist="32639" dir="72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16200000" flipH="1">
                  <a:off x="7396341" y="3944106"/>
                  <a:ext cx="67468" cy="44358"/>
                </a:xfrm>
                <a:prstGeom prst="line">
                  <a:avLst/>
                </a:prstGeom>
                <a:ln w="19050">
                  <a:solidFill>
                    <a:schemeClr val="tx1"/>
                  </a:solidFill>
                </a:ln>
                <a:effectLst>
                  <a:outerShdw blurRad="40000" dist="32639" dir="948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5400000">
                  <a:off x="7300388" y="3969063"/>
                  <a:ext cx="61911" cy="1588"/>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7331343" y="4003282"/>
                  <a:ext cx="35720" cy="71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63" name="Straight Connector 162"/>
              <p:cNvCxnSpPr/>
              <p:nvPr/>
            </p:nvCxnSpPr>
            <p:spPr>
              <a:xfrm flipH="1">
                <a:off x="6875749" y="3585215"/>
                <a:ext cx="431271" cy="103489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3067567" y="5270381"/>
                <a:ext cx="456526" cy="73040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flipH="1" flipV="1">
                <a:off x="591471" y="3637208"/>
                <a:ext cx="775656" cy="103021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170" name="TextBox 169"/>
            <p:cNvSpPr txBox="1">
              <a:spLocks noChangeArrowheads="1"/>
            </p:cNvSpPr>
            <p:nvPr/>
          </p:nvSpPr>
          <p:spPr bwMode="auto">
            <a:xfrm>
              <a:off x="152301" y="2619364"/>
              <a:ext cx="1589922" cy="830997"/>
            </a:xfrm>
            <a:prstGeom prst="rect">
              <a:avLst/>
            </a:prstGeom>
            <a:noFill/>
            <a:ln w="9525">
              <a:noFill/>
              <a:miter lim="800000"/>
              <a:headEnd/>
              <a:tailEnd/>
            </a:ln>
          </p:spPr>
          <p:txBody>
            <a:bodyPr wrap="none">
              <a:prstTxWarp prst="textNoShape">
                <a:avLst/>
              </a:prstTxWarp>
              <a:spAutoFit/>
            </a:bodyPr>
            <a:lstStyle/>
            <a:p>
              <a:pPr algn="ctr"/>
              <a:r>
                <a:rPr lang="en-US" b="1" dirty="0">
                  <a:solidFill>
                    <a:srgbClr val="00B0F0"/>
                  </a:solidFill>
                </a:rPr>
                <a:t>Production</a:t>
              </a:r>
            </a:p>
            <a:p>
              <a:pPr algn="ctr"/>
              <a:r>
                <a:rPr lang="en-US" b="1" dirty="0">
                  <a:solidFill>
                    <a:srgbClr val="00B0F0"/>
                  </a:solidFill>
                </a:rPr>
                <a:t>Solenoid</a:t>
              </a:r>
            </a:p>
          </p:txBody>
        </p:sp>
        <p:sp>
          <p:nvSpPr>
            <p:cNvPr id="171" name="TextBox 170"/>
            <p:cNvSpPr txBox="1">
              <a:spLocks noChangeArrowheads="1"/>
            </p:cNvSpPr>
            <p:nvPr/>
          </p:nvSpPr>
          <p:spPr bwMode="auto">
            <a:xfrm>
              <a:off x="6801745" y="2539989"/>
              <a:ext cx="1297856" cy="830997"/>
            </a:xfrm>
            <a:prstGeom prst="rect">
              <a:avLst/>
            </a:prstGeom>
            <a:noFill/>
            <a:ln w="9525">
              <a:noFill/>
              <a:miter lim="800000"/>
              <a:headEnd/>
              <a:tailEnd/>
            </a:ln>
          </p:spPr>
          <p:txBody>
            <a:bodyPr wrap="none">
              <a:prstTxWarp prst="textNoShape">
                <a:avLst/>
              </a:prstTxWarp>
              <a:spAutoFit/>
            </a:bodyPr>
            <a:lstStyle/>
            <a:p>
              <a:pPr algn="ctr"/>
              <a:r>
                <a:rPr lang="en-US" b="1" dirty="0">
                  <a:solidFill>
                    <a:srgbClr val="00B0F0"/>
                  </a:solidFill>
                </a:rPr>
                <a:t>Detector</a:t>
              </a:r>
            </a:p>
            <a:p>
              <a:pPr algn="ctr"/>
              <a:r>
                <a:rPr lang="en-US" b="1" dirty="0">
                  <a:solidFill>
                    <a:srgbClr val="00B0F0"/>
                  </a:solidFill>
                </a:rPr>
                <a:t>Solenoid</a:t>
              </a:r>
            </a:p>
          </p:txBody>
        </p:sp>
        <p:grpSp>
          <p:nvGrpSpPr>
            <p:cNvPr id="172" name="Group 171"/>
            <p:cNvGrpSpPr/>
            <p:nvPr/>
          </p:nvGrpSpPr>
          <p:grpSpPr>
            <a:xfrm>
              <a:off x="2087908" y="3062133"/>
              <a:ext cx="2653792" cy="1185681"/>
              <a:chOff x="1163231" y="1796161"/>
              <a:chExt cx="2653792" cy="1185681"/>
            </a:xfrm>
          </p:grpSpPr>
          <p:cxnSp>
            <p:nvCxnSpPr>
              <p:cNvPr id="173" name="Straight Arrow Connector 24"/>
              <p:cNvCxnSpPr>
                <a:cxnSpLocks noChangeShapeType="1"/>
              </p:cNvCxnSpPr>
              <p:nvPr/>
            </p:nvCxnSpPr>
            <p:spPr bwMode="auto">
              <a:xfrm flipH="1">
                <a:off x="1163231" y="1796161"/>
                <a:ext cx="2653792" cy="1185681"/>
              </a:xfrm>
              <a:prstGeom prst="straightConnector1">
                <a:avLst/>
              </a:prstGeom>
              <a:noFill/>
              <a:ln w="38100">
                <a:solidFill>
                  <a:srgbClr val="FF0000"/>
                </a:solidFill>
                <a:round/>
                <a:headEnd/>
                <a:tailEnd type="arrow" w="med" len="med"/>
              </a:ln>
            </p:spPr>
          </p:cxnSp>
          <p:sp>
            <p:nvSpPr>
              <p:cNvPr id="174" name="TextBox 25"/>
              <p:cNvSpPr txBox="1">
                <a:spLocks noChangeArrowheads="1"/>
              </p:cNvSpPr>
              <p:nvPr/>
            </p:nvSpPr>
            <p:spPr bwMode="auto">
              <a:xfrm rot="20102899">
                <a:off x="2131079" y="1910029"/>
                <a:ext cx="954088" cy="369887"/>
              </a:xfrm>
              <a:prstGeom prst="rect">
                <a:avLst/>
              </a:prstGeom>
              <a:noFill/>
              <a:ln w="9525">
                <a:noFill/>
                <a:miter lim="800000"/>
                <a:headEnd/>
                <a:tailEnd/>
              </a:ln>
            </p:spPr>
            <p:txBody>
              <a:bodyPr wrap="none">
                <a:prstTxWarp prst="textNoShape">
                  <a:avLst/>
                </a:prstTxWarp>
                <a:spAutoFit/>
              </a:bodyPr>
              <a:lstStyle/>
              <a:p>
                <a:r>
                  <a:rPr lang="en-US" dirty="0">
                    <a:solidFill>
                      <a:srgbClr val="FF0000"/>
                    </a:solidFill>
                  </a:rPr>
                  <a:t>protons</a:t>
                </a:r>
              </a:p>
            </p:txBody>
          </p:sp>
        </p:grpSp>
        <p:sp>
          <p:nvSpPr>
            <p:cNvPr id="175" name="TextBox 174"/>
            <p:cNvSpPr txBox="1">
              <a:spLocks noChangeArrowheads="1"/>
            </p:cNvSpPr>
            <p:nvPr/>
          </p:nvSpPr>
          <p:spPr bwMode="auto">
            <a:xfrm>
              <a:off x="1742223" y="5561924"/>
              <a:ext cx="1410900" cy="830997"/>
            </a:xfrm>
            <a:prstGeom prst="rect">
              <a:avLst/>
            </a:prstGeom>
            <a:noFill/>
            <a:ln w="9525">
              <a:noFill/>
              <a:miter lim="800000"/>
              <a:headEnd/>
              <a:tailEnd/>
            </a:ln>
          </p:spPr>
          <p:txBody>
            <a:bodyPr wrap="none">
              <a:prstTxWarp prst="textNoShape">
                <a:avLst/>
              </a:prstTxWarp>
              <a:spAutoFit/>
            </a:bodyPr>
            <a:lstStyle/>
            <a:p>
              <a:pPr algn="ctr"/>
              <a:r>
                <a:rPr lang="en-US" b="1" dirty="0">
                  <a:solidFill>
                    <a:srgbClr val="00B0F0"/>
                  </a:solidFill>
                </a:rPr>
                <a:t>Transport</a:t>
              </a:r>
            </a:p>
            <a:p>
              <a:pPr algn="ctr"/>
              <a:r>
                <a:rPr lang="en-US" b="1" dirty="0">
                  <a:solidFill>
                    <a:srgbClr val="00B0F0"/>
                  </a:solidFill>
                </a:rPr>
                <a:t>Solenoid</a:t>
              </a:r>
            </a:p>
          </p:txBody>
        </p:sp>
      </p:grpSp>
    </p:spTree>
    <p:extLst>
      <p:ext uri="{BB962C8B-B14F-4D97-AF65-F5344CB8AC3E}">
        <p14:creationId xmlns:p14="http://schemas.microsoft.com/office/powerpoint/2010/main" val="2605975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Review</a:t>
            </a:r>
            <a:endParaRPr lang="en-US" dirty="0"/>
          </a:p>
        </p:txBody>
      </p:sp>
      <p:sp>
        <p:nvSpPr>
          <p:cNvPr id="3" name="Content Placeholder 2"/>
          <p:cNvSpPr>
            <a:spLocks noGrp="1"/>
          </p:cNvSpPr>
          <p:nvPr>
            <p:ph idx="1"/>
          </p:nvPr>
        </p:nvSpPr>
        <p:spPr>
          <a:xfrm>
            <a:off x="457200" y="1600200"/>
            <a:ext cx="8515350" cy="4525963"/>
          </a:xfrm>
        </p:spPr>
        <p:txBody>
          <a:bodyPr>
            <a:normAutofit/>
          </a:bodyPr>
          <a:lstStyle/>
          <a:p>
            <a:r>
              <a:rPr lang="en-US" dirty="0" smtClean="0"/>
              <a:t>PS and DS:  Final Design, Tooling and Fabrication by Vendor, from a detailed preliminary design and procurement spec.  Final full-field testing at the vendor is an option.</a:t>
            </a:r>
          </a:p>
          <a:p>
            <a:r>
              <a:rPr lang="en-US" dirty="0" smtClean="0"/>
              <a:t>TS:  Components including coil modules built by Vendor, from final drawings from Mu2e project.   Final testing is to be performed at Fermilab</a:t>
            </a:r>
          </a:p>
          <a:p>
            <a:r>
              <a:rPr lang="en-US" dirty="0" smtClean="0"/>
              <a:t>Cryo distribution cold boxes and transfer lines built to print in industry</a:t>
            </a:r>
          </a:p>
          <a:p>
            <a:r>
              <a:rPr lang="en-US" dirty="0" smtClean="0"/>
              <a:t>For all solenoid deliverables, we are responsible for the installation and commissioning and co-responsible for interfaces</a:t>
            </a:r>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4</a:t>
            </a:fld>
            <a:endParaRPr lang="en-US" dirty="0"/>
          </a:p>
        </p:txBody>
      </p:sp>
    </p:spTree>
    <p:extLst>
      <p:ext uri="{BB962C8B-B14F-4D97-AF65-F5344CB8AC3E}">
        <p14:creationId xmlns:p14="http://schemas.microsoft.com/office/powerpoint/2010/main" val="307891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Contingency: Estimate Uncertainty vs. Risk</a:t>
            </a:r>
            <a:endParaRPr lang="en-US" dirty="0"/>
          </a:p>
        </p:txBody>
      </p:sp>
      <p:sp>
        <p:nvSpPr>
          <p:cNvPr id="3" name="Content Placeholder 2"/>
          <p:cNvSpPr>
            <a:spLocks noGrp="1"/>
          </p:cNvSpPr>
          <p:nvPr>
            <p:ph idx="1"/>
          </p:nvPr>
        </p:nvSpPr>
        <p:spPr>
          <a:xfrm>
            <a:off x="457200" y="1600200"/>
            <a:ext cx="8515350" cy="4525963"/>
          </a:xfrm>
        </p:spPr>
        <p:txBody>
          <a:bodyPr>
            <a:normAutofit fontScale="92500" lnSpcReduction="20000"/>
          </a:bodyPr>
          <a:lstStyle/>
          <a:p>
            <a:r>
              <a:rPr lang="en-US" dirty="0" smtClean="0"/>
              <a:t>Project holds contingency based on </a:t>
            </a:r>
            <a:r>
              <a:rPr lang="en-US" u="sng" dirty="0" smtClean="0"/>
              <a:t>estimate uncertainty and risk</a:t>
            </a:r>
          </a:p>
          <a:p>
            <a:r>
              <a:rPr lang="en-US" dirty="0" smtClean="0"/>
              <a:t>Estimation uncertainty is based on maturity of estimation</a:t>
            </a:r>
          </a:p>
          <a:p>
            <a:pPr lvl="1"/>
            <a:r>
              <a:rPr lang="en-US" dirty="0" smtClean="0"/>
              <a:t>Low uncertainty on vendor quotes, higher on engineering estimates.</a:t>
            </a:r>
          </a:p>
          <a:p>
            <a:r>
              <a:rPr lang="en-US" dirty="0" smtClean="0"/>
              <a:t>Many of the solenoid project estimates are at the preliminary stage</a:t>
            </a:r>
            <a:r>
              <a:rPr lang="en-US" dirty="0" smtClean="0">
                <a:sym typeface="Wingdings" panose="05000000000000000000" pitchFamily="2" charset="2"/>
              </a:rPr>
              <a:t>  30-40% estimate contingency</a:t>
            </a:r>
          </a:p>
          <a:p>
            <a:pPr lvl="1"/>
            <a:r>
              <a:rPr lang="en-US" dirty="0" smtClean="0">
                <a:sym typeface="Wingdings" panose="05000000000000000000" pitchFamily="2" charset="2"/>
              </a:rPr>
              <a:t>This is reflected in the RLS and shown in Mu2e project Cost Book</a:t>
            </a:r>
            <a:endParaRPr lang="en-US" dirty="0" smtClean="0"/>
          </a:p>
          <a:p>
            <a:r>
              <a:rPr lang="en-US" dirty="0"/>
              <a:t>E</a:t>
            </a:r>
            <a:r>
              <a:rPr lang="en-US" dirty="0" smtClean="0"/>
              <a:t>xception is the PS and DS fabrication.  </a:t>
            </a:r>
          </a:p>
          <a:p>
            <a:pPr lvl="1"/>
            <a:r>
              <a:rPr lang="en-US" dirty="0" smtClean="0"/>
              <a:t>Set at 15% </a:t>
            </a:r>
          </a:p>
          <a:p>
            <a:pPr lvl="1"/>
            <a:r>
              <a:rPr lang="en-US" dirty="0" smtClean="0"/>
              <a:t>We have a vendor quote on the PS and DS but still holding contingency, since the </a:t>
            </a:r>
            <a:r>
              <a:rPr lang="en-US" dirty="0"/>
              <a:t>c</a:t>
            </a:r>
            <a:r>
              <a:rPr lang="en-US" dirty="0" smtClean="0"/>
              <a:t>ontract is not signed yet.</a:t>
            </a:r>
          </a:p>
          <a:p>
            <a:pPr lvl="1"/>
            <a:r>
              <a:rPr lang="en-US" dirty="0" smtClean="0"/>
              <a:t>Holding contingency based on expected change orders</a:t>
            </a:r>
          </a:p>
          <a:p>
            <a:pPr lvl="2"/>
            <a:r>
              <a:rPr lang="en-US" dirty="0" smtClean="0"/>
              <a:t>10% is reasonable based on “lessons learned”</a:t>
            </a:r>
          </a:p>
          <a:p>
            <a:r>
              <a:rPr lang="en-US" dirty="0" smtClean="0"/>
              <a:t>Additional solenoid contingency based on </a:t>
            </a:r>
            <a:r>
              <a:rPr lang="en-US" u="sng" dirty="0" smtClean="0"/>
              <a:t>risk</a:t>
            </a:r>
          </a:p>
          <a:p>
            <a:pPr lvl="1"/>
            <a:r>
              <a:rPr lang="en-US" dirty="0" smtClean="0"/>
              <a:t>This is the basis of our analysis here</a:t>
            </a:r>
          </a:p>
          <a:p>
            <a:endParaRPr lang="en-US" dirty="0" smtClean="0"/>
          </a:p>
          <a:p>
            <a:pPr lvl="1"/>
            <a:endParaRPr lang="en-US" dirty="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5</a:t>
            </a:fld>
            <a:endParaRPr lang="en-US" dirty="0"/>
          </a:p>
        </p:txBody>
      </p:sp>
    </p:spTree>
    <p:extLst>
      <p:ext uri="{BB962C8B-B14F-4D97-AF65-F5344CB8AC3E}">
        <p14:creationId xmlns:p14="http://schemas.microsoft.com/office/powerpoint/2010/main" val="1800227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Mu2e Risk Strategy</a:t>
            </a:r>
            <a:endParaRPr lang="en-US" dirty="0"/>
          </a:p>
        </p:txBody>
      </p:sp>
      <p:sp>
        <p:nvSpPr>
          <p:cNvPr id="3" name="Content Placeholder 2"/>
          <p:cNvSpPr>
            <a:spLocks noGrp="1"/>
          </p:cNvSpPr>
          <p:nvPr>
            <p:ph idx="1"/>
          </p:nvPr>
        </p:nvSpPr>
        <p:spPr>
          <a:xfrm>
            <a:off x="228600" y="1162050"/>
            <a:ext cx="8515350" cy="4525963"/>
          </a:xfrm>
        </p:spPr>
        <p:txBody>
          <a:bodyPr>
            <a:normAutofit/>
          </a:bodyPr>
          <a:lstStyle/>
          <a:p>
            <a:r>
              <a:rPr lang="en-US" dirty="0" smtClean="0"/>
              <a:t>Solenoid Risk analysis is part of the a larger overall </a:t>
            </a:r>
            <a:r>
              <a:rPr lang="en-US" dirty="0"/>
              <a:t>Project risk </a:t>
            </a:r>
            <a:r>
              <a:rPr lang="en-US" dirty="0" smtClean="0"/>
              <a:t>analysis</a:t>
            </a:r>
          </a:p>
          <a:p>
            <a:r>
              <a:rPr lang="en-US" dirty="0" smtClean="0"/>
              <a:t>See Ron </a:t>
            </a:r>
            <a:r>
              <a:rPr lang="en-US" dirty="0"/>
              <a:t>Ray’s talk (P2-Project Overview)</a:t>
            </a:r>
          </a:p>
          <a:p>
            <a:pPr lvl="1"/>
            <a:r>
              <a:rPr lang="en-US" dirty="0" smtClean="0"/>
              <a:t>Explains </a:t>
            </a:r>
            <a:r>
              <a:rPr lang="en-US" dirty="0"/>
              <a:t>the overall Mu2e Risk </a:t>
            </a:r>
            <a:r>
              <a:rPr lang="en-US" dirty="0" smtClean="0"/>
              <a:t>Strategy</a:t>
            </a:r>
          </a:p>
          <a:p>
            <a:r>
              <a:rPr lang="en-US" dirty="0" smtClean="0"/>
              <a:t>Also </a:t>
            </a:r>
            <a:r>
              <a:rPr lang="en-US" dirty="0"/>
              <a:t>presentation by the Mu2e Risk Manager </a:t>
            </a:r>
            <a:r>
              <a:rPr lang="en-US" dirty="0" smtClean="0"/>
              <a:t> Mike Dinnon </a:t>
            </a:r>
            <a:r>
              <a:rPr lang="en-US" dirty="0"/>
              <a:t>(B01-2 Risk Analysis)</a:t>
            </a:r>
          </a:p>
          <a:p>
            <a:pPr lvl="1"/>
            <a:r>
              <a:rPr lang="en-US" dirty="0" smtClean="0"/>
              <a:t>Explains </a:t>
            </a:r>
            <a:r>
              <a:rPr lang="en-US" dirty="0"/>
              <a:t>how Primavera Risk Analysis Tool is </a:t>
            </a:r>
            <a:r>
              <a:rPr lang="en-US" dirty="0" smtClean="0"/>
              <a:t>implemented</a:t>
            </a:r>
          </a:p>
          <a:p>
            <a:pPr marL="0" indent="0">
              <a:buNone/>
            </a:pPr>
            <a:endParaRPr lang="en-US" dirty="0" smtClean="0"/>
          </a:p>
          <a:p>
            <a:pPr marL="457200" lvl="1" indent="0">
              <a:buNone/>
            </a:pPr>
            <a:endParaRPr lang="en-US" dirty="0" smtClean="0"/>
          </a:p>
          <a:p>
            <a:endParaRPr lang="en-US"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6</a:t>
            </a:fld>
            <a:endParaRPr lang="en-US" dirty="0"/>
          </a:p>
        </p:txBody>
      </p:sp>
      <p:sp>
        <p:nvSpPr>
          <p:cNvPr id="4" name="Date Placeholder 3"/>
          <p:cNvSpPr>
            <a:spLocks noGrp="1"/>
          </p:cNvSpPr>
          <p:nvPr>
            <p:ph type="dt" sz="half" idx="10"/>
          </p:nvPr>
        </p:nvSpPr>
        <p:spPr/>
        <p:txBody>
          <a:bodyPr/>
          <a:lstStyle/>
          <a:p>
            <a:pPr>
              <a:defRPr/>
            </a:pPr>
            <a:r>
              <a:rPr lang="en-US" dirty="0" smtClean="0"/>
              <a:t>October 21-24, 2014</a:t>
            </a:r>
            <a:endParaRPr lang="en-US" dirty="0"/>
          </a:p>
        </p:txBody>
      </p:sp>
    </p:spTree>
    <p:extLst>
      <p:ext uri="{BB962C8B-B14F-4D97-AF65-F5344CB8AC3E}">
        <p14:creationId xmlns:p14="http://schemas.microsoft.com/office/powerpoint/2010/main" val="18689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Solenoid Risk Register</a:t>
            </a:r>
            <a:endParaRPr lang="en-US" dirty="0"/>
          </a:p>
        </p:txBody>
      </p:sp>
      <p:sp>
        <p:nvSpPr>
          <p:cNvPr id="3" name="Content Placeholder 2"/>
          <p:cNvSpPr>
            <a:spLocks noGrp="1"/>
          </p:cNvSpPr>
          <p:nvPr>
            <p:ph idx="1"/>
          </p:nvPr>
        </p:nvSpPr>
        <p:spPr>
          <a:xfrm>
            <a:off x="2780135" y="2247900"/>
            <a:ext cx="5817765" cy="3005355"/>
          </a:xfrm>
        </p:spPr>
        <p:txBody>
          <a:bodyPr>
            <a:normAutofit lnSpcReduction="10000"/>
          </a:bodyPr>
          <a:lstStyle/>
          <a:p>
            <a:r>
              <a:rPr lang="en-US" dirty="0" smtClean="0"/>
              <a:t>Risk can be classified under 9 common risk areas  </a:t>
            </a:r>
          </a:p>
          <a:p>
            <a:r>
              <a:rPr lang="en-US" dirty="0" smtClean="0"/>
              <a:t>These risk areas are explained in detail in Table 1 of the Solenoid Risk Analysis Document</a:t>
            </a:r>
          </a:p>
          <a:p>
            <a:r>
              <a:rPr lang="en-US" dirty="0" smtClean="0"/>
              <a:t>This was used not only to identify if the item is a true risk but also a guide to bottoms up risk identification</a:t>
            </a:r>
          </a:p>
          <a:p>
            <a:pPr marL="0" indent="0">
              <a:buNone/>
            </a:pPr>
            <a:endParaRPr lang="en-US" dirty="0" smtClean="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7</a:t>
            </a:fld>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134023" y="2809007"/>
            <a:ext cx="4931475" cy="1749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832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Risk Register Bottoms Up</a:t>
            </a:r>
            <a:endParaRPr lang="en-US" dirty="0"/>
          </a:p>
        </p:txBody>
      </p:sp>
      <p:sp>
        <p:nvSpPr>
          <p:cNvPr id="3" name="Content Placeholder 2"/>
          <p:cNvSpPr>
            <a:spLocks noGrp="1"/>
          </p:cNvSpPr>
          <p:nvPr>
            <p:ph idx="1"/>
          </p:nvPr>
        </p:nvSpPr>
        <p:spPr>
          <a:xfrm>
            <a:off x="457200" y="1228725"/>
            <a:ext cx="8515350" cy="4810125"/>
          </a:xfrm>
        </p:spPr>
        <p:txBody>
          <a:bodyPr>
            <a:normAutofit/>
          </a:bodyPr>
          <a:lstStyle/>
          <a:p>
            <a:r>
              <a:rPr lang="en-US" dirty="0" smtClean="0"/>
              <a:t>We formed a small working group to generate the Mu2e Solenoid Risk Register</a:t>
            </a:r>
          </a:p>
          <a:p>
            <a:r>
              <a:rPr lang="en-US" dirty="0" smtClean="0"/>
              <a:t>Regular meeting participants:  Michael Lamm (Solenoid L2), Tom Page (Project Engineer), Vadim Kashikhin (Production Solenoid L3), Mau Lopes (Transport Solenoid L3), Marc Buehler (Detector Solenoid L3), Jeff Brandt (Installation, Integration and Commissioning L3), Ruben Carcagno (External member, LARP Project Engineer)</a:t>
            </a:r>
          </a:p>
          <a:p>
            <a:pPr marL="0" indent="0">
              <a:buNone/>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8</a:t>
            </a:fld>
            <a:endParaRPr lang="en-US" dirty="0"/>
          </a:p>
        </p:txBody>
      </p:sp>
    </p:spTree>
    <p:extLst>
      <p:ext uri="{BB962C8B-B14F-4D97-AF65-F5344CB8AC3E}">
        <p14:creationId xmlns:p14="http://schemas.microsoft.com/office/powerpoint/2010/main" val="1182687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Risk Register Bottoms Up</a:t>
            </a:r>
            <a:endParaRPr lang="en-US" dirty="0"/>
          </a:p>
        </p:txBody>
      </p:sp>
      <p:sp>
        <p:nvSpPr>
          <p:cNvPr id="3" name="Content Placeholder 2"/>
          <p:cNvSpPr>
            <a:spLocks noGrp="1"/>
          </p:cNvSpPr>
          <p:nvPr>
            <p:ph idx="1"/>
          </p:nvPr>
        </p:nvSpPr>
        <p:spPr>
          <a:xfrm>
            <a:off x="457200" y="1228725"/>
            <a:ext cx="8515350" cy="4810125"/>
          </a:xfrm>
        </p:spPr>
        <p:txBody>
          <a:bodyPr>
            <a:normAutofit/>
          </a:bodyPr>
          <a:lstStyle/>
          <a:p>
            <a:r>
              <a:rPr lang="en-US" dirty="0" smtClean="0"/>
              <a:t>First step in this process is to make list of possible problems that could occur during all phases of the Solenoid resource loaded schedule.</a:t>
            </a:r>
          </a:p>
          <a:p>
            <a:r>
              <a:rPr lang="en-US" dirty="0" smtClean="0"/>
              <a:t>5 main areas from deliverables</a:t>
            </a:r>
          </a:p>
          <a:p>
            <a:pPr lvl="1"/>
            <a:r>
              <a:rPr lang="en-US" dirty="0" smtClean="0"/>
              <a:t>PS, DS, TS, Cryo distribution, Installation and Commissioning</a:t>
            </a:r>
          </a:p>
          <a:p>
            <a:r>
              <a:rPr lang="en-US" dirty="0" smtClean="0"/>
              <a:t>Also consider problems associated with interfaces</a:t>
            </a:r>
          </a:p>
          <a:p>
            <a:pPr lvl="1"/>
            <a:r>
              <a:rPr lang="en-US" dirty="0" smtClean="0"/>
              <a:t>Both internal and external</a:t>
            </a:r>
          </a:p>
          <a:p>
            <a:pPr marL="0" indent="0">
              <a:buNone/>
            </a:pPr>
            <a:endParaRPr lang="en-US" dirty="0" smtClean="0"/>
          </a:p>
          <a:p>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dirty="0" smtClean="0"/>
              <a:t>October 21-24, 2014</a:t>
            </a:r>
            <a:endParaRPr lang="en-US" dirty="0"/>
          </a:p>
        </p:txBody>
      </p:sp>
      <p:sp>
        <p:nvSpPr>
          <p:cNvPr id="5" name="Footer Placeholder 4"/>
          <p:cNvSpPr>
            <a:spLocks noGrp="1"/>
          </p:cNvSpPr>
          <p:nvPr>
            <p:ph type="ftr" sz="quarter" idx="11"/>
          </p:nvPr>
        </p:nvSpPr>
        <p:spPr/>
        <p:txBody>
          <a:bodyPr/>
          <a:lstStyle/>
          <a:p>
            <a:r>
              <a:rPr lang="en-US" dirty="0" smtClean="0"/>
              <a:t>M.Lamm - DOE CD-2/3b Review</a:t>
            </a:r>
            <a:endParaRPr lang="en-US" dirty="0"/>
          </a:p>
        </p:txBody>
      </p:sp>
      <p:sp>
        <p:nvSpPr>
          <p:cNvPr id="6" name="Slide Number Placeholder 5"/>
          <p:cNvSpPr>
            <a:spLocks noGrp="1"/>
          </p:cNvSpPr>
          <p:nvPr>
            <p:ph type="sldNum" sz="quarter" idx="12"/>
          </p:nvPr>
        </p:nvSpPr>
        <p:spPr/>
        <p:txBody>
          <a:bodyPr/>
          <a:lstStyle/>
          <a:p>
            <a:fld id="{AB3C1F1C-F708-3F4B-8ECB-6D467F0718B5}" type="slidenum">
              <a:rPr lang="en-US" smtClean="0"/>
              <a:pPr/>
              <a:t>9</a:t>
            </a:fld>
            <a:endParaRPr lang="en-US" dirty="0"/>
          </a:p>
        </p:txBody>
      </p:sp>
    </p:spTree>
    <p:extLst>
      <p:ext uri="{BB962C8B-B14F-4D97-AF65-F5344CB8AC3E}">
        <p14:creationId xmlns:p14="http://schemas.microsoft.com/office/powerpoint/2010/main" val="493761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rmilabTemplate">
  <a:themeElements>
    <a:clrScheme name="Custom 2">
      <a:dk1>
        <a:srgbClr val="404040"/>
      </a:dk1>
      <a:lt1>
        <a:srgbClr val="FFFFFF"/>
      </a:lt1>
      <a:dk2>
        <a:srgbClr val="154D81"/>
      </a:dk2>
      <a:lt2>
        <a:srgbClr val="FFFFFF"/>
      </a:lt2>
      <a:accent1>
        <a:srgbClr val="82D2E6"/>
      </a:accent1>
      <a:accent2>
        <a:srgbClr val="1997B7"/>
      </a:accent2>
      <a:accent3>
        <a:srgbClr val="DA592A"/>
      </a:accent3>
      <a:accent4>
        <a:srgbClr val="BD1F24"/>
      </a:accent4>
      <a:accent5>
        <a:srgbClr val="519A24"/>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 Footer Only">
  <a:themeElements>
    <a:clrScheme name="Fermilab">
      <a:dk1>
        <a:srgbClr val="074184"/>
      </a:dk1>
      <a:lt1>
        <a:srgbClr val="FFFFFF"/>
      </a:lt1>
      <a:dk2>
        <a:srgbClr val="074184"/>
      </a:dk2>
      <a:lt2>
        <a:srgbClr val="FFFCF3"/>
      </a:lt2>
      <a:accent1>
        <a:srgbClr val="70C3DC"/>
      </a:accent1>
      <a:accent2>
        <a:srgbClr val="E14825"/>
      </a:accent2>
      <a:accent3>
        <a:srgbClr val="399F3C"/>
      </a:accent3>
      <a:accent4>
        <a:srgbClr val="800F1B"/>
      </a:accent4>
      <a:accent5>
        <a:srgbClr val="1997B7"/>
      </a:accent5>
      <a:accent6>
        <a:srgbClr val="40404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FermilabTemplate.potx</Template>
  <TotalTime>5161</TotalTime>
  <Words>1554</Words>
  <Application>Microsoft Office PowerPoint</Application>
  <PresentationFormat>On-screen Show (4:3)</PresentationFormat>
  <Paragraphs>253</Paragraphs>
  <Slides>19</Slides>
  <Notes>17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FermilabTemplate</vt:lpstr>
      <vt:lpstr>Fermilab: Footer Only</vt:lpstr>
      <vt:lpstr>Solenoid Risk Analysis</vt:lpstr>
      <vt:lpstr>Outline</vt:lpstr>
      <vt:lpstr>Mu2e Solenoid System</vt:lpstr>
      <vt:lpstr>Scope Review</vt:lpstr>
      <vt:lpstr>Contingency: Estimate Uncertainty vs. Risk</vt:lpstr>
      <vt:lpstr>Mu2e Risk Strategy</vt:lpstr>
      <vt:lpstr>Developing  Solenoid Risk Register</vt:lpstr>
      <vt:lpstr>Generating Risk Register Bottoms Up</vt:lpstr>
      <vt:lpstr>Generating Risk Register Bottoms Up</vt:lpstr>
      <vt:lpstr>Generating Risk Register Bottoms Up</vt:lpstr>
      <vt:lpstr>Generating Risk Register Bottoms Up</vt:lpstr>
      <vt:lpstr> Noteworthy Risk items</vt:lpstr>
      <vt:lpstr>Sample Risks (PS)</vt:lpstr>
      <vt:lpstr>Translating Risk into $’s</vt:lpstr>
      <vt:lpstr>Mu2e Risk Strategy and Primavera Risk Analysis Tool</vt:lpstr>
      <vt:lpstr>Primavera Risk Analysis Result</vt:lpstr>
      <vt:lpstr>Risk Contingency Associated with Solenoids?</vt:lpstr>
      <vt:lpstr>How much Risk Associated with Solenoids?</vt:lpstr>
      <vt:lpstr>Conclusion</vt:lpstr>
    </vt:vector>
  </TitlesOfParts>
  <Company>Sandbox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Michael J. Lamm x4098 06093N</cp:lastModifiedBy>
  <cp:revision>373</cp:revision>
  <cp:lastPrinted>2014-06-04T17:18:59Z</cp:lastPrinted>
  <dcterms:created xsi:type="dcterms:W3CDTF">2014-01-03T20:18:13Z</dcterms:created>
  <dcterms:modified xsi:type="dcterms:W3CDTF">2014-10-20T18:39:58Z</dcterms:modified>
</cp:coreProperties>
</file>