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82" r:id="rId2"/>
  </p:sldMasterIdLst>
  <p:notesMasterIdLst>
    <p:notesMasterId r:id="rId30"/>
  </p:notesMasterIdLst>
  <p:handoutMasterIdLst>
    <p:handoutMasterId r:id="rId31"/>
  </p:handoutMasterIdLst>
  <p:sldIdLst>
    <p:sldId id="256" r:id="rId3"/>
    <p:sldId id="314" r:id="rId4"/>
    <p:sldId id="315" r:id="rId5"/>
    <p:sldId id="341" r:id="rId6"/>
    <p:sldId id="334" r:id="rId7"/>
    <p:sldId id="342" r:id="rId8"/>
    <p:sldId id="343" r:id="rId9"/>
    <p:sldId id="344" r:id="rId10"/>
    <p:sldId id="336" r:id="rId11"/>
    <p:sldId id="316" r:id="rId12"/>
    <p:sldId id="330" r:id="rId13"/>
    <p:sldId id="317" r:id="rId14"/>
    <p:sldId id="337" r:id="rId15"/>
    <p:sldId id="338" r:id="rId16"/>
    <p:sldId id="345" r:id="rId17"/>
    <p:sldId id="346" r:id="rId18"/>
    <p:sldId id="347" r:id="rId19"/>
    <p:sldId id="318" r:id="rId20"/>
    <p:sldId id="319" r:id="rId21"/>
    <p:sldId id="321" r:id="rId22"/>
    <p:sldId id="325" r:id="rId23"/>
    <p:sldId id="326" r:id="rId24"/>
    <p:sldId id="327" r:id="rId25"/>
    <p:sldId id="323" r:id="rId26"/>
    <p:sldId id="328" r:id="rId27"/>
    <p:sldId id="331" r:id="rId28"/>
    <p:sldId id="329" r:id="rId29"/>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5pPr>
    <a:lvl6pPr marL="2286000" algn="l" defTabSz="457200" rtl="0" eaLnBrk="1" latinLnBrk="0" hangingPunct="1">
      <a:defRPr sz="2400" kern="1200">
        <a:solidFill>
          <a:schemeClr val="tx1"/>
        </a:solidFill>
        <a:latin typeface="Calibri" charset="0"/>
        <a:ea typeface="ＭＳ Ｐゴシック" charset="0"/>
        <a:cs typeface="ＭＳ Ｐゴシック" charset="0"/>
      </a:defRPr>
    </a:lvl6pPr>
    <a:lvl7pPr marL="2743200" algn="l" defTabSz="457200" rtl="0" eaLnBrk="1" latinLnBrk="0" hangingPunct="1">
      <a:defRPr sz="2400" kern="1200">
        <a:solidFill>
          <a:schemeClr val="tx1"/>
        </a:solidFill>
        <a:latin typeface="Calibri" charset="0"/>
        <a:ea typeface="ＭＳ Ｐゴシック" charset="0"/>
        <a:cs typeface="ＭＳ Ｐゴシック" charset="0"/>
      </a:defRPr>
    </a:lvl7pPr>
    <a:lvl8pPr marL="3200400" algn="l" defTabSz="457200" rtl="0" eaLnBrk="1" latinLnBrk="0" hangingPunct="1">
      <a:defRPr sz="2400" kern="1200">
        <a:solidFill>
          <a:schemeClr val="tx1"/>
        </a:solidFill>
        <a:latin typeface="Calibri" charset="0"/>
        <a:ea typeface="ＭＳ Ｐゴシック" charset="0"/>
        <a:cs typeface="ＭＳ Ｐゴシック" charset="0"/>
      </a:defRPr>
    </a:lvl8pPr>
    <a:lvl9pPr marL="3657600" algn="l" defTabSz="457200" rtl="0" eaLnBrk="1" latinLnBrk="0" hangingPunct="1">
      <a:defRPr sz="2400" kern="1200">
        <a:solidFill>
          <a:schemeClr val="tx1"/>
        </a:solidFill>
        <a:latin typeface="Calibri"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1C6B11"/>
    <a:srgbClr val="BD1F24"/>
    <a:srgbClr val="DA592A"/>
    <a:srgbClr val="808080"/>
    <a:srgbClr val="154D81"/>
    <a:srgbClr val="DF652C"/>
    <a:srgbClr val="E0692D"/>
    <a:srgbClr val="DF6424"/>
    <a:srgbClr val="D3542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100" d="100"/>
          <a:sy n="100" d="100"/>
        </p:scale>
        <p:origin x="-485" y="-5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87" d="100"/>
          <a:sy n="87" d="100"/>
        </p:scale>
        <p:origin x="-326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buehler\Dropbox\ForMarc.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894426959076772"/>
          <c:y val="3.0840332458442695E-2"/>
          <c:w val="0.84645602087790239"/>
          <c:h val="0.84401618547681545"/>
        </c:manualLayout>
      </c:layout>
      <c:scatterChart>
        <c:scatterStyle val="lineMarker"/>
        <c:varyColors val="0"/>
        <c:ser>
          <c:idx val="0"/>
          <c:order val="0"/>
          <c:tx>
            <c:strRef>
              <c:f>Sheet1!$B$1</c:f>
              <c:strCache>
                <c:ptCount val="1"/>
                <c:pt idx="0">
                  <c:v>DS+TS</c:v>
                </c:pt>
              </c:strCache>
            </c:strRef>
          </c:tx>
          <c:spPr>
            <a:ln>
              <a:solidFill>
                <a:srgbClr val="0000FF"/>
              </a:solidFill>
            </a:ln>
          </c:spPr>
          <c:marker>
            <c:symbol val="none"/>
          </c:marker>
          <c:xVal>
            <c:numRef>
              <c:f>Sheet1!$A$2:$A$101</c:f>
              <c:numCache>
                <c:formatCode>General</c:formatCode>
                <c:ptCount val="100"/>
                <c:pt idx="0">
                  <c:v>3.7488800000000002</c:v>
                </c:pt>
                <c:pt idx="1">
                  <c:v>3.84881535353535</c:v>
                </c:pt>
                <c:pt idx="2">
                  <c:v>3.94875070707071</c:v>
                </c:pt>
                <c:pt idx="3">
                  <c:v>4.0486860606060597</c:v>
                </c:pt>
                <c:pt idx="4">
                  <c:v>4.1486214141414104</c:v>
                </c:pt>
                <c:pt idx="5">
                  <c:v>4.2485567676767699</c:v>
                </c:pt>
                <c:pt idx="6">
                  <c:v>4.3484921212121197</c:v>
                </c:pt>
                <c:pt idx="7">
                  <c:v>4.4484274747474801</c:v>
                </c:pt>
                <c:pt idx="8">
                  <c:v>4.5483628282828299</c:v>
                </c:pt>
                <c:pt idx="9">
                  <c:v>4.6482981818181797</c:v>
                </c:pt>
                <c:pt idx="10">
                  <c:v>4.7482335353535401</c:v>
                </c:pt>
                <c:pt idx="11">
                  <c:v>4.8481688888888899</c:v>
                </c:pt>
                <c:pt idx="12">
                  <c:v>4.9481042424242396</c:v>
                </c:pt>
                <c:pt idx="13">
                  <c:v>5.0480395959596001</c:v>
                </c:pt>
                <c:pt idx="14">
                  <c:v>5.1479749494949498</c:v>
                </c:pt>
                <c:pt idx="15">
                  <c:v>5.2479103030302996</c:v>
                </c:pt>
                <c:pt idx="16">
                  <c:v>5.34784565656566</c:v>
                </c:pt>
                <c:pt idx="17">
                  <c:v>5.4477810101010098</c:v>
                </c:pt>
                <c:pt idx="18">
                  <c:v>5.5477163636363596</c:v>
                </c:pt>
                <c:pt idx="19">
                  <c:v>5.64765171717172</c:v>
                </c:pt>
                <c:pt idx="20">
                  <c:v>5.7475870707070698</c:v>
                </c:pt>
                <c:pt idx="21">
                  <c:v>5.8475224242424204</c:v>
                </c:pt>
                <c:pt idx="22">
                  <c:v>5.94745777777778</c:v>
                </c:pt>
                <c:pt idx="23">
                  <c:v>6.0473931313131297</c:v>
                </c:pt>
                <c:pt idx="24">
                  <c:v>6.1473284848484901</c:v>
                </c:pt>
                <c:pt idx="25">
                  <c:v>6.2472638383838399</c:v>
                </c:pt>
                <c:pt idx="26">
                  <c:v>6.3471991919191897</c:v>
                </c:pt>
                <c:pt idx="27">
                  <c:v>6.4471345454545501</c:v>
                </c:pt>
                <c:pt idx="28">
                  <c:v>6.5470698989898999</c:v>
                </c:pt>
                <c:pt idx="29">
                  <c:v>6.6470052525252497</c:v>
                </c:pt>
                <c:pt idx="30">
                  <c:v>6.7469406060606101</c:v>
                </c:pt>
                <c:pt idx="31">
                  <c:v>6.8468759595959598</c:v>
                </c:pt>
                <c:pt idx="32">
                  <c:v>6.9468113131313096</c:v>
                </c:pt>
                <c:pt idx="33">
                  <c:v>7.04674666666667</c:v>
                </c:pt>
                <c:pt idx="34">
                  <c:v>7.1466820202020198</c:v>
                </c:pt>
                <c:pt idx="35">
                  <c:v>7.2466173737373696</c:v>
                </c:pt>
                <c:pt idx="36">
                  <c:v>7.34655272727273</c:v>
                </c:pt>
                <c:pt idx="37">
                  <c:v>7.4464880808080798</c:v>
                </c:pt>
                <c:pt idx="38">
                  <c:v>7.5464234343434402</c:v>
                </c:pt>
                <c:pt idx="39">
                  <c:v>7.64635878787879</c:v>
                </c:pt>
                <c:pt idx="40">
                  <c:v>7.7462941414141397</c:v>
                </c:pt>
                <c:pt idx="41">
                  <c:v>7.8462294949494904</c:v>
                </c:pt>
                <c:pt idx="42">
                  <c:v>7.9461648484848499</c:v>
                </c:pt>
                <c:pt idx="43">
                  <c:v>8.0461002020202006</c:v>
                </c:pt>
                <c:pt idx="44">
                  <c:v>8.1460355555555601</c:v>
                </c:pt>
                <c:pt idx="45">
                  <c:v>8.2459709090909108</c:v>
                </c:pt>
                <c:pt idx="46">
                  <c:v>8.3459062626262597</c:v>
                </c:pt>
                <c:pt idx="47">
                  <c:v>8.4458416161616192</c:v>
                </c:pt>
                <c:pt idx="48">
                  <c:v>8.5457769696969699</c:v>
                </c:pt>
                <c:pt idx="49">
                  <c:v>8.6457123232323205</c:v>
                </c:pt>
                <c:pt idx="50">
                  <c:v>8.7456476767676801</c:v>
                </c:pt>
                <c:pt idx="51">
                  <c:v>8.8455830303030307</c:v>
                </c:pt>
                <c:pt idx="52">
                  <c:v>8.9455183838383796</c:v>
                </c:pt>
                <c:pt idx="53">
                  <c:v>9.0454537373737391</c:v>
                </c:pt>
                <c:pt idx="54">
                  <c:v>9.1453890909090898</c:v>
                </c:pt>
                <c:pt idx="55">
                  <c:v>9.2453244444444405</c:v>
                </c:pt>
                <c:pt idx="56">
                  <c:v>9.3452597979798</c:v>
                </c:pt>
                <c:pt idx="57">
                  <c:v>9.4451951515151507</c:v>
                </c:pt>
                <c:pt idx="58">
                  <c:v>9.5451305050505102</c:v>
                </c:pt>
                <c:pt idx="59">
                  <c:v>9.6450658585858609</c:v>
                </c:pt>
                <c:pt idx="60">
                  <c:v>9.7450012121212097</c:v>
                </c:pt>
                <c:pt idx="61">
                  <c:v>9.8449365656565693</c:v>
                </c:pt>
                <c:pt idx="62">
                  <c:v>9.9448719191919199</c:v>
                </c:pt>
                <c:pt idx="63">
                  <c:v>10.044807272727301</c:v>
                </c:pt>
                <c:pt idx="64">
                  <c:v>10.1447426262626</c:v>
                </c:pt>
                <c:pt idx="65">
                  <c:v>10.244677979798</c:v>
                </c:pt>
                <c:pt idx="66">
                  <c:v>10.344613333333299</c:v>
                </c:pt>
                <c:pt idx="67">
                  <c:v>10.4445486868687</c:v>
                </c:pt>
                <c:pt idx="68">
                  <c:v>10.544484040404001</c:v>
                </c:pt>
                <c:pt idx="69">
                  <c:v>10.644419393939399</c:v>
                </c:pt>
                <c:pt idx="70">
                  <c:v>10.7443547474747</c:v>
                </c:pt>
                <c:pt idx="71">
                  <c:v>10.844290101010101</c:v>
                </c:pt>
                <c:pt idx="72">
                  <c:v>10.944225454545499</c:v>
                </c:pt>
                <c:pt idx="73">
                  <c:v>11.0441608080808</c:v>
                </c:pt>
                <c:pt idx="74">
                  <c:v>11.144096161616201</c:v>
                </c:pt>
                <c:pt idx="75">
                  <c:v>11.2440315151515</c:v>
                </c:pt>
                <c:pt idx="76">
                  <c:v>11.3439668686869</c:v>
                </c:pt>
                <c:pt idx="77">
                  <c:v>11.443902222222199</c:v>
                </c:pt>
                <c:pt idx="78">
                  <c:v>11.5438375757576</c:v>
                </c:pt>
                <c:pt idx="79">
                  <c:v>11.643772929292901</c:v>
                </c:pt>
                <c:pt idx="80">
                  <c:v>11.743708282828299</c:v>
                </c:pt>
                <c:pt idx="81">
                  <c:v>11.8436436363636</c:v>
                </c:pt>
                <c:pt idx="82">
                  <c:v>11.943578989899001</c:v>
                </c:pt>
                <c:pt idx="83">
                  <c:v>12.0435143434343</c:v>
                </c:pt>
                <c:pt idx="84">
                  <c:v>12.1434496969697</c:v>
                </c:pt>
                <c:pt idx="85">
                  <c:v>12.243385050504999</c:v>
                </c:pt>
                <c:pt idx="86">
                  <c:v>12.3433204040404</c:v>
                </c:pt>
                <c:pt idx="87">
                  <c:v>12.4432557575758</c:v>
                </c:pt>
                <c:pt idx="88">
                  <c:v>12.543191111111099</c:v>
                </c:pt>
                <c:pt idx="89">
                  <c:v>12.6431264646465</c:v>
                </c:pt>
                <c:pt idx="90">
                  <c:v>12.743061818181801</c:v>
                </c:pt>
                <c:pt idx="91">
                  <c:v>12.842997171717199</c:v>
                </c:pt>
                <c:pt idx="92">
                  <c:v>12.9429325252525</c:v>
                </c:pt>
                <c:pt idx="93">
                  <c:v>13.0428678787879</c:v>
                </c:pt>
                <c:pt idx="94">
                  <c:v>13.1428032323232</c:v>
                </c:pt>
                <c:pt idx="95">
                  <c:v>13.2427385858586</c:v>
                </c:pt>
                <c:pt idx="96">
                  <c:v>13.342673939393899</c:v>
                </c:pt>
                <c:pt idx="97">
                  <c:v>13.4426092929293</c:v>
                </c:pt>
                <c:pt idx="98">
                  <c:v>13.5425446464646</c:v>
                </c:pt>
                <c:pt idx="99">
                  <c:v>13.642480000000001</c:v>
                </c:pt>
              </c:numCache>
            </c:numRef>
          </c:xVal>
          <c:yVal>
            <c:numRef>
              <c:f>Sheet1!$B$2:$B$101</c:f>
              <c:numCache>
                <c:formatCode>General</c:formatCode>
                <c:ptCount val="100"/>
                <c:pt idx="0">
                  <c:v>2.0105182829007902</c:v>
                </c:pt>
                <c:pt idx="1">
                  <c:v>1.99112269258894</c:v>
                </c:pt>
                <c:pt idx="2">
                  <c:v>1.96657878857905</c:v>
                </c:pt>
                <c:pt idx="3">
                  <c:v>1.9397911475481699</c:v>
                </c:pt>
                <c:pt idx="4">
                  <c:v>1.9154343235940301</c:v>
                </c:pt>
                <c:pt idx="5">
                  <c:v>1.8956324485398901</c:v>
                </c:pt>
                <c:pt idx="6">
                  <c:v>1.87894158164161</c:v>
                </c:pt>
                <c:pt idx="7">
                  <c:v>1.8627581332882299</c:v>
                </c:pt>
                <c:pt idx="8">
                  <c:v>1.8452877002763699</c:v>
                </c:pt>
                <c:pt idx="9">
                  <c:v>1.8260268002684099</c:v>
                </c:pt>
                <c:pt idx="10">
                  <c:v>1.8054591235338999</c:v>
                </c:pt>
                <c:pt idx="11">
                  <c:v>1.7845307947889599</c:v>
                </c:pt>
                <c:pt idx="12">
                  <c:v>1.76415732253385</c:v>
                </c:pt>
                <c:pt idx="13">
                  <c:v>1.74489747320665</c:v>
                </c:pt>
                <c:pt idx="14">
                  <c:v>1.72686380472254</c:v>
                </c:pt>
                <c:pt idx="15">
                  <c:v>1.7098418937084301</c:v>
                </c:pt>
                <c:pt idx="16">
                  <c:v>1.6934934702828099</c:v>
                </c:pt>
                <c:pt idx="17">
                  <c:v>1.6774972109973501</c:v>
                </c:pt>
                <c:pt idx="18">
                  <c:v>1.66156019081019</c:v>
                </c:pt>
                <c:pt idx="19">
                  <c:v>1.6453540729571901</c:v>
                </c:pt>
                <c:pt idx="20">
                  <c:v>1.62849400619413</c:v>
                </c:pt>
                <c:pt idx="21">
                  <c:v>1.6106296683872701</c:v>
                </c:pt>
                <c:pt idx="22">
                  <c:v>1.5915981906777299</c:v>
                </c:pt>
                <c:pt idx="23">
                  <c:v>1.5715061236666901</c:v>
                </c:pt>
                <c:pt idx="24">
                  <c:v>1.55064342937165</c:v>
                </c:pt>
                <c:pt idx="25">
                  <c:v>1.5292655787939999</c:v>
                </c:pt>
                <c:pt idx="26">
                  <c:v>1.50740098231008</c:v>
                </c:pt>
                <c:pt idx="27">
                  <c:v>1.4848443023059701</c:v>
                </c:pt>
                <c:pt idx="28">
                  <c:v>1.4613683035231699</c:v>
                </c:pt>
                <c:pt idx="29">
                  <c:v>1.43701983718168</c:v>
                </c:pt>
                <c:pt idx="30">
                  <c:v>1.41228494232659</c:v>
                </c:pt>
                <c:pt idx="31">
                  <c:v>1.3879765532950901</c:v>
                </c:pt>
                <c:pt idx="32">
                  <c:v>1.36487158608084</c:v>
                </c:pt>
                <c:pt idx="33">
                  <c:v>1.34328806704785</c:v>
                </c:pt>
                <c:pt idx="34">
                  <c:v>1.3228448897851299</c:v>
                </c:pt>
                <c:pt idx="35">
                  <c:v>1.3025579056161001</c:v>
                </c:pt>
                <c:pt idx="36">
                  <c:v>1.28124904152827</c:v>
                </c:pt>
                <c:pt idx="37">
                  <c:v>1.25807816215707</c:v>
                </c:pt>
                <c:pt idx="38">
                  <c:v>1.2329420392699999</c:v>
                </c:pt>
                <c:pt idx="39">
                  <c:v>1.2065574473190599</c:v>
                </c:pt>
                <c:pt idx="40">
                  <c:v>1.18021250778172</c:v>
                </c:pt>
                <c:pt idx="41">
                  <c:v>1.1553317718277401</c:v>
                </c:pt>
                <c:pt idx="42">
                  <c:v>1.1330644786634401</c:v>
                </c:pt>
                <c:pt idx="43">
                  <c:v>1.1140507307377401</c:v>
                </c:pt>
                <c:pt idx="44">
                  <c:v>1.09840175769782</c:v>
                </c:pt>
                <c:pt idx="45">
                  <c:v>1.0858347838259901</c:v>
                </c:pt>
                <c:pt idx="46">
                  <c:v>1.0758513541745001</c:v>
                </c:pt>
                <c:pt idx="47">
                  <c:v>1.06790227120431</c:v>
                </c:pt>
                <c:pt idx="48">
                  <c:v>1.06148599223412</c:v>
                </c:pt>
                <c:pt idx="49">
                  <c:v>1.0561942458135301</c:v>
                </c:pt>
                <c:pt idx="50">
                  <c:v>1.0517184496394401</c:v>
                </c:pt>
                <c:pt idx="51">
                  <c:v>1.0478363834659701</c:v>
                </c:pt>
                <c:pt idx="52">
                  <c:v>1.04439295262641</c:v>
                </c:pt>
                <c:pt idx="53">
                  <c:v>1.0412824282120301</c:v>
                </c:pt>
                <c:pt idx="54">
                  <c:v>1.03843400064438</c:v>
                </c:pt>
                <c:pt idx="55">
                  <c:v>1.0358020434987401</c:v>
                </c:pt>
                <c:pt idx="56">
                  <c:v>1.03335917002412</c:v>
                </c:pt>
                <c:pt idx="57">
                  <c:v>1.0310907154961599</c:v>
                </c:pt>
                <c:pt idx="58">
                  <c:v>1.0289896486347301</c:v>
                </c:pt>
                <c:pt idx="59">
                  <c:v>1.0270516489061401</c:v>
                </c:pt>
                <c:pt idx="60">
                  <c:v>1.02527061639261</c:v>
                </c:pt>
                <c:pt idx="61">
                  <c:v>1.0236352931649</c:v>
                </c:pt>
                <c:pt idx="62">
                  <c:v>1.02212787461782</c:v>
                </c:pt>
                <c:pt idx="63">
                  <c:v>1.0207249228861099</c:v>
                </c:pt>
                <c:pt idx="64">
                  <c:v>1.01939991259433</c:v>
                </c:pt>
                <c:pt idx="65">
                  <c:v>1.01812628959041</c:v>
                </c:pt>
                <c:pt idx="66">
                  <c:v>1.0168801309739399</c:v>
                </c:pt>
                <c:pt idx="67">
                  <c:v>1.0156417749500699</c:v>
                </c:pt>
                <c:pt idx="68">
                  <c:v>1.01439620900978</c:v>
                </c:pt>
                <c:pt idx="69">
                  <c:v>1.0131325811848999</c:v>
                </c:pt>
                <c:pt idx="70">
                  <c:v>1.01184335499208</c:v>
                </c:pt>
                <c:pt idx="71">
                  <c:v>1.01052469518504</c:v>
                </c:pt>
                <c:pt idx="72">
                  <c:v>1.0091762217243501</c:v>
                </c:pt>
                <c:pt idx="73">
                  <c:v>1.0078019335267101</c:v>
                </c:pt>
                <c:pt idx="74">
                  <c:v>1.00641095169823</c:v>
                </c:pt>
                <c:pt idx="75">
                  <c:v>1.00501741247939</c:v>
                </c:pt>
                <c:pt idx="76">
                  <c:v>1.0036384876681199</c:v>
                </c:pt>
                <c:pt idx="77">
                  <c:v>1.0022944635957101</c:v>
                </c:pt>
                <c:pt idx="78">
                  <c:v>1.0009999435435699</c:v>
                </c:pt>
                <c:pt idx="79">
                  <c:v>0.99976632218842199</c:v>
                </c:pt>
                <c:pt idx="80">
                  <c:v>0.99859748557464001</c:v>
                </c:pt>
                <c:pt idx="81">
                  <c:v>0.99749098557576998</c:v>
                </c:pt>
                <c:pt idx="82">
                  <c:v>0.99644072884953505</c:v>
                </c:pt>
                <c:pt idx="83">
                  <c:v>0.99543953497633697</c:v>
                </c:pt>
                <c:pt idx="84">
                  <c:v>0.99448151636827897</c:v>
                </c:pt>
                <c:pt idx="85">
                  <c:v>0.99356149757104995</c:v>
                </c:pt>
                <c:pt idx="86">
                  <c:v>0.99267106993501097</c:v>
                </c:pt>
                <c:pt idx="87">
                  <c:v>0.99178990436010095</c:v>
                </c:pt>
                <c:pt idx="88">
                  <c:v>0.99087111179222098</c:v>
                </c:pt>
                <c:pt idx="89">
                  <c:v>0.98981968304591605</c:v>
                </c:pt>
                <c:pt idx="90">
                  <c:v>0.98846104090024001</c:v>
                </c:pt>
                <c:pt idx="91">
                  <c:v>0.98649833711437496</c:v>
                </c:pt>
                <c:pt idx="92">
                  <c:v>0.98345976590114603</c:v>
                </c:pt>
                <c:pt idx="93">
                  <c:v>0.97864206249484798</c:v>
                </c:pt>
                <c:pt idx="94">
                  <c:v>0.97106658697060899</c:v>
                </c:pt>
                <c:pt idx="95">
                  <c:v>0.959481924962722</c:v>
                </c:pt>
                <c:pt idx="96">
                  <c:v>0.94243896956368001</c:v>
                </c:pt>
                <c:pt idx="97">
                  <c:v>0.91848858297941305</c:v>
                </c:pt>
                <c:pt idx="98">
                  <c:v>0.88647524963836599</c:v>
                </c:pt>
                <c:pt idx="99">
                  <c:v>0.84587450719701696</c:v>
                </c:pt>
              </c:numCache>
            </c:numRef>
          </c:yVal>
          <c:smooth val="0"/>
        </c:ser>
        <c:ser>
          <c:idx val="1"/>
          <c:order val="1"/>
          <c:tx>
            <c:strRef>
              <c:f>Sheet1!$C$1</c:f>
              <c:strCache>
                <c:ptCount val="1"/>
                <c:pt idx="0">
                  <c:v>DS Only</c:v>
                </c:pt>
              </c:strCache>
            </c:strRef>
          </c:tx>
          <c:spPr>
            <a:ln>
              <a:solidFill>
                <a:srgbClr val="FF0000"/>
              </a:solidFill>
            </a:ln>
          </c:spPr>
          <c:marker>
            <c:symbol val="none"/>
          </c:marker>
          <c:xVal>
            <c:numRef>
              <c:f>Sheet1!$A$2:$A$101</c:f>
              <c:numCache>
                <c:formatCode>General</c:formatCode>
                <c:ptCount val="100"/>
                <c:pt idx="0">
                  <c:v>3.7488800000000002</c:v>
                </c:pt>
                <c:pt idx="1">
                  <c:v>3.84881535353535</c:v>
                </c:pt>
                <c:pt idx="2">
                  <c:v>3.94875070707071</c:v>
                </c:pt>
                <c:pt idx="3">
                  <c:v>4.0486860606060597</c:v>
                </c:pt>
                <c:pt idx="4">
                  <c:v>4.1486214141414104</c:v>
                </c:pt>
                <c:pt idx="5">
                  <c:v>4.2485567676767699</c:v>
                </c:pt>
                <c:pt idx="6">
                  <c:v>4.3484921212121197</c:v>
                </c:pt>
                <c:pt idx="7">
                  <c:v>4.4484274747474801</c:v>
                </c:pt>
                <c:pt idx="8">
                  <c:v>4.5483628282828299</c:v>
                </c:pt>
                <c:pt idx="9">
                  <c:v>4.6482981818181797</c:v>
                </c:pt>
                <c:pt idx="10">
                  <c:v>4.7482335353535401</c:v>
                </c:pt>
                <c:pt idx="11">
                  <c:v>4.8481688888888899</c:v>
                </c:pt>
                <c:pt idx="12">
                  <c:v>4.9481042424242396</c:v>
                </c:pt>
                <c:pt idx="13">
                  <c:v>5.0480395959596001</c:v>
                </c:pt>
                <c:pt idx="14">
                  <c:v>5.1479749494949498</c:v>
                </c:pt>
                <c:pt idx="15">
                  <c:v>5.2479103030302996</c:v>
                </c:pt>
                <c:pt idx="16">
                  <c:v>5.34784565656566</c:v>
                </c:pt>
                <c:pt idx="17">
                  <c:v>5.4477810101010098</c:v>
                </c:pt>
                <c:pt idx="18">
                  <c:v>5.5477163636363596</c:v>
                </c:pt>
                <c:pt idx="19">
                  <c:v>5.64765171717172</c:v>
                </c:pt>
                <c:pt idx="20">
                  <c:v>5.7475870707070698</c:v>
                </c:pt>
                <c:pt idx="21">
                  <c:v>5.8475224242424204</c:v>
                </c:pt>
                <c:pt idx="22">
                  <c:v>5.94745777777778</c:v>
                </c:pt>
                <c:pt idx="23">
                  <c:v>6.0473931313131297</c:v>
                </c:pt>
                <c:pt idx="24">
                  <c:v>6.1473284848484901</c:v>
                </c:pt>
                <c:pt idx="25">
                  <c:v>6.2472638383838399</c:v>
                </c:pt>
                <c:pt idx="26">
                  <c:v>6.3471991919191897</c:v>
                </c:pt>
                <c:pt idx="27">
                  <c:v>6.4471345454545501</c:v>
                </c:pt>
                <c:pt idx="28">
                  <c:v>6.5470698989898999</c:v>
                </c:pt>
                <c:pt idx="29">
                  <c:v>6.6470052525252497</c:v>
                </c:pt>
                <c:pt idx="30">
                  <c:v>6.7469406060606101</c:v>
                </c:pt>
                <c:pt idx="31">
                  <c:v>6.8468759595959598</c:v>
                </c:pt>
                <c:pt idx="32">
                  <c:v>6.9468113131313096</c:v>
                </c:pt>
                <c:pt idx="33">
                  <c:v>7.04674666666667</c:v>
                </c:pt>
                <c:pt idx="34">
                  <c:v>7.1466820202020198</c:v>
                </c:pt>
                <c:pt idx="35">
                  <c:v>7.2466173737373696</c:v>
                </c:pt>
                <c:pt idx="36">
                  <c:v>7.34655272727273</c:v>
                </c:pt>
                <c:pt idx="37">
                  <c:v>7.4464880808080798</c:v>
                </c:pt>
                <c:pt idx="38">
                  <c:v>7.5464234343434402</c:v>
                </c:pt>
                <c:pt idx="39">
                  <c:v>7.64635878787879</c:v>
                </c:pt>
                <c:pt idx="40">
                  <c:v>7.7462941414141397</c:v>
                </c:pt>
                <c:pt idx="41">
                  <c:v>7.8462294949494904</c:v>
                </c:pt>
                <c:pt idx="42">
                  <c:v>7.9461648484848499</c:v>
                </c:pt>
                <c:pt idx="43">
                  <c:v>8.0461002020202006</c:v>
                </c:pt>
                <c:pt idx="44">
                  <c:v>8.1460355555555601</c:v>
                </c:pt>
                <c:pt idx="45">
                  <c:v>8.2459709090909108</c:v>
                </c:pt>
                <c:pt idx="46">
                  <c:v>8.3459062626262597</c:v>
                </c:pt>
                <c:pt idx="47">
                  <c:v>8.4458416161616192</c:v>
                </c:pt>
                <c:pt idx="48">
                  <c:v>8.5457769696969699</c:v>
                </c:pt>
                <c:pt idx="49">
                  <c:v>8.6457123232323205</c:v>
                </c:pt>
                <c:pt idx="50">
                  <c:v>8.7456476767676801</c:v>
                </c:pt>
                <c:pt idx="51">
                  <c:v>8.8455830303030307</c:v>
                </c:pt>
                <c:pt idx="52">
                  <c:v>8.9455183838383796</c:v>
                </c:pt>
                <c:pt idx="53">
                  <c:v>9.0454537373737391</c:v>
                </c:pt>
                <c:pt idx="54">
                  <c:v>9.1453890909090898</c:v>
                </c:pt>
                <c:pt idx="55">
                  <c:v>9.2453244444444405</c:v>
                </c:pt>
                <c:pt idx="56">
                  <c:v>9.3452597979798</c:v>
                </c:pt>
                <c:pt idx="57">
                  <c:v>9.4451951515151507</c:v>
                </c:pt>
                <c:pt idx="58">
                  <c:v>9.5451305050505102</c:v>
                </c:pt>
                <c:pt idx="59">
                  <c:v>9.6450658585858609</c:v>
                </c:pt>
                <c:pt idx="60">
                  <c:v>9.7450012121212097</c:v>
                </c:pt>
                <c:pt idx="61">
                  <c:v>9.8449365656565693</c:v>
                </c:pt>
                <c:pt idx="62">
                  <c:v>9.9448719191919199</c:v>
                </c:pt>
                <c:pt idx="63">
                  <c:v>10.044807272727301</c:v>
                </c:pt>
                <c:pt idx="64">
                  <c:v>10.1447426262626</c:v>
                </c:pt>
                <c:pt idx="65">
                  <c:v>10.244677979798</c:v>
                </c:pt>
                <c:pt idx="66">
                  <c:v>10.344613333333299</c:v>
                </c:pt>
                <c:pt idx="67">
                  <c:v>10.4445486868687</c:v>
                </c:pt>
                <c:pt idx="68">
                  <c:v>10.544484040404001</c:v>
                </c:pt>
                <c:pt idx="69">
                  <c:v>10.644419393939399</c:v>
                </c:pt>
                <c:pt idx="70">
                  <c:v>10.7443547474747</c:v>
                </c:pt>
                <c:pt idx="71">
                  <c:v>10.844290101010101</c:v>
                </c:pt>
                <c:pt idx="72">
                  <c:v>10.944225454545499</c:v>
                </c:pt>
                <c:pt idx="73">
                  <c:v>11.0441608080808</c:v>
                </c:pt>
                <c:pt idx="74">
                  <c:v>11.144096161616201</c:v>
                </c:pt>
                <c:pt idx="75">
                  <c:v>11.2440315151515</c:v>
                </c:pt>
                <c:pt idx="76">
                  <c:v>11.3439668686869</c:v>
                </c:pt>
                <c:pt idx="77">
                  <c:v>11.443902222222199</c:v>
                </c:pt>
                <c:pt idx="78">
                  <c:v>11.5438375757576</c:v>
                </c:pt>
                <c:pt idx="79">
                  <c:v>11.643772929292901</c:v>
                </c:pt>
                <c:pt idx="80">
                  <c:v>11.743708282828299</c:v>
                </c:pt>
                <c:pt idx="81">
                  <c:v>11.8436436363636</c:v>
                </c:pt>
                <c:pt idx="82">
                  <c:v>11.943578989899001</c:v>
                </c:pt>
                <c:pt idx="83">
                  <c:v>12.0435143434343</c:v>
                </c:pt>
                <c:pt idx="84">
                  <c:v>12.1434496969697</c:v>
                </c:pt>
                <c:pt idx="85">
                  <c:v>12.243385050504999</c:v>
                </c:pt>
                <c:pt idx="86">
                  <c:v>12.3433204040404</c:v>
                </c:pt>
                <c:pt idx="87">
                  <c:v>12.4432557575758</c:v>
                </c:pt>
                <c:pt idx="88">
                  <c:v>12.543191111111099</c:v>
                </c:pt>
                <c:pt idx="89">
                  <c:v>12.6431264646465</c:v>
                </c:pt>
                <c:pt idx="90">
                  <c:v>12.743061818181801</c:v>
                </c:pt>
                <c:pt idx="91">
                  <c:v>12.842997171717199</c:v>
                </c:pt>
                <c:pt idx="92">
                  <c:v>12.9429325252525</c:v>
                </c:pt>
                <c:pt idx="93">
                  <c:v>13.0428678787879</c:v>
                </c:pt>
                <c:pt idx="94">
                  <c:v>13.1428032323232</c:v>
                </c:pt>
                <c:pt idx="95">
                  <c:v>13.2427385858586</c:v>
                </c:pt>
                <c:pt idx="96">
                  <c:v>13.342673939393899</c:v>
                </c:pt>
                <c:pt idx="97">
                  <c:v>13.4426092929293</c:v>
                </c:pt>
                <c:pt idx="98">
                  <c:v>13.5425446464646</c:v>
                </c:pt>
                <c:pt idx="99">
                  <c:v>13.642480000000001</c:v>
                </c:pt>
              </c:numCache>
            </c:numRef>
          </c:xVal>
          <c:yVal>
            <c:numRef>
              <c:f>Sheet1!$C$2:$C$101</c:f>
              <c:numCache>
                <c:formatCode>General</c:formatCode>
                <c:ptCount val="100"/>
                <c:pt idx="0">
                  <c:v>1.3871635428840901</c:v>
                </c:pt>
                <c:pt idx="1">
                  <c:v>1.4773892638931201</c:v>
                </c:pt>
                <c:pt idx="2">
                  <c:v>1.5562018870085399</c:v>
                </c:pt>
                <c:pt idx="3">
                  <c:v>1.6220841654890801</c:v>
                </c:pt>
                <c:pt idx="4">
                  <c:v>1.6743438462456199</c:v>
                </c:pt>
                <c:pt idx="5">
                  <c:v>1.71304230789792</c:v>
                </c:pt>
                <c:pt idx="6">
                  <c:v>1.73890315725467</c:v>
                </c:pt>
                <c:pt idx="7">
                  <c:v>1.7532265341909401</c:v>
                </c:pt>
                <c:pt idx="8">
                  <c:v>1.75779826575195</c:v>
                </c:pt>
                <c:pt idx="9">
                  <c:v>1.7547570776566801</c:v>
                </c:pt>
                <c:pt idx="10">
                  <c:v>1.7463849042825501</c:v>
                </c:pt>
                <c:pt idx="11">
                  <c:v>1.7348243781150201</c:v>
                </c:pt>
                <c:pt idx="12">
                  <c:v>1.72179010712601</c:v>
                </c:pt>
                <c:pt idx="13">
                  <c:v>1.70838272322268</c:v>
                </c:pt>
                <c:pt idx="14">
                  <c:v>1.6950895006429001</c:v>
                </c:pt>
                <c:pt idx="15">
                  <c:v>1.6819605516024101</c:v>
                </c:pt>
                <c:pt idx="16">
                  <c:v>1.6688481535997399</c:v>
                </c:pt>
                <c:pt idx="17">
                  <c:v>1.65557085472433</c:v>
                </c:pt>
                <c:pt idx="18">
                  <c:v>1.6419402084997901</c:v>
                </c:pt>
                <c:pt idx="19">
                  <c:v>1.6277071734625701</c:v>
                </c:pt>
                <c:pt idx="20">
                  <c:v>1.61254796042824</c:v>
                </c:pt>
                <c:pt idx="21">
                  <c:v>1.59615989357486</c:v>
                </c:pt>
                <c:pt idx="22">
                  <c:v>1.57841773154173</c:v>
                </c:pt>
                <c:pt idx="23">
                  <c:v>1.55945806753451</c:v>
                </c:pt>
                <c:pt idx="24">
                  <c:v>1.5395950913702701</c:v>
                </c:pt>
                <c:pt idx="25">
                  <c:v>1.5191039922738001</c:v>
                </c:pt>
                <c:pt idx="26">
                  <c:v>1.4980293641281599</c:v>
                </c:pt>
                <c:pt idx="27">
                  <c:v>1.4761792549171699</c:v>
                </c:pt>
                <c:pt idx="28">
                  <c:v>1.45333758012319</c:v>
                </c:pt>
                <c:pt idx="29">
                  <c:v>1.42956054154426</c:v>
                </c:pt>
                <c:pt idx="30">
                  <c:v>1.4053420674434101</c:v>
                </c:pt>
                <c:pt idx="31">
                  <c:v>1.3815017864282699</c:v>
                </c:pt>
                <c:pt idx="32">
                  <c:v>1.35882232504164</c:v>
                </c:pt>
                <c:pt idx="33">
                  <c:v>1.3376266052438399</c:v>
                </c:pt>
                <c:pt idx="34">
                  <c:v>1.3175377370891901</c:v>
                </c:pt>
                <c:pt idx="35">
                  <c:v>1.29757521928458</c:v>
                </c:pt>
                <c:pt idx="36">
                  <c:v>1.2765641468546001</c:v>
                </c:pt>
                <c:pt idx="37">
                  <c:v>1.25366714673531</c:v>
                </c:pt>
                <c:pt idx="38">
                  <c:v>1.2287834079815001</c:v>
                </c:pt>
                <c:pt idx="39">
                  <c:v>1.20263182767824</c:v>
                </c:pt>
                <c:pt idx="40">
                  <c:v>1.1765023972559201</c:v>
                </c:pt>
                <c:pt idx="41">
                  <c:v>1.1518213203089001</c:v>
                </c:pt>
                <c:pt idx="42">
                  <c:v>1.12973930051066</c:v>
                </c:pt>
                <c:pt idx="43">
                  <c:v>1.1108977418025801</c:v>
                </c:pt>
                <c:pt idx="44">
                  <c:v>1.0954090335414901</c:v>
                </c:pt>
                <c:pt idx="45">
                  <c:v>1.08299143598242</c:v>
                </c:pt>
                <c:pt idx="46">
                  <c:v>1.07314742183682</c:v>
                </c:pt>
                <c:pt idx="47">
                  <c:v>1.0653286261394701</c:v>
                </c:pt>
                <c:pt idx="48">
                  <c:v>1.0590342550809499</c:v>
                </c:pt>
                <c:pt idx="49">
                  <c:v>1.0538567122078599</c:v>
                </c:pt>
                <c:pt idx="50">
                  <c:v>1.04948802484893</c:v>
                </c:pt>
                <c:pt idx="51">
                  <c:v>1.0457065244150301</c:v>
                </c:pt>
                <c:pt idx="52">
                  <c:v>1.04235761635732</c:v>
                </c:pt>
                <c:pt idx="53">
                  <c:v>1.03933602596611</c:v>
                </c:pt>
                <c:pt idx="54">
                  <c:v>1.03657135686351</c:v>
                </c:pt>
                <c:pt idx="55">
                  <c:v>1.0340183591452601</c:v>
                </c:pt>
                <c:pt idx="56">
                  <c:v>1.0316499896996201</c:v>
                </c:pt>
                <c:pt idx="57">
                  <c:v>1.02945189791001</c:v>
                </c:pt>
                <c:pt idx="58">
                  <c:v>1.02741734003278</c:v>
                </c:pt>
                <c:pt idx="59">
                  <c:v>1.0255422591207499</c:v>
                </c:pt>
                <c:pt idx="60">
                  <c:v>1.02382079721887</c:v>
                </c:pt>
                <c:pt idx="61">
                  <c:v>1.02224191880511</c:v>
                </c:pt>
                <c:pt idx="62">
                  <c:v>1.02078802396841</c:v>
                </c:pt>
                <c:pt idx="63">
                  <c:v>1.01943586346894</c:v>
                </c:pt>
                <c:pt idx="64">
                  <c:v>1.01815908595806</c:v>
                </c:pt>
                <c:pt idx="65">
                  <c:v>1.0169312980285501</c:v>
                </c:pt>
                <c:pt idx="66">
                  <c:v>1.0157287254239999</c:v>
                </c:pt>
                <c:pt idx="67">
                  <c:v>1.0145318439539901</c:v>
                </c:pt>
                <c:pt idx="68">
                  <c:v>1.0133257686294901</c:v>
                </c:pt>
                <c:pt idx="69">
                  <c:v>1.0120997657786399</c:v>
                </c:pt>
                <c:pt idx="70">
                  <c:v>1.01084640876776</c:v>
                </c:pt>
                <c:pt idx="71">
                  <c:v>1.00956196445591</c:v>
                </c:pt>
                <c:pt idx="72">
                  <c:v>1.0082461478003799</c:v>
                </c:pt>
                <c:pt idx="73">
                  <c:v>1.0069030461822099</c:v>
                </c:pt>
                <c:pt idx="74">
                  <c:v>1.00554186316237</c:v>
                </c:pt>
                <c:pt idx="75">
                  <c:v>1.0041768119019501</c:v>
                </c:pt>
                <c:pt idx="76">
                  <c:v>1.00282513601753</c:v>
                </c:pt>
                <c:pt idx="77">
                  <c:v>1.0015071889510001</c:v>
                </c:pt>
                <c:pt idx="78">
                  <c:v>1.00023763674544</c:v>
                </c:pt>
                <c:pt idx="79">
                  <c:v>0.99902793281830804</c:v>
                </c:pt>
                <c:pt idx="80">
                  <c:v>0.99788201823343103</c:v>
                </c:pt>
                <c:pt idx="81">
                  <c:v>0.99679749643688298</c:v>
                </c:pt>
                <c:pt idx="82">
                  <c:v>0.99576832246317903</c:v>
                </c:pt>
                <c:pt idx="83">
                  <c:v>0.99478736130414702</c:v>
                </c:pt>
                <c:pt idx="84">
                  <c:v>0.99384876802938205</c:v>
                </c:pt>
                <c:pt idx="85">
                  <c:v>0.99294740728238096</c:v>
                </c:pt>
                <c:pt idx="86">
                  <c:v>0.99207490813027299</c:v>
                </c:pt>
                <c:pt idx="87">
                  <c:v>0.99121097697315197</c:v>
                </c:pt>
                <c:pt idx="88">
                  <c:v>0.99030875819194997</c:v>
                </c:pt>
                <c:pt idx="89">
                  <c:v>0.989273274110819</c:v>
                </c:pt>
                <c:pt idx="90">
                  <c:v>0.987929977221922</c:v>
                </c:pt>
                <c:pt idx="91">
                  <c:v>0.98598204732013806</c:v>
                </c:pt>
                <c:pt idx="92">
                  <c:v>0.98295770508668601</c:v>
                </c:pt>
                <c:pt idx="93">
                  <c:v>0.97815371075880397</c:v>
                </c:pt>
                <c:pt idx="94">
                  <c:v>0.97059144804344499</c:v>
                </c:pt>
                <c:pt idx="95">
                  <c:v>0.95901952492301301</c:v>
                </c:pt>
                <c:pt idx="96">
                  <c:v>0.94198885563545398</c:v>
                </c:pt>
                <c:pt idx="97">
                  <c:v>0.91805032240472895</c:v>
                </c:pt>
                <c:pt idx="98">
                  <c:v>0.88604842861975996</c:v>
                </c:pt>
                <c:pt idx="99">
                  <c:v>0.84545872990488302</c:v>
                </c:pt>
              </c:numCache>
            </c:numRef>
          </c:yVal>
          <c:smooth val="0"/>
        </c:ser>
        <c:ser>
          <c:idx val="2"/>
          <c:order val="2"/>
          <c:tx>
            <c:strRef>
              <c:f>Sheet1!$D$1</c:f>
              <c:strCache>
                <c:ptCount val="1"/>
                <c:pt idx="0">
                  <c:v>TS Only</c:v>
                </c:pt>
              </c:strCache>
            </c:strRef>
          </c:tx>
          <c:spPr>
            <a:ln>
              <a:solidFill>
                <a:srgbClr val="00B050"/>
              </a:solidFill>
            </a:ln>
          </c:spPr>
          <c:marker>
            <c:symbol val="none"/>
          </c:marker>
          <c:xVal>
            <c:numRef>
              <c:f>Sheet1!$A$2:$A$101</c:f>
              <c:numCache>
                <c:formatCode>General</c:formatCode>
                <c:ptCount val="100"/>
                <c:pt idx="0">
                  <c:v>3.7488800000000002</c:v>
                </c:pt>
                <c:pt idx="1">
                  <c:v>3.84881535353535</c:v>
                </c:pt>
                <c:pt idx="2">
                  <c:v>3.94875070707071</c:v>
                </c:pt>
                <c:pt idx="3">
                  <c:v>4.0486860606060597</c:v>
                </c:pt>
                <c:pt idx="4">
                  <c:v>4.1486214141414104</c:v>
                </c:pt>
                <c:pt idx="5">
                  <c:v>4.2485567676767699</c:v>
                </c:pt>
                <c:pt idx="6">
                  <c:v>4.3484921212121197</c:v>
                </c:pt>
                <c:pt idx="7">
                  <c:v>4.4484274747474801</c:v>
                </c:pt>
                <c:pt idx="8">
                  <c:v>4.5483628282828299</c:v>
                </c:pt>
                <c:pt idx="9">
                  <c:v>4.6482981818181797</c:v>
                </c:pt>
                <c:pt idx="10">
                  <c:v>4.7482335353535401</c:v>
                </c:pt>
                <c:pt idx="11">
                  <c:v>4.8481688888888899</c:v>
                </c:pt>
                <c:pt idx="12">
                  <c:v>4.9481042424242396</c:v>
                </c:pt>
                <c:pt idx="13">
                  <c:v>5.0480395959596001</c:v>
                </c:pt>
                <c:pt idx="14">
                  <c:v>5.1479749494949498</c:v>
                </c:pt>
                <c:pt idx="15">
                  <c:v>5.2479103030302996</c:v>
                </c:pt>
                <c:pt idx="16">
                  <c:v>5.34784565656566</c:v>
                </c:pt>
                <c:pt idx="17">
                  <c:v>5.4477810101010098</c:v>
                </c:pt>
                <c:pt idx="18">
                  <c:v>5.5477163636363596</c:v>
                </c:pt>
                <c:pt idx="19">
                  <c:v>5.64765171717172</c:v>
                </c:pt>
                <c:pt idx="20">
                  <c:v>5.7475870707070698</c:v>
                </c:pt>
                <c:pt idx="21">
                  <c:v>5.8475224242424204</c:v>
                </c:pt>
                <c:pt idx="22">
                  <c:v>5.94745777777778</c:v>
                </c:pt>
                <c:pt idx="23">
                  <c:v>6.0473931313131297</c:v>
                </c:pt>
                <c:pt idx="24">
                  <c:v>6.1473284848484901</c:v>
                </c:pt>
                <c:pt idx="25">
                  <c:v>6.2472638383838399</c:v>
                </c:pt>
                <c:pt idx="26">
                  <c:v>6.3471991919191897</c:v>
                </c:pt>
                <c:pt idx="27">
                  <c:v>6.4471345454545501</c:v>
                </c:pt>
                <c:pt idx="28">
                  <c:v>6.5470698989898999</c:v>
                </c:pt>
                <c:pt idx="29">
                  <c:v>6.6470052525252497</c:v>
                </c:pt>
                <c:pt idx="30">
                  <c:v>6.7469406060606101</c:v>
                </c:pt>
                <c:pt idx="31">
                  <c:v>6.8468759595959598</c:v>
                </c:pt>
                <c:pt idx="32">
                  <c:v>6.9468113131313096</c:v>
                </c:pt>
                <c:pt idx="33">
                  <c:v>7.04674666666667</c:v>
                </c:pt>
                <c:pt idx="34">
                  <c:v>7.1466820202020198</c:v>
                </c:pt>
                <c:pt idx="35">
                  <c:v>7.2466173737373696</c:v>
                </c:pt>
                <c:pt idx="36">
                  <c:v>7.34655272727273</c:v>
                </c:pt>
                <c:pt idx="37">
                  <c:v>7.4464880808080798</c:v>
                </c:pt>
                <c:pt idx="38">
                  <c:v>7.5464234343434402</c:v>
                </c:pt>
                <c:pt idx="39">
                  <c:v>7.64635878787879</c:v>
                </c:pt>
                <c:pt idx="40">
                  <c:v>7.7462941414141397</c:v>
                </c:pt>
                <c:pt idx="41">
                  <c:v>7.8462294949494904</c:v>
                </c:pt>
                <c:pt idx="42">
                  <c:v>7.9461648484848499</c:v>
                </c:pt>
                <c:pt idx="43">
                  <c:v>8.0461002020202006</c:v>
                </c:pt>
                <c:pt idx="44">
                  <c:v>8.1460355555555601</c:v>
                </c:pt>
                <c:pt idx="45">
                  <c:v>8.2459709090909108</c:v>
                </c:pt>
                <c:pt idx="46">
                  <c:v>8.3459062626262597</c:v>
                </c:pt>
                <c:pt idx="47">
                  <c:v>8.4458416161616192</c:v>
                </c:pt>
                <c:pt idx="48">
                  <c:v>8.5457769696969699</c:v>
                </c:pt>
                <c:pt idx="49">
                  <c:v>8.6457123232323205</c:v>
                </c:pt>
                <c:pt idx="50">
                  <c:v>8.7456476767676801</c:v>
                </c:pt>
                <c:pt idx="51">
                  <c:v>8.8455830303030307</c:v>
                </c:pt>
                <c:pt idx="52">
                  <c:v>8.9455183838383796</c:v>
                </c:pt>
                <c:pt idx="53">
                  <c:v>9.0454537373737391</c:v>
                </c:pt>
                <c:pt idx="54">
                  <c:v>9.1453890909090898</c:v>
                </c:pt>
                <c:pt idx="55">
                  <c:v>9.2453244444444405</c:v>
                </c:pt>
                <c:pt idx="56">
                  <c:v>9.3452597979798</c:v>
                </c:pt>
                <c:pt idx="57">
                  <c:v>9.4451951515151507</c:v>
                </c:pt>
                <c:pt idx="58">
                  <c:v>9.5451305050505102</c:v>
                </c:pt>
                <c:pt idx="59">
                  <c:v>9.6450658585858609</c:v>
                </c:pt>
                <c:pt idx="60">
                  <c:v>9.7450012121212097</c:v>
                </c:pt>
                <c:pt idx="61">
                  <c:v>9.8449365656565693</c:v>
                </c:pt>
                <c:pt idx="62">
                  <c:v>9.9448719191919199</c:v>
                </c:pt>
                <c:pt idx="63">
                  <c:v>10.044807272727301</c:v>
                </c:pt>
                <c:pt idx="64">
                  <c:v>10.1447426262626</c:v>
                </c:pt>
                <c:pt idx="65">
                  <c:v>10.244677979798</c:v>
                </c:pt>
                <c:pt idx="66">
                  <c:v>10.344613333333299</c:v>
                </c:pt>
                <c:pt idx="67">
                  <c:v>10.4445486868687</c:v>
                </c:pt>
                <c:pt idx="68">
                  <c:v>10.544484040404001</c:v>
                </c:pt>
                <c:pt idx="69">
                  <c:v>10.644419393939399</c:v>
                </c:pt>
                <c:pt idx="70">
                  <c:v>10.7443547474747</c:v>
                </c:pt>
                <c:pt idx="71">
                  <c:v>10.844290101010101</c:v>
                </c:pt>
                <c:pt idx="72">
                  <c:v>10.944225454545499</c:v>
                </c:pt>
                <c:pt idx="73">
                  <c:v>11.0441608080808</c:v>
                </c:pt>
                <c:pt idx="74">
                  <c:v>11.144096161616201</c:v>
                </c:pt>
                <c:pt idx="75">
                  <c:v>11.2440315151515</c:v>
                </c:pt>
                <c:pt idx="76">
                  <c:v>11.3439668686869</c:v>
                </c:pt>
                <c:pt idx="77">
                  <c:v>11.443902222222199</c:v>
                </c:pt>
                <c:pt idx="78">
                  <c:v>11.5438375757576</c:v>
                </c:pt>
                <c:pt idx="79">
                  <c:v>11.643772929292901</c:v>
                </c:pt>
                <c:pt idx="80">
                  <c:v>11.743708282828299</c:v>
                </c:pt>
                <c:pt idx="81">
                  <c:v>11.8436436363636</c:v>
                </c:pt>
                <c:pt idx="82">
                  <c:v>11.943578989899001</c:v>
                </c:pt>
                <c:pt idx="83">
                  <c:v>12.0435143434343</c:v>
                </c:pt>
                <c:pt idx="84">
                  <c:v>12.1434496969697</c:v>
                </c:pt>
                <c:pt idx="85">
                  <c:v>12.243385050504999</c:v>
                </c:pt>
                <c:pt idx="86">
                  <c:v>12.3433204040404</c:v>
                </c:pt>
                <c:pt idx="87">
                  <c:v>12.4432557575758</c:v>
                </c:pt>
                <c:pt idx="88">
                  <c:v>12.543191111111099</c:v>
                </c:pt>
                <c:pt idx="89">
                  <c:v>12.6431264646465</c:v>
                </c:pt>
                <c:pt idx="90">
                  <c:v>12.743061818181801</c:v>
                </c:pt>
                <c:pt idx="91">
                  <c:v>12.842997171717199</c:v>
                </c:pt>
                <c:pt idx="92">
                  <c:v>12.9429325252525</c:v>
                </c:pt>
                <c:pt idx="93">
                  <c:v>13.0428678787879</c:v>
                </c:pt>
                <c:pt idx="94">
                  <c:v>13.1428032323232</c:v>
                </c:pt>
                <c:pt idx="95">
                  <c:v>13.2427385858586</c:v>
                </c:pt>
                <c:pt idx="96">
                  <c:v>13.342673939393899</c:v>
                </c:pt>
                <c:pt idx="97">
                  <c:v>13.4426092929293</c:v>
                </c:pt>
                <c:pt idx="98">
                  <c:v>13.5425446464646</c:v>
                </c:pt>
                <c:pt idx="99">
                  <c:v>13.642480000000001</c:v>
                </c:pt>
              </c:numCache>
            </c:numRef>
          </c:xVal>
          <c:yVal>
            <c:numRef>
              <c:f>Sheet1!$D$2:$D$101</c:f>
              <c:numCache>
                <c:formatCode>General</c:formatCode>
                <c:ptCount val="100"/>
                <c:pt idx="0">
                  <c:v>0.62937854284824601</c:v>
                </c:pt>
                <c:pt idx="1">
                  <c:v>0.51960526964380305</c:v>
                </c:pt>
                <c:pt idx="2">
                  <c:v>0.41609983178370802</c:v>
                </c:pt>
                <c:pt idx="3">
                  <c:v>0.323284266509412</c:v>
                </c:pt>
                <c:pt idx="4">
                  <c:v>0.246525540903168</c:v>
                </c:pt>
                <c:pt idx="5">
                  <c:v>0.18788652204282999</c:v>
                </c:pt>
                <c:pt idx="6">
                  <c:v>0.145199737168106</c:v>
                </c:pt>
                <c:pt idx="7">
                  <c:v>0.114561498571464</c:v>
                </c:pt>
                <c:pt idx="8">
                  <c:v>9.2391590057313205E-2</c:v>
                </c:pt>
                <c:pt idx="9">
                  <c:v>7.6047794491332102E-2</c:v>
                </c:pt>
                <c:pt idx="10">
                  <c:v>6.3731839537016902E-2</c:v>
                </c:pt>
                <c:pt idx="11">
                  <c:v>5.4247173482623201E-2</c:v>
                </c:pt>
                <c:pt idx="12">
                  <c:v>4.6794640159821398E-2</c:v>
                </c:pt>
                <c:pt idx="13">
                  <c:v>4.0832307189321702E-2</c:v>
                </c:pt>
                <c:pt idx="14">
                  <c:v>3.5985383298892802E-2</c:v>
                </c:pt>
                <c:pt idx="15">
                  <c:v>3.1989251765513101E-2</c:v>
                </c:pt>
                <c:pt idx="16">
                  <c:v>2.86532794664725E-2</c:v>
                </c:pt>
                <c:pt idx="17">
                  <c:v>2.5837505847558701E-2</c:v>
                </c:pt>
                <c:pt idx="18">
                  <c:v>2.3437361178172699E-2</c:v>
                </c:pt>
                <c:pt idx="19">
                  <c:v>2.1373457787772301E-2</c:v>
                </c:pt>
                <c:pt idx="20">
                  <c:v>1.9584640829434501E-2</c:v>
                </c:pt>
                <c:pt idx="21">
                  <c:v>1.8023171439822398E-2</c:v>
                </c:pt>
                <c:pt idx="22">
                  <c:v>1.6651330341953999E-2</c:v>
                </c:pt>
                <c:pt idx="23">
                  <c:v>1.5438984363025999E-2</c:v>
                </c:pt>
                <c:pt idx="24">
                  <c:v>1.43618166985596E-2</c:v>
                </c:pt>
                <c:pt idx="25">
                  <c:v>1.3400021964007599E-2</c:v>
                </c:pt>
                <c:pt idx="26">
                  <c:v>1.25373315539371E-2</c:v>
                </c:pt>
                <c:pt idx="27">
                  <c:v>1.17602770007236E-2</c:v>
                </c:pt>
                <c:pt idx="28">
                  <c:v>1.10576270444706E-2</c:v>
                </c:pt>
                <c:pt idx="29">
                  <c:v>1.0419953023786101E-2</c:v>
                </c:pt>
                <c:pt idx="30">
                  <c:v>9.8392901265070502E-3</c:v>
                </c:pt>
                <c:pt idx="31">
                  <c:v>9.3088710045516401E-3</c:v>
                </c:pt>
                <c:pt idx="32">
                  <c:v>8.8229145533427495E-3</c:v>
                </c:pt>
                <c:pt idx="33">
                  <c:v>8.3764571312519402E-3</c:v>
                </c:pt>
                <c:pt idx="34">
                  <c:v>7.9652167110286706E-3</c:v>
                </c:pt>
                <c:pt idx="35">
                  <c:v>7.5854827920216602E-3</c:v>
                </c:pt>
                <c:pt idx="36">
                  <c:v>7.2340266167497096E-3</c:v>
                </c:pt>
                <c:pt idx="37">
                  <c:v>6.9080275055321896E-3</c:v>
                </c:pt>
                <c:pt idx="38">
                  <c:v>6.6050120722359997E-3</c:v>
                </c:pt>
                <c:pt idx="39">
                  <c:v>6.3228037997625297E-3</c:v>
                </c:pt>
                <c:pt idx="40">
                  <c:v>6.0594809974943396E-3</c:v>
                </c:pt>
                <c:pt idx="41">
                  <c:v>5.8133415790761001E-3</c:v>
                </c:pt>
                <c:pt idx="42">
                  <c:v>5.5828734197986302E-3</c:v>
                </c:pt>
                <c:pt idx="43">
                  <c:v>5.3667293018830903E-3</c:v>
                </c:pt>
                <c:pt idx="44">
                  <c:v>5.1637056505646501E-3</c:v>
                </c:pt>
                <c:pt idx="45">
                  <c:v>4.9727244168728899E-3</c:v>
                </c:pt>
                <c:pt idx="46">
                  <c:v>4.7928175839060498E-3</c:v>
                </c:pt>
                <c:pt idx="47">
                  <c:v>4.6231138696115996E-3</c:v>
                </c:pt>
                <c:pt idx="48">
                  <c:v>4.4628272759294702E-3</c:v>
                </c:pt>
                <c:pt idx="49">
                  <c:v>4.31124719590703E-3</c:v>
                </c:pt>
                <c:pt idx="50">
                  <c:v>4.1677298402786004E-3</c:v>
                </c:pt>
                <c:pt idx="51">
                  <c:v>4.03169078541144E-3</c:v>
                </c:pt>
                <c:pt idx="52">
                  <c:v>3.9025984774652901E-3</c:v>
                </c:pt>
                <c:pt idx="53">
                  <c:v>3.7799685545800701E-3</c:v>
                </c:pt>
                <c:pt idx="54">
                  <c:v>3.6633588710209301E-3</c:v>
                </c:pt>
                <c:pt idx="55">
                  <c:v>3.55236512547681E-3</c:v>
                </c:pt>
                <c:pt idx="56">
                  <c:v>3.4466170108272101E-3</c:v>
                </c:pt>
                <c:pt idx="57">
                  <c:v>3.3457748152386402E-3</c:v>
                </c:pt>
                <c:pt idx="58">
                  <c:v>3.2495264149157402E-3</c:v>
                </c:pt>
                <c:pt idx="59">
                  <c:v>3.1575846076065299E-3</c:v>
                </c:pt>
                <c:pt idx="60">
                  <c:v>3.0696847432827501E-3</c:v>
                </c:pt>
                <c:pt idx="61">
                  <c:v>2.98558261462527E-3</c:v>
                </c:pt>
                <c:pt idx="62">
                  <c:v>2.9050525751518502E-3</c:v>
                </c:pt>
                <c:pt idx="63">
                  <c:v>2.8278858572485899E-3</c:v>
                </c:pt>
                <c:pt idx="64">
                  <c:v>2.7538890661291801E-3</c:v>
                </c:pt>
                <c:pt idx="65">
                  <c:v>2.6828828289363199E-3</c:v>
                </c:pt>
                <c:pt idx="66">
                  <c:v>2.6147005809265501E-3</c:v>
                </c:pt>
                <c:pt idx="67">
                  <c:v>2.54918747302668E-3</c:v>
                </c:pt>
                <c:pt idx="68">
                  <c:v>2.4861993870437002E-3</c:v>
                </c:pt>
                <c:pt idx="69">
                  <c:v>2.4256020465348899E-3</c:v>
                </c:pt>
                <c:pt idx="70">
                  <c:v>2.3672702128390102E-3</c:v>
                </c:pt>
                <c:pt idx="71">
                  <c:v>2.31108695704245E-3</c:v>
                </c:pt>
                <c:pt idx="72">
                  <c:v>2.2569429997690801E-3</c:v>
                </c:pt>
                <c:pt idx="73">
                  <c:v>2.2047361116505101E-3</c:v>
                </c:pt>
                <c:pt idx="74">
                  <c:v>2.1543705681668999E-3</c:v>
                </c:pt>
                <c:pt idx="75">
                  <c:v>2.1057566532772499E-3</c:v>
                </c:pt>
                <c:pt idx="76">
                  <c:v>2.0588102069036998E-3</c:v>
                </c:pt>
                <c:pt idx="77">
                  <c:v>2.0134522118789898E-3</c:v>
                </c:pt>
                <c:pt idx="78">
                  <c:v>1.9696084164668799E-3</c:v>
                </c:pt>
                <c:pt idx="79">
                  <c:v>1.9272089889855401E-3</c:v>
                </c:pt>
                <c:pt idx="80">
                  <c:v>1.8861882014408701E-3</c:v>
                </c:pt>
                <c:pt idx="81">
                  <c:v>1.8464841394140699E-3</c:v>
                </c:pt>
                <c:pt idx="82">
                  <c:v>1.8080384357341401E-3</c:v>
                </c:pt>
                <c:pt idx="83">
                  <c:v>1.7707960257253401E-3</c:v>
                </c:pt>
                <c:pt idx="84">
                  <c:v>1.73470492205215E-3</c:v>
                </c:pt>
                <c:pt idx="85">
                  <c:v>1.69971600738291E-3</c:v>
                </c:pt>
                <c:pt idx="86">
                  <c:v>1.6657828432719299E-3</c:v>
                </c:pt>
                <c:pt idx="87">
                  <c:v>1.63286149382583E-3</c:v>
                </c:pt>
                <c:pt idx="88">
                  <c:v>1.6009103628553899E-3</c:v>
                </c:pt>
                <c:pt idx="89">
                  <c:v>1.56989004334318E-3</c:v>
                </c:pt>
                <c:pt idx="90">
                  <c:v>1.5397631781729E-3</c:v>
                </c:pt>
                <c:pt idx="91">
                  <c:v>1.5104943311633301E-3</c:v>
                </c:pt>
                <c:pt idx="92">
                  <c:v>1.4820498675414599E-3</c:v>
                </c:pt>
                <c:pt idx="93">
                  <c:v>1.4543978430736301E-3</c:v>
                </c:pt>
                <c:pt idx="94">
                  <c:v>1.4275079011392001E-3</c:v>
                </c:pt>
                <c:pt idx="95">
                  <c:v>1.40135117710485E-3</c:v>
                </c:pt>
                <c:pt idx="96">
                  <c:v>1.3759002094087E-3</c:v>
                </c:pt>
                <c:pt idx="97">
                  <c:v>1.35112885682163E-3</c:v>
                </c:pt>
                <c:pt idx="98">
                  <c:v>1.32701222139619E-3</c:v>
                </c:pt>
                <c:pt idx="99">
                  <c:v>1.30352657666285E-3</c:v>
                </c:pt>
              </c:numCache>
            </c:numRef>
          </c:yVal>
          <c:smooth val="0"/>
        </c:ser>
        <c:ser>
          <c:idx val="3"/>
          <c:order val="3"/>
          <c:spPr>
            <a:ln>
              <a:solidFill>
                <a:schemeClr val="tx1"/>
              </a:solidFill>
            </a:ln>
          </c:spPr>
          <c:marker>
            <c:symbol val="none"/>
          </c:marker>
          <c:xVal>
            <c:numRef>
              <c:f>Sheet1!$K$28:$K$29</c:f>
              <c:numCache>
                <c:formatCode>General</c:formatCode>
                <c:ptCount val="2"/>
                <c:pt idx="0">
                  <c:v>3.9990999999999999</c:v>
                </c:pt>
                <c:pt idx="1">
                  <c:v>3.9990999999999999</c:v>
                </c:pt>
              </c:numCache>
            </c:numRef>
          </c:xVal>
          <c:yVal>
            <c:numRef>
              <c:f>Sheet1!$L$28:$L$29</c:f>
              <c:numCache>
                <c:formatCode>General</c:formatCode>
                <c:ptCount val="2"/>
                <c:pt idx="0">
                  <c:v>-1</c:v>
                </c:pt>
                <c:pt idx="1">
                  <c:v>3</c:v>
                </c:pt>
              </c:numCache>
            </c:numRef>
          </c:yVal>
          <c:smooth val="0"/>
        </c:ser>
        <c:ser>
          <c:idx val="4"/>
          <c:order val="4"/>
          <c:spPr>
            <a:ln>
              <a:solidFill>
                <a:schemeClr val="tx1"/>
              </a:solidFill>
            </a:ln>
          </c:spPr>
          <c:marker>
            <c:symbol val="none"/>
          </c:marker>
          <c:xVal>
            <c:numRef>
              <c:f>Sheet1!$K$30:$K$31</c:f>
              <c:numCache>
                <c:formatCode>General</c:formatCode>
                <c:ptCount val="2"/>
                <c:pt idx="0">
                  <c:v>6.9330999999999996</c:v>
                </c:pt>
                <c:pt idx="1">
                  <c:v>6.9330999999999996</c:v>
                </c:pt>
              </c:numCache>
            </c:numRef>
          </c:xVal>
          <c:yVal>
            <c:numRef>
              <c:f>Sheet1!$L$30:$L$31</c:f>
              <c:numCache>
                <c:formatCode>General</c:formatCode>
                <c:ptCount val="2"/>
                <c:pt idx="0">
                  <c:v>-1</c:v>
                </c:pt>
                <c:pt idx="1">
                  <c:v>3</c:v>
                </c:pt>
              </c:numCache>
            </c:numRef>
          </c:yVal>
          <c:smooth val="0"/>
        </c:ser>
        <c:ser>
          <c:idx val="5"/>
          <c:order val="5"/>
          <c:spPr>
            <a:ln>
              <a:solidFill>
                <a:schemeClr val="tx1"/>
              </a:solidFill>
            </a:ln>
          </c:spPr>
          <c:marker>
            <c:symbol val="none"/>
          </c:marker>
          <c:xVal>
            <c:numRef>
              <c:f>Sheet1!$K$32:$K$33</c:f>
              <c:numCache>
                <c:formatCode>General</c:formatCode>
                <c:ptCount val="2"/>
                <c:pt idx="0">
                  <c:v>8.1331000000000007</c:v>
                </c:pt>
                <c:pt idx="1">
                  <c:v>8.1331000000000007</c:v>
                </c:pt>
              </c:numCache>
            </c:numRef>
          </c:xVal>
          <c:yVal>
            <c:numRef>
              <c:f>Sheet1!$L$32:$L$33</c:f>
              <c:numCache>
                <c:formatCode>General</c:formatCode>
                <c:ptCount val="2"/>
                <c:pt idx="0">
                  <c:v>-1</c:v>
                </c:pt>
                <c:pt idx="1">
                  <c:v>3</c:v>
                </c:pt>
              </c:numCache>
            </c:numRef>
          </c:yVal>
          <c:smooth val="0"/>
        </c:ser>
        <c:ser>
          <c:idx val="6"/>
          <c:order val="6"/>
          <c:spPr>
            <a:ln>
              <a:solidFill>
                <a:schemeClr val="tx1"/>
              </a:solidFill>
            </a:ln>
          </c:spPr>
          <c:marker>
            <c:symbol val="none"/>
          </c:marker>
          <c:xVal>
            <c:numRef>
              <c:f>Sheet1!$K$36:$K$37</c:f>
              <c:numCache>
                <c:formatCode>General</c:formatCode>
                <c:ptCount val="2"/>
                <c:pt idx="0">
                  <c:v>13.203099999999999</c:v>
                </c:pt>
                <c:pt idx="1">
                  <c:v>13.203099999999999</c:v>
                </c:pt>
              </c:numCache>
            </c:numRef>
          </c:xVal>
          <c:yVal>
            <c:numRef>
              <c:f>Sheet1!$L$36:$L$37</c:f>
              <c:numCache>
                <c:formatCode>General</c:formatCode>
                <c:ptCount val="2"/>
                <c:pt idx="0">
                  <c:v>-1</c:v>
                </c:pt>
                <c:pt idx="1">
                  <c:v>3</c:v>
                </c:pt>
              </c:numCache>
            </c:numRef>
          </c:yVal>
          <c:smooth val="0"/>
        </c:ser>
        <c:dLbls>
          <c:showLegendKey val="0"/>
          <c:showVal val="0"/>
          <c:showCatName val="0"/>
          <c:showSerName val="0"/>
          <c:showPercent val="0"/>
          <c:showBubbleSize val="0"/>
        </c:dLbls>
        <c:axId val="121765888"/>
        <c:axId val="121767808"/>
      </c:scatterChart>
      <c:valAx>
        <c:axId val="121765888"/>
        <c:scaling>
          <c:orientation val="minMax"/>
          <c:max val="14"/>
          <c:min val="3"/>
        </c:scaling>
        <c:delete val="0"/>
        <c:axPos val="b"/>
        <c:majorGridlines/>
        <c:title>
          <c:tx>
            <c:rich>
              <a:bodyPr/>
              <a:lstStyle/>
              <a:p>
                <a:pPr>
                  <a:defRPr sz="1200"/>
                </a:pPr>
                <a:r>
                  <a:rPr lang="en-US" sz="1200"/>
                  <a:t>Z (m)</a:t>
                </a:r>
              </a:p>
            </c:rich>
          </c:tx>
          <c:layout>
            <c:manualLayout>
              <c:xMode val="edge"/>
              <c:yMode val="edge"/>
              <c:x val="0.50212012260914041"/>
              <c:y val="0.94920866141732285"/>
            </c:manualLayout>
          </c:layout>
          <c:overlay val="0"/>
        </c:title>
        <c:numFmt formatCode="General" sourceLinked="1"/>
        <c:majorTickMark val="out"/>
        <c:minorTickMark val="none"/>
        <c:tickLblPos val="nextTo"/>
        <c:txPr>
          <a:bodyPr/>
          <a:lstStyle/>
          <a:p>
            <a:pPr>
              <a:defRPr sz="1200"/>
            </a:pPr>
            <a:endParaRPr lang="en-US"/>
          </a:p>
        </c:txPr>
        <c:crossAx val="121767808"/>
        <c:crosses val="autoZero"/>
        <c:crossBetween val="midCat"/>
        <c:majorUnit val="1"/>
      </c:valAx>
      <c:valAx>
        <c:axId val="121767808"/>
        <c:scaling>
          <c:orientation val="minMax"/>
          <c:max val="2"/>
          <c:min val="0"/>
        </c:scaling>
        <c:delete val="0"/>
        <c:axPos val="l"/>
        <c:majorGridlines/>
        <c:title>
          <c:tx>
            <c:rich>
              <a:bodyPr rot="-5400000" vert="horz"/>
              <a:lstStyle/>
              <a:p>
                <a:pPr>
                  <a:defRPr sz="1200"/>
                </a:pPr>
                <a:r>
                  <a:rPr lang="en-US" sz="1200"/>
                  <a:t>Bz (T)</a:t>
                </a:r>
              </a:p>
            </c:rich>
          </c:tx>
          <c:layout>
            <c:manualLayout>
              <c:xMode val="edge"/>
              <c:yMode val="edge"/>
              <c:x val="3.7315890279006735E-3"/>
              <c:y val="0.40613998250218719"/>
            </c:manualLayout>
          </c:layout>
          <c:overlay val="0"/>
        </c:title>
        <c:numFmt formatCode="#,##0.0" sourceLinked="0"/>
        <c:majorTickMark val="out"/>
        <c:minorTickMark val="none"/>
        <c:tickLblPos val="low"/>
        <c:txPr>
          <a:bodyPr/>
          <a:lstStyle/>
          <a:p>
            <a:pPr>
              <a:defRPr sz="1200"/>
            </a:pPr>
            <a:endParaRPr lang="en-US"/>
          </a:p>
        </c:txPr>
        <c:crossAx val="121765888"/>
        <c:crosses val="autoZero"/>
        <c:crossBetween val="midCat"/>
      </c:valAx>
    </c:plotArea>
    <c:legend>
      <c:legendPos val="r"/>
      <c:legendEntry>
        <c:idx val="3"/>
        <c:delete val="1"/>
      </c:legendEntry>
      <c:legendEntry>
        <c:idx val="4"/>
        <c:delete val="1"/>
      </c:legendEntry>
      <c:legendEntry>
        <c:idx val="5"/>
        <c:delete val="1"/>
      </c:legendEntry>
      <c:legendEntry>
        <c:idx val="6"/>
        <c:delete val="1"/>
      </c:legendEntry>
      <c:layout>
        <c:manualLayout>
          <c:xMode val="edge"/>
          <c:yMode val="edge"/>
          <c:x val="0.56797572178477684"/>
          <c:y val="4.6876640419947505E-2"/>
          <c:w val="0.28646697287839018"/>
          <c:h val="0.23409582654859359"/>
        </c:manualLayout>
      </c:layout>
      <c:overlay val="0"/>
      <c:spPr>
        <a:solidFill>
          <a:schemeClr val="bg1"/>
        </a:solidFill>
        <a:ln>
          <a:solidFill>
            <a:schemeClr val="tx1"/>
          </a:solidFill>
        </a:ln>
      </c:spPr>
    </c:legend>
    <c:plotVisOnly val="1"/>
    <c:dispBlanksAs val="gap"/>
    <c:showDLblsOverMax val="0"/>
  </c:chart>
  <c:externalData r:id="rId1">
    <c:autoUpdate val="0"/>
  </c:externalData>
  <c:userShapes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png"/></Relationships>
</file>

<file path=ppt/drawings/drawing1.xml><?xml version="1.0" encoding="utf-8"?>
<c:userShapes xmlns:c="http://schemas.openxmlformats.org/drawingml/2006/chart">
  <cdr:relSizeAnchor xmlns:cdr="http://schemas.openxmlformats.org/drawingml/2006/chartDrawing">
    <cdr:from>
      <cdr:x>0.26458</cdr:x>
      <cdr:y>0.47083</cdr:y>
    </cdr:from>
    <cdr:to>
      <cdr:x>0.38733</cdr:x>
      <cdr:y>0.66562</cdr:y>
    </cdr:to>
    <cdr:sp macro="" textlink="">
      <cdr:nvSpPr>
        <cdr:cNvPr id="2" name="TextBox 1"/>
        <cdr:cNvSpPr txBox="1"/>
      </cdr:nvSpPr>
      <cdr:spPr>
        <a:xfrm xmlns:a="http://schemas.openxmlformats.org/drawingml/2006/main">
          <a:off x="1723765" y="1347520"/>
          <a:ext cx="799729" cy="55747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dirty="0" smtClean="0"/>
            <a:t>Gradient</a:t>
          </a:r>
        </a:p>
        <a:p xmlns:a="http://schemas.openxmlformats.org/drawingml/2006/main">
          <a:r>
            <a:rPr lang="en-US" sz="1400" dirty="0" smtClean="0"/>
            <a:t>Region</a:t>
          </a:r>
          <a:endParaRPr lang="en-US" sz="1400" dirty="0"/>
        </a:p>
      </cdr:txBody>
    </cdr:sp>
  </cdr:relSizeAnchor>
  <cdr:relSizeAnchor xmlns:cdr="http://schemas.openxmlformats.org/drawingml/2006/chartDrawing">
    <cdr:from>
      <cdr:x>0.40647</cdr:x>
      <cdr:y>0.47073</cdr:y>
    </cdr:from>
    <cdr:to>
      <cdr:x>0.50751</cdr:x>
      <cdr:y>0.66229</cdr:y>
    </cdr:to>
    <cdr:sp macro="" textlink="">
      <cdr:nvSpPr>
        <cdr:cNvPr id="3" name="TextBox 2"/>
        <cdr:cNvSpPr txBox="1"/>
      </cdr:nvSpPr>
      <cdr:spPr>
        <a:xfrm xmlns:a="http://schemas.openxmlformats.org/drawingml/2006/main">
          <a:off x="2648193" y="1347235"/>
          <a:ext cx="658285" cy="54824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200" dirty="0" smtClean="0"/>
            <a:t>Transition</a:t>
          </a:r>
        </a:p>
        <a:p xmlns:a="http://schemas.openxmlformats.org/drawingml/2006/main">
          <a:r>
            <a:rPr lang="en-US" sz="1200" dirty="0" smtClean="0"/>
            <a:t>Region</a:t>
          </a:r>
          <a:endParaRPr lang="en-US" sz="1200" dirty="0"/>
        </a:p>
      </cdr:txBody>
    </cdr:sp>
  </cdr:relSizeAnchor>
  <cdr:relSizeAnchor xmlns:cdr="http://schemas.openxmlformats.org/drawingml/2006/chartDrawing">
    <cdr:from>
      <cdr:x>0.65576</cdr:x>
      <cdr:y>0.47292</cdr:y>
    </cdr:from>
    <cdr:to>
      <cdr:x>0.85234</cdr:x>
      <cdr:y>0.71221</cdr:y>
    </cdr:to>
    <cdr:sp macro="" textlink="">
      <cdr:nvSpPr>
        <cdr:cNvPr id="4" name="TextBox 3"/>
        <cdr:cNvSpPr txBox="1"/>
      </cdr:nvSpPr>
      <cdr:spPr>
        <a:xfrm xmlns:a="http://schemas.openxmlformats.org/drawingml/2006/main">
          <a:off x="4272342" y="1353503"/>
          <a:ext cx="1280733" cy="68484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dirty="0" smtClean="0"/>
            <a:t>Tracking and</a:t>
          </a:r>
        </a:p>
        <a:p xmlns:a="http://schemas.openxmlformats.org/drawingml/2006/main">
          <a:r>
            <a:rPr lang="en-US" sz="1400" dirty="0" err="1" smtClean="0"/>
            <a:t>Calorimetry</a:t>
          </a:r>
          <a:endParaRPr lang="en-US" sz="14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Helvetica"/>
                <a:ea typeface="+mn-ea"/>
                <a:cs typeface="+mn-cs"/>
              </a:defRPr>
            </a:lvl1pPr>
          </a:lstStyle>
          <a:p>
            <a:pPr>
              <a:defRPr/>
            </a:pPr>
            <a:fld id="{4C190591-D543-7449-A828-559C08D06478}" type="datetimeFigureOut">
              <a:rPr lang="en-US"/>
              <a:pPr>
                <a:defRPr/>
              </a:pPr>
              <a:t>10/20/2014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Helvetica"/>
                <a:ea typeface="+mn-ea"/>
                <a:cs typeface="+mn-cs"/>
              </a:defRPr>
            </a:lvl1pPr>
          </a:lstStyle>
          <a:p>
            <a:pPr>
              <a:defRPr/>
            </a:pPr>
            <a:fld id="{83F73473-3CFB-5241-BF82-E3884D4E82D7}" type="slidenum">
              <a:rPr lang="en-US"/>
              <a:pPr>
                <a:defRPr/>
              </a:pPr>
              <a:t>‹#›</a:t>
            </a:fld>
            <a:endParaRPr lang="en-US" dirty="0"/>
          </a:p>
        </p:txBody>
      </p:sp>
    </p:spTree>
    <p:extLst>
      <p:ext uri="{BB962C8B-B14F-4D97-AF65-F5344CB8AC3E}">
        <p14:creationId xmlns:p14="http://schemas.microsoft.com/office/powerpoint/2010/main" val="39821809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Helvetica"/>
                <a:ea typeface="+mn-ea"/>
                <a:cs typeface="+mn-cs"/>
              </a:defRPr>
            </a:lvl1pPr>
          </a:lstStyle>
          <a:p>
            <a:pPr>
              <a:defRPr/>
            </a:pPr>
            <a:fld id="{82702176-6DAC-6B4F-B700-3AD3B8686ACC}" type="datetimeFigureOut">
              <a:rPr lang="en-US"/>
              <a:pPr>
                <a:defRPr/>
              </a:pPr>
              <a:t>10/20/2014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Helvetica"/>
                <a:ea typeface="+mn-ea"/>
                <a:cs typeface="+mn-cs"/>
              </a:defRPr>
            </a:lvl1pPr>
          </a:lstStyle>
          <a:p>
            <a:pPr>
              <a:defRPr/>
            </a:pPr>
            <a:fld id="{4649E3D0-3FEA-B642-9F67-967BE3D8E8DB}" type="slidenum">
              <a:rPr lang="en-US"/>
              <a:pPr>
                <a:defRPr/>
              </a:pPr>
              <a:t>‹#›</a:t>
            </a:fld>
            <a:endParaRPr lang="en-US" dirty="0"/>
          </a:p>
        </p:txBody>
      </p:sp>
    </p:spTree>
    <p:extLst>
      <p:ext uri="{BB962C8B-B14F-4D97-AF65-F5344CB8AC3E}">
        <p14:creationId xmlns:p14="http://schemas.microsoft.com/office/powerpoint/2010/main" val="1243314828"/>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Helvetica"/>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Helvetica"/>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Helvetica"/>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Helvetica"/>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 name="Picture 5" descr="FermilabLogo_100c56m0y23k.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6450" y="1447800"/>
            <a:ext cx="2901950"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itle 21"/>
          <p:cNvSpPr>
            <a:spLocks noGrp="1"/>
          </p:cNvSpPr>
          <p:nvPr>
            <p:ph type="title"/>
          </p:nvPr>
        </p:nvSpPr>
        <p:spPr>
          <a:xfrm>
            <a:off x="806450" y="3559283"/>
            <a:ext cx="7526338" cy="1139271"/>
          </a:xfrm>
          <a:prstGeom prst="rect">
            <a:avLst/>
          </a:prstGeom>
        </p:spPr>
        <p:txBody>
          <a:bodyPr wrap="square" lIns="0" tIns="0" rIns="0" bIns="0" anchor="t"/>
          <a:lstStyle>
            <a:lvl1pPr algn="l">
              <a:defRPr sz="3200" b="1" i="0" baseline="0">
                <a:solidFill>
                  <a:srgbClr val="154D81"/>
                </a:solidFill>
                <a:latin typeface="Helvetica"/>
              </a:defRPr>
            </a:lvl1pPr>
          </a:lstStyle>
          <a:p>
            <a:r>
              <a:rPr lang="en-US" smtClean="0"/>
              <a:t>Click to edit Master title style</a:t>
            </a:r>
            <a:endParaRPr lang="en-US" dirty="0"/>
          </a:p>
        </p:txBody>
      </p:sp>
      <p:sp>
        <p:nvSpPr>
          <p:cNvPr id="24" name="Text Placeholder 23"/>
          <p:cNvSpPr>
            <a:spLocks noGrp="1"/>
          </p:cNvSpPr>
          <p:nvPr>
            <p:ph type="body" sz="quarter" idx="10"/>
          </p:nvPr>
        </p:nvSpPr>
        <p:spPr>
          <a:xfrm>
            <a:off x="806450" y="4841093"/>
            <a:ext cx="7526338" cy="1489952"/>
          </a:xfrm>
          <a:prstGeom prst="rect">
            <a:avLst/>
          </a:prstGeom>
        </p:spPr>
        <p:txBody>
          <a:bodyPr lIns="0" tIns="0" rIns="0" bIns="0"/>
          <a:lstStyle>
            <a:lvl1pPr marL="0" indent="0">
              <a:buFontTx/>
              <a:buNone/>
              <a:defRPr sz="2000">
                <a:solidFill>
                  <a:srgbClr val="154D81"/>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smtClean="0"/>
              <a:t>Click to edit Master text styles</a:t>
            </a:r>
          </a:p>
        </p:txBody>
      </p:sp>
    </p:spTree>
    <p:extLst>
      <p:ext uri="{BB962C8B-B14F-4D97-AF65-F5344CB8AC3E}">
        <p14:creationId xmlns:p14="http://schemas.microsoft.com/office/powerpoint/2010/main" val="1193846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103664"/>
            <a:ext cx="8686800" cy="641739"/>
          </a:xfrm>
          <a:prstGeom prst="rect">
            <a:avLst/>
          </a:prstGeom>
        </p:spPr>
        <p:txBody>
          <a:bodyPr lIns="0" tIns="0" rIns="0" bIns="0" anchor="b" anchorCtr="0"/>
          <a:lstStyle>
            <a:lvl1pPr>
              <a:defRPr sz="3200">
                <a:solidFill>
                  <a:srgbClr val="154D8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228600" y="1043046"/>
            <a:ext cx="8672513" cy="4987867"/>
          </a:xfrm>
          <a:prstGeom prst="rect">
            <a:avLst/>
          </a:prstGeom>
        </p:spPr>
        <p:txBody>
          <a:bodyPr lIns="0" tIns="0" rIns="0" bIns="0"/>
          <a:lstStyle>
            <a:lvl1pPr>
              <a:defRPr sz="2400">
                <a:solidFill>
                  <a:srgbClr val="404040"/>
                </a:solidFill>
              </a:defRPr>
            </a:lvl1pPr>
            <a:lvl2pPr>
              <a:defRPr sz="2200">
                <a:solidFill>
                  <a:srgbClr val="404040"/>
                </a:solidFill>
              </a:defRPr>
            </a:lvl2pPr>
            <a:lvl3pPr>
              <a:defRPr sz="2000">
                <a:solidFill>
                  <a:srgbClr val="404040"/>
                </a:solidFill>
              </a:defRPr>
            </a:lvl3pPr>
            <a:lvl4pPr>
              <a:defRPr sz="1800">
                <a:solidFill>
                  <a:srgbClr val="404040"/>
                </a:solidFill>
              </a:defRPr>
            </a:lvl4pPr>
            <a:lvl5pPr marL="2057400" indent="-228600">
              <a:buFont typeface="Arial"/>
              <a:buChar char="•"/>
              <a:defRPr sz="1800">
                <a:solidFill>
                  <a:srgbClr val="40404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450013" y="6515100"/>
            <a:ext cx="1076325" cy="241300"/>
          </a:xfrm>
        </p:spPr>
        <p:txBody>
          <a:bodyPr/>
          <a:lstStyle>
            <a:lvl1pPr>
              <a:defRPr sz="900">
                <a:solidFill>
                  <a:srgbClr val="154D81"/>
                </a:solidFill>
              </a:defRPr>
            </a:lvl1pPr>
          </a:lstStyle>
          <a:p>
            <a:pPr>
              <a:defRPr/>
            </a:pPr>
            <a:r>
              <a:rPr lang="en-US" dirty="0" smtClean="0"/>
              <a:t>October 21-24, 2014</a:t>
            </a:r>
            <a:endParaRPr lang="en-US" dirty="0"/>
          </a:p>
        </p:txBody>
      </p:sp>
      <p:sp>
        <p:nvSpPr>
          <p:cNvPr id="5" name="Footer Placeholder 4"/>
          <p:cNvSpPr>
            <a:spLocks noGrp="1"/>
          </p:cNvSpPr>
          <p:nvPr>
            <p:ph type="ftr" sz="quarter" idx="11"/>
          </p:nvPr>
        </p:nvSpPr>
        <p:spPr/>
        <p:txBody>
          <a:bodyPr/>
          <a:lstStyle>
            <a:lvl1pPr>
              <a:defRPr sz="900">
                <a:solidFill>
                  <a:srgbClr val="154D81"/>
                </a:solidFill>
              </a:defRPr>
            </a:lvl1pPr>
          </a:lstStyle>
          <a:p>
            <a:pPr>
              <a:defRPr/>
            </a:pPr>
            <a:r>
              <a:rPr lang="en-US" dirty="0" smtClean="0"/>
              <a:t>M. Buehler – Mu2e CD-2  Review</a:t>
            </a:r>
            <a:endParaRPr lang="en-US" b="1" dirty="0"/>
          </a:p>
        </p:txBody>
      </p:sp>
      <p:sp>
        <p:nvSpPr>
          <p:cNvPr id="6" name="Slide Number Placeholder 5"/>
          <p:cNvSpPr>
            <a:spLocks noGrp="1"/>
          </p:cNvSpPr>
          <p:nvPr>
            <p:ph type="sldNum" sz="quarter" idx="12"/>
          </p:nvPr>
        </p:nvSpPr>
        <p:spPr/>
        <p:txBody>
          <a:bodyPr/>
          <a:lstStyle>
            <a:lvl1pPr>
              <a:defRPr sz="900">
                <a:solidFill>
                  <a:srgbClr val="154D81"/>
                </a:solidFill>
              </a:defRPr>
            </a:lvl1pPr>
          </a:lstStyle>
          <a:p>
            <a:pPr>
              <a:defRPr/>
            </a:pPr>
            <a:fld id="{2A0CCE80-3B22-F34E-81B2-E096627812DD}" type="slidenum">
              <a:rPr lang="en-US"/>
              <a:pPr>
                <a:defRPr/>
              </a:pPr>
              <a:t>‹#›</a:t>
            </a:fld>
            <a:endParaRPr lang="en-US" dirty="0"/>
          </a:p>
        </p:txBody>
      </p:sp>
    </p:spTree>
    <p:extLst>
      <p:ext uri="{BB962C8B-B14F-4D97-AF65-F5344CB8AC3E}">
        <p14:creationId xmlns:p14="http://schemas.microsoft.com/office/powerpoint/2010/main" val="11742347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with Caption">
    <p:spTree>
      <p:nvGrpSpPr>
        <p:cNvPr id="1" name=""/>
        <p:cNvGrpSpPr/>
        <p:nvPr/>
      </p:nvGrpSpPr>
      <p:grpSpPr>
        <a:xfrm>
          <a:off x="0" y="0"/>
          <a:ext cx="0" cy="0"/>
          <a:chOff x="0" y="0"/>
          <a:chExt cx="0" cy="0"/>
        </a:xfrm>
      </p:grpSpPr>
      <p:sp>
        <p:nvSpPr>
          <p:cNvPr id="13" name="Text Placeholder 3"/>
          <p:cNvSpPr>
            <a:spLocks noGrp="1"/>
          </p:cNvSpPr>
          <p:nvPr>
            <p:ph type="body" sz="half" idx="12"/>
          </p:nvPr>
        </p:nvSpPr>
        <p:spPr>
          <a:xfrm>
            <a:off x="229365" y="4765101"/>
            <a:ext cx="4251960" cy="1265812"/>
          </a:xfrm>
          <a:prstGeom prst="rect">
            <a:avLst/>
          </a:prstGeom>
        </p:spPr>
        <p:txBody>
          <a:bodyPr lIns="0" tIns="0" rIns="0" bIns="0"/>
          <a:lstStyle>
            <a:lvl1pPr marL="0" indent="0">
              <a:buNone/>
              <a:defRPr sz="2000">
                <a:solidFill>
                  <a:srgbClr val="40404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3"/>
          <p:cNvSpPr>
            <a:spLocks noGrp="1"/>
          </p:cNvSpPr>
          <p:nvPr>
            <p:ph type="body" sz="half" idx="13"/>
          </p:nvPr>
        </p:nvSpPr>
        <p:spPr>
          <a:xfrm>
            <a:off x="4654550" y="4765101"/>
            <a:ext cx="4260850" cy="1265812"/>
          </a:xfrm>
          <a:prstGeom prst="rect">
            <a:avLst/>
          </a:prstGeom>
        </p:spPr>
        <p:txBody>
          <a:bodyPr lIns="0" tIns="0" rIns="0" bIns="0"/>
          <a:lstStyle>
            <a:lvl1pPr marL="0" indent="0">
              <a:buNone/>
              <a:defRPr sz="2000">
                <a:solidFill>
                  <a:srgbClr val="40404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Content Placeholder 2"/>
          <p:cNvSpPr>
            <a:spLocks noGrp="1"/>
          </p:cNvSpPr>
          <p:nvPr>
            <p:ph sz="half" idx="17"/>
          </p:nvPr>
        </p:nvSpPr>
        <p:spPr>
          <a:xfrm>
            <a:off x="228601" y="1043694"/>
            <a:ext cx="4251324" cy="3568701"/>
          </a:xfrm>
          <a:prstGeom prst="rect">
            <a:avLst/>
          </a:prstGeom>
        </p:spPr>
        <p:txBody>
          <a:bodyPr lIns="0" tIns="0" rIns="0" bIns="0"/>
          <a:lstStyle>
            <a:lvl1pPr>
              <a:defRPr sz="2400">
                <a:solidFill>
                  <a:srgbClr val="404040"/>
                </a:solidFill>
              </a:defRPr>
            </a:lvl1pPr>
            <a:lvl2pPr>
              <a:defRPr sz="2200">
                <a:solidFill>
                  <a:srgbClr val="404040"/>
                </a:solidFill>
              </a:defRPr>
            </a:lvl2pPr>
            <a:lvl3pPr>
              <a:defRPr sz="2000">
                <a:solidFill>
                  <a:srgbClr val="404040"/>
                </a:solidFill>
              </a:defRPr>
            </a:lvl3pPr>
            <a:lvl4pPr>
              <a:defRPr sz="1800">
                <a:solidFill>
                  <a:srgbClr val="404040"/>
                </a:solidFill>
              </a:defRPr>
            </a:lvl4pPr>
            <a:lvl5pPr marL="2057400" indent="-228600">
              <a:buFont typeface="Arial"/>
              <a:buChar char="•"/>
              <a:defRPr sz="1800">
                <a:solidFill>
                  <a:srgbClr val="40404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Content Placeholder 2"/>
          <p:cNvSpPr>
            <a:spLocks noGrp="1"/>
          </p:cNvSpPr>
          <p:nvPr>
            <p:ph sz="half" idx="18"/>
          </p:nvPr>
        </p:nvSpPr>
        <p:spPr>
          <a:xfrm>
            <a:off x="4654550" y="1043694"/>
            <a:ext cx="4260851" cy="3568701"/>
          </a:xfrm>
          <a:prstGeom prst="rect">
            <a:avLst/>
          </a:prstGeom>
        </p:spPr>
        <p:txBody>
          <a:bodyPr lIns="0" tIns="0" rIns="0" bIns="0"/>
          <a:lstStyle>
            <a:lvl1pPr>
              <a:defRPr sz="2400">
                <a:solidFill>
                  <a:srgbClr val="404040"/>
                </a:solidFill>
              </a:defRPr>
            </a:lvl1pPr>
            <a:lvl2pPr>
              <a:defRPr sz="2200">
                <a:solidFill>
                  <a:srgbClr val="404040"/>
                </a:solidFill>
              </a:defRPr>
            </a:lvl2pPr>
            <a:lvl3pPr>
              <a:defRPr sz="2000">
                <a:solidFill>
                  <a:srgbClr val="404040"/>
                </a:solidFill>
              </a:defRPr>
            </a:lvl3pPr>
            <a:lvl4pPr>
              <a:defRPr sz="1800">
                <a:solidFill>
                  <a:srgbClr val="404040"/>
                </a:solidFill>
              </a:defRPr>
            </a:lvl4pPr>
            <a:lvl5pPr marL="2057400" indent="-228600">
              <a:buFont typeface="Arial"/>
              <a:buChar char="•"/>
              <a:defRPr sz="1800">
                <a:solidFill>
                  <a:srgbClr val="40404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154D81"/>
                </a:solidFill>
              </a:defRPr>
            </a:lvl1pPr>
          </a:lstStyle>
          <a:p>
            <a:r>
              <a:rPr lang="en-US" smtClean="0"/>
              <a:t>Click to edit Master title style</a:t>
            </a:r>
            <a:endParaRPr lang="en-US" dirty="0"/>
          </a:p>
        </p:txBody>
      </p:sp>
      <p:sp>
        <p:nvSpPr>
          <p:cNvPr id="7" name="Date Placeholder 3"/>
          <p:cNvSpPr>
            <a:spLocks noGrp="1"/>
          </p:cNvSpPr>
          <p:nvPr>
            <p:ph type="dt" sz="half" idx="19"/>
          </p:nvPr>
        </p:nvSpPr>
        <p:spPr/>
        <p:txBody>
          <a:bodyPr/>
          <a:lstStyle>
            <a:lvl1pPr>
              <a:defRPr/>
            </a:lvl1pPr>
          </a:lstStyle>
          <a:p>
            <a:pPr>
              <a:defRPr/>
            </a:pPr>
            <a:r>
              <a:rPr lang="en-US" dirty="0" smtClean="0"/>
              <a:t>October 21-24, 2014</a:t>
            </a:r>
            <a:endParaRPr lang="en-US" dirty="0"/>
          </a:p>
        </p:txBody>
      </p:sp>
      <p:sp>
        <p:nvSpPr>
          <p:cNvPr id="8" name="Footer Placeholder 4"/>
          <p:cNvSpPr>
            <a:spLocks noGrp="1"/>
          </p:cNvSpPr>
          <p:nvPr>
            <p:ph type="ftr" sz="quarter" idx="20"/>
          </p:nvPr>
        </p:nvSpPr>
        <p:spPr/>
        <p:txBody>
          <a:bodyPr/>
          <a:lstStyle>
            <a:lvl1pPr>
              <a:defRPr/>
            </a:lvl1pPr>
          </a:lstStyle>
          <a:p>
            <a:pPr>
              <a:defRPr/>
            </a:pPr>
            <a:r>
              <a:rPr lang="en-US" dirty="0" smtClean="0"/>
              <a:t>M. Buehler – Mu2e CD-2  Review</a:t>
            </a:r>
            <a:endParaRPr lang="en-US" b="1" dirty="0"/>
          </a:p>
        </p:txBody>
      </p:sp>
      <p:sp>
        <p:nvSpPr>
          <p:cNvPr id="9" name="Slide Number Placeholder 5"/>
          <p:cNvSpPr>
            <a:spLocks noGrp="1"/>
          </p:cNvSpPr>
          <p:nvPr>
            <p:ph type="sldNum" sz="quarter" idx="21"/>
          </p:nvPr>
        </p:nvSpPr>
        <p:spPr/>
        <p:txBody>
          <a:bodyPr/>
          <a:lstStyle>
            <a:lvl1pPr>
              <a:defRPr/>
            </a:lvl1pPr>
          </a:lstStyle>
          <a:p>
            <a:pPr>
              <a:defRPr/>
            </a:pPr>
            <a:fld id="{5E820688-F7AE-7441-85BB-0E205217A28E}" type="slidenum">
              <a:rPr lang="en-US"/>
              <a:pPr>
                <a:defRPr/>
              </a:pPr>
              <a:t>‹#›</a:t>
            </a:fld>
            <a:endParaRPr lang="en-US" dirty="0"/>
          </a:p>
        </p:txBody>
      </p:sp>
    </p:spTree>
    <p:extLst>
      <p:ext uri="{BB962C8B-B14F-4D97-AF65-F5344CB8AC3E}">
        <p14:creationId xmlns:p14="http://schemas.microsoft.com/office/powerpoint/2010/main" val="39963817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1043693"/>
            <a:ext cx="3027894" cy="4994276"/>
          </a:xfrm>
          <a:prstGeom prst="rect">
            <a:avLst/>
          </a:prstGeom>
        </p:spPr>
        <p:txBody>
          <a:bodyPr lIns="0" tIns="0" rIns="0" bIns="0"/>
          <a:lstStyle>
            <a:lvl1pPr marL="0" indent="0">
              <a:buNone/>
              <a:defRPr sz="2000">
                <a:solidFill>
                  <a:srgbClr val="40404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Content Placeholder 2"/>
          <p:cNvSpPr>
            <a:spLocks noGrp="1"/>
          </p:cNvSpPr>
          <p:nvPr>
            <p:ph sz="half" idx="15"/>
          </p:nvPr>
        </p:nvSpPr>
        <p:spPr>
          <a:xfrm>
            <a:off x="3469958" y="1043694"/>
            <a:ext cx="5420360" cy="4994275"/>
          </a:xfrm>
          <a:prstGeom prst="rect">
            <a:avLst/>
          </a:prstGeom>
        </p:spPr>
        <p:txBody>
          <a:bodyPr lIns="0" tIns="0" rIns="0" bIns="0"/>
          <a:lstStyle>
            <a:lvl1pPr>
              <a:defRPr sz="2400">
                <a:solidFill>
                  <a:srgbClr val="404040"/>
                </a:solidFill>
              </a:defRPr>
            </a:lvl1pPr>
            <a:lvl2pPr>
              <a:defRPr sz="2200">
                <a:solidFill>
                  <a:srgbClr val="404040"/>
                </a:solidFill>
              </a:defRPr>
            </a:lvl2pPr>
            <a:lvl3pPr>
              <a:defRPr sz="2000">
                <a:solidFill>
                  <a:srgbClr val="404040"/>
                </a:solidFill>
              </a:defRPr>
            </a:lvl3pPr>
            <a:lvl4pPr>
              <a:defRPr sz="1800">
                <a:solidFill>
                  <a:srgbClr val="404040"/>
                </a:solidFill>
              </a:defRPr>
            </a:lvl4pPr>
            <a:lvl5pPr marL="2057400" indent="-228600">
              <a:buFont typeface="Arial"/>
              <a:buChar char="•"/>
              <a:defRPr sz="1800">
                <a:solidFill>
                  <a:srgbClr val="40404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154D81"/>
                </a:solidFill>
              </a:defRPr>
            </a:lvl1pPr>
          </a:lstStyle>
          <a:p>
            <a:r>
              <a:rPr lang="en-US" smtClean="0"/>
              <a:t>Click to edit Master title style</a:t>
            </a:r>
            <a:endParaRPr lang="en-US" dirty="0"/>
          </a:p>
        </p:txBody>
      </p:sp>
      <p:sp>
        <p:nvSpPr>
          <p:cNvPr id="5" name="Date Placeholder 3"/>
          <p:cNvSpPr>
            <a:spLocks noGrp="1"/>
          </p:cNvSpPr>
          <p:nvPr>
            <p:ph type="dt" sz="half" idx="16"/>
          </p:nvPr>
        </p:nvSpPr>
        <p:spPr/>
        <p:txBody>
          <a:bodyPr/>
          <a:lstStyle>
            <a:lvl1pPr>
              <a:defRPr/>
            </a:lvl1pPr>
          </a:lstStyle>
          <a:p>
            <a:pPr>
              <a:defRPr/>
            </a:pPr>
            <a:r>
              <a:rPr lang="en-US" dirty="0" smtClean="0"/>
              <a:t>October 21-24, 2014</a:t>
            </a:r>
            <a:endParaRPr lang="en-US" dirty="0"/>
          </a:p>
        </p:txBody>
      </p:sp>
      <p:sp>
        <p:nvSpPr>
          <p:cNvPr id="6" name="Footer Placeholder 4"/>
          <p:cNvSpPr>
            <a:spLocks noGrp="1"/>
          </p:cNvSpPr>
          <p:nvPr>
            <p:ph type="ftr" sz="quarter" idx="17"/>
          </p:nvPr>
        </p:nvSpPr>
        <p:spPr/>
        <p:txBody>
          <a:bodyPr/>
          <a:lstStyle>
            <a:lvl1pPr>
              <a:defRPr/>
            </a:lvl1pPr>
          </a:lstStyle>
          <a:p>
            <a:pPr>
              <a:defRPr/>
            </a:pPr>
            <a:r>
              <a:rPr lang="en-US" dirty="0" smtClean="0"/>
              <a:t>M. Buehler – Mu2e CD-2  Review</a:t>
            </a:r>
            <a:endParaRPr lang="en-US" b="1" dirty="0"/>
          </a:p>
        </p:txBody>
      </p:sp>
      <p:sp>
        <p:nvSpPr>
          <p:cNvPr id="7" name="Slide Number Placeholder 5"/>
          <p:cNvSpPr>
            <a:spLocks noGrp="1"/>
          </p:cNvSpPr>
          <p:nvPr>
            <p:ph type="sldNum" sz="quarter" idx="18"/>
          </p:nvPr>
        </p:nvSpPr>
        <p:spPr/>
        <p:txBody>
          <a:bodyPr/>
          <a:lstStyle>
            <a:lvl1pPr>
              <a:defRPr/>
            </a:lvl1pPr>
          </a:lstStyle>
          <a:p>
            <a:pPr>
              <a:defRPr/>
            </a:pPr>
            <a:fld id="{DE78B61D-3477-4845-9DF6-695E34DA1F91}" type="slidenum">
              <a:rPr lang="en-US"/>
              <a:pPr>
                <a:defRPr/>
              </a:pPr>
              <a:t>‹#›</a:t>
            </a:fld>
            <a:endParaRPr lang="en-US" dirty="0"/>
          </a:p>
        </p:txBody>
      </p:sp>
    </p:spTree>
    <p:extLst>
      <p:ext uri="{BB962C8B-B14F-4D97-AF65-F5344CB8AC3E}">
        <p14:creationId xmlns:p14="http://schemas.microsoft.com/office/powerpoint/2010/main" val="11545323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24073" y="1043694"/>
            <a:ext cx="8700851" cy="3695054"/>
          </a:xfrm>
          <a:prstGeom prst="rect">
            <a:avLst/>
          </a:prstGeom>
        </p:spPr>
        <p:txBody>
          <a:bodyPr lIns="0" tIns="0" rIns="0" bIns="0" rtlCol="0">
            <a:normAutofit/>
          </a:bodyPr>
          <a:lstStyle>
            <a:lvl1pPr marL="0" indent="0">
              <a:buNone/>
              <a:defRPr sz="1600">
                <a:solidFill>
                  <a:srgbClr val="40404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Drag picture to placeholder or click icon to add</a:t>
            </a:r>
          </a:p>
        </p:txBody>
      </p:sp>
      <p:sp>
        <p:nvSpPr>
          <p:cNvPr id="4" name="Text Placeholder 3"/>
          <p:cNvSpPr>
            <a:spLocks noGrp="1"/>
          </p:cNvSpPr>
          <p:nvPr>
            <p:ph type="body" sz="half" idx="2"/>
          </p:nvPr>
        </p:nvSpPr>
        <p:spPr>
          <a:xfrm>
            <a:off x="224073" y="4943005"/>
            <a:ext cx="8700851" cy="1091259"/>
          </a:xfrm>
          <a:prstGeom prst="rect">
            <a:avLst/>
          </a:prstGeom>
        </p:spPr>
        <p:txBody>
          <a:bodyPr lIns="0" tIns="0" rIns="0" bIns="0"/>
          <a:lstStyle>
            <a:lvl1pPr marL="0" indent="0">
              <a:buNone/>
              <a:defRPr sz="2000">
                <a:solidFill>
                  <a:srgbClr val="40404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154D81"/>
                </a:solidFill>
              </a:defRPr>
            </a:lvl1pPr>
          </a:lstStyle>
          <a:p>
            <a:r>
              <a:rPr lang="en-US" smtClean="0"/>
              <a:t>Click to edit Master title style</a:t>
            </a:r>
            <a:endParaRPr lang="en-US" dirty="0"/>
          </a:p>
        </p:txBody>
      </p:sp>
      <p:sp>
        <p:nvSpPr>
          <p:cNvPr id="5" name="Date Placeholder 3"/>
          <p:cNvSpPr>
            <a:spLocks noGrp="1"/>
          </p:cNvSpPr>
          <p:nvPr>
            <p:ph type="dt" sz="half" idx="10"/>
          </p:nvPr>
        </p:nvSpPr>
        <p:spPr/>
        <p:txBody>
          <a:bodyPr/>
          <a:lstStyle>
            <a:lvl1pPr>
              <a:defRPr/>
            </a:lvl1pPr>
          </a:lstStyle>
          <a:p>
            <a:pPr>
              <a:defRPr/>
            </a:pPr>
            <a:r>
              <a:rPr lang="en-US" dirty="0" smtClean="0"/>
              <a:t>October 21-24, 2014</a:t>
            </a: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smtClean="0"/>
              <a:t>M. Buehler – Mu2e CD-2  Review</a:t>
            </a:r>
            <a:endParaRPr lang="en-US" b="1" dirty="0"/>
          </a:p>
        </p:txBody>
      </p:sp>
      <p:sp>
        <p:nvSpPr>
          <p:cNvPr id="7" name="Slide Number Placeholder 5"/>
          <p:cNvSpPr>
            <a:spLocks noGrp="1"/>
          </p:cNvSpPr>
          <p:nvPr>
            <p:ph type="sldNum" sz="quarter" idx="12"/>
          </p:nvPr>
        </p:nvSpPr>
        <p:spPr/>
        <p:txBody>
          <a:bodyPr/>
          <a:lstStyle>
            <a:lvl1pPr>
              <a:defRPr/>
            </a:lvl1pPr>
          </a:lstStyle>
          <a:p>
            <a:pPr>
              <a:defRPr/>
            </a:pPr>
            <a:fld id="{AB4790FE-81D3-D341-890A-EF9117775F6C}" type="slidenum">
              <a:rPr lang="en-US"/>
              <a:pPr>
                <a:defRPr/>
              </a:pPr>
              <a:t>‹#›</a:t>
            </a:fld>
            <a:endParaRPr lang="en-US" dirty="0"/>
          </a:p>
        </p:txBody>
      </p:sp>
    </p:spTree>
    <p:extLst>
      <p:ext uri="{BB962C8B-B14F-4D97-AF65-F5344CB8AC3E}">
        <p14:creationId xmlns:p14="http://schemas.microsoft.com/office/powerpoint/2010/main" val="23948523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1" name="Content Placeholder 2"/>
          <p:cNvSpPr>
            <a:spLocks noGrp="1"/>
          </p:cNvSpPr>
          <p:nvPr>
            <p:ph sz="half" idx="13"/>
          </p:nvPr>
        </p:nvSpPr>
        <p:spPr>
          <a:xfrm>
            <a:off x="228601" y="355192"/>
            <a:ext cx="4206240" cy="4250146"/>
          </a:xfrm>
          <a:prstGeom prst="rect">
            <a:avLst/>
          </a:prstGeom>
        </p:spPr>
        <p:txBody>
          <a:bodyPr lIns="0" tIns="0" rIns="0" bIns="0"/>
          <a:lstStyle>
            <a:lvl1pPr>
              <a:defRPr sz="2400">
                <a:solidFill>
                  <a:srgbClr val="404040"/>
                </a:solidFill>
              </a:defRPr>
            </a:lvl1pPr>
            <a:lvl2pPr>
              <a:defRPr sz="2200">
                <a:solidFill>
                  <a:srgbClr val="404040"/>
                </a:solidFill>
              </a:defRPr>
            </a:lvl2pPr>
            <a:lvl3pPr>
              <a:defRPr sz="2000">
                <a:solidFill>
                  <a:srgbClr val="404040"/>
                </a:solidFill>
              </a:defRPr>
            </a:lvl3pPr>
            <a:lvl4pPr>
              <a:defRPr sz="1800">
                <a:solidFill>
                  <a:srgbClr val="404040"/>
                </a:solidFill>
              </a:defRPr>
            </a:lvl4pPr>
            <a:lvl5pPr marL="2057400" indent="-228600">
              <a:buFont typeface="Arial"/>
              <a:buChar char="•"/>
              <a:defRPr sz="1800">
                <a:solidFill>
                  <a:srgbClr val="404040"/>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2"/>
          <p:cNvSpPr>
            <a:spLocks noGrp="1"/>
          </p:cNvSpPr>
          <p:nvPr>
            <p:ph sz="half" idx="15"/>
          </p:nvPr>
        </p:nvSpPr>
        <p:spPr>
          <a:xfrm>
            <a:off x="4709161" y="355192"/>
            <a:ext cx="4206240" cy="4250146"/>
          </a:xfrm>
          <a:prstGeom prst="rect">
            <a:avLst/>
          </a:prstGeom>
        </p:spPr>
        <p:txBody>
          <a:bodyPr lIns="0" tIns="0" rIns="0" bIns="0"/>
          <a:lstStyle>
            <a:lvl1pPr>
              <a:defRPr sz="2400">
                <a:solidFill>
                  <a:srgbClr val="404040"/>
                </a:solidFill>
              </a:defRPr>
            </a:lvl1pPr>
            <a:lvl2pPr>
              <a:defRPr sz="2200">
                <a:solidFill>
                  <a:srgbClr val="404040"/>
                </a:solidFill>
              </a:defRPr>
            </a:lvl2pPr>
            <a:lvl3pPr>
              <a:defRPr sz="2000">
                <a:solidFill>
                  <a:srgbClr val="404040"/>
                </a:solidFill>
              </a:defRPr>
            </a:lvl3pPr>
            <a:lvl4pPr>
              <a:defRPr sz="1800">
                <a:solidFill>
                  <a:srgbClr val="404040"/>
                </a:solidFill>
              </a:defRPr>
            </a:lvl4pPr>
            <a:lvl5pPr marL="2057400" indent="-228600">
              <a:buFont typeface="Arial"/>
              <a:buChar char="•"/>
              <a:defRPr sz="1800">
                <a:solidFill>
                  <a:srgbClr val="404040"/>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3"/>
          <p:cNvSpPr>
            <a:spLocks noGrp="1"/>
          </p:cNvSpPr>
          <p:nvPr>
            <p:ph type="body" sz="half" idx="12"/>
          </p:nvPr>
        </p:nvSpPr>
        <p:spPr>
          <a:xfrm>
            <a:off x="229365" y="4765101"/>
            <a:ext cx="4205476" cy="1265812"/>
          </a:xfrm>
          <a:prstGeom prst="rect">
            <a:avLst/>
          </a:prstGeom>
        </p:spPr>
        <p:txBody>
          <a:bodyPr lIns="0" tIns="0" rIns="0" bIns="0"/>
          <a:lstStyle>
            <a:lvl1pPr marL="0" indent="0">
              <a:buNone/>
              <a:defRPr sz="2000">
                <a:solidFill>
                  <a:srgbClr val="40404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4" name="Text Placeholder 3"/>
          <p:cNvSpPr>
            <a:spLocks noGrp="1"/>
          </p:cNvSpPr>
          <p:nvPr>
            <p:ph type="body" sz="half" idx="19"/>
          </p:nvPr>
        </p:nvSpPr>
        <p:spPr>
          <a:xfrm>
            <a:off x="4709160" y="4765101"/>
            <a:ext cx="4206239" cy="1265812"/>
          </a:xfrm>
          <a:prstGeom prst="rect">
            <a:avLst/>
          </a:prstGeom>
        </p:spPr>
        <p:txBody>
          <a:bodyPr lIns="0" tIns="0" rIns="0" bIns="0"/>
          <a:lstStyle>
            <a:lvl1pPr marL="0" indent="0">
              <a:buNone/>
              <a:defRPr sz="2000">
                <a:solidFill>
                  <a:srgbClr val="40404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3"/>
          <p:cNvSpPr>
            <a:spLocks noGrp="1"/>
          </p:cNvSpPr>
          <p:nvPr>
            <p:ph type="dt" sz="half" idx="20"/>
          </p:nvPr>
        </p:nvSpPr>
        <p:spPr>
          <a:xfrm>
            <a:off x="6445250" y="6515100"/>
            <a:ext cx="1076325" cy="241300"/>
          </a:xfrm>
        </p:spPr>
        <p:txBody>
          <a:bodyPr/>
          <a:lstStyle>
            <a:lvl1pPr>
              <a:defRPr/>
            </a:lvl1pPr>
          </a:lstStyle>
          <a:p>
            <a:pPr>
              <a:defRPr/>
            </a:pPr>
            <a:r>
              <a:rPr lang="en-US" dirty="0" smtClean="0"/>
              <a:t>October 21-24, 2014</a:t>
            </a:r>
            <a:endParaRPr lang="en-US" dirty="0"/>
          </a:p>
        </p:txBody>
      </p:sp>
      <p:sp>
        <p:nvSpPr>
          <p:cNvPr id="7" name="Footer Placeholder 4"/>
          <p:cNvSpPr>
            <a:spLocks noGrp="1"/>
          </p:cNvSpPr>
          <p:nvPr>
            <p:ph type="ftr" sz="quarter" idx="21"/>
          </p:nvPr>
        </p:nvSpPr>
        <p:spPr/>
        <p:txBody>
          <a:bodyPr/>
          <a:lstStyle>
            <a:lvl1pPr>
              <a:defRPr/>
            </a:lvl1pPr>
          </a:lstStyle>
          <a:p>
            <a:pPr>
              <a:defRPr/>
            </a:pPr>
            <a:r>
              <a:rPr lang="en-US" dirty="0" smtClean="0"/>
              <a:t>M. Buehler – Mu2e CD-2  Review</a:t>
            </a:r>
            <a:endParaRPr lang="en-US" b="1" dirty="0"/>
          </a:p>
        </p:txBody>
      </p:sp>
      <p:sp>
        <p:nvSpPr>
          <p:cNvPr id="8" name="Slide Number Placeholder 5"/>
          <p:cNvSpPr>
            <a:spLocks noGrp="1"/>
          </p:cNvSpPr>
          <p:nvPr>
            <p:ph type="sldNum" sz="quarter" idx="22"/>
          </p:nvPr>
        </p:nvSpPr>
        <p:spPr/>
        <p:txBody>
          <a:bodyPr/>
          <a:lstStyle>
            <a:lvl1pPr>
              <a:defRPr/>
            </a:lvl1pPr>
          </a:lstStyle>
          <a:p>
            <a:pPr>
              <a:defRPr/>
            </a:pPr>
            <a:fld id="{D5468A71-83C6-EF40-AD36-EC1683BCD1EF}" type="slidenum">
              <a:rPr lang="en-US"/>
              <a:pPr>
                <a:defRPr/>
              </a:pPr>
              <a:t>‹#›</a:t>
            </a:fld>
            <a:endParaRPr lang="en-US" dirty="0"/>
          </a:p>
        </p:txBody>
      </p:sp>
    </p:spTree>
    <p:extLst>
      <p:ext uri="{BB962C8B-B14F-4D97-AF65-F5344CB8AC3E}">
        <p14:creationId xmlns:p14="http://schemas.microsoft.com/office/powerpoint/2010/main" val="27148820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8" name="Content Placeholder 2"/>
          <p:cNvSpPr>
            <a:spLocks noGrp="1"/>
          </p:cNvSpPr>
          <p:nvPr>
            <p:ph sz="half" idx="13"/>
          </p:nvPr>
        </p:nvSpPr>
        <p:spPr>
          <a:xfrm>
            <a:off x="228601" y="361950"/>
            <a:ext cx="8675688" cy="5668963"/>
          </a:xfrm>
          <a:prstGeom prst="rect">
            <a:avLst/>
          </a:prstGeom>
        </p:spPr>
        <p:txBody>
          <a:bodyPr lIns="0" tIns="0" rIns="0" bIns="0"/>
          <a:lstStyle>
            <a:lvl1pPr>
              <a:defRPr sz="2400">
                <a:solidFill>
                  <a:srgbClr val="404040"/>
                </a:solidFill>
              </a:defRPr>
            </a:lvl1pPr>
            <a:lvl2pPr>
              <a:defRPr sz="2200">
                <a:solidFill>
                  <a:srgbClr val="404040"/>
                </a:solidFill>
              </a:defRPr>
            </a:lvl2pPr>
            <a:lvl3pPr>
              <a:defRPr sz="2000">
                <a:solidFill>
                  <a:srgbClr val="404040"/>
                </a:solidFill>
              </a:defRPr>
            </a:lvl3pPr>
            <a:lvl4pPr>
              <a:defRPr sz="1800">
                <a:solidFill>
                  <a:srgbClr val="404040"/>
                </a:solidFill>
              </a:defRPr>
            </a:lvl4pPr>
            <a:lvl5pPr marL="2057400" indent="-228600">
              <a:buFont typeface="Arial"/>
              <a:buChar char="•"/>
              <a:defRPr sz="1800">
                <a:solidFill>
                  <a:srgbClr val="404040"/>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Date Placeholder 3"/>
          <p:cNvSpPr>
            <a:spLocks noGrp="1"/>
          </p:cNvSpPr>
          <p:nvPr>
            <p:ph type="dt" sz="half" idx="14"/>
          </p:nvPr>
        </p:nvSpPr>
        <p:spPr>
          <a:xfrm>
            <a:off x="6445250" y="6515100"/>
            <a:ext cx="1076325" cy="241300"/>
          </a:xfrm>
        </p:spPr>
        <p:txBody>
          <a:bodyPr/>
          <a:lstStyle>
            <a:lvl1pPr>
              <a:defRPr/>
            </a:lvl1pPr>
          </a:lstStyle>
          <a:p>
            <a:pPr>
              <a:defRPr/>
            </a:pPr>
            <a:r>
              <a:rPr lang="en-US" dirty="0" smtClean="0"/>
              <a:t>October 21-24, 2014</a:t>
            </a:r>
            <a:endParaRPr lang="en-US" dirty="0"/>
          </a:p>
        </p:txBody>
      </p:sp>
      <p:sp>
        <p:nvSpPr>
          <p:cNvPr id="4" name="Footer Placeholder 4"/>
          <p:cNvSpPr>
            <a:spLocks noGrp="1"/>
          </p:cNvSpPr>
          <p:nvPr>
            <p:ph type="ftr" sz="quarter" idx="15"/>
          </p:nvPr>
        </p:nvSpPr>
        <p:spPr/>
        <p:txBody>
          <a:bodyPr/>
          <a:lstStyle>
            <a:lvl1pPr>
              <a:defRPr/>
            </a:lvl1pPr>
          </a:lstStyle>
          <a:p>
            <a:pPr>
              <a:defRPr/>
            </a:pPr>
            <a:r>
              <a:rPr lang="en-US" dirty="0" smtClean="0"/>
              <a:t>M. Buehler – Mu2e CD-2  Review</a:t>
            </a:r>
            <a:endParaRPr lang="en-US" b="1" dirty="0"/>
          </a:p>
        </p:txBody>
      </p:sp>
      <p:sp>
        <p:nvSpPr>
          <p:cNvPr id="5" name="Slide Number Placeholder 5"/>
          <p:cNvSpPr>
            <a:spLocks noGrp="1"/>
          </p:cNvSpPr>
          <p:nvPr>
            <p:ph type="sldNum" sz="quarter" idx="16"/>
          </p:nvPr>
        </p:nvSpPr>
        <p:spPr/>
        <p:txBody>
          <a:bodyPr/>
          <a:lstStyle>
            <a:lvl1pPr>
              <a:defRPr/>
            </a:lvl1pPr>
          </a:lstStyle>
          <a:p>
            <a:pPr>
              <a:defRPr/>
            </a:pPr>
            <a:fld id="{5D92DCEB-21D2-CD4C-B55A-F3EADD9B8B6E}" type="slidenum">
              <a:rPr lang="en-US"/>
              <a:pPr>
                <a:defRPr/>
              </a:pPr>
              <a:t>‹#›</a:t>
            </a:fld>
            <a:endParaRPr lang="en-US" dirty="0"/>
          </a:p>
        </p:txBody>
      </p:sp>
    </p:spTree>
    <p:extLst>
      <p:ext uri="{BB962C8B-B14F-4D97-AF65-F5344CB8AC3E}">
        <p14:creationId xmlns:p14="http://schemas.microsoft.com/office/powerpoint/2010/main" val="3378516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361950"/>
            <a:ext cx="8700851" cy="4369742"/>
          </a:xfrm>
          <a:prstGeom prst="rect">
            <a:avLst/>
          </a:prstGeom>
        </p:spPr>
        <p:txBody>
          <a:bodyPr lIns="0" tIns="0" rIns="0" bIns="0" rtlCol="0">
            <a:normAutofit/>
          </a:bodyPr>
          <a:lstStyle>
            <a:lvl1pPr marL="0" indent="0">
              <a:buNone/>
              <a:defRPr sz="1600">
                <a:solidFill>
                  <a:srgbClr val="40404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Drag picture to placeholder or click icon to add</a:t>
            </a:r>
          </a:p>
        </p:txBody>
      </p:sp>
      <p:sp>
        <p:nvSpPr>
          <p:cNvPr id="10" name="Text Placeholder 3"/>
          <p:cNvSpPr>
            <a:spLocks noGrp="1"/>
          </p:cNvSpPr>
          <p:nvPr>
            <p:ph type="body" sz="half" idx="2"/>
          </p:nvPr>
        </p:nvSpPr>
        <p:spPr>
          <a:xfrm>
            <a:off x="224073" y="4943005"/>
            <a:ext cx="8700851" cy="1091259"/>
          </a:xfrm>
          <a:prstGeom prst="rect">
            <a:avLst/>
          </a:prstGeom>
        </p:spPr>
        <p:txBody>
          <a:bodyPr lIns="0" tIns="0" rIns="0" bIns="0"/>
          <a:lstStyle>
            <a:lvl1pPr marL="0" indent="0">
              <a:buNone/>
              <a:defRPr sz="2000">
                <a:solidFill>
                  <a:schemeClr val="accent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4" name="Date Placeholder 3"/>
          <p:cNvSpPr>
            <a:spLocks noGrp="1"/>
          </p:cNvSpPr>
          <p:nvPr>
            <p:ph type="dt" sz="half" idx="14"/>
          </p:nvPr>
        </p:nvSpPr>
        <p:spPr>
          <a:xfrm>
            <a:off x="6445250" y="6515100"/>
            <a:ext cx="1076325" cy="241300"/>
          </a:xfrm>
        </p:spPr>
        <p:txBody>
          <a:bodyPr/>
          <a:lstStyle>
            <a:lvl1pPr>
              <a:defRPr/>
            </a:lvl1pPr>
          </a:lstStyle>
          <a:p>
            <a:pPr>
              <a:defRPr/>
            </a:pPr>
            <a:r>
              <a:rPr lang="en-US" dirty="0" smtClean="0"/>
              <a:t>October 21-24, 2014</a:t>
            </a:r>
            <a:endParaRPr lang="en-US" dirty="0"/>
          </a:p>
        </p:txBody>
      </p:sp>
      <p:sp>
        <p:nvSpPr>
          <p:cNvPr id="5" name="Footer Placeholder 4"/>
          <p:cNvSpPr>
            <a:spLocks noGrp="1"/>
          </p:cNvSpPr>
          <p:nvPr>
            <p:ph type="ftr" sz="quarter" idx="15"/>
          </p:nvPr>
        </p:nvSpPr>
        <p:spPr/>
        <p:txBody>
          <a:bodyPr/>
          <a:lstStyle>
            <a:lvl1pPr>
              <a:defRPr/>
            </a:lvl1pPr>
          </a:lstStyle>
          <a:p>
            <a:pPr>
              <a:defRPr/>
            </a:pPr>
            <a:r>
              <a:rPr lang="en-US" dirty="0" smtClean="0"/>
              <a:t>M. Buehler – Mu2e CD-2  Review</a:t>
            </a:r>
            <a:endParaRPr lang="en-US" b="1" dirty="0"/>
          </a:p>
        </p:txBody>
      </p:sp>
      <p:sp>
        <p:nvSpPr>
          <p:cNvPr id="6" name="Slide Number Placeholder 5"/>
          <p:cNvSpPr>
            <a:spLocks noGrp="1"/>
          </p:cNvSpPr>
          <p:nvPr>
            <p:ph type="sldNum" sz="quarter" idx="16"/>
          </p:nvPr>
        </p:nvSpPr>
        <p:spPr/>
        <p:txBody>
          <a:bodyPr/>
          <a:lstStyle>
            <a:lvl1pPr>
              <a:defRPr/>
            </a:lvl1pPr>
          </a:lstStyle>
          <a:p>
            <a:pPr>
              <a:defRPr/>
            </a:pPr>
            <a:fld id="{D89B2117-9F9F-7143-9723-4103C8BEA5E0}" type="slidenum">
              <a:rPr lang="en-US"/>
              <a:pPr>
                <a:defRPr/>
              </a:pPr>
              <a:t>‹#›</a:t>
            </a:fld>
            <a:endParaRPr lang="en-US" dirty="0"/>
          </a:p>
        </p:txBody>
      </p:sp>
    </p:spTree>
    <p:extLst>
      <p:ext uri="{BB962C8B-B14F-4D97-AF65-F5344CB8AC3E}">
        <p14:creationId xmlns:p14="http://schemas.microsoft.com/office/powerpoint/2010/main" val="14280639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Without Line">
    <p:spTree>
      <p:nvGrpSpPr>
        <p:cNvPr id="1" name=""/>
        <p:cNvGrpSpPr/>
        <p:nvPr/>
      </p:nvGrpSpPr>
      <p:grpSpPr>
        <a:xfrm>
          <a:off x="0" y="0"/>
          <a:ext cx="0" cy="0"/>
          <a:chOff x="0" y="0"/>
          <a:chExt cx="0" cy="0"/>
        </a:xfrm>
      </p:grpSpPr>
      <p:sp>
        <p:nvSpPr>
          <p:cNvPr id="6"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154D81"/>
                </a:solidFill>
              </a:defRPr>
            </a:lvl1pPr>
          </a:lstStyle>
          <a:p>
            <a:r>
              <a:rPr lang="en-US" dirty="0" smtClean="0"/>
              <a:t>Click to edit Master title style</a:t>
            </a:r>
            <a:endParaRPr lang="en-US" dirty="0"/>
          </a:p>
        </p:txBody>
      </p:sp>
      <p:sp>
        <p:nvSpPr>
          <p:cNvPr id="7" name="Content Placeholder 2"/>
          <p:cNvSpPr>
            <a:spLocks noGrp="1"/>
          </p:cNvSpPr>
          <p:nvPr>
            <p:ph idx="1"/>
          </p:nvPr>
        </p:nvSpPr>
        <p:spPr>
          <a:xfrm>
            <a:off x="228600" y="1043046"/>
            <a:ext cx="8672513" cy="4987867"/>
          </a:xfrm>
          <a:prstGeom prst="rect">
            <a:avLst/>
          </a:prstGeom>
        </p:spPr>
        <p:txBody>
          <a:bodyPr lIns="0" tIns="0" rIns="0" bIns="0"/>
          <a:lstStyle>
            <a:lvl1pPr>
              <a:defRPr sz="2400">
                <a:solidFill>
                  <a:srgbClr val="404040"/>
                </a:solidFill>
              </a:defRPr>
            </a:lvl1pPr>
            <a:lvl2pPr>
              <a:defRPr sz="2200">
                <a:solidFill>
                  <a:srgbClr val="404040"/>
                </a:solidFill>
              </a:defRPr>
            </a:lvl2pPr>
            <a:lvl3pPr>
              <a:defRPr sz="2000">
                <a:solidFill>
                  <a:srgbClr val="404040"/>
                </a:solidFill>
              </a:defRPr>
            </a:lvl3pPr>
            <a:lvl4pPr>
              <a:defRPr sz="1800">
                <a:solidFill>
                  <a:srgbClr val="404040"/>
                </a:solidFill>
              </a:defRPr>
            </a:lvl4pPr>
            <a:lvl5pPr marL="2057400" indent="-228600">
              <a:buFont typeface="Arial"/>
              <a:buChar char="•"/>
              <a:defRPr sz="1800">
                <a:solidFill>
                  <a:srgbClr val="40404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6445250" y="6515100"/>
            <a:ext cx="1076325" cy="241300"/>
          </a:xfrm>
        </p:spPr>
        <p:txBody>
          <a:bodyPr/>
          <a:lstStyle>
            <a:lvl1pPr>
              <a:defRPr/>
            </a:lvl1pPr>
          </a:lstStyle>
          <a:p>
            <a:pPr>
              <a:defRPr/>
            </a:pPr>
            <a:r>
              <a:rPr lang="en-US" dirty="0" smtClean="0"/>
              <a:t>October 21-24, 2014</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M. Buehler – Mu2e CD-2  Review</a:t>
            </a:r>
            <a:endParaRPr lang="en-US" b="1" dirty="0"/>
          </a:p>
        </p:txBody>
      </p:sp>
      <p:sp>
        <p:nvSpPr>
          <p:cNvPr id="8" name="Slide Number Placeholder 5"/>
          <p:cNvSpPr>
            <a:spLocks noGrp="1"/>
          </p:cNvSpPr>
          <p:nvPr>
            <p:ph type="sldNum" sz="quarter" idx="12"/>
          </p:nvPr>
        </p:nvSpPr>
        <p:spPr/>
        <p:txBody>
          <a:bodyPr/>
          <a:lstStyle>
            <a:lvl1pPr>
              <a:defRPr/>
            </a:lvl1pPr>
          </a:lstStyle>
          <a:p>
            <a:pPr>
              <a:defRPr/>
            </a:pPr>
            <a:fld id="{B6EB6373-8500-2042-A196-2287B72DC720}" type="slidenum">
              <a:rPr lang="en-US"/>
              <a:pPr>
                <a:defRPr/>
              </a:pPr>
              <a:t>‹#›</a:t>
            </a:fld>
            <a:endParaRPr lang="en-US" dirty="0"/>
          </a:p>
        </p:txBody>
      </p:sp>
    </p:spTree>
    <p:extLst>
      <p:ext uri="{BB962C8B-B14F-4D97-AF65-F5344CB8AC3E}">
        <p14:creationId xmlns:p14="http://schemas.microsoft.com/office/powerpoint/2010/main" val="398369042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image" Target="../media/image4.emf"/><Relationship Id="rId5" Type="http://schemas.openxmlformats.org/officeDocument/2006/relationships/theme" Target="../theme/theme2.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10" name="Date Placeholder 3"/>
          <p:cNvSpPr>
            <a:spLocks noGrp="1"/>
          </p:cNvSpPr>
          <p:nvPr>
            <p:ph type="dt" sz="half" idx="2"/>
          </p:nvPr>
        </p:nvSpPr>
        <p:spPr>
          <a:xfrm>
            <a:off x="6459538" y="6515100"/>
            <a:ext cx="1076325" cy="241300"/>
          </a:xfrm>
          <a:prstGeom prst="rect">
            <a:avLst/>
          </a:prstGeom>
        </p:spPr>
        <p:txBody>
          <a:bodyPr lIns="0" tIns="0" rIns="0" bIns="0" anchor="t" anchorCtr="0"/>
          <a:lstStyle>
            <a:lvl1pPr marL="0" algn="r">
              <a:defRPr sz="900">
                <a:solidFill>
                  <a:srgbClr val="154D81"/>
                </a:solidFill>
                <a:latin typeface="Helvetica"/>
              </a:defRPr>
            </a:lvl1pPr>
          </a:lstStyle>
          <a:p>
            <a:pPr>
              <a:defRPr/>
            </a:pPr>
            <a:r>
              <a:rPr lang="en-US" dirty="0" smtClean="0"/>
              <a:t>October 21-24, 2014</a:t>
            </a:r>
            <a:endParaRPr lang="en-US" dirty="0"/>
          </a:p>
        </p:txBody>
      </p:sp>
      <p:sp>
        <p:nvSpPr>
          <p:cNvPr id="11" name="Footer Placeholder 4"/>
          <p:cNvSpPr>
            <a:spLocks noGrp="1"/>
          </p:cNvSpPr>
          <p:nvPr>
            <p:ph type="ftr" sz="quarter" idx="3"/>
          </p:nvPr>
        </p:nvSpPr>
        <p:spPr>
          <a:xfrm>
            <a:off x="806450" y="6515100"/>
            <a:ext cx="5373688" cy="241300"/>
          </a:xfrm>
          <a:prstGeom prst="rect">
            <a:avLst/>
          </a:prstGeom>
        </p:spPr>
        <p:txBody>
          <a:bodyPr lIns="0" tIns="0" rIns="0" bIns="0" anchor="t" anchorCtr="0"/>
          <a:lstStyle>
            <a:lvl1pPr marL="0" algn="l">
              <a:defRPr sz="900">
                <a:solidFill>
                  <a:srgbClr val="154D81"/>
                </a:solidFill>
                <a:latin typeface="Helvetica"/>
              </a:defRPr>
            </a:lvl1pPr>
          </a:lstStyle>
          <a:p>
            <a:pPr>
              <a:defRPr/>
            </a:pPr>
            <a:r>
              <a:rPr lang="en-US" dirty="0" smtClean="0"/>
              <a:t>M. Buehler – Mu2e CD-2  Review</a:t>
            </a:r>
            <a:endParaRPr lang="en-US" b="1" dirty="0"/>
          </a:p>
        </p:txBody>
      </p:sp>
      <p:sp>
        <p:nvSpPr>
          <p:cNvPr id="13" name="Slide Number Placeholder 5"/>
          <p:cNvSpPr>
            <a:spLocks noGrp="1"/>
          </p:cNvSpPr>
          <p:nvPr>
            <p:ph type="sldNum" sz="quarter" idx="4"/>
          </p:nvPr>
        </p:nvSpPr>
        <p:spPr>
          <a:xfrm>
            <a:off x="228600" y="6515100"/>
            <a:ext cx="447675" cy="241300"/>
          </a:xfrm>
          <a:prstGeom prst="rect">
            <a:avLst/>
          </a:prstGeom>
        </p:spPr>
        <p:txBody>
          <a:bodyPr lIns="0" tIns="0" rIns="0" bIns="0" anchor="t" anchorCtr="0"/>
          <a:lstStyle>
            <a:lvl1pPr marL="0" algn="l">
              <a:defRPr sz="900">
                <a:solidFill>
                  <a:srgbClr val="154D81"/>
                </a:solidFill>
                <a:latin typeface="Helvetica"/>
              </a:defRPr>
            </a:lvl1pPr>
          </a:lstStyle>
          <a:p>
            <a:pPr>
              <a:defRPr/>
            </a:pPr>
            <a:fld id="{762C15F7-22DB-1448-B34D-3F8D2909FD0C}" type="slidenum">
              <a:rPr lang="en-US"/>
              <a:pPr>
                <a:defRPr/>
              </a:pPr>
              <a:t>‹#›</a:t>
            </a:fld>
            <a:endParaRPr lang="en-US" dirty="0"/>
          </a:p>
        </p:txBody>
      </p:sp>
      <p:sp>
        <p:nvSpPr>
          <p:cNvPr id="4" name="TextBox 3"/>
          <p:cNvSpPr txBox="1"/>
          <p:nvPr userDrawn="1"/>
        </p:nvSpPr>
        <p:spPr>
          <a:xfrm>
            <a:off x="118529" y="6114990"/>
            <a:ext cx="840269" cy="400110"/>
          </a:xfrm>
          <a:prstGeom prst="rect">
            <a:avLst/>
          </a:prstGeom>
          <a:solidFill>
            <a:schemeClr val="bg1"/>
          </a:solidFill>
        </p:spPr>
        <p:txBody>
          <a:bodyPr wrap="none" rtlCol="0">
            <a:spAutoFit/>
          </a:bodyPr>
          <a:lstStyle/>
          <a:p>
            <a:r>
              <a:rPr lang="en-US" sz="2000" b="1" i="0" dirty="0" smtClean="0">
                <a:solidFill>
                  <a:schemeClr val="tx2"/>
                </a:solidFill>
                <a:latin typeface="Helvetica"/>
                <a:cs typeface="Helvetica"/>
              </a:rPr>
              <a:t>Mu2e</a:t>
            </a:r>
            <a:endParaRPr lang="en-US" sz="2000" b="1" i="0" dirty="0">
              <a:solidFill>
                <a:schemeClr val="tx2"/>
              </a:solidFill>
              <a:latin typeface="Helvetica"/>
              <a:cs typeface="Helvetica"/>
            </a:endParaRPr>
          </a:p>
        </p:txBody>
      </p:sp>
    </p:spTree>
  </p:cSld>
  <p:clrMap bg1="lt1" tx1="dk1" bg2="lt2" tx2="dk2" accent1="accent1" accent2="accent2" accent3="accent3" accent4="accent4" accent5="accent5" accent6="accent6" hlink="hlink" folHlink="folHlink"/>
  <p:sldLayoutIdLst>
    <p:sldLayoutId id="2147483999" r:id="rId1"/>
    <p:sldLayoutId id="2147484000" r:id="rId2"/>
    <p:sldLayoutId id="2147483996" r:id="rId3"/>
    <p:sldLayoutId id="2147483997" r:id="rId4"/>
    <p:sldLayoutId id="2147483998" r:id="rId5"/>
  </p:sldLayoutIdLst>
  <p:timing>
    <p:tnLst>
      <p:par>
        <p:cTn id="1" dur="indefinite" restart="never" nodeType="tmRoot"/>
      </p:par>
    </p:tnLst>
  </p:timing>
  <p:hf hdr="0"/>
  <p:txStyles>
    <p:titleStyle>
      <a:lvl1pPr algn="l" defTabSz="457200" rtl="0" eaLnBrk="1" fontAlgn="base" hangingPunct="1">
        <a:spcBef>
          <a:spcPct val="0"/>
        </a:spcBef>
        <a:spcAft>
          <a:spcPct val="0"/>
        </a:spcAft>
        <a:defRPr sz="1700" b="1" kern="1200">
          <a:solidFill>
            <a:srgbClr val="074184"/>
          </a:solidFill>
          <a:latin typeface="Helvetica"/>
          <a:ea typeface="ＭＳ Ｐゴシック" charset="0"/>
          <a:cs typeface="ＭＳ Ｐゴシック" charset="0"/>
        </a:defRPr>
      </a:lvl1pPr>
      <a:lvl2pPr algn="l" defTabSz="457200" rtl="0" eaLnBrk="1" fontAlgn="base" hangingPunct="1">
        <a:spcBef>
          <a:spcPct val="0"/>
        </a:spcBef>
        <a:spcAft>
          <a:spcPct val="0"/>
        </a:spcAft>
        <a:defRPr sz="1700" b="1">
          <a:solidFill>
            <a:srgbClr val="074184"/>
          </a:solidFill>
          <a:latin typeface="Helvetica" charset="0"/>
          <a:ea typeface="ＭＳ Ｐゴシック" charset="0"/>
          <a:cs typeface="ＭＳ Ｐゴシック" charset="0"/>
        </a:defRPr>
      </a:lvl2pPr>
      <a:lvl3pPr algn="l" defTabSz="457200" rtl="0" eaLnBrk="1" fontAlgn="base" hangingPunct="1">
        <a:spcBef>
          <a:spcPct val="0"/>
        </a:spcBef>
        <a:spcAft>
          <a:spcPct val="0"/>
        </a:spcAft>
        <a:defRPr sz="1700" b="1">
          <a:solidFill>
            <a:srgbClr val="074184"/>
          </a:solidFill>
          <a:latin typeface="Helvetica" charset="0"/>
          <a:ea typeface="ＭＳ Ｐゴシック" charset="0"/>
          <a:cs typeface="ＭＳ Ｐゴシック" charset="0"/>
        </a:defRPr>
      </a:lvl3pPr>
      <a:lvl4pPr algn="l" defTabSz="457200" rtl="0" eaLnBrk="1" fontAlgn="base" hangingPunct="1">
        <a:spcBef>
          <a:spcPct val="0"/>
        </a:spcBef>
        <a:spcAft>
          <a:spcPct val="0"/>
        </a:spcAft>
        <a:defRPr sz="1700" b="1">
          <a:solidFill>
            <a:srgbClr val="074184"/>
          </a:solidFill>
          <a:latin typeface="Helvetica" charset="0"/>
          <a:ea typeface="ＭＳ Ｐゴシック" charset="0"/>
          <a:cs typeface="ＭＳ Ｐゴシック" charset="0"/>
        </a:defRPr>
      </a:lvl4pPr>
      <a:lvl5pPr algn="l" defTabSz="457200" rtl="0" eaLnBrk="1" fontAlgn="base" hangingPunct="1">
        <a:spcBef>
          <a:spcPct val="0"/>
        </a:spcBef>
        <a:spcAft>
          <a:spcPct val="0"/>
        </a:spcAft>
        <a:defRPr sz="1700" b="1">
          <a:solidFill>
            <a:srgbClr val="074184"/>
          </a:solidFill>
          <a:latin typeface="Helvetica"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595959"/>
          </a:solidFill>
          <a:latin typeface="Helvetica"/>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595959"/>
          </a:solidFill>
          <a:latin typeface="Helvetica"/>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1400" kern="1200">
          <a:solidFill>
            <a:srgbClr val="595959"/>
          </a:solidFill>
          <a:latin typeface="Helvetica"/>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1200" kern="1200">
          <a:solidFill>
            <a:srgbClr val="595959"/>
          </a:solidFill>
          <a:latin typeface="Helvetica"/>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1200" kern="1200">
          <a:solidFill>
            <a:srgbClr val="595959"/>
          </a:solidFill>
          <a:latin typeface="Helvetica"/>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9218" name="Date Placeholder 3"/>
          <p:cNvSpPr>
            <a:spLocks noGrp="1"/>
          </p:cNvSpPr>
          <p:nvPr>
            <p:ph type="dt" sz="half" idx="2"/>
          </p:nvPr>
        </p:nvSpPr>
        <p:spPr bwMode="auto">
          <a:xfrm>
            <a:off x="6450013" y="6515100"/>
            <a:ext cx="1076325"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algn="r" defTabSz="914400">
              <a:defRPr sz="900">
                <a:solidFill>
                  <a:srgbClr val="154D81"/>
                </a:solidFill>
                <a:latin typeface="Helvetica" charset="0"/>
                <a:cs typeface="Helvetica" charset="0"/>
              </a:defRPr>
            </a:lvl1pPr>
          </a:lstStyle>
          <a:p>
            <a:pPr>
              <a:defRPr/>
            </a:pPr>
            <a:r>
              <a:rPr lang="en-US" dirty="0" smtClean="0"/>
              <a:t>October 21-24, 2014</a:t>
            </a:r>
            <a:endParaRPr lang="en-US" dirty="0"/>
          </a:p>
        </p:txBody>
      </p:sp>
      <p:sp>
        <p:nvSpPr>
          <p:cNvPr id="9219" name="Footer Placeholder 4"/>
          <p:cNvSpPr>
            <a:spLocks noGrp="1"/>
          </p:cNvSpPr>
          <p:nvPr>
            <p:ph type="ftr" sz="quarter" idx="3"/>
          </p:nvPr>
        </p:nvSpPr>
        <p:spPr bwMode="auto">
          <a:xfrm>
            <a:off x="806450" y="6515100"/>
            <a:ext cx="5373688"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defTabSz="914400">
              <a:defRPr sz="900">
                <a:solidFill>
                  <a:srgbClr val="154D81"/>
                </a:solidFill>
                <a:latin typeface="Helvetica" charset="0"/>
              </a:defRPr>
            </a:lvl1pPr>
          </a:lstStyle>
          <a:p>
            <a:pPr>
              <a:defRPr/>
            </a:pPr>
            <a:r>
              <a:rPr lang="en-US" dirty="0" smtClean="0"/>
              <a:t>M. Buehler – Mu2e CD-2  Review</a:t>
            </a:r>
            <a:endParaRPr lang="en-US" b="1" dirty="0"/>
          </a:p>
        </p:txBody>
      </p:sp>
      <p:sp>
        <p:nvSpPr>
          <p:cNvPr id="9220" name="Slide Number Placeholder 5"/>
          <p:cNvSpPr>
            <a:spLocks noGrp="1"/>
          </p:cNvSpPr>
          <p:nvPr>
            <p:ph type="sldNum" sz="quarter" idx="4"/>
          </p:nvPr>
        </p:nvSpPr>
        <p:spPr bwMode="auto">
          <a:xfrm>
            <a:off x="228600" y="6515100"/>
            <a:ext cx="447675"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defTabSz="914400">
              <a:defRPr sz="900">
                <a:solidFill>
                  <a:srgbClr val="154D81"/>
                </a:solidFill>
                <a:latin typeface="Helvetica" charset="0"/>
              </a:defRPr>
            </a:lvl1pPr>
          </a:lstStyle>
          <a:p>
            <a:pPr>
              <a:defRPr/>
            </a:pPr>
            <a:fld id="{ABC452BA-E2D2-7F48-9628-85048FBCF9B3}"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001" r:id="rId1"/>
    <p:sldLayoutId id="2147484002" r:id="rId2"/>
    <p:sldLayoutId id="2147484003" r:id="rId3"/>
    <p:sldLayoutId id="2147484004" r:id="rId4"/>
  </p:sldLayoutIdLst>
  <p:timing>
    <p:tnLst>
      <p:par>
        <p:cTn id="1" dur="indefinite" restart="never" nodeType="tmRoot"/>
      </p:par>
    </p:tnLst>
  </p:timing>
  <p:hf hdr="0"/>
  <p:txStyles>
    <p:titleStyle>
      <a:lvl1pPr algn="l" defTabSz="457200" rtl="0" eaLnBrk="0" fontAlgn="base" hangingPunct="0">
        <a:spcBef>
          <a:spcPct val="0"/>
        </a:spcBef>
        <a:spcAft>
          <a:spcPct val="0"/>
        </a:spcAft>
        <a:defRPr sz="1700" b="1" kern="1200">
          <a:solidFill>
            <a:srgbClr val="2E5286"/>
          </a:solidFill>
          <a:latin typeface="Helvetica"/>
          <a:ea typeface="ＭＳ Ｐゴシック" charset="0"/>
          <a:cs typeface="ＭＳ Ｐゴシック" charset="0"/>
        </a:defRPr>
      </a:lvl1pPr>
      <a:lvl2pPr algn="l" defTabSz="457200" rtl="0" eaLnBrk="0" fontAlgn="base" hangingPunct="0">
        <a:spcBef>
          <a:spcPct val="0"/>
        </a:spcBef>
        <a:spcAft>
          <a:spcPct val="0"/>
        </a:spcAft>
        <a:defRPr sz="1700" b="1">
          <a:solidFill>
            <a:srgbClr val="2E5286"/>
          </a:solidFill>
          <a:latin typeface="Helvetica" charset="0"/>
          <a:ea typeface="ＭＳ Ｐゴシック" charset="0"/>
          <a:cs typeface="ＭＳ Ｐゴシック" charset="0"/>
        </a:defRPr>
      </a:lvl2pPr>
      <a:lvl3pPr algn="l" defTabSz="457200" rtl="0" eaLnBrk="0" fontAlgn="base" hangingPunct="0">
        <a:spcBef>
          <a:spcPct val="0"/>
        </a:spcBef>
        <a:spcAft>
          <a:spcPct val="0"/>
        </a:spcAft>
        <a:defRPr sz="1700" b="1">
          <a:solidFill>
            <a:srgbClr val="2E5286"/>
          </a:solidFill>
          <a:latin typeface="Helvetica" charset="0"/>
          <a:ea typeface="ＭＳ Ｐゴシック" charset="0"/>
          <a:cs typeface="ＭＳ Ｐゴシック" charset="0"/>
        </a:defRPr>
      </a:lvl3pPr>
      <a:lvl4pPr algn="l" defTabSz="457200" rtl="0" eaLnBrk="0" fontAlgn="base" hangingPunct="0">
        <a:spcBef>
          <a:spcPct val="0"/>
        </a:spcBef>
        <a:spcAft>
          <a:spcPct val="0"/>
        </a:spcAft>
        <a:defRPr sz="1700" b="1">
          <a:solidFill>
            <a:srgbClr val="2E5286"/>
          </a:solidFill>
          <a:latin typeface="Helvetica" charset="0"/>
          <a:ea typeface="ＭＳ Ｐゴシック" charset="0"/>
          <a:cs typeface="ＭＳ Ｐゴシック" charset="0"/>
        </a:defRPr>
      </a:lvl4pPr>
      <a:lvl5pPr algn="l" defTabSz="457200" rtl="0" eaLnBrk="0" fontAlgn="base" hangingPunct="0">
        <a:spcBef>
          <a:spcPct val="0"/>
        </a:spcBef>
        <a:spcAft>
          <a:spcPct val="0"/>
        </a:spcAft>
        <a:defRPr sz="1700" b="1">
          <a:solidFill>
            <a:srgbClr val="2E5286"/>
          </a:solidFill>
          <a:latin typeface="Helvetica" charset="0"/>
          <a:ea typeface="ＭＳ Ｐゴシック" charset="0"/>
          <a:cs typeface="ＭＳ Ｐゴシック" charset="0"/>
        </a:defRPr>
      </a:lvl5pPr>
      <a:lvl6pPr marL="457200" algn="l" defTabSz="457200" rtl="0" fontAlgn="base">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fontAlgn="base">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fontAlgn="base">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fontAlgn="base">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kern="1200">
          <a:solidFill>
            <a:srgbClr val="7F7F7F"/>
          </a:solidFill>
          <a:latin typeface="Helvetica"/>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1600" kern="1200">
          <a:solidFill>
            <a:srgbClr val="7F7F7F"/>
          </a:solidFill>
          <a:latin typeface="Helvetica"/>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1400" kern="1200">
          <a:solidFill>
            <a:srgbClr val="7F7F7F"/>
          </a:solidFill>
          <a:latin typeface="Helvetica"/>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1200" kern="1200">
          <a:solidFill>
            <a:srgbClr val="7F7F7F"/>
          </a:solidFill>
          <a:latin typeface="Helvetica"/>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1200" kern="1200">
          <a:solidFill>
            <a:srgbClr val="7F7F7F"/>
          </a:solidFill>
          <a:latin typeface="Helvetica"/>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package" Target="../embeddings/Microsoft_Word_Document1.docx"/><Relationship Id="rId5" Type="http://schemas.openxmlformats.org/officeDocument/2006/relationships/oleObject" Target="../embeddings/oleObject1.bin"/><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1.png"/><Relationship Id="rId5" Type="http://schemas.openxmlformats.org/officeDocument/2006/relationships/package" Target="../embeddings/Microsoft_Word_Document2.docx"/><Relationship Id="rId4" Type="http://schemas.openxmlformats.org/officeDocument/2006/relationships/oleObject" Target="../embeddings/oleObject2.bin"/></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3.png"/><Relationship Id="rId5" Type="http://schemas.openxmlformats.org/officeDocument/2006/relationships/package" Target="../embeddings/Microsoft_Word_Document3.docx"/><Relationship Id="rId4" Type="http://schemas.openxmlformats.org/officeDocument/2006/relationships/oleObject" Target="../embeddings/oleObject3.bin"/></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bwMode="auto">
          <a:xfrm>
            <a:off x="806450" y="3559175"/>
            <a:ext cx="7556500" cy="1139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Ctr="0" compatLnSpc="1">
            <a:prstTxWarp prst="textNoShape">
              <a:avLst/>
            </a:prstTxWarp>
          </a:bodyPr>
          <a:lstStyle/>
          <a:p>
            <a:r>
              <a:rPr lang="en-US" dirty="0" smtClean="0">
                <a:solidFill>
                  <a:schemeClr val="tx2"/>
                </a:solidFill>
                <a:latin typeface="Helvetica" charset="0"/>
              </a:rPr>
              <a:t>475.04.04 Mu2e Detector Solenoid</a:t>
            </a:r>
            <a:endParaRPr lang="en-US" dirty="0">
              <a:solidFill>
                <a:schemeClr val="tx2"/>
              </a:solidFill>
              <a:latin typeface="Helvetica" charset="0"/>
            </a:endParaRPr>
          </a:p>
        </p:txBody>
      </p:sp>
      <p:sp>
        <p:nvSpPr>
          <p:cNvPr id="14338" name="Text Placeholder 2"/>
          <p:cNvSpPr>
            <a:spLocks noGrp="1"/>
          </p:cNvSpPr>
          <p:nvPr>
            <p:ph type="body" sz="quarter" idx="10"/>
          </p:nvPr>
        </p:nvSpPr>
        <p:spPr bwMode="auto">
          <a:xfrm>
            <a:off x="1016000" y="4841875"/>
            <a:ext cx="6823075" cy="1489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dirty="0" smtClean="0">
                <a:solidFill>
                  <a:schemeClr val="tx2"/>
                </a:solidFill>
                <a:latin typeface="Helvetica" charset="0"/>
              </a:rPr>
              <a:t>Marc Buehler</a:t>
            </a:r>
            <a:endParaRPr lang="en-US" dirty="0">
              <a:solidFill>
                <a:schemeClr val="tx2"/>
              </a:solidFill>
              <a:latin typeface="Helvetica" charset="0"/>
            </a:endParaRPr>
          </a:p>
          <a:p>
            <a:r>
              <a:rPr lang="en-US" dirty="0" smtClean="0">
                <a:solidFill>
                  <a:schemeClr val="tx2"/>
                </a:solidFill>
                <a:latin typeface="Helvetica" charset="0"/>
              </a:rPr>
              <a:t>L3 for Mu2e Detector Solenoid</a:t>
            </a:r>
            <a:endParaRPr lang="en-US" dirty="0">
              <a:solidFill>
                <a:schemeClr val="tx2"/>
              </a:solidFill>
              <a:latin typeface="Helvetica" charset="0"/>
            </a:endParaRPr>
          </a:p>
          <a:p>
            <a:r>
              <a:rPr lang="en-US" dirty="0" smtClean="0">
                <a:solidFill>
                  <a:schemeClr val="tx2"/>
                </a:solidFill>
                <a:latin typeface="Helvetica" charset="0"/>
              </a:rPr>
              <a:t>October 21-24, 2014</a:t>
            </a:r>
            <a:endParaRPr lang="en-US" dirty="0">
              <a:solidFill>
                <a:schemeClr val="tx2"/>
              </a:solidFill>
              <a:latin typeface="Helvetica" charset="0"/>
            </a:endParaRPr>
          </a:p>
        </p:txBody>
      </p:sp>
      <p:pic>
        <p:nvPicPr>
          <p:cNvPr id="4" name="Picture 6"/>
          <p:cNvPicPr>
            <a:picLocks noChangeAspect="1" noChangeArrowheads="1"/>
          </p:cNvPicPr>
          <p:nvPr/>
        </p:nvPicPr>
        <p:blipFill>
          <a:blip r:embed="rId2"/>
          <a:srcRect/>
          <a:stretch>
            <a:fillRect/>
          </a:stretch>
        </p:blipFill>
        <p:spPr bwMode="auto">
          <a:xfrm>
            <a:off x="7472810" y="4348956"/>
            <a:ext cx="1219200" cy="700088"/>
          </a:xfrm>
          <a:prstGeom prst="rect">
            <a:avLst/>
          </a:prstGeom>
          <a:noFill/>
          <a:ln w="25400">
            <a:noFill/>
            <a:miter lim="800000"/>
            <a:headEnd/>
            <a:tailEnd/>
          </a:ln>
        </p:spPr>
      </p:pic>
      <p:sp>
        <p:nvSpPr>
          <p:cNvPr id="3" name="Rectangle 2"/>
          <p:cNvSpPr/>
          <p:nvPr/>
        </p:nvSpPr>
        <p:spPr>
          <a:xfrm>
            <a:off x="84667" y="5873750"/>
            <a:ext cx="914400" cy="914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Changes since CD-1</a:t>
            </a:r>
            <a:endParaRPr lang="en-US" dirty="0"/>
          </a:p>
        </p:txBody>
      </p:sp>
      <p:sp>
        <p:nvSpPr>
          <p:cNvPr id="4" name="Date Placeholder 3"/>
          <p:cNvSpPr>
            <a:spLocks noGrp="1"/>
          </p:cNvSpPr>
          <p:nvPr>
            <p:ph type="dt" sz="half" idx="10"/>
          </p:nvPr>
        </p:nvSpPr>
        <p:spPr/>
        <p:txBody>
          <a:bodyPr/>
          <a:lstStyle/>
          <a:p>
            <a:pPr>
              <a:defRPr/>
            </a:pPr>
            <a:r>
              <a:rPr lang="en-US" dirty="0"/>
              <a:t>October 21-24, 2014</a:t>
            </a:r>
          </a:p>
        </p:txBody>
      </p:sp>
      <p:sp>
        <p:nvSpPr>
          <p:cNvPr id="5" name="Footer Placeholder 4"/>
          <p:cNvSpPr>
            <a:spLocks noGrp="1"/>
          </p:cNvSpPr>
          <p:nvPr>
            <p:ph type="ftr" sz="quarter" idx="11"/>
          </p:nvPr>
        </p:nvSpPr>
        <p:spPr/>
        <p:txBody>
          <a:bodyPr/>
          <a:lstStyle/>
          <a:p>
            <a:pPr>
              <a:defRPr/>
            </a:pPr>
            <a:r>
              <a:rPr lang="en-US" dirty="0"/>
              <a:t>M. Buehler – DOE CD-2/3b  Review</a:t>
            </a:r>
            <a:endParaRPr lang="en-US" b="1" dirty="0"/>
          </a:p>
        </p:txBody>
      </p:sp>
      <p:sp>
        <p:nvSpPr>
          <p:cNvPr id="6" name="Slide Number Placeholder 5"/>
          <p:cNvSpPr>
            <a:spLocks noGrp="1"/>
          </p:cNvSpPr>
          <p:nvPr>
            <p:ph type="sldNum" sz="quarter" idx="12"/>
          </p:nvPr>
        </p:nvSpPr>
        <p:spPr/>
        <p:txBody>
          <a:bodyPr/>
          <a:lstStyle/>
          <a:p>
            <a:pPr>
              <a:defRPr/>
            </a:pPr>
            <a:fld id="{2A0CCE80-3B22-F34E-81B2-E096627812DD}" type="slidenum">
              <a:rPr lang="en-US" smtClean="0"/>
              <a:pPr>
                <a:defRPr/>
              </a:pPr>
              <a:t>10</a:t>
            </a:fld>
            <a:endParaRPr lang="en-US" dirty="0"/>
          </a:p>
        </p:txBody>
      </p:sp>
      <p:sp>
        <p:nvSpPr>
          <p:cNvPr id="8" name="Content Placeholder 2"/>
          <p:cNvSpPr>
            <a:spLocks noGrp="1"/>
          </p:cNvSpPr>
          <p:nvPr>
            <p:ph idx="4294967295"/>
          </p:nvPr>
        </p:nvSpPr>
        <p:spPr>
          <a:xfrm>
            <a:off x="228600" y="1008648"/>
            <a:ext cx="2819400" cy="2000250"/>
          </a:xfrm>
          <a:prstGeom prst="rect">
            <a:avLst/>
          </a:prstGeom>
        </p:spPr>
        <p:txBody>
          <a:bodyPr>
            <a:normAutofit/>
          </a:bodyPr>
          <a:lstStyle/>
          <a:p>
            <a:r>
              <a:rPr lang="en-US" dirty="0" smtClean="0"/>
              <a:t>Decision to use </a:t>
            </a:r>
            <a:r>
              <a:rPr lang="en-US" dirty="0" err="1" smtClean="0"/>
              <a:t>thermosiphon</a:t>
            </a:r>
            <a:r>
              <a:rPr lang="en-US" dirty="0" smtClean="0"/>
              <a:t> cooling scheme for cold mass assembly</a:t>
            </a:r>
          </a:p>
          <a:p>
            <a:r>
              <a:rPr lang="en-US" dirty="0" smtClean="0"/>
              <a:t>Magnet length changed</a:t>
            </a:r>
            <a:endParaRPr lang="en-US" dirty="0"/>
          </a:p>
        </p:txBody>
      </p:sp>
      <p:pic>
        <p:nvPicPr>
          <p:cNvPr id="9" name="Picture 8"/>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06395" y="1177925"/>
            <a:ext cx="6237605" cy="5070475"/>
          </a:xfrm>
          <a:prstGeom prst="rect">
            <a:avLst/>
          </a:prstGeom>
          <a:noFill/>
          <a:ln>
            <a:noFill/>
          </a:ln>
        </p:spPr>
      </p:pic>
      <p:sp>
        <p:nvSpPr>
          <p:cNvPr id="10" name="TextBox 9"/>
          <p:cNvSpPr txBox="1"/>
          <p:nvPr/>
        </p:nvSpPr>
        <p:spPr>
          <a:xfrm>
            <a:off x="4659342" y="839371"/>
            <a:ext cx="2731710" cy="338554"/>
          </a:xfrm>
          <a:prstGeom prst="rect">
            <a:avLst/>
          </a:prstGeom>
          <a:noFill/>
        </p:spPr>
        <p:txBody>
          <a:bodyPr wrap="none" rtlCol="0">
            <a:spAutoFit/>
          </a:bodyPr>
          <a:lstStyle/>
          <a:p>
            <a:r>
              <a:rPr lang="en-US" sz="1600" dirty="0" err="1" smtClean="0"/>
              <a:t>Thermosiphon</a:t>
            </a:r>
            <a:r>
              <a:rPr lang="en-US" sz="1600" dirty="0" smtClean="0"/>
              <a:t> cooling scheme</a:t>
            </a:r>
            <a:endParaRPr lang="en-US" sz="1600" dirty="0"/>
          </a:p>
        </p:txBody>
      </p:sp>
    </p:spTree>
    <p:extLst>
      <p:ext uri="{BB962C8B-B14F-4D97-AF65-F5344CB8AC3E}">
        <p14:creationId xmlns:p14="http://schemas.microsoft.com/office/powerpoint/2010/main" val="37562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Value Engineering since CD-1</a:t>
            </a:r>
            <a:endParaRPr lang="en-US" dirty="0"/>
          </a:p>
        </p:txBody>
      </p:sp>
      <p:sp>
        <p:nvSpPr>
          <p:cNvPr id="3" name="Content Placeholder 2"/>
          <p:cNvSpPr>
            <a:spLocks noGrp="1"/>
          </p:cNvSpPr>
          <p:nvPr>
            <p:ph idx="1"/>
          </p:nvPr>
        </p:nvSpPr>
        <p:spPr/>
        <p:txBody>
          <a:bodyPr/>
          <a:lstStyle/>
          <a:p>
            <a:endParaRPr lang="en-US" dirty="0" smtClean="0"/>
          </a:p>
          <a:p>
            <a:r>
              <a:rPr lang="en-US" dirty="0" smtClean="0"/>
              <a:t>Overall stable design:</a:t>
            </a:r>
          </a:p>
          <a:p>
            <a:pPr lvl="1"/>
            <a:r>
              <a:rPr lang="en-US" dirty="0" smtClean="0"/>
              <a:t>Develop RDR, technical drawings and solid model for potential vendors</a:t>
            </a:r>
          </a:p>
          <a:p>
            <a:r>
              <a:rPr lang="en-US" dirty="0" smtClean="0"/>
              <a:t>Similar design approach for both DS and PS</a:t>
            </a:r>
          </a:p>
        </p:txBody>
      </p:sp>
      <p:sp>
        <p:nvSpPr>
          <p:cNvPr id="4" name="Date Placeholder 3"/>
          <p:cNvSpPr>
            <a:spLocks noGrp="1"/>
          </p:cNvSpPr>
          <p:nvPr>
            <p:ph type="dt" sz="half" idx="10"/>
          </p:nvPr>
        </p:nvSpPr>
        <p:spPr/>
        <p:txBody>
          <a:bodyPr/>
          <a:lstStyle/>
          <a:p>
            <a:pPr>
              <a:defRPr/>
            </a:pPr>
            <a:r>
              <a:rPr lang="en-US" dirty="0"/>
              <a:t>October 21-24, 2014</a:t>
            </a:r>
          </a:p>
        </p:txBody>
      </p:sp>
      <p:sp>
        <p:nvSpPr>
          <p:cNvPr id="5" name="Footer Placeholder 4"/>
          <p:cNvSpPr>
            <a:spLocks noGrp="1"/>
          </p:cNvSpPr>
          <p:nvPr>
            <p:ph type="ftr" sz="quarter" idx="11"/>
          </p:nvPr>
        </p:nvSpPr>
        <p:spPr/>
        <p:txBody>
          <a:bodyPr/>
          <a:lstStyle/>
          <a:p>
            <a:pPr>
              <a:defRPr/>
            </a:pPr>
            <a:r>
              <a:rPr lang="en-US" dirty="0"/>
              <a:t>M. Buehler – DOE CD-2/3b  Review</a:t>
            </a:r>
            <a:endParaRPr lang="en-US" b="1" dirty="0"/>
          </a:p>
        </p:txBody>
      </p:sp>
      <p:sp>
        <p:nvSpPr>
          <p:cNvPr id="6" name="Slide Number Placeholder 5"/>
          <p:cNvSpPr>
            <a:spLocks noGrp="1"/>
          </p:cNvSpPr>
          <p:nvPr>
            <p:ph type="sldNum" sz="quarter" idx="12"/>
          </p:nvPr>
        </p:nvSpPr>
        <p:spPr/>
        <p:txBody>
          <a:bodyPr/>
          <a:lstStyle/>
          <a:p>
            <a:pPr>
              <a:defRPr/>
            </a:pPr>
            <a:fld id="{2A0CCE80-3B22-F34E-81B2-E096627812DD}" type="slidenum">
              <a:rPr lang="en-US" smtClean="0"/>
              <a:pPr>
                <a:defRPr/>
              </a:pPr>
              <a:t>11</a:t>
            </a:fld>
            <a:endParaRPr lang="en-US" dirty="0"/>
          </a:p>
        </p:txBody>
      </p:sp>
    </p:spTree>
    <p:extLst>
      <p:ext uri="{BB962C8B-B14F-4D97-AF65-F5344CB8AC3E}">
        <p14:creationId xmlns:p14="http://schemas.microsoft.com/office/powerpoint/2010/main" val="15468297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Magnetic Field</a:t>
            </a:r>
            <a:endParaRPr lang="en-US" dirty="0"/>
          </a:p>
        </p:txBody>
      </p:sp>
      <p:sp>
        <p:nvSpPr>
          <p:cNvPr id="3" name="Content Placeholder 2"/>
          <p:cNvSpPr>
            <a:spLocks noGrp="1"/>
          </p:cNvSpPr>
          <p:nvPr>
            <p:ph idx="1"/>
          </p:nvPr>
        </p:nvSpPr>
        <p:spPr>
          <a:xfrm>
            <a:off x="228600" y="940503"/>
            <a:ext cx="8610600" cy="5203122"/>
          </a:xfrm>
        </p:spPr>
        <p:txBody>
          <a:bodyPr/>
          <a:lstStyle/>
          <a:p>
            <a:r>
              <a:rPr lang="en-US" dirty="0" smtClean="0"/>
              <a:t>Field maps with coil displacement errors were generated assuming manufacturing tolerances</a:t>
            </a:r>
          </a:p>
          <a:p>
            <a:r>
              <a:rPr lang="en-US" dirty="0" smtClean="0"/>
              <a:t>Mu2e Tracking group used these field maps as inputs to their track reconstruction algorithms</a:t>
            </a:r>
          </a:p>
          <a:p>
            <a:r>
              <a:rPr lang="en-US" dirty="0" smtClean="0"/>
              <a:t>Mu2e Tracking group verified that inputs satisfied physics requirements</a:t>
            </a:r>
            <a:endParaRPr lang="en-US" dirty="0"/>
          </a:p>
        </p:txBody>
      </p:sp>
      <p:sp>
        <p:nvSpPr>
          <p:cNvPr id="4" name="Date Placeholder 3"/>
          <p:cNvSpPr>
            <a:spLocks noGrp="1"/>
          </p:cNvSpPr>
          <p:nvPr>
            <p:ph type="dt" sz="half" idx="10"/>
          </p:nvPr>
        </p:nvSpPr>
        <p:spPr/>
        <p:txBody>
          <a:bodyPr/>
          <a:lstStyle/>
          <a:p>
            <a:pPr>
              <a:defRPr/>
            </a:pPr>
            <a:r>
              <a:rPr lang="en-US" dirty="0"/>
              <a:t>October 21-24, 2014</a:t>
            </a:r>
          </a:p>
        </p:txBody>
      </p:sp>
      <p:sp>
        <p:nvSpPr>
          <p:cNvPr id="5" name="Footer Placeholder 4"/>
          <p:cNvSpPr>
            <a:spLocks noGrp="1"/>
          </p:cNvSpPr>
          <p:nvPr>
            <p:ph type="ftr" sz="quarter" idx="11"/>
          </p:nvPr>
        </p:nvSpPr>
        <p:spPr/>
        <p:txBody>
          <a:bodyPr/>
          <a:lstStyle/>
          <a:p>
            <a:pPr>
              <a:defRPr/>
            </a:pPr>
            <a:r>
              <a:rPr lang="en-US" dirty="0"/>
              <a:t>M. Buehler – DOE CD-2/3b  Review</a:t>
            </a:r>
            <a:endParaRPr lang="en-US" b="1" dirty="0"/>
          </a:p>
        </p:txBody>
      </p:sp>
      <p:graphicFrame>
        <p:nvGraphicFramePr>
          <p:cNvPr id="14" name="Chart 13"/>
          <p:cNvGraphicFramePr>
            <a:graphicFrameLocks/>
          </p:cNvGraphicFramePr>
          <p:nvPr>
            <p:extLst>
              <p:ext uri="{D42A27DB-BD31-4B8C-83A1-F6EECF244321}">
                <p14:modId xmlns:p14="http://schemas.microsoft.com/office/powerpoint/2010/main" val="1570517128"/>
              </p:ext>
            </p:extLst>
          </p:nvPr>
        </p:nvGraphicFramePr>
        <p:xfrm>
          <a:off x="552450" y="3300663"/>
          <a:ext cx="6515100" cy="2862012"/>
        </p:xfrm>
        <a:graphic>
          <a:graphicData uri="http://schemas.openxmlformats.org/drawingml/2006/chart">
            <c:chart xmlns:c="http://schemas.openxmlformats.org/drawingml/2006/chart" xmlns:r="http://schemas.openxmlformats.org/officeDocument/2006/relationships" r:id="rId2"/>
          </a:graphicData>
        </a:graphic>
      </p:graphicFrame>
      <p:sp>
        <p:nvSpPr>
          <p:cNvPr id="7" name="Slide Number Placeholder 5"/>
          <p:cNvSpPr>
            <a:spLocks noGrp="1"/>
          </p:cNvSpPr>
          <p:nvPr>
            <p:ph type="sldNum" sz="quarter" idx="12"/>
          </p:nvPr>
        </p:nvSpPr>
        <p:spPr>
          <a:xfrm>
            <a:off x="228600" y="6515100"/>
            <a:ext cx="447675" cy="241300"/>
          </a:xfrm>
        </p:spPr>
        <p:txBody>
          <a:bodyPr/>
          <a:lstStyle/>
          <a:p>
            <a:pPr>
              <a:defRPr/>
            </a:pPr>
            <a:fld id="{2A0CCE80-3B22-F34E-81B2-E096627812DD}" type="slidenum">
              <a:rPr lang="en-US" smtClean="0"/>
              <a:pPr>
                <a:defRPr/>
              </a:pPr>
              <a:t>12</a:t>
            </a:fld>
            <a:endParaRPr lang="en-US" dirty="0"/>
          </a:p>
        </p:txBody>
      </p:sp>
      <p:sp>
        <p:nvSpPr>
          <p:cNvPr id="6" name="Rectangle 5"/>
          <p:cNvSpPr/>
          <p:nvPr/>
        </p:nvSpPr>
        <p:spPr>
          <a:xfrm>
            <a:off x="7307263" y="5322243"/>
            <a:ext cx="1712328" cy="461665"/>
          </a:xfrm>
          <a:prstGeom prst="rect">
            <a:avLst/>
          </a:prstGeom>
        </p:spPr>
        <p:txBody>
          <a:bodyPr wrap="none">
            <a:spAutoFit/>
          </a:bodyPr>
          <a:lstStyle/>
          <a:p>
            <a:r>
              <a:rPr lang="en-US" dirty="0" err="1"/>
              <a:t>DocDB</a:t>
            </a:r>
            <a:r>
              <a:rPr lang="en-US" dirty="0"/>
              <a:t> </a:t>
            </a:r>
            <a:r>
              <a:rPr lang="en-US" dirty="0" smtClean="0"/>
              <a:t>3942</a:t>
            </a:r>
            <a:endParaRPr lang="en-US" dirty="0"/>
          </a:p>
        </p:txBody>
      </p:sp>
    </p:spTree>
    <p:extLst>
      <p:ext uri="{BB962C8B-B14F-4D97-AF65-F5344CB8AC3E}">
        <p14:creationId xmlns:p14="http://schemas.microsoft.com/office/powerpoint/2010/main" val="15112053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Operating Margins</a:t>
            </a:r>
            <a:endParaRPr lang="en-US" dirty="0"/>
          </a:p>
        </p:txBody>
      </p:sp>
      <p:sp>
        <p:nvSpPr>
          <p:cNvPr id="4" name="Date Placeholder 3"/>
          <p:cNvSpPr>
            <a:spLocks noGrp="1"/>
          </p:cNvSpPr>
          <p:nvPr>
            <p:ph type="dt" sz="half" idx="10"/>
          </p:nvPr>
        </p:nvSpPr>
        <p:spPr>
          <a:xfrm>
            <a:off x="6545263" y="6515100"/>
            <a:ext cx="1076325" cy="241300"/>
          </a:xfrm>
        </p:spPr>
        <p:txBody>
          <a:bodyPr/>
          <a:lstStyle/>
          <a:p>
            <a:pPr>
              <a:defRPr/>
            </a:pPr>
            <a:r>
              <a:rPr lang="en-US" dirty="0"/>
              <a:t>October 21-24, 2014</a:t>
            </a:r>
          </a:p>
        </p:txBody>
      </p:sp>
      <p:sp>
        <p:nvSpPr>
          <p:cNvPr id="5" name="Footer Placeholder 4"/>
          <p:cNvSpPr>
            <a:spLocks noGrp="1"/>
          </p:cNvSpPr>
          <p:nvPr>
            <p:ph type="ftr" sz="quarter" idx="11"/>
          </p:nvPr>
        </p:nvSpPr>
        <p:spPr/>
        <p:txBody>
          <a:bodyPr/>
          <a:lstStyle/>
          <a:p>
            <a:pPr>
              <a:defRPr/>
            </a:pPr>
            <a:r>
              <a:rPr lang="en-US" smtClean="0"/>
              <a:t>M. Buehler - CD-2 Director's Review</a:t>
            </a:r>
            <a:endParaRPr lang="en-US" b="1" dirty="0"/>
          </a:p>
        </p:txBody>
      </p:sp>
      <p:sp>
        <p:nvSpPr>
          <p:cNvPr id="6" name="Slide Number Placeholder 5"/>
          <p:cNvSpPr>
            <a:spLocks noGrp="1"/>
          </p:cNvSpPr>
          <p:nvPr>
            <p:ph type="sldNum" sz="quarter" idx="12"/>
          </p:nvPr>
        </p:nvSpPr>
        <p:spPr/>
        <p:txBody>
          <a:bodyPr/>
          <a:lstStyle/>
          <a:p>
            <a:pPr>
              <a:defRPr/>
            </a:pPr>
            <a:fld id="{2A0CCE80-3B22-F34E-81B2-E096627812DD}" type="slidenum">
              <a:rPr lang="en-US" smtClean="0"/>
              <a:pPr>
                <a:defRPr/>
              </a:pPr>
              <a:t>13</a:t>
            </a:fld>
            <a:endParaRPr lang="en-US" dirty="0"/>
          </a:p>
        </p:txBody>
      </p:sp>
      <p:pic>
        <p:nvPicPr>
          <p:cNvPr id="8" name="Picture 7"/>
          <p:cNvPicPr/>
          <p:nvPr/>
        </p:nvPicPr>
        <p:blipFill>
          <a:blip r:embed="rId2">
            <a:extLst>
              <a:ext uri="{28A0092B-C50C-407E-A947-70E740481C1C}">
                <a14:useLocalDpi xmlns:a14="http://schemas.microsoft.com/office/drawing/2010/main" val="0"/>
              </a:ext>
            </a:extLst>
          </a:blip>
          <a:srcRect/>
          <a:stretch>
            <a:fillRect/>
          </a:stretch>
        </p:blipFill>
        <p:spPr bwMode="auto">
          <a:xfrm>
            <a:off x="66675" y="1628775"/>
            <a:ext cx="6477000" cy="5181600"/>
          </a:xfrm>
          <a:prstGeom prst="rect">
            <a:avLst/>
          </a:prstGeom>
          <a:noFill/>
          <a:ln>
            <a:noFill/>
          </a:ln>
        </p:spPr>
      </p:pic>
      <p:sp>
        <p:nvSpPr>
          <p:cNvPr id="9" name="Content Placeholder 2"/>
          <p:cNvSpPr>
            <a:spLocks noGrp="1"/>
          </p:cNvSpPr>
          <p:nvPr>
            <p:ph idx="1"/>
          </p:nvPr>
        </p:nvSpPr>
        <p:spPr>
          <a:xfrm>
            <a:off x="6505575" y="1790700"/>
            <a:ext cx="2590800" cy="4190999"/>
          </a:xfrm>
        </p:spPr>
        <p:txBody>
          <a:bodyPr>
            <a:normAutofit fontScale="85000" lnSpcReduction="10000"/>
          </a:bodyPr>
          <a:lstStyle/>
          <a:p>
            <a:r>
              <a:rPr lang="en-US" dirty="0" smtClean="0"/>
              <a:t>Cable designed to operate at least at 45% of conductor quench current</a:t>
            </a:r>
          </a:p>
          <a:p>
            <a:r>
              <a:rPr lang="en-US" dirty="0" smtClean="0"/>
              <a:t>2.5 K temperature margin </a:t>
            </a:r>
            <a:r>
              <a:rPr lang="en-US" dirty="0" err="1" smtClean="0"/>
              <a:t>w.r.t</a:t>
            </a:r>
            <a:r>
              <a:rPr lang="en-US" dirty="0" smtClean="0"/>
              <a:t>. conductor temperature of 5 K</a:t>
            </a:r>
          </a:p>
          <a:p>
            <a:r>
              <a:rPr lang="en-US" dirty="0" smtClean="0"/>
              <a:t>Peak field in narrow conductor is 2.15 T</a:t>
            </a:r>
          </a:p>
          <a:p>
            <a:r>
              <a:rPr lang="en-US" dirty="0" smtClean="0"/>
              <a:t>Peak field in wide conductor is 1.07 T</a:t>
            </a:r>
          </a:p>
          <a:p>
            <a:r>
              <a:rPr lang="en-US" dirty="0" smtClean="0"/>
              <a:t>Larger margins in all other segments </a:t>
            </a:r>
            <a:endParaRPr lang="en-US" dirty="0"/>
          </a:p>
        </p:txBody>
      </p:sp>
      <p:sp>
        <p:nvSpPr>
          <p:cNvPr id="10" name="TextBox 9"/>
          <p:cNvSpPr txBox="1"/>
          <p:nvPr/>
        </p:nvSpPr>
        <p:spPr>
          <a:xfrm>
            <a:off x="228599" y="765822"/>
            <a:ext cx="8000908" cy="707886"/>
          </a:xfrm>
          <a:prstGeom prst="rect">
            <a:avLst/>
          </a:prstGeom>
          <a:noFill/>
        </p:spPr>
        <p:txBody>
          <a:bodyPr wrap="none" rtlCol="0">
            <a:spAutoFit/>
          </a:bodyPr>
          <a:lstStyle/>
          <a:p>
            <a:r>
              <a:rPr lang="en-US" sz="2000" dirty="0" smtClean="0">
                <a:latin typeface="Helvetica" panose="020B0604020202020204" pitchFamily="34" charset="0"/>
                <a:cs typeface="Helvetica" panose="020B0604020202020204" pitchFamily="34" charset="0"/>
              </a:rPr>
              <a:t>Cable critical current density in the field range of interest at reference</a:t>
            </a:r>
          </a:p>
          <a:p>
            <a:r>
              <a:rPr lang="en-US" sz="2000" dirty="0" smtClean="0">
                <a:latin typeface="Helvetica" panose="020B0604020202020204" pitchFamily="34" charset="0"/>
                <a:cs typeface="Helvetica" panose="020B0604020202020204" pitchFamily="34" charset="0"/>
              </a:rPr>
              <a:t>Temp. (4.2 K), operating temp. (5 K), and 7.6 K to account for margin</a:t>
            </a:r>
            <a:endParaRPr lang="en-US" sz="2000" dirty="0">
              <a:latin typeface="Helvetica" panose="020B0604020202020204" pitchFamily="34" charset="0"/>
              <a:cs typeface="Helvetica" panose="020B0604020202020204" pitchFamily="34" charset="0"/>
            </a:endParaRPr>
          </a:p>
        </p:txBody>
      </p:sp>
      <p:sp>
        <p:nvSpPr>
          <p:cNvPr id="11" name="TextBox 10"/>
          <p:cNvSpPr txBox="1"/>
          <p:nvPr/>
        </p:nvSpPr>
        <p:spPr>
          <a:xfrm>
            <a:off x="1847103" y="6019800"/>
            <a:ext cx="2191497" cy="307777"/>
          </a:xfrm>
          <a:prstGeom prst="rect">
            <a:avLst/>
          </a:prstGeom>
          <a:noFill/>
        </p:spPr>
        <p:txBody>
          <a:bodyPr wrap="none" rtlCol="0">
            <a:spAutoFit/>
          </a:bodyPr>
          <a:lstStyle/>
          <a:p>
            <a:r>
              <a:rPr lang="en-US" sz="1400" dirty="0" smtClean="0"/>
              <a:t>Peak Fields from simulation</a:t>
            </a:r>
            <a:endParaRPr lang="en-US" sz="1400" dirty="0"/>
          </a:p>
        </p:txBody>
      </p:sp>
      <p:sp>
        <p:nvSpPr>
          <p:cNvPr id="12" name="TextBox 11"/>
          <p:cNvSpPr txBox="1"/>
          <p:nvPr/>
        </p:nvSpPr>
        <p:spPr>
          <a:xfrm>
            <a:off x="990600" y="1978223"/>
            <a:ext cx="2759345" cy="307777"/>
          </a:xfrm>
          <a:prstGeom prst="rect">
            <a:avLst/>
          </a:prstGeom>
          <a:noFill/>
        </p:spPr>
        <p:txBody>
          <a:bodyPr wrap="none" rtlCol="0">
            <a:spAutoFit/>
          </a:bodyPr>
          <a:lstStyle/>
          <a:p>
            <a:r>
              <a:rPr lang="en-US" sz="1400" dirty="0" err="1" smtClean="0"/>
              <a:t>J</a:t>
            </a:r>
            <a:r>
              <a:rPr lang="en-US" sz="1400" baseline="-25000" dirty="0" err="1" smtClean="0"/>
              <a:t>c</a:t>
            </a:r>
            <a:r>
              <a:rPr lang="en-US" sz="1400" dirty="0" smtClean="0"/>
              <a:t> curves not from actual conductor</a:t>
            </a:r>
            <a:endParaRPr lang="en-US" sz="1400" dirty="0"/>
          </a:p>
        </p:txBody>
      </p:sp>
      <p:sp>
        <p:nvSpPr>
          <p:cNvPr id="14" name="Slide Number Placeholder 5"/>
          <p:cNvSpPr txBox="1">
            <a:spLocks/>
          </p:cNvSpPr>
          <p:nvPr/>
        </p:nvSpPr>
        <p:spPr>
          <a:xfrm>
            <a:off x="228600" y="6515100"/>
            <a:ext cx="447675" cy="241300"/>
          </a:xfrm>
          <a:prstGeom prst="rect">
            <a:avLst/>
          </a:prstGeom>
        </p:spPr>
        <p:txBody>
          <a:bodyPr lIns="0" tIns="0" rIns="0" bIns="0" anchor="t" anchorCtr="0"/>
          <a:lstStyle>
            <a:defPPr>
              <a:defRPr lang="en-US"/>
            </a:defPPr>
            <a:lvl1pPr marL="0" algn="l" defTabSz="457200" rtl="0" fontAlgn="base">
              <a:spcBef>
                <a:spcPct val="0"/>
              </a:spcBef>
              <a:spcAft>
                <a:spcPct val="0"/>
              </a:spcAft>
              <a:defRPr sz="900" kern="1200">
                <a:solidFill>
                  <a:srgbClr val="154D81"/>
                </a:solidFill>
                <a:latin typeface="Helvetica"/>
                <a:ea typeface="ＭＳ Ｐゴシック" charset="0"/>
                <a:cs typeface="ＭＳ Ｐゴシック" charset="0"/>
              </a:defRPr>
            </a:lvl1pPr>
            <a:lvl2pPr marL="4572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5pPr>
            <a:lvl6pPr marL="2286000" algn="l" defTabSz="457200" rtl="0" eaLnBrk="1" latinLnBrk="0" hangingPunct="1">
              <a:defRPr sz="2400" kern="1200">
                <a:solidFill>
                  <a:schemeClr val="tx1"/>
                </a:solidFill>
                <a:latin typeface="Calibri" charset="0"/>
                <a:ea typeface="ＭＳ Ｐゴシック" charset="0"/>
                <a:cs typeface="ＭＳ Ｐゴシック" charset="0"/>
              </a:defRPr>
            </a:lvl6pPr>
            <a:lvl7pPr marL="2743200" algn="l" defTabSz="457200" rtl="0" eaLnBrk="1" latinLnBrk="0" hangingPunct="1">
              <a:defRPr sz="2400" kern="1200">
                <a:solidFill>
                  <a:schemeClr val="tx1"/>
                </a:solidFill>
                <a:latin typeface="Calibri" charset="0"/>
                <a:ea typeface="ＭＳ Ｐゴシック" charset="0"/>
                <a:cs typeface="ＭＳ Ｐゴシック" charset="0"/>
              </a:defRPr>
            </a:lvl7pPr>
            <a:lvl8pPr marL="3200400" algn="l" defTabSz="457200" rtl="0" eaLnBrk="1" latinLnBrk="0" hangingPunct="1">
              <a:defRPr sz="2400" kern="1200">
                <a:solidFill>
                  <a:schemeClr val="tx1"/>
                </a:solidFill>
                <a:latin typeface="Calibri" charset="0"/>
                <a:ea typeface="ＭＳ Ｐゴシック" charset="0"/>
                <a:cs typeface="ＭＳ Ｐゴシック" charset="0"/>
              </a:defRPr>
            </a:lvl8pPr>
            <a:lvl9pPr marL="3657600" algn="l" defTabSz="457200" rtl="0" eaLnBrk="1" latinLnBrk="0" hangingPunct="1">
              <a:defRPr sz="2400" kern="1200">
                <a:solidFill>
                  <a:schemeClr val="tx1"/>
                </a:solidFill>
                <a:latin typeface="Calibri" charset="0"/>
                <a:ea typeface="ＭＳ Ｐゴシック" charset="0"/>
                <a:cs typeface="ＭＳ Ｐゴシック" charset="0"/>
              </a:defRPr>
            </a:lvl9pPr>
          </a:lstStyle>
          <a:p>
            <a:pPr>
              <a:defRPr/>
            </a:pPr>
            <a:fld id="{2A0CCE80-3B22-F34E-81B2-E096627812DD}" type="slidenum">
              <a:rPr lang="en-US" smtClean="0"/>
              <a:pPr>
                <a:defRPr/>
              </a:pPr>
              <a:t>13</a:t>
            </a:fld>
            <a:endParaRPr lang="en-US" dirty="0"/>
          </a:p>
        </p:txBody>
      </p:sp>
    </p:spTree>
    <p:extLst>
      <p:ext uri="{BB962C8B-B14F-4D97-AF65-F5344CB8AC3E}">
        <p14:creationId xmlns:p14="http://schemas.microsoft.com/office/powerpoint/2010/main" val="32954327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Thermal Analysis</a:t>
            </a:r>
            <a:endParaRPr lang="en-US" dirty="0"/>
          </a:p>
        </p:txBody>
      </p:sp>
      <p:sp>
        <p:nvSpPr>
          <p:cNvPr id="13" name="Date Placeholder 5"/>
          <p:cNvSpPr>
            <a:spLocks noGrp="1"/>
          </p:cNvSpPr>
          <p:nvPr>
            <p:ph type="dt" sz="half" idx="10"/>
          </p:nvPr>
        </p:nvSpPr>
        <p:spPr>
          <a:xfrm>
            <a:off x="6459538" y="6515100"/>
            <a:ext cx="1076325" cy="241300"/>
          </a:xfrm>
        </p:spPr>
        <p:txBody>
          <a:bodyPr/>
          <a:lstStyle/>
          <a:p>
            <a:pPr>
              <a:defRPr/>
            </a:pPr>
            <a:r>
              <a:rPr lang="en-US" dirty="0"/>
              <a:t>October 21-24, 2014</a:t>
            </a:r>
          </a:p>
        </p:txBody>
      </p:sp>
      <p:sp>
        <p:nvSpPr>
          <p:cNvPr id="14" name="Footer Placeholder 6"/>
          <p:cNvSpPr>
            <a:spLocks noGrp="1"/>
          </p:cNvSpPr>
          <p:nvPr>
            <p:ph type="ftr" sz="quarter" idx="11"/>
          </p:nvPr>
        </p:nvSpPr>
        <p:spPr>
          <a:xfrm>
            <a:off x="806450" y="6515100"/>
            <a:ext cx="5373688" cy="241300"/>
          </a:xfrm>
        </p:spPr>
        <p:txBody>
          <a:bodyPr/>
          <a:lstStyle/>
          <a:p>
            <a:pPr>
              <a:defRPr/>
            </a:pPr>
            <a:r>
              <a:rPr lang="en-US" dirty="0"/>
              <a:t>M. Buehler – DOE CD-2/3b  Review</a:t>
            </a:r>
            <a:endParaRPr lang="en-US" b="1" dirty="0"/>
          </a:p>
        </p:txBody>
      </p:sp>
      <p:sp>
        <p:nvSpPr>
          <p:cNvPr id="15" name="Slide Number Placeholder 7"/>
          <p:cNvSpPr>
            <a:spLocks noGrp="1"/>
          </p:cNvSpPr>
          <p:nvPr>
            <p:ph type="sldNum" sz="quarter" idx="12"/>
          </p:nvPr>
        </p:nvSpPr>
        <p:spPr>
          <a:xfrm>
            <a:off x="209550" y="6506245"/>
            <a:ext cx="533400" cy="365125"/>
          </a:xfrm>
        </p:spPr>
        <p:txBody>
          <a:bodyPr/>
          <a:lstStyle/>
          <a:p>
            <a:pPr>
              <a:defRPr/>
            </a:pPr>
            <a:fld id="{2A0CCE80-3B22-F34E-81B2-E096627812DD}" type="slidenum">
              <a:rPr lang="en-US" smtClean="0"/>
              <a:pPr>
                <a:defRPr/>
              </a:pPr>
              <a:t>14</a:t>
            </a:fld>
            <a:endParaRPr lang="en-US" dirty="0"/>
          </a:p>
        </p:txBody>
      </p:sp>
      <p:sp>
        <p:nvSpPr>
          <p:cNvPr id="16" name="Content Placeholder 2"/>
          <p:cNvSpPr>
            <a:spLocks noGrp="1"/>
          </p:cNvSpPr>
          <p:nvPr>
            <p:ph idx="4294967295"/>
          </p:nvPr>
        </p:nvSpPr>
        <p:spPr>
          <a:xfrm>
            <a:off x="457200" y="838200"/>
            <a:ext cx="8229600" cy="1658938"/>
          </a:xfrm>
          <a:prstGeom prst="rect">
            <a:avLst/>
          </a:prstGeom>
        </p:spPr>
        <p:txBody>
          <a:bodyPr>
            <a:normAutofit/>
          </a:bodyPr>
          <a:lstStyle/>
          <a:p>
            <a:r>
              <a:rPr lang="en-US" dirty="0" smtClean="0"/>
              <a:t>Performed extensive modeling, to estimate cooling tube size and locations taking into account insulation material properties (FEA)</a:t>
            </a:r>
          </a:p>
          <a:p>
            <a:r>
              <a:rPr lang="en-US" dirty="0" smtClean="0"/>
              <a:t>Temperatures do not exceed 5 K</a:t>
            </a:r>
            <a:endParaRPr lang="en-US" dirty="0"/>
          </a:p>
        </p:txBody>
      </p:sp>
      <p:pic>
        <p:nvPicPr>
          <p:cNvPr id="17" name="Picture 16"/>
          <p:cNvPicPr/>
          <p:nvPr/>
        </p:nvPicPr>
        <p:blipFill>
          <a:blip r:embed="rId2"/>
          <a:stretch>
            <a:fillRect/>
          </a:stretch>
        </p:blipFill>
        <p:spPr>
          <a:xfrm>
            <a:off x="762000" y="2209800"/>
            <a:ext cx="7772400" cy="3937000"/>
          </a:xfrm>
          <a:prstGeom prst="rect">
            <a:avLst/>
          </a:prstGeom>
        </p:spPr>
      </p:pic>
      <p:sp>
        <p:nvSpPr>
          <p:cNvPr id="18" name="Rectangle 17"/>
          <p:cNvSpPr/>
          <p:nvPr/>
        </p:nvSpPr>
        <p:spPr>
          <a:xfrm>
            <a:off x="3429000" y="2667000"/>
            <a:ext cx="3888757" cy="369332"/>
          </a:xfrm>
          <a:prstGeom prst="rect">
            <a:avLst/>
          </a:prstGeom>
        </p:spPr>
        <p:txBody>
          <a:bodyPr wrap="none">
            <a:spAutoFit/>
          </a:bodyPr>
          <a:lstStyle/>
          <a:p>
            <a:r>
              <a:rPr lang="en-US" dirty="0">
                <a:solidFill>
                  <a:srgbClr val="FFFFFF"/>
                </a:solidFill>
              </a:rPr>
              <a:t>Temperature profile of the DS assembly</a:t>
            </a:r>
          </a:p>
        </p:txBody>
      </p:sp>
    </p:spTree>
    <p:extLst>
      <p:ext uri="{BB962C8B-B14F-4D97-AF65-F5344CB8AC3E}">
        <p14:creationId xmlns:p14="http://schemas.microsoft.com/office/powerpoint/2010/main" val="42582055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Loads on Inner Shell</a:t>
            </a:r>
            <a:endParaRPr lang="en-US" dirty="0"/>
          </a:p>
        </p:txBody>
      </p:sp>
      <p:sp>
        <p:nvSpPr>
          <p:cNvPr id="4" name="Date Placeholder 3"/>
          <p:cNvSpPr>
            <a:spLocks noGrp="1"/>
          </p:cNvSpPr>
          <p:nvPr>
            <p:ph type="dt" sz="half" idx="10"/>
          </p:nvPr>
        </p:nvSpPr>
        <p:spPr/>
        <p:txBody>
          <a:bodyPr/>
          <a:lstStyle/>
          <a:p>
            <a:pPr>
              <a:defRPr/>
            </a:pPr>
            <a:r>
              <a:rPr lang="en-US" dirty="0"/>
              <a:t>October 21-24, 2014</a:t>
            </a:r>
          </a:p>
        </p:txBody>
      </p:sp>
      <p:sp>
        <p:nvSpPr>
          <p:cNvPr id="5" name="Footer Placeholder 4"/>
          <p:cNvSpPr>
            <a:spLocks noGrp="1"/>
          </p:cNvSpPr>
          <p:nvPr>
            <p:ph type="ftr" sz="quarter" idx="11"/>
          </p:nvPr>
        </p:nvSpPr>
        <p:spPr/>
        <p:txBody>
          <a:bodyPr/>
          <a:lstStyle/>
          <a:p>
            <a:pPr>
              <a:defRPr/>
            </a:pPr>
            <a:r>
              <a:rPr lang="en-US" dirty="0"/>
              <a:t>M. Buehler – DOE CD-2/3b  Review</a:t>
            </a:r>
            <a:endParaRPr lang="en-US" b="1" dirty="0"/>
          </a:p>
        </p:txBody>
      </p:sp>
      <p:sp>
        <p:nvSpPr>
          <p:cNvPr id="6" name="Slide Number Placeholder 5"/>
          <p:cNvSpPr>
            <a:spLocks noGrp="1"/>
          </p:cNvSpPr>
          <p:nvPr>
            <p:ph type="sldNum" sz="quarter" idx="12"/>
          </p:nvPr>
        </p:nvSpPr>
        <p:spPr/>
        <p:txBody>
          <a:bodyPr/>
          <a:lstStyle/>
          <a:p>
            <a:pPr>
              <a:defRPr/>
            </a:pPr>
            <a:fld id="{2A0CCE80-3B22-F34E-81B2-E096627812DD}" type="slidenum">
              <a:rPr lang="en-US" smtClean="0"/>
              <a:pPr>
                <a:defRPr/>
              </a:pPr>
              <a:t>15</a:t>
            </a:fld>
            <a:endParaRPr lang="en-US" dirty="0"/>
          </a:p>
        </p:txBody>
      </p:sp>
      <p:pic>
        <p:nvPicPr>
          <p:cNvPr id="7" name="Picture 6"/>
          <p:cNvPicPr/>
          <p:nvPr/>
        </p:nvPicPr>
        <p:blipFill>
          <a:blip r:embed="rId2">
            <a:extLst>
              <a:ext uri="{28A0092B-C50C-407E-A947-70E740481C1C}">
                <a14:useLocalDpi xmlns:a14="http://schemas.microsoft.com/office/drawing/2010/main" val="0"/>
              </a:ext>
            </a:extLst>
          </a:blip>
          <a:srcRect/>
          <a:stretch>
            <a:fillRect/>
          </a:stretch>
        </p:blipFill>
        <p:spPr bwMode="auto">
          <a:xfrm>
            <a:off x="2181225" y="838200"/>
            <a:ext cx="4746625" cy="2914650"/>
          </a:xfrm>
          <a:prstGeom prst="rect">
            <a:avLst/>
          </a:prstGeom>
          <a:noFill/>
          <a:ln>
            <a:noFill/>
          </a:ln>
        </p:spPr>
      </p:pic>
      <p:pic>
        <p:nvPicPr>
          <p:cNvPr id="8" name="Picture 7"/>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008" y="3681730"/>
            <a:ext cx="4707467" cy="2394585"/>
          </a:xfrm>
          <a:prstGeom prst="rect">
            <a:avLst/>
          </a:prstGeom>
          <a:noFill/>
          <a:ln>
            <a:noFill/>
          </a:ln>
        </p:spPr>
      </p:pic>
      <p:pic>
        <p:nvPicPr>
          <p:cNvPr id="9" name="Picture 8"/>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11663" y="3681730"/>
            <a:ext cx="4553480" cy="2470785"/>
          </a:xfrm>
          <a:prstGeom prst="rect">
            <a:avLst/>
          </a:prstGeom>
          <a:noFill/>
          <a:ln>
            <a:noFill/>
          </a:ln>
        </p:spPr>
      </p:pic>
      <p:sp>
        <p:nvSpPr>
          <p:cNvPr id="10" name="Rectangle 9"/>
          <p:cNvSpPr/>
          <p:nvPr/>
        </p:nvSpPr>
        <p:spPr>
          <a:xfrm>
            <a:off x="1133475" y="3657600"/>
            <a:ext cx="3276600" cy="523220"/>
          </a:xfrm>
          <a:prstGeom prst="rect">
            <a:avLst/>
          </a:prstGeom>
        </p:spPr>
        <p:txBody>
          <a:bodyPr wrap="square">
            <a:spAutoFit/>
          </a:bodyPr>
          <a:lstStyle/>
          <a:p>
            <a:r>
              <a:rPr lang="en-US" sz="1400" dirty="0">
                <a:solidFill>
                  <a:schemeClr val="bg1"/>
                </a:solidFill>
              </a:rPr>
              <a:t>Vertical deformation of inner vacuum shell under detector </a:t>
            </a:r>
            <a:r>
              <a:rPr lang="en-US" sz="1400" dirty="0" smtClean="0">
                <a:solidFill>
                  <a:schemeClr val="bg1"/>
                </a:solidFill>
              </a:rPr>
              <a:t>loadings: 1 mm max.</a:t>
            </a:r>
            <a:endParaRPr lang="en-US" sz="1400" dirty="0">
              <a:solidFill>
                <a:schemeClr val="bg1"/>
              </a:solidFill>
            </a:endParaRPr>
          </a:p>
        </p:txBody>
      </p:sp>
      <p:sp>
        <p:nvSpPr>
          <p:cNvPr id="11" name="Rectangle 10"/>
          <p:cNvSpPr/>
          <p:nvPr/>
        </p:nvSpPr>
        <p:spPr>
          <a:xfrm>
            <a:off x="5248275" y="3681730"/>
            <a:ext cx="3733800" cy="523220"/>
          </a:xfrm>
          <a:prstGeom prst="rect">
            <a:avLst/>
          </a:prstGeom>
        </p:spPr>
        <p:txBody>
          <a:bodyPr wrap="square">
            <a:spAutoFit/>
          </a:bodyPr>
          <a:lstStyle/>
          <a:p>
            <a:r>
              <a:rPr lang="en-US" sz="1400" dirty="0">
                <a:solidFill>
                  <a:schemeClr val="bg1"/>
                </a:solidFill>
              </a:rPr>
              <a:t>Stresses in inner vacuum shell under detector </a:t>
            </a:r>
            <a:r>
              <a:rPr lang="en-US" sz="1400" dirty="0" smtClean="0">
                <a:solidFill>
                  <a:schemeClr val="bg1"/>
                </a:solidFill>
              </a:rPr>
              <a:t>loadings: 26 </a:t>
            </a:r>
            <a:r>
              <a:rPr lang="en-US" sz="1400" dirty="0" err="1" smtClean="0">
                <a:solidFill>
                  <a:schemeClr val="bg1"/>
                </a:solidFill>
              </a:rPr>
              <a:t>MPa</a:t>
            </a:r>
            <a:r>
              <a:rPr lang="en-US" sz="1400" dirty="0" smtClean="0">
                <a:solidFill>
                  <a:schemeClr val="bg1"/>
                </a:solidFill>
              </a:rPr>
              <a:t> max.</a:t>
            </a:r>
            <a:endParaRPr lang="en-US" sz="1400" dirty="0">
              <a:solidFill>
                <a:schemeClr val="bg1"/>
              </a:solidFill>
            </a:endParaRPr>
          </a:p>
        </p:txBody>
      </p:sp>
    </p:spTree>
    <p:extLst>
      <p:ext uri="{BB962C8B-B14F-4D97-AF65-F5344CB8AC3E}">
        <p14:creationId xmlns:p14="http://schemas.microsoft.com/office/powerpoint/2010/main" val="9140711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Instrumentation</a:t>
            </a:r>
            <a:endParaRPr lang="en-US" dirty="0"/>
          </a:p>
        </p:txBody>
      </p:sp>
      <p:sp>
        <p:nvSpPr>
          <p:cNvPr id="4" name="Date Placeholder 3"/>
          <p:cNvSpPr>
            <a:spLocks noGrp="1"/>
          </p:cNvSpPr>
          <p:nvPr>
            <p:ph type="dt" sz="half" idx="10"/>
          </p:nvPr>
        </p:nvSpPr>
        <p:spPr/>
        <p:txBody>
          <a:bodyPr/>
          <a:lstStyle/>
          <a:p>
            <a:pPr>
              <a:defRPr/>
            </a:pPr>
            <a:r>
              <a:rPr lang="en-US" dirty="0"/>
              <a:t>October 21-24, 2014</a:t>
            </a:r>
          </a:p>
        </p:txBody>
      </p:sp>
      <p:sp>
        <p:nvSpPr>
          <p:cNvPr id="5" name="Footer Placeholder 4"/>
          <p:cNvSpPr>
            <a:spLocks noGrp="1"/>
          </p:cNvSpPr>
          <p:nvPr>
            <p:ph type="ftr" sz="quarter" idx="11"/>
          </p:nvPr>
        </p:nvSpPr>
        <p:spPr/>
        <p:txBody>
          <a:bodyPr/>
          <a:lstStyle/>
          <a:p>
            <a:pPr>
              <a:defRPr/>
            </a:pPr>
            <a:r>
              <a:rPr lang="en-US" dirty="0"/>
              <a:t>M. Buehler – DOE CD-2/3b  Review</a:t>
            </a:r>
            <a:endParaRPr lang="en-US" b="1" dirty="0"/>
          </a:p>
        </p:txBody>
      </p:sp>
      <p:sp>
        <p:nvSpPr>
          <p:cNvPr id="6" name="Slide Number Placeholder 5"/>
          <p:cNvSpPr>
            <a:spLocks noGrp="1"/>
          </p:cNvSpPr>
          <p:nvPr>
            <p:ph type="sldNum" sz="quarter" idx="12"/>
          </p:nvPr>
        </p:nvSpPr>
        <p:spPr/>
        <p:txBody>
          <a:bodyPr/>
          <a:lstStyle/>
          <a:p>
            <a:pPr>
              <a:defRPr/>
            </a:pPr>
            <a:fld id="{2A0CCE80-3B22-F34E-81B2-E096627812DD}" type="slidenum">
              <a:rPr lang="en-US" smtClean="0"/>
              <a:pPr>
                <a:defRPr/>
              </a:pPr>
              <a:t>16</a:t>
            </a:fld>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3769802483"/>
              </p:ext>
            </p:extLst>
          </p:nvPr>
        </p:nvGraphicFramePr>
        <p:xfrm>
          <a:off x="152400" y="1904797"/>
          <a:ext cx="6781800" cy="1521114"/>
        </p:xfrm>
        <a:graphic>
          <a:graphicData uri="http://schemas.openxmlformats.org/drawingml/2006/table">
            <a:tbl>
              <a:tblPr>
                <a:tableStyleId>{5C22544A-7EE6-4342-B048-85BDC9FD1C3A}</a:tableStyleId>
              </a:tblPr>
              <a:tblGrid>
                <a:gridCol w="4117521"/>
                <a:gridCol w="2664279"/>
              </a:tblGrid>
              <a:tr h="324312">
                <a:tc>
                  <a:txBody>
                    <a:bodyPr/>
                    <a:lstStyle/>
                    <a:p>
                      <a:pPr algn="ctr" fontAlgn="b"/>
                      <a:r>
                        <a:rPr lang="en-US" sz="2000" b="1" u="none" strike="noStrike" dirty="0" smtClean="0">
                          <a:effectLst/>
                        </a:rPr>
                        <a:t>Sensor</a:t>
                      </a:r>
                      <a:endParaRPr lang="en-US" sz="2000" b="1" i="0" u="none" strike="noStrike" dirty="0">
                        <a:solidFill>
                          <a:srgbClr val="000000"/>
                        </a:solidFill>
                        <a:effectLst/>
                        <a:latin typeface="Calibri"/>
                      </a:endParaRPr>
                    </a:p>
                  </a:txBody>
                  <a:tcPr marL="9525" marR="9525" marT="9525" marB="0" anchor="b"/>
                </a:tc>
                <a:tc>
                  <a:txBody>
                    <a:bodyPr/>
                    <a:lstStyle/>
                    <a:p>
                      <a:pPr algn="ctr" fontAlgn="b"/>
                      <a:r>
                        <a:rPr lang="en-US" sz="2000" b="1" u="none" strike="noStrike" dirty="0" smtClean="0">
                          <a:effectLst/>
                        </a:rPr>
                        <a:t>Quantity</a:t>
                      </a:r>
                      <a:endParaRPr lang="en-US" sz="2000" b="1" i="0" u="none" strike="noStrike" dirty="0">
                        <a:solidFill>
                          <a:srgbClr val="000000"/>
                        </a:solidFill>
                        <a:effectLst/>
                        <a:latin typeface="Calibri"/>
                      </a:endParaRPr>
                    </a:p>
                  </a:txBody>
                  <a:tcPr marL="9525" marR="9525" marT="9525" marB="0" anchor="b"/>
                </a:tc>
              </a:tr>
              <a:tr h="308869">
                <a:tc>
                  <a:txBody>
                    <a:bodyPr/>
                    <a:lstStyle/>
                    <a:p>
                      <a:pPr algn="l" fontAlgn="b"/>
                      <a:r>
                        <a:rPr lang="en-US" sz="1400" u="none" strike="noStrike" dirty="0">
                          <a:effectLst/>
                        </a:rPr>
                        <a:t>Coil Voltage Taps (Actual Primary &amp; Redundant V-Taps)</a:t>
                      </a:r>
                      <a:endParaRPr lang="en-US" sz="1400" b="0" i="0" u="none" strike="noStrike" dirty="0">
                        <a:solidFill>
                          <a:srgbClr val="000000"/>
                        </a:solidFill>
                        <a:effectLst/>
                        <a:latin typeface="Calibri"/>
                      </a:endParaRPr>
                    </a:p>
                  </a:txBody>
                  <a:tcPr marL="9525" marR="9525" marT="9525" marB="0" anchor="b"/>
                </a:tc>
                <a:tc>
                  <a:txBody>
                    <a:bodyPr/>
                    <a:lstStyle/>
                    <a:p>
                      <a:pPr algn="ctr" fontAlgn="b"/>
                      <a:r>
                        <a:rPr lang="en-US" sz="1400" u="none" strike="noStrike" dirty="0">
                          <a:effectLst/>
                        </a:rPr>
                        <a:t>24</a:t>
                      </a:r>
                      <a:endParaRPr lang="en-US" sz="1400" b="0" i="0" u="none" strike="noStrike" dirty="0">
                        <a:solidFill>
                          <a:srgbClr val="000000"/>
                        </a:solidFill>
                        <a:effectLst/>
                        <a:latin typeface="Calibri"/>
                      </a:endParaRPr>
                    </a:p>
                  </a:txBody>
                  <a:tcPr marL="9525" marR="9525" marT="9525" marB="0" anchor="b"/>
                </a:tc>
              </a:tr>
              <a:tr h="308869">
                <a:tc>
                  <a:txBody>
                    <a:bodyPr/>
                    <a:lstStyle/>
                    <a:p>
                      <a:pPr algn="l" fontAlgn="b"/>
                      <a:r>
                        <a:rPr lang="en-US" sz="1400" u="none" strike="noStrike" dirty="0">
                          <a:effectLst/>
                        </a:rPr>
                        <a:t>Lead Voltage Taps (Actual Primary &amp; Redundant V-Taps)</a:t>
                      </a:r>
                      <a:endParaRPr lang="en-US" sz="1400" b="0" i="0" u="none" strike="noStrike" dirty="0">
                        <a:solidFill>
                          <a:srgbClr val="000000"/>
                        </a:solidFill>
                        <a:effectLst/>
                        <a:latin typeface="Calibri"/>
                      </a:endParaRPr>
                    </a:p>
                  </a:txBody>
                  <a:tcPr marL="9525" marR="9525" marT="9525" marB="0" anchor="b"/>
                </a:tc>
                <a:tc>
                  <a:txBody>
                    <a:bodyPr/>
                    <a:lstStyle/>
                    <a:p>
                      <a:pPr algn="ctr" fontAlgn="b"/>
                      <a:r>
                        <a:rPr lang="en-US" sz="1400" u="none" strike="noStrike" dirty="0">
                          <a:effectLst/>
                        </a:rPr>
                        <a:t>4</a:t>
                      </a:r>
                      <a:endParaRPr lang="en-US" sz="1400" b="0" i="0" u="none" strike="noStrike" dirty="0">
                        <a:solidFill>
                          <a:srgbClr val="000000"/>
                        </a:solidFill>
                        <a:effectLst/>
                        <a:latin typeface="Calibri"/>
                      </a:endParaRPr>
                    </a:p>
                  </a:txBody>
                  <a:tcPr marL="9525" marR="9525" marT="9525" marB="0" anchor="b"/>
                </a:tc>
              </a:tr>
              <a:tr h="324312">
                <a:tc>
                  <a:txBody>
                    <a:bodyPr/>
                    <a:lstStyle/>
                    <a:p>
                      <a:pPr algn="l" fontAlgn="b"/>
                      <a:r>
                        <a:rPr lang="en-US" sz="1400" u="none" strike="noStrike" dirty="0">
                          <a:effectLst/>
                        </a:rPr>
                        <a:t>LTS Wires for SC Lead </a:t>
                      </a:r>
                      <a:r>
                        <a:rPr lang="en-US" sz="1400" u="none" strike="noStrike" dirty="0" smtClean="0">
                          <a:effectLst/>
                        </a:rPr>
                        <a:t>QP (Primary</a:t>
                      </a:r>
                      <a:r>
                        <a:rPr lang="en-US" sz="1400" u="none" strike="noStrike" baseline="0" dirty="0" smtClean="0">
                          <a:effectLst/>
                        </a:rPr>
                        <a:t> &amp; Redundant)</a:t>
                      </a:r>
                      <a:endParaRPr lang="en-US" sz="1400" b="0" i="0" u="none" strike="noStrike" dirty="0">
                        <a:solidFill>
                          <a:srgbClr val="000000"/>
                        </a:solidFill>
                        <a:effectLst/>
                        <a:latin typeface="Calibri"/>
                      </a:endParaRPr>
                    </a:p>
                  </a:txBody>
                  <a:tcPr marL="9525" marR="9525" marT="9525" marB="0" anchor="b"/>
                </a:tc>
                <a:tc>
                  <a:txBody>
                    <a:bodyPr/>
                    <a:lstStyle/>
                    <a:p>
                      <a:pPr algn="ctr" fontAlgn="b"/>
                      <a:r>
                        <a:rPr lang="en-US" sz="1400" u="none" strike="noStrike" dirty="0">
                          <a:effectLst/>
                        </a:rPr>
                        <a:t>4</a:t>
                      </a:r>
                      <a:endParaRPr lang="en-US" sz="1400" b="0" i="0" u="none" strike="noStrike" dirty="0">
                        <a:solidFill>
                          <a:srgbClr val="000000"/>
                        </a:solidFill>
                        <a:effectLst/>
                        <a:latin typeface="Calibri"/>
                      </a:endParaRPr>
                    </a:p>
                  </a:txBody>
                  <a:tcPr marL="9525" marR="9525" marT="9525" marB="0" anchor="b"/>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493832464"/>
              </p:ext>
            </p:extLst>
          </p:nvPr>
        </p:nvGraphicFramePr>
        <p:xfrm>
          <a:off x="152400" y="3181248"/>
          <a:ext cx="6781800" cy="1886052"/>
        </p:xfrm>
        <a:graphic>
          <a:graphicData uri="http://schemas.openxmlformats.org/drawingml/2006/table">
            <a:tbl>
              <a:tblPr>
                <a:tableStyleId>{5C22544A-7EE6-4342-B048-85BDC9FD1C3A}</a:tableStyleId>
              </a:tblPr>
              <a:tblGrid>
                <a:gridCol w="4117521"/>
                <a:gridCol w="2664279"/>
              </a:tblGrid>
              <a:tr h="269436">
                <a:tc>
                  <a:txBody>
                    <a:bodyPr/>
                    <a:lstStyle/>
                    <a:p>
                      <a:pPr algn="l" fontAlgn="b"/>
                      <a:r>
                        <a:rPr lang="en-US" sz="1400" u="none" strike="noStrike" dirty="0">
                          <a:effectLst/>
                        </a:rPr>
                        <a:t>Splice Resistance (# of Splices) [2-wire Channels]</a:t>
                      </a:r>
                      <a:endParaRPr lang="en-US" sz="1400" b="0" i="0" u="none" strike="noStrike" dirty="0">
                        <a:solidFill>
                          <a:srgbClr val="000000"/>
                        </a:solidFill>
                        <a:effectLst/>
                        <a:latin typeface="Calibri"/>
                      </a:endParaRPr>
                    </a:p>
                  </a:txBody>
                  <a:tcPr marL="9525" marR="9525" marT="9525" marB="0" anchor="b"/>
                </a:tc>
                <a:tc>
                  <a:txBody>
                    <a:bodyPr/>
                    <a:lstStyle/>
                    <a:p>
                      <a:pPr algn="ctr" fontAlgn="b"/>
                      <a:r>
                        <a:rPr lang="en-US" sz="1400" u="none" strike="noStrike" dirty="0">
                          <a:effectLst/>
                        </a:rPr>
                        <a:t>10</a:t>
                      </a:r>
                      <a:endParaRPr lang="en-US" sz="1400" b="0" i="0" u="none" strike="noStrike" dirty="0">
                        <a:solidFill>
                          <a:srgbClr val="000000"/>
                        </a:solidFill>
                        <a:effectLst/>
                        <a:latin typeface="Calibri"/>
                      </a:endParaRPr>
                    </a:p>
                  </a:txBody>
                  <a:tcPr marL="9525" marR="9525" marT="9525" marB="0" anchor="b"/>
                </a:tc>
              </a:tr>
              <a:tr h="269436">
                <a:tc>
                  <a:txBody>
                    <a:bodyPr/>
                    <a:lstStyle/>
                    <a:p>
                      <a:pPr algn="l" fontAlgn="b"/>
                      <a:r>
                        <a:rPr lang="en-US" sz="1400" u="none" strike="noStrike" dirty="0">
                          <a:effectLst/>
                        </a:rPr>
                        <a:t>Cold Mass Temperature (</a:t>
                      </a:r>
                      <a:r>
                        <a:rPr lang="en-US" sz="1400" u="none" strike="noStrike" dirty="0" err="1">
                          <a:effectLst/>
                        </a:rPr>
                        <a:t>Cernox</a:t>
                      </a:r>
                      <a:r>
                        <a:rPr lang="en-US" sz="1400" u="none" strike="noStrike" dirty="0">
                          <a:effectLst/>
                        </a:rPr>
                        <a:t>)</a:t>
                      </a:r>
                      <a:endParaRPr lang="en-US" sz="1400" b="0" i="0" u="none" strike="noStrike" dirty="0">
                        <a:solidFill>
                          <a:srgbClr val="000000"/>
                        </a:solidFill>
                        <a:effectLst/>
                        <a:latin typeface="Calibri"/>
                      </a:endParaRPr>
                    </a:p>
                  </a:txBody>
                  <a:tcPr marL="9525" marR="9525" marT="9525" marB="0" anchor="b"/>
                </a:tc>
                <a:tc>
                  <a:txBody>
                    <a:bodyPr/>
                    <a:lstStyle/>
                    <a:p>
                      <a:pPr algn="ctr" fontAlgn="b"/>
                      <a:r>
                        <a:rPr lang="en-US" sz="1400" u="none" strike="noStrike" dirty="0">
                          <a:effectLst/>
                        </a:rPr>
                        <a:t>29</a:t>
                      </a:r>
                      <a:endParaRPr lang="en-US" sz="1400" b="0" i="0" u="none" strike="noStrike" dirty="0">
                        <a:solidFill>
                          <a:srgbClr val="000000"/>
                        </a:solidFill>
                        <a:effectLst/>
                        <a:latin typeface="Calibri"/>
                      </a:endParaRPr>
                    </a:p>
                  </a:txBody>
                  <a:tcPr marL="9525" marR="9525" marT="9525" marB="0" anchor="b"/>
                </a:tc>
              </a:tr>
              <a:tr h="269436">
                <a:tc>
                  <a:txBody>
                    <a:bodyPr/>
                    <a:lstStyle/>
                    <a:p>
                      <a:pPr algn="l" fontAlgn="b"/>
                      <a:r>
                        <a:rPr lang="en-US" sz="1400" u="none" strike="noStrike" dirty="0">
                          <a:effectLst/>
                        </a:rPr>
                        <a:t>Warm-up &amp; Cool Down Temperature (</a:t>
                      </a:r>
                      <a:r>
                        <a:rPr lang="en-US" sz="1400" u="none" strike="noStrike" dirty="0" err="1">
                          <a:effectLst/>
                        </a:rPr>
                        <a:t>Cernox</a:t>
                      </a:r>
                      <a:r>
                        <a:rPr lang="en-US" sz="1400" u="none" strike="noStrike" dirty="0">
                          <a:effectLst/>
                        </a:rPr>
                        <a:t>)</a:t>
                      </a:r>
                      <a:endParaRPr lang="en-US" sz="1400" b="0" i="0" u="none" strike="noStrike" dirty="0">
                        <a:solidFill>
                          <a:srgbClr val="000000"/>
                        </a:solidFill>
                        <a:effectLst/>
                        <a:latin typeface="Calibri"/>
                      </a:endParaRPr>
                    </a:p>
                  </a:txBody>
                  <a:tcPr marL="9525" marR="9525" marT="9525" marB="0" anchor="b"/>
                </a:tc>
                <a:tc>
                  <a:txBody>
                    <a:bodyPr/>
                    <a:lstStyle/>
                    <a:p>
                      <a:pPr algn="ctr" fontAlgn="b"/>
                      <a:r>
                        <a:rPr lang="en-US" sz="1400" u="none" strike="noStrike" dirty="0">
                          <a:effectLst/>
                        </a:rPr>
                        <a:t>12</a:t>
                      </a:r>
                      <a:endParaRPr lang="en-US" sz="1400" b="0" i="0" u="none" strike="noStrike" dirty="0">
                        <a:solidFill>
                          <a:srgbClr val="000000"/>
                        </a:solidFill>
                        <a:effectLst/>
                        <a:latin typeface="Calibri"/>
                      </a:endParaRPr>
                    </a:p>
                  </a:txBody>
                  <a:tcPr marL="9525" marR="9525" marT="9525" marB="0" anchor="b"/>
                </a:tc>
              </a:tr>
              <a:tr h="269436">
                <a:tc>
                  <a:txBody>
                    <a:bodyPr/>
                    <a:lstStyle/>
                    <a:p>
                      <a:pPr algn="l" fontAlgn="b"/>
                      <a:r>
                        <a:rPr lang="en-US" sz="1400" u="none" strike="noStrike" dirty="0">
                          <a:effectLst/>
                        </a:rPr>
                        <a:t>Supply &amp; Return Manifolds Temperature (</a:t>
                      </a:r>
                      <a:r>
                        <a:rPr lang="en-US" sz="1400" u="none" strike="noStrike" dirty="0" err="1">
                          <a:effectLst/>
                        </a:rPr>
                        <a:t>Cernox</a:t>
                      </a:r>
                      <a:r>
                        <a:rPr lang="en-US" sz="1400" u="none" strike="noStrike" dirty="0">
                          <a:effectLst/>
                        </a:rPr>
                        <a:t>)</a:t>
                      </a:r>
                      <a:endParaRPr lang="en-US" sz="1400" b="0" i="0" u="none" strike="noStrike" dirty="0">
                        <a:solidFill>
                          <a:srgbClr val="000000"/>
                        </a:solidFill>
                        <a:effectLst/>
                        <a:latin typeface="Calibri"/>
                      </a:endParaRPr>
                    </a:p>
                  </a:txBody>
                  <a:tcPr marL="9525" marR="9525" marT="9525" marB="0" anchor="b"/>
                </a:tc>
                <a:tc>
                  <a:txBody>
                    <a:bodyPr/>
                    <a:lstStyle/>
                    <a:p>
                      <a:pPr algn="ctr" fontAlgn="b"/>
                      <a:r>
                        <a:rPr lang="en-US" sz="1400" u="none" strike="noStrike" dirty="0">
                          <a:effectLst/>
                        </a:rPr>
                        <a:t>8</a:t>
                      </a:r>
                      <a:endParaRPr lang="en-US" sz="1400" b="0" i="0" u="none" strike="noStrike" dirty="0">
                        <a:solidFill>
                          <a:srgbClr val="000000"/>
                        </a:solidFill>
                        <a:effectLst/>
                        <a:latin typeface="Calibri"/>
                      </a:endParaRPr>
                    </a:p>
                  </a:txBody>
                  <a:tcPr marL="9525" marR="9525" marT="9525" marB="0" anchor="b"/>
                </a:tc>
              </a:tr>
              <a:tr h="269436">
                <a:tc>
                  <a:txBody>
                    <a:bodyPr/>
                    <a:lstStyle/>
                    <a:p>
                      <a:pPr algn="l" fontAlgn="b"/>
                      <a:r>
                        <a:rPr lang="en-US" sz="1400" u="none" strike="noStrike" dirty="0">
                          <a:effectLst/>
                        </a:rPr>
                        <a:t>80K Temperature (Platinum) (Shields &amp; Cu. Leads)</a:t>
                      </a:r>
                      <a:endParaRPr lang="en-US" sz="1400" b="0" i="0" u="none" strike="noStrike" dirty="0">
                        <a:solidFill>
                          <a:srgbClr val="000000"/>
                        </a:solidFill>
                        <a:effectLst/>
                        <a:latin typeface="Calibri"/>
                      </a:endParaRPr>
                    </a:p>
                  </a:txBody>
                  <a:tcPr marL="9525" marR="9525" marT="9525" marB="0" anchor="b"/>
                </a:tc>
                <a:tc>
                  <a:txBody>
                    <a:bodyPr/>
                    <a:lstStyle/>
                    <a:p>
                      <a:pPr algn="ctr" fontAlgn="b"/>
                      <a:r>
                        <a:rPr lang="en-US" sz="1400" u="none" strike="noStrike" dirty="0">
                          <a:effectLst/>
                        </a:rPr>
                        <a:t>24</a:t>
                      </a:r>
                      <a:endParaRPr lang="en-US" sz="1400" b="0" i="0" u="none" strike="noStrike" dirty="0">
                        <a:solidFill>
                          <a:srgbClr val="000000"/>
                        </a:solidFill>
                        <a:effectLst/>
                        <a:latin typeface="Calibri"/>
                      </a:endParaRPr>
                    </a:p>
                  </a:txBody>
                  <a:tcPr marL="9525" marR="9525" marT="9525" marB="0" anchor="b"/>
                </a:tc>
              </a:tr>
              <a:tr h="269436">
                <a:tc>
                  <a:txBody>
                    <a:bodyPr/>
                    <a:lstStyle/>
                    <a:p>
                      <a:pPr algn="l" fontAlgn="b"/>
                      <a:r>
                        <a:rPr lang="en-US" sz="1400" u="none" strike="noStrike" dirty="0" smtClean="0">
                          <a:effectLst/>
                        </a:rPr>
                        <a:t>Strain (Axial &amp; Radial Support Rods)</a:t>
                      </a:r>
                      <a:endParaRPr lang="en-US" sz="1400" b="0" i="0" u="none" strike="noStrike" dirty="0">
                        <a:solidFill>
                          <a:srgbClr val="000000"/>
                        </a:solidFill>
                        <a:effectLst/>
                        <a:latin typeface="Calibri"/>
                      </a:endParaRPr>
                    </a:p>
                  </a:txBody>
                  <a:tcPr marL="9525" marR="9525" marT="9525" marB="0" anchor="b"/>
                </a:tc>
                <a:tc>
                  <a:txBody>
                    <a:bodyPr/>
                    <a:lstStyle/>
                    <a:p>
                      <a:pPr algn="ctr" fontAlgn="b"/>
                      <a:r>
                        <a:rPr lang="en-US" sz="1400" u="none" strike="noStrike" dirty="0">
                          <a:effectLst/>
                        </a:rPr>
                        <a:t>24</a:t>
                      </a:r>
                      <a:endParaRPr lang="en-US" sz="1400" b="0" i="0" u="none" strike="noStrike" dirty="0">
                        <a:solidFill>
                          <a:srgbClr val="000000"/>
                        </a:solidFill>
                        <a:effectLst/>
                        <a:latin typeface="Calibri"/>
                      </a:endParaRPr>
                    </a:p>
                  </a:txBody>
                  <a:tcPr marL="9525" marR="9525" marT="9525" marB="0" anchor="b"/>
                </a:tc>
              </a:tr>
              <a:tr h="269436">
                <a:tc>
                  <a:txBody>
                    <a:bodyPr/>
                    <a:lstStyle/>
                    <a:p>
                      <a:pPr algn="l" fontAlgn="b"/>
                      <a:r>
                        <a:rPr lang="en-US" sz="1400" u="none" strike="noStrike" dirty="0">
                          <a:effectLst/>
                        </a:rPr>
                        <a:t>Reflective Position Sensors </a:t>
                      </a:r>
                      <a:r>
                        <a:rPr lang="en-US" sz="1400" u="none" strike="noStrike" dirty="0" smtClean="0">
                          <a:effectLst/>
                        </a:rPr>
                        <a:t>(</a:t>
                      </a:r>
                      <a:r>
                        <a:rPr lang="en-US" sz="1400" u="none" strike="noStrike" dirty="0" err="1" smtClean="0">
                          <a:effectLst/>
                        </a:rPr>
                        <a:t>Coldmass</a:t>
                      </a:r>
                      <a:r>
                        <a:rPr lang="en-US" sz="1400" u="none" strike="noStrike" dirty="0" smtClean="0">
                          <a:effectLst/>
                        </a:rPr>
                        <a:t>)</a:t>
                      </a:r>
                      <a:endParaRPr lang="en-US" sz="1400" b="0" i="0" u="none" strike="noStrike" dirty="0">
                        <a:solidFill>
                          <a:srgbClr val="000000"/>
                        </a:solidFill>
                        <a:effectLst/>
                        <a:latin typeface="Calibri"/>
                      </a:endParaRPr>
                    </a:p>
                  </a:txBody>
                  <a:tcPr marL="9525" marR="9525" marT="9525" marB="0" anchor="b"/>
                </a:tc>
                <a:tc>
                  <a:txBody>
                    <a:bodyPr/>
                    <a:lstStyle/>
                    <a:p>
                      <a:pPr algn="ctr" fontAlgn="b"/>
                      <a:r>
                        <a:rPr lang="en-US" sz="1400" u="none" strike="noStrike" dirty="0">
                          <a:effectLst/>
                        </a:rPr>
                        <a:t>12</a:t>
                      </a:r>
                      <a:endParaRPr lang="en-US" sz="1400" b="0" i="0" u="none" strike="noStrike" dirty="0">
                        <a:solidFill>
                          <a:srgbClr val="000000"/>
                        </a:solidFill>
                        <a:effectLst/>
                        <a:latin typeface="Calibri"/>
                      </a:endParaRPr>
                    </a:p>
                  </a:txBody>
                  <a:tcPr marL="9525" marR="9525" marT="9525" marB="0" anchor="b"/>
                </a:tc>
              </a:tr>
            </a:tbl>
          </a:graphicData>
        </a:graphic>
      </p:graphicFrame>
      <p:sp>
        <p:nvSpPr>
          <p:cNvPr id="9" name="TextBox 8"/>
          <p:cNvSpPr txBox="1"/>
          <p:nvPr/>
        </p:nvSpPr>
        <p:spPr>
          <a:xfrm>
            <a:off x="7086600" y="2476500"/>
            <a:ext cx="1162691" cy="646331"/>
          </a:xfrm>
          <a:prstGeom prst="rect">
            <a:avLst/>
          </a:prstGeom>
          <a:noFill/>
        </p:spPr>
        <p:txBody>
          <a:bodyPr wrap="none" rtlCol="0">
            <a:spAutoFit/>
          </a:bodyPr>
          <a:lstStyle/>
          <a:p>
            <a:r>
              <a:rPr lang="en-US" dirty="0" smtClean="0">
                <a:solidFill>
                  <a:schemeClr val="tx2"/>
                </a:solidFill>
              </a:rPr>
              <a:t>Quench</a:t>
            </a:r>
          </a:p>
          <a:p>
            <a:r>
              <a:rPr lang="en-US" dirty="0" smtClean="0">
                <a:solidFill>
                  <a:schemeClr val="tx2"/>
                </a:solidFill>
              </a:rPr>
              <a:t>Protection</a:t>
            </a:r>
            <a:endParaRPr lang="en-US" dirty="0">
              <a:solidFill>
                <a:schemeClr val="tx2"/>
              </a:solidFill>
            </a:endParaRPr>
          </a:p>
        </p:txBody>
      </p:sp>
      <p:sp>
        <p:nvSpPr>
          <p:cNvPr id="10" name="TextBox 9"/>
          <p:cNvSpPr txBox="1"/>
          <p:nvPr/>
        </p:nvSpPr>
        <p:spPr>
          <a:xfrm>
            <a:off x="7127966" y="3715434"/>
            <a:ext cx="1388585" cy="646331"/>
          </a:xfrm>
          <a:prstGeom prst="rect">
            <a:avLst/>
          </a:prstGeom>
          <a:noFill/>
        </p:spPr>
        <p:txBody>
          <a:bodyPr wrap="none" rtlCol="0">
            <a:spAutoFit/>
          </a:bodyPr>
          <a:lstStyle/>
          <a:p>
            <a:r>
              <a:rPr lang="en-US" dirty="0" smtClean="0">
                <a:solidFill>
                  <a:srgbClr val="92D050"/>
                </a:solidFill>
              </a:rPr>
              <a:t>Temperature</a:t>
            </a:r>
          </a:p>
          <a:p>
            <a:r>
              <a:rPr lang="en-US" dirty="0" smtClean="0">
                <a:solidFill>
                  <a:srgbClr val="92D050"/>
                </a:solidFill>
              </a:rPr>
              <a:t>Sensors</a:t>
            </a:r>
            <a:endParaRPr lang="en-US" dirty="0">
              <a:solidFill>
                <a:srgbClr val="92D050"/>
              </a:solidFill>
            </a:endParaRPr>
          </a:p>
        </p:txBody>
      </p:sp>
      <p:sp>
        <p:nvSpPr>
          <p:cNvPr id="11" name="TextBox 10"/>
          <p:cNvSpPr txBox="1"/>
          <p:nvPr/>
        </p:nvSpPr>
        <p:spPr>
          <a:xfrm>
            <a:off x="7010400" y="4469368"/>
            <a:ext cx="1471621" cy="369332"/>
          </a:xfrm>
          <a:prstGeom prst="rect">
            <a:avLst/>
          </a:prstGeom>
          <a:noFill/>
        </p:spPr>
        <p:txBody>
          <a:bodyPr wrap="none" rtlCol="0">
            <a:spAutoFit/>
          </a:bodyPr>
          <a:lstStyle/>
          <a:p>
            <a:r>
              <a:rPr lang="en-US" dirty="0" smtClean="0">
                <a:solidFill>
                  <a:srgbClr val="FF0000"/>
                </a:solidFill>
              </a:rPr>
              <a:t>Strain Gauges</a:t>
            </a:r>
            <a:endParaRPr lang="en-US" dirty="0">
              <a:solidFill>
                <a:srgbClr val="FF0000"/>
              </a:solidFill>
            </a:endParaRPr>
          </a:p>
        </p:txBody>
      </p:sp>
      <p:sp>
        <p:nvSpPr>
          <p:cNvPr id="12" name="TextBox 11"/>
          <p:cNvSpPr txBox="1"/>
          <p:nvPr/>
        </p:nvSpPr>
        <p:spPr>
          <a:xfrm>
            <a:off x="7010400" y="4762500"/>
            <a:ext cx="1710148" cy="369332"/>
          </a:xfrm>
          <a:prstGeom prst="rect">
            <a:avLst/>
          </a:prstGeom>
          <a:noFill/>
        </p:spPr>
        <p:txBody>
          <a:bodyPr wrap="none" rtlCol="0">
            <a:spAutoFit/>
          </a:bodyPr>
          <a:lstStyle/>
          <a:p>
            <a:r>
              <a:rPr lang="en-US" dirty="0" smtClean="0">
                <a:solidFill>
                  <a:srgbClr val="FFC000"/>
                </a:solidFill>
              </a:rPr>
              <a:t>Position Sensors</a:t>
            </a:r>
            <a:endParaRPr lang="en-US" dirty="0">
              <a:solidFill>
                <a:srgbClr val="FFC000"/>
              </a:solidFill>
            </a:endParaRPr>
          </a:p>
        </p:txBody>
      </p:sp>
      <p:sp>
        <p:nvSpPr>
          <p:cNvPr id="13" name="Rectangle 12"/>
          <p:cNvSpPr/>
          <p:nvPr/>
        </p:nvSpPr>
        <p:spPr>
          <a:xfrm>
            <a:off x="76200" y="2247900"/>
            <a:ext cx="6934200" cy="1219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76200" y="3543300"/>
            <a:ext cx="6934200" cy="990600"/>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76200" y="4610100"/>
            <a:ext cx="6934200" cy="18466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76200" y="4838700"/>
            <a:ext cx="6934200" cy="293132"/>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263464" y="5171021"/>
            <a:ext cx="746936" cy="276999"/>
          </a:xfrm>
          <a:prstGeom prst="rect">
            <a:avLst/>
          </a:prstGeom>
          <a:noFill/>
        </p:spPr>
        <p:txBody>
          <a:bodyPr wrap="none" rtlCol="0">
            <a:spAutoFit/>
          </a:bodyPr>
          <a:lstStyle/>
          <a:p>
            <a:r>
              <a:rPr lang="en-US" sz="1200" dirty="0" smtClean="0"/>
              <a:t>(D. </a:t>
            </a:r>
            <a:r>
              <a:rPr lang="en-US" sz="1200" dirty="0" err="1" smtClean="0"/>
              <a:t>Orris</a:t>
            </a:r>
            <a:r>
              <a:rPr lang="en-US" sz="1200" dirty="0" smtClean="0"/>
              <a:t>)</a:t>
            </a:r>
            <a:endParaRPr lang="en-US" sz="1200" dirty="0"/>
          </a:p>
        </p:txBody>
      </p:sp>
    </p:spTree>
    <p:extLst>
      <p:ext uri="{BB962C8B-B14F-4D97-AF65-F5344CB8AC3E}">
        <p14:creationId xmlns:p14="http://schemas.microsoft.com/office/powerpoint/2010/main" val="4220331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Interfaces</a:t>
            </a:r>
            <a:endParaRPr lang="en-US" dirty="0"/>
          </a:p>
        </p:txBody>
      </p:sp>
      <p:sp>
        <p:nvSpPr>
          <p:cNvPr id="4" name="Date Placeholder 3"/>
          <p:cNvSpPr>
            <a:spLocks noGrp="1"/>
          </p:cNvSpPr>
          <p:nvPr>
            <p:ph type="dt" sz="half" idx="10"/>
          </p:nvPr>
        </p:nvSpPr>
        <p:spPr/>
        <p:txBody>
          <a:bodyPr/>
          <a:lstStyle/>
          <a:p>
            <a:pPr>
              <a:defRPr/>
            </a:pPr>
            <a:r>
              <a:rPr lang="en-US" dirty="0"/>
              <a:t>October 21-24, 2014</a:t>
            </a:r>
          </a:p>
        </p:txBody>
      </p:sp>
      <p:sp>
        <p:nvSpPr>
          <p:cNvPr id="5" name="Footer Placeholder 4"/>
          <p:cNvSpPr>
            <a:spLocks noGrp="1"/>
          </p:cNvSpPr>
          <p:nvPr>
            <p:ph type="ftr" sz="quarter" idx="11"/>
          </p:nvPr>
        </p:nvSpPr>
        <p:spPr/>
        <p:txBody>
          <a:bodyPr/>
          <a:lstStyle/>
          <a:p>
            <a:pPr>
              <a:defRPr/>
            </a:pPr>
            <a:r>
              <a:rPr lang="en-US" dirty="0"/>
              <a:t>M. Buehler – DOE CD-2/3b  Review</a:t>
            </a:r>
            <a:endParaRPr lang="en-US" b="1" dirty="0"/>
          </a:p>
        </p:txBody>
      </p:sp>
      <p:sp>
        <p:nvSpPr>
          <p:cNvPr id="6" name="Slide Number Placeholder 5"/>
          <p:cNvSpPr>
            <a:spLocks noGrp="1"/>
          </p:cNvSpPr>
          <p:nvPr>
            <p:ph type="sldNum" sz="quarter" idx="12"/>
          </p:nvPr>
        </p:nvSpPr>
        <p:spPr/>
        <p:txBody>
          <a:bodyPr/>
          <a:lstStyle/>
          <a:p>
            <a:pPr>
              <a:defRPr/>
            </a:pPr>
            <a:fld id="{2A0CCE80-3B22-F34E-81B2-E096627812DD}" type="slidenum">
              <a:rPr lang="en-US" smtClean="0"/>
              <a:pPr>
                <a:defRPr/>
              </a:pPr>
              <a:t>17</a:t>
            </a:fld>
            <a:endParaRPr lang="en-US" dirty="0"/>
          </a:p>
        </p:txBody>
      </p:sp>
      <p:sp>
        <p:nvSpPr>
          <p:cNvPr id="7" name="Content Placeholder 2"/>
          <p:cNvSpPr>
            <a:spLocks noGrp="1"/>
          </p:cNvSpPr>
          <p:nvPr>
            <p:ph idx="1"/>
          </p:nvPr>
        </p:nvSpPr>
        <p:spPr>
          <a:xfrm>
            <a:off x="76200" y="895350"/>
            <a:ext cx="5105400" cy="5257800"/>
          </a:xfrm>
        </p:spPr>
        <p:txBody>
          <a:bodyPr>
            <a:normAutofit lnSpcReduction="10000"/>
          </a:bodyPr>
          <a:lstStyle/>
          <a:p>
            <a:r>
              <a:rPr lang="en-US" dirty="0" smtClean="0"/>
              <a:t>DS-TS interface:</a:t>
            </a:r>
          </a:p>
          <a:p>
            <a:pPr lvl="1"/>
            <a:r>
              <a:rPr lang="en-US" dirty="0" smtClean="0"/>
              <a:t>DS connects to </a:t>
            </a:r>
            <a:r>
              <a:rPr lang="en-US" dirty="0" err="1" smtClean="0"/>
              <a:t>TSd</a:t>
            </a:r>
            <a:r>
              <a:rPr lang="en-US" dirty="0" smtClean="0"/>
              <a:t> to provide a common </a:t>
            </a:r>
            <a:r>
              <a:rPr lang="en-US" dirty="0" err="1" smtClean="0"/>
              <a:t>Muon</a:t>
            </a:r>
            <a:r>
              <a:rPr lang="en-US" dirty="0" smtClean="0"/>
              <a:t> </a:t>
            </a:r>
            <a:r>
              <a:rPr lang="en-US" dirty="0" err="1" smtClean="0"/>
              <a:t>Beamline</a:t>
            </a:r>
            <a:r>
              <a:rPr lang="en-US" dirty="0" smtClean="0"/>
              <a:t> Vacuum System volume</a:t>
            </a:r>
          </a:p>
          <a:p>
            <a:pPr lvl="1"/>
            <a:r>
              <a:rPr lang="en-US" dirty="0" smtClean="0"/>
              <a:t>Connection via a flexible bellows</a:t>
            </a:r>
          </a:p>
          <a:p>
            <a:pPr lvl="1"/>
            <a:r>
              <a:rPr lang="en-US" dirty="0" smtClean="0"/>
              <a:t>Allows axial/lateral movement from cool-down and magnetic forces</a:t>
            </a:r>
          </a:p>
          <a:p>
            <a:r>
              <a:rPr lang="en-US" dirty="0" smtClean="0"/>
              <a:t>Transfer Line:</a:t>
            </a:r>
          </a:p>
          <a:p>
            <a:pPr lvl="1"/>
            <a:r>
              <a:rPr lang="en-US" dirty="0" smtClean="0"/>
              <a:t>Attached to the side of the chimney</a:t>
            </a:r>
          </a:p>
          <a:p>
            <a:pPr lvl="1"/>
            <a:r>
              <a:rPr lang="en-US" dirty="0" smtClean="0"/>
              <a:t>10 inches OD</a:t>
            </a:r>
          </a:p>
          <a:p>
            <a:pPr lvl="1"/>
            <a:r>
              <a:rPr lang="en-US" dirty="0" smtClean="0"/>
              <a:t>DS superconductor, cryogenic piping</a:t>
            </a:r>
          </a:p>
          <a:p>
            <a:r>
              <a:rPr lang="en-US" dirty="0" smtClean="0"/>
              <a:t>Instrumentation Port:</a:t>
            </a:r>
          </a:p>
          <a:p>
            <a:pPr lvl="1"/>
            <a:r>
              <a:rPr lang="en-US" dirty="0"/>
              <a:t>T</a:t>
            </a:r>
            <a:r>
              <a:rPr lang="en-US" dirty="0" smtClean="0"/>
              <a:t>o route instrumentation wiring</a:t>
            </a:r>
            <a:endParaRPr lang="en-US" dirty="0"/>
          </a:p>
        </p:txBody>
      </p:sp>
      <p:pic>
        <p:nvPicPr>
          <p:cNvPr id="8" name="Picture 7"/>
          <p:cNvPicPr/>
          <p:nvPr/>
        </p:nvPicPr>
        <p:blipFill>
          <a:blip r:embed="rId2">
            <a:extLst>
              <a:ext uri="{28A0092B-C50C-407E-A947-70E740481C1C}">
                <a14:useLocalDpi xmlns:a14="http://schemas.microsoft.com/office/drawing/2010/main" val="0"/>
              </a:ext>
            </a:extLst>
          </a:blip>
          <a:stretch>
            <a:fillRect/>
          </a:stretch>
        </p:blipFill>
        <p:spPr>
          <a:xfrm>
            <a:off x="5295900" y="857251"/>
            <a:ext cx="3810000" cy="2743200"/>
          </a:xfrm>
          <a:prstGeom prst="rect">
            <a:avLst/>
          </a:prstGeom>
        </p:spPr>
      </p:pic>
      <p:pic>
        <p:nvPicPr>
          <p:cNvPr id="9" name="Picture 8"/>
          <p:cNvPicPr/>
          <p:nvPr/>
        </p:nvPicPr>
        <p:blipFill>
          <a:blip r:embed="rId3">
            <a:extLst>
              <a:ext uri="{28A0092B-C50C-407E-A947-70E740481C1C}">
                <a14:useLocalDpi xmlns:a14="http://schemas.microsoft.com/office/drawing/2010/main" val="0"/>
              </a:ext>
            </a:extLst>
          </a:blip>
          <a:stretch>
            <a:fillRect/>
          </a:stretch>
        </p:blipFill>
        <p:spPr>
          <a:xfrm>
            <a:off x="5539528" y="3986716"/>
            <a:ext cx="3519805" cy="1948815"/>
          </a:xfrm>
          <a:prstGeom prst="rect">
            <a:avLst/>
          </a:prstGeom>
        </p:spPr>
      </p:pic>
      <p:sp>
        <p:nvSpPr>
          <p:cNvPr id="10" name="Rectangle 9"/>
          <p:cNvSpPr/>
          <p:nvPr/>
        </p:nvSpPr>
        <p:spPr>
          <a:xfrm>
            <a:off x="5242648" y="3600451"/>
            <a:ext cx="4625251" cy="400110"/>
          </a:xfrm>
          <a:prstGeom prst="rect">
            <a:avLst/>
          </a:prstGeom>
        </p:spPr>
        <p:txBody>
          <a:bodyPr wrap="square">
            <a:spAutoFit/>
          </a:bodyPr>
          <a:lstStyle/>
          <a:p>
            <a:r>
              <a:rPr lang="en-US" sz="2000" dirty="0"/>
              <a:t>Connection Between DS and </a:t>
            </a:r>
            <a:r>
              <a:rPr lang="en-US" sz="2000" dirty="0" err="1"/>
              <a:t>TSd</a:t>
            </a:r>
            <a:endParaRPr lang="en-US" sz="2000" dirty="0"/>
          </a:p>
        </p:txBody>
      </p:sp>
      <p:sp>
        <p:nvSpPr>
          <p:cNvPr id="11" name="Rectangle 10"/>
          <p:cNvSpPr/>
          <p:nvPr/>
        </p:nvSpPr>
        <p:spPr>
          <a:xfrm>
            <a:off x="5642699" y="5916481"/>
            <a:ext cx="2957476" cy="400110"/>
          </a:xfrm>
          <a:prstGeom prst="rect">
            <a:avLst/>
          </a:prstGeom>
        </p:spPr>
        <p:txBody>
          <a:bodyPr wrap="none">
            <a:spAutoFit/>
          </a:bodyPr>
          <a:lstStyle/>
          <a:p>
            <a:r>
              <a:rPr lang="en-US" sz="2000" dirty="0" smtClean="0"/>
              <a:t>Transfer Line Cross Section</a:t>
            </a:r>
            <a:endParaRPr lang="en-US" sz="2000" dirty="0"/>
          </a:p>
        </p:txBody>
      </p:sp>
    </p:spTree>
    <p:extLst>
      <p:ext uri="{BB962C8B-B14F-4D97-AF65-F5344CB8AC3E}">
        <p14:creationId xmlns:p14="http://schemas.microsoft.com/office/powerpoint/2010/main" val="31696211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Remaining work before CD-3</a:t>
            </a:r>
            <a:endParaRPr lang="en-US" dirty="0"/>
          </a:p>
        </p:txBody>
      </p:sp>
      <p:sp>
        <p:nvSpPr>
          <p:cNvPr id="3" name="Content Placeholder 2"/>
          <p:cNvSpPr>
            <a:spLocks noGrp="1"/>
          </p:cNvSpPr>
          <p:nvPr>
            <p:ph idx="1"/>
          </p:nvPr>
        </p:nvSpPr>
        <p:spPr/>
        <p:txBody>
          <a:bodyPr/>
          <a:lstStyle/>
          <a:p>
            <a:r>
              <a:rPr lang="en-US" sz="2800" dirty="0" smtClean="0"/>
              <a:t>Order final engineering design of DS by the magnet vendor</a:t>
            </a:r>
          </a:p>
          <a:p>
            <a:r>
              <a:rPr lang="en-US" sz="2800" dirty="0" smtClean="0"/>
              <a:t>Conduct technical review of the final DS design</a:t>
            </a:r>
          </a:p>
          <a:p>
            <a:r>
              <a:rPr lang="en-US" sz="2800" dirty="0" smtClean="0"/>
              <a:t>Prepare final design and drawing of DS support stand</a:t>
            </a:r>
          </a:p>
          <a:p>
            <a:pPr marL="0" indent="0">
              <a:buNone/>
            </a:pPr>
            <a:endParaRPr lang="en-US" sz="2800" dirty="0" smtClean="0"/>
          </a:p>
          <a:p>
            <a:endParaRPr lang="en-US" sz="2800" dirty="0"/>
          </a:p>
        </p:txBody>
      </p:sp>
      <p:sp>
        <p:nvSpPr>
          <p:cNvPr id="4" name="Date Placeholder 3"/>
          <p:cNvSpPr>
            <a:spLocks noGrp="1"/>
          </p:cNvSpPr>
          <p:nvPr>
            <p:ph type="dt" sz="half" idx="10"/>
          </p:nvPr>
        </p:nvSpPr>
        <p:spPr/>
        <p:txBody>
          <a:bodyPr/>
          <a:lstStyle/>
          <a:p>
            <a:pPr>
              <a:defRPr/>
            </a:pPr>
            <a:r>
              <a:rPr lang="en-US" dirty="0"/>
              <a:t>October 21-24, 2014</a:t>
            </a:r>
          </a:p>
        </p:txBody>
      </p:sp>
      <p:sp>
        <p:nvSpPr>
          <p:cNvPr id="5" name="Footer Placeholder 4"/>
          <p:cNvSpPr>
            <a:spLocks noGrp="1"/>
          </p:cNvSpPr>
          <p:nvPr>
            <p:ph type="ftr" sz="quarter" idx="11"/>
          </p:nvPr>
        </p:nvSpPr>
        <p:spPr/>
        <p:txBody>
          <a:bodyPr/>
          <a:lstStyle/>
          <a:p>
            <a:pPr>
              <a:defRPr/>
            </a:pPr>
            <a:r>
              <a:rPr lang="en-US" dirty="0"/>
              <a:t>M. Buehler – DOE CD-2/3b  Review</a:t>
            </a:r>
            <a:endParaRPr lang="en-US" b="1" dirty="0"/>
          </a:p>
        </p:txBody>
      </p:sp>
      <p:sp>
        <p:nvSpPr>
          <p:cNvPr id="6" name="Slide Number Placeholder 5"/>
          <p:cNvSpPr>
            <a:spLocks noGrp="1"/>
          </p:cNvSpPr>
          <p:nvPr>
            <p:ph type="sldNum" sz="quarter" idx="12"/>
          </p:nvPr>
        </p:nvSpPr>
        <p:spPr/>
        <p:txBody>
          <a:bodyPr/>
          <a:lstStyle/>
          <a:p>
            <a:pPr>
              <a:defRPr/>
            </a:pPr>
            <a:fld id="{2A0CCE80-3B22-F34E-81B2-E096627812DD}" type="slidenum">
              <a:rPr lang="en-US" smtClean="0"/>
              <a:pPr>
                <a:defRPr/>
              </a:pPr>
              <a:t>18</a:t>
            </a:fld>
            <a:endParaRPr lang="en-US" dirty="0"/>
          </a:p>
        </p:txBody>
      </p:sp>
    </p:spTree>
    <p:extLst>
      <p:ext uri="{BB962C8B-B14F-4D97-AF65-F5344CB8AC3E}">
        <p14:creationId xmlns:p14="http://schemas.microsoft.com/office/powerpoint/2010/main" val="37419154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Quality Assurance</a:t>
            </a:r>
            <a:endParaRPr lang="en-US" dirty="0"/>
          </a:p>
        </p:txBody>
      </p:sp>
      <p:sp>
        <p:nvSpPr>
          <p:cNvPr id="3" name="Content Placeholder 2"/>
          <p:cNvSpPr>
            <a:spLocks noGrp="1"/>
          </p:cNvSpPr>
          <p:nvPr>
            <p:ph idx="1"/>
          </p:nvPr>
        </p:nvSpPr>
        <p:spPr>
          <a:xfrm>
            <a:off x="228600" y="766821"/>
            <a:ext cx="8672513" cy="5643504"/>
          </a:xfrm>
        </p:spPr>
        <p:txBody>
          <a:bodyPr/>
          <a:lstStyle/>
          <a:p>
            <a:pPr>
              <a:lnSpc>
                <a:spcPct val="120000"/>
              </a:lnSpc>
              <a:spcBef>
                <a:spcPts val="0"/>
              </a:spcBef>
              <a:spcAft>
                <a:spcPts val="600"/>
              </a:spcAft>
            </a:pPr>
            <a:r>
              <a:rPr lang="en-US" sz="1600" dirty="0"/>
              <a:t>The reference design has been reviewed by magnet experts, fulfills all the requirements, complies with the structural codes and has appropriate margins used in similar magnets:</a:t>
            </a:r>
          </a:p>
          <a:p>
            <a:pPr lvl="1">
              <a:lnSpc>
                <a:spcPct val="120000"/>
              </a:lnSpc>
              <a:spcBef>
                <a:spcPts val="0"/>
              </a:spcBef>
              <a:spcAft>
                <a:spcPts val="600"/>
              </a:spcAft>
            </a:pPr>
            <a:r>
              <a:rPr lang="en-US" sz="1400" dirty="0">
                <a:solidFill>
                  <a:srgbClr val="0070C0"/>
                </a:solidFill>
              </a:rPr>
              <a:t>The magnet vendor has flexibility in changing the reference design to optimize the fabrication process. The vendor is responsible for demonstrating that the modified design still meets the </a:t>
            </a:r>
            <a:r>
              <a:rPr lang="en-US" sz="1400" dirty="0" smtClean="0">
                <a:solidFill>
                  <a:srgbClr val="0070C0"/>
                </a:solidFill>
              </a:rPr>
              <a:t>requirements.</a:t>
            </a:r>
            <a:endParaRPr lang="en-US" sz="1400" dirty="0">
              <a:solidFill>
                <a:srgbClr val="0070C0"/>
              </a:solidFill>
            </a:endParaRPr>
          </a:p>
          <a:p>
            <a:pPr lvl="1">
              <a:lnSpc>
                <a:spcPct val="120000"/>
              </a:lnSpc>
              <a:spcBef>
                <a:spcPts val="0"/>
              </a:spcBef>
              <a:spcAft>
                <a:spcPts val="600"/>
              </a:spcAft>
            </a:pPr>
            <a:r>
              <a:rPr lang="en-US" sz="1400" dirty="0">
                <a:solidFill>
                  <a:srgbClr val="0070C0"/>
                </a:solidFill>
              </a:rPr>
              <a:t>Technical review of the final </a:t>
            </a:r>
            <a:r>
              <a:rPr lang="en-US" sz="1400" dirty="0" smtClean="0">
                <a:solidFill>
                  <a:srgbClr val="0070C0"/>
                </a:solidFill>
              </a:rPr>
              <a:t>DS </a:t>
            </a:r>
            <a:r>
              <a:rPr lang="en-US" sz="1400" dirty="0">
                <a:solidFill>
                  <a:srgbClr val="0070C0"/>
                </a:solidFill>
              </a:rPr>
              <a:t>design is conducted before the magnet vendor is granted permission to fabricate the magnet.</a:t>
            </a:r>
          </a:p>
          <a:p>
            <a:pPr>
              <a:lnSpc>
                <a:spcPct val="120000"/>
              </a:lnSpc>
              <a:spcBef>
                <a:spcPts val="0"/>
              </a:spcBef>
              <a:spcAft>
                <a:spcPts val="600"/>
              </a:spcAft>
            </a:pPr>
            <a:r>
              <a:rPr lang="en-US" sz="1600" dirty="0"/>
              <a:t>The magnet vendor has to implement a quality assurance plan that meets the requirements for the design and construction of </a:t>
            </a:r>
            <a:r>
              <a:rPr lang="en-US" sz="1600" dirty="0" smtClean="0"/>
              <a:t>DS</a:t>
            </a:r>
            <a:r>
              <a:rPr lang="en-US" sz="1600" dirty="0"/>
              <a:t>: </a:t>
            </a:r>
          </a:p>
          <a:p>
            <a:pPr lvl="1">
              <a:lnSpc>
                <a:spcPct val="120000"/>
              </a:lnSpc>
              <a:spcBef>
                <a:spcPts val="0"/>
              </a:spcBef>
              <a:spcAft>
                <a:spcPts val="600"/>
              </a:spcAft>
            </a:pPr>
            <a:r>
              <a:rPr lang="en-US" sz="1400" dirty="0">
                <a:solidFill>
                  <a:srgbClr val="0070C0"/>
                </a:solidFill>
              </a:rPr>
              <a:t>Traveler system calling out all fabrication steps with internal </a:t>
            </a:r>
            <a:r>
              <a:rPr lang="en-US" sz="1400" dirty="0" smtClean="0">
                <a:solidFill>
                  <a:srgbClr val="0070C0"/>
                </a:solidFill>
              </a:rPr>
              <a:t>sign-offs.</a:t>
            </a:r>
            <a:endParaRPr lang="en-US" sz="1400" dirty="0">
              <a:solidFill>
                <a:srgbClr val="0070C0"/>
              </a:solidFill>
            </a:endParaRPr>
          </a:p>
          <a:p>
            <a:pPr lvl="1">
              <a:lnSpc>
                <a:spcPct val="120000"/>
              </a:lnSpc>
              <a:spcBef>
                <a:spcPts val="0"/>
              </a:spcBef>
              <a:spcAft>
                <a:spcPts val="600"/>
              </a:spcAft>
            </a:pPr>
            <a:r>
              <a:rPr lang="en-US" sz="1400" dirty="0">
                <a:solidFill>
                  <a:srgbClr val="0070C0"/>
                </a:solidFill>
              </a:rPr>
              <a:t>Hold points prior to critical </a:t>
            </a:r>
            <a:r>
              <a:rPr lang="en-US" sz="1400" dirty="0" smtClean="0">
                <a:solidFill>
                  <a:srgbClr val="0070C0"/>
                </a:solidFill>
              </a:rPr>
              <a:t>operations.</a:t>
            </a:r>
            <a:endParaRPr lang="en-US" sz="1400" dirty="0"/>
          </a:p>
          <a:p>
            <a:pPr>
              <a:lnSpc>
                <a:spcPct val="120000"/>
              </a:lnSpc>
              <a:spcBef>
                <a:spcPts val="0"/>
              </a:spcBef>
              <a:spcAft>
                <a:spcPts val="600"/>
              </a:spcAft>
            </a:pPr>
            <a:r>
              <a:rPr lang="en-US" sz="1600" dirty="0">
                <a:solidFill>
                  <a:schemeClr val="tx1"/>
                </a:solidFill>
              </a:rPr>
              <a:t>Vendor oversight by FNAL </a:t>
            </a:r>
            <a:r>
              <a:rPr lang="en-US" sz="1600" dirty="0" smtClean="0">
                <a:solidFill>
                  <a:schemeClr val="tx1"/>
                </a:solidFill>
              </a:rPr>
              <a:t>team</a:t>
            </a:r>
            <a:endParaRPr lang="en-US" sz="1600" dirty="0">
              <a:solidFill>
                <a:schemeClr val="tx1"/>
              </a:solidFill>
            </a:endParaRPr>
          </a:p>
          <a:p>
            <a:pPr>
              <a:lnSpc>
                <a:spcPct val="120000"/>
              </a:lnSpc>
              <a:spcBef>
                <a:spcPts val="0"/>
              </a:spcBef>
              <a:spcAft>
                <a:spcPts val="600"/>
              </a:spcAft>
            </a:pPr>
            <a:r>
              <a:rPr lang="en-US" sz="1600" dirty="0"/>
              <a:t>Model coil to validate the magnet production </a:t>
            </a:r>
            <a:r>
              <a:rPr lang="en-US" sz="1600" dirty="0" smtClean="0"/>
              <a:t>tooling</a:t>
            </a:r>
            <a:endParaRPr lang="en-US" sz="1600" dirty="0"/>
          </a:p>
          <a:p>
            <a:pPr>
              <a:lnSpc>
                <a:spcPct val="120000"/>
              </a:lnSpc>
              <a:spcBef>
                <a:spcPts val="0"/>
              </a:spcBef>
              <a:spcAft>
                <a:spcPts val="600"/>
              </a:spcAft>
            </a:pPr>
            <a:r>
              <a:rPr lang="en-US" sz="1600" dirty="0"/>
              <a:t>Extensive acceptance testing:</a:t>
            </a:r>
          </a:p>
          <a:p>
            <a:pPr lvl="1">
              <a:lnSpc>
                <a:spcPct val="120000"/>
              </a:lnSpc>
              <a:spcBef>
                <a:spcPts val="0"/>
              </a:spcBef>
              <a:spcAft>
                <a:spcPts val="600"/>
              </a:spcAft>
            </a:pPr>
            <a:r>
              <a:rPr lang="en-US" sz="1400" dirty="0">
                <a:solidFill>
                  <a:srgbClr val="0070C0"/>
                </a:solidFill>
              </a:rPr>
              <a:t>On the production cable prior shipping it to the magnet </a:t>
            </a:r>
            <a:r>
              <a:rPr lang="en-US" sz="1400" dirty="0" smtClean="0">
                <a:solidFill>
                  <a:srgbClr val="0070C0"/>
                </a:solidFill>
              </a:rPr>
              <a:t>vendor</a:t>
            </a:r>
            <a:endParaRPr lang="en-US" sz="1400" dirty="0">
              <a:solidFill>
                <a:srgbClr val="0070C0"/>
              </a:solidFill>
            </a:endParaRPr>
          </a:p>
          <a:p>
            <a:pPr lvl="1">
              <a:lnSpc>
                <a:spcPct val="120000"/>
              </a:lnSpc>
              <a:spcBef>
                <a:spcPts val="0"/>
              </a:spcBef>
              <a:spcAft>
                <a:spcPts val="600"/>
              </a:spcAft>
            </a:pPr>
            <a:r>
              <a:rPr lang="en-US" sz="1400" dirty="0">
                <a:solidFill>
                  <a:srgbClr val="0070C0"/>
                </a:solidFill>
              </a:rPr>
              <a:t>On the magnet at the vendor site (warm/cold).</a:t>
            </a:r>
          </a:p>
          <a:p>
            <a:r>
              <a:rPr lang="en-US" sz="1600" dirty="0" smtClean="0"/>
              <a:t>Details </a:t>
            </a:r>
            <a:r>
              <a:rPr lang="en-US" sz="1600" dirty="0"/>
              <a:t>are outlined in our Procurement Specification document (</a:t>
            </a:r>
            <a:r>
              <a:rPr lang="en-US" sz="1600" dirty="0" err="1"/>
              <a:t>DocDB</a:t>
            </a:r>
            <a:r>
              <a:rPr lang="en-US" sz="1600" dirty="0"/>
              <a:t> 3670)</a:t>
            </a:r>
          </a:p>
          <a:p>
            <a:endParaRPr lang="en-US" sz="1600" dirty="0" smtClean="0"/>
          </a:p>
          <a:p>
            <a:endParaRPr lang="en-US" sz="1600" dirty="0" smtClean="0"/>
          </a:p>
        </p:txBody>
      </p:sp>
      <p:sp>
        <p:nvSpPr>
          <p:cNvPr id="4" name="Date Placeholder 3"/>
          <p:cNvSpPr>
            <a:spLocks noGrp="1"/>
          </p:cNvSpPr>
          <p:nvPr>
            <p:ph type="dt" sz="half" idx="10"/>
          </p:nvPr>
        </p:nvSpPr>
        <p:spPr/>
        <p:txBody>
          <a:bodyPr/>
          <a:lstStyle/>
          <a:p>
            <a:pPr>
              <a:defRPr/>
            </a:pPr>
            <a:r>
              <a:rPr lang="en-US" dirty="0"/>
              <a:t>October 21-24, 2014</a:t>
            </a:r>
          </a:p>
        </p:txBody>
      </p:sp>
      <p:sp>
        <p:nvSpPr>
          <p:cNvPr id="5" name="Footer Placeholder 4"/>
          <p:cNvSpPr>
            <a:spLocks noGrp="1"/>
          </p:cNvSpPr>
          <p:nvPr>
            <p:ph type="ftr" sz="quarter" idx="11"/>
          </p:nvPr>
        </p:nvSpPr>
        <p:spPr/>
        <p:txBody>
          <a:bodyPr/>
          <a:lstStyle/>
          <a:p>
            <a:pPr>
              <a:defRPr/>
            </a:pPr>
            <a:r>
              <a:rPr lang="en-US" dirty="0"/>
              <a:t>M. Buehler – DOE CD-2/3b  Review</a:t>
            </a:r>
            <a:endParaRPr lang="en-US" b="1" dirty="0"/>
          </a:p>
        </p:txBody>
      </p:sp>
      <p:sp>
        <p:nvSpPr>
          <p:cNvPr id="6" name="Slide Number Placeholder 5"/>
          <p:cNvSpPr>
            <a:spLocks noGrp="1"/>
          </p:cNvSpPr>
          <p:nvPr>
            <p:ph type="sldNum" sz="quarter" idx="12"/>
          </p:nvPr>
        </p:nvSpPr>
        <p:spPr/>
        <p:txBody>
          <a:bodyPr/>
          <a:lstStyle/>
          <a:p>
            <a:pPr>
              <a:defRPr/>
            </a:pPr>
            <a:fld id="{2A0CCE80-3B22-F34E-81B2-E096627812DD}" type="slidenum">
              <a:rPr lang="en-US" smtClean="0"/>
              <a:pPr>
                <a:defRPr/>
              </a:pPr>
              <a:t>19</a:t>
            </a:fld>
            <a:endParaRPr lang="en-US" dirty="0"/>
          </a:p>
        </p:txBody>
      </p:sp>
    </p:spTree>
    <p:extLst>
      <p:ext uri="{BB962C8B-B14F-4D97-AF65-F5344CB8AC3E}">
        <p14:creationId xmlns:p14="http://schemas.microsoft.com/office/powerpoint/2010/main" val="23526012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Requirements: Overview</a:t>
            </a:r>
            <a:endParaRPr lang="en-US" dirty="0"/>
          </a:p>
        </p:txBody>
      </p:sp>
      <p:sp>
        <p:nvSpPr>
          <p:cNvPr id="3" name="Content Placeholder 2"/>
          <p:cNvSpPr>
            <a:spLocks noGrp="1"/>
          </p:cNvSpPr>
          <p:nvPr>
            <p:ph idx="1"/>
          </p:nvPr>
        </p:nvSpPr>
        <p:spPr>
          <a:xfrm>
            <a:off x="104775" y="4105275"/>
            <a:ext cx="8905875" cy="2019299"/>
          </a:xfrm>
        </p:spPr>
        <p:txBody>
          <a:bodyPr/>
          <a:lstStyle/>
          <a:p>
            <a:r>
              <a:rPr lang="en-US" sz="2000" dirty="0" smtClean="0"/>
              <a:t>Provide volume for the Mu2e experiment:</a:t>
            </a:r>
          </a:p>
          <a:p>
            <a:pPr lvl="1"/>
            <a:r>
              <a:rPr lang="en-US" sz="1800" dirty="0" smtClean="0"/>
              <a:t>1.8 m aperture, 10 m length</a:t>
            </a:r>
          </a:p>
          <a:p>
            <a:r>
              <a:rPr lang="en-US" sz="2000" dirty="0" smtClean="0"/>
              <a:t>Provide precision magnetic field:</a:t>
            </a:r>
          </a:p>
          <a:p>
            <a:pPr lvl="1"/>
            <a:r>
              <a:rPr lang="en-US" sz="1800" dirty="0" smtClean="0"/>
              <a:t>Graded field region (2 T to 1 T) to focus </a:t>
            </a:r>
            <a:r>
              <a:rPr lang="en-US" sz="1800" dirty="0" err="1" smtClean="0"/>
              <a:t>muons</a:t>
            </a:r>
            <a:r>
              <a:rPr lang="en-US" sz="1800" dirty="0" smtClean="0"/>
              <a:t> on stopping target and deflection of conversion electrons towards spectrometer</a:t>
            </a:r>
          </a:p>
          <a:p>
            <a:pPr lvl="1"/>
            <a:r>
              <a:rPr lang="en-US" sz="1800" dirty="0" smtClean="0"/>
              <a:t>Uniform field region (1 T) for precision tracking and </a:t>
            </a:r>
            <a:r>
              <a:rPr lang="en-US" sz="1800" dirty="0" err="1" smtClean="0"/>
              <a:t>calorimetry</a:t>
            </a:r>
            <a:endParaRPr lang="en-US" sz="1800" dirty="0"/>
          </a:p>
        </p:txBody>
      </p:sp>
      <p:sp>
        <p:nvSpPr>
          <p:cNvPr id="4" name="Date Placeholder 3"/>
          <p:cNvSpPr>
            <a:spLocks noGrp="1"/>
          </p:cNvSpPr>
          <p:nvPr>
            <p:ph type="dt" sz="half" idx="10"/>
          </p:nvPr>
        </p:nvSpPr>
        <p:spPr/>
        <p:txBody>
          <a:bodyPr/>
          <a:lstStyle/>
          <a:p>
            <a:pPr>
              <a:defRPr/>
            </a:pPr>
            <a:r>
              <a:rPr lang="en-US" dirty="0" smtClean="0"/>
              <a:t>October 21-24, 2014</a:t>
            </a:r>
            <a:endParaRPr lang="en-US" dirty="0"/>
          </a:p>
        </p:txBody>
      </p:sp>
      <p:sp>
        <p:nvSpPr>
          <p:cNvPr id="5" name="Footer Placeholder 4"/>
          <p:cNvSpPr>
            <a:spLocks noGrp="1"/>
          </p:cNvSpPr>
          <p:nvPr>
            <p:ph type="ftr" sz="quarter" idx="11"/>
          </p:nvPr>
        </p:nvSpPr>
        <p:spPr/>
        <p:txBody>
          <a:bodyPr/>
          <a:lstStyle/>
          <a:p>
            <a:pPr>
              <a:defRPr/>
            </a:pPr>
            <a:r>
              <a:rPr lang="en-US" dirty="0"/>
              <a:t>M. Buehler </a:t>
            </a:r>
            <a:r>
              <a:rPr lang="en-US" dirty="0" smtClean="0"/>
              <a:t>– DOE CD-2/3b  </a:t>
            </a:r>
            <a:r>
              <a:rPr lang="en-US" dirty="0"/>
              <a:t>Review</a:t>
            </a:r>
            <a:endParaRPr lang="en-US" b="1" dirty="0"/>
          </a:p>
        </p:txBody>
      </p:sp>
      <p:sp>
        <p:nvSpPr>
          <p:cNvPr id="6" name="Slide Number Placeholder 5"/>
          <p:cNvSpPr>
            <a:spLocks noGrp="1"/>
          </p:cNvSpPr>
          <p:nvPr>
            <p:ph type="sldNum" sz="quarter" idx="12"/>
          </p:nvPr>
        </p:nvSpPr>
        <p:spPr/>
        <p:txBody>
          <a:bodyPr/>
          <a:lstStyle/>
          <a:p>
            <a:pPr>
              <a:defRPr/>
            </a:pPr>
            <a:fld id="{2A0CCE80-3B22-F34E-81B2-E096627812DD}" type="slidenum">
              <a:rPr lang="en-US" smtClean="0"/>
              <a:pPr>
                <a:defRPr/>
              </a:pPr>
              <a:t>2</a:t>
            </a:fld>
            <a:endParaRPr lang="en-US" dirty="0"/>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7300" y="851782"/>
            <a:ext cx="6413058" cy="33067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143363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ESH&amp;Q</a:t>
            </a:r>
            <a:endParaRPr lang="en-US" dirty="0"/>
          </a:p>
        </p:txBody>
      </p:sp>
      <p:sp>
        <p:nvSpPr>
          <p:cNvPr id="4" name="Date Placeholder 3"/>
          <p:cNvSpPr>
            <a:spLocks noGrp="1"/>
          </p:cNvSpPr>
          <p:nvPr>
            <p:ph type="dt" sz="half" idx="10"/>
          </p:nvPr>
        </p:nvSpPr>
        <p:spPr/>
        <p:txBody>
          <a:bodyPr/>
          <a:lstStyle/>
          <a:p>
            <a:pPr>
              <a:defRPr/>
            </a:pPr>
            <a:r>
              <a:rPr lang="en-US" dirty="0"/>
              <a:t>October 21-24, 2014</a:t>
            </a:r>
          </a:p>
        </p:txBody>
      </p:sp>
      <p:sp>
        <p:nvSpPr>
          <p:cNvPr id="5" name="Footer Placeholder 4"/>
          <p:cNvSpPr>
            <a:spLocks noGrp="1"/>
          </p:cNvSpPr>
          <p:nvPr>
            <p:ph type="ftr" sz="quarter" idx="11"/>
          </p:nvPr>
        </p:nvSpPr>
        <p:spPr/>
        <p:txBody>
          <a:bodyPr/>
          <a:lstStyle/>
          <a:p>
            <a:pPr>
              <a:defRPr/>
            </a:pPr>
            <a:r>
              <a:rPr lang="en-US" dirty="0"/>
              <a:t>M. Buehler – DOE CD-2/3b  Review</a:t>
            </a:r>
            <a:endParaRPr lang="en-US" b="1" dirty="0"/>
          </a:p>
        </p:txBody>
      </p:sp>
      <p:sp>
        <p:nvSpPr>
          <p:cNvPr id="6" name="Slide Number Placeholder 5"/>
          <p:cNvSpPr>
            <a:spLocks noGrp="1"/>
          </p:cNvSpPr>
          <p:nvPr>
            <p:ph type="sldNum" sz="quarter" idx="12"/>
          </p:nvPr>
        </p:nvSpPr>
        <p:spPr/>
        <p:txBody>
          <a:bodyPr/>
          <a:lstStyle/>
          <a:p>
            <a:pPr>
              <a:defRPr/>
            </a:pPr>
            <a:fld id="{2A0CCE80-3B22-F34E-81B2-E096627812DD}" type="slidenum">
              <a:rPr lang="en-US" smtClean="0"/>
              <a:pPr>
                <a:defRPr/>
              </a:pPr>
              <a:t>20</a:t>
            </a:fld>
            <a:endParaRPr lang="en-US" dirty="0"/>
          </a:p>
        </p:txBody>
      </p:sp>
      <p:sp>
        <p:nvSpPr>
          <p:cNvPr id="7" name="Content Placeholder 6"/>
          <p:cNvSpPr txBox="1">
            <a:spLocks/>
          </p:cNvSpPr>
          <p:nvPr/>
        </p:nvSpPr>
        <p:spPr>
          <a:xfrm>
            <a:off x="242887" y="955733"/>
            <a:ext cx="8672513" cy="4987867"/>
          </a:xfrm>
          <a:prstGeom prst="rect">
            <a:avLst/>
          </a:prstGeom>
        </p:spPr>
        <p:txBody>
          <a:bodyPr lIns="0" tIns="0" rIns="0" bIns="0">
            <a:normAutofit fontScale="70000" lnSpcReduction="20000"/>
          </a:bodyPr>
          <a:lstStyle>
            <a:lvl1pPr marL="342900" indent="-342900" algn="l" defTabSz="457200" rtl="0" eaLnBrk="1" fontAlgn="base" hangingPunct="1">
              <a:spcBef>
                <a:spcPct val="20000"/>
              </a:spcBef>
              <a:spcAft>
                <a:spcPct val="0"/>
              </a:spcAft>
              <a:buFont typeface="Arial" charset="0"/>
              <a:buChar char="•"/>
              <a:defRPr sz="2400" kern="1200">
                <a:solidFill>
                  <a:srgbClr val="404040"/>
                </a:solidFill>
                <a:latin typeface="Helvetica"/>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200" kern="1200">
                <a:solidFill>
                  <a:srgbClr val="404040"/>
                </a:solidFill>
                <a:latin typeface="Helvetica"/>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000" kern="1200">
                <a:solidFill>
                  <a:srgbClr val="404040"/>
                </a:solidFill>
                <a:latin typeface="Helvetica"/>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1800" kern="1200">
                <a:solidFill>
                  <a:srgbClr val="404040"/>
                </a:solidFill>
                <a:latin typeface="Helvetica"/>
                <a:ea typeface="ＭＳ Ｐゴシック" charset="0"/>
                <a:cs typeface="+mn-cs"/>
              </a:defRPr>
            </a:lvl4pPr>
            <a:lvl5pPr marL="2057400" indent="-228600" algn="l" defTabSz="457200" rtl="0" eaLnBrk="1" fontAlgn="base" hangingPunct="1">
              <a:spcBef>
                <a:spcPct val="20000"/>
              </a:spcBef>
              <a:spcAft>
                <a:spcPct val="0"/>
              </a:spcAft>
              <a:buFont typeface="Arial"/>
              <a:buChar char="•"/>
              <a:defRPr sz="1800" kern="1200">
                <a:solidFill>
                  <a:srgbClr val="404040"/>
                </a:solidFill>
                <a:latin typeface="Helvetica"/>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20000"/>
              </a:lnSpc>
            </a:pPr>
            <a:r>
              <a:rPr lang="en-US" dirty="0" smtClean="0">
                <a:solidFill>
                  <a:srgbClr val="0070C0"/>
                </a:solidFill>
              </a:rPr>
              <a:t>Cryogenic:</a:t>
            </a:r>
          </a:p>
          <a:p>
            <a:pPr lvl="1">
              <a:lnSpc>
                <a:spcPct val="120000"/>
              </a:lnSpc>
            </a:pPr>
            <a:r>
              <a:rPr lang="en-US" dirty="0" smtClean="0"/>
              <a:t>Potential for oxygen deficient atmospheres (ODH). An (ODH) analyses will be conducted. Emergency response procedures will be developed for responding to alarm systems.</a:t>
            </a:r>
          </a:p>
          <a:p>
            <a:pPr>
              <a:lnSpc>
                <a:spcPct val="120000"/>
              </a:lnSpc>
            </a:pPr>
            <a:r>
              <a:rPr lang="en-US" dirty="0" smtClean="0">
                <a:solidFill>
                  <a:srgbClr val="0070C0"/>
                </a:solidFill>
              </a:rPr>
              <a:t>Stored Magnetic Energy:</a:t>
            </a:r>
          </a:p>
          <a:p>
            <a:pPr lvl="1">
              <a:lnSpc>
                <a:spcPct val="120000"/>
              </a:lnSpc>
            </a:pPr>
            <a:r>
              <a:rPr lang="en-US" dirty="0" smtClean="0"/>
              <a:t>26 MJ of stored energy in DS the powering circuit. Quench protection systems have been designed to dissipate the stored energy in the solenoids in a controlled and safe fashion.</a:t>
            </a:r>
          </a:p>
          <a:p>
            <a:pPr>
              <a:lnSpc>
                <a:spcPct val="120000"/>
              </a:lnSpc>
            </a:pPr>
            <a:r>
              <a:rPr lang="en-US" dirty="0" smtClean="0">
                <a:solidFill>
                  <a:srgbClr val="0070C0"/>
                </a:solidFill>
              </a:rPr>
              <a:t>Coupled Magnetic forces:</a:t>
            </a:r>
          </a:p>
          <a:p>
            <a:pPr lvl="1">
              <a:lnSpc>
                <a:spcPct val="120000"/>
              </a:lnSpc>
            </a:pPr>
            <a:r>
              <a:rPr lang="en-US" dirty="0" smtClean="0"/>
              <a:t>There are large forces within the DS itself as well as between the DS and TS. The DS is designed to resist these forces, but access to the magnet will be restricted during the times when it is powered.</a:t>
            </a:r>
          </a:p>
          <a:p>
            <a:pPr>
              <a:lnSpc>
                <a:spcPct val="120000"/>
              </a:lnSpc>
            </a:pPr>
            <a:r>
              <a:rPr lang="en-US" dirty="0" smtClean="0">
                <a:solidFill>
                  <a:srgbClr val="0070C0"/>
                </a:solidFill>
              </a:rPr>
              <a:t>Stray Magnetic Fields:</a:t>
            </a:r>
          </a:p>
          <a:p>
            <a:pPr lvl="1">
              <a:lnSpc>
                <a:spcPct val="120000"/>
              </a:lnSpc>
            </a:pPr>
            <a:r>
              <a:rPr lang="en-US" dirty="0" smtClean="0"/>
              <a:t>&gt;5 gauss fields are of particular concern because they can affect medical electronic devices (pacemakers); fields &gt;600 gauss can impact ferromagnetic materials. The fringe field analysis document is in </a:t>
            </a:r>
            <a:r>
              <a:rPr lang="en-US" dirty="0" err="1" smtClean="0"/>
              <a:t>DocDB</a:t>
            </a:r>
            <a:r>
              <a:rPr lang="en-US" dirty="0" smtClean="0"/>
              <a:t> - Mu2e Document 1381.</a:t>
            </a:r>
          </a:p>
          <a:p>
            <a:pPr lvl="1">
              <a:lnSpc>
                <a:spcPct val="120000"/>
              </a:lnSpc>
            </a:pPr>
            <a:r>
              <a:rPr lang="en-US" dirty="0" smtClean="0"/>
              <a:t>The DS has no return yoke. Access will be restricted when it is powered and warnings will be posted for persons with pacemakers.</a:t>
            </a:r>
            <a:endParaRPr lang="en-US" dirty="0"/>
          </a:p>
        </p:txBody>
      </p:sp>
    </p:spTree>
    <p:extLst>
      <p:ext uri="{BB962C8B-B14F-4D97-AF65-F5344CB8AC3E}">
        <p14:creationId xmlns:p14="http://schemas.microsoft.com/office/powerpoint/2010/main" val="4495915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 Breakdown Labor vs Material</a:t>
            </a:r>
            <a:endParaRPr lang="en-US" dirty="0"/>
          </a:p>
        </p:txBody>
      </p:sp>
      <p:sp>
        <p:nvSpPr>
          <p:cNvPr id="4" name="Date Placeholder 3"/>
          <p:cNvSpPr>
            <a:spLocks noGrp="1"/>
          </p:cNvSpPr>
          <p:nvPr>
            <p:ph type="dt" sz="half" idx="10"/>
          </p:nvPr>
        </p:nvSpPr>
        <p:spPr/>
        <p:txBody>
          <a:bodyPr/>
          <a:lstStyle/>
          <a:p>
            <a:pPr>
              <a:defRPr/>
            </a:pPr>
            <a:r>
              <a:rPr lang="en-US" dirty="0"/>
              <a:t>October 21-24, 2014</a:t>
            </a:r>
          </a:p>
        </p:txBody>
      </p:sp>
      <p:sp>
        <p:nvSpPr>
          <p:cNvPr id="5" name="Footer Placeholder 4"/>
          <p:cNvSpPr>
            <a:spLocks noGrp="1"/>
          </p:cNvSpPr>
          <p:nvPr>
            <p:ph type="ftr" sz="quarter" idx="11"/>
          </p:nvPr>
        </p:nvSpPr>
        <p:spPr/>
        <p:txBody>
          <a:bodyPr/>
          <a:lstStyle/>
          <a:p>
            <a:pPr>
              <a:defRPr/>
            </a:pPr>
            <a:r>
              <a:rPr lang="en-US" dirty="0"/>
              <a:t>M. Buehler – DOE CD-2/3b  Review</a:t>
            </a:r>
            <a:endParaRPr lang="en-US" b="1" dirty="0"/>
          </a:p>
        </p:txBody>
      </p:sp>
      <p:sp>
        <p:nvSpPr>
          <p:cNvPr id="6" name="Slide Number Placeholder 5"/>
          <p:cNvSpPr>
            <a:spLocks noGrp="1"/>
          </p:cNvSpPr>
          <p:nvPr>
            <p:ph type="sldNum" sz="quarter" idx="12"/>
          </p:nvPr>
        </p:nvSpPr>
        <p:spPr/>
        <p:txBody>
          <a:bodyPr/>
          <a:lstStyle/>
          <a:p>
            <a:pPr>
              <a:defRPr/>
            </a:pPr>
            <a:fld id="{2A0CCE80-3B22-F34E-81B2-E096627812DD}" type="slidenum">
              <a:rPr lang="en-US" smtClean="0"/>
              <a:pPr>
                <a:defRPr/>
              </a:pPr>
              <a:t>21</a:t>
            </a:fld>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9814" y="1009649"/>
            <a:ext cx="6746236" cy="4967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5247985" y="1137426"/>
            <a:ext cx="2209945" cy="461665"/>
          </a:xfrm>
          <a:prstGeom prst="rect">
            <a:avLst/>
          </a:prstGeom>
          <a:noFill/>
        </p:spPr>
        <p:txBody>
          <a:bodyPr wrap="square" rtlCol="0">
            <a:spAutoFit/>
          </a:bodyPr>
          <a:lstStyle/>
          <a:p>
            <a:r>
              <a:rPr lang="en-US" dirty="0" smtClean="0"/>
              <a:t>Base Cost</a:t>
            </a:r>
            <a:r>
              <a:rPr lang="en-US" dirty="0"/>
              <a:t> </a:t>
            </a:r>
            <a:r>
              <a:rPr lang="en-US" dirty="0" smtClean="0"/>
              <a:t>AY k$</a:t>
            </a:r>
            <a:endParaRPr lang="en-US" dirty="0"/>
          </a:p>
        </p:txBody>
      </p:sp>
    </p:spTree>
    <p:extLst>
      <p:ext uri="{BB962C8B-B14F-4D97-AF65-F5344CB8AC3E}">
        <p14:creationId xmlns:p14="http://schemas.microsoft.com/office/powerpoint/2010/main" val="11465393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Quality of Estimate</a:t>
            </a:r>
            <a:endParaRPr lang="en-US" dirty="0"/>
          </a:p>
        </p:txBody>
      </p:sp>
      <p:sp>
        <p:nvSpPr>
          <p:cNvPr id="4" name="Date Placeholder 3"/>
          <p:cNvSpPr>
            <a:spLocks noGrp="1"/>
          </p:cNvSpPr>
          <p:nvPr>
            <p:ph type="dt" sz="half" idx="10"/>
          </p:nvPr>
        </p:nvSpPr>
        <p:spPr/>
        <p:txBody>
          <a:bodyPr/>
          <a:lstStyle/>
          <a:p>
            <a:pPr>
              <a:defRPr/>
            </a:pPr>
            <a:r>
              <a:rPr lang="en-US" dirty="0"/>
              <a:t>October 21-24, 2014</a:t>
            </a:r>
          </a:p>
        </p:txBody>
      </p:sp>
      <p:sp>
        <p:nvSpPr>
          <p:cNvPr id="5" name="Footer Placeholder 4"/>
          <p:cNvSpPr>
            <a:spLocks noGrp="1"/>
          </p:cNvSpPr>
          <p:nvPr>
            <p:ph type="ftr" sz="quarter" idx="11"/>
          </p:nvPr>
        </p:nvSpPr>
        <p:spPr/>
        <p:txBody>
          <a:bodyPr/>
          <a:lstStyle/>
          <a:p>
            <a:pPr>
              <a:defRPr/>
            </a:pPr>
            <a:r>
              <a:rPr lang="en-US" dirty="0"/>
              <a:t>M. Buehler – DOE CD-2/3b  Review</a:t>
            </a:r>
            <a:endParaRPr lang="en-US" b="1" dirty="0"/>
          </a:p>
        </p:txBody>
      </p:sp>
      <p:sp>
        <p:nvSpPr>
          <p:cNvPr id="6" name="Slide Number Placeholder 5"/>
          <p:cNvSpPr>
            <a:spLocks noGrp="1"/>
          </p:cNvSpPr>
          <p:nvPr>
            <p:ph type="sldNum" sz="quarter" idx="12"/>
          </p:nvPr>
        </p:nvSpPr>
        <p:spPr/>
        <p:txBody>
          <a:bodyPr/>
          <a:lstStyle/>
          <a:p>
            <a:pPr>
              <a:defRPr/>
            </a:pPr>
            <a:fld id="{2A0CCE80-3B22-F34E-81B2-E096627812DD}" type="slidenum">
              <a:rPr lang="en-US" smtClean="0"/>
              <a:pPr>
                <a:defRPr/>
              </a:pPr>
              <a:t>22</a:t>
            </a:fld>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675" y="1019175"/>
            <a:ext cx="8258102" cy="49479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4976670" y="1304926"/>
            <a:ext cx="3100530" cy="461665"/>
          </a:xfrm>
          <a:prstGeom prst="rect">
            <a:avLst/>
          </a:prstGeom>
          <a:noFill/>
        </p:spPr>
        <p:txBody>
          <a:bodyPr wrap="square" rtlCol="0">
            <a:spAutoFit/>
          </a:bodyPr>
          <a:lstStyle/>
          <a:p>
            <a:r>
              <a:rPr lang="en-US" dirty="0" smtClean="0"/>
              <a:t>Base Cost AY k$</a:t>
            </a:r>
            <a:endParaRPr lang="en-US" dirty="0"/>
          </a:p>
        </p:txBody>
      </p:sp>
    </p:spTree>
    <p:extLst>
      <p:ext uri="{BB962C8B-B14F-4D97-AF65-F5344CB8AC3E}">
        <p14:creationId xmlns:p14="http://schemas.microsoft.com/office/powerpoint/2010/main" val="34088923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Labor Resources by FY</a:t>
            </a:r>
            <a:endParaRPr lang="en-US" dirty="0"/>
          </a:p>
        </p:txBody>
      </p:sp>
      <p:sp>
        <p:nvSpPr>
          <p:cNvPr id="4" name="Date Placeholder 3"/>
          <p:cNvSpPr>
            <a:spLocks noGrp="1"/>
          </p:cNvSpPr>
          <p:nvPr>
            <p:ph type="dt" sz="half" idx="10"/>
          </p:nvPr>
        </p:nvSpPr>
        <p:spPr/>
        <p:txBody>
          <a:bodyPr/>
          <a:lstStyle/>
          <a:p>
            <a:pPr>
              <a:defRPr/>
            </a:pPr>
            <a:r>
              <a:rPr lang="en-US" dirty="0"/>
              <a:t>October 21-24, 2014</a:t>
            </a:r>
          </a:p>
        </p:txBody>
      </p:sp>
      <p:sp>
        <p:nvSpPr>
          <p:cNvPr id="5" name="Footer Placeholder 4"/>
          <p:cNvSpPr>
            <a:spLocks noGrp="1"/>
          </p:cNvSpPr>
          <p:nvPr>
            <p:ph type="ftr" sz="quarter" idx="11"/>
          </p:nvPr>
        </p:nvSpPr>
        <p:spPr/>
        <p:txBody>
          <a:bodyPr/>
          <a:lstStyle/>
          <a:p>
            <a:pPr>
              <a:defRPr/>
            </a:pPr>
            <a:r>
              <a:rPr lang="en-US" dirty="0"/>
              <a:t>M. Buehler – DOE CD-2/3b  Review</a:t>
            </a:r>
            <a:endParaRPr lang="en-US" b="1" dirty="0"/>
          </a:p>
        </p:txBody>
      </p:sp>
      <p:sp>
        <p:nvSpPr>
          <p:cNvPr id="6" name="Slide Number Placeholder 5"/>
          <p:cNvSpPr>
            <a:spLocks noGrp="1"/>
          </p:cNvSpPr>
          <p:nvPr>
            <p:ph type="sldNum" sz="quarter" idx="12"/>
          </p:nvPr>
        </p:nvSpPr>
        <p:spPr/>
        <p:txBody>
          <a:bodyPr/>
          <a:lstStyle/>
          <a:p>
            <a:pPr>
              <a:defRPr/>
            </a:pPr>
            <a:fld id="{2A0CCE80-3B22-F34E-81B2-E096627812DD}" type="slidenum">
              <a:rPr lang="en-US" smtClean="0"/>
              <a:pPr>
                <a:defRPr/>
              </a:pPr>
              <a:t>23</a:t>
            </a:fld>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375" y="1066800"/>
            <a:ext cx="8540419" cy="5019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847297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 Table</a:t>
            </a:r>
            <a:endParaRPr lang="en-US" dirty="0"/>
          </a:p>
        </p:txBody>
      </p:sp>
      <p:sp>
        <p:nvSpPr>
          <p:cNvPr id="4" name="Date Placeholder 3"/>
          <p:cNvSpPr>
            <a:spLocks noGrp="1"/>
          </p:cNvSpPr>
          <p:nvPr>
            <p:ph type="dt" sz="half" idx="10"/>
          </p:nvPr>
        </p:nvSpPr>
        <p:spPr/>
        <p:txBody>
          <a:bodyPr/>
          <a:lstStyle/>
          <a:p>
            <a:pPr>
              <a:defRPr/>
            </a:pPr>
            <a:r>
              <a:rPr lang="en-US" dirty="0"/>
              <a:t>October 21-24, 2014</a:t>
            </a:r>
          </a:p>
        </p:txBody>
      </p:sp>
      <p:sp>
        <p:nvSpPr>
          <p:cNvPr id="5" name="Footer Placeholder 4"/>
          <p:cNvSpPr>
            <a:spLocks noGrp="1"/>
          </p:cNvSpPr>
          <p:nvPr>
            <p:ph type="ftr" sz="quarter" idx="11"/>
          </p:nvPr>
        </p:nvSpPr>
        <p:spPr/>
        <p:txBody>
          <a:bodyPr/>
          <a:lstStyle/>
          <a:p>
            <a:pPr>
              <a:defRPr/>
            </a:pPr>
            <a:r>
              <a:rPr lang="en-US" dirty="0"/>
              <a:t>M. Buehler – DOE CD-2/3b  Review</a:t>
            </a:r>
            <a:endParaRPr lang="en-US" b="1" dirty="0"/>
          </a:p>
        </p:txBody>
      </p:sp>
      <p:sp>
        <p:nvSpPr>
          <p:cNvPr id="6" name="Slide Number Placeholder 5"/>
          <p:cNvSpPr>
            <a:spLocks noGrp="1"/>
          </p:cNvSpPr>
          <p:nvPr>
            <p:ph type="sldNum" sz="quarter" idx="12"/>
          </p:nvPr>
        </p:nvSpPr>
        <p:spPr/>
        <p:txBody>
          <a:bodyPr/>
          <a:lstStyle/>
          <a:p>
            <a:pPr>
              <a:defRPr/>
            </a:pPr>
            <a:fld id="{2A0CCE80-3B22-F34E-81B2-E096627812DD}" type="slidenum">
              <a:rPr lang="en-US" smtClean="0"/>
              <a:pPr>
                <a:defRPr/>
              </a:pPr>
              <a:t>24</a:t>
            </a:fld>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1550002753"/>
              </p:ext>
            </p:extLst>
          </p:nvPr>
        </p:nvGraphicFramePr>
        <p:xfrm>
          <a:off x="228600" y="1966466"/>
          <a:ext cx="8763000" cy="1210806"/>
        </p:xfrm>
        <a:graphic>
          <a:graphicData uri="http://schemas.openxmlformats.org/drawingml/2006/table">
            <a:tbl>
              <a:tblPr/>
              <a:tblGrid>
                <a:gridCol w="2654352"/>
                <a:gridCol w="1045379"/>
                <a:gridCol w="1045379"/>
                <a:gridCol w="1045379"/>
                <a:gridCol w="1045379"/>
                <a:gridCol w="1042348"/>
                <a:gridCol w="884784"/>
              </a:tblGrid>
              <a:tr h="202065">
                <a:tc>
                  <a:txBody>
                    <a:bodyPr/>
                    <a:lstStyle/>
                    <a:p>
                      <a:pPr algn="l" fontAlgn="b"/>
                      <a:r>
                        <a:rPr lang="en-US" sz="900" b="0" i="0" u="none" strike="noStrike" dirty="0">
                          <a:effectLst/>
                          <a:latin typeface="Microsoft Sans Serif"/>
                        </a:rPr>
                        <a:t> </a:t>
                      </a:r>
                    </a:p>
                  </a:txBody>
                  <a:tcPr marL="8549" marR="8549" marT="854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13D18"/>
                    </a:solidFill>
                  </a:tcPr>
                </a:tc>
                <a:tc gridSpan="3">
                  <a:txBody>
                    <a:bodyPr/>
                    <a:lstStyle/>
                    <a:p>
                      <a:pPr algn="ctr" fontAlgn="ctr"/>
                      <a:r>
                        <a:rPr lang="en-US" sz="900" b="0" i="0" u="none" strike="noStrike">
                          <a:solidFill>
                            <a:srgbClr val="FFFFFF"/>
                          </a:solidFill>
                          <a:effectLst/>
                          <a:latin typeface="Arial"/>
                        </a:rPr>
                        <a:t>Base Cost (AY k$)</a:t>
                      </a:r>
                    </a:p>
                  </a:txBody>
                  <a:tcPr marL="8549" marR="8549" marT="854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13D18"/>
                    </a:solidFill>
                  </a:tcPr>
                </a:tc>
                <a:tc hMerge="1">
                  <a:txBody>
                    <a:bodyPr/>
                    <a:lstStyle/>
                    <a:p>
                      <a:endParaRPr lang="en-US"/>
                    </a:p>
                  </a:txBody>
                  <a:tcPr/>
                </a:tc>
                <a:tc hMerge="1">
                  <a:txBody>
                    <a:bodyPr/>
                    <a:lstStyle/>
                    <a:p>
                      <a:endParaRPr lang="en-US"/>
                    </a:p>
                  </a:txBody>
                  <a:tcPr/>
                </a:tc>
                <a:tc>
                  <a:txBody>
                    <a:bodyPr/>
                    <a:lstStyle/>
                    <a:p>
                      <a:pPr algn="ctr" fontAlgn="ctr"/>
                      <a:r>
                        <a:rPr lang="en-US" sz="900" b="0" i="0" u="none" strike="noStrike">
                          <a:solidFill>
                            <a:srgbClr val="FFFFFF"/>
                          </a:solidFill>
                          <a:effectLst/>
                          <a:latin typeface="Arial"/>
                        </a:rPr>
                        <a:t> </a:t>
                      </a:r>
                    </a:p>
                  </a:txBody>
                  <a:tcPr marL="8549" marR="8549" marT="854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13D18"/>
                    </a:solidFill>
                  </a:tcPr>
                </a:tc>
                <a:tc>
                  <a:txBody>
                    <a:bodyPr/>
                    <a:lstStyle/>
                    <a:p>
                      <a:pPr algn="l" fontAlgn="ctr"/>
                      <a:r>
                        <a:rPr lang="en-US" sz="900" b="0" i="0" u="none" strike="noStrike">
                          <a:solidFill>
                            <a:srgbClr val="FFFFFF"/>
                          </a:solidFill>
                          <a:effectLst/>
                          <a:latin typeface="Arial"/>
                        </a:rPr>
                        <a:t> </a:t>
                      </a:r>
                    </a:p>
                  </a:txBody>
                  <a:tcPr marL="8549" marR="8549" marT="8549"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13D18"/>
                    </a:solidFill>
                  </a:tcPr>
                </a:tc>
                <a:tc>
                  <a:txBody>
                    <a:bodyPr/>
                    <a:lstStyle/>
                    <a:p>
                      <a:pPr algn="l" fontAlgn="ctr"/>
                      <a:r>
                        <a:rPr lang="en-US" sz="900" b="0" i="0" u="none" strike="noStrike">
                          <a:solidFill>
                            <a:srgbClr val="FFFFFF"/>
                          </a:solidFill>
                          <a:effectLst/>
                          <a:latin typeface="Arial"/>
                        </a:rPr>
                        <a:t> </a:t>
                      </a:r>
                    </a:p>
                  </a:txBody>
                  <a:tcPr marL="8549" marR="8549" marT="8549"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13D18"/>
                    </a:solidFill>
                  </a:tcPr>
                </a:tc>
              </a:tr>
              <a:tr h="604611">
                <a:tc>
                  <a:txBody>
                    <a:bodyPr/>
                    <a:lstStyle/>
                    <a:p>
                      <a:pPr algn="l" fontAlgn="b"/>
                      <a:r>
                        <a:rPr lang="en-US" sz="900" b="0" i="0" u="none" strike="noStrike">
                          <a:effectLst/>
                          <a:latin typeface="Microsoft Sans Serif"/>
                        </a:rPr>
                        <a:t> </a:t>
                      </a:r>
                    </a:p>
                  </a:txBody>
                  <a:tcPr marL="8549" marR="8549" marT="854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13D18"/>
                    </a:solidFill>
                  </a:tcPr>
                </a:tc>
                <a:tc>
                  <a:txBody>
                    <a:bodyPr/>
                    <a:lstStyle/>
                    <a:p>
                      <a:pPr algn="ctr" fontAlgn="ctr"/>
                      <a:r>
                        <a:rPr lang="en-US" sz="900" b="0" i="0" u="none" strike="noStrike">
                          <a:solidFill>
                            <a:srgbClr val="FFFFFF"/>
                          </a:solidFill>
                          <a:effectLst/>
                          <a:latin typeface="Arial"/>
                        </a:rPr>
                        <a:t>M&amp;S</a:t>
                      </a:r>
                    </a:p>
                  </a:txBody>
                  <a:tcPr marL="8549" marR="8549" marT="854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13D18"/>
                    </a:solidFill>
                  </a:tcPr>
                </a:tc>
                <a:tc>
                  <a:txBody>
                    <a:bodyPr/>
                    <a:lstStyle/>
                    <a:p>
                      <a:pPr algn="ctr" fontAlgn="ctr"/>
                      <a:r>
                        <a:rPr lang="en-US" sz="900" b="0" i="0" u="none" strike="noStrike">
                          <a:solidFill>
                            <a:srgbClr val="FFFFFF"/>
                          </a:solidFill>
                          <a:effectLst/>
                          <a:latin typeface="Arial"/>
                        </a:rPr>
                        <a:t>Labor</a:t>
                      </a:r>
                    </a:p>
                  </a:txBody>
                  <a:tcPr marL="8549" marR="8549" marT="854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13D18"/>
                    </a:solidFill>
                  </a:tcPr>
                </a:tc>
                <a:tc>
                  <a:txBody>
                    <a:bodyPr/>
                    <a:lstStyle/>
                    <a:p>
                      <a:pPr algn="ctr" fontAlgn="ctr"/>
                      <a:r>
                        <a:rPr lang="en-US" sz="900" b="0" i="0" u="none" strike="noStrike">
                          <a:solidFill>
                            <a:srgbClr val="FFFFFF"/>
                          </a:solidFill>
                          <a:effectLst/>
                          <a:latin typeface="Arial"/>
                        </a:rPr>
                        <a:t>Total</a:t>
                      </a:r>
                    </a:p>
                  </a:txBody>
                  <a:tcPr marL="8549" marR="8549" marT="854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13D18"/>
                    </a:solidFill>
                  </a:tcPr>
                </a:tc>
                <a:tc>
                  <a:txBody>
                    <a:bodyPr/>
                    <a:lstStyle/>
                    <a:p>
                      <a:pPr algn="ctr" fontAlgn="ctr"/>
                      <a:r>
                        <a:rPr lang="en-US" sz="900" b="0" i="0" u="none" strike="noStrike">
                          <a:solidFill>
                            <a:srgbClr val="FFFFFF"/>
                          </a:solidFill>
                          <a:effectLst/>
                          <a:latin typeface="Arial"/>
                        </a:rPr>
                        <a:t>Estimate Uncertainty (on remaining costs)</a:t>
                      </a:r>
                    </a:p>
                  </a:txBody>
                  <a:tcPr marL="8549" marR="8549" marT="854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13D18"/>
                    </a:solidFill>
                  </a:tcPr>
                </a:tc>
                <a:tc>
                  <a:txBody>
                    <a:bodyPr/>
                    <a:lstStyle/>
                    <a:p>
                      <a:pPr algn="ctr" fontAlgn="ctr"/>
                      <a:r>
                        <a:rPr lang="en-US" sz="900" b="0" i="0" u="none" strike="noStrike">
                          <a:solidFill>
                            <a:srgbClr val="FFFFFF"/>
                          </a:solidFill>
                          <a:effectLst/>
                          <a:latin typeface="Arial"/>
                        </a:rPr>
                        <a:t>% Contingency on ETC</a:t>
                      </a:r>
                    </a:p>
                  </a:txBody>
                  <a:tcPr marL="8549" marR="8549" marT="854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13D18"/>
                    </a:solidFill>
                  </a:tcPr>
                </a:tc>
                <a:tc>
                  <a:txBody>
                    <a:bodyPr/>
                    <a:lstStyle/>
                    <a:p>
                      <a:pPr algn="ctr" fontAlgn="ctr"/>
                      <a:r>
                        <a:rPr lang="en-US" sz="900" b="0" i="0" u="none" strike="noStrike">
                          <a:solidFill>
                            <a:srgbClr val="FFFFFF"/>
                          </a:solidFill>
                          <a:effectLst/>
                          <a:latin typeface="Arial"/>
                        </a:rPr>
                        <a:t>Total Cost</a:t>
                      </a:r>
                    </a:p>
                  </a:txBody>
                  <a:tcPr marL="8549" marR="8549" marT="854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13D18"/>
                    </a:solidFill>
                  </a:tcPr>
                </a:tc>
              </a:tr>
              <a:tr h="202065">
                <a:tc>
                  <a:txBody>
                    <a:bodyPr/>
                    <a:lstStyle/>
                    <a:p>
                      <a:pPr algn="l" fontAlgn="ctr"/>
                      <a:r>
                        <a:rPr lang="en-US" sz="900" b="0" i="0" u="none" strike="noStrike" dirty="0">
                          <a:effectLst/>
                          <a:latin typeface="Microsoft Sans Serif"/>
                        </a:rPr>
                        <a:t>475.04.04 Detector Solenoid</a:t>
                      </a:r>
                    </a:p>
                  </a:txBody>
                  <a:tcPr marL="8549" marR="8549" marT="854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9BA56"/>
                    </a:solidFill>
                  </a:tcPr>
                </a:tc>
                <a:tc>
                  <a:txBody>
                    <a:bodyPr/>
                    <a:lstStyle/>
                    <a:p>
                      <a:pPr algn="ctr" fontAlgn="ctr"/>
                      <a:r>
                        <a:rPr lang="en-US" sz="900" b="0" i="0" u="none" strike="noStrike" dirty="0" smtClean="0">
                          <a:effectLst/>
                          <a:latin typeface="Microsoft Sans Serif"/>
                        </a:rPr>
                        <a:t>13,729</a:t>
                      </a:r>
                      <a:endParaRPr lang="en-US" sz="900" b="0" i="0" u="none" strike="noStrike" dirty="0">
                        <a:effectLst/>
                        <a:latin typeface="Microsoft Sans Serif"/>
                      </a:endParaRPr>
                    </a:p>
                  </a:txBody>
                  <a:tcPr marL="8549" marR="8549" marT="854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9BA56"/>
                    </a:solidFill>
                  </a:tcPr>
                </a:tc>
                <a:tc>
                  <a:txBody>
                    <a:bodyPr/>
                    <a:lstStyle/>
                    <a:p>
                      <a:pPr algn="ctr" fontAlgn="ctr"/>
                      <a:r>
                        <a:rPr lang="en-US" sz="900" b="0" i="0" u="none" strike="noStrike" dirty="0" smtClean="0">
                          <a:effectLst/>
                          <a:latin typeface="Microsoft Sans Serif"/>
                        </a:rPr>
                        <a:t>2,172</a:t>
                      </a:r>
                      <a:endParaRPr lang="en-US" sz="900" b="0" i="0" u="none" strike="noStrike" dirty="0">
                        <a:effectLst/>
                        <a:latin typeface="Microsoft Sans Serif"/>
                      </a:endParaRPr>
                    </a:p>
                  </a:txBody>
                  <a:tcPr marL="8549" marR="8549" marT="854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9BA56"/>
                    </a:solidFill>
                  </a:tcPr>
                </a:tc>
                <a:tc>
                  <a:txBody>
                    <a:bodyPr/>
                    <a:lstStyle/>
                    <a:p>
                      <a:pPr algn="ctr" fontAlgn="ctr"/>
                      <a:r>
                        <a:rPr lang="en-US" sz="900" b="0" i="0" u="none" strike="noStrike" dirty="0" smtClean="0">
                          <a:effectLst/>
                          <a:latin typeface="Microsoft Sans Serif"/>
                        </a:rPr>
                        <a:t>15,901</a:t>
                      </a:r>
                      <a:endParaRPr lang="en-US" sz="900" b="0" i="0" u="none" strike="noStrike" dirty="0">
                        <a:effectLst/>
                        <a:latin typeface="Microsoft Sans Serif"/>
                      </a:endParaRPr>
                    </a:p>
                  </a:txBody>
                  <a:tcPr marL="8549" marR="8549" marT="854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9BA56"/>
                    </a:solidFill>
                  </a:tcPr>
                </a:tc>
                <a:tc>
                  <a:txBody>
                    <a:bodyPr/>
                    <a:lstStyle/>
                    <a:p>
                      <a:pPr algn="ctr" fontAlgn="ctr"/>
                      <a:r>
                        <a:rPr lang="en-US" sz="900" b="0" i="0" u="none" strike="noStrike" dirty="0" smtClean="0">
                          <a:effectLst/>
                          <a:latin typeface="Microsoft Sans Serif"/>
                        </a:rPr>
                        <a:t>2,290</a:t>
                      </a:r>
                      <a:endParaRPr lang="en-US" sz="900" b="0" i="0" u="none" strike="noStrike" dirty="0">
                        <a:effectLst/>
                        <a:latin typeface="Microsoft Sans Serif"/>
                      </a:endParaRPr>
                    </a:p>
                  </a:txBody>
                  <a:tcPr marL="8549" marR="8549" marT="854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9BA56"/>
                    </a:solidFill>
                  </a:tcPr>
                </a:tc>
                <a:tc>
                  <a:txBody>
                    <a:bodyPr/>
                    <a:lstStyle/>
                    <a:p>
                      <a:pPr algn="ctr" fontAlgn="b"/>
                      <a:r>
                        <a:rPr lang="en-US" sz="900" b="0" i="0" u="none" strike="noStrike" dirty="0" smtClean="0">
                          <a:effectLst/>
                          <a:latin typeface="Microsoft Sans Serif"/>
                        </a:rPr>
                        <a:t>15%</a:t>
                      </a:r>
                      <a:endParaRPr lang="en-US" sz="900" b="0" i="0" u="none" strike="noStrike" dirty="0">
                        <a:effectLst/>
                        <a:latin typeface="Microsoft Sans Serif"/>
                      </a:endParaRPr>
                    </a:p>
                  </a:txBody>
                  <a:tcPr marL="8549" marR="8549" marT="854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9BA56"/>
                    </a:solidFill>
                  </a:tcPr>
                </a:tc>
                <a:tc>
                  <a:txBody>
                    <a:bodyPr/>
                    <a:lstStyle/>
                    <a:p>
                      <a:pPr algn="ctr" fontAlgn="ctr"/>
                      <a:r>
                        <a:rPr lang="en-US" sz="900" b="0" i="0" u="none" strike="noStrike" dirty="0" smtClean="0">
                          <a:effectLst/>
                          <a:latin typeface="Microsoft Sans Serif"/>
                        </a:rPr>
                        <a:t>18,191</a:t>
                      </a:r>
                      <a:endParaRPr lang="en-US" sz="900" b="0" i="0" u="none" strike="noStrike" dirty="0">
                        <a:effectLst/>
                        <a:latin typeface="Microsoft Sans Serif"/>
                      </a:endParaRPr>
                    </a:p>
                  </a:txBody>
                  <a:tcPr marL="8549" marR="8549" marT="854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9BA56"/>
                    </a:solidFill>
                  </a:tcPr>
                </a:tc>
              </a:tr>
              <a:tr h="202065">
                <a:tc>
                  <a:txBody>
                    <a:bodyPr/>
                    <a:lstStyle/>
                    <a:p>
                      <a:pPr algn="l" fontAlgn="ctr"/>
                      <a:r>
                        <a:rPr lang="en-US" sz="900" b="0" i="0" u="none" strike="noStrike">
                          <a:effectLst/>
                          <a:latin typeface="Microsoft Sans Serif"/>
                        </a:rPr>
                        <a:t>Grand Total</a:t>
                      </a:r>
                    </a:p>
                  </a:txBody>
                  <a:tcPr marL="8549" marR="8549" marT="854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BD18D"/>
                    </a:solidFill>
                  </a:tcPr>
                </a:tc>
                <a:tc>
                  <a:txBody>
                    <a:bodyPr/>
                    <a:lstStyle/>
                    <a:p>
                      <a:pPr algn="ctr" fontAlgn="ctr"/>
                      <a:r>
                        <a:rPr lang="en-US" sz="900" b="0" i="0" u="none" strike="noStrike" dirty="0" smtClean="0">
                          <a:effectLst/>
                          <a:latin typeface="Microsoft Sans Serif"/>
                        </a:rPr>
                        <a:t>13,729</a:t>
                      </a:r>
                      <a:endParaRPr lang="en-US" sz="900" b="0" i="0" u="none" strike="noStrike" dirty="0">
                        <a:effectLst/>
                        <a:latin typeface="Microsoft Sans Serif"/>
                      </a:endParaRPr>
                    </a:p>
                  </a:txBody>
                  <a:tcPr marL="8549" marR="8549" marT="854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BD18D"/>
                    </a:solidFill>
                  </a:tcPr>
                </a:tc>
                <a:tc>
                  <a:txBody>
                    <a:bodyPr/>
                    <a:lstStyle/>
                    <a:p>
                      <a:pPr algn="ctr" fontAlgn="ctr"/>
                      <a:r>
                        <a:rPr lang="en-US" sz="900" b="0" i="0" u="none" strike="noStrike" dirty="0" smtClean="0">
                          <a:effectLst/>
                          <a:latin typeface="Microsoft Sans Serif"/>
                        </a:rPr>
                        <a:t>2,172</a:t>
                      </a:r>
                      <a:endParaRPr lang="en-US" sz="900" b="0" i="0" u="none" strike="noStrike" dirty="0">
                        <a:effectLst/>
                        <a:latin typeface="Microsoft Sans Serif"/>
                      </a:endParaRPr>
                    </a:p>
                  </a:txBody>
                  <a:tcPr marL="8549" marR="8549" marT="854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BD18D"/>
                    </a:solidFill>
                  </a:tcPr>
                </a:tc>
                <a:tc>
                  <a:txBody>
                    <a:bodyPr/>
                    <a:lstStyle/>
                    <a:p>
                      <a:pPr algn="ctr" fontAlgn="ctr"/>
                      <a:r>
                        <a:rPr lang="en-US" sz="900" b="0" i="0" u="none" strike="noStrike" dirty="0" smtClean="0">
                          <a:effectLst/>
                          <a:latin typeface="Microsoft Sans Serif"/>
                        </a:rPr>
                        <a:t>15,901</a:t>
                      </a:r>
                      <a:endParaRPr lang="en-US" sz="900" b="0" i="0" u="none" strike="noStrike" dirty="0">
                        <a:effectLst/>
                        <a:latin typeface="Microsoft Sans Serif"/>
                      </a:endParaRPr>
                    </a:p>
                  </a:txBody>
                  <a:tcPr marL="8549" marR="8549" marT="854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BD18D"/>
                    </a:solidFill>
                  </a:tcPr>
                </a:tc>
                <a:tc>
                  <a:txBody>
                    <a:bodyPr/>
                    <a:lstStyle/>
                    <a:p>
                      <a:pPr algn="ctr" fontAlgn="ctr"/>
                      <a:r>
                        <a:rPr lang="en-US" sz="900" b="0" i="0" u="none" strike="noStrike" dirty="0" smtClean="0">
                          <a:effectLst/>
                          <a:latin typeface="Microsoft Sans Serif"/>
                        </a:rPr>
                        <a:t>2,290</a:t>
                      </a:r>
                      <a:endParaRPr lang="en-US" sz="900" b="0" i="0" u="none" strike="noStrike" dirty="0">
                        <a:effectLst/>
                        <a:latin typeface="Microsoft Sans Serif"/>
                      </a:endParaRPr>
                    </a:p>
                  </a:txBody>
                  <a:tcPr marL="8549" marR="8549" marT="854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BD18D"/>
                    </a:solidFill>
                  </a:tcPr>
                </a:tc>
                <a:tc>
                  <a:txBody>
                    <a:bodyPr/>
                    <a:lstStyle/>
                    <a:p>
                      <a:pPr algn="ctr" fontAlgn="b"/>
                      <a:r>
                        <a:rPr lang="en-US" sz="900" b="0" i="0" u="none" strike="noStrike" dirty="0" smtClean="0">
                          <a:effectLst/>
                          <a:latin typeface="Microsoft Sans Serif"/>
                        </a:rPr>
                        <a:t>15%</a:t>
                      </a:r>
                      <a:endParaRPr lang="en-US" sz="900" b="0" i="0" u="none" strike="noStrike" dirty="0">
                        <a:effectLst/>
                        <a:latin typeface="Microsoft Sans Serif"/>
                      </a:endParaRPr>
                    </a:p>
                  </a:txBody>
                  <a:tcPr marL="8549" marR="8549" marT="854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BD18D"/>
                    </a:solidFill>
                  </a:tcPr>
                </a:tc>
                <a:tc>
                  <a:txBody>
                    <a:bodyPr/>
                    <a:lstStyle/>
                    <a:p>
                      <a:pPr algn="ctr" fontAlgn="ctr"/>
                      <a:r>
                        <a:rPr lang="en-US" sz="900" b="0" i="0" u="none" strike="noStrike" dirty="0" smtClean="0">
                          <a:effectLst/>
                          <a:latin typeface="Microsoft Sans Serif"/>
                        </a:rPr>
                        <a:t>18,191</a:t>
                      </a:r>
                      <a:endParaRPr lang="en-US" sz="900" b="0" i="0" u="none" strike="noStrike" dirty="0">
                        <a:effectLst/>
                        <a:latin typeface="Microsoft Sans Serif"/>
                      </a:endParaRPr>
                    </a:p>
                  </a:txBody>
                  <a:tcPr marL="8549" marR="8549" marT="854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BD18D"/>
                    </a:solidFill>
                  </a:tcPr>
                </a:tc>
              </a:tr>
            </a:tbl>
          </a:graphicData>
        </a:graphic>
      </p:graphicFrame>
    </p:spTree>
    <p:extLst>
      <p:ext uri="{BB962C8B-B14F-4D97-AF65-F5344CB8AC3E}">
        <p14:creationId xmlns:p14="http://schemas.microsoft.com/office/powerpoint/2010/main" val="10066235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Milestones</a:t>
            </a:r>
            <a:endParaRPr lang="en-US" dirty="0"/>
          </a:p>
        </p:txBody>
      </p:sp>
      <p:sp>
        <p:nvSpPr>
          <p:cNvPr id="3" name="Content Placeholder 2"/>
          <p:cNvSpPr>
            <a:spLocks noGrp="1"/>
          </p:cNvSpPr>
          <p:nvPr>
            <p:ph idx="1"/>
          </p:nvPr>
        </p:nvSpPr>
        <p:spPr>
          <a:xfrm>
            <a:off x="419099" y="1785996"/>
            <a:ext cx="8372475" cy="2395479"/>
          </a:xfrm>
        </p:spPr>
        <p:txBody>
          <a:bodyPr/>
          <a:lstStyle/>
          <a:p>
            <a:r>
              <a:rPr lang="en-US" sz="2800" dirty="0" smtClean="0"/>
              <a:t>10/27/14: PO issued for DS final design</a:t>
            </a:r>
          </a:p>
          <a:p>
            <a:r>
              <a:rPr lang="en-US" sz="2800" dirty="0" smtClean="0"/>
              <a:t>7/2/15: Final design complete for DS support stand</a:t>
            </a:r>
          </a:p>
          <a:p>
            <a:r>
              <a:rPr lang="en-US" sz="2800" dirty="0" smtClean="0"/>
              <a:t>2/24/16: DS construction authorized</a:t>
            </a:r>
          </a:p>
          <a:p>
            <a:r>
              <a:rPr lang="en-US" sz="2800" dirty="0" smtClean="0"/>
              <a:t>4/5/19: Magnet arrives at FNAL</a:t>
            </a:r>
          </a:p>
          <a:p>
            <a:endParaRPr lang="en-US" sz="2800" dirty="0"/>
          </a:p>
        </p:txBody>
      </p:sp>
      <p:sp>
        <p:nvSpPr>
          <p:cNvPr id="4" name="Date Placeholder 3"/>
          <p:cNvSpPr>
            <a:spLocks noGrp="1"/>
          </p:cNvSpPr>
          <p:nvPr>
            <p:ph type="dt" sz="half" idx="10"/>
          </p:nvPr>
        </p:nvSpPr>
        <p:spPr/>
        <p:txBody>
          <a:bodyPr/>
          <a:lstStyle/>
          <a:p>
            <a:pPr>
              <a:defRPr/>
            </a:pPr>
            <a:r>
              <a:rPr lang="en-US" dirty="0"/>
              <a:t>October 21-24, 2014</a:t>
            </a:r>
          </a:p>
        </p:txBody>
      </p:sp>
      <p:sp>
        <p:nvSpPr>
          <p:cNvPr id="5" name="Footer Placeholder 4"/>
          <p:cNvSpPr>
            <a:spLocks noGrp="1"/>
          </p:cNvSpPr>
          <p:nvPr>
            <p:ph type="ftr" sz="quarter" idx="11"/>
          </p:nvPr>
        </p:nvSpPr>
        <p:spPr/>
        <p:txBody>
          <a:bodyPr/>
          <a:lstStyle/>
          <a:p>
            <a:pPr>
              <a:defRPr/>
            </a:pPr>
            <a:r>
              <a:rPr lang="en-US" dirty="0"/>
              <a:t>M. Buehler – DOE CD-2/3b  Review</a:t>
            </a:r>
            <a:endParaRPr lang="en-US" b="1" dirty="0"/>
          </a:p>
        </p:txBody>
      </p:sp>
      <p:sp>
        <p:nvSpPr>
          <p:cNvPr id="6" name="Slide Number Placeholder 5"/>
          <p:cNvSpPr>
            <a:spLocks noGrp="1"/>
          </p:cNvSpPr>
          <p:nvPr>
            <p:ph type="sldNum" sz="quarter" idx="12"/>
          </p:nvPr>
        </p:nvSpPr>
        <p:spPr/>
        <p:txBody>
          <a:bodyPr/>
          <a:lstStyle/>
          <a:p>
            <a:pPr>
              <a:defRPr/>
            </a:pPr>
            <a:fld id="{2A0CCE80-3B22-F34E-81B2-E096627812DD}" type="slidenum">
              <a:rPr lang="en-US" smtClean="0"/>
              <a:pPr>
                <a:defRPr/>
              </a:pPr>
              <a:t>25</a:t>
            </a:fld>
            <a:endParaRPr lang="en-US" dirty="0"/>
          </a:p>
        </p:txBody>
      </p:sp>
    </p:spTree>
    <p:extLst>
      <p:ext uri="{BB962C8B-B14F-4D97-AF65-F5344CB8AC3E}">
        <p14:creationId xmlns:p14="http://schemas.microsoft.com/office/powerpoint/2010/main" val="19620011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Schedule</a:t>
            </a:r>
            <a:endParaRPr lang="en-US" dirty="0"/>
          </a:p>
        </p:txBody>
      </p:sp>
      <p:sp>
        <p:nvSpPr>
          <p:cNvPr id="43" name="Footer Placeholder 4"/>
          <p:cNvSpPr>
            <a:spLocks noGrp="1"/>
          </p:cNvSpPr>
          <p:nvPr>
            <p:ph type="ftr" sz="quarter" idx="11"/>
          </p:nvPr>
        </p:nvSpPr>
        <p:spPr>
          <a:xfrm>
            <a:off x="806450" y="6515100"/>
            <a:ext cx="5373688" cy="241300"/>
          </a:xfrm>
        </p:spPr>
        <p:txBody>
          <a:bodyPr/>
          <a:lstStyle/>
          <a:p>
            <a:pPr>
              <a:defRPr/>
            </a:pPr>
            <a:r>
              <a:rPr lang="en-US" dirty="0"/>
              <a:t>M. Buehler – DOE CD-2/3b  Review</a:t>
            </a:r>
            <a:endParaRPr lang="en-US" b="1" dirty="0"/>
          </a:p>
        </p:txBody>
      </p:sp>
      <p:sp>
        <p:nvSpPr>
          <p:cNvPr id="44" name="Slide Number Placeholder 5"/>
          <p:cNvSpPr>
            <a:spLocks noGrp="1"/>
          </p:cNvSpPr>
          <p:nvPr>
            <p:ph type="sldNum" sz="quarter" idx="12"/>
          </p:nvPr>
        </p:nvSpPr>
        <p:spPr>
          <a:xfrm>
            <a:off x="228600" y="6515100"/>
            <a:ext cx="447675" cy="241300"/>
          </a:xfrm>
        </p:spPr>
        <p:txBody>
          <a:bodyPr/>
          <a:lstStyle/>
          <a:p>
            <a:pPr>
              <a:defRPr/>
            </a:pPr>
            <a:fld id="{2A0CCE80-3B22-F34E-81B2-E096627812DD}" type="slidenum">
              <a:rPr lang="en-US" smtClean="0"/>
              <a:pPr>
                <a:defRPr/>
              </a:pPr>
              <a:t>26</a:t>
            </a:fld>
            <a:endParaRPr lang="en-US" dirty="0"/>
          </a:p>
        </p:txBody>
      </p:sp>
      <p:sp>
        <p:nvSpPr>
          <p:cNvPr id="45" name="Date Placeholder 3"/>
          <p:cNvSpPr>
            <a:spLocks noGrp="1"/>
          </p:cNvSpPr>
          <p:nvPr>
            <p:ph type="dt" sz="half" idx="10"/>
          </p:nvPr>
        </p:nvSpPr>
        <p:spPr>
          <a:xfrm>
            <a:off x="6450013" y="6515100"/>
            <a:ext cx="1076325" cy="241300"/>
          </a:xfrm>
        </p:spPr>
        <p:txBody>
          <a:bodyPr/>
          <a:lstStyle/>
          <a:p>
            <a:pPr>
              <a:defRPr/>
            </a:pPr>
            <a:r>
              <a:rPr lang="en-US" dirty="0"/>
              <a:t>October 21-24, 2014</a:t>
            </a:r>
          </a:p>
        </p:txBody>
      </p:sp>
      <p:sp>
        <p:nvSpPr>
          <p:cNvPr id="38" name="Rectangle 37"/>
          <p:cNvSpPr/>
          <p:nvPr/>
        </p:nvSpPr>
        <p:spPr>
          <a:xfrm>
            <a:off x="3" y="4962525"/>
            <a:ext cx="8606149" cy="457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39" name="Table 38"/>
          <p:cNvGraphicFramePr>
            <a:graphicFrameLocks noGrp="1"/>
          </p:cNvGraphicFramePr>
          <p:nvPr>
            <p:extLst>
              <p:ext uri="{D42A27DB-BD31-4B8C-83A1-F6EECF244321}">
                <p14:modId xmlns:p14="http://schemas.microsoft.com/office/powerpoint/2010/main" val="2065663807"/>
              </p:ext>
            </p:extLst>
          </p:nvPr>
        </p:nvGraphicFramePr>
        <p:xfrm>
          <a:off x="4" y="5067776"/>
          <a:ext cx="8686796" cy="581660"/>
        </p:xfrm>
        <a:graphic>
          <a:graphicData uri="http://schemas.openxmlformats.org/drawingml/2006/table">
            <a:tbl>
              <a:tblPr/>
              <a:tblGrid>
                <a:gridCol w="255494"/>
                <a:gridCol w="255494"/>
                <a:gridCol w="255494"/>
                <a:gridCol w="255494"/>
                <a:gridCol w="255494"/>
                <a:gridCol w="255494"/>
                <a:gridCol w="255494"/>
                <a:gridCol w="255494"/>
                <a:gridCol w="255494"/>
                <a:gridCol w="255494"/>
                <a:gridCol w="255494"/>
                <a:gridCol w="255494"/>
                <a:gridCol w="255494"/>
                <a:gridCol w="255494"/>
                <a:gridCol w="255494"/>
                <a:gridCol w="255494"/>
                <a:gridCol w="255494"/>
                <a:gridCol w="255494"/>
                <a:gridCol w="255494"/>
                <a:gridCol w="255494"/>
                <a:gridCol w="255494"/>
                <a:gridCol w="255494"/>
                <a:gridCol w="255494"/>
                <a:gridCol w="255494"/>
                <a:gridCol w="255494"/>
                <a:gridCol w="255494"/>
                <a:gridCol w="255494"/>
                <a:gridCol w="255494"/>
                <a:gridCol w="255494"/>
                <a:gridCol w="255494"/>
                <a:gridCol w="255494"/>
                <a:gridCol w="255494"/>
                <a:gridCol w="255494"/>
                <a:gridCol w="255494"/>
              </a:tblGrid>
              <a:tr h="190500">
                <a:tc>
                  <a:txBody>
                    <a:bodyPr/>
                    <a:lstStyle/>
                    <a:p>
                      <a:pPr algn="l" fontAlgn="b"/>
                      <a:r>
                        <a:rPr lang="en-US" sz="1000" b="0" i="0" u="none" strike="noStrike">
                          <a:solidFill>
                            <a:srgbClr val="000000"/>
                          </a:solidFill>
                          <a:effectLst/>
                          <a:latin typeface="Calibri"/>
                        </a:rPr>
                        <a:t>Q3</a:t>
                      </a:r>
                    </a:p>
                  </a:txBody>
                  <a:tcPr marL="12700" marR="12700" marT="1270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a:rPr>
                        <a:t>Q4</a:t>
                      </a:r>
                    </a:p>
                  </a:txBody>
                  <a:tcPr marL="12700" marR="12700" marT="1270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a:rPr>
                        <a:t>Q1</a:t>
                      </a:r>
                    </a:p>
                  </a:txBody>
                  <a:tcPr marL="12700" marR="12700" marT="1270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a:rPr>
                        <a:t>Q2</a:t>
                      </a:r>
                    </a:p>
                  </a:txBody>
                  <a:tcPr marL="12700" marR="12700" marT="12700" marB="0" anchor="b">
                    <a:lnL>
                      <a:noFill/>
                    </a:lnL>
                    <a:lnR>
                      <a:noFill/>
                    </a:lnR>
                    <a:lnT>
                      <a:noFill/>
                    </a:lnT>
                    <a:lnB>
                      <a:noFill/>
                    </a:lnB>
                    <a:solidFill>
                      <a:srgbClr val="FFFFFF"/>
                    </a:solidFill>
                  </a:tcPr>
                </a:tc>
                <a:tc>
                  <a:txBody>
                    <a:bodyPr/>
                    <a:lstStyle/>
                    <a:p>
                      <a:pPr algn="l" fontAlgn="b"/>
                      <a:r>
                        <a:rPr lang="en-US" sz="1000" b="0" i="0" u="none" strike="noStrike" dirty="0">
                          <a:solidFill>
                            <a:srgbClr val="000000"/>
                          </a:solidFill>
                          <a:effectLst/>
                          <a:latin typeface="Calibri"/>
                        </a:rPr>
                        <a:t>Q3</a:t>
                      </a:r>
                    </a:p>
                  </a:txBody>
                  <a:tcPr marL="12700" marR="12700" marT="1270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a:rPr>
                        <a:t>Q4</a:t>
                      </a:r>
                    </a:p>
                  </a:txBody>
                  <a:tcPr marL="12700" marR="12700" marT="1270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a:rPr>
                        <a:t>Q1</a:t>
                      </a:r>
                    </a:p>
                  </a:txBody>
                  <a:tcPr marL="12700" marR="12700" marT="1270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a:rPr>
                        <a:t>Q2</a:t>
                      </a:r>
                    </a:p>
                  </a:txBody>
                  <a:tcPr marL="12700" marR="12700" marT="1270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a:rPr>
                        <a:t>Q3</a:t>
                      </a:r>
                    </a:p>
                  </a:txBody>
                  <a:tcPr marL="12700" marR="12700" marT="1270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a:rPr>
                        <a:t>Q4</a:t>
                      </a:r>
                    </a:p>
                  </a:txBody>
                  <a:tcPr marL="12700" marR="12700" marT="1270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a:rPr>
                        <a:t>Q1</a:t>
                      </a:r>
                    </a:p>
                  </a:txBody>
                  <a:tcPr marL="12700" marR="12700" marT="1270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a:rPr>
                        <a:t>Q2</a:t>
                      </a:r>
                    </a:p>
                  </a:txBody>
                  <a:tcPr marL="12700" marR="12700" marT="1270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a:rPr>
                        <a:t>Q3</a:t>
                      </a:r>
                    </a:p>
                  </a:txBody>
                  <a:tcPr marL="12700" marR="12700" marT="1270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a:rPr>
                        <a:t>Q4</a:t>
                      </a:r>
                    </a:p>
                  </a:txBody>
                  <a:tcPr marL="12700" marR="12700" marT="1270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a:rPr>
                        <a:t>Q1</a:t>
                      </a:r>
                    </a:p>
                  </a:txBody>
                  <a:tcPr marL="12700" marR="12700" marT="1270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a:rPr>
                        <a:t>Q2</a:t>
                      </a:r>
                    </a:p>
                  </a:txBody>
                  <a:tcPr marL="12700" marR="12700" marT="1270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a:rPr>
                        <a:t>Q3</a:t>
                      </a:r>
                    </a:p>
                  </a:txBody>
                  <a:tcPr marL="12700" marR="12700" marT="1270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a:rPr>
                        <a:t>Q4</a:t>
                      </a:r>
                    </a:p>
                  </a:txBody>
                  <a:tcPr marL="12700" marR="12700" marT="1270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a:rPr>
                        <a:t>Q1</a:t>
                      </a:r>
                    </a:p>
                  </a:txBody>
                  <a:tcPr marL="12700" marR="12700" marT="1270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a:rPr>
                        <a:t>Q2</a:t>
                      </a:r>
                    </a:p>
                  </a:txBody>
                  <a:tcPr marL="12700" marR="12700" marT="1270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a:rPr>
                        <a:t>Q3</a:t>
                      </a:r>
                    </a:p>
                  </a:txBody>
                  <a:tcPr marL="12700" marR="12700" marT="1270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a:rPr>
                        <a:t>Q4</a:t>
                      </a:r>
                    </a:p>
                  </a:txBody>
                  <a:tcPr marL="12700" marR="12700" marT="1270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a:rPr>
                        <a:t>Q1</a:t>
                      </a:r>
                    </a:p>
                  </a:txBody>
                  <a:tcPr marL="12700" marR="12700" marT="1270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a:rPr>
                        <a:t>Q2</a:t>
                      </a:r>
                    </a:p>
                  </a:txBody>
                  <a:tcPr marL="12700" marR="12700" marT="1270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a:rPr>
                        <a:t>Q3</a:t>
                      </a:r>
                    </a:p>
                  </a:txBody>
                  <a:tcPr marL="12700" marR="12700" marT="1270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a:rPr>
                        <a:t>Q4</a:t>
                      </a:r>
                    </a:p>
                  </a:txBody>
                  <a:tcPr marL="12700" marR="12700" marT="1270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a:rPr>
                        <a:t>Q1</a:t>
                      </a:r>
                    </a:p>
                  </a:txBody>
                  <a:tcPr marL="12700" marR="12700" marT="1270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a:rPr>
                        <a:t>Q2</a:t>
                      </a:r>
                    </a:p>
                  </a:txBody>
                  <a:tcPr marL="12700" marR="12700" marT="1270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a:rPr>
                        <a:t>Q3</a:t>
                      </a:r>
                    </a:p>
                  </a:txBody>
                  <a:tcPr marL="12700" marR="12700" marT="1270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a:rPr>
                        <a:t>Q4</a:t>
                      </a:r>
                    </a:p>
                  </a:txBody>
                  <a:tcPr marL="12700" marR="12700" marT="1270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a:rPr>
                        <a:t>Q1</a:t>
                      </a:r>
                    </a:p>
                  </a:txBody>
                  <a:tcPr marL="12700" marR="12700" marT="1270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a:rPr>
                        <a:t>Q2</a:t>
                      </a:r>
                    </a:p>
                  </a:txBody>
                  <a:tcPr marL="12700" marR="12700" marT="1270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a:rPr>
                        <a:t>Q3</a:t>
                      </a:r>
                    </a:p>
                  </a:txBody>
                  <a:tcPr marL="12700" marR="12700" marT="12700" marB="0" anchor="b">
                    <a:lnL>
                      <a:noFill/>
                    </a:lnL>
                    <a:lnR>
                      <a:noFill/>
                    </a:lnR>
                    <a:lnT>
                      <a:noFill/>
                    </a:lnT>
                    <a:lnB>
                      <a:noFill/>
                    </a:lnB>
                    <a:solidFill>
                      <a:srgbClr val="FFFFFF"/>
                    </a:solidFill>
                  </a:tcPr>
                </a:tc>
                <a:tc>
                  <a:txBody>
                    <a:bodyPr/>
                    <a:lstStyle/>
                    <a:p>
                      <a:pPr algn="l" fontAlgn="b"/>
                      <a:r>
                        <a:rPr lang="en-US" sz="1000" b="0" i="0" u="none" strike="noStrike" dirty="0">
                          <a:solidFill>
                            <a:srgbClr val="000000"/>
                          </a:solidFill>
                          <a:effectLst/>
                          <a:latin typeface="Calibri"/>
                        </a:rPr>
                        <a:t>Q4</a:t>
                      </a:r>
                    </a:p>
                  </a:txBody>
                  <a:tcPr marL="12700" marR="12700" marT="12700" marB="0" anchor="b">
                    <a:lnL>
                      <a:noFill/>
                    </a:lnL>
                    <a:lnR>
                      <a:noFill/>
                    </a:lnR>
                    <a:lnT>
                      <a:noFill/>
                    </a:lnT>
                    <a:lnB>
                      <a:noFill/>
                    </a:lnB>
                    <a:solidFill>
                      <a:srgbClr val="FFFFFF"/>
                    </a:solidFill>
                  </a:tcPr>
                </a:tc>
              </a:tr>
              <a:tr h="190500">
                <a:tc>
                  <a:txBody>
                    <a:bodyPr/>
                    <a:lstStyle/>
                    <a:p>
                      <a:pPr algn="l" fontAlgn="b"/>
                      <a:endParaRPr lang="en-US" sz="12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12700" marR="12700" marT="12700" marB="0" anchor="b">
                    <a:lnL>
                      <a:noFill/>
                    </a:lnL>
                    <a:lnR>
                      <a:noFill/>
                    </a:lnR>
                    <a:lnT>
                      <a:noFill/>
                    </a:lnT>
                    <a:lnB>
                      <a:noFill/>
                    </a:lnB>
                  </a:tcPr>
                </a:tc>
              </a:tr>
              <a:tr h="190500">
                <a:tc>
                  <a:txBody>
                    <a:bodyPr/>
                    <a:lstStyle/>
                    <a:p>
                      <a:pPr algn="l" fontAlgn="b"/>
                      <a:r>
                        <a:rPr lang="en-US" sz="1200" b="0" i="0" u="none" strike="noStrike">
                          <a:solidFill>
                            <a:srgbClr val="000000"/>
                          </a:solidFill>
                          <a:effectLst/>
                          <a:latin typeface="Calibri"/>
                        </a:rPr>
                        <a:t> </a:t>
                      </a: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0" i="0" u="none" strike="noStrike" dirty="0">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bl>
          </a:graphicData>
        </a:graphic>
      </p:graphicFrame>
      <p:sp>
        <p:nvSpPr>
          <p:cNvPr id="40" name="Rectangle 39"/>
          <p:cNvSpPr/>
          <p:nvPr/>
        </p:nvSpPr>
        <p:spPr>
          <a:xfrm>
            <a:off x="3" y="4962525"/>
            <a:ext cx="8606149" cy="457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Right Arrow 40"/>
          <p:cNvSpPr/>
          <p:nvPr/>
        </p:nvSpPr>
        <p:spPr>
          <a:xfrm>
            <a:off x="0" y="5280025"/>
            <a:ext cx="9144000" cy="908050"/>
          </a:xfrm>
          <a:prstGeom prst="rightArrow">
            <a:avLst>
              <a:gd name="adj1" fmla="val 50000"/>
              <a:gd name="adj2" fmla="val 38112"/>
            </a:avLst>
          </a:prstGeom>
          <a:gradFill flip="none" rotWithShape="1">
            <a:gsLst>
              <a:gs pos="0">
                <a:schemeClr val="accent5">
                  <a:lumMod val="50000"/>
                </a:schemeClr>
              </a:gs>
              <a:gs pos="92000">
                <a:srgbClr val="FFFFFF"/>
              </a:gs>
            </a:gsLst>
            <a:path path="rect">
              <a:fillToRect l="100000" t="100000"/>
            </a:path>
            <a:tileRect r="-100000" b="-100000"/>
          </a:gradFill>
          <a:ln>
            <a:solidFill>
              <a:schemeClr val="tx1"/>
            </a:solidFill>
          </a:ln>
          <a:effectLst>
            <a:outerShdw blurRad="50800" dist="508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2" name="Straight Connector 41"/>
          <p:cNvCxnSpPr/>
          <p:nvPr/>
        </p:nvCxnSpPr>
        <p:spPr>
          <a:xfrm rot="5400000">
            <a:off x="-1835731" y="3577636"/>
            <a:ext cx="4702298" cy="1588"/>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rot="5400000">
            <a:off x="-819731" y="3583986"/>
            <a:ext cx="4702298" cy="1588"/>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rot="5400000">
            <a:off x="208969" y="3579762"/>
            <a:ext cx="4702298" cy="1588"/>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p:nvCxnSpPr>
        <p:spPr>
          <a:xfrm rot="5400000">
            <a:off x="1218619" y="3590336"/>
            <a:ext cx="4702298" cy="1588"/>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60" name="Straight Connector 59"/>
          <p:cNvCxnSpPr/>
          <p:nvPr/>
        </p:nvCxnSpPr>
        <p:spPr>
          <a:xfrm rot="5400000">
            <a:off x="3263319" y="3596685"/>
            <a:ext cx="4702298" cy="1588"/>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61" name="Straight Connector 60"/>
          <p:cNvCxnSpPr/>
          <p:nvPr/>
        </p:nvCxnSpPr>
        <p:spPr>
          <a:xfrm rot="5400000">
            <a:off x="4285669" y="3596685"/>
            <a:ext cx="4702298" cy="1588"/>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rot="5400000">
            <a:off x="5301669" y="3603035"/>
            <a:ext cx="4702298" cy="1588"/>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rot="5400000">
            <a:off x="6334857" y="3577635"/>
            <a:ext cx="4702298" cy="1588"/>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64" name="TextBox 63"/>
          <p:cNvSpPr txBox="1"/>
          <p:nvPr/>
        </p:nvSpPr>
        <p:spPr>
          <a:xfrm>
            <a:off x="733120" y="5896769"/>
            <a:ext cx="8087030" cy="307777"/>
          </a:xfrm>
          <a:prstGeom prst="rect">
            <a:avLst/>
          </a:prstGeom>
          <a:noFill/>
        </p:spPr>
        <p:txBody>
          <a:bodyPr wrap="square" rtlCol="0">
            <a:spAutoFit/>
          </a:bodyPr>
          <a:lstStyle/>
          <a:p>
            <a:r>
              <a:rPr lang="en-US" sz="1400" dirty="0" smtClean="0"/>
              <a:t> FY14                 FY15                FY16                 FY17                 FY18                 FY19                FY20                  FY21</a:t>
            </a:r>
            <a:endParaRPr lang="en-US" sz="1400" dirty="0"/>
          </a:p>
        </p:txBody>
      </p:sp>
      <p:sp>
        <p:nvSpPr>
          <p:cNvPr id="65" name="Diamond 64"/>
          <p:cNvSpPr>
            <a:spLocks noChangeAspect="1"/>
          </p:cNvSpPr>
          <p:nvPr/>
        </p:nvSpPr>
        <p:spPr>
          <a:xfrm>
            <a:off x="1242488" y="5735272"/>
            <a:ext cx="234315" cy="234315"/>
          </a:xfrm>
          <a:prstGeom prst="diamond">
            <a:avLst/>
          </a:prstGeom>
          <a:solidFill>
            <a:schemeClr val="accent5">
              <a:lumMod val="75000"/>
            </a:schemeClr>
          </a:solidFill>
          <a:ln>
            <a:solidFill>
              <a:schemeClr val="accent5">
                <a:lumMod val="75000"/>
              </a:schemeClr>
            </a:solidFill>
          </a:ln>
          <a:scene3d>
            <a:camera prst="orthographicFront"/>
            <a:lightRig rig="brightRoom" dir="t"/>
          </a:scene3d>
          <a:sp3d prstMaterial="powder"/>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6" name="Straight Connector 65"/>
          <p:cNvCxnSpPr>
            <a:stCxn id="65" idx="0"/>
          </p:cNvCxnSpPr>
          <p:nvPr/>
        </p:nvCxnSpPr>
        <p:spPr>
          <a:xfrm rot="16200000" flipV="1">
            <a:off x="-898957" y="3476668"/>
            <a:ext cx="4507992" cy="9215"/>
          </a:xfrm>
          <a:prstGeom prst="line">
            <a:avLst/>
          </a:prstGeom>
          <a:ln>
            <a:solidFill>
              <a:schemeClr val="accent5">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7" name="Diamond 66"/>
          <p:cNvSpPr>
            <a:spLocks noChangeAspect="1"/>
          </p:cNvSpPr>
          <p:nvPr/>
        </p:nvSpPr>
        <p:spPr>
          <a:xfrm>
            <a:off x="1626731" y="5732778"/>
            <a:ext cx="234315" cy="234315"/>
          </a:xfrm>
          <a:prstGeom prst="diamond">
            <a:avLst/>
          </a:prstGeom>
          <a:solidFill>
            <a:schemeClr val="accent5">
              <a:lumMod val="75000"/>
            </a:schemeClr>
          </a:solidFill>
          <a:ln>
            <a:solidFill>
              <a:schemeClr val="accent5">
                <a:lumMod val="75000"/>
              </a:schemeClr>
            </a:solidFill>
          </a:ln>
          <a:scene3d>
            <a:camera prst="orthographicFront"/>
            <a:lightRig rig="brightRoom" dir="t"/>
          </a:scene3d>
          <a:sp3d prstMaterial="powder"/>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8" name="Straight Connector 67"/>
          <p:cNvCxnSpPr>
            <a:stCxn id="67" idx="0"/>
          </p:cNvCxnSpPr>
          <p:nvPr/>
        </p:nvCxnSpPr>
        <p:spPr>
          <a:xfrm rot="16200000" flipV="1">
            <a:off x="-514714" y="3474174"/>
            <a:ext cx="4507992" cy="9215"/>
          </a:xfrm>
          <a:prstGeom prst="line">
            <a:avLst/>
          </a:prstGeom>
          <a:ln>
            <a:solidFill>
              <a:schemeClr val="accent5">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9" name="TextBox 68"/>
          <p:cNvSpPr txBox="1"/>
          <p:nvPr/>
        </p:nvSpPr>
        <p:spPr>
          <a:xfrm>
            <a:off x="457200" y="835125"/>
            <a:ext cx="1339850" cy="307777"/>
          </a:xfrm>
          <a:prstGeom prst="rect">
            <a:avLst/>
          </a:prstGeom>
          <a:noFill/>
        </p:spPr>
        <p:txBody>
          <a:bodyPr wrap="square" rtlCol="0">
            <a:spAutoFit/>
          </a:bodyPr>
          <a:lstStyle/>
          <a:p>
            <a:pPr algn="ctr"/>
            <a:r>
              <a:rPr lang="en-US" sz="1400" dirty="0" smtClean="0"/>
              <a:t>CD-3a</a:t>
            </a:r>
          </a:p>
        </p:txBody>
      </p:sp>
      <p:sp>
        <p:nvSpPr>
          <p:cNvPr id="70" name="TextBox 69"/>
          <p:cNvSpPr txBox="1"/>
          <p:nvPr/>
        </p:nvSpPr>
        <p:spPr>
          <a:xfrm>
            <a:off x="1117870" y="842508"/>
            <a:ext cx="1339850" cy="307777"/>
          </a:xfrm>
          <a:prstGeom prst="rect">
            <a:avLst/>
          </a:prstGeom>
          <a:noFill/>
        </p:spPr>
        <p:txBody>
          <a:bodyPr wrap="square" rtlCol="0">
            <a:spAutoFit/>
          </a:bodyPr>
          <a:lstStyle/>
          <a:p>
            <a:pPr algn="ctr"/>
            <a:r>
              <a:rPr lang="en-US" sz="1400" dirty="0" smtClean="0"/>
              <a:t>CD-2/3b</a:t>
            </a:r>
          </a:p>
        </p:txBody>
      </p:sp>
      <p:sp>
        <p:nvSpPr>
          <p:cNvPr id="71" name="TextBox 70"/>
          <p:cNvSpPr txBox="1"/>
          <p:nvPr/>
        </p:nvSpPr>
        <p:spPr>
          <a:xfrm>
            <a:off x="7403056" y="842508"/>
            <a:ext cx="873125" cy="307777"/>
          </a:xfrm>
          <a:prstGeom prst="rect">
            <a:avLst/>
          </a:prstGeom>
          <a:noFill/>
        </p:spPr>
        <p:txBody>
          <a:bodyPr wrap="square" rtlCol="0">
            <a:spAutoFit/>
          </a:bodyPr>
          <a:lstStyle/>
          <a:p>
            <a:pPr algn="ctr"/>
            <a:r>
              <a:rPr lang="en-US" sz="1400" dirty="0" smtClean="0"/>
              <a:t>CD-</a:t>
            </a:r>
            <a:r>
              <a:rPr lang="en-US" sz="1400" dirty="0"/>
              <a:t>4</a:t>
            </a:r>
            <a:endParaRPr lang="en-US" sz="1400" dirty="0" smtClean="0"/>
          </a:p>
        </p:txBody>
      </p:sp>
      <p:cxnSp>
        <p:nvCxnSpPr>
          <p:cNvPr id="72" name="Straight Connector 71"/>
          <p:cNvCxnSpPr/>
          <p:nvPr/>
        </p:nvCxnSpPr>
        <p:spPr>
          <a:xfrm rot="5400000">
            <a:off x="2247319" y="3579720"/>
            <a:ext cx="4702298" cy="1588"/>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73" name="Rectangle 72"/>
          <p:cNvSpPr/>
          <p:nvPr/>
        </p:nvSpPr>
        <p:spPr>
          <a:xfrm>
            <a:off x="2997474" y="4201130"/>
            <a:ext cx="4285976" cy="349250"/>
          </a:xfrm>
          <a:prstGeom prst="rect">
            <a:avLst/>
          </a:prstGeom>
          <a:gradFill flip="none" rotWithShape="1">
            <a:gsLst>
              <a:gs pos="69000">
                <a:schemeClr val="accent5">
                  <a:lumMod val="40000"/>
                  <a:lumOff val="60000"/>
                </a:schemeClr>
              </a:gs>
              <a:gs pos="100000">
                <a:srgbClr val="FFFFFF"/>
              </a:gs>
            </a:gsLst>
            <a:path path="rect">
              <a:fillToRect l="100000" t="100000"/>
            </a:path>
            <a:tileRect r="-100000" b="-100000"/>
          </a:gradFill>
          <a:ln>
            <a:solidFill>
              <a:schemeClr val="tx1"/>
            </a:solidFill>
          </a:ln>
          <a:effectLst>
            <a:outerShdw blurRad="50800" dist="762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rgbClr val="000000"/>
                </a:solidFill>
                <a:latin typeface="Calibri"/>
                <a:cs typeface="Calibri"/>
              </a:rPr>
              <a:t>Detector Prototypes and Construction</a:t>
            </a:r>
            <a:endParaRPr lang="en-US" sz="1200" dirty="0">
              <a:solidFill>
                <a:srgbClr val="000000"/>
              </a:solidFill>
              <a:latin typeface="Calibri"/>
              <a:cs typeface="Calibri"/>
            </a:endParaRPr>
          </a:p>
        </p:txBody>
      </p:sp>
      <p:sp>
        <p:nvSpPr>
          <p:cNvPr id="74" name="Rectangle 73"/>
          <p:cNvSpPr/>
          <p:nvPr/>
        </p:nvSpPr>
        <p:spPr>
          <a:xfrm>
            <a:off x="2997474" y="5022774"/>
            <a:ext cx="3894640" cy="349250"/>
          </a:xfrm>
          <a:prstGeom prst="rect">
            <a:avLst/>
          </a:prstGeom>
          <a:gradFill flip="none" rotWithShape="1">
            <a:gsLst>
              <a:gs pos="69000">
                <a:schemeClr val="accent5">
                  <a:lumMod val="40000"/>
                  <a:lumOff val="60000"/>
                </a:schemeClr>
              </a:gs>
              <a:gs pos="100000">
                <a:srgbClr val="FFFFFF"/>
              </a:gs>
            </a:gsLst>
            <a:path path="rect">
              <a:fillToRect l="100000" t="100000"/>
            </a:path>
            <a:tileRect r="-100000" b="-100000"/>
          </a:gradFill>
          <a:ln>
            <a:solidFill>
              <a:schemeClr val="tx1"/>
            </a:solidFill>
          </a:ln>
          <a:effectLst>
            <a:outerShdw blurRad="50800" dist="762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rgbClr val="000000"/>
                </a:solidFill>
                <a:latin typeface="Calibri"/>
                <a:cs typeface="Calibri"/>
              </a:rPr>
              <a:t>Accelerator and Beamline Construction </a:t>
            </a:r>
            <a:endParaRPr lang="en-US" sz="1200" dirty="0">
              <a:solidFill>
                <a:srgbClr val="000000"/>
              </a:solidFill>
              <a:latin typeface="Calibri"/>
              <a:cs typeface="Calibri"/>
            </a:endParaRPr>
          </a:p>
        </p:txBody>
      </p:sp>
      <p:sp>
        <p:nvSpPr>
          <p:cNvPr id="75" name="Diamond 74"/>
          <p:cNvSpPr>
            <a:spLocks noChangeAspect="1"/>
          </p:cNvSpPr>
          <p:nvPr/>
        </p:nvSpPr>
        <p:spPr>
          <a:xfrm>
            <a:off x="7628264" y="5707965"/>
            <a:ext cx="234315" cy="234315"/>
          </a:xfrm>
          <a:prstGeom prst="diamond">
            <a:avLst/>
          </a:prstGeom>
          <a:solidFill>
            <a:schemeClr val="accent5">
              <a:lumMod val="75000"/>
            </a:schemeClr>
          </a:solidFill>
          <a:ln>
            <a:solidFill>
              <a:schemeClr val="accent5">
                <a:lumMod val="75000"/>
              </a:schemeClr>
            </a:solidFill>
          </a:ln>
          <a:scene3d>
            <a:camera prst="orthographicFront"/>
            <a:lightRig rig="brightRoom" dir="t"/>
          </a:scene3d>
          <a:sp3d prstMaterial="powder"/>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6" name="Straight Connector 75"/>
          <p:cNvCxnSpPr>
            <a:stCxn id="75" idx="0"/>
          </p:cNvCxnSpPr>
          <p:nvPr/>
        </p:nvCxnSpPr>
        <p:spPr>
          <a:xfrm rot="16200000" flipV="1">
            <a:off x="5486819" y="3449361"/>
            <a:ext cx="4507992" cy="9215"/>
          </a:xfrm>
          <a:prstGeom prst="line">
            <a:avLst/>
          </a:prstGeom>
          <a:ln>
            <a:solidFill>
              <a:schemeClr val="accent5">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77" name="Rectangle 76"/>
          <p:cNvSpPr/>
          <p:nvPr/>
        </p:nvSpPr>
        <p:spPr>
          <a:xfrm>
            <a:off x="3568974" y="3083228"/>
            <a:ext cx="3149600" cy="336550"/>
          </a:xfrm>
          <a:prstGeom prst="rect">
            <a:avLst/>
          </a:prstGeom>
          <a:gradFill flip="none" rotWithShape="1">
            <a:gsLst>
              <a:gs pos="77000">
                <a:schemeClr val="accent3">
                  <a:lumMod val="20000"/>
                  <a:lumOff val="80000"/>
                </a:schemeClr>
              </a:gs>
              <a:gs pos="100000">
                <a:schemeClr val="bg2"/>
              </a:gs>
            </a:gsLst>
            <a:path path="rect">
              <a:fillToRect l="100000" t="100000"/>
            </a:path>
            <a:tileRect r="-100000" b="-100000"/>
          </a:gradFill>
          <a:ln>
            <a:solidFill>
              <a:schemeClr val="tx1"/>
            </a:solidFill>
          </a:ln>
          <a:effectLst>
            <a:outerShdw blurRad="50800" dist="762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rgbClr val="000000"/>
                </a:solidFill>
                <a:latin typeface="Calibri"/>
                <a:cs typeface="Calibri"/>
              </a:rPr>
              <a:t>Solenoid Infrastructure</a:t>
            </a:r>
            <a:endParaRPr lang="en-US" sz="1200" dirty="0">
              <a:solidFill>
                <a:srgbClr val="000000"/>
              </a:solidFill>
              <a:latin typeface="Calibri"/>
              <a:cs typeface="Calibri"/>
            </a:endParaRPr>
          </a:p>
        </p:txBody>
      </p:sp>
      <p:sp>
        <p:nvSpPr>
          <p:cNvPr id="78" name="Rectangle 77"/>
          <p:cNvSpPr/>
          <p:nvPr/>
        </p:nvSpPr>
        <p:spPr>
          <a:xfrm>
            <a:off x="6218512" y="3514983"/>
            <a:ext cx="1382438" cy="571235"/>
          </a:xfrm>
          <a:prstGeom prst="rect">
            <a:avLst/>
          </a:prstGeom>
          <a:gradFill flip="none" rotWithShape="1">
            <a:gsLst>
              <a:gs pos="77000">
                <a:schemeClr val="accent3">
                  <a:lumMod val="20000"/>
                  <a:lumOff val="80000"/>
                </a:schemeClr>
              </a:gs>
              <a:gs pos="100000">
                <a:schemeClr val="bg2"/>
              </a:gs>
            </a:gsLst>
            <a:path path="rect">
              <a:fillToRect l="100000" t="100000"/>
            </a:path>
            <a:tileRect r="-100000" b="-100000"/>
          </a:gradFill>
          <a:ln>
            <a:solidFill>
              <a:schemeClr val="tx1"/>
            </a:solidFill>
          </a:ln>
          <a:effectLst>
            <a:outerShdw blurRad="50800" dist="762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rgbClr val="000000"/>
                </a:solidFill>
                <a:latin typeface="Calibri"/>
                <a:cs typeface="Calibri"/>
              </a:rPr>
              <a:t>Solenoid Installation and Commissioning</a:t>
            </a:r>
            <a:endParaRPr lang="en-US" sz="1200" dirty="0">
              <a:solidFill>
                <a:srgbClr val="000000"/>
              </a:solidFill>
              <a:latin typeface="Calibri"/>
              <a:cs typeface="Calibri"/>
            </a:endParaRPr>
          </a:p>
        </p:txBody>
      </p:sp>
      <p:sp>
        <p:nvSpPr>
          <p:cNvPr id="79" name="6-Point Star 78"/>
          <p:cNvSpPr>
            <a:spLocks noChangeAspect="1"/>
          </p:cNvSpPr>
          <p:nvPr/>
        </p:nvSpPr>
        <p:spPr>
          <a:xfrm>
            <a:off x="7521808" y="1594263"/>
            <a:ext cx="182880" cy="182880"/>
          </a:xfrm>
          <a:prstGeom prst="star6">
            <a:avLst/>
          </a:prstGeom>
          <a:solidFill>
            <a:srgbClr val="FF0000"/>
          </a:solidFill>
          <a:effectLst>
            <a:outerShdw blurRad="40000" dist="73787" dir="378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TextBox 79"/>
          <p:cNvSpPr txBox="1"/>
          <p:nvPr/>
        </p:nvSpPr>
        <p:spPr>
          <a:xfrm>
            <a:off x="6794509" y="1389237"/>
            <a:ext cx="903951" cy="246221"/>
          </a:xfrm>
          <a:prstGeom prst="rect">
            <a:avLst/>
          </a:prstGeom>
          <a:noFill/>
        </p:spPr>
        <p:txBody>
          <a:bodyPr wrap="none" rtlCol="0">
            <a:spAutoFit/>
          </a:bodyPr>
          <a:lstStyle/>
          <a:p>
            <a:r>
              <a:rPr lang="en-US" sz="1000" dirty="0" smtClean="0"/>
              <a:t>KPPs Satisfied</a:t>
            </a:r>
            <a:endParaRPr lang="en-US" sz="1000" dirty="0"/>
          </a:p>
        </p:txBody>
      </p:sp>
      <p:sp>
        <p:nvSpPr>
          <p:cNvPr id="81" name="Rectangle 80"/>
          <p:cNvSpPr/>
          <p:nvPr/>
        </p:nvSpPr>
        <p:spPr>
          <a:xfrm>
            <a:off x="2124658" y="2406355"/>
            <a:ext cx="4466642" cy="336550"/>
          </a:xfrm>
          <a:prstGeom prst="rect">
            <a:avLst/>
          </a:prstGeom>
          <a:gradFill flip="none" rotWithShape="1">
            <a:gsLst>
              <a:gs pos="69000">
                <a:schemeClr val="accent5">
                  <a:lumMod val="40000"/>
                  <a:lumOff val="60000"/>
                </a:schemeClr>
              </a:gs>
              <a:gs pos="100000">
                <a:srgbClr val="FFFFFF"/>
              </a:gs>
            </a:gsLst>
            <a:path path="rect">
              <a:fillToRect l="100000" t="100000"/>
            </a:path>
            <a:tileRect r="-100000" b="-100000"/>
          </a:gradFill>
          <a:ln>
            <a:solidFill>
              <a:schemeClr val="tx1"/>
            </a:solidFill>
          </a:ln>
          <a:effectLst>
            <a:outerShdw blurRad="50800" dist="762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rgbClr val="000000"/>
                </a:solidFill>
                <a:latin typeface="Calibri"/>
                <a:cs typeface="Calibri"/>
              </a:rPr>
              <a:t>Solenoid Fabrication and QA</a:t>
            </a:r>
            <a:endParaRPr lang="en-US" sz="1200" dirty="0">
              <a:solidFill>
                <a:srgbClr val="000000"/>
              </a:solidFill>
              <a:latin typeface="Calibri"/>
              <a:cs typeface="Calibri"/>
            </a:endParaRPr>
          </a:p>
        </p:txBody>
      </p:sp>
      <p:sp>
        <p:nvSpPr>
          <p:cNvPr id="82" name="Rectangle 81"/>
          <p:cNvSpPr/>
          <p:nvPr/>
        </p:nvSpPr>
        <p:spPr>
          <a:xfrm>
            <a:off x="5" y="1899877"/>
            <a:ext cx="2988253" cy="336137"/>
          </a:xfrm>
          <a:prstGeom prst="rect">
            <a:avLst/>
          </a:prstGeom>
          <a:gradFill flip="none" rotWithShape="1">
            <a:gsLst>
              <a:gs pos="76000">
                <a:schemeClr val="tx2">
                  <a:lumMod val="20000"/>
                  <a:lumOff val="80000"/>
                </a:schemeClr>
              </a:gs>
              <a:gs pos="100000">
                <a:schemeClr val="bg2"/>
              </a:gs>
            </a:gsLst>
            <a:path path="rect">
              <a:fillToRect l="100000" t="100000"/>
            </a:path>
            <a:tileRect r="-100000" b="-100000"/>
          </a:gradFill>
          <a:ln>
            <a:solidFill>
              <a:schemeClr val="tx1"/>
            </a:solidFill>
          </a:ln>
          <a:effectLst>
            <a:outerShdw blurRad="50800" dist="762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rgbClr val="000000"/>
                </a:solidFill>
                <a:latin typeface="Calibri"/>
                <a:cs typeface="Calibri"/>
              </a:rPr>
              <a:t>Solenoid Design/Prototypes</a:t>
            </a:r>
            <a:endParaRPr lang="en-US" sz="1200" dirty="0">
              <a:solidFill>
                <a:srgbClr val="000000"/>
              </a:solidFill>
              <a:latin typeface="Calibri"/>
              <a:cs typeface="Calibri"/>
            </a:endParaRPr>
          </a:p>
        </p:txBody>
      </p:sp>
      <p:sp>
        <p:nvSpPr>
          <p:cNvPr id="83" name="Rectangle 82"/>
          <p:cNvSpPr/>
          <p:nvPr/>
        </p:nvSpPr>
        <p:spPr>
          <a:xfrm>
            <a:off x="6892114" y="4959358"/>
            <a:ext cx="1021273" cy="571235"/>
          </a:xfrm>
          <a:prstGeom prst="rect">
            <a:avLst/>
          </a:prstGeom>
          <a:gradFill flip="none" rotWithShape="1">
            <a:gsLst>
              <a:gs pos="77000">
                <a:schemeClr val="accent3">
                  <a:lumMod val="20000"/>
                  <a:lumOff val="80000"/>
                </a:schemeClr>
              </a:gs>
              <a:gs pos="100000">
                <a:schemeClr val="bg2"/>
              </a:gs>
            </a:gsLst>
            <a:path path="rect">
              <a:fillToRect l="100000" t="100000"/>
            </a:path>
            <a:tileRect r="-100000" b="-100000"/>
          </a:gradFill>
          <a:ln>
            <a:solidFill>
              <a:schemeClr val="tx1"/>
            </a:solidFill>
          </a:ln>
          <a:effectLst>
            <a:outerShdw blurRad="50800" dist="762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solidFill>
                  <a:srgbClr val="000000"/>
                </a:solidFill>
                <a:latin typeface="Calibri"/>
                <a:cs typeface="Calibri"/>
              </a:rPr>
              <a:t>Accelerator Commissioning (off Project)</a:t>
            </a:r>
            <a:endParaRPr lang="en-US" sz="1000" dirty="0">
              <a:solidFill>
                <a:srgbClr val="000000"/>
              </a:solidFill>
              <a:latin typeface="Calibri"/>
              <a:cs typeface="Calibri"/>
            </a:endParaRPr>
          </a:p>
        </p:txBody>
      </p:sp>
      <p:sp>
        <p:nvSpPr>
          <p:cNvPr id="84" name="Diamond 83"/>
          <p:cNvSpPr>
            <a:spLocks noChangeAspect="1"/>
          </p:cNvSpPr>
          <p:nvPr/>
        </p:nvSpPr>
        <p:spPr>
          <a:xfrm>
            <a:off x="2880315" y="5732779"/>
            <a:ext cx="234315" cy="234315"/>
          </a:xfrm>
          <a:prstGeom prst="diamond">
            <a:avLst/>
          </a:prstGeom>
          <a:solidFill>
            <a:schemeClr val="accent5">
              <a:lumMod val="75000"/>
            </a:schemeClr>
          </a:solidFill>
          <a:ln>
            <a:solidFill>
              <a:schemeClr val="accent5">
                <a:lumMod val="75000"/>
              </a:schemeClr>
            </a:solidFill>
          </a:ln>
          <a:scene3d>
            <a:camera prst="orthographicFront"/>
            <a:lightRig rig="brightRoom" dir="t"/>
          </a:scene3d>
          <a:sp3d prstMaterial="powder"/>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5" name="Straight Connector 84"/>
          <p:cNvCxnSpPr>
            <a:stCxn id="84" idx="0"/>
          </p:cNvCxnSpPr>
          <p:nvPr/>
        </p:nvCxnSpPr>
        <p:spPr>
          <a:xfrm rot="16200000" flipV="1">
            <a:off x="738870" y="3474175"/>
            <a:ext cx="4507992" cy="9215"/>
          </a:xfrm>
          <a:prstGeom prst="line">
            <a:avLst/>
          </a:prstGeom>
          <a:ln>
            <a:solidFill>
              <a:schemeClr val="accent5">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86" name="TextBox 85"/>
          <p:cNvSpPr txBox="1"/>
          <p:nvPr/>
        </p:nvSpPr>
        <p:spPr>
          <a:xfrm>
            <a:off x="2319599" y="835125"/>
            <a:ext cx="1339850" cy="307777"/>
          </a:xfrm>
          <a:prstGeom prst="rect">
            <a:avLst/>
          </a:prstGeom>
          <a:noFill/>
        </p:spPr>
        <p:txBody>
          <a:bodyPr wrap="square" rtlCol="0">
            <a:spAutoFit/>
          </a:bodyPr>
          <a:lstStyle/>
          <a:p>
            <a:pPr algn="ctr"/>
            <a:r>
              <a:rPr lang="en-US" sz="1400" dirty="0" smtClean="0"/>
              <a:t>CD-3c</a:t>
            </a:r>
          </a:p>
        </p:txBody>
      </p:sp>
      <p:sp>
        <p:nvSpPr>
          <p:cNvPr id="87" name="Rectangle 86"/>
          <p:cNvSpPr/>
          <p:nvPr/>
        </p:nvSpPr>
        <p:spPr>
          <a:xfrm>
            <a:off x="1354925" y="1279292"/>
            <a:ext cx="2822651" cy="454025"/>
          </a:xfrm>
          <a:prstGeom prst="rect">
            <a:avLst/>
          </a:prstGeom>
          <a:gradFill flip="none" rotWithShape="1">
            <a:gsLst>
              <a:gs pos="69000">
                <a:schemeClr val="accent5">
                  <a:lumMod val="40000"/>
                  <a:lumOff val="60000"/>
                </a:schemeClr>
              </a:gs>
              <a:gs pos="100000">
                <a:srgbClr val="FFFFFF"/>
              </a:gs>
            </a:gsLst>
            <a:path path="rect">
              <a:fillToRect l="100000" t="100000"/>
            </a:path>
            <a:tileRect r="-100000" b="-100000"/>
          </a:gradFill>
          <a:ln>
            <a:solidFill>
              <a:schemeClr val="tx1"/>
            </a:solidFill>
          </a:ln>
          <a:effectLst>
            <a:outerShdw blurRad="50800" dist="762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lIns="91440" rIns="0" rtlCol="0" anchor="ctr"/>
          <a:lstStyle/>
          <a:p>
            <a:pPr algn="ctr"/>
            <a:r>
              <a:rPr lang="en-US" sz="1000" dirty="0" smtClean="0">
                <a:solidFill>
                  <a:schemeClr val="tx1"/>
                </a:solidFill>
                <a:latin typeface="Calibri"/>
                <a:cs typeface="Calibri"/>
              </a:rPr>
              <a:t>Fabricate and  QA Superconductor</a:t>
            </a:r>
            <a:endParaRPr lang="en-US" sz="1000" dirty="0">
              <a:solidFill>
                <a:schemeClr val="tx1"/>
              </a:solidFill>
              <a:latin typeface="Calibri"/>
              <a:cs typeface="Calibri"/>
            </a:endParaRPr>
          </a:p>
        </p:txBody>
      </p:sp>
      <p:sp>
        <p:nvSpPr>
          <p:cNvPr id="88" name="Rectangle 87"/>
          <p:cNvSpPr/>
          <p:nvPr/>
        </p:nvSpPr>
        <p:spPr>
          <a:xfrm>
            <a:off x="1797050" y="3025232"/>
            <a:ext cx="1568450" cy="411480"/>
          </a:xfrm>
          <a:prstGeom prst="rect">
            <a:avLst/>
          </a:prstGeom>
          <a:gradFill flip="none" rotWithShape="1">
            <a:gsLst>
              <a:gs pos="69000">
                <a:schemeClr val="accent5">
                  <a:lumMod val="40000"/>
                  <a:lumOff val="60000"/>
                </a:schemeClr>
              </a:gs>
              <a:gs pos="100000">
                <a:srgbClr val="FFFFFF"/>
              </a:gs>
            </a:gsLst>
            <a:path path="rect">
              <a:fillToRect l="100000" t="100000"/>
            </a:path>
            <a:tileRect r="-100000" b="-100000"/>
          </a:gradFill>
          <a:ln>
            <a:solidFill>
              <a:schemeClr val="tx1"/>
            </a:solidFill>
          </a:ln>
          <a:effectLst>
            <a:outerShdw blurRad="50800" dist="762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solidFill>
                  <a:srgbClr val="000000"/>
                </a:solidFill>
                <a:latin typeface="Calibri"/>
                <a:cs typeface="Calibri"/>
              </a:rPr>
              <a:t>Detector Hall Construction</a:t>
            </a:r>
            <a:endParaRPr lang="en-US" sz="1000" dirty="0">
              <a:solidFill>
                <a:srgbClr val="000000"/>
              </a:solidFill>
              <a:latin typeface="Calibri"/>
              <a:cs typeface="Calibri"/>
            </a:endParaRPr>
          </a:p>
        </p:txBody>
      </p:sp>
      <p:sp>
        <p:nvSpPr>
          <p:cNvPr id="89" name="Rectangle 88"/>
          <p:cNvSpPr/>
          <p:nvPr/>
        </p:nvSpPr>
        <p:spPr>
          <a:xfrm>
            <a:off x="7338203" y="4613578"/>
            <a:ext cx="262747" cy="336550"/>
          </a:xfrm>
          <a:prstGeom prst="rect">
            <a:avLst/>
          </a:prstGeom>
          <a:gradFill flip="none" rotWithShape="1">
            <a:gsLst>
              <a:gs pos="77000">
                <a:schemeClr val="accent3">
                  <a:lumMod val="20000"/>
                  <a:lumOff val="80000"/>
                </a:schemeClr>
              </a:gs>
              <a:gs pos="100000">
                <a:schemeClr val="bg2"/>
              </a:gs>
            </a:gsLst>
            <a:path path="rect">
              <a:fillToRect l="100000" t="100000"/>
            </a:path>
            <a:tileRect r="-100000" b="-100000"/>
          </a:gradFill>
          <a:ln>
            <a:solidFill>
              <a:schemeClr val="tx1"/>
            </a:solidFill>
          </a:ln>
          <a:effectLst>
            <a:outerShdw blurRad="50800" dist="762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solidFill>
                <a:srgbClr val="000000"/>
              </a:solidFill>
              <a:latin typeface="Calibri"/>
              <a:cs typeface="Calibri"/>
            </a:endParaRPr>
          </a:p>
        </p:txBody>
      </p:sp>
      <p:sp>
        <p:nvSpPr>
          <p:cNvPr id="90" name="TextBox 89"/>
          <p:cNvSpPr txBox="1"/>
          <p:nvPr/>
        </p:nvSpPr>
        <p:spPr>
          <a:xfrm>
            <a:off x="5974038" y="4670728"/>
            <a:ext cx="1428747" cy="246221"/>
          </a:xfrm>
          <a:prstGeom prst="rect">
            <a:avLst/>
          </a:prstGeom>
          <a:noFill/>
        </p:spPr>
        <p:txBody>
          <a:bodyPr wrap="none" rtlCol="0">
            <a:spAutoFit/>
          </a:bodyPr>
          <a:lstStyle/>
          <a:p>
            <a:r>
              <a:rPr lang="en-US" sz="1000" dirty="0" smtClean="0"/>
              <a:t>Cosmic Ray System Test</a:t>
            </a:r>
            <a:endParaRPr lang="en-US" sz="1000" dirty="0"/>
          </a:p>
        </p:txBody>
      </p:sp>
    </p:spTree>
    <p:extLst>
      <p:ext uri="{BB962C8B-B14F-4D97-AF65-F5344CB8AC3E}">
        <p14:creationId xmlns:p14="http://schemas.microsoft.com/office/powerpoint/2010/main" val="25879740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dirty="0"/>
              <a:t>A</a:t>
            </a:r>
            <a:r>
              <a:rPr lang="en-US" dirty="0" smtClean="0"/>
              <a:t> detailed set of requirements and specifications for the DS, including RDR, TDR, drawings, and solid model have been developed</a:t>
            </a:r>
          </a:p>
          <a:p>
            <a:r>
              <a:rPr lang="en-US" dirty="0" smtClean="0"/>
              <a:t>A vendor for the DS has been identified and the initial contract to develop the final design will be issued shortly</a:t>
            </a:r>
          </a:p>
          <a:p>
            <a:pPr lvl="1"/>
            <a:r>
              <a:rPr lang="en-US" dirty="0" smtClean="0"/>
              <a:t>Cost and schedule for DS incorporates information provided by vendor</a:t>
            </a:r>
          </a:p>
          <a:p>
            <a:r>
              <a:rPr lang="en-US" dirty="0" smtClean="0"/>
              <a:t>Production quantity of DS cable is being fabricated</a:t>
            </a:r>
          </a:p>
          <a:p>
            <a:r>
              <a:rPr lang="en-US" dirty="0" smtClean="0"/>
              <a:t>DS is ready to move into the final design phase</a:t>
            </a:r>
          </a:p>
          <a:p>
            <a:endParaRPr lang="en-US" dirty="0" smtClean="0"/>
          </a:p>
        </p:txBody>
      </p:sp>
      <p:sp>
        <p:nvSpPr>
          <p:cNvPr id="4" name="Date Placeholder 3"/>
          <p:cNvSpPr>
            <a:spLocks noGrp="1"/>
          </p:cNvSpPr>
          <p:nvPr>
            <p:ph type="dt" sz="half" idx="10"/>
          </p:nvPr>
        </p:nvSpPr>
        <p:spPr/>
        <p:txBody>
          <a:bodyPr/>
          <a:lstStyle/>
          <a:p>
            <a:pPr>
              <a:defRPr/>
            </a:pPr>
            <a:r>
              <a:rPr lang="en-US" dirty="0"/>
              <a:t>October 21-24, 2014</a:t>
            </a:r>
          </a:p>
        </p:txBody>
      </p:sp>
      <p:sp>
        <p:nvSpPr>
          <p:cNvPr id="5" name="Footer Placeholder 4"/>
          <p:cNvSpPr>
            <a:spLocks noGrp="1"/>
          </p:cNvSpPr>
          <p:nvPr>
            <p:ph type="ftr" sz="quarter" idx="11"/>
          </p:nvPr>
        </p:nvSpPr>
        <p:spPr/>
        <p:txBody>
          <a:bodyPr/>
          <a:lstStyle/>
          <a:p>
            <a:pPr>
              <a:defRPr/>
            </a:pPr>
            <a:r>
              <a:rPr lang="en-US" dirty="0"/>
              <a:t>M. Buehler – DOE CD-2/3b  Review</a:t>
            </a:r>
            <a:endParaRPr lang="en-US" b="1" dirty="0"/>
          </a:p>
        </p:txBody>
      </p:sp>
      <p:sp>
        <p:nvSpPr>
          <p:cNvPr id="6" name="Slide Number Placeholder 5"/>
          <p:cNvSpPr>
            <a:spLocks noGrp="1"/>
          </p:cNvSpPr>
          <p:nvPr>
            <p:ph type="sldNum" sz="quarter" idx="12"/>
          </p:nvPr>
        </p:nvSpPr>
        <p:spPr/>
        <p:txBody>
          <a:bodyPr/>
          <a:lstStyle/>
          <a:p>
            <a:pPr>
              <a:defRPr/>
            </a:pPr>
            <a:fld id="{2A0CCE80-3B22-F34E-81B2-E096627812DD}" type="slidenum">
              <a:rPr lang="en-US" smtClean="0"/>
              <a:pPr>
                <a:defRPr/>
              </a:pPr>
              <a:t>27</a:t>
            </a:fld>
            <a:endParaRPr lang="en-US" dirty="0"/>
          </a:p>
        </p:txBody>
      </p:sp>
    </p:spTree>
    <p:extLst>
      <p:ext uri="{BB962C8B-B14F-4D97-AF65-F5344CB8AC3E}">
        <p14:creationId xmlns:p14="http://schemas.microsoft.com/office/powerpoint/2010/main" val="24394352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Cable</a:t>
            </a:r>
            <a:endParaRPr lang="en-US" dirty="0"/>
          </a:p>
        </p:txBody>
      </p:sp>
      <p:sp>
        <p:nvSpPr>
          <p:cNvPr id="4" name="Date Placeholder 3"/>
          <p:cNvSpPr>
            <a:spLocks noGrp="1"/>
          </p:cNvSpPr>
          <p:nvPr>
            <p:ph type="dt" sz="half" idx="10"/>
          </p:nvPr>
        </p:nvSpPr>
        <p:spPr/>
        <p:txBody>
          <a:bodyPr/>
          <a:lstStyle/>
          <a:p>
            <a:pPr>
              <a:defRPr/>
            </a:pPr>
            <a:r>
              <a:rPr lang="en-US" dirty="0"/>
              <a:t>October 21-24, 2014</a:t>
            </a:r>
          </a:p>
        </p:txBody>
      </p:sp>
      <p:sp>
        <p:nvSpPr>
          <p:cNvPr id="5" name="Footer Placeholder 4"/>
          <p:cNvSpPr>
            <a:spLocks noGrp="1"/>
          </p:cNvSpPr>
          <p:nvPr>
            <p:ph type="ftr" sz="quarter" idx="11"/>
          </p:nvPr>
        </p:nvSpPr>
        <p:spPr/>
        <p:txBody>
          <a:bodyPr/>
          <a:lstStyle/>
          <a:p>
            <a:pPr>
              <a:defRPr/>
            </a:pPr>
            <a:r>
              <a:rPr lang="en-US" dirty="0"/>
              <a:t>M. Buehler – DOE CD-2/3b  Review</a:t>
            </a:r>
            <a:endParaRPr lang="en-US" b="1" dirty="0"/>
          </a:p>
        </p:txBody>
      </p:sp>
      <p:sp>
        <p:nvSpPr>
          <p:cNvPr id="6" name="Slide Number Placeholder 5"/>
          <p:cNvSpPr>
            <a:spLocks noGrp="1"/>
          </p:cNvSpPr>
          <p:nvPr>
            <p:ph type="sldNum" sz="quarter" idx="12"/>
          </p:nvPr>
        </p:nvSpPr>
        <p:spPr/>
        <p:txBody>
          <a:bodyPr/>
          <a:lstStyle/>
          <a:p>
            <a:pPr>
              <a:defRPr/>
            </a:pPr>
            <a:fld id="{2A0CCE80-3B22-F34E-81B2-E096627812DD}" type="slidenum">
              <a:rPr lang="en-US" smtClean="0"/>
              <a:pPr>
                <a:defRPr/>
              </a:pPr>
              <a:t>3</a:t>
            </a:fld>
            <a:endParaRPr lang="en-US" dirty="0"/>
          </a:p>
        </p:txBody>
      </p:sp>
      <p:sp>
        <p:nvSpPr>
          <p:cNvPr id="8" name="TextBox 7"/>
          <p:cNvSpPr txBox="1"/>
          <p:nvPr/>
        </p:nvSpPr>
        <p:spPr>
          <a:xfrm>
            <a:off x="1762125" y="771525"/>
            <a:ext cx="5670142" cy="461665"/>
          </a:xfrm>
          <a:prstGeom prst="rect">
            <a:avLst/>
          </a:prstGeom>
          <a:noFill/>
        </p:spPr>
        <p:txBody>
          <a:bodyPr wrap="none" rtlCol="0">
            <a:spAutoFit/>
          </a:bodyPr>
          <a:lstStyle/>
          <a:p>
            <a:r>
              <a:rPr lang="en-US" b="1" dirty="0" smtClean="0"/>
              <a:t>DS uses Al-stabilized </a:t>
            </a:r>
            <a:r>
              <a:rPr lang="en-US" b="1" dirty="0" err="1" smtClean="0"/>
              <a:t>NbTi</a:t>
            </a:r>
            <a:r>
              <a:rPr lang="en-US" b="1" dirty="0" smtClean="0"/>
              <a:t> Rutherford cable</a:t>
            </a:r>
            <a:endParaRPr lang="en-US" b="1" dirty="0"/>
          </a:p>
        </p:txBody>
      </p:sp>
      <p:pic>
        <p:nvPicPr>
          <p:cNvPr id="9" name="Picture 8"/>
          <p:cNvPicPr/>
          <p:nvPr/>
        </p:nvPicPr>
        <p:blipFill>
          <a:blip r:embed="rId3">
            <a:extLst>
              <a:ext uri="{28A0092B-C50C-407E-A947-70E740481C1C}">
                <a14:useLocalDpi xmlns:a14="http://schemas.microsoft.com/office/drawing/2010/main" val="0"/>
              </a:ext>
            </a:extLst>
          </a:blip>
          <a:srcRect/>
          <a:stretch>
            <a:fillRect/>
          </a:stretch>
        </p:blipFill>
        <p:spPr bwMode="auto">
          <a:xfrm>
            <a:off x="0" y="1371600"/>
            <a:ext cx="4566125" cy="2378075"/>
          </a:xfrm>
          <a:prstGeom prst="rect">
            <a:avLst/>
          </a:prstGeom>
          <a:noFill/>
          <a:ln>
            <a:noFill/>
          </a:ln>
        </p:spPr>
      </p:pic>
      <p:pic>
        <p:nvPicPr>
          <p:cNvPr id="10" name="Picture 9"/>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357015"/>
            <a:ext cx="4593209" cy="2252980"/>
          </a:xfrm>
          <a:prstGeom prst="rect">
            <a:avLst/>
          </a:prstGeom>
          <a:noFill/>
          <a:ln>
            <a:noFill/>
          </a:ln>
        </p:spPr>
      </p:pic>
      <p:sp>
        <p:nvSpPr>
          <p:cNvPr id="11" name="TextBox 10"/>
          <p:cNvSpPr txBox="1"/>
          <p:nvPr/>
        </p:nvSpPr>
        <p:spPr>
          <a:xfrm>
            <a:off x="228600" y="3749675"/>
            <a:ext cx="3878562" cy="461665"/>
          </a:xfrm>
          <a:prstGeom prst="rect">
            <a:avLst/>
          </a:prstGeom>
          <a:noFill/>
        </p:spPr>
        <p:txBody>
          <a:bodyPr wrap="none" rtlCol="0">
            <a:spAutoFit/>
          </a:bodyPr>
          <a:lstStyle/>
          <a:p>
            <a:r>
              <a:rPr lang="en-US" dirty="0" smtClean="0"/>
              <a:t>“Narrow” Conductor (“DS1”)</a:t>
            </a:r>
            <a:endParaRPr lang="en-US" dirty="0"/>
          </a:p>
        </p:txBody>
      </p:sp>
      <p:sp>
        <p:nvSpPr>
          <p:cNvPr id="12" name="TextBox 11"/>
          <p:cNvSpPr txBox="1"/>
          <p:nvPr/>
        </p:nvSpPr>
        <p:spPr>
          <a:xfrm>
            <a:off x="5143499" y="3749675"/>
            <a:ext cx="3595023" cy="461665"/>
          </a:xfrm>
          <a:prstGeom prst="rect">
            <a:avLst/>
          </a:prstGeom>
          <a:noFill/>
        </p:spPr>
        <p:txBody>
          <a:bodyPr wrap="none" rtlCol="0">
            <a:spAutoFit/>
          </a:bodyPr>
          <a:lstStyle/>
          <a:p>
            <a:r>
              <a:rPr lang="en-US" dirty="0" smtClean="0"/>
              <a:t>“Wide” Conductor (“DS2”,)</a:t>
            </a:r>
            <a:endParaRPr lang="en-US" dirty="0"/>
          </a:p>
        </p:txBody>
      </p:sp>
      <p:graphicFrame>
        <p:nvGraphicFramePr>
          <p:cNvPr id="13" name="Object 12"/>
          <p:cNvGraphicFramePr>
            <a:graphicFrameLocks noChangeAspect="1"/>
          </p:cNvGraphicFramePr>
          <p:nvPr>
            <p:extLst>
              <p:ext uri="{D42A27DB-BD31-4B8C-83A1-F6EECF244321}">
                <p14:modId xmlns:p14="http://schemas.microsoft.com/office/powerpoint/2010/main" val="3694255318"/>
              </p:ext>
            </p:extLst>
          </p:nvPr>
        </p:nvGraphicFramePr>
        <p:xfrm>
          <a:off x="7938" y="4295775"/>
          <a:ext cx="6172200" cy="863600"/>
        </p:xfrm>
        <a:graphic>
          <a:graphicData uri="http://schemas.openxmlformats.org/presentationml/2006/ole">
            <mc:AlternateContent xmlns:mc="http://schemas.openxmlformats.org/markup-compatibility/2006">
              <mc:Choice xmlns:v="urn:schemas-microsoft-com:vml" Requires="v">
                <p:oleObj spid="_x0000_s1123" name="Document" r:id="rId6" imgW="6171973" imgH="863568" progId="Word.Document.12">
                  <p:embed/>
                </p:oleObj>
              </mc:Choice>
              <mc:Fallback>
                <p:oleObj name="Document" r:id="rId6" imgW="6171973" imgH="863568" progId="Word.Document.12">
                  <p:embed/>
                  <p:pic>
                    <p:nvPicPr>
                      <p:cNvPr id="0"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38" y="4295775"/>
                        <a:ext cx="61722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4" name="TextBox 13"/>
          <p:cNvSpPr txBox="1"/>
          <p:nvPr/>
        </p:nvSpPr>
        <p:spPr>
          <a:xfrm>
            <a:off x="6800850" y="4238625"/>
            <a:ext cx="1104840" cy="369332"/>
          </a:xfrm>
          <a:prstGeom prst="rect">
            <a:avLst/>
          </a:prstGeom>
          <a:noFill/>
        </p:spPr>
        <p:txBody>
          <a:bodyPr wrap="none" rtlCol="0">
            <a:spAutoFit/>
          </a:bodyPr>
          <a:lstStyle/>
          <a:p>
            <a:r>
              <a:rPr lang="en-US" dirty="0" smtClean="0">
                <a:solidFill>
                  <a:srgbClr val="3366FF"/>
                </a:solidFill>
              </a:rPr>
              <a:t>Furukawa</a:t>
            </a:r>
            <a:endParaRPr lang="en-US" dirty="0">
              <a:solidFill>
                <a:srgbClr val="3366FF"/>
              </a:solidFill>
            </a:endParaRPr>
          </a:p>
        </p:txBody>
      </p:sp>
      <p:sp>
        <p:nvSpPr>
          <p:cNvPr id="15" name="TextBox 14"/>
          <p:cNvSpPr txBox="1"/>
          <p:nvPr/>
        </p:nvSpPr>
        <p:spPr>
          <a:xfrm>
            <a:off x="6801929" y="4751943"/>
            <a:ext cx="841208" cy="369332"/>
          </a:xfrm>
          <a:prstGeom prst="rect">
            <a:avLst/>
          </a:prstGeom>
          <a:noFill/>
        </p:spPr>
        <p:txBody>
          <a:bodyPr wrap="none" rtlCol="0">
            <a:spAutoFit/>
          </a:bodyPr>
          <a:lstStyle/>
          <a:p>
            <a:r>
              <a:rPr lang="en-US" dirty="0" smtClean="0">
                <a:solidFill>
                  <a:srgbClr val="3366FF"/>
                </a:solidFill>
              </a:rPr>
              <a:t>Hitachi</a:t>
            </a:r>
            <a:endParaRPr lang="en-US" dirty="0">
              <a:solidFill>
                <a:srgbClr val="3366FF"/>
              </a:solidFill>
            </a:endParaRPr>
          </a:p>
        </p:txBody>
      </p:sp>
      <p:cxnSp>
        <p:nvCxnSpPr>
          <p:cNvPr id="16" name="Straight Arrow Connector 15"/>
          <p:cNvCxnSpPr/>
          <p:nvPr/>
        </p:nvCxnSpPr>
        <p:spPr>
          <a:xfrm flipH="1">
            <a:off x="5248275" y="4480441"/>
            <a:ext cx="1581150" cy="21538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flipH="1" flipV="1">
            <a:off x="5268913" y="4886325"/>
            <a:ext cx="1531937" cy="8838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 name="TextBox 2"/>
          <p:cNvSpPr txBox="1"/>
          <p:nvPr/>
        </p:nvSpPr>
        <p:spPr>
          <a:xfrm>
            <a:off x="276225" y="5076825"/>
            <a:ext cx="8745856" cy="1200329"/>
          </a:xfrm>
          <a:prstGeom prst="rect">
            <a:avLst/>
          </a:prstGeom>
          <a:noFill/>
        </p:spPr>
        <p:txBody>
          <a:bodyPr wrap="none" rtlCol="0">
            <a:spAutoFit/>
          </a:bodyPr>
          <a:lstStyle/>
          <a:p>
            <a:r>
              <a:rPr lang="en-US" b="1" dirty="0" smtClean="0"/>
              <a:t>Order for production quantity of DS cable has been placed</a:t>
            </a:r>
          </a:p>
          <a:p>
            <a:pPr marL="342900" indent="-342900">
              <a:buFontTx/>
              <a:buChar char="-"/>
            </a:pPr>
            <a:r>
              <a:rPr lang="en-US" b="1" dirty="0" smtClean="0"/>
              <a:t>Furukawa: SC wire is in production</a:t>
            </a:r>
          </a:p>
          <a:p>
            <a:pPr marL="342900" indent="-342900">
              <a:buFontTx/>
              <a:buChar char="-"/>
            </a:pPr>
            <a:r>
              <a:rPr lang="en-US" b="1" dirty="0" smtClean="0"/>
              <a:t>Hitachi: SC wire completed. Start of Rutherford cable production.</a:t>
            </a:r>
          </a:p>
        </p:txBody>
      </p:sp>
    </p:spTree>
    <p:extLst>
      <p:ext uri="{BB962C8B-B14F-4D97-AF65-F5344CB8AC3E}">
        <p14:creationId xmlns:p14="http://schemas.microsoft.com/office/powerpoint/2010/main" val="30600050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Insulation Scheme</a:t>
            </a:r>
            <a:endParaRPr lang="en-US" dirty="0"/>
          </a:p>
        </p:txBody>
      </p:sp>
      <p:sp>
        <p:nvSpPr>
          <p:cNvPr id="4" name="Date Placeholder 3"/>
          <p:cNvSpPr>
            <a:spLocks noGrp="1"/>
          </p:cNvSpPr>
          <p:nvPr>
            <p:ph type="dt" sz="half" idx="10"/>
          </p:nvPr>
        </p:nvSpPr>
        <p:spPr/>
        <p:txBody>
          <a:bodyPr/>
          <a:lstStyle/>
          <a:p>
            <a:pPr>
              <a:defRPr/>
            </a:pPr>
            <a:r>
              <a:rPr lang="en-US" dirty="0"/>
              <a:t>October 21-24, 2014</a:t>
            </a:r>
          </a:p>
        </p:txBody>
      </p:sp>
      <p:sp>
        <p:nvSpPr>
          <p:cNvPr id="5" name="Footer Placeholder 4"/>
          <p:cNvSpPr>
            <a:spLocks noGrp="1"/>
          </p:cNvSpPr>
          <p:nvPr>
            <p:ph type="ftr" sz="quarter" idx="11"/>
          </p:nvPr>
        </p:nvSpPr>
        <p:spPr/>
        <p:txBody>
          <a:bodyPr/>
          <a:lstStyle/>
          <a:p>
            <a:pPr>
              <a:defRPr/>
            </a:pPr>
            <a:r>
              <a:rPr lang="en-US" dirty="0"/>
              <a:t>M. Buehler – DOE CD-2/3b  Review</a:t>
            </a:r>
            <a:endParaRPr lang="en-US" b="1" dirty="0"/>
          </a:p>
        </p:txBody>
      </p:sp>
      <p:sp>
        <p:nvSpPr>
          <p:cNvPr id="6" name="Slide Number Placeholder 5"/>
          <p:cNvSpPr>
            <a:spLocks noGrp="1"/>
          </p:cNvSpPr>
          <p:nvPr>
            <p:ph type="sldNum" sz="quarter" idx="12"/>
          </p:nvPr>
        </p:nvSpPr>
        <p:spPr/>
        <p:txBody>
          <a:bodyPr/>
          <a:lstStyle/>
          <a:p>
            <a:pPr>
              <a:defRPr/>
            </a:pPr>
            <a:fld id="{2A0CCE80-3B22-F34E-81B2-E096627812DD}" type="slidenum">
              <a:rPr lang="en-US" smtClean="0"/>
              <a:pPr>
                <a:defRPr/>
              </a:pPr>
              <a:t>4</a:t>
            </a:fld>
            <a:endParaRPr lang="en-US" dirty="0"/>
          </a:p>
        </p:txBody>
      </p:sp>
      <p:sp>
        <p:nvSpPr>
          <p:cNvPr id="7" name="Content Placeholder 2"/>
          <p:cNvSpPr>
            <a:spLocks noGrp="1"/>
          </p:cNvSpPr>
          <p:nvPr>
            <p:ph idx="1"/>
          </p:nvPr>
        </p:nvSpPr>
        <p:spPr>
          <a:xfrm>
            <a:off x="457200" y="1143001"/>
            <a:ext cx="8229600" cy="1781174"/>
          </a:xfrm>
        </p:spPr>
        <p:txBody>
          <a:bodyPr>
            <a:normAutofit/>
          </a:bodyPr>
          <a:lstStyle/>
          <a:p>
            <a:r>
              <a:rPr lang="en-US" dirty="0" smtClean="0"/>
              <a:t>Require good electrical insulation, radiation resistance, and high thermal conductivity</a:t>
            </a:r>
          </a:p>
          <a:p>
            <a:r>
              <a:rPr lang="en-US" dirty="0" smtClean="0"/>
              <a:t>Same type of cable insulation as used in the ATLAS Central Solenoid</a:t>
            </a:r>
          </a:p>
          <a:p>
            <a:endParaRPr lang="en-US" dirty="0"/>
          </a:p>
        </p:txBody>
      </p:sp>
      <p:pic>
        <p:nvPicPr>
          <p:cNvPr id="8" name="Picture 7"/>
          <p:cNvPicPr/>
          <p:nvPr/>
        </p:nvPicPr>
        <p:blipFill>
          <a:blip r:embed="rId2">
            <a:extLst>
              <a:ext uri="{28A0092B-C50C-407E-A947-70E740481C1C}">
                <a14:useLocalDpi xmlns:a14="http://schemas.microsoft.com/office/drawing/2010/main" val="0"/>
              </a:ext>
            </a:extLst>
          </a:blip>
          <a:srcRect/>
          <a:stretch>
            <a:fillRect/>
          </a:stretch>
        </p:blipFill>
        <p:spPr bwMode="auto">
          <a:xfrm>
            <a:off x="76200" y="2667000"/>
            <a:ext cx="5605780" cy="3391535"/>
          </a:xfrm>
          <a:prstGeom prst="rect">
            <a:avLst/>
          </a:prstGeom>
          <a:noFill/>
          <a:ln>
            <a:noFill/>
          </a:ln>
        </p:spPr>
      </p:pic>
      <p:sp>
        <p:nvSpPr>
          <p:cNvPr id="9" name="Content Placeholder 2"/>
          <p:cNvSpPr txBox="1">
            <a:spLocks/>
          </p:cNvSpPr>
          <p:nvPr/>
        </p:nvSpPr>
        <p:spPr>
          <a:xfrm>
            <a:off x="5181600" y="3086100"/>
            <a:ext cx="3962400" cy="2952750"/>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smtClean="0"/>
              <a:t>2 layers of composite tape for conductor cable insulation</a:t>
            </a:r>
          </a:p>
          <a:p>
            <a:r>
              <a:rPr lang="en-US" dirty="0" smtClean="0"/>
              <a:t>All gaps between turns and layers to be filled with epoxy</a:t>
            </a:r>
          </a:p>
          <a:p>
            <a:r>
              <a:rPr lang="en-US" dirty="0" smtClean="0"/>
              <a:t>Additional ground insulation between coils and support structure  </a:t>
            </a:r>
            <a:endParaRPr lang="en-US" dirty="0"/>
          </a:p>
        </p:txBody>
      </p:sp>
    </p:spTree>
    <p:extLst>
      <p:ext uri="{BB962C8B-B14F-4D97-AF65-F5344CB8AC3E}">
        <p14:creationId xmlns:p14="http://schemas.microsoft.com/office/powerpoint/2010/main" val="28507754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Coils</a:t>
            </a:r>
            <a:endParaRPr lang="en-US" dirty="0"/>
          </a:p>
        </p:txBody>
      </p:sp>
      <p:sp>
        <p:nvSpPr>
          <p:cNvPr id="3" name="Content Placeholder 2"/>
          <p:cNvSpPr>
            <a:spLocks noGrp="1"/>
          </p:cNvSpPr>
          <p:nvPr>
            <p:ph idx="1"/>
          </p:nvPr>
        </p:nvSpPr>
        <p:spPr>
          <a:xfrm>
            <a:off x="55548" y="3781425"/>
            <a:ext cx="2880650" cy="1876426"/>
          </a:xfrm>
        </p:spPr>
        <p:txBody>
          <a:bodyPr/>
          <a:lstStyle/>
          <a:p>
            <a:r>
              <a:rPr lang="en-US" sz="1800" dirty="0" smtClean="0"/>
              <a:t>DS has 11 coils</a:t>
            </a:r>
          </a:p>
          <a:p>
            <a:r>
              <a:rPr lang="en-US" sz="1800" dirty="0" smtClean="0"/>
              <a:t>Single-layer in tracker/calorimeter region</a:t>
            </a:r>
          </a:p>
          <a:p>
            <a:r>
              <a:rPr lang="en-US" sz="1800" dirty="0" smtClean="0"/>
              <a:t>Double layer everywhere else</a:t>
            </a:r>
            <a:endParaRPr lang="en-US" sz="1800" dirty="0"/>
          </a:p>
        </p:txBody>
      </p:sp>
      <p:sp>
        <p:nvSpPr>
          <p:cNvPr id="4" name="Date Placeholder 3"/>
          <p:cNvSpPr>
            <a:spLocks noGrp="1"/>
          </p:cNvSpPr>
          <p:nvPr>
            <p:ph type="dt" sz="half" idx="10"/>
          </p:nvPr>
        </p:nvSpPr>
        <p:spPr/>
        <p:txBody>
          <a:bodyPr/>
          <a:lstStyle/>
          <a:p>
            <a:pPr>
              <a:defRPr/>
            </a:pPr>
            <a:r>
              <a:rPr lang="en-US" dirty="0"/>
              <a:t>October 21-24, 2014</a:t>
            </a:r>
          </a:p>
        </p:txBody>
      </p:sp>
      <p:sp>
        <p:nvSpPr>
          <p:cNvPr id="5" name="Footer Placeholder 4"/>
          <p:cNvSpPr>
            <a:spLocks noGrp="1"/>
          </p:cNvSpPr>
          <p:nvPr>
            <p:ph type="ftr" sz="quarter" idx="11"/>
          </p:nvPr>
        </p:nvSpPr>
        <p:spPr/>
        <p:txBody>
          <a:bodyPr/>
          <a:lstStyle/>
          <a:p>
            <a:pPr>
              <a:defRPr/>
            </a:pPr>
            <a:r>
              <a:rPr lang="en-US" dirty="0"/>
              <a:t>M. Buehler – DOE CD-2/3b  Review</a:t>
            </a:r>
            <a:endParaRPr lang="en-US" b="1" dirty="0"/>
          </a:p>
        </p:txBody>
      </p:sp>
      <p:sp>
        <p:nvSpPr>
          <p:cNvPr id="6" name="Slide Number Placeholder 5"/>
          <p:cNvSpPr>
            <a:spLocks noGrp="1"/>
          </p:cNvSpPr>
          <p:nvPr>
            <p:ph type="sldNum" sz="quarter" idx="12"/>
          </p:nvPr>
        </p:nvSpPr>
        <p:spPr/>
        <p:txBody>
          <a:bodyPr/>
          <a:lstStyle/>
          <a:p>
            <a:pPr>
              <a:defRPr/>
            </a:pPr>
            <a:fld id="{2A0CCE80-3B22-F34E-81B2-E096627812DD}" type="slidenum">
              <a:rPr lang="en-US" smtClean="0"/>
              <a:pPr>
                <a:defRPr/>
              </a:pPr>
              <a:t>5</a:t>
            </a:fld>
            <a:endParaRPr lang="en-US" dirty="0"/>
          </a:p>
        </p:txBody>
      </p:sp>
      <p:pic>
        <p:nvPicPr>
          <p:cNvPr id="7" name="Picture 6"/>
          <p:cNvPicPr/>
          <p:nvPr/>
        </p:nvPicPr>
        <p:blipFill>
          <a:blip r:embed="rId3">
            <a:extLst>
              <a:ext uri="{28A0092B-C50C-407E-A947-70E740481C1C}">
                <a14:useLocalDpi xmlns:a14="http://schemas.microsoft.com/office/drawing/2010/main" val="0"/>
              </a:ext>
            </a:extLst>
          </a:blip>
          <a:srcRect l="9875" t="4929" r="8363" b="2464"/>
          <a:stretch>
            <a:fillRect/>
          </a:stretch>
        </p:blipFill>
        <p:spPr bwMode="auto">
          <a:xfrm>
            <a:off x="447674" y="1114424"/>
            <a:ext cx="8296275" cy="2219325"/>
          </a:xfrm>
          <a:prstGeom prst="rect">
            <a:avLst/>
          </a:prstGeom>
          <a:noFill/>
          <a:ln>
            <a:noFill/>
          </a:ln>
        </p:spPr>
      </p:pic>
      <p:sp>
        <p:nvSpPr>
          <p:cNvPr id="8" name="Rectangle 7"/>
          <p:cNvSpPr/>
          <p:nvPr/>
        </p:nvSpPr>
        <p:spPr>
          <a:xfrm>
            <a:off x="3235574" y="1816939"/>
            <a:ext cx="1357182" cy="467687"/>
          </a:xfrm>
          <a:prstGeom prst="rect">
            <a:avLst/>
          </a:prstGeom>
        </p:spPr>
        <p:txBody>
          <a:bodyPr wrap="square">
            <a:spAutoFit/>
          </a:bodyPr>
          <a:lstStyle/>
          <a:p>
            <a:r>
              <a:rPr lang="en-US" b="1" dirty="0">
                <a:solidFill>
                  <a:srgbClr val="00B050"/>
                </a:solidFill>
              </a:rPr>
              <a:t>DS coils </a:t>
            </a:r>
          </a:p>
        </p:txBody>
      </p:sp>
      <p:sp>
        <p:nvSpPr>
          <p:cNvPr id="9" name="TextBox 8"/>
          <p:cNvSpPr txBox="1"/>
          <p:nvPr/>
        </p:nvSpPr>
        <p:spPr>
          <a:xfrm>
            <a:off x="1168648" y="1477188"/>
            <a:ext cx="315651" cy="276999"/>
          </a:xfrm>
          <a:prstGeom prst="rect">
            <a:avLst/>
          </a:prstGeom>
          <a:noFill/>
        </p:spPr>
        <p:txBody>
          <a:bodyPr wrap="square" rtlCol="0">
            <a:spAutoFit/>
          </a:bodyPr>
          <a:lstStyle/>
          <a:p>
            <a:r>
              <a:rPr lang="en-US" sz="1200" b="1" dirty="0" smtClean="0">
                <a:solidFill>
                  <a:srgbClr val="00B050"/>
                </a:solidFill>
                <a:latin typeface="Helvetica" panose="020B0604020202020204" pitchFamily="34" charset="0"/>
                <a:cs typeface="Helvetica" panose="020B0604020202020204" pitchFamily="34" charset="0"/>
              </a:rPr>
              <a:t>1</a:t>
            </a:r>
            <a:endParaRPr lang="en-US" sz="1200" b="1" dirty="0">
              <a:solidFill>
                <a:srgbClr val="00B050"/>
              </a:solidFill>
              <a:latin typeface="Helvetica" panose="020B0604020202020204" pitchFamily="34" charset="0"/>
              <a:cs typeface="Helvetica" panose="020B0604020202020204" pitchFamily="34" charset="0"/>
            </a:endParaRPr>
          </a:p>
        </p:txBody>
      </p:sp>
      <p:sp>
        <p:nvSpPr>
          <p:cNvPr id="10" name="TextBox 9"/>
          <p:cNvSpPr txBox="1"/>
          <p:nvPr/>
        </p:nvSpPr>
        <p:spPr>
          <a:xfrm>
            <a:off x="1473448" y="1477188"/>
            <a:ext cx="315651" cy="276999"/>
          </a:xfrm>
          <a:prstGeom prst="rect">
            <a:avLst/>
          </a:prstGeom>
          <a:noFill/>
        </p:spPr>
        <p:txBody>
          <a:bodyPr wrap="square" rtlCol="0">
            <a:spAutoFit/>
          </a:bodyPr>
          <a:lstStyle/>
          <a:p>
            <a:r>
              <a:rPr lang="en-US" sz="1200" b="1" dirty="0">
                <a:solidFill>
                  <a:srgbClr val="00B050"/>
                </a:solidFill>
                <a:latin typeface="Helvetica" panose="020B0604020202020204" pitchFamily="34" charset="0"/>
                <a:cs typeface="Helvetica" panose="020B0604020202020204" pitchFamily="34" charset="0"/>
              </a:rPr>
              <a:t>2</a:t>
            </a:r>
          </a:p>
        </p:txBody>
      </p:sp>
      <p:sp>
        <p:nvSpPr>
          <p:cNvPr id="11" name="TextBox 10"/>
          <p:cNvSpPr txBox="1"/>
          <p:nvPr/>
        </p:nvSpPr>
        <p:spPr>
          <a:xfrm>
            <a:off x="1759198" y="1477188"/>
            <a:ext cx="315651" cy="276999"/>
          </a:xfrm>
          <a:prstGeom prst="rect">
            <a:avLst/>
          </a:prstGeom>
          <a:noFill/>
        </p:spPr>
        <p:txBody>
          <a:bodyPr wrap="square" rtlCol="0">
            <a:spAutoFit/>
          </a:bodyPr>
          <a:lstStyle/>
          <a:p>
            <a:r>
              <a:rPr lang="en-US" sz="1200" b="1" dirty="0" smtClean="0">
                <a:solidFill>
                  <a:srgbClr val="00B050"/>
                </a:solidFill>
                <a:latin typeface="Helvetica" panose="020B0604020202020204" pitchFamily="34" charset="0"/>
                <a:cs typeface="Helvetica" panose="020B0604020202020204" pitchFamily="34" charset="0"/>
              </a:rPr>
              <a:t>3</a:t>
            </a:r>
            <a:endParaRPr lang="en-US" sz="1200" b="1" dirty="0">
              <a:solidFill>
                <a:srgbClr val="00B050"/>
              </a:solidFill>
              <a:latin typeface="Helvetica" panose="020B0604020202020204" pitchFamily="34" charset="0"/>
              <a:cs typeface="Helvetica" panose="020B0604020202020204" pitchFamily="34" charset="0"/>
            </a:endParaRPr>
          </a:p>
        </p:txBody>
      </p:sp>
      <p:sp>
        <p:nvSpPr>
          <p:cNvPr id="12" name="TextBox 11"/>
          <p:cNvSpPr txBox="1"/>
          <p:nvPr/>
        </p:nvSpPr>
        <p:spPr>
          <a:xfrm>
            <a:off x="2209799" y="1477188"/>
            <a:ext cx="315651" cy="276999"/>
          </a:xfrm>
          <a:prstGeom prst="rect">
            <a:avLst/>
          </a:prstGeom>
          <a:noFill/>
        </p:spPr>
        <p:txBody>
          <a:bodyPr wrap="square" rtlCol="0">
            <a:spAutoFit/>
          </a:bodyPr>
          <a:lstStyle/>
          <a:p>
            <a:r>
              <a:rPr lang="en-US" sz="1200" b="1" dirty="0">
                <a:solidFill>
                  <a:srgbClr val="00B050"/>
                </a:solidFill>
                <a:latin typeface="Helvetica" panose="020B0604020202020204" pitchFamily="34" charset="0"/>
                <a:cs typeface="Helvetica" panose="020B0604020202020204" pitchFamily="34" charset="0"/>
              </a:rPr>
              <a:t>4</a:t>
            </a:r>
          </a:p>
        </p:txBody>
      </p:sp>
      <p:sp>
        <p:nvSpPr>
          <p:cNvPr id="13" name="TextBox 12"/>
          <p:cNvSpPr txBox="1"/>
          <p:nvPr/>
        </p:nvSpPr>
        <p:spPr>
          <a:xfrm>
            <a:off x="2673598" y="1477188"/>
            <a:ext cx="315651" cy="276999"/>
          </a:xfrm>
          <a:prstGeom prst="rect">
            <a:avLst/>
          </a:prstGeom>
          <a:noFill/>
        </p:spPr>
        <p:txBody>
          <a:bodyPr wrap="square" rtlCol="0">
            <a:spAutoFit/>
          </a:bodyPr>
          <a:lstStyle/>
          <a:p>
            <a:r>
              <a:rPr lang="en-US" sz="1200" b="1" dirty="0" smtClean="0">
                <a:solidFill>
                  <a:srgbClr val="00B050"/>
                </a:solidFill>
                <a:latin typeface="Helvetica" panose="020B0604020202020204" pitchFamily="34" charset="0"/>
                <a:cs typeface="Helvetica" panose="020B0604020202020204" pitchFamily="34" charset="0"/>
              </a:rPr>
              <a:t>5</a:t>
            </a:r>
            <a:endParaRPr lang="en-US" sz="1200" b="1" dirty="0">
              <a:solidFill>
                <a:srgbClr val="00B050"/>
              </a:solidFill>
              <a:latin typeface="Helvetica" panose="020B0604020202020204" pitchFamily="34" charset="0"/>
              <a:cs typeface="Helvetica" panose="020B0604020202020204" pitchFamily="34" charset="0"/>
            </a:endParaRPr>
          </a:p>
        </p:txBody>
      </p:sp>
      <p:sp>
        <p:nvSpPr>
          <p:cNvPr id="14" name="TextBox 13"/>
          <p:cNvSpPr txBox="1"/>
          <p:nvPr/>
        </p:nvSpPr>
        <p:spPr>
          <a:xfrm>
            <a:off x="3149848" y="1477188"/>
            <a:ext cx="315651" cy="276999"/>
          </a:xfrm>
          <a:prstGeom prst="rect">
            <a:avLst/>
          </a:prstGeom>
          <a:noFill/>
        </p:spPr>
        <p:txBody>
          <a:bodyPr wrap="square" rtlCol="0">
            <a:spAutoFit/>
          </a:bodyPr>
          <a:lstStyle/>
          <a:p>
            <a:r>
              <a:rPr lang="en-US" sz="1200" b="1" dirty="0">
                <a:solidFill>
                  <a:srgbClr val="00B050"/>
                </a:solidFill>
                <a:latin typeface="Helvetica" panose="020B0604020202020204" pitchFamily="34" charset="0"/>
                <a:cs typeface="Helvetica" panose="020B0604020202020204" pitchFamily="34" charset="0"/>
              </a:rPr>
              <a:t>6</a:t>
            </a:r>
          </a:p>
        </p:txBody>
      </p:sp>
      <p:sp>
        <p:nvSpPr>
          <p:cNvPr id="15" name="TextBox 14"/>
          <p:cNvSpPr txBox="1"/>
          <p:nvPr/>
        </p:nvSpPr>
        <p:spPr>
          <a:xfrm>
            <a:off x="3730873" y="1477188"/>
            <a:ext cx="315651" cy="276999"/>
          </a:xfrm>
          <a:prstGeom prst="rect">
            <a:avLst/>
          </a:prstGeom>
          <a:noFill/>
        </p:spPr>
        <p:txBody>
          <a:bodyPr wrap="square" rtlCol="0">
            <a:spAutoFit/>
          </a:bodyPr>
          <a:lstStyle/>
          <a:p>
            <a:r>
              <a:rPr lang="en-US" sz="1200" b="1" dirty="0" smtClean="0">
                <a:solidFill>
                  <a:srgbClr val="00B050"/>
                </a:solidFill>
                <a:latin typeface="Helvetica" panose="020B0604020202020204" pitchFamily="34" charset="0"/>
                <a:cs typeface="Helvetica" panose="020B0604020202020204" pitchFamily="34" charset="0"/>
              </a:rPr>
              <a:t>7</a:t>
            </a:r>
            <a:endParaRPr lang="en-US" sz="1200" b="1" dirty="0">
              <a:solidFill>
                <a:srgbClr val="00B050"/>
              </a:solidFill>
              <a:latin typeface="Helvetica" panose="020B0604020202020204" pitchFamily="34" charset="0"/>
              <a:cs typeface="Helvetica" panose="020B0604020202020204" pitchFamily="34" charset="0"/>
            </a:endParaRPr>
          </a:p>
        </p:txBody>
      </p:sp>
      <p:sp>
        <p:nvSpPr>
          <p:cNvPr id="16" name="TextBox 15"/>
          <p:cNvSpPr txBox="1"/>
          <p:nvPr/>
        </p:nvSpPr>
        <p:spPr>
          <a:xfrm>
            <a:off x="4769098" y="1477188"/>
            <a:ext cx="315651" cy="276999"/>
          </a:xfrm>
          <a:prstGeom prst="rect">
            <a:avLst/>
          </a:prstGeom>
          <a:noFill/>
        </p:spPr>
        <p:txBody>
          <a:bodyPr wrap="square" rtlCol="0">
            <a:spAutoFit/>
          </a:bodyPr>
          <a:lstStyle/>
          <a:p>
            <a:r>
              <a:rPr lang="en-US" sz="1200" b="1" dirty="0" smtClean="0">
                <a:solidFill>
                  <a:srgbClr val="00B050"/>
                </a:solidFill>
                <a:latin typeface="Helvetica" panose="020B0604020202020204" pitchFamily="34" charset="0"/>
                <a:cs typeface="Helvetica" panose="020B0604020202020204" pitchFamily="34" charset="0"/>
              </a:rPr>
              <a:t>8</a:t>
            </a:r>
            <a:endParaRPr lang="en-US" sz="1200" b="1" dirty="0">
              <a:solidFill>
                <a:srgbClr val="00B050"/>
              </a:solidFill>
              <a:latin typeface="Helvetica" panose="020B0604020202020204" pitchFamily="34" charset="0"/>
              <a:cs typeface="Helvetica" panose="020B0604020202020204" pitchFamily="34" charset="0"/>
            </a:endParaRPr>
          </a:p>
        </p:txBody>
      </p:sp>
      <p:sp>
        <p:nvSpPr>
          <p:cNvPr id="17" name="TextBox 16"/>
          <p:cNvSpPr txBox="1"/>
          <p:nvPr/>
        </p:nvSpPr>
        <p:spPr>
          <a:xfrm>
            <a:off x="6150223" y="1477188"/>
            <a:ext cx="315651" cy="276999"/>
          </a:xfrm>
          <a:prstGeom prst="rect">
            <a:avLst/>
          </a:prstGeom>
          <a:noFill/>
        </p:spPr>
        <p:txBody>
          <a:bodyPr wrap="square" rtlCol="0">
            <a:spAutoFit/>
          </a:bodyPr>
          <a:lstStyle/>
          <a:p>
            <a:r>
              <a:rPr lang="en-US" sz="1200" b="1" dirty="0">
                <a:solidFill>
                  <a:srgbClr val="00B050"/>
                </a:solidFill>
                <a:latin typeface="Helvetica" panose="020B0604020202020204" pitchFamily="34" charset="0"/>
                <a:cs typeface="Helvetica" panose="020B0604020202020204" pitchFamily="34" charset="0"/>
              </a:rPr>
              <a:t>9</a:t>
            </a:r>
          </a:p>
        </p:txBody>
      </p:sp>
      <p:sp>
        <p:nvSpPr>
          <p:cNvPr id="18" name="TextBox 17"/>
          <p:cNvSpPr txBox="1"/>
          <p:nvPr/>
        </p:nvSpPr>
        <p:spPr>
          <a:xfrm>
            <a:off x="7340848" y="1449387"/>
            <a:ext cx="415111" cy="276999"/>
          </a:xfrm>
          <a:prstGeom prst="rect">
            <a:avLst/>
          </a:prstGeom>
          <a:noFill/>
        </p:spPr>
        <p:txBody>
          <a:bodyPr wrap="square" rtlCol="0">
            <a:spAutoFit/>
          </a:bodyPr>
          <a:lstStyle/>
          <a:p>
            <a:r>
              <a:rPr lang="en-US" sz="1200" b="1" dirty="0" smtClean="0">
                <a:solidFill>
                  <a:srgbClr val="00B050"/>
                </a:solidFill>
                <a:latin typeface="Helvetica" panose="020B0604020202020204" pitchFamily="34" charset="0"/>
                <a:cs typeface="Helvetica" panose="020B0604020202020204" pitchFamily="34" charset="0"/>
              </a:rPr>
              <a:t>10</a:t>
            </a:r>
            <a:endParaRPr lang="en-US" sz="1200" b="1" dirty="0">
              <a:solidFill>
                <a:srgbClr val="00B050"/>
              </a:solidFill>
              <a:latin typeface="Helvetica" panose="020B0604020202020204" pitchFamily="34" charset="0"/>
              <a:cs typeface="Helvetica" panose="020B0604020202020204" pitchFamily="34" charset="0"/>
            </a:endParaRPr>
          </a:p>
        </p:txBody>
      </p:sp>
      <p:sp>
        <p:nvSpPr>
          <p:cNvPr id="19" name="TextBox 18"/>
          <p:cNvSpPr txBox="1"/>
          <p:nvPr/>
        </p:nvSpPr>
        <p:spPr>
          <a:xfrm>
            <a:off x="8094091" y="1449387"/>
            <a:ext cx="405202" cy="276999"/>
          </a:xfrm>
          <a:prstGeom prst="rect">
            <a:avLst/>
          </a:prstGeom>
          <a:noFill/>
        </p:spPr>
        <p:txBody>
          <a:bodyPr wrap="square" rtlCol="0">
            <a:spAutoFit/>
          </a:bodyPr>
          <a:lstStyle/>
          <a:p>
            <a:r>
              <a:rPr lang="en-US" sz="1200" b="1" dirty="0" smtClean="0">
                <a:solidFill>
                  <a:srgbClr val="00B050"/>
                </a:solidFill>
                <a:latin typeface="Helvetica" panose="020B0604020202020204" pitchFamily="34" charset="0"/>
                <a:cs typeface="Helvetica" panose="020B0604020202020204" pitchFamily="34" charset="0"/>
              </a:rPr>
              <a:t>11</a:t>
            </a:r>
            <a:endParaRPr lang="en-US" sz="1200" b="1" dirty="0">
              <a:solidFill>
                <a:srgbClr val="00B050"/>
              </a:solidFill>
              <a:latin typeface="Helvetica" panose="020B0604020202020204" pitchFamily="34" charset="0"/>
              <a:cs typeface="Helvetica" panose="020B0604020202020204" pitchFamily="34" charset="0"/>
            </a:endParaRPr>
          </a:p>
        </p:txBody>
      </p:sp>
      <p:graphicFrame>
        <p:nvGraphicFramePr>
          <p:cNvPr id="20" name="Object 19"/>
          <p:cNvGraphicFramePr>
            <a:graphicFrameLocks noChangeAspect="1"/>
          </p:cNvGraphicFramePr>
          <p:nvPr>
            <p:extLst>
              <p:ext uri="{D42A27DB-BD31-4B8C-83A1-F6EECF244321}">
                <p14:modId xmlns:p14="http://schemas.microsoft.com/office/powerpoint/2010/main" val="3994230767"/>
              </p:ext>
            </p:extLst>
          </p:nvPr>
        </p:nvGraphicFramePr>
        <p:xfrm>
          <a:off x="2882900" y="3449638"/>
          <a:ext cx="6261100" cy="2730500"/>
        </p:xfrm>
        <a:graphic>
          <a:graphicData uri="http://schemas.openxmlformats.org/presentationml/2006/ole">
            <mc:AlternateContent xmlns:mc="http://schemas.openxmlformats.org/markup-compatibility/2006">
              <mc:Choice xmlns:v="urn:schemas-microsoft-com:vml" Requires="v">
                <p:oleObj spid="_x0000_s2146" name="Document" r:id="rId5" imgW="6260870" imgH="2730400" progId="Word.Document.12">
                  <p:embed/>
                </p:oleObj>
              </mc:Choice>
              <mc:Fallback>
                <p:oleObj name="Document" r:id="rId5" imgW="6260870" imgH="2730400" progId="Word.Document.12">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82900" y="3449638"/>
                        <a:ext cx="6261100" cy="273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1015693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Splices</a:t>
            </a:r>
            <a:endParaRPr lang="en-US" dirty="0"/>
          </a:p>
        </p:txBody>
      </p:sp>
      <p:sp>
        <p:nvSpPr>
          <p:cNvPr id="4" name="Date Placeholder 3"/>
          <p:cNvSpPr>
            <a:spLocks noGrp="1"/>
          </p:cNvSpPr>
          <p:nvPr>
            <p:ph type="dt" sz="half" idx="10"/>
          </p:nvPr>
        </p:nvSpPr>
        <p:spPr/>
        <p:txBody>
          <a:bodyPr/>
          <a:lstStyle/>
          <a:p>
            <a:pPr>
              <a:defRPr/>
            </a:pPr>
            <a:r>
              <a:rPr lang="en-US" dirty="0"/>
              <a:t>October 21-24, 2014</a:t>
            </a:r>
          </a:p>
        </p:txBody>
      </p:sp>
      <p:sp>
        <p:nvSpPr>
          <p:cNvPr id="5" name="Footer Placeholder 4"/>
          <p:cNvSpPr>
            <a:spLocks noGrp="1"/>
          </p:cNvSpPr>
          <p:nvPr>
            <p:ph type="ftr" sz="quarter" idx="11"/>
          </p:nvPr>
        </p:nvSpPr>
        <p:spPr/>
        <p:txBody>
          <a:bodyPr/>
          <a:lstStyle/>
          <a:p>
            <a:pPr>
              <a:defRPr/>
            </a:pPr>
            <a:r>
              <a:rPr lang="en-US" dirty="0"/>
              <a:t>M. Buehler – DOE CD-2/3b  Review</a:t>
            </a:r>
            <a:endParaRPr lang="en-US" b="1" dirty="0"/>
          </a:p>
        </p:txBody>
      </p:sp>
      <p:sp>
        <p:nvSpPr>
          <p:cNvPr id="6" name="Slide Number Placeholder 5"/>
          <p:cNvSpPr>
            <a:spLocks noGrp="1"/>
          </p:cNvSpPr>
          <p:nvPr>
            <p:ph type="sldNum" sz="quarter" idx="12"/>
          </p:nvPr>
        </p:nvSpPr>
        <p:spPr/>
        <p:txBody>
          <a:bodyPr/>
          <a:lstStyle/>
          <a:p>
            <a:pPr>
              <a:defRPr/>
            </a:pPr>
            <a:fld id="{2A0CCE80-3B22-F34E-81B2-E096627812DD}" type="slidenum">
              <a:rPr lang="en-US" smtClean="0"/>
              <a:pPr>
                <a:defRPr/>
              </a:pPr>
              <a:t>6</a:t>
            </a:fld>
            <a:endParaRPr lang="en-US" dirty="0"/>
          </a:p>
        </p:txBody>
      </p:sp>
      <p:pic>
        <p:nvPicPr>
          <p:cNvPr id="7" name="Picture 6"/>
          <p:cNvPicPr/>
          <p:nvPr/>
        </p:nvPicPr>
        <p:blipFill>
          <a:blip r:embed="rId3"/>
          <a:stretch>
            <a:fillRect/>
          </a:stretch>
        </p:blipFill>
        <p:spPr>
          <a:xfrm>
            <a:off x="3486785" y="876300"/>
            <a:ext cx="5047615" cy="1559560"/>
          </a:xfrm>
          <a:prstGeom prst="rect">
            <a:avLst/>
          </a:prstGeom>
        </p:spPr>
      </p:pic>
      <p:graphicFrame>
        <p:nvGraphicFramePr>
          <p:cNvPr id="8" name="Object 7"/>
          <p:cNvGraphicFramePr>
            <a:graphicFrameLocks noChangeAspect="1"/>
          </p:cNvGraphicFramePr>
          <p:nvPr>
            <p:extLst>
              <p:ext uri="{D42A27DB-BD31-4B8C-83A1-F6EECF244321}">
                <p14:modId xmlns:p14="http://schemas.microsoft.com/office/powerpoint/2010/main" val="3492545163"/>
              </p:ext>
            </p:extLst>
          </p:nvPr>
        </p:nvGraphicFramePr>
        <p:xfrm>
          <a:off x="2949892" y="2533650"/>
          <a:ext cx="6121400" cy="3657600"/>
        </p:xfrm>
        <a:graphic>
          <a:graphicData uri="http://schemas.openxmlformats.org/presentationml/2006/ole">
            <mc:AlternateContent xmlns:mc="http://schemas.openxmlformats.org/markup-compatibility/2006">
              <mc:Choice xmlns:v="urn:schemas-microsoft-com:vml" Requires="v">
                <p:oleObj spid="_x0000_s3109" name="Document" r:id="rId5" imgW="6121175" imgH="3657465" progId="Word.Document.12">
                  <p:embed/>
                </p:oleObj>
              </mc:Choice>
              <mc:Fallback>
                <p:oleObj name="Document" r:id="rId5" imgW="6121175" imgH="3657465" progId="Word.Document.12">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49892" y="2533650"/>
                        <a:ext cx="61214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Content Placeholder 2"/>
          <p:cNvSpPr>
            <a:spLocks noGrp="1"/>
          </p:cNvSpPr>
          <p:nvPr>
            <p:ph idx="1"/>
          </p:nvPr>
        </p:nvSpPr>
        <p:spPr>
          <a:xfrm>
            <a:off x="76200" y="952500"/>
            <a:ext cx="2743200" cy="5124450"/>
          </a:xfrm>
        </p:spPr>
        <p:txBody>
          <a:bodyPr>
            <a:normAutofit fontScale="70000" lnSpcReduction="20000"/>
          </a:bodyPr>
          <a:lstStyle/>
          <a:p>
            <a:r>
              <a:rPr lang="en-US" dirty="0" smtClean="0"/>
              <a:t>Welded joint splices</a:t>
            </a:r>
          </a:p>
          <a:p>
            <a:r>
              <a:rPr lang="en-US" dirty="0" smtClean="0"/>
              <a:t>700 mm splice length</a:t>
            </a:r>
          </a:p>
          <a:p>
            <a:r>
              <a:rPr lang="en-US" dirty="0" smtClean="0"/>
              <a:t>Welding Aluminum on both narrow sides</a:t>
            </a:r>
          </a:p>
          <a:p>
            <a:r>
              <a:rPr lang="en-US" dirty="0" smtClean="0"/>
              <a:t>No additional solder material</a:t>
            </a:r>
          </a:p>
          <a:p>
            <a:r>
              <a:rPr lang="en-US" dirty="0" smtClean="0"/>
              <a:t>3mm weld penetration depth</a:t>
            </a:r>
          </a:p>
          <a:p>
            <a:r>
              <a:rPr lang="en-US" dirty="0" err="1" smtClean="0"/>
              <a:t>NbTi</a:t>
            </a:r>
            <a:r>
              <a:rPr lang="en-US" dirty="0" smtClean="0"/>
              <a:t> temperature cannot exceed 350 C for &gt;15 minutes</a:t>
            </a:r>
          </a:p>
          <a:p>
            <a:r>
              <a:rPr lang="en-US" dirty="0" smtClean="0">
                <a:solidFill>
                  <a:srgbClr val="0070C0"/>
                </a:solidFill>
              </a:rPr>
              <a:t>Splice box designed to provide mechanical support for splices</a:t>
            </a:r>
          </a:p>
          <a:p>
            <a:r>
              <a:rPr lang="en-US" dirty="0" smtClean="0">
                <a:solidFill>
                  <a:srgbClr val="0070C0"/>
                </a:solidFill>
              </a:rPr>
              <a:t>Made from 1100 Al</a:t>
            </a:r>
          </a:p>
          <a:p>
            <a:r>
              <a:rPr lang="en-US" dirty="0" smtClean="0">
                <a:solidFill>
                  <a:srgbClr val="0070C0"/>
                </a:solidFill>
              </a:rPr>
              <a:t>Splice box length is 700 mm</a:t>
            </a:r>
          </a:p>
          <a:p>
            <a:r>
              <a:rPr lang="en-US" dirty="0" smtClean="0">
                <a:solidFill>
                  <a:srgbClr val="0070C0"/>
                </a:solidFill>
              </a:rPr>
              <a:t>Splice box base welded to Helium cooling pipe</a:t>
            </a:r>
          </a:p>
          <a:p>
            <a:r>
              <a:rPr lang="en-US" dirty="0">
                <a:solidFill>
                  <a:srgbClr val="0070C0"/>
                </a:solidFill>
              </a:rPr>
              <a:t>V</a:t>
            </a:r>
            <a:r>
              <a:rPr lang="en-US" dirty="0" smtClean="0">
                <a:solidFill>
                  <a:srgbClr val="0070C0"/>
                </a:solidFill>
              </a:rPr>
              <a:t>oltage taps and temperature gauges on both splice ends</a:t>
            </a:r>
            <a:endParaRPr lang="en-US" dirty="0">
              <a:solidFill>
                <a:srgbClr val="0070C0"/>
              </a:solidFill>
            </a:endParaRPr>
          </a:p>
        </p:txBody>
      </p:sp>
    </p:spTree>
    <p:extLst>
      <p:ext uri="{BB962C8B-B14F-4D97-AF65-F5344CB8AC3E}">
        <p14:creationId xmlns:p14="http://schemas.microsoft.com/office/powerpoint/2010/main" val="2181343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Cold Mass</a:t>
            </a:r>
            <a:endParaRPr lang="en-US" dirty="0"/>
          </a:p>
        </p:txBody>
      </p:sp>
      <p:sp>
        <p:nvSpPr>
          <p:cNvPr id="4" name="Date Placeholder 3"/>
          <p:cNvSpPr>
            <a:spLocks noGrp="1"/>
          </p:cNvSpPr>
          <p:nvPr>
            <p:ph type="dt" sz="half" idx="10"/>
          </p:nvPr>
        </p:nvSpPr>
        <p:spPr/>
        <p:txBody>
          <a:bodyPr/>
          <a:lstStyle/>
          <a:p>
            <a:pPr>
              <a:defRPr/>
            </a:pPr>
            <a:r>
              <a:rPr lang="en-US" dirty="0"/>
              <a:t>October 21-24, 2014</a:t>
            </a:r>
          </a:p>
        </p:txBody>
      </p:sp>
      <p:sp>
        <p:nvSpPr>
          <p:cNvPr id="5" name="Footer Placeholder 4"/>
          <p:cNvSpPr>
            <a:spLocks noGrp="1"/>
          </p:cNvSpPr>
          <p:nvPr>
            <p:ph type="ftr" sz="quarter" idx="11"/>
          </p:nvPr>
        </p:nvSpPr>
        <p:spPr/>
        <p:txBody>
          <a:bodyPr/>
          <a:lstStyle/>
          <a:p>
            <a:pPr>
              <a:defRPr/>
            </a:pPr>
            <a:r>
              <a:rPr lang="en-US" dirty="0"/>
              <a:t>M. Buehler – DOE CD-2/3b  Review</a:t>
            </a:r>
            <a:endParaRPr lang="en-US" b="1" dirty="0"/>
          </a:p>
        </p:txBody>
      </p:sp>
      <p:sp>
        <p:nvSpPr>
          <p:cNvPr id="6" name="Slide Number Placeholder 5"/>
          <p:cNvSpPr>
            <a:spLocks noGrp="1"/>
          </p:cNvSpPr>
          <p:nvPr>
            <p:ph type="sldNum" sz="quarter" idx="12"/>
          </p:nvPr>
        </p:nvSpPr>
        <p:spPr/>
        <p:txBody>
          <a:bodyPr/>
          <a:lstStyle/>
          <a:p>
            <a:pPr>
              <a:defRPr/>
            </a:pPr>
            <a:fld id="{2A0CCE80-3B22-F34E-81B2-E096627812DD}" type="slidenum">
              <a:rPr lang="en-US" smtClean="0"/>
              <a:pPr>
                <a:defRPr/>
              </a:pPr>
              <a:t>7</a:t>
            </a:fld>
            <a:endParaRPr lang="en-US" dirty="0"/>
          </a:p>
        </p:txBody>
      </p:sp>
      <p:sp>
        <p:nvSpPr>
          <p:cNvPr id="7" name="Content Placeholder 2"/>
          <p:cNvSpPr>
            <a:spLocks noGrp="1"/>
          </p:cNvSpPr>
          <p:nvPr>
            <p:ph idx="1"/>
          </p:nvPr>
        </p:nvSpPr>
        <p:spPr>
          <a:xfrm>
            <a:off x="381000" y="1590675"/>
            <a:ext cx="8124825" cy="3619500"/>
          </a:xfrm>
        </p:spPr>
        <p:txBody>
          <a:bodyPr>
            <a:normAutofit/>
          </a:bodyPr>
          <a:lstStyle/>
          <a:p>
            <a:r>
              <a:rPr lang="en-US" dirty="0" smtClean="0"/>
              <a:t>Coils are inserted into outer support Al shells to form a spool piece</a:t>
            </a:r>
          </a:p>
          <a:p>
            <a:r>
              <a:rPr lang="en-US" dirty="0" smtClean="0"/>
              <a:t>Requires shrink fitting (</a:t>
            </a:r>
            <a:r>
              <a:rPr lang="en-US" i="1" dirty="0" smtClean="0"/>
              <a:t>interference fit</a:t>
            </a:r>
            <a:r>
              <a:rPr lang="en-US" dirty="0" smtClean="0"/>
              <a:t>) to maintain radial pressure between coils and shells</a:t>
            </a:r>
          </a:p>
          <a:p>
            <a:r>
              <a:rPr lang="en-US" dirty="0" smtClean="0"/>
              <a:t>Cold mass consists of spool pieces and spacers</a:t>
            </a:r>
          </a:p>
          <a:p>
            <a:r>
              <a:rPr lang="en-US" dirty="0" smtClean="0"/>
              <a:t>Spacers needed to obtain correct magnetic profile</a:t>
            </a:r>
          </a:p>
          <a:p>
            <a:r>
              <a:rPr lang="en-US" dirty="0" smtClean="0"/>
              <a:t>Spacers can be machined to assure precise positioning of coils</a:t>
            </a:r>
          </a:p>
        </p:txBody>
      </p:sp>
    </p:spTree>
    <p:extLst>
      <p:ext uri="{BB962C8B-B14F-4D97-AF65-F5344CB8AC3E}">
        <p14:creationId xmlns:p14="http://schemas.microsoft.com/office/powerpoint/2010/main" val="23195348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Cold Mass Support</a:t>
            </a:r>
            <a:endParaRPr lang="en-US" dirty="0"/>
          </a:p>
        </p:txBody>
      </p:sp>
      <p:sp>
        <p:nvSpPr>
          <p:cNvPr id="4" name="Date Placeholder 3"/>
          <p:cNvSpPr>
            <a:spLocks noGrp="1"/>
          </p:cNvSpPr>
          <p:nvPr>
            <p:ph type="dt" sz="half" idx="10"/>
          </p:nvPr>
        </p:nvSpPr>
        <p:spPr/>
        <p:txBody>
          <a:bodyPr/>
          <a:lstStyle/>
          <a:p>
            <a:pPr>
              <a:defRPr/>
            </a:pPr>
            <a:r>
              <a:rPr lang="en-US" dirty="0"/>
              <a:t>October 21-24, 2014</a:t>
            </a:r>
          </a:p>
        </p:txBody>
      </p:sp>
      <p:sp>
        <p:nvSpPr>
          <p:cNvPr id="5" name="Footer Placeholder 4"/>
          <p:cNvSpPr>
            <a:spLocks noGrp="1"/>
          </p:cNvSpPr>
          <p:nvPr>
            <p:ph type="ftr" sz="quarter" idx="11"/>
          </p:nvPr>
        </p:nvSpPr>
        <p:spPr/>
        <p:txBody>
          <a:bodyPr/>
          <a:lstStyle/>
          <a:p>
            <a:pPr>
              <a:defRPr/>
            </a:pPr>
            <a:r>
              <a:rPr lang="en-US" dirty="0"/>
              <a:t>M. Buehler – DOE CD-2/3b  Review</a:t>
            </a:r>
            <a:endParaRPr lang="en-US" b="1" dirty="0"/>
          </a:p>
        </p:txBody>
      </p:sp>
      <p:sp>
        <p:nvSpPr>
          <p:cNvPr id="6" name="Slide Number Placeholder 5"/>
          <p:cNvSpPr>
            <a:spLocks noGrp="1"/>
          </p:cNvSpPr>
          <p:nvPr>
            <p:ph type="sldNum" sz="quarter" idx="12"/>
          </p:nvPr>
        </p:nvSpPr>
        <p:spPr/>
        <p:txBody>
          <a:bodyPr/>
          <a:lstStyle/>
          <a:p>
            <a:pPr>
              <a:defRPr/>
            </a:pPr>
            <a:fld id="{2A0CCE80-3B22-F34E-81B2-E096627812DD}" type="slidenum">
              <a:rPr lang="en-US" smtClean="0"/>
              <a:pPr>
                <a:defRPr/>
              </a:pPr>
              <a:t>8</a:t>
            </a:fld>
            <a:endParaRPr lang="en-US" dirty="0"/>
          </a:p>
        </p:txBody>
      </p:sp>
      <p:pic>
        <p:nvPicPr>
          <p:cNvPr id="7" name="Picture 6"/>
          <p:cNvPicPr/>
          <p:nvPr/>
        </p:nvPicPr>
        <p:blipFill>
          <a:blip r:embed="rId2">
            <a:extLst>
              <a:ext uri="{28A0092B-C50C-407E-A947-70E740481C1C}">
                <a14:useLocalDpi xmlns:a14="http://schemas.microsoft.com/office/drawing/2010/main" val="0"/>
              </a:ext>
            </a:extLst>
          </a:blip>
          <a:srcRect/>
          <a:stretch>
            <a:fillRect/>
          </a:stretch>
        </p:blipFill>
        <p:spPr bwMode="auto">
          <a:xfrm>
            <a:off x="28575" y="845785"/>
            <a:ext cx="6108700" cy="5418455"/>
          </a:xfrm>
          <a:prstGeom prst="rect">
            <a:avLst/>
          </a:prstGeom>
          <a:noFill/>
          <a:ln>
            <a:noFill/>
          </a:ln>
        </p:spPr>
      </p:pic>
      <p:sp>
        <p:nvSpPr>
          <p:cNvPr id="8" name="Content Placeholder 2"/>
          <p:cNvSpPr>
            <a:spLocks noGrp="1"/>
          </p:cNvSpPr>
          <p:nvPr>
            <p:ph idx="1"/>
          </p:nvPr>
        </p:nvSpPr>
        <p:spPr>
          <a:xfrm>
            <a:off x="6096000" y="876300"/>
            <a:ext cx="3048000" cy="5486399"/>
          </a:xfrm>
        </p:spPr>
        <p:txBody>
          <a:bodyPr>
            <a:normAutofit fontScale="70000" lnSpcReduction="20000"/>
          </a:bodyPr>
          <a:lstStyle/>
          <a:p>
            <a:r>
              <a:rPr lang="en-US" dirty="0" smtClean="0"/>
              <a:t>Inconel 718 used for both axial and radial cold mass supports</a:t>
            </a:r>
          </a:p>
          <a:p>
            <a:r>
              <a:rPr lang="en-US" dirty="0" smtClean="0"/>
              <a:t>Forces:</a:t>
            </a:r>
          </a:p>
          <a:p>
            <a:pPr lvl="1"/>
            <a:r>
              <a:rPr lang="en-US" dirty="0" smtClean="0"/>
              <a:t>Dead weight: 110 </a:t>
            </a:r>
            <a:r>
              <a:rPr lang="en-US" dirty="0" err="1" smtClean="0"/>
              <a:t>kN</a:t>
            </a:r>
            <a:endParaRPr lang="en-US" dirty="0" smtClean="0"/>
          </a:p>
          <a:p>
            <a:pPr lvl="1"/>
            <a:r>
              <a:rPr lang="en-US" dirty="0" smtClean="0"/>
              <a:t>Magnetic forces:</a:t>
            </a:r>
          </a:p>
          <a:p>
            <a:pPr lvl="2"/>
            <a:r>
              <a:rPr lang="en-US" dirty="0" smtClean="0"/>
              <a:t>DS-TS interaction: Pull towards each other</a:t>
            </a:r>
          </a:p>
          <a:p>
            <a:pPr lvl="2"/>
            <a:r>
              <a:rPr lang="en-US" dirty="0" smtClean="0"/>
              <a:t>DS coil interaction: radial forces trying to expand coils, axial forces trying to push coils together</a:t>
            </a:r>
          </a:p>
          <a:p>
            <a:pPr lvl="2"/>
            <a:r>
              <a:rPr lang="en-US" dirty="0" smtClean="0"/>
              <a:t>De-centering forces due to TS-DS interaction</a:t>
            </a:r>
          </a:p>
          <a:p>
            <a:r>
              <a:rPr lang="en-US" dirty="0" smtClean="0"/>
              <a:t>Design loads</a:t>
            </a:r>
          </a:p>
          <a:p>
            <a:pPr lvl="1"/>
            <a:r>
              <a:rPr lang="en-US" dirty="0" smtClean="0"/>
              <a:t>Axial supports: 1000 </a:t>
            </a:r>
            <a:r>
              <a:rPr lang="en-US" dirty="0" err="1" smtClean="0"/>
              <a:t>kN</a:t>
            </a:r>
            <a:endParaRPr lang="en-US" dirty="0" smtClean="0"/>
          </a:p>
          <a:p>
            <a:pPr lvl="1"/>
            <a:r>
              <a:rPr lang="en-US" dirty="0" smtClean="0"/>
              <a:t>Radial supports: 70 </a:t>
            </a:r>
            <a:r>
              <a:rPr lang="en-US" dirty="0" err="1" smtClean="0"/>
              <a:t>kN</a:t>
            </a:r>
            <a:endParaRPr lang="en-US" dirty="0" smtClean="0"/>
          </a:p>
          <a:p>
            <a:r>
              <a:rPr lang="en-US" dirty="0" smtClean="0"/>
              <a:t>More simulations:</a:t>
            </a:r>
          </a:p>
          <a:p>
            <a:pPr lvl="1"/>
            <a:r>
              <a:rPr lang="en-US" dirty="0" smtClean="0"/>
              <a:t>Heat loads through cold mass supports</a:t>
            </a:r>
          </a:p>
          <a:p>
            <a:pPr lvl="1"/>
            <a:r>
              <a:rPr lang="en-US" dirty="0" smtClean="0"/>
              <a:t>Contraction of coils under temperature and magnetic loads</a:t>
            </a:r>
          </a:p>
          <a:p>
            <a:pPr lvl="1"/>
            <a:r>
              <a:rPr lang="en-US" dirty="0" smtClean="0"/>
              <a:t>Deflection of cold mass under gravitational load</a:t>
            </a:r>
            <a:endParaRPr lang="en-US" dirty="0"/>
          </a:p>
        </p:txBody>
      </p:sp>
      <p:sp>
        <p:nvSpPr>
          <p:cNvPr id="9" name="TextBox 8"/>
          <p:cNvSpPr txBox="1"/>
          <p:nvPr/>
        </p:nvSpPr>
        <p:spPr>
          <a:xfrm>
            <a:off x="390525" y="1181040"/>
            <a:ext cx="1813091" cy="400110"/>
          </a:xfrm>
          <a:prstGeom prst="rect">
            <a:avLst/>
          </a:prstGeom>
          <a:noFill/>
        </p:spPr>
        <p:txBody>
          <a:bodyPr wrap="none" rtlCol="0">
            <a:spAutoFit/>
          </a:bodyPr>
          <a:lstStyle/>
          <a:p>
            <a:r>
              <a:rPr lang="en-US" sz="2000" dirty="0" smtClean="0"/>
              <a:t>Radial Supports</a:t>
            </a:r>
            <a:endParaRPr lang="en-US" sz="2000" dirty="0"/>
          </a:p>
        </p:txBody>
      </p:sp>
      <p:cxnSp>
        <p:nvCxnSpPr>
          <p:cNvPr id="10" name="Straight Arrow Connector 9"/>
          <p:cNvCxnSpPr/>
          <p:nvPr/>
        </p:nvCxnSpPr>
        <p:spPr>
          <a:xfrm flipH="1">
            <a:off x="1095375" y="1581150"/>
            <a:ext cx="152400" cy="4572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3886200" y="5419635"/>
            <a:ext cx="1675709" cy="400110"/>
          </a:xfrm>
          <a:prstGeom prst="rect">
            <a:avLst/>
          </a:prstGeom>
          <a:noFill/>
        </p:spPr>
        <p:txBody>
          <a:bodyPr wrap="none" rtlCol="0">
            <a:spAutoFit/>
          </a:bodyPr>
          <a:lstStyle/>
          <a:p>
            <a:r>
              <a:rPr lang="en-US" sz="2000" dirty="0" smtClean="0"/>
              <a:t>Axial Supports</a:t>
            </a:r>
            <a:endParaRPr lang="en-US" sz="2000" dirty="0"/>
          </a:p>
        </p:txBody>
      </p:sp>
      <p:cxnSp>
        <p:nvCxnSpPr>
          <p:cNvPr id="12" name="Straight Arrow Connector 11"/>
          <p:cNvCxnSpPr/>
          <p:nvPr/>
        </p:nvCxnSpPr>
        <p:spPr>
          <a:xfrm flipH="1" flipV="1">
            <a:off x="3886200" y="4505325"/>
            <a:ext cx="609600" cy="8382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481689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Cryostat</a:t>
            </a:r>
            <a:endParaRPr lang="en-US" dirty="0"/>
          </a:p>
        </p:txBody>
      </p:sp>
      <p:sp>
        <p:nvSpPr>
          <p:cNvPr id="3" name="Content Placeholder 2"/>
          <p:cNvSpPr>
            <a:spLocks noGrp="1"/>
          </p:cNvSpPr>
          <p:nvPr>
            <p:ph idx="1"/>
          </p:nvPr>
        </p:nvSpPr>
        <p:spPr>
          <a:xfrm>
            <a:off x="180976" y="1709796"/>
            <a:ext cx="3257550" cy="3328929"/>
          </a:xfrm>
        </p:spPr>
        <p:txBody>
          <a:bodyPr/>
          <a:lstStyle/>
          <a:p>
            <a:r>
              <a:rPr lang="en-US" sz="1800" dirty="0" smtClean="0"/>
              <a:t>~10 m long</a:t>
            </a:r>
          </a:p>
          <a:p>
            <a:r>
              <a:rPr lang="en-US" sz="1800" dirty="0" smtClean="0"/>
              <a:t>~2.7 (1.9) m OD (ID)</a:t>
            </a:r>
          </a:p>
          <a:p>
            <a:r>
              <a:rPr lang="en-US" sz="1800" dirty="0" smtClean="0"/>
              <a:t>Stainless steel</a:t>
            </a:r>
          </a:p>
          <a:p>
            <a:r>
              <a:rPr lang="en-US" sz="1800" dirty="0" smtClean="0"/>
              <a:t>Openings in outer shell:</a:t>
            </a:r>
          </a:p>
          <a:p>
            <a:pPr lvl="1"/>
            <a:r>
              <a:rPr lang="en-US" sz="1600" dirty="0" smtClean="0"/>
              <a:t>Chimney for transfer line</a:t>
            </a:r>
          </a:p>
          <a:p>
            <a:pPr lvl="1"/>
            <a:r>
              <a:rPr lang="en-US" sz="1600" dirty="0" smtClean="0"/>
              <a:t>Vacuum ports</a:t>
            </a:r>
          </a:p>
          <a:p>
            <a:pPr lvl="1"/>
            <a:r>
              <a:rPr lang="en-US" sz="1600" dirty="0" smtClean="0"/>
              <a:t>Radial support towers</a:t>
            </a:r>
          </a:p>
          <a:p>
            <a:r>
              <a:rPr lang="en-US" sz="1800" dirty="0" smtClean="0"/>
              <a:t>Bore must accommodate ~10 tons of equipment via rails attached to inner shell</a:t>
            </a:r>
            <a:endParaRPr lang="en-US" sz="1800" dirty="0"/>
          </a:p>
        </p:txBody>
      </p:sp>
      <p:sp>
        <p:nvSpPr>
          <p:cNvPr id="4" name="Date Placeholder 3"/>
          <p:cNvSpPr>
            <a:spLocks noGrp="1"/>
          </p:cNvSpPr>
          <p:nvPr>
            <p:ph type="dt" sz="half" idx="10"/>
          </p:nvPr>
        </p:nvSpPr>
        <p:spPr/>
        <p:txBody>
          <a:bodyPr/>
          <a:lstStyle/>
          <a:p>
            <a:pPr>
              <a:defRPr/>
            </a:pPr>
            <a:r>
              <a:rPr lang="en-US" dirty="0"/>
              <a:t>October 21-24, 2014</a:t>
            </a:r>
          </a:p>
        </p:txBody>
      </p:sp>
      <p:sp>
        <p:nvSpPr>
          <p:cNvPr id="5" name="Footer Placeholder 4"/>
          <p:cNvSpPr>
            <a:spLocks noGrp="1"/>
          </p:cNvSpPr>
          <p:nvPr>
            <p:ph type="ftr" sz="quarter" idx="11"/>
          </p:nvPr>
        </p:nvSpPr>
        <p:spPr/>
        <p:txBody>
          <a:bodyPr/>
          <a:lstStyle/>
          <a:p>
            <a:pPr>
              <a:defRPr/>
            </a:pPr>
            <a:r>
              <a:rPr lang="en-US" dirty="0"/>
              <a:t>M. Buehler – DOE CD-2/3b  Review</a:t>
            </a:r>
            <a:endParaRPr lang="en-US" b="1" dirty="0"/>
          </a:p>
        </p:txBody>
      </p:sp>
      <p:sp>
        <p:nvSpPr>
          <p:cNvPr id="6" name="Slide Number Placeholder 5"/>
          <p:cNvSpPr>
            <a:spLocks noGrp="1"/>
          </p:cNvSpPr>
          <p:nvPr>
            <p:ph type="sldNum" sz="quarter" idx="12"/>
          </p:nvPr>
        </p:nvSpPr>
        <p:spPr/>
        <p:txBody>
          <a:bodyPr/>
          <a:lstStyle/>
          <a:p>
            <a:pPr>
              <a:defRPr/>
            </a:pPr>
            <a:fld id="{2A0CCE80-3B22-F34E-81B2-E096627812DD}" type="slidenum">
              <a:rPr lang="en-US" smtClean="0"/>
              <a:pPr>
                <a:defRPr/>
              </a:pPr>
              <a:t>9</a:t>
            </a:fld>
            <a:endParaRPr lang="en-US" dirty="0"/>
          </a:p>
        </p:txBody>
      </p:sp>
      <p:pic>
        <p:nvPicPr>
          <p:cNvPr id="7" name="Picture 6"/>
          <p:cNvPicPr/>
          <p:nvPr/>
        </p:nvPicPr>
        <p:blipFill>
          <a:blip r:embed="rId2">
            <a:extLst>
              <a:ext uri="{28A0092B-C50C-407E-A947-70E740481C1C}">
                <a14:useLocalDpi xmlns:a14="http://schemas.microsoft.com/office/drawing/2010/main" val="0"/>
              </a:ext>
            </a:extLst>
          </a:blip>
          <a:srcRect/>
          <a:stretch>
            <a:fillRect/>
          </a:stretch>
        </p:blipFill>
        <p:spPr bwMode="auto">
          <a:xfrm>
            <a:off x="3362325" y="1362075"/>
            <a:ext cx="5749290" cy="4328795"/>
          </a:xfrm>
          <a:prstGeom prst="rect">
            <a:avLst/>
          </a:prstGeom>
          <a:noFill/>
          <a:ln>
            <a:noFill/>
          </a:ln>
        </p:spPr>
      </p:pic>
    </p:spTree>
    <p:extLst>
      <p:ext uri="{BB962C8B-B14F-4D97-AF65-F5344CB8AC3E}">
        <p14:creationId xmlns:p14="http://schemas.microsoft.com/office/powerpoint/2010/main" val="551008996"/>
      </p:ext>
    </p:extLst>
  </p:cSld>
  <p:clrMapOvr>
    <a:masterClrMapping/>
  </p:clrMapOvr>
</p:sld>
</file>

<file path=ppt/theme/theme1.xml><?xml version="1.0" encoding="utf-8"?>
<a:theme xmlns:a="http://schemas.openxmlformats.org/drawingml/2006/main" name="FermilabTemplate">
  <a:themeElements>
    <a:clrScheme name="Custom 2">
      <a:dk1>
        <a:srgbClr val="404040"/>
      </a:dk1>
      <a:lt1>
        <a:srgbClr val="FFFFFF"/>
      </a:lt1>
      <a:dk2>
        <a:srgbClr val="154D81"/>
      </a:dk2>
      <a:lt2>
        <a:srgbClr val="FFFFFF"/>
      </a:lt2>
      <a:accent1>
        <a:srgbClr val="82D2E6"/>
      </a:accent1>
      <a:accent2>
        <a:srgbClr val="1997B7"/>
      </a:accent2>
      <a:accent3>
        <a:srgbClr val="DA592A"/>
      </a:accent3>
      <a:accent4>
        <a:srgbClr val="BD1F24"/>
      </a:accent4>
      <a:accent5>
        <a:srgbClr val="519A24"/>
      </a:accent5>
      <a:accent6>
        <a:srgbClr val="404040"/>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Fermilab: Footer Only">
  <a:themeElements>
    <a:clrScheme name="Fermilab">
      <a:dk1>
        <a:srgbClr val="074184"/>
      </a:dk1>
      <a:lt1>
        <a:srgbClr val="FFFFFF"/>
      </a:lt1>
      <a:dk2>
        <a:srgbClr val="074184"/>
      </a:dk2>
      <a:lt2>
        <a:srgbClr val="FFFCF3"/>
      </a:lt2>
      <a:accent1>
        <a:srgbClr val="70C3DC"/>
      </a:accent1>
      <a:accent2>
        <a:srgbClr val="E14825"/>
      </a:accent2>
      <a:accent3>
        <a:srgbClr val="399F3C"/>
      </a:accent3>
      <a:accent4>
        <a:srgbClr val="800F1B"/>
      </a:accent4>
      <a:accent5>
        <a:srgbClr val="1997B7"/>
      </a:accent5>
      <a:accent6>
        <a:srgbClr val="40404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FermilabTemplate.potx</Template>
  <TotalTime>12217</TotalTime>
  <Words>1849</Words>
  <Application>Microsoft Office PowerPoint</Application>
  <PresentationFormat>On-screen Show (4:3)</PresentationFormat>
  <Paragraphs>401</Paragraphs>
  <Slides>27</Slides>
  <Notes>0</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27</vt:i4>
      </vt:variant>
    </vt:vector>
  </HeadingPairs>
  <TitlesOfParts>
    <vt:vector size="30" baseType="lpstr">
      <vt:lpstr>FermilabTemplate</vt:lpstr>
      <vt:lpstr>Fermilab: Footer Only</vt:lpstr>
      <vt:lpstr>Document</vt:lpstr>
      <vt:lpstr>475.04.04 Mu2e Detector Solenoid</vt:lpstr>
      <vt:lpstr>Requirements: Overview</vt:lpstr>
      <vt:lpstr>Design: Cable</vt:lpstr>
      <vt:lpstr>Design: Insulation Scheme</vt:lpstr>
      <vt:lpstr>Design: Coils</vt:lpstr>
      <vt:lpstr>Design: Splices</vt:lpstr>
      <vt:lpstr>Design: Cold Mass</vt:lpstr>
      <vt:lpstr>Design: Cold Mass Support</vt:lpstr>
      <vt:lpstr>Design: Cryostat</vt:lpstr>
      <vt:lpstr>Changes since CD-1</vt:lpstr>
      <vt:lpstr>Value Engineering since CD-1</vt:lpstr>
      <vt:lpstr>Performance: Magnetic Field</vt:lpstr>
      <vt:lpstr>Performance: Operating Margins</vt:lpstr>
      <vt:lpstr>Performance: Thermal Analysis</vt:lpstr>
      <vt:lpstr>Performance: Loads on Inner Shell</vt:lpstr>
      <vt:lpstr>Instrumentation</vt:lpstr>
      <vt:lpstr>Interfaces</vt:lpstr>
      <vt:lpstr>Remaining work before CD-3</vt:lpstr>
      <vt:lpstr>Quality Assurance</vt:lpstr>
      <vt:lpstr>ESH&amp;Q</vt:lpstr>
      <vt:lpstr>Cost Breakdown Labor vs Material</vt:lpstr>
      <vt:lpstr>Quality of Estimate</vt:lpstr>
      <vt:lpstr>Labor Resources by FY</vt:lpstr>
      <vt:lpstr>Cost Table</vt:lpstr>
      <vt:lpstr>Milestones</vt:lpstr>
      <vt:lpstr>Schedule</vt:lpstr>
      <vt:lpstr>Summary</vt:lpstr>
    </vt:vector>
  </TitlesOfParts>
  <Company>Sandbox Studio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Sandbox Studio</dc:creator>
  <cp:lastModifiedBy>Michael J. Lamm x4098 06093N</cp:lastModifiedBy>
  <cp:revision>447</cp:revision>
  <cp:lastPrinted>2014-06-04T17:18:59Z</cp:lastPrinted>
  <dcterms:created xsi:type="dcterms:W3CDTF">2014-01-03T20:18:13Z</dcterms:created>
  <dcterms:modified xsi:type="dcterms:W3CDTF">2014-10-20T18:47:01Z</dcterms:modified>
</cp:coreProperties>
</file>