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34"/>
  </p:notesMasterIdLst>
  <p:handoutMasterIdLst>
    <p:handoutMasterId r:id="rId35"/>
  </p:handoutMasterIdLst>
  <p:sldIdLst>
    <p:sldId id="256" r:id="rId3"/>
    <p:sldId id="321" r:id="rId4"/>
    <p:sldId id="259" r:id="rId5"/>
    <p:sldId id="295" r:id="rId6"/>
    <p:sldId id="296" r:id="rId7"/>
    <p:sldId id="297" r:id="rId8"/>
    <p:sldId id="298" r:id="rId9"/>
    <p:sldId id="299" r:id="rId10"/>
    <p:sldId id="323" r:id="rId11"/>
    <p:sldId id="300" r:id="rId12"/>
    <p:sldId id="302" r:id="rId13"/>
    <p:sldId id="303" r:id="rId14"/>
    <p:sldId id="304" r:id="rId15"/>
    <p:sldId id="305" r:id="rId16"/>
    <p:sldId id="306" r:id="rId17"/>
    <p:sldId id="307" r:id="rId18"/>
    <p:sldId id="322" r:id="rId19"/>
    <p:sldId id="308" r:id="rId20"/>
    <p:sldId id="309" r:id="rId21"/>
    <p:sldId id="310" r:id="rId22"/>
    <p:sldId id="320" r:id="rId23"/>
    <p:sldId id="311" r:id="rId24"/>
    <p:sldId id="294" r:id="rId25"/>
    <p:sldId id="312" r:id="rId26"/>
    <p:sldId id="313" r:id="rId27"/>
    <p:sldId id="314" r:id="rId28"/>
    <p:sldId id="315" r:id="rId29"/>
    <p:sldId id="316" r:id="rId30"/>
    <p:sldId id="317" r:id="rId31"/>
    <p:sldId id="319" r:id="rId32"/>
    <p:sldId id="318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5E995"/>
    <a:srgbClr val="97D749"/>
    <a:srgbClr val="1C6B11"/>
    <a:srgbClr val="BD1F24"/>
    <a:srgbClr val="DA592A"/>
    <a:srgbClr val="808080"/>
    <a:srgbClr val="154D81"/>
    <a:srgbClr val="DF652C"/>
    <a:srgbClr val="E0692D"/>
    <a:srgbClr val="DF6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83" autoAdjust="0"/>
  </p:normalViewPr>
  <p:slideViewPr>
    <p:cSldViewPr snapToGrid="0" snapToObjects="1"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C190591-D543-7449-A828-559C08D06478}" type="datetimeFigureOut">
              <a:rPr lang="en-US"/>
              <a:pPr>
                <a:defRPr/>
              </a:pPr>
              <a:t>10/14/2014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3F73473-3CFB-5241-BF82-E3884D4E8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80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2702176-6DAC-6B4F-B700-3AD3B8686ACC}" type="datetimeFigureOut">
              <a:rPr lang="en-US"/>
              <a:pPr>
                <a:defRPr/>
              </a:pPr>
              <a:t>10/14/2014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649E3D0-3FEA-B642-9F67-967BE3D8E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14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84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dirty="0" err="1" smtClean="0"/>
              <a:t>Sten</a:t>
            </a:r>
            <a:r>
              <a:rPr lang="en-US" dirty="0" smtClean="0"/>
              <a:t> Hansen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A0CCE80-3B22-F34E-81B2-E09662781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34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CD-2/3b Review – Cosmic Ray Veto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0688-F7AE-7441-85BB-0E205217A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81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10/21/2014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S. Hansen CD-2/3b Review – Cosmic Ray Veto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B61D-3477-4845-9DF6-695E34DA1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3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CD-2/3b Review – Cosmic Ray Veto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90FE-81D3-D341-890A-EF9117775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5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CD-2/3b Review – Cosmic Ray Veto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8A71-83C6-EF40-AD36-EC1683BCD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8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CD-2/3b Review – Cosmic Ray Veto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DCEB-21D2-CD4C-B55A-F3EADD9B8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1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CD-2/3b Review – Cosmic Ray Veto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2117-9F9F-7143-9723-4103C8BEA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6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CD-2/3b Review – Cosmic Ray Veto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6373-8500-2042-A196-2287B72DC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9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dirty="0" smtClean="0"/>
              <a:t>. S. Hansen – Cosmic Ray Veto Electronics CD-2/3b Review 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762C15F7-22DB-1448-B34D-3F8D2909F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529" y="6114990"/>
            <a:ext cx="8402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chemeClr val="tx2"/>
                </a:solidFill>
                <a:latin typeface="Helvetica"/>
                <a:cs typeface="Helvetica"/>
              </a:rPr>
              <a:t>Mu2e</a:t>
            </a:r>
            <a:endParaRPr lang="en-US" sz="2000" b="1" i="0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CD-2/3b Review – Cosmic Ray Veto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ABC452BA-E2D2-7F48-9628-85048FBCF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5650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Mu2e CD-2/3b CRV </a:t>
            </a:r>
            <a:r>
              <a:rPr lang="en-US" dirty="0">
                <a:solidFill>
                  <a:schemeClr val="tx2"/>
                </a:solidFill>
                <a:latin typeface="Helvetica" charset="0"/>
              </a:rPr>
              <a:t>Electronics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56500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Helvetica" charset="0"/>
              </a:rPr>
              <a:t>Sten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 Hansen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r>
              <a:rPr lang="en-US" dirty="0">
                <a:solidFill>
                  <a:schemeClr val="tx2"/>
                </a:solidFill>
                <a:latin typeface="Helvetica" charset="0"/>
              </a:rPr>
              <a:t>CRV FE Electronics Level 3</a:t>
            </a: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10/21/2014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2810" y="4348956"/>
            <a:ext cx="1219200" cy="70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4667" y="587375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17999" y="1143000"/>
            <a:ext cx="4275667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Sten</a:t>
            </a:r>
            <a:r>
              <a:rPr lang="en-US" dirty="0"/>
              <a:t> Hansen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850" y="816917"/>
            <a:ext cx="281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Flash gate simulation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462973"/>
              </p:ext>
            </p:extLst>
          </p:nvPr>
        </p:nvGraphicFramePr>
        <p:xfrm>
          <a:off x="161925" y="1278582"/>
          <a:ext cx="8897116" cy="454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Worksheet" r:id="rId3" imgW="11791828" imgH="6029402" progId="Excel.Sheet.12">
                  <p:embed/>
                </p:oleObj>
              </mc:Choice>
              <mc:Fallback>
                <p:oleObj name="Worksheet" r:id="rId3" imgW="11791828" imgH="602940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25" y="1278582"/>
                        <a:ext cx="8897116" cy="454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24300" y="2376784"/>
            <a:ext cx="11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Full Scale</a:t>
            </a: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143500" y="1905000"/>
            <a:ext cx="0" cy="87189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6275" y="5677613"/>
            <a:ext cx="7401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LNA Voltage Clamp not simulated, ultrasound imaging requires fast over range recovery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795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Sten</a:t>
            </a:r>
            <a:r>
              <a:rPr lang="en-US" dirty="0"/>
              <a:t> Hansen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782261"/>
              </p:ext>
            </p:extLst>
          </p:nvPr>
        </p:nvGraphicFramePr>
        <p:xfrm>
          <a:off x="61913" y="1057275"/>
          <a:ext cx="9020175" cy="516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Worksheet" r:id="rId3" imgW="9020217" imgH="4743566" progId="Excel.Sheet.12">
                  <p:embed/>
                </p:oleObj>
              </mc:Choice>
              <mc:Fallback>
                <p:oleObj name="Worksheet" r:id="rId3" imgW="9020217" imgH="47435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13" y="1057275"/>
                        <a:ext cx="9020175" cy="5162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28600" y="811769"/>
            <a:ext cx="8020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Simulation of an 11 </a:t>
            </a:r>
            <a:r>
              <a:rPr lang="en-US" dirty="0" err="1" smtClean="0"/>
              <a:t>p.e.</a:t>
            </a:r>
            <a:r>
              <a:rPr lang="en-US" dirty="0" smtClean="0"/>
              <a:t> </a:t>
            </a:r>
            <a:r>
              <a:rPr lang="en-US" dirty="0" err="1" smtClean="0"/>
              <a:t>SiPM</a:t>
            </a:r>
            <a:r>
              <a:rPr lang="en-US" dirty="0" smtClean="0"/>
              <a:t> signal showing tail cancellation: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44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S. </a:t>
            </a:r>
            <a:r>
              <a:rPr lang="en-US" dirty="0" err="1"/>
              <a:t>Sten</a:t>
            </a:r>
            <a:r>
              <a:rPr lang="en-US" dirty="0"/>
              <a:t> Hansen - DOE CD-2/3b review</a:t>
            </a:r>
            <a:endParaRPr lang="en-US" b="1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CE80-3B22-F34E-81B2-E096627812D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965627"/>
            <a:ext cx="7629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Front end board block diagram: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4" y="1427291"/>
            <a:ext cx="6810375" cy="464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0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Sten</a:t>
            </a:r>
            <a:r>
              <a:rPr lang="en-US" dirty="0"/>
              <a:t> Hansen - DOE CD-2/3b review</a:t>
            </a:r>
            <a:endParaRPr lang="en-US" b="1" dirty="0"/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8" t="14574" r="14073" b="15221"/>
          <a:stretch/>
        </p:blipFill>
        <p:spPr>
          <a:xfrm>
            <a:off x="838200" y="1073914"/>
            <a:ext cx="8077200" cy="50982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599" y="843082"/>
            <a:ext cx="3095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404040"/>
                </a:solidFill>
              </a:rPr>
              <a:t>Plot of the FEB layout:</a:t>
            </a:r>
          </a:p>
        </p:txBody>
      </p:sp>
    </p:spTree>
    <p:extLst>
      <p:ext uri="{BB962C8B-B14F-4D97-AF65-F5344CB8AC3E}">
        <p14:creationId xmlns:p14="http://schemas.microsoft.com/office/powerpoint/2010/main" val="4058850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Sten</a:t>
            </a:r>
            <a:r>
              <a:rPr lang="en-US" dirty="0"/>
              <a:t> Hansen - DOE CD-2/3b review</a:t>
            </a:r>
            <a:endParaRPr lang="en-US" b="1" dirty="0"/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1" y="965627"/>
            <a:ext cx="2114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Controller </a:t>
            </a:r>
          </a:p>
          <a:p>
            <a:pPr>
              <a:buNone/>
            </a:pPr>
            <a:r>
              <a:rPr lang="en-US" dirty="0" smtClean="0"/>
              <a:t>block diagram: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965627"/>
            <a:ext cx="6324600" cy="527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66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Sten</a:t>
            </a:r>
            <a:r>
              <a:rPr lang="en-US" dirty="0"/>
              <a:t> Hansen - DOE CD-2/3b review</a:t>
            </a:r>
            <a:endParaRPr lang="en-US" b="1" dirty="0"/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25" y="1193253"/>
            <a:ext cx="6557276" cy="50075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599" y="879902"/>
            <a:ext cx="80105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/>
              <a:t>Controller development platform (FPGA evaluation board + FEB adapter):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233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Sten</a:t>
            </a:r>
            <a:r>
              <a:rPr lang="en-US" dirty="0"/>
              <a:t> Hansen - DOE CD-2/3b review</a:t>
            </a:r>
            <a:endParaRPr lang="en-US" b="1" dirty="0"/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5" y="1009648"/>
            <a:ext cx="5514975" cy="48672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1" y="965627"/>
            <a:ext cx="2114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Rate Estimates: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1" y="4007704"/>
            <a:ext cx="2381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dirty="0" smtClean="0"/>
              <a:t>10 MB/s Links</a:t>
            </a:r>
          </a:p>
          <a:p>
            <a:pPr>
              <a:buNone/>
            </a:pPr>
            <a:r>
              <a:rPr lang="en-US" sz="1800" dirty="0" smtClean="0"/>
              <a:t>FEB to Controller</a:t>
            </a: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228600" y="4960204"/>
            <a:ext cx="2381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dirty="0" smtClean="0"/>
              <a:t>200 MB/s Links</a:t>
            </a:r>
          </a:p>
          <a:p>
            <a:pPr>
              <a:buNone/>
            </a:pPr>
            <a:r>
              <a:rPr lang="en-US" sz="1800" dirty="0" smtClean="0"/>
              <a:t>Controller to DAQ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71494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and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</a:t>
            </a:r>
          </a:p>
          <a:p>
            <a:pPr lvl="1"/>
            <a:r>
              <a:rPr lang="en-US" dirty="0" smtClean="0"/>
              <a:t>Schematics, documents posted </a:t>
            </a:r>
            <a:r>
              <a:rPr lang="en-US" dirty="0" smtClean="0"/>
              <a:t>on UVA server</a:t>
            </a:r>
          </a:p>
          <a:p>
            <a:pPr lvl="1"/>
            <a:r>
              <a:rPr lang="en-US" dirty="0" smtClean="0"/>
              <a:t>Weekly CRV meetings</a:t>
            </a:r>
          </a:p>
          <a:p>
            <a:r>
              <a:rPr lang="en-US" dirty="0" smtClean="0"/>
              <a:t>External</a:t>
            </a:r>
            <a:endParaRPr lang="en-US" dirty="0"/>
          </a:p>
          <a:p>
            <a:pPr lvl="1"/>
            <a:r>
              <a:rPr lang="en-US" dirty="0" smtClean="0"/>
              <a:t>Drawings, </a:t>
            </a:r>
            <a:r>
              <a:rPr lang="en-US" dirty="0" smtClean="0"/>
              <a:t>documents specifying </a:t>
            </a:r>
            <a:r>
              <a:rPr lang="en-US" dirty="0" smtClean="0"/>
              <a:t>system interfaces posted on </a:t>
            </a:r>
            <a:r>
              <a:rPr lang="en-US" dirty="0" err="1" smtClean="0"/>
              <a:t>Docdb</a:t>
            </a:r>
            <a:endParaRPr lang="en-US" dirty="0" smtClean="0"/>
          </a:p>
          <a:p>
            <a:pPr lvl="1"/>
            <a:r>
              <a:rPr lang="en-US" dirty="0" smtClean="0"/>
              <a:t>DAQ meetings</a:t>
            </a:r>
          </a:p>
          <a:p>
            <a:pPr lvl="1"/>
            <a:r>
              <a:rPr lang="en-US" dirty="0" smtClean="0"/>
              <a:t>Electrical integration meetings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Sten</a:t>
            </a:r>
            <a:r>
              <a:rPr lang="en-US" dirty="0" smtClean="0"/>
              <a:t> Hansen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664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Since CD-1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rates have gone up &gt;10x</a:t>
            </a:r>
          </a:p>
          <a:p>
            <a:r>
              <a:rPr lang="en-US" dirty="0" smtClean="0"/>
              <a:t>Signal tail cancellation implemented to improve double pulse resolution</a:t>
            </a:r>
          </a:p>
          <a:p>
            <a:r>
              <a:rPr lang="en-US" dirty="0" smtClean="0"/>
              <a:t>Flash gate implemented</a:t>
            </a:r>
          </a:p>
          <a:p>
            <a:r>
              <a:rPr lang="en-US" dirty="0" smtClean="0"/>
              <a:t>Channel count has increased 33% </a:t>
            </a:r>
          </a:p>
          <a:p>
            <a:r>
              <a:rPr lang="en-US" dirty="0" smtClean="0"/>
              <a:t>1E10 Neutrons/cm2 total dose. Damage is not an issue, SEUs are.</a:t>
            </a:r>
          </a:p>
          <a:p>
            <a:r>
              <a:rPr lang="en-US" dirty="0" smtClean="0"/>
              <a:t>Single event upset mitigation required</a:t>
            </a:r>
          </a:p>
          <a:p>
            <a:r>
              <a:rPr lang="en-US" dirty="0" smtClean="0"/>
              <a:t>100mT ambient field </a:t>
            </a:r>
          </a:p>
          <a:p>
            <a:r>
              <a:rPr lang="en-US" dirty="0" smtClean="0"/>
              <a:t>Magnetic field tolerance required </a:t>
            </a:r>
          </a:p>
          <a:p>
            <a:r>
              <a:rPr lang="en-US" dirty="0" smtClean="0"/>
              <a:t>Controllers are to be placed in the electronics room to avoid magnetic field and radiation dose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Sten</a:t>
            </a:r>
            <a:r>
              <a:rPr lang="en-US" dirty="0"/>
              <a:t> Hansen - DOE CD-2/3b review</a:t>
            </a:r>
            <a:endParaRPr lang="en-US" b="1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CE80-3B22-F34E-81B2-E096627812D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26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Engineering since CD-1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from self triggering to externally triggered. All data analysis beyond zero-suppression and trigger primitive is done offline. Reduces FPGA programming labor, reduces data rate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Sten</a:t>
            </a:r>
            <a:r>
              <a:rPr lang="en-US" dirty="0"/>
              <a:t> Hansen - DOE CD-2/3b review</a:t>
            </a:r>
            <a:endParaRPr lang="en-US" b="1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CE80-3B22-F34E-81B2-E096627812D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45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36 years at </a:t>
            </a:r>
            <a:r>
              <a:rPr lang="en-US" dirty="0" err="1" smtClean="0"/>
              <a:t>Fermilab</a:t>
            </a:r>
            <a:endParaRPr lang="en-US" dirty="0" smtClean="0"/>
          </a:p>
          <a:p>
            <a:r>
              <a:rPr lang="en-US" dirty="0" smtClean="0"/>
              <a:t>In the last couple of years:</a:t>
            </a:r>
          </a:p>
          <a:p>
            <a:pPr lvl="1"/>
            <a:r>
              <a:rPr lang="en-US" dirty="0" smtClean="0"/>
              <a:t>Warm side electronics for CDMS</a:t>
            </a:r>
          </a:p>
          <a:p>
            <a:pPr lvl="1"/>
            <a:r>
              <a:rPr lang="en-US" dirty="0" smtClean="0"/>
              <a:t>Beam position monitor system for the </a:t>
            </a:r>
            <a:r>
              <a:rPr lang="en-US" dirty="0" err="1" smtClean="0"/>
              <a:t>Linac</a:t>
            </a:r>
            <a:endParaRPr lang="en-US" dirty="0" smtClean="0"/>
          </a:p>
          <a:p>
            <a:pPr lvl="1"/>
            <a:r>
              <a:rPr lang="en-US" dirty="0"/>
              <a:t>Beam Intensity monitor for the </a:t>
            </a:r>
            <a:r>
              <a:rPr lang="en-US" dirty="0" err="1" smtClean="0"/>
              <a:t>SeaQuest</a:t>
            </a:r>
            <a:r>
              <a:rPr lang="en-US" dirty="0" smtClean="0"/>
              <a:t> </a:t>
            </a:r>
            <a:r>
              <a:rPr lang="en-US" dirty="0"/>
              <a:t>experiment</a:t>
            </a:r>
            <a:endParaRPr lang="en-US" dirty="0" smtClean="0"/>
          </a:p>
          <a:p>
            <a:pPr lvl="1"/>
            <a:r>
              <a:rPr lang="en-US" dirty="0" smtClean="0"/>
              <a:t>Wire chamber TDC system for test beam facility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Sten</a:t>
            </a:r>
            <a:r>
              <a:rPr lang="en-US" dirty="0" smtClean="0"/>
              <a:t> Hansen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681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use the ADC data to track </a:t>
            </a:r>
            <a:r>
              <a:rPr lang="en-US" dirty="0" err="1"/>
              <a:t>SiPM</a:t>
            </a:r>
            <a:r>
              <a:rPr lang="en-US" dirty="0"/>
              <a:t> gain variations based on single </a:t>
            </a:r>
            <a:r>
              <a:rPr lang="en-US" dirty="0" err="1"/>
              <a:t>p.e.</a:t>
            </a:r>
            <a:r>
              <a:rPr lang="en-US" dirty="0"/>
              <a:t> signals during the </a:t>
            </a:r>
            <a:r>
              <a:rPr lang="en-US" dirty="0" err="1"/>
              <a:t>interspill</a:t>
            </a:r>
            <a:r>
              <a:rPr lang="en-US" dirty="0"/>
              <a:t> in order to apply a known energy threshold during the spill.</a:t>
            </a:r>
          </a:p>
          <a:p>
            <a:r>
              <a:rPr lang="en-US" dirty="0"/>
              <a:t>An 80 </a:t>
            </a:r>
            <a:r>
              <a:rPr lang="en-US" dirty="0" err="1"/>
              <a:t>msps</a:t>
            </a:r>
            <a:r>
              <a:rPr lang="en-US" dirty="0"/>
              <a:t> ADC can resolve adjacent pulses down to ~40ns. There is no efficiency loss if two pulses are counted as one, but the time accuracy suffers. Time resolution degrades as pulse separation goes below 60ns.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Sten</a:t>
            </a:r>
            <a:r>
              <a:rPr lang="en-US" dirty="0"/>
              <a:t> Hansen - DOE CD-2/3b review</a:t>
            </a:r>
            <a:endParaRPr lang="en-US" b="1" dirty="0"/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041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use the ADC data to track </a:t>
            </a:r>
            <a:r>
              <a:rPr lang="en-US" dirty="0" err="1" smtClean="0"/>
              <a:t>SiPM</a:t>
            </a:r>
            <a:r>
              <a:rPr lang="en-US" dirty="0" smtClean="0"/>
              <a:t> gain variations based on single </a:t>
            </a:r>
            <a:r>
              <a:rPr lang="en-US" dirty="0" err="1" smtClean="0"/>
              <a:t>p.e.</a:t>
            </a:r>
            <a:r>
              <a:rPr lang="en-US" dirty="0" smtClean="0"/>
              <a:t> signals during the </a:t>
            </a:r>
            <a:r>
              <a:rPr lang="en-US" dirty="0" err="1" smtClean="0"/>
              <a:t>interspill</a:t>
            </a:r>
            <a:r>
              <a:rPr lang="en-US" dirty="0" smtClean="0"/>
              <a:t> in order to apply a known energy threshold during the spill.</a:t>
            </a:r>
          </a:p>
          <a:p>
            <a:r>
              <a:rPr lang="en-US" dirty="0" smtClean="0"/>
              <a:t>For a typical </a:t>
            </a:r>
            <a:r>
              <a:rPr lang="en-US" dirty="0" err="1" smtClean="0"/>
              <a:t>muon</a:t>
            </a:r>
            <a:r>
              <a:rPr lang="en-US" dirty="0" smtClean="0"/>
              <a:t> track we expect timing accuracy of 5ns.</a:t>
            </a:r>
          </a:p>
          <a:p>
            <a:r>
              <a:rPr lang="en-US" dirty="0" smtClean="0"/>
              <a:t>An 80 </a:t>
            </a:r>
            <a:r>
              <a:rPr lang="en-US" dirty="0" err="1" smtClean="0"/>
              <a:t>msps</a:t>
            </a:r>
            <a:r>
              <a:rPr lang="en-US" dirty="0" smtClean="0"/>
              <a:t> ADC can resolve adjacent pulses down to ~40ns. There is no efficiency loss if two pulses are counted as one, but the time accuracy suffers. Time resolution degrades as pulse separation goes below 60ns.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Sten</a:t>
            </a:r>
            <a:r>
              <a:rPr lang="en-US" dirty="0"/>
              <a:t> Hansen - DOE CD-2/3b review</a:t>
            </a:r>
            <a:endParaRPr lang="en-US" b="1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CE80-3B22-F34E-81B2-E096627812D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80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Quality Assurance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Extensive testing regime</a:t>
            </a:r>
          </a:p>
          <a:p>
            <a:r>
              <a:rPr lang="en-US" smtClean="0"/>
              <a:t>Prototype FEB</a:t>
            </a:r>
          </a:p>
          <a:p>
            <a:pPr lvl="1"/>
            <a:r>
              <a:rPr lang="en-US" smtClean="0"/>
              <a:t>Test for single event upsets</a:t>
            </a:r>
          </a:p>
          <a:p>
            <a:pPr lvl="1"/>
            <a:r>
              <a:rPr lang="en-US" smtClean="0"/>
              <a:t>Test magnetic field tolerance</a:t>
            </a:r>
          </a:p>
          <a:p>
            <a:pPr lvl="1"/>
            <a:r>
              <a:rPr lang="en-US" smtClean="0"/>
              <a:t>Rate testing in a beam</a:t>
            </a:r>
          </a:p>
          <a:p>
            <a:pPr lvl="1"/>
            <a:r>
              <a:rPr lang="en-US" smtClean="0"/>
              <a:t>Stability testing with cosmic rays.</a:t>
            </a:r>
          </a:p>
          <a:p>
            <a:pPr lvl="1"/>
            <a:r>
              <a:rPr lang="en-US" smtClean="0"/>
              <a:t>Test link to DAQ</a:t>
            </a:r>
          </a:p>
          <a:p>
            <a:r>
              <a:rPr lang="en-US" smtClean="0"/>
              <a:t>Pre-production prototype FEB</a:t>
            </a:r>
          </a:p>
          <a:p>
            <a:pPr lvl="1"/>
            <a:r>
              <a:rPr lang="en-US" smtClean="0"/>
              <a:t>Incorporate changes based on results from above</a:t>
            </a:r>
          </a:p>
          <a:p>
            <a:pPr lvl="1"/>
            <a:r>
              <a:rPr lang="en-US" smtClean="0"/>
              <a:t>Build test fixture, write test software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Sten Hansen - DOE CD-2/3b review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CE80-3B22-F34E-81B2-E096627812D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677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Sten</a:t>
            </a:r>
            <a:r>
              <a:rPr lang="en-US" dirty="0"/>
              <a:t> Hansen - DOE CD-2/3b review</a:t>
            </a:r>
            <a:endParaRPr lang="en-US" b="1" dirty="0"/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are no </a:t>
            </a:r>
            <a:r>
              <a:rPr lang="en-US" dirty="0" smtClean="0"/>
              <a:t>major risks.</a:t>
            </a:r>
          </a:p>
          <a:p>
            <a:pPr marL="0" indent="0">
              <a:buNone/>
            </a:pPr>
            <a:r>
              <a:rPr lang="en-US" dirty="0" smtClean="0"/>
              <a:t>Risk of increased channel count has been actualized.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2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ES&amp;H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Sten</a:t>
            </a:r>
            <a:r>
              <a:rPr lang="en-US" dirty="0"/>
              <a:t> Hansen - DOE CD-2/3b review</a:t>
            </a:r>
            <a:endParaRPr lang="en-US" b="1" dirty="0"/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no special concerns with the CRV electronics</a:t>
            </a:r>
          </a:p>
          <a:p>
            <a:r>
              <a:rPr lang="en-US" dirty="0"/>
              <a:t>There will be moderate voltages (&lt;100V) present for biasing the photo detectors. Stored energy values are in the </a:t>
            </a:r>
            <a:r>
              <a:rPr lang="en-US" dirty="0" err="1"/>
              <a:t>milli</a:t>
            </a:r>
            <a:r>
              <a:rPr lang="en-US" dirty="0"/>
              <a:t>-Joule range. Moderate power levels (700W) in the controllers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3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Sten</a:t>
            </a:r>
            <a:r>
              <a:rPr lang="en-US" dirty="0"/>
              <a:t> Hansen - DOE CD-2/3b review</a:t>
            </a:r>
            <a:endParaRPr lang="en-US" b="1" dirty="0"/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567954"/>
              </p:ext>
            </p:extLst>
          </p:nvPr>
        </p:nvGraphicFramePr>
        <p:xfrm>
          <a:off x="228601" y="971548"/>
          <a:ext cx="8686797" cy="5038723"/>
        </p:xfrm>
        <a:graphic>
          <a:graphicData uri="http://schemas.openxmlformats.org/drawingml/2006/table">
            <a:tbl>
              <a:tblPr/>
              <a:tblGrid>
                <a:gridCol w="3084027"/>
                <a:gridCol w="880435"/>
                <a:gridCol w="880435"/>
                <a:gridCol w="880435"/>
                <a:gridCol w="1040515"/>
                <a:gridCol w="1040515"/>
                <a:gridCol w="880435"/>
              </a:tblGrid>
              <a:tr h="331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7111" marR="7111" marT="711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Base Cost (AY K$)</a:t>
                      </a:r>
                    </a:p>
                  </a:txBody>
                  <a:tcPr marL="7111" marR="7111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111" marR="7111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111" marR="7111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111" marR="7111" marT="711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10635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7111" marR="7111" marT="711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M&amp;S</a:t>
                      </a:r>
                    </a:p>
                  </a:txBody>
                  <a:tcPr marL="7111" marR="7111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Labor</a:t>
                      </a:r>
                    </a:p>
                  </a:txBody>
                  <a:tcPr marL="7111" marR="7111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7111" marR="7111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Uncertainty (on remaining budget)</a:t>
                      </a:r>
                    </a:p>
                  </a:txBody>
                  <a:tcPr marL="7111" marR="7111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% Contingency (on remaining budget)</a:t>
                      </a:r>
                    </a:p>
                  </a:txBody>
                  <a:tcPr marL="7111" marR="7111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 Cost</a:t>
                      </a:r>
                    </a:p>
                  </a:txBody>
                  <a:tcPr marL="7111" marR="7111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331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475.8.1 Project Management</a:t>
                      </a:r>
                    </a:p>
                  </a:txBody>
                  <a:tcPr marL="7111" marR="7111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267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178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445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75</a:t>
                      </a:r>
                    </a:p>
                  </a:txBody>
                  <a:tcPr marL="7111" marR="25599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21%</a:t>
                      </a:r>
                    </a:p>
                  </a:txBody>
                  <a:tcPr marL="7111" marR="7111" marT="711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520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1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475.8.2 Mechanical Design</a:t>
                      </a:r>
                    </a:p>
                  </a:txBody>
                  <a:tcPr marL="7111" marR="7111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135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3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138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24</a:t>
                      </a:r>
                    </a:p>
                  </a:txBody>
                  <a:tcPr marL="7111" marR="25599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38%</a:t>
                      </a:r>
                    </a:p>
                  </a:txBody>
                  <a:tcPr marL="7111" marR="7111" marT="711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162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31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475.8.3 Scintillator extrusions</a:t>
                      </a:r>
                    </a:p>
                  </a:txBody>
                  <a:tcPr marL="7111" marR="7111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567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462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1,029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209</a:t>
                      </a:r>
                    </a:p>
                  </a:txBody>
                  <a:tcPr marL="7111" marR="25599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25%</a:t>
                      </a:r>
                    </a:p>
                  </a:txBody>
                  <a:tcPr marL="7111" marR="7111" marT="711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1,238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1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475.8.4 Fibers</a:t>
                      </a:r>
                    </a:p>
                  </a:txBody>
                  <a:tcPr marL="7111" marR="7111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462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462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106</a:t>
                      </a:r>
                    </a:p>
                  </a:txBody>
                  <a:tcPr marL="7111" marR="25599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24%</a:t>
                      </a:r>
                    </a:p>
                  </a:txBody>
                  <a:tcPr marL="7111" marR="7111" marT="711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568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31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475.8.5 Photodetectors (SiPMs)</a:t>
                      </a:r>
                    </a:p>
                  </a:txBody>
                  <a:tcPr marL="7111" marR="7111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464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305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769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190</a:t>
                      </a:r>
                    </a:p>
                  </a:txBody>
                  <a:tcPr marL="7111" marR="25599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41%</a:t>
                      </a:r>
                    </a:p>
                  </a:txBody>
                  <a:tcPr marL="7111" marR="7111" marT="711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959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1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Microsoft Sans Serif"/>
                        </a:rPr>
                        <a:t>475.8.6  Electronics</a:t>
                      </a:r>
                    </a:p>
                  </a:txBody>
                  <a:tcPr marL="7111" marR="7111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1,314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407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1,720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511</a:t>
                      </a:r>
                    </a:p>
                  </a:txBody>
                  <a:tcPr marL="7111" marR="25599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33%</a:t>
                      </a:r>
                    </a:p>
                  </a:txBody>
                  <a:tcPr marL="7111" marR="7111" marT="711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2,231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31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475.8.7 Module Fabrication</a:t>
                      </a:r>
                    </a:p>
                  </a:txBody>
                  <a:tcPr marL="7111" marR="7111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1,482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8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1,490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466</a:t>
                      </a:r>
                    </a:p>
                  </a:txBody>
                  <a:tcPr marL="7111" marR="25599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35%</a:t>
                      </a:r>
                    </a:p>
                  </a:txBody>
                  <a:tcPr marL="7111" marR="7111" marT="711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1,956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1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475.8.8 Detector assembly and installation</a:t>
                      </a:r>
                    </a:p>
                  </a:txBody>
                  <a:tcPr marL="7111" marR="7111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127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81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208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64</a:t>
                      </a:r>
                    </a:p>
                  </a:txBody>
                  <a:tcPr marL="7111" marR="25599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35%</a:t>
                      </a:r>
                    </a:p>
                  </a:txBody>
                  <a:tcPr marL="7111" marR="7111" marT="711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273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31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475.8.9 Conceptual Design/R&amp;D</a:t>
                      </a:r>
                    </a:p>
                  </a:txBody>
                  <a:tcPr marL="7111" marR="7111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258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252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511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7111" marR="25599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0%</a:t>
                      </a:r>
                    </a:p>
                  </a:txBody>
                  <a:tcPr marL="7111" marR="7111" marT="711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511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1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475.8.99 Risk Based Contingency</a:t>
                      </a:r>
                    </a:p>
                  </a:txBody>
                  <a:tcPr marL="7111" marR="7111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318</a:t>
                      </a:r>
                    </a:p>
                  </a:txBody>
                  <a:tcPr marL="7111" marR="25599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-</a:t>
                      </a:r>
                    </a:p>
                  </a:txBody>
                  <a:tcPr marL="7111" marR="7111" marT="711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318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31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Grand Total</a:t>
                      </a:r>
                    </a:p>
                  </a:txBody>
                  <a:tcPr marL="7111" marR="7111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5,077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1,696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6,773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1,963</a:t>
                      </a:r>
                    </a:p>
                  </a:txBody>
                  <a:tcPr marL="7111" marR="25599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38%</a:t>
                      </a:r>
                    </a:p>
                  </a:txBody>
                  <a:tcPr marL="7111" marR="7111" marT="711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Microsoft Sans Serif"/>
                        </a:rPr>
                        <a:t>8,735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14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Breakdown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Sten</a:t>
            </a:r>
            <a:r>
              <a:rPr lang="en-US" dirty="0"/>
              <a:t> Hansen - DOE CD-2/3b review</a:t>
            </a:r>
            <a:endParaRPr lang="en-US" b="1" dirty="0"/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4" t="892" r="1395" b="7331"/>
          <a:stretch/>
        </p:blipFill>
        <p:spPr bwMode="auto">
          <a:xfrm>
            <a:off x="457199" y="953869"/>
            <a:ext cx="8458199" cy="520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4325" y="1039593"/>
            <a:ext cx="5667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475.08.06 Cosmic Ray Veto Electronics</a:t>
            </a:r>
            <a:r>
              <a:rPr lang="en-US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531293"/>
            <a:ext cx="967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AY K$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6108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Estimate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Sten</a:t>
            </a:r>
            <a:r>
              <a:rPr lang="en-US" dirty="0"/>
              <a:t> Hansen - DOE CD-2/3b review</a:t>
            </a:r>
            <a:endParaRPr lang="en-US" b="1" dirty="0"/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" t="3585" r="1484" b="8679"/>
          <a:stretch/>
        </p:blipFill>
        <p:spPr bwMode="auto">
          <a:xfrm>
            <a:off x="676275" y="1354780"/>
            <a:ext cx="8096250" cy="479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4325" y="893115"/>
            <a:ext cx="5667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475.08.06 Cosmic Ray Veto Electronics</a:t>
            </a:r>
            <a:r>
              <a:rPr lang="en-US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531293"/>
            <a:ext cx="967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AY K$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9810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Resources by Discipline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Sten</a:t>
            </a:r>
            <a:r>
              <a:rPr lang="en-US" dirty="0"/>
              <a:t> Hansen - DOE CD-2/3b review</a:t>
            </a:r>
            <a:endParaRPr lang="en-US" b="1" dirty="0"/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21" y="990600"/>
            <a:ext cx="8572924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3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265596"/>
              </p:ext>
            </p:extLst>
          </p:nvPr>
        </p:nvGraphicFramePr>
        <p:xfrm>
          <a:off x="1190625" y="1228724"/>
          <a:ext cx="6915149" cy="4686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0601"/>
                <a:gridCol w="5264548"/>
              </a:tblGrid>
              <a:tr h="5207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47508.6.1.1025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T5 - Prototype counter motherboards tested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47508.6.3.001025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T5 - Prototype readout controllers tested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47508.6.2.001035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T5 - Prototype front-end board tested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47508.6.1.1045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T5 - Pre-production counter motherboards tested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47508.6.2.001065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T5 - Pre-production front-end board tested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47508.6.3.001055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u="none" strike="noStrike" dirty="0">
                          <a:effectLst/>
                        </a:rPr>
                        <a:t>T5 - </a:t>
                      </a:r>
                      <a:r>
                        <a:rPr lang="fr-FR" sz="1100" u="none" strike="noStrike" dirty="0" err="1">
                          <a:effectLst/>
                        </a:rPr>
                        <a:t>Pre</a:t>
                      </a:r>
                      <a:r>
                        <a:rPr lang="fr-FR" sz="1100" u="none" strike="noStrike" dirty="0">
                          <a:effectLst/>
                        </a:rPr>
                        <a:t>-production </a:t>
                      </a:r>
                      <a:r>
                        <a:rPr lang="fr-FR" sz="1100" u="none" strike="noStrike" dirty="0" err="1">
                          <a:effectLst/>
                        </a:rPr>
                        <a:t>readout</a:t>
                      </a:r>
                      <a:r>
                        <a:rPr lang="fr-FR" sz="1100" u="none" strike="noStrike" dirty="0">
                          <a:effectLst/>
                        </a:rPr>
                        <a:t> </a:t>
                      </a:r>
                      <a:r>
                        <a:rPr lang="fr-FR" sz="1100" u="none" strike="noStrike" dirty="0" err="1">
                          <a:effectLst/>
                        </a:rPr>
                        <a:t>controllers</a:t>
                      </a:r>
                      <a:r>
                        <a:rPr lang="fr-FR" sz="1100" u="none" strike="noStrike" dirty="0">
                          <a:effectLst/>
                        </a:rPr>
                        <a:t> </a:t>
                      </a:r>
                      <a:r>
                        <a:rPr lang="fr-FR" sz="1100" u="none" strike="noStrike" dirty="0" err="1">
                          <a:effectLst/>
                        </a:rPr>
                        <a:t>tested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47508.6.2.001150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T5 - Front end boards completed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47508.6.4.001045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T5 - Pre-production electronics integrated with DAQ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47508.6.3.001080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T4 - Readout Controllers Completed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47508.6.1.1060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T5 - Production counter motherboards tested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Sten</a:t>
            </a:r>
            <a:r>
              <a:rPr lang="en-US" dirty="0"/>
              <a:t> Hansen - DOE CD-2/3b review</a:t>
            </a:r>
            <a:endParaRPr lang="en-US" b="1" dirty="0"/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22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>
            <a:stCxn id="7" idx="2"/>
          </p:cNvCxnSpPr>
          <p:nvPr/>
        </p:nvCxnSpPr>
        <p:spPr>
          <a:xfrm>
            <a:off x="4526281" y="1698811"/>
            <a:ext cx="9" cy="3741847"/>
          </a:xfrm>
          <a:prstGeom prst="line">
            <a:avLst/>
          </a:prstGeom>
          <a:ln w="31750"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Sten</a:t>
            </a:r>
            <a:r>
              <a:rPr lang="en-US" dirty="0"/>
              <a:t> Hansen - DOE CD-2/3b review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77465" y="960147"/>
            <a:ext cx="4297632" cy="738664"/>
          </a:xfrm>
          <a:prstGeom prst="rect">
            <a:avLst/>
          </a:prstGeom>
          <a:solidFill>
            <a:srgbClr val="CBEC9C"/>
          </a:solidFill>
          <a:ln w="25400"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857250" indent="-742950"/>
            <a:r>
              <a:rPr lang="en-US" sz="1400" dirty="0" smtClean="0">
                <a:latin typeface="+mn-lt"/>
              </a:rPr>
              <a:t>WBS  475.8	Cosmic Ray Veto</a:t>
            </a:r>
          </a:p>
          <a:p>
            <a:pPr marL="857250" indent="-742950"/>
            <a:r>
              <a:rPr lang="en-US" sz="1400" dirty="0" smtClean="0">
                <a:latin typeface="+mn-lt"/>
              </a:rPr>
              <a:t>	Craig Dukes / Virginia</a:t>
            </a:r>
          </a:p>
          <a:p>
            <a:pPr marL="857250" indent="-742950"/>
            <a:r>
              <a:rPr lang="en-US" sz="1400" dirty="0">
                <a:latin typeface="+mn-lt"/>
              </a:rPr>
              <a:t>	</a:t>
            </a:r>
            <a:r>
              <a:rPr lang="en-US" sz="1400" dirty="0" smtClean="0">
                <a:latin typeface="+mn-lt"/>
              </a:rPr>
              <a:t>Julie Whitmore / </a:t>
            </a:r>
            <a:r>
              <a:rPr lang="en-US" sz="1400" dirty="0" err="1" smtClean="0">
                <a:latin typeface="+mn-lt"/>
              </a:rPr>
              <a:t>Fermilab</a:t>
            </a:r>
            <a:r>
              <a:rPr lang="en-US" sz="1400" dirty="0" smtClean="0">
                <a:latin typeface="+mn-lt"/>
              </a:rPr>
              <a:t> (Deputy</a:t>
            </a:r>
            <a:r>
              <a:rPr lang="en-US" sz="1400" dirty="0" smtClean="0"/>
              <a:t>)</a:t>
            </a:r>
          </a:p>
        </p:txBody>
      </p:sp>
      <p:cxnSp>
        <p:nvCxnSpPr>
          <p:cNvPr id="18" name="Straight Connector 17"/>
          <p:cNvCxnSpPr>
            <a:endCxn id="25" idx="3"/>
          </p:cNvCxnSpPr>
          <p:nvPr/>
        </p:nvCxnSpPr>
        <p:spPr>
          <a:xfrm flipH="1">
            <a:off x="4114844" y="2421277"/>
            <a:ext cx="914400" cy="0"/>
          </a:xfrm>
          <a:prstGeom prst="line">
            <a:avLst/>
          </a:prstGeom>
          <a:ln w="31750">
            <a:solidFill>
              <a:schemeClr val="tx1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208119" y="2514467"/>
            <a:ext cx="1580" cy="2742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7303819" y="2514433"/>
            <a:ext cx="1580" cy="2742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8399519" y="2514399"/>
            <a:ext cx="1580" cy="2742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57245" y="2009803"/>
            <a:ext cx="3657600" cy="822948"/>
          </a:xfrm>
          <a:prstGeom prst="rect">
            <a:avLst/>
          </a:prstGeom>
          <a:solidFill>
            <a:srgbClr val="CBEC9C"/>
          </a:solidFill>
          <a:ln w="25400"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342900"/>
            <a:r>
              <a:rPr lang="en-US" sz="1400" dirty="0" smtClean="0">
                <a:solidFill>
                  <a:schemeClr val="tx1"/>
                </a:solidFill>
              </a:rPr>
              <a:t>475.8.1</a:t>
            </a:r>
            <a:r>
              <a:rPr lang="en-US" sz="1400" dirty="0">
                <a:solidFill>
                  <a:schemeClr val="tx1"/>
                </a:solidFill>
              </a:rPr>
              <a:t>	Project Management</a:t>
            </a:r>
          </a:p>
          <a:p>
            <a:pPr marL="457200" indent="-342900"/>
            <a:r>
              <a:rPr lang="en-US" sz="1400" dirty="0">
                <a:solidFill>
                  <a:schemeClr val="tx1"/>
                </a:solidFill>
              </a:rPr>
              <a:t>	Craig Dukes </a:t>
            </a:r>
            <a:r>
              <a:rPr lang="en-US" sz="1400" dirty="0" smtClean="0">
                <a:solidFill>
                  <a:schemeClr val="tx1"/>
                </a:solidFill>
              </a:rPr>
              <a:t>/ Virginia</a:t>
            </a:r>
            <a:endParaRPr lang="en-US" sz="1400" dirty="0">
              <a:solidFill>
                <a:schemeClr val="tx1"/>
              </a:solidFill>
            </a:endParaRPr>
          </a:p>
          <a:p>
            <a:pPr marL="457200" indent="-342900"/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smtClean="0">
                <a:solidFill>
                  <a:schemeClr val="tx1"/>
                </a:solidFill>
              </a:rPr>
              <a:t>CAM:  Dukes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29155" y="5074902"/>
            <a:ext cx="3657600" cy="822978"/>
          </a:xfrm>
          <a:prstGeom prst="rect">
            <a:avLst/>
          </a:prstGeom>
          <a:solidFill>
            <a:srgbClr val="CBEC9C"/>
          </a:solidFill>
          <a:ln w="25400"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342900"/>
            <a:r>
              <a:rPr lang="en-US" sz="1400" dirty="0" smtClean="0">
                <a:solidFill>
                  <a:schemeClr val="tx1"/>
                </a:solidFill>
              </a:rPr>
              <a:t>475.8.8 </a:t>
            </a:r>
            <a:r>
              <a:rPr lang="en-US" sz="1400" dirty="0">
                <a:solidFill>
                  <a:schemeClr val="tx1"/>
                </a:solidFill>
              </a:rPr>
              <a:t>	Detector Assembly &amp; Installation</a:t>
            </a:r>
          </a:p>
          <a:p>
            <a:pPr marL="457200" indent="-342900"/>
            <a:r>
              <a:rPr lang="en-US" sz="1400" dirty="0">
                <a:solidFill>
                  <a:schemeClr val="tx1"/>
                </a:solidFill>
              </a:rPr>
              <a:t>	Jim </a:t>
            </a:r>
            <a:r>
              <a:rPr lang="en-US" sz="1400" dirty="0" smtClean="0">
                <a:solidFill>
                  <a:schemeClr val="tx1"/>
                </a:solidFill>
              </a:rPr>
              <a:t>Fagan / </a:t>
            </a:r>
            <a:r>
              <a:rPr lang="en-US" sz="1400" dirty="0" err="1" smtClean="0">
                <a:solidFill>
                  <a:schemeClr val="tx1"/>
                </a:solidFill>
              </a:rPr>
              <a:t>Fermilab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457200" indent="-342900"/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smtClean="0">
                <a:solidFill>
                  <a:schemeClr val="tx1"/>
                </a:solidFill>
              </a:rPr>
              <a:t>CAM:  Dukes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47" y="4069073"/>
            <a:ext cx="3657598" cy="822959"/>
          </a:xfrm>
          <a:prstGeom prst="rect">
            <a:avLst/>
          </a:prstGeom>
          <a:solidFill>
            <a:srgbClr val="CBEC9C"/>
          </a:solidFill>
          <a:ln w="25400"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342900"/>
            <a:r>
              <a:rPr lang="en-US" sz="1400" dirty="0" smtClean="0">
                <a:solidFill>
                  <a:schemeClr val="tx1"/>
                </a:solidFill>
              </a:rPr>
              <a:t>475.8.3</a:t>
            </a:r>
            <a:r>
              <a:rPr lang="en-US" sz="1400" dirty="0">
                <a:solidFill>
                  <a:schemeClr val="tx1"/>
                </a:solidFill>
              </a:rPr>
              <a:t>	Scintillator Extrusions</a:t>
            </a:r>
          </a:p>
          <a:p>
            <a:pPr marL="457200" indent="-342900"/>
            <a:r>
              <a:rPr lang="en-US" sz="1400" dirty="0">
                <a:solidFill>
                  <a:schemeClr val="tx1"/>
                </a:solidFill>
              </a:rPr>
              <a:t>	Anna </a:t>
            </a:r>
            <a:r>
              <a:rPr lang="en-US" sz="1400" dirty="0" err="1" smtClean="0">
                <a:solidFill>
                  <a:schemeClr val="tx1"/>
                </a:solidFill>
              </a:rPr>
              <a:t>Pla-Dalmau</a:t>
            </a:r>
            <a:r>
              <a:rPr lang="en-US" sz="1400" dirty="0" smtClean="0">
                <a:solidFill>
                  <a:schemeClr val="tx1"/>
                </a:solidFill>
              </a:rPr>
              <a:t> / </a:t>
            </a:r>
            <a:r>
              <a:rPr lang="en-US" sz="1400" dirty="0" err="1" smtClean="0">
                <a:solidFill>
                  <a:schemeClr val="tx1"/>
                </a:solidFill>
              </a:rPr>
              <a:t>Fermilab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457200" indent="-342900"/>
            <a:r>
              <a:rPr lang="en-US" sz="1400" dirty="0" smtClean="0">
                <a:solidFill>
                  <a:schemeClr val="tx1"/>
                </a:solidFill>
              </a:rPr>
              <a:t>	CAM:  </a:t>
            </a:r>
            <a:r>
              <a:rPr lang="en-US" sz="1400" dirty="0" err="1" smtClean="0">
                <a:solidFill>
                  <a:schemeClr val="tx1"/>
                </a:solidFill>
              </a:rPr>
              <a:t>Pla-Dalmau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244" y="3063244"/>
            <a:ext cx="3657599" cy="822959"/>
          </a:xfrm>
          <a:prstGeom prst="rect">
            <a:avLst/>
          </a:prstGeom>
          <a:solidFill>
            <a:srgbClr val="CBEC9C"/>
          </a:solidFill>
          <a:ln w="25400"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342900"/>
            <a:r>
              <a:rPr lang="en-US" sz="1400" dirty="0" smtClean="0">
                <a:solidFill>
                  <a:schemeClr val="tx1"/>
                </a:solidFill>
              </a:rPr>
              <a:t>475.8.2</a:t>
            </a:r>
            <a:r>
              <a:rPr lang="en-US" sz="1400" dirty="0">
                <a:solidFill>
                  <a:schemeClr val="tx1"/>
                </a:solidFill>
              </a:rPr>
              <a:t>	Mechanical Design</a:t>
            </a:r>
          </a:p>
          <a:p>
            <a:pPr marL="457200" indent="-342900"/>
            <a:r>
              <a:rPr lang="en-US" sz="1400" dirty="0">
                <a:solidFill>
                  <a:schemeClr val="tx1"/>
                </a:solidFill>
              </a:rPr>
              <a:t>	Craig Dukes </a:t>
            </a:r>
            <a:r>
              <a:rPr lang="en-US" sz="1400" dirty="0" smtClean="0">
                <a:solidFill>
                  <a:schemeClr val="tx1"/>
                </a:solidFill>
              </a:rPr>
              <a:t>/ Virginia</a:t>
            </a:r>
            <a:endParaRPr lang="en-US" sz="1400" dirty="0">
              <a:solidFill>
                <a:schemeClr val="tx1"/>
              </a:solidFill>
            </a:endParaRPr>
          </a:p>
          <a:p>
            <a:pPr marL="457200" indent="-342900"/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smtClean="0">
                <a:solidFill>
                  <a:schemeClr val="tx1"/>
                </a:solidFill>
              </a:rPr>
              <a:t>CAM: Dukes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46" y="5074902"/>
            <a:ext cx="3657599" cy="822978"/>
          </a:xfrm>
          <a:prstGeom prst="rect">
            <a:avLst/>
          </a:prstGeom>
          <a:solidFill>
            <a:srgbClr val="CBEC9C"/>
          </a:solidFill>
          <a:ln w="25400"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342900"/>
            <a:r>
              <a:rPr lang="en-US" sz="1400" dirty="0" smtClean="0">
                <a:solidFill>
                  <a:schemeClr val="tx1"/>
                </a:solidFill>
              </a:rPr>
              <a:t>475.8.4</a:t>
            </a:r>
            <a:r>
              <a:rPr lang="en-US" sz="1400" dirty="0">
                <a:solidFill>
                  <a:schemeClr val="tx1"/>
                </a:solidFill>
              </a:rPr>
              <a:t>	Fibers</a:t>
            </a:r>
          </a:p>
          <a:p>
            <a:pPr marL="457200" indent="-342900"/>
            <a:r>
              <a:rPr lang="en-US" sz="1400" dirty="0">
                <a:solidFill>
                  <a:schemeClr val="tx1"/>
                </a:solidFill>
              </a:rPr>
              <a:t>	Yuri </a:t>
            </a:r>
            <a:r>
              <a:rPr lang="en-US" sz="1400" dirty="0" err="1" smtClean="0">
                <a:solidFill>
                  <a:schemeClr val="tx1"/>
                </a:solidFill>
              </a:rPr>
              <a:t>Oksuzian</a:t>
            </a:r>
            <a:r>
              <a:rPr lang="en-US" sz="1400" dirty="0" smtClean="0">
                <a:solidFill>
                  <a:schemeClr val="tx1"/>
                </a:solidFill>
              </a:rPr>
              <a:t> / Virginia</a:t>
            </a:r>
          </a:p>
          <a:p>
            <a:pPr marL="457200" indent="-342900"/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smtClean="0">
                <a:solidFill>
                  <a:schemeClr val="tx1"/>
                </a:solidFill>
              </a:rPr>
              <a:t>CAM:  Dukes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015839" y="4069073"/>
            <a:ext cx="3657600" cy="822959"/>
          </a:xfrm>
          <a:prstGeom prst="rect">
            <a:avLst/>
          </a:prstGeom>
          <a:solidFill>
            <a:srgbClr val="CBEC9C"/>
          </a:solidFill>
          <a:ln w="25400"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342900"/>
            <a:r>
              <a:rPr lang="en-US" sz="1400" dirty="0" smtClean="0">
                <a:solidFill>
                  <a:schemeClr val="tx1"/>
                </a:solidFill>
              </a:rPr>
              <a:t>475.8.7 </a:t>
            </a:r>
            <a:r>
              <a:rPr lang="en-US" sz="1400" dirty="0">
                <a:solidFill>
                  <a:schemeClr val="tx1"/>
                </a:solidFill>
              </a:rPr>
              <a:t>	Module Fabrication</a:t>
            </a:r>
          </a:p>
          <a:p>
            <a:pPr marL="457200" indent="-342900"/>
            <a:r>
              <a:rPr lang="en-US" sz="1400" dirty="0">
                <a:solidFill>
                  <a:schemeClr val="tx1"/>
                </a:solidFill>
              </a:rPr>
              <a:t>	Craig </a:t>
            </a:r>
            <a:r>
              <a:rPr lang="en-US" sz="1400" dirty="0" smtClean="0">
                <a:solidFill>
                  <a:schemeClr val="tx1"/>
                </a:solidFill>
              </a:rPr>
              <a:t>Group / </a:t>
            </a:r>
            <a:r>
              <a:rPr lang="en-US" sz="1400" dirty="0" err="1" smtClean="0">
                <a:solidFill>
                  <a:schemeClr val="tx1"/>
                </a:solidFill>
              </a:rPr>
              <a:t>Fermilab</a:t>
            </a:r>
            <a:r>
              <a:rPr lang="en-US" sz="1400" dirty="0" smtClean="0">
                <a:solidFill>
                  <a:schemeClr val="tx1"/>
                </a:solidFill>
              </a:rPr>
              <a:t> &amp; Virginia</a:t>
            </a:r>
          </a:p>
          <a:p>
            <a:pPr marL="457200" indent="-342900"/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smtClean="0">
                <a:solidFill>
                  <a:schemeClr val="tx1"/>
                </a:solidFill>
              </a:rPr>
              <a:t>CAM:  Group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029155" y="3063244"/>
            <a:ext cx="3657600" cy="822959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342900"/>
            <a:r>
              <a:rPr lang="en-US" sz="1400" dirty="0" smtClean="0">
                <a:solidFill>
                  <a:schemeClr val="tx1"/>
                </a:solidFill>
              </a:rPr>
              <a:t>475.8.6 </a:t>
            </a:r>
            <a:r>
              <a:rPr lang="en-US" sz="1400" dirty="0">
                <a:solidFill>
                  <a:schemeClr val="tx1"/>
                </a:solidFill>
              </a:rPr>
              <a:t>	Electronics</a:t>
            </a:r>
          </a:p>
          <a:p>
            <a:pPr marL="457200" indent="-342900"/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Sten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Hansen / </a:t>
            </a:r>
            <a:r>
              <a:rPr lang="en-US" sz="1400" dirty="0" err="1" smtClean="0">
                <a:solidFill>
                  <a:schemeClr val="tx1"/>
                </a:solidFill>
              </a:rPr>
              <a:t>Fermilab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457200" indent="-342900"/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smtClean="0">
                <a:solidFill>
                  <a:schemeClr val="tx1"/>
                </a:solidFill>
              </a:rPr>
              <a:t>CAM:  Dukes </a:t>
            </a:r>
            <a:r>
              <a:rPr lang="en-US" sz="1400" dirty="0" smtClean="0">
                <a:solidFill>
                  <a:schemeClr val="tx1"/>
                </a:solidFill>
                <a:latin typeface="Arial"/>
                <a:cs typeface="Arial"/>
              </a:rPr>
              <a:t>→ Whitmore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4114805" y="3429000"/>
            <a:ext cx="914400" cy="0"/>
          </a:xfrm>
          <a:prstGeom prst="line">
            <a:avLst/>
          </a:prstGeom>
          <a:ln w="31750">
            <a:solidFill>
              <a:schemeClr val="tx1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114766" y="4434829"/>
            <a:ext cx="914400" cy="0"/>
          </a:xfrm>
          <a:prstGeom prst="line">
            <a:avLst/>
          </a:prstGeom>
          <a:ln w="31750">
            <a:solidFill>
              <a:schemeClr val="tx1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114727" y="5440658"/>
            <a:ext cx="914400" cy="0"/>
          </a:xfrm>
          <a:prstGeom prst="line">
            <a:avLst/>
          </a:prstGeom>
          <a:ln w="31750">
            <a:solidFill>
              <a:schemeClr val="tx1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029244" y="2009803"/>
            <a:ext cx="3657600" cy="822948"/>
          </a:xfrm>
          <a:prstGeom prst="rect">
            <a:avLst/>
          </a:prstGeom>
          <a:solidFill>
            <a:srgbClr val="CBEC9C"/>
          </a:solidFill>
          <a:ln w="25400"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342900"/>
            <a:r>
              <a:rPr lang="en-US" sz="1400" dirty="0">
                <a:solidFill>
                  <a:schemeClr val="tx1"/>
                </a:solidFill>
              </a:rPr>
              <a:t>475.8.5 	</a:t>
            </a:r>
            <a:r>
              <a:rPr lang="en-US" sz="1400" dirty="0" err="1">
                <a:solidFill>
                  <a:schemeClr val="tx1"/>
                </a:solidFill>
              </a:rPr>
              <a:t>Photodetectors</a:t>
            </a:r>
            <a:endParaRPr lang="en-US" sz="1400" dirty="0">
              <a:solidFill>
                <a:schemeClr val="tx1"/>
              </a:solidFill>
            </a:endParaRPr>
          </a:p>
          <a:p>
            <a:pPr marL="457200" indent="-342900"/>
            <a:r>
              <a:rPr lang="en-US" sz="1400" dirty="0">
                <a:solidFill>
                  <a:schemeClr val="tx1"/>
                </a:solidFill>
              </a:rPr>
              <a:t>	Julie Whitmore / </a:t>
            </a:r>
            <a:r>
              <a:rPr lang="en-US" sz="1400" dirty="0" err="1">
                <a:solidFill>
                  <a:schemeClr val="tx1"/>
                </a:solidFill>
              </a:rPr>
              <a:t>Fermilab</a:t>
            </a:r>
            <a:endParaRPr lang="en-US" sz="1400" dirty="0">
              <a:solidFill>
                <a:schemeClr val="tx1"/>
              </a:solidFill>
            </a:endParaRPr>
          </a:p>
          <a:p>
            <a:pPr marL="457200" indent="-342900"/>
            <a:r>
              <a:rPr lang="en-US" sz="1400" dirty="0">
                <a:solidFill>
                  <a:schemeClr val="tx1"/>
                </a:solidFill>
              </a:rPr>
              <a:t>	CAM:  Whitmore</a:t>
            </a:r>
          </a:p>
        </p:txBody>
      </p:sp>
    </p:spTree>
    <p:extLst>
      <p:ext uri="{BB962C8B-B14F-4D97-AF65-F5344CB8AC3E}">
        <p14:creationId xmlns:p14="http://schemas.microsoft.com/office/powerpoint/2010/main" val="24217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Sten</a:t>
            </a:r>
            <a:r>
              <a:rPr lang="en-US" dirty="0"/>
              <a:t> Hansen - DOE CD-2/3b review</a:t>
            </a:r>
            <a:endParaRPr lang="en-US" b="1" dirty="0"/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69306"/>
            <a:ext cx="8544325" cy="530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0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Sten</a:t>
            </a:r>
            <a:r>
              <a:rPr lang="en-US" dirty="0"/>
              <a:t> Hansen - DOE CD-2/3b review</a:t>
            </a:r>
            <a:endParaRPr lang="en-US" b="1" dirty="0"/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electronics is commercial off the shelf</a:t>
            </a:r>
          </a:p>
          <a:p>
            <a:r>
              <a:rPr lang="en-US" dirty="0" smtClean="0"/>
              <a:t>The design is derived from previous successful projects</a:t>
            </a:r>
          </a:p>
          <a:p>
            <a:r>
              <a:rPr lang="en-US" dirty="0" smtClean="0"/>
              <a:t>We have begun design and fabrication of the first prototypes. </a:t>
            </a:r>
          </a:p>
          <a:p>
            <a:r>
              <a:rPr lang="en-US" dirty="0" smtClean="0"/>
              <a:t>We </a:t>
            </a:r>
            <a:r>
              <a:rPr lang="en-US" dirty="0"/>
              <a:t>will test performance </a:t>
            </a:r>
            <a:r>
              <a:rPr lang="en-US" dirty="0" smtClean="0"/>
              <a:t>in a magnetic field </a:t>
            </a:r>
            <a:r>
              <a:rPr lang="en-US" smtClean="0"/>
              <a:t>and under </a:t>
            </a:r>
            <a:r>
              <a:rPr lang="en-US" dirty="0" smtClean="0"/>
              <a:t>radiation exposure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72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requirements for the Cosmic Ray Veto are described in detail in Mu2e-doc-944.</a:t>
            </a:r>
          </a:p>
          <a:p>
            <a:r>
              <a:rPr lang="en-US" dirty="0" smtClean="0"/>
              <a:t>Fundamental (detector independent) requirements:</a:t>
            </a:r>
          </a:p>
          <a:p>
            <a:pPr lvl="1"/>
            <a:r>
              <a:rPr lang="en-US" dirty="0" smtClean="0"/>
              <a:t>To reduce the conversion-like background from cosmic rays to less than 0.1 events over the course of the run</a:t>
            </a:r>
          </a:p>
          <a:p>
            <a:pPr lvl="1"/>
            <a:r>
              <a:rPr lang="en-US" dirty="0" smtClean="0"/>
              <a:t>To provide a cosmic-ray trigger primitive to the DAQ</a:t>
            </a:r>
          </a:p>
          <a:p>
            <a:pPr lvl="1"/>
            <a:r>
              <a:rPr lang="en-US" dirty="0" smtClean="0"/>
              <a:t>Not to contribute more than 10% experiment dead time        accurate timing</a:t>
            </a:r>
          </a:p>
          <a:p>
            <a:pPr lvl="1"/>
            <a:r>
              <a:rPr lang="en-US" dirty="0" smtClean="0"/>
              <a:t>Not to use more than 20% of the DAQ bandwidth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Sten</a:t>
            </a:r>
            <a:r>
              <a:rPr lang="en-US" dirty="0"/>
              <a:t> Hansen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CE80-3B22-F34E-81B2-E096627812DD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843837" y="3619500"/>
            <a:ext cx="3333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93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three board types in the system: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A counter mother board (CMB) which holds four </a:t>
            </a:r>
            <a:r>
              <a:rPr lang="en-US" dirty="0" err="1" smtClean="0"/>
              <a:t>SiPMs</a:t>
            </a:r>
            <a:r>
              <a:rPr lang="en-US" dirty="0" smtClean="0"/>
              <a:t>, two flasher LEDs, flash gate switches and a temperature sensor.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A front-end board (FEB) which digitizes the signals from 64 </a:t>
            </a:r>
            <a:r>
              <a:rPr lang="en-US" dirty="0" err="1" smtClean="0"/>
              <a:t>SiPMs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 readout Controller (ROC) which gathers data from and supplies power to 24 front-end boards over Cat-5 cables. Interfaces to the DAQ/timing/control system.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Sten Hansen - DOE CD-2/3b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CE80-3B22-F34E-81B2-E096627812D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0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Sten</a:t>
            </a:r>
            <a:r>
              <a:rPr lang="en-US" dirty="0"/>
              <a:t> Hansen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5" y="942975"/>
            <a:ext cx="5514974" cy="280035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75" y="3907470"/>
            <a:ext cx="5486400" cy="20339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6250" y="1851452"/>
            <a:ext cx="2019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Extrusion Arrangement :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2925" y="4508923"/>
            <a:ext cx="2019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Counter motherboard: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00175" y="5499073"/>
            <a:ext cx="259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smtClean="0"/>
              <a:t>HDMI connector omitted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6775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Sten</a:t>
            </a:r>
            <a:r>
              <a:rPr lang="en-US" dirty="0"/>
              <a:t> Hansen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965627"/>
            <a:ext cx="7629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Diagram showing  interconnection of  all three board types: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524000"/>
            <a:ext cx="78200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Sten</a:t>
            </a:r>
            <a:r>
              <a:rPr lang="en-US" dirty="0"/>
              <a:t> Hansen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0449"/>
            <a:ext cx="6610350" cy="5107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843082"/>
            <a:ext cx="287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The CMB schematic</a:t>
            </a:r>
          </a:p>
        </p:txBody>
      </p:sp>
    </p:spTree>
    <p:extLst>
      <p:ext uri="{BB962C8B-B14F-4D97-AF65-F5344CB8AC3E}">
        <p14:creationId xmlns:p14="http://schemas.microsoft.com/office/powerpoint/2010/main" val="38301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Sten</a:t>
            </a:r>
            <a:r>
              <a:rPr lang="en-US" dirty="0"/>
              <a:t> Hansen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06450" y="1051352"/>
            <a:ext cx="76295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404040"/>
                </a:solidFill>
              </a:rPr>
              <a:t>The core of the readout is a commercial ultrasound imaging chip:</a:t>
            </a:r>
            <a:endParaRPr lang="en-US" sz="2000" dirty="0">
              <a:solidFill>
                <a:srgbClr val="40404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601271"/>
            <a:ext cx="6619875" cy="29648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36624" y="4566077"/>
            <a:ext cx="76295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404040"/>
                </a:solidFill>
              </a:rPr>
              <a:t>Eight channels of: low noise preamp, variable gain amp,</a:t>
            </a:r>
          </a:p>
          <a:p>
            <a:r>
              <a:rPr lang="en-US" dirty="0" smtClean="0">
                <a:solidFill>
                  <a:srgbClr val="404040"/>
                </a:solidFill>
              </a:rPr>
              <a:t>programmable gain amp, programmable low pass filter,</a:t>
            </a:r>
          </a:p>
          <a:p>
            <a:r>
              <a:rPr lang="en-US" dirty="0" smtClean="0">
                <a:solidFill>
                  <a:srgbClr val="404040"/>
                </a:solidFill>
              </a:rPr>
              <a:t>80msps 12 bit ADC. $8 per channel, 120mW per channel.</a:t>
            </a:r>
          </a:p>
          <a:p>
            <a:r>
              <a:rPr lang="en-US" dirty="0" smtClean="0">
                <a:solidFill>
                  <a:srgbClr val="404040"/>
                </a:solidFill>
              </a:rPr>
              <a:t>Adjust gain such that 1p.e. = 10 ADC counts.</a:t>
            </a:r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2529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FermilabTemplate.potx</Template>
  <TotalTime>6390</TotalTime>
  <Words>1285</Words>
  <Application>Microsoft Office PowerPoint</Application>
  <PresentationFormat>On-screen Show (4:3)</PresentationFormat>
  <Paragraphs>344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FermilabTemplate</vt:lpstr>
      <vt:lpstr>Fermilab: Footer Only</vt:lpstr>
      <vt:lpstr>Worksheet</vt:lpstr>
      <vt:lpstr>Mu2e CD-2/3b CRV Electronics</vt:lpstr>
      <vt:lpstr>Experience</vt:lpstr>
      <vt:lpstr>Organization</vt:lpstr>
      <vt:lpstr>Requirements</vt:lpstr>
      <vt:lpstr>Design</vt:lpstr>
      <vt:lpstr>Design</vt:lpstr>
      <vt:lpstr>Design</vt:lpstr>
      <vt:lpstr>Design</vt:lpstr>
      <vt:lpstr>Design</vt:lpstr>
      <vt:lpstr>Design</vt:lpstr>
      <vt:lpstr>Design</vt:lpstr>
      <vt:lpstr>Design</vt:lpstr>
      <vt:lpstr>Design</vt:lpstr>
      <vt:lpstr>Design</vt:lpstr>
      <vt:lpstr>Design</vt:lpstr>
      <vt:lpstr>Design</vt:lpstr>
      <vt:lpstr>Integration and Interfaces</vt:lpstr>
      <vt:lpstr>Changes Since CD-1</vt:lpstr>
      <vt:lpstr>Value Engineering since CD-1</vt:lpstr>
      <vt:lpstr>Performance</vt:lpstr>
      <vt:lpstr>Performance</vt:lpstr>
      <vt:lpstr>Quality Assurance</vt:lpstr>
      <vt:lpstr>Risks</vt:lpstr>
      <vt:lpstr>ES&amp;H</vt:lpstr>
      <vt:lpstr>Cost Table</vt:lpstr>
      <vt:lpstr>Cost Breakdown</vt:lpstr>
      <vt:lpstr>Quality of Estimate</vt:lpstr>
      <vt:lpstr>Labor Resources by Discipline</vt:lpstr>
      <vt:lpstr>Milestones</vt:lpstr>
      <vt:lpstr>Schedule</vt:lpstr>
      <vt:lpstr>Summary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Sten U. Hansen x4027 03659N</cp:lastModifiedBy>
  <cp:revision>428</cp:revision>
  <cp:lastPrinted>2014-06-04T17:18:59Z</cp:lastPrinted>
  <dcterms:created xsi:type="dcterms:W3CDTF">2014-01-03T20:18:13Z</dcterms:created>
  <dcterms:modified xsi:type="dcterms:W3CDTF">2014-10-14T17:19:35Z</dcterms:modified>
</cp:coreProperties>
</file>