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42"/>
  </p:notesMasterIdLst>
  <p:handoutMasterIdLst>
    <p:handoutMasterId r:id="rId43"/>
  </p:handoutMasterIdLst>
  <p:sldIdLst>
    <p:sldId id="256" r:id="rId3"/>
    <p:sldId id="420" r:id="rId4"/>
    <p:sldId id="396" r:id="rId5"/>
    <p:sldId id="398" r:id="rId6"/>
    <p:sldId id="399" r:id="rId7"/>
    <p:sldId id="393" r:id="rId8"/>
    <p:sldId id="333" r:id="rId9"/>
    <p:sldId id="334" r:id="rId10"/>
    <p:sldId id="337" r:id="rId11"/>
    <p:sldId id="338" r:id="rId12"/>
    <p:sldId id="341" r:id="rId13"/>
    <p:sldId id="316" r:id="rId14"/>
    <p:sldId id="330" r:id="rId15"/>
    <p:sldId id="343" r:id="rId16"/>
    <p:sldId id="348" r:id="rId17"/>
    <p:sldId id="412" r:id="rId18"/>
    <p:sldId id="349" r:id="rId19"/>
    <p:sldId id="342" r:id="rId20"/>
    <p:sldId id="413" r:id="rId21"/>
    <p:sldId id="318" r:id="rId22"/>
    <p:sldId id="319" r:id="rId23"/>
    <p:sldId id="321" r:id="rId24"/>
    <p:sldId id="419" r:id="rId25"/>
    <p:sldId id="320" r:id="rId26"/>
    <p:sldId id="422" r:id="rId27"/>
    <p:sldId id="421" r:id="rId28"/>
    <p:sldId id="405" r:id="rId29"/>
    <p:sldId id="406" r:id="rId30"/>
    <p:sldId id="423" r:id="rId31"/>
    <p:sldId id="424" r:id="rId32"/>
    <p:sldId id="418" r:id="rId33"/>
    <p:sldId id="376" r:id="rId34"/>
    <p:sldId id="417" r:id="rId35"/>
    <p:sldId id="340" r:id="rId36"/>
    <p:sldId id="415" r:id="rId37"/>
    <p:sldId id="339" r:id="rId38"/>
    <p:sldId id="427" r:id="rId39"/>
    <p:sldId id="428" r:id="rId40"/>
    <p:sldId id="426" r:id="rId4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FDECA"/>
    <a:srgbClr val="E9EFE8"/>
    <a:srgbClr val="D0DECC"/>
    <a:srgbClr val="82A56C"/>
    <a:srgbClr val="527B38"/>
    <a:srgbClr val="1833FF"/>
    <a:srgbClr val="FF8D02"/>
    <a:srgbClr val="FF9C02"/>
    <a:srgbClr val="FFB703"/>
    <a:srgbClr val="1C6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736" y="-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'FTE''s 4750805'!$B$26</c:f>
              <c:strCache>
                <c:ptCount val="1"/>
                <c:pt idx="0">
                  <c:v>AD Administrative</c:v>
                </c:pt>
              </c:strCache>
            </c:strRef>
          </c:tx>
          <c:invertIfNegative val="0"/>
          <c:cat>
            <c:strRef>
              <c:f>'FTE''s 4750805'!$A$27:$A$33</c:f>
              <c:strCache>
                <c:ptCount val="7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  <c:pt idx="5">
                  <c:v>FY20</c:v>
                </c:pt>
                <c:pt idx="6">
                  <c:v>FY21</c:v>
                </c:pt>
              </c:strCache>
            </c:strRef>
          </c:cat>
          <c:val>
            <c:numRef>
              <c:f>'FTE''s 4750805'!$B$27:$B$29</c:f>
              <c:numCache>
                <c:formatCode>General</c:formatCode>
                <c:ptCount val="3"/>
              </c:numCache>
            </c:numRef>
          </c:val>
        </c:ser>
        <c:ser>
          <c:idx val="1"/>
          <c:order val="1"/>
          <c:tx>
            <c:strRef>
              <c:f>'FTE''s 4750805'!$C$26</c:f>
              <c:strCache>
                <c:ptCount val="1"/>
                <c:pt idx="0">
                  <c:v>EN Engineering</c:v>
                </c:pt>
              </c:strCache>
            </c:strRef>
          </c:tx>
          <c:invertIfNegative val="0"/>
          <c:cat>
            <c:strRef>
              <c:f>'FTE''s 4750805'!$A$27:$A$33</c:f>
              <c:strCache>
                <c:ptCount val="7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  <c:pt idx="5">
                  <c:v>FY20</c:v>
                </c:pt>
                <c:pt idx="6">
                  <c:v>FY21</c:v>
                </c:pt>
              </c:strCache>
            </c:strRef>
          </c:cat>
          <c:val>
            <c:numRef>
              <c:f>'FTE''s 4750805'!$C$27:$C$33</c:f>
              <c:numCache>
                <c:formatCode>#,##0.0</c:formatCode>
                <c:ptCount val="7"/>
                <c:pt idx="0">
                  <c:v>0.0</c:v>
                </c:pt>
                <c:pt idx="1">
                  <c:v>0.0311</c:v>
                </c:pt>
                <c:pt idx="2">
                  <c:v>0.0011</c:v>
                </c:pt>
                <c:pt idx="3" formatCode="General">
                  <c:v>0.0</c:v>
                </c:pt>
                <c:pt idx="4" formatCode="General">
                  <c:v>0.0</c:v>
                </c:pt>
                <c:pt idx="5" formatCode="General">
                  <c:v>0.0</c:v>
                </c:pt>
                <c:pt idx="6" formatCode="General">
                  <c:v>0.0</c:v>
                </c:pt>
              </c:numCache>
            </c:numRef>
          </c:val>
        </c:ser>
        <c:ser>
          <c:idx val="4"/>
          <c:order val="2"/>
          <c:tx>
            <c:strRef>
              <c:f>'FTE''s 4750805'!$D$26</c:f>
              <c:strCache>
                <c:ptCount val="1"/>
                <c:pt idx="0">
                  <c:v>ES Environmental, Safety &amp; Health</c:v>
                </c:pt>
              </c:strCache>
            </c:strRef>
          </c:tx>
          <c:invertIfNegative val="0"/>
          <c:cat>
            <c:strRef>
              <c:f>'FTE''s 4750805'!$A$27:$A$33</c:f>
              <c:strCache>
                <c:ptCount val="7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  <c:pt idx="5">
                  <c:v>FY20</c:v>
                </c:pt>
                <c:pt idx="6">
                  <c:v>FY21</c:v>
                </c:pt>
              </c:strCache>
            </c:strRef>
          </c:cat>
          <c:val>
            <c:numRef>
              <c:f>'FTE''s 4750805'!$D$27:$D$29</c:f>
              <c:numCache>
                <c:formatCode>#,##0.0</c:formatCode>
                <c:ptCount val="3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</c:numCache>
            </c:numRef>
          </c:val>
        </c:ser>
        <c:ser>
          <c:idx val="6"/>
          <c:order val="3"/>
          <c:tx>
            <c:strRef>
              <c:f>'FTE''s 4750805'!$E$26</c:f>
              <c:strCache>
                <c:ptCount val="1"/>
                <c:pt idx="0">
                  <c:v>FM Facilities Management</c:v>
                </c:pt>
              </c:strCache>
            </c:strRef>
          </c:tx>
          <c:invertIfNegative val="0"/>
          <c:cat>
            <c:strRef>
              <c:f>'FTE''s 4750805'!$A$27:$A$33</c:f>
              <c:strCache>
                <c:ptCount val="7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  <c:pt idx="5">
                  <c:v>FY20</c:v>
                </c:pt>
                <c:pt idx="6">
                  <c:v>FY21</c:v>
                </c:pt>
              </c:strCache>
            </c:strRef>
          </c:cat>
          <c:val>
            <c:numRef>
              <c:f>'FTE''s 4750805'!$E$27:$E$29</c:f>
              <c:numCache>
                <c:formatCode>General</c:formatCode>
                <c:ptCount val="3"/>
              </c:numCache>
            </c:numRef>
          </c:val>
        </c:ser>
        <c:ser>
          <c:idx val="7"/>
          <c:order val="4"/>
          <c:tx>
            <c:strRef>
              <c:f>'FTE''s 4750805'!$F$26</c:f>
              <c:strCache>
                <c:ptCount val="1"/>
                <c:pt idx="0">
                  <c:v>IT Information Technology</c:v>
                </c:pt>
              </c:strCache>
            </c:strRef>
          </c:tx>
          <c:invertIfNegative val="0"/>
          <c:cat>
            <c:strRef>
              <c:f>'FTE''s 4750805'!$A$27:$A$33</c:f>
              <c:strCache>
                <c:ptCount val="7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  <c:pt idx="5">
                  <c:v>FY20</c:v>
                </c:pt>
                <c:pt idx="6">
                  <c:v>FY21</c:v>
                </c:pt>
              </c:strCache>
            </c:strRef>
          </c:cat>
          <c:val>
            <c:numRef>
              <c:f>'FTE''s 4750805'!$F$27:$F$29</c:f>
              <c:numCache>
                <c:formatCode>General</c:formatCode>
                <c:ptCount val="3"/>
              </c:numCache>
            </c:numRef>
          </c:val>
        </c:ser>
        <c:ser>
          <c:idx val="2"/>
          <c:order val="5"/>
          <c:tx>
            <c:strRef>
              <c:f>'FTE''s 4750805'!$G$26</c:f>
              <c:strCache>
                <c:ptCount val="1"/>
                <c:pt idx="0">
                  <c:v>SC Scientific</c:v>
                </c:pt>
              </c:strCache>
            </c:strRef>
          </c:tx>
          <c:invertIfNegative val="0"/>
          <c:cat>
            <c:strRef>
              <c:f>'FTE''s 4750805'!$A$27:$A$33</c:f>
              <c:strCache>
                <c:ptCount val="7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  <c:pt idx="5">
                  <c:v>FY20</c:v>
                </c:pt>
                <c:pt idx="6">
                  <c:v>FY21</c:v>
                </c:pt>
              </c:strCache>
            </c:strRef>
          </c:cat>
          <c:val>
            <c:numRef>
              <c:f>'FTE''s 4750805'!$G$27:$G$33</c:f>
              <c:numCache>
                <c:formatCode>#,##0.0</c:formatCode>
                <c:ptCount val="7"/>
                <c:pt idx="0">
                  <c:v>0.0</c:v>
                </c:pt>
                <c:pt idx="1">
                  <c:v>0.0679</c:v>
                </c:pt>
                <c:pt idx="2">
                  <c:v>0.1188</c:v>
                </c:pt>
                <c:pt idx="3" formatCode="General">
                  <c:v>0.0</c:v>
                </c:pt>
                <c:pt idx="4" formatCode="General">
                  <c:v>0.0</c:v>
                </c:pt>
                <c:pt idx="5" formatCode="General">
                  <c:v>0.0</c:v>
                </c:pt>
                <c:pt idx="6" formatCode="General">
                  <c:v>0.0</c:v>
                </c:pt>
              </c:numCache>
            </c:numRef>
          </c:val>
        </c:ser>
        <c:ser>
          <c:idx val="3"/>
          <c:order val="6"/>
          <c:tx>
            <c:strRef>
              <c:f>'FTE''s 4750805'!$H$26</c:f>
              <c:strCache>
                <c:ptCount val="1"/>
                <c:pt idx="0">
                  <c:v>TE Technical</c:v>
                </c:pt>
              </c:strCache>
            </c:strRef>
          </c:tx>
          <c:invertIfNegative val="0"/>
          <c:cat>
            <c:strRef>
              <c:f>'FTE''s 4750805'!$A$27:$A$33</c:f>
              <c:strCache>
                <c:ptCount val="7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  <c:pt idx="5">
                  <c:v>FY20</c:v>
                </c:pt>
                <c:pt idx="6">
                  <c:v>FY21</c:v>
                </c:pt>
              </c:strCache>
            </c:strRef>
          </c:cat>
          <c:val>
            <c:numRef>
              <c:f>'FTE''s 4750805'!$H$27:$H$33</c:f>
              <c:numCache>
                <c:formatCode>#,##0.0</c:formatCode>
                <c:ptCount val="7"/>
                <c:pt idx="0">
                  <c:v>0.0957</c:v>
                </c:pt>
                <c:pt idx="1">
                  <c:v>0.1194</c:v>
                </c:pt>
                <c:pt idx="2">
                  <c:v>0.0679</c:v>
                </c:pt>
                <c:pt idx="3">
                  <c:v>0.0</c:v>
                </c:pt>
                <c:pt idx="4" formatCode="General">
                  <c:v>0.0</c:v>
                </c:pt>
                <c:pt idx="5" formatCode="General">
                  <c:v>0.0</c:v>
                </c:pt>
                <c:pt idx="6" formatCode="General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42907656"/>
        <c:axId val="-2043603112"/>
      </c:barChart>
      <c:lineChart>
        <c:grouping val="standard"/>
        <c:varyColors val="0"/>
        <c:ser>
          <c:idx val="5"/>
          <c:order val="7"/>
          <c:tx>
            <c:strRef>
              <c:f>'FTE''s 4750805'!$I$26</c:f>
              <c:strCache>
                <c:ptCount val="1"/>
                <c:pt idx="0">
                  <c:v>Cumulative</c:v>
                </c:pt>
              </c:strCache>
            </c:strRef>
          </c:tx>
          <c:marker>
            <c:symbol val="none"/>
          </c:marker>
          <c:cat>
            <c:strRef>
              <c:f>'FTE''s 4750805'!$A$27:$A$33</c:f>
              <c:strCache>
                <c:ptCount val="7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  <c:pt idx="5">
                  <c:v>FY20</c:v>
                </c:pt>
                <c:pt idx="6">
                  <c:v>FY21</c:v>
                </c:pt>
              </c:strCache>
            </c:strRef>
          </c:cat>
          <c:val>
            <c:numRef>
              <c:f>'FTE''s 4750805'!$I$27:$I$33</c:f>
              <c:numCache>
                <c:formatCode>#,##0.0</c:formatCode>
                <c:ptCount val="7"/>
                <c:pt idx="0">
                  <c:v>0.0957</c:v>
                </c:pt>
                <c:pt idx="1">
                  <c:v>0.3141</c:v>
                </c:pt>
                <c:pt idx="2">
                  <c:v>0.5019</c:v>
                </c:pt>
                <c:pt idx="3">
                  <c:v>0.5019</c:v>
                </c:pt>
                <c:pt idx="4">
                  <c:v>0.5019</c:v>
                </c:pt>
                <c:pt idx="5">
                  <c:v>0.5019</c:v>
                </c:pt>
                <c:pt idx="6">
                  <c:v>0.5019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43604744"/>
        <c:axId val="-2079224760"/>
      </c:lineChart>
      <c:catAx>
        <c:axId val="-2042907656"/>
        <c:scaling>
          <c:orientation val="minMax"/>
        </c:scaling>
        <c:delete val="0"/>
        <c:axPos val="b"/>
        <c:numFmt formatCode="&quot;FY&quot;yy" sourceLinked="1"/>
        <c:majorTickMark val="out"/>
        <c:minorTickMark val="none"/>
        <c:tickLblPos val="nextTo"/>
        <c:crossAx val="-2043603112"/>
        <c:crosses val="autoZero"/>
        <c:auto val="1"/>
        <c:lblAlgn val="ctr"/>
        <c:lblOffset val="100"/>
        <c:noMultiLvlLbl val="0"/>
      </c:catAx>
      <c:valAx>
        <c:axId val="-20436031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Annual FTE's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42907656"/>
        <c:crosses val="autoZero"/>
        <c:crossBetween val="between"/>
      </c:valAx>
      <c:valAx>
        <c:axId val="-207922476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Cumulative FTE's</a:t>
                </a:r>
              </a:p>
            </c:rich>
          </c:tx>
          <c:layout/>
          <c:overlay val="0"/>
        </c:title>
        <c:numFmt formatCode="#,##0.0" sourceLinked="1"/>
        <c:majorTickMark val="out"/>
        <c:minorTickMark val="none"/>
        <c:tickLblPos val="nextTo"/>
        <c:crossAx val="-2043604744"/>
        <c:crosses val="max"/>
        <c:crossBetween val="between"/>
      </c:valAx>
      <c:catAx>
        <c:axId val="-2043604744"/>
        <c:scaling>
          <c:orientation val="minMax"/>
        </c:scaling>
        <c:delete val="1"/>
        <c:axPos val="b"/>
        <c:numFmt formatCode="&quot;FY&quot;yy" sourceLinked="1"/>
        <c:majorTickMark val="out"/>
        <c:minorTickMark val="none"/>
        <c:tickLblPos val="none"/>
        <c:crossAx val="-2079224760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'Labor and Material 4750805'!$B$24</c:f>
              <c:strCache>
                <c:ptCount val="1"/>
                <c:pt idx="0">
                  <c:v>L Labor</c:v>
                </c:pt>
              </c:strCache>
            </c:strRef>
          </c:tx>
          <c:invertIfNegative val="0"/>
          <c:cat>
            <c:strRef>
              <c:f>'Labor and Material 4750805'!$A$25:$A$31</c:f>
              <c:strCache>
                <c:ptCount val="7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  <c:pt idx="5">
                  <c:v>FY20</c:v>
                </c:pt>
                <c:pt idx="6">
                  <c:v>FY21</c:v>
                </c:pt>
              </c:strCache>
            </c:strRef>
          </c:cat>
          <c:val>
            <c:numRef>
              <c:f>'Labor and Material 4750805'!$B$25:$B$31</c:f>
              <c:numCache>
                <c:formatCode>###,###,</c:formatCode>
                <c:ptCount val="7"/>
                <c:pt idx="0">
                  <c:v>19554.6819</c:v>
                </c:pt>
                <c:pt idx="1">
                  <c:v>26785.8512</c:v>
                </c:pt>
                <c:pt idx="2">
                  <c:v>12165.8183</c:v>
                </c:pt>
                <c:pt idx="3" formatCode="General">
                  <c:v>0.0</c:v>
                </c:pt>
                <c:pt idx="4" formatCode="General">
                  <c:v>0.0</c:v>
                </c:pt>
                <c:pt idx="5" formatCode="General">
                  <c:v>0.0</c:v>
                </c:pt>
                <c:pt idx="6" formatCode="General">
                  <c:v>0.0</c:v>
                </c:pt>
              </c:numCache>
            </c:numRef>
          </c:val>
        </c:ser>
        <c:ser>
          <c:idx val="3"/>
          <c:order val="1"/>
          <c:tx>
            <c:strRef>
              <c:f>'Labor and Material 4750805'!$C$24</c:f>
              <c:strCache>
                <c:ptCount val="1"/>
                <c:pt idx="0">
                  <c:v>M Material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cat>
            <c:strRef>
              <c:f>'Labor and Material 4750805'!$A$25:$A$31</c:f>
              <c:strCache>
                <c:ptCount val="7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  <c:pt idx="5">
                  <c:v>FY20</c:v>
                </c:pt>
                <c:pt idx="6">
                  <c:v>FY21</c:v>
                </c:pt>
              </c:strCache>
            </c:strRef>
          </c:cat>
          <c:val>
            <c:numRef>
              <c:f>'Labor and Material 4750805'!$C$25:$C$31</c:f>
              <c:numCache>
                <c:formatCode>###,###,</c:formatCode>
                <c:ptCount val="7"/>
                <c:pt idx="0">
                  <c:v>36148.9522</c:v>
                </c:pt>
                <c:pt idx="1">
                  <c:v>9956.1792</c:v>
                </c:pt>
                <c:pt idx="2">
                  <c:v>287299.7531</c:v>
                </c:pt>
                <c:pt idx="3" formatCode="General">
                  <c:v>0.0</c:v>
                </c:pt>
                <c:pt idx="4" formatCode="General">
                  <c:v>0.0</c:v>
                </c:pt>
                <c:pt idx="5" formatCode="General">
                  <c:v>0.0</c:v>
                </c:pt>
                <c:pt idx="6" formatCode="General">
                  <c:v>0.0</c:v>
                </c:pt>
              </c:numCache>
            </c:numRef>
          </c:val>
        </c:ser>
        <c:ser>
          <c:idx val="2"/>
          <c:order val="2"/>
          <c:tx>
            <c:strRef>
              <c:f>'Labor and Material 4750805'!$D$24</c:f>
              <c:strCache>
                <c:ptCount val="1"/>
                <c:pt idx="0">
                  <c:v>Non-Fermi Labor</c:v>
                </c:pt>
              </c:strCache>
            </c:strRef>
          </c:tx>
          <c:invertIfNegative val="0"/>
          <c:cat>
            <c:strRef>
              <c:f>'Labor and Material 4750805'!$A$25:$A$31</c:f>
              <c:strCache>
                <c:ptCount val="7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  <c:pt idx="5">
                  <c:v>FY20</c:v>
                </c:pt>
                <c:pt idx="6">
                  <c:v>FY21</c:v>
                </c:pt>
              </c:strCache>
            </c:strRef>
          </c:cat>
          <c:val>
            <c:numRef>
              <c:f>'Labor and Material 4750805'!$D$25:$D$31</c:f>
              <c:numCache>
                <c:formatCode>###,###,</c:formatCode>
                <c:ptCount val="7"/>
                <c:pt idx="0">
                  <c:v>0.0</c:v>
                </c:pt>
                <c:pt idx="1">
                  <c:v>0.0</c:v>
                </c:pt>
                <c:pt idx="2">
                  <c:v>5565.536700000001</c:v>
                </c:pt>
                <c:pt idx="3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90844232"/>
        <c:axId val="1867697032"/>
      </c:barChart>
      <c:lineChart>
        <c:grouping val="standard"/>
        <c:varyColors val="0"/>
        <c:ser>
          <c:idx val="1"/>
          <c:order val="3"/>
          <c:tx>
            <c:strRef>
              <c:f>'Labor and Material 4750805'!$E$24</c:f>
              <c:strCache>
                <c:ptCount val="1"/>
                <c:pt idx="0">
                  <c:v>Cumulative Total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cat>
            <c:strRef>
              <c:f>'Labor and Material 4750805'!$A$25:$A$31</c:f>
              <c:strCache>
                <c:ptCount val="7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  <c:pt idx="5">
                  <c:v>FY20</c:v>
                </c:pt>
                <c:pt idx="6">
                  <c:v>FY21</c:v>
                </c:pt>
              </c:strCache>
            </c:strRef>
          </c:cat>
          <c:val>
            <c:numRef>
              <c:f>'Labor and Material 4750805'!$E$25:$E$31</c:f>
              <c:numCache>
                <c:formatCode>###,###,</c:formatCode>
                <c:ptCount val="7"/>
                <c:pt idx="0">
                  <c:v>427419.7665000001</c:v>
                </c:pt>
                <c:pt idx="1">
                  <c:v>464161.7969</c:v>
                </c:pt>
                <c:pt idx="2">
                  <c:v>769192.905</c:v>
                </c:pt>
                <c:pt idx="3">
                  <c:v>769192.905</c:v>
                </c:pt>
                <c:pt idx="4">
                  <c:v>769192.905</c:v>
                </c:pt>
                <c:pt idx="5">
                  <c:v>769192.905</c:v>
                </c:pt>
                <c:pt idx="6">
                  <c:v>769192.905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8982152"/>
        <c:axId val="-2073815208"/>
      </c:lineChart>
      <c:catAx>
        <c:axId val="-2090844232"/>
        <c:scaling>
          <c:orientation val="minMax"/>
        </c:scaling>
        <c:delete val="0"/>
        <c:axPos val="b"/>
        <c:numFmt formatCode="&quot;FY&quot;yy" sourceLinked="1"/>
        <c:majorTickMark val="out"/>
        <c:minorTickMark val="none"/>
        <c:tickLblPos val="nextTo"/>
        <c:crossAx val="1867697032"/>
        <c:crosses val="autoZero"/>
        <c:auto val="1"/>
        <c:lblAlgn val="ctr"/>
        <c:lblOffset val="100"/>
        <c:noMultiLvlLbl val="0"/>
      </c:catAx>
      <c:valAx>
        <c:axId val="18676970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Annual Cost $K</a:t>
                </a:r>
              </a:p>
            </c:rich>
          </c:tx>
          <c:layout/>
          <c:overlay val="0"/>
        </c:title>
        <c:numFmt formatCode="###,###," sourceLinked="1"/>
        <c:majorTickMark val="out"/>
        <c:minorTickMark val="none"/>
        <c:tickLblPos val="nextTo"/>
        <c:crossAx val="-2090844232"/>
        <c:crosses val="autoZero"/>
        <c:crossBetween val="between"/>
      </c:valAx>
      <c:valAx>
        <c:axId val="-2073815208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Cumulative Cost $K</a:t>
                </a:r>
              </a:p>
              <a:p>
                <a:pPr>
                  <a:defRPr/>
                </a:pPr>
                <a:endParaRPr lang="en-US"/>
              </a:p>
            </c:rich>
          </c:tx>
          <c:layout/>
          <c:overlay val="0"/>
        </c:title>
        <c:numFmt formatCode="###,###," sourceLinked="1"/>
        <c:majorTickMark val="out"/>
        <c:minorTickMark val="none"/>
        <c:tickLblPos val="nextTo"/>
        <c:crossAx val="1768982152"/>
        <c:crosses val="max"/>
        <c:crossBetween val="between"/>
      </c:valAx>
      <c:catAx>
        <c:axId val="1768982152"/>
        <c:scaling>
          <c:orientation val="minMax"/>
        </c:scaling>
        <c:delete val="1"/>
        <c:axPos val="b"/>
        <c:numFmt formatCode="&quot;FY&quot;yy" sourceLinked="1"/>
        <c:majorTickMark val="out"/>
        <c:minorTickMark val="none"/>
        <c:tickLblPos val="none"/>
        <c:crossAx val="-2073815208"/>
        <c:crosses val="autoZero"/>
        <c:auto val="1"/>
        <c:lblAlgn val="ctr"/>
        <c:lblOffset val="100"/>
        <c:tickLblSkip val="1"/>
        <c:tickMarkSkip val="1"/>
        <c:noMultiLvlLbl val="0"/>
      </c:catAx>
      <c:spPr>
        <a:noFill/>
        <a:ln w="25400"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C190591-D543-7449-A828-559C08D06478}" type="datetimeFigureOut">
              <a:rPr lang="en-US"/>
              <a:pPr>
                <a:defRPr/>
              </a:pPr>
              <a:t>10/15/14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3F73473-3CFB-5241-BF82-E3884D4E82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80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2702176-6DAC-6B4F-B700-3AD3B8686ACC}" type="datetimeFigureOut">
              <a:rPr lang="en-US"/>
              <a:pPr>
                <a:defRPr/>
              </a:pPr>
              <a:t>10/15/14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649E3D0-3FEA-B642-9F67-967BE3D8E8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148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33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624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254F-9F57-114D-86BE-FFC886BA476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18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254F-9F57-114D-86BE-FFC886BA476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026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254F-9F57-114D-86BE-FFC886BA476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535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254F-9F57-114D-86BE-FFC886BA4761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304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3846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B2117-9F9F-7143-9723-4103C8BEA5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>
          <a:xfrm>
            <a:off x="6459538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28063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B6373-8500-2042-A196-2287B72DC7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9"/>
          </p:nvPr>
        </p:nvSpPr>
        <p:spPr>
          <a:xfrm>
            <a:off x="6459538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83690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9"/>
          </p:nvPr>
        </p:nvSpPr>
        <p:spPr>
          <a:xfrm>
            <a:off x="6459538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3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38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9"/>
          </p:nvPr>
        </p:nvSpPr>
        <p:spPr>
          <a:xfrm>
            <a:off x="6459538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453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90FE-81D3-D341-890A-EF9117775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9"/>
          </p:nvPr>
        </p:nvSpPr>
        <p:spPr>
          <a:xfrm>
            <a:off x="6459538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4852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"/>
            <a:ext cx="7086600" cy="6843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Julie Whitmore - DOE CD-2/3b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234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"/>
            <a:ext cx="7086600" cy="6843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Julie Whitmore - DOE CD-2/3b Review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62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68A71-83C6-EF40-AD36-EC1683BCD1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3"/>
          </p:nvPr>
        </p:nvSpPr>
        <p:spPr>
          <a:xfrm>
            <a:off x="6459538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1488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2DCEB-21D2-CD4C-B55A-F3EADD9B8B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9"/>
          </p:nvPr>
        </p:nvSpPr>
        <p:spPr>
          <a:xfrm>
            <a:off x="6459538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8516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762C15F7-22DB-1448-B34D-3F8D2909FD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8529" y="6114990"/>
            <a:ext cx="84026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0" dirty="0" smtClean="0">
                <a:solidFill>
                  <a:schemeClr val="tx2"/>
                </a:solidFill>
                <a:latin typeface="Helvetica"/>
                <a:cs typeface="Helvetica"/>
              </a:rPr>
              <a:t>Mu2e</a:t>
            </a:r>
            <a:endParaRPr lang="en-US" sz="2000" b="1" i="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3996" r:id="rId3"/>
    <p:sldLayoutId id="2147483997" r:id="rId4"/>
    <p:sldLayoutId id="2147483998" r:id="rId5"/>
    <p:sldLayoutId id="2147484005" r:id="rId6"/>
    <p:sldLayoutId id="2147484006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fld id="{ABC452BA-E2D2-7F48-9628-85048FBCF9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Helvetic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56500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Mu2e CD-2/3b Review</a:t>
            </a:r>
            <a:br>
              <a:rPr lang="en-US" dirty="0" smtClean="0">
                <a:solidFill>
                  <a:schemeClr val="tx2"/>
                </a:solidFill>
                <a:latin typeface="Helvetica" charset="0"/>
              </a:rPr>
            </a:b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8.5 CRV </a:t>
            </a:r>
            <a:r>
              <a:rPr lang="en-US" dirty="0" err="1" smtClean="0">
                <a:solidFill>
                  <a:schemeClr val="tx2"/>
                </a:solidFill>
                <a:latin typeface="Helvetica" charset="0"/>
              </a:rPr>
              <a:t>Photodetectors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56500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Julie Whitmore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Mu2e CRV Deputy L2 &amp; </a:t>
            </a:r>
            <a:r>
              <a:rPr lang="en-US" dirty="0" err="1" smtClean="0">
                <a:solidFill>
                  <a:schemeClr val="tx2"/>
                </a:solidFill>
                <a:latin typeface="Helvetica" charset="0"/>
              </a:rPr>
              <a:t>Photodetectors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 L3 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10/21/2014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810" y="4348956"/>
            <a:ext cx="1219200" cy="7000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4667" y="587375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96520"/>
            <a:ext cx="8138160" cy="684335"/>
          </a:xfrm>
        </p:spPr>
        <p:txBody>
          <a:bodyPr>
            <a:noAutofit/>
          </a:bodyPr>
          <a:lstStyle/>
          <a:p>
            <a:r>
              <a:rPr lang="en-US" sz="3200" dirty="0"/>
              <a:t>Simulations:  Neutron </a:t>
            </a:r>
            <a:r>
              <a:rPr lang="en-US" sz="3200" dirty="0" smtClean="0"/>
              <a:t>Radiation Damage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Julie Whitmore - DOE CD-2/3b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902140"/>
            <a:ext cx="87782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Fold rates and spectrum into 1 MeV equivalent damage curve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Note:  No timing cut used!   </a:t>
            </a:r>
            <a:r>
              <a:rPr lang="en-US" sz="2000" dirty="0" smtClean="0">
                <a:solidFill>
                  <a:srgbClr val="FF0000"/>
                </a:solidFill>
              </a:rPr>
              <a:t>No devices used in these regions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197" y="1827253"/>
            <a:ext cx="2286000" cy="2926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 smtClean="0"/>
              <a:t>DS Top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3581400" y="1861119"/>
            <a:ext cx="2286000" cy="2926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 smtClean="0"/>
              <a:t>TS Top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17935" y="1777997"/>
            <a:ext cx="2849865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SiPM</a:t>
            </a:r>
            <a:r>
              <a:rPr lang="en-US" sz="1800" dirty="0" smtClean="0"/>
              <a:t> damage must stay below limit 10</a:t>
            </a:r>
            <a:r>
              <a:rPr lang="en-US" sz="1800" baseline="30000" dirty="0" smtClean="0"/>
              <a:t>10</a:t>
            </a:r>
            <a:r>
              <a:rPr lang="en-US" sz="1800" dirty="0" smtClean="0"/>
              <a:t> n/cm2</a:t>
            </a:r>
            <a:endParaRPr lang="en-US" sz="1800" dirty="0"/>
          </a:p>
        </p:txBody>
      </p:sp>
      <p:grpSp>
        <p:nvGrpSpPr>
          <p:cNvPr id="6" name="Group 26"/>
          <p:cNvGrpSpPr/>
          <p:nvPr/>
        </p:nvGrpSpPr>
        <p:grpSpPr>
          <a:xfrm>
            <a:off x="6324600" y="2565396"/>
            <a:ext cx="2682240" cy="2407920"/>
            <a:chOff x="6324600" y="2362200"/>
            <a:chExt cx="2682240" cy="2407920"/>
          </a:xfrm>
        </p:grpSpPr>
        <p:pic>
          <p:nvPicPr>
            <p:cNvPr id="25" name="Picture 2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4600" y="2362200"/>
              <a:ext cx="2682240" cy="1202055"/>
            </a:xfrm>
            <a:prstGeom prst="rect">
              <a:avLst/>
            </a:prstGeom>
          </p:spPr>
        </p:pic>
        <p:pic>
          <p:nvPicPr>
            <p:cNvPr id="26" name="Picture 2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4600" y="3581400"/>
              <a:ext cx="2667000" cy="1188720"/>
            </a:xfrm>
            <a:prstGeom prst="rect">
              <a:avLst/>
            </a:prstGeom>
          </p:spPr>
        </p:pic>
      </p:grpSp>
      <p:pic>
        <p:nvPicPr>
          <p:cNvPr id="28" name="Picture 2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5780" y="2140158"/>
            <a:ext cx="2799057" cy="2235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837" y="2142064"/>
            <a:ext cx="2847363" cy="226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3399" y="4325205"/>
            <a:ext cx="2791437" cy="199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52800" y="4409869"/>
            <a:ext cx="2819400" cy="201759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Oval 31"/>
          <p:cNvSpPr/>
          <p:nvPr/>
        </p:nvSpPr>
        <p:spPr>
          <a:xfrm>
            <a:off x="525780" y="4241799"/>
            <a:ext cx="2827020" cy="65827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3108976" y="4622799"/>
            <a:ext cx="3350562" cy="64008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962400" y="2446865"/>
            <a:ext cx="2575560" cy="278638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3345180" y="2142065"/>
            <a:ext cx="1455420" cy="65827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33962" y="6342045"/>
            <a:ext cx="2286000" cy="2926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 smtClean="0"/>
              <a:t>Upstream</a:t>
            </a:r>
            <a:endParaRPr lang="en-US" sz="1800" dirty="0"/>
          </a:p>
        </p:txBody>
      </p:sp>
      <p:sp>
        <p:nvSpPr>
          <p:cNvPr id="37" name="TextBox 36"/>
          <p:cNvSpPr txBox="1"/>
          <p:nvPr/>
        </p:nvSpPr>
        <p:spPr>
          <a:xfrm>
            <a:off x="3687230" y="6371678"/>
            <a:ext cx="2286000" cy="2926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 smtClean="0"/>
              <a:t>Downstream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6324600" y="5233246"/>
            <a:ext cx="2819400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Upstream region a problem</a:t>
            </a:r>
          </a:p>
          <a:p>
            <a:r>
              <a:rPr lang="en-US" sz="1800" dirty="0" smtClean="0"/>
              <a:t>Red = 10</a:t>
            </a:r>
            <a:r>
              <a:rPr lang="en-US" sz="1800" baseline="30000" dirty="0" smtClean="0"/>
              <a:t>10</a:t>
            </a:r>
            <a:r>
              <a:rPr lang="en-US" sz="1800" dirty="0" smtClean="0"/>
              <a:t> n/cm2</a:t>
            </a:r>
          </a:p>
          <a:p>
            <a:r>
              <a:rPr lang="en-US" sz="1800" dirty="0" smtClean="0"/>
              <a:t>Black = 10</a:t>
            </a:r>
            <a:r>
              <a:rPr lang="en-US" sz="1800" baseline="30000" dirty="0" smtClean="0"/>
              <a:t>11</a:t>
            </a:r>
            <a:r>
              <a:rPr lang="en-US" sz="1800" dirty="0" smtClean="0"/>
              <a:t> n/cm2</a:t>
            </a:r>
            <a:endParaRPr lang="en-US" sz="18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895600" y="1625600"/>
            <a:ext cx="778999" cy="26161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827000" y="1625603"/>
            <a:ext cx="135400" cy="6773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28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4464"/>
            <a:ext cx="8686800" cy="641739"/>
          </a:xfrm>
        </p:spPr>
        <p:txBody>
          <a:bodyPr anchor="ctr" anchorCtr="0"/>
          <a:lstStyle/>
          <a:p>
            <a:r>
              <a:rPr lang="en-US" dirty="0" err="1" smtClean="0"/>
              <a:t>SiPM</a:t>
            </a:r>
            <a:r>
              <a:rPr lang="en-US" dirty="0" smtClean="0"/>
              <a:t> Operation Plan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143000"/>
            <a:ext cx="8382000" cy="50673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Operational model similar to T2K (T2K </a:t>
            </a:r>
            <a:r>
              <a:rPr lang="en-US" dirty="0"/>
              <a:t>has ~60,000 devices operating for 3 </a:t>
            </a:r>
            <a:r>
              <a:rPr lang="en-US" dirty="0" smtClean="0"/>
              <a:t>years). </a:t>
            </a:r>
          </a:p>
          <a:p>
            <a:pPr lvl="1"/>
            <a:r>
              <a:rPr lang="en-US" dirty="0" smtClean="0"/>
              <a:t>No temperature stabilization for </a:t>
            </a:r>
            <a:r>
              <a:rPr lang="en-US" dirty="0" err="1" smtClean="0"/>
              <a:t>SiPMs</a:t>
            </a:r>
            <a:r>
              <a:rPr lang="en-US" dirty="0" smtClean="0"/>
              <a:t> in T2K</a:t>
            </a:r>
          </a:p>
          <a:p>
            <a:pPr lvl="2"/>
            <a:r>
              <a:rPr lang="en-US" dirty="0"/>
              <a:t>N</a:t>
            </a:r>
            <a:r>
              <a:rPr lang="en-US" dirty="0" smtClean="0"/>
              <a:t>o special temperature </a:t>
            </a:r>
            <a:r>
              <a:rPr lang="en-US" dirty="0"/>
              <a:t>control </a:t>
            </a:r>
            <a:r>
              <a:rPr lang="en-US" dirty="0" smtClean="0"/>
              <a:t>for </a:t>
            </a:r>
            <a:r>
              <a:rPr lang="en-US" dirty="0" err="1" smtClean="0"/>
              <a:t>SiPM</a:t>
            </a:r>
            <a:r>
              <a:rPr lang="en-US" dirty="0" smtClean="0"/>
              <a:t> beyond </a:t>
            </a:r>
            <a:r>
              <a:rPr lang="en-US" dirty="0"/>
              <a:t>standard building </a:t>
            </a:r>
            <a:r>
              <a:rPr lang="en-US" dirty="0" smtClean="0"/>
              <a:t>HVAC.  </a:t>
            </a:r>
          </a:p>
          <a:p>
            <a:pPr lvl="1"/>
            <a:r>
              <a:rPr lang="en-US" dirty="0" smtClean="0"/>
              <a:t>Monitor single PE peak to track gain. </a:t>
            </a:r>
            <a:r>
              <a:rPr lang="en-US" dirty="0"/>
              <a:t>P</a:t>
            </a:r>
            <a:r>
              <a:rPr lang="en-US" dirty="0" smtClean="0"/>
              <a:t>eriodically adjust operating voltage (period to be determined) to align single PE across CRV.</a:t>
            </a:r>
          </a:p>
          <a:p>
            <a:pPr lvl="2"/>
            <a:r>
              <a:rPr lang="en-US" dirty="0" smtClean="0"/>
              <a:t>Correct bias voltage for temperature changes and changes due to radiation. </a:t>
            </a:r>
          </a:p>
          <a:p>
            <a:pPr lvl="1"/>
            <a:r>
              <a:rPr lang="en-US" dirty="0" smtClean="0"/>
              <a:t>Monitor dark count rate. PE spectrum, temperature,</a:t>
            </a:r>
            <a:r>
              <a:rPr lang="en-US" dirty="0"/>
              <a:t> </a:t>
            </a:r>
            <a:r>
              <a:rPr lang="en-US" dirty="0" err="1" smtClean="0"/>
              <a:t>SiPM</a:t>
            </a:r>
            <a:r>
              <a:rPr lang="en-US" dirty="0" smtClean="0"/>
              <a:t> response (via LED flasher system).</a:t>
            </a:r>
          </a:p>
          <a:p>
            <a:pPr lvl="1"/>
            <a:r>
              <a:rPr lang="en-US" dirty="0" smtClean="0"/>
              <a:t>Ability to measure I-V curve in-situ (not during operation).</a:t>
            </a:r>
          </a:p>
          <a:p>
            <a:pPr lvl="1"/>
            <a:r>
              <a:rPr lang="en-US" dirty="0" smtClean="0"/>
              <a:t>Ability to monitor cosmic ray spectrum in modules.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5401627" y="6499015"/>
            <a:ext cx="2133600" cy="27432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Julie Whitmore - DOE CD-2/3b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59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 since CD-1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significant changes to Mu2e </a:t>
            </a:r>
            <a:r>
              <a:rPr lang="en-US" dirty="0" err="1" smtClean="0"/>
              <a:t>photodetector</a:t>
            </a:r>
            <a:r>
              <a:rPr lang="en-US" dirty="0"/>
              <a:t> </a:t>
            </a:r>
            <a:r>
              <a:rPr lang="en-US" dirty="0" smtClean="0"/>
              <a:t>requirements</a:t>
            </a:r>
          </a:p>
          <a:p>
            <a:pPr lvl="1"/>
            <a:r>
              <a:rPr lang="en-US" dirty="0" smtClean="0"/>
              <a:t>Better understanding of our backgrounds and required light yield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ignificant improvements in </a:t>
            </a:r>
            <a:r>
              <a:rPr lang="en-US" dirty="0" err="1" smtClean="0"/>
              <a:t>SiPMs</a:t>
            </a:r>
            <a:r>
              <a:rPr lang="en-US" dirty="0" smtClean="0"/>
              <a:t> since CD-1 review</a:t>
            </a:r>
          </a:p>
          <a:p>
            <a:pPr lvl="1"/>
            <a:r>
              <a:rPr lang="en-US" dirty="0" smtClean="0"/>
              <a:t>More vendors are developing lower noise, higher PDE devices that are intrinsically more radiation hard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Device decisions</a:t>
            </a:r>
          </a:p>
          <a:p>
            <a:pPr lvl="1"/>
            <a:r>
              <a:rPr lang="en-US" dirty="0" smtClean="0"/>
              <a:t>Surface mount devices, 2mm x 2mm COTS </a:t>
            </a:r>
            <a:r>
              <a:rPr lang="en-US" dirty="0" err="1" smtClean="0"/>
              <a:t>SiPM</a:t>
            </a:r>
            <a:r>
              <a:rPr lang="en-US" dirty="0" smtClean="0"/>
              <a:t>, quality assurance sampling (10% testing of production devices)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Engineering since CD-1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89049"/>
            <a:ext cx="8672513" cy="4987867"/>
          </a:xfrm>
        </p:spPr>
        <p:txBody>
          <a:bodyPr/>
          <a:lstStyle/>
          <a:p>
            <a:r>
              <a:rPr lang="en-US" dirty="0" smtClean="0"/>
              <a:t>Benefited from US CMS </a:t>
            </a:r>
            <a:r>
              <a:rPr lang="en-US" dirty="0" err="1" smtClean="0"/>
              <a:t>SiPM</a:t>
            </a:r>
            <a:r>
              <a:rPr lang="en-US" dirty="0" smtClean="0"/>
              <a:t> R&amp;D with vendors</a:t>
            </a:r>
          </a:p>
          <a:p>
            <a:pPr lvl="1"/>
            <a:r>
              <a:rPr lang="en-US" dirty="0" smtClean="0"/>
              <a:t>Multiple vendors fabricating radiation hard </a:t>
            </a:r>
            <a:r>
              <a:rPr lang="en-US" dirty="0" err="1" smtClean="0"/>
              <a:t>SiPMs</a:t>
            </a:r>
            <a:endParaRPr lang="en-US" dirty="0" smtClean="0"/>
          </a:p>
          <a:p>
            <a:pPr lvl="2"/>
            <a:r>
              <a:rPr lang="en-US" dirty="0" smtClean="0"/>
              <a:t>Improved performance (PDE and noise), wider dynamic range, lower cost</a:t>
            </a:r>
          </a:p>
          <a:p>
            <a:pPr lvl="2"/>
            <a:r>
              <a:rPr lang="en-US" dirty="0" smtClean="0"/>
              <a:t>Quite likely current commercially available </a:t>
            </a:r>
            <a:r>
              <a:rPr lang="en-US" dirty="0" err="1" smtClean="0"/>
              <a:t>SiPMs</a:t>
            </a:r>
            <a:r>
              <a:rPr lang="en-US" dirty="0" smtClean="0"/>
              <a:t> will meet our requirements</a:t>
            </a:r>
          </a:p>
          <a:p>
            <a:r>
              <a:rPr lang="en-US" dirty="0" smtClean="0"/>
              <a:t>Benefited from T2K Experience</a:t>
            </a:r>
          </a:p>
          <a:p>
            <a:pPr lvl="1"/>
            <a:r>
              <a:rPr lang="en-US" dirty="0" smtClean="0"/>
              <a:t>T2K has operated 60,000 devices for several years.</a:t>
            </a:r>
          </a:p>
          <a:p>
            <a:pPr lvl="2"/>
            <a:r>
              <a:rPr lang="en-US" dirty="0" smtClean="0"/>
              <a:t>Extensively characterized </a:t>
            </a:r>
            <a:r>
              <a:rPr lang="en-US" dirty="0" err="1" smtClean="0"/>
              <a:t>SiPMs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 lvl="3"/>
            <a:r>
              <a:rPr lang="en-US" dirty="0" smtClean="0"/>
              <a:t>Key parameters to measure are understood.</a:t>
            </a:r>
          </a:p>
          <a:p>
            <a:pPr lvl="4"/>
            <a:r>
              <a:rPr lang="en-US" dirty="0" smtClean="0"/>
              <a:t>Mu2e only needs to test a subsample of devices.   </a:t>
            </a:r>
          </a:p>
          <a:p>
            <a:pPr lvl="3"/>
            <a:r>
              <a:rPr lang="en-US" dirty="0" smtClean="0"/>
              <a:t>Operational experience applicable to Mu2e (with one exception…) </a:t>
            </a:r>
          </a:p>
          <a:p>
            <a:pPr lvl="2"/>
            <a:r>
              <a:rPr lang="en-US" dirty="0" smtClean="0"/>
              <a:t>T2K </a:t>
            </a:r>
            <a:r>
              <a:rPr lang="en-US" dirty="0" err="1" smtClean="0"/>
              <a:t>SiPMs</a:t>
            </a:r>
            <a:r>
              <a:rPr lang="en-US" dirty="0" smtClean="0"/>
              <a:t> are not in a radiation zone </a:t>
            </a:r>
            <a:r>
              <a:rPr lang="en-US" dirty="0" smtClean="0">
                <a:sym typeface="Wingdings"/>
              </a:rPr>
              <a:t> device characteristics are stable over time.</a:t>
            </a:r>
          </a:p>
          <a:p>
            <a:pPr lvl="3"/>
            <a:r>
              <a:rPr lang="en-US" dirty="0" smtClean="0">
                <a:sym typeface="Wingdings"/>
              </a:rPr>
              <a:t>Mu2e will need to carefully monitor device characteristics during running to ensure stability of CRV efficiency</a:t>
            </a: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29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Engineering since CD-1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41446"/>
            <a:ext cx="8672513" cy="4987867"/>
          </a:xfrm>
        </p:spPr>
        <p:txBody>
          <a:bodyPr/>
          <a:lstStyle/>
          <a:p>
            <a:r>
              <a:rPr lang="en-US" dirty="0" smtClean="0"/>
              <a:t>Benefited from NIU/FNAL/Delhi Proton Computed Tomography (</a:t>
            </a:r>
            <a:r>
              <a:rPr lang="en-US" dirty="0" err="1" smtClean="0"/>
              <a:t>pCT</a:t>
            </a:r>
            <a:r>
              <a:rPr lang="en-US" dirty="0" smtClean="0"/>
              <a:t>) Scanner Project </a:t>
            </a:r>
          </a:p>
          <a:p>
            <a:pPr lvl="1"/>
            <a:r>
              <a:rPr lang="en-US" dirty="0" smtClean="0"/>
              <a:t>Developed test procedures and infrastructure for </a:t>
            </a:r>
            <a:r>
              <a:rPr lang="en-US" dirty="0" err="1" smtClean="0"/>
              <a:t>pCT</a:t>
            </a:r>
            <a:r>
              <a:rPr lang="en-US" dirty="0" smtClean="0"/>
              <a:t> project (3000 </a:t>
            </a:r>
            <a:r>
              <a:rPr lang="en-US" dirty="0" err="1" smtClean="0"/>
              <a:t>SiPMs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Mu2e NIU and FNAL experimenters involved in </a:t>
            </a:r>
            <a:r>
              <a:rPr lang="en-US" dirty="0" err="1" smtClean="0"/>
              <a:t>pCT</a:t>
            </a:r>
            <a:r>
              <a:rPr lang="en-US" dirty="0" smtClean="0"/>
              <a:t> project</a:t>
            </a:r>
          </a:p>
          <a:p>
            <a:pPr lvl="2"/>
            <a:r>
              <a:rPr lang="en-US" dirty="0" err="1" smtClean="0"/>
              <a:t>SiPM</a:t>
            </a:r>
            <a:r>
              <a:rPr lang="en-US" dirty="0" smtClean="0"/>
              <a:t> expertise: FNAL </a:t>
            </a:r>
            <a:r>
              <a:rPr lang="en-US" dirty="0" err="1" smtClean="0"/>
              <a:t>Eng</a:t>
            </a:r>
            <a:r>
              <a:rPr lang="en-US" dirty="0" smtClean="0"/>
              <a:t> </a:t>
            </a:r>
            <a:r>
              <a:rPr lang="en-US" dirty="0" err="1" smtClean="0"/>
              <a:t>Phys</a:t>
            </a:r>
            <a:r>
              <a:rPr lang="en-US" dirty="0" smtClean="0"/>
              <a:t> (Paul </a:t>
            </a:r>
            <a:r>
              <a:rPr lang="en-US" dirty="0" err="1" smtClean="0"/>
              <a:t>Rubinov</a:t>
            </a:r>
            <a:r>
              <a:rPr lang="en-US" dirty="0" smtClean="0"/>
              <a:t>), NIU physicists and students </a:t>
            </a:r>
          </a:p>
          <a:p>
            <a:pPr lvl="2"/>
            <a:r>
              <a:rPr lang="en-US" dirty="0" smtClean="0"/>
              <a:t>Experienced </a:t>
            </a:r>
            <a:r>
              <a:rPr lang="en-US" dirty="0"/>
              <a:t>in handling large number of </a:t>
            </a:r>
            <a:r>
              <a:rPr lang="en-US" dirty="0" smtClean="0"/>
              <a:t>devices</a:t>
            </a:r>
          </a:p>
          <a:p>
            <a:pPr lvl="2"/>
            <a:r>
              <a:rPr lang="en-US" dirty="0" smtClean="0"/>
              <a:t>Mu2e will leverage </a:t>
            </a:r>
            <a:r>
              <a:rPr lang="en-US" dirty="0" err="1" smtClean="0"/>
              <a:t>pCT</a:t>
            </a:r>
            <a:r>
              <a:rPr lang="en-US" dirty="0" smtClean="0"/>
              <a:t> software and hardware development</a:t>
            </a:r>
            <a:endParaRPr lang="en-US" dirty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213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SiPM</a:t>
            </a:r>
            <a:r>
              <a:rPr lang="en-US" dirty="0" smtClean="0"/>
              <a:t> Procurement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pic>
        <p:nvPicPr>
          <p:cNvPr id="8" name="Picture 7" descr="KETKE_SiPM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6557" y="127070"/>
            <a:ext cx="1593608" cy="2044629"/>
          </a:xfrm>
          <a:prstGeom prst="rect">
            <a:avLst/>
          </a:prstGeom>
        </p:spPr>
      </p:pic>
      <p:pic>
        <p:nvPicPr>
          <p:cNvPr id="10" name="Picture 9" descr="Hamamatsu_PDE_v_Overvolt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820" y="1003300"/>
            <a:ext cx="2799346" cy="2438400"/>
          </a:xfrm>
          <a:prstGeom prst="rect">
            <a:avLst/>
          </a:prstGeom>
        </p:spPr>
      </p:pic>
      <p:pic>
        <p:nvPicPr>
          <p:cNvPr id="11" name="Picture 10" descr="Hamamatsu_MPPC_afterpul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1" y="1041400"/>
            <a:ext cx="4178300" cy="231048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283200" y="1574800"/>
            <a:ext cx="152400" cy="152400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600700" y="1587500"/>
            <a:ext cx="152400" cy="152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902200" y="1727200"/>
            <a:ext cx="152400" cy="152400"/>
          </a:xfrm>
          <a:prstGeom prst="ellipse">
            <a:avLst/>
          </a:prstGeom>
          <a:noFill/>
          <a:ln w="28575" cmpd="sng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168900" y="2374900"/>
            <a:ext cx="152400" cy="15240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165600" y="685800"/>
            <a:ext cx="172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PDE: New </a:t>
            </a:r>
            <a:r>
              <a:rPr lang="en-US" dirty="0" err="1" smtClean="0"/>
              <a:t>vs</a:t>
            </a:r>
            <a:r>
              <a:rPr lang="en-US" dirty="0" smtClean="0"/>
              <a:t> Old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4700" y="646668"/>
            <a:ext cx="2283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Improved </a:t>
            </a:r>
            <a:r>
              <a:rPr lang="en-US" dirty="0" err="1" smtClean="0"/>
              <a:t>Afterpulsing</a:t>
            </a:r>
            <a:endParaRPr lang="en-US" dirty="0" smtClean="0"/>
          </a:p>
        </p:txBody>
      </p:sp>
      <p:pic>
        <p:nvPicPr>
          <p:cNvPr id="18" name="Content Placeholder 13" descr="Hamamatsu_TSV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03" r="15803"/>
          <a:stretch>
            <a:fillRect/>
          </a:stretch>
        </p:blipFill>
        <p:spPr>
          <a:xfrm>
            <a:off x="6921501" y="1587500"/>
            <a:ext cx="883931" cy="990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830773" y="2537768"/>
            <a:ext cx="20646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TSV-Thinner </a:t>
            </a:r>
            <a:r>
              <a:rPr lang="en-US" sz="1800" dirty="0"/>
              <a:t>epoxy </a:t>
            </a:r>
            <a:endParaRPr lang="en-US" sz="1800" dirty="0" smtClean="0"/>
          </a:p>
          <a:p>
            <a:r>
              <a:rPr lang="en-US" sz="1800" dirty="0"/>
              <a:t>c</a:t>
            </a:r>
            <a:r>
              <a:rPr lang="en-US" sz="1800" dirty="0" smtClean="0"/>
              <a:t>oating than </a:t>
            </a:r>
            <a:r>
              <a:rPr lang="en-US" sz="1800" dirty="0"/>
              <a:t>SMD</a:t>
            </a:r>
          </a:p>
          <a:p>
            <a:r>
              <a:rPr lang="en-US" sz="1800" dirty="0"/>
              <a:t>(100 </a:t>
            </a:r>
            <a:r>
              <a:rPr lang="en-US" sz="1800" dirty="0">
                <a:latin typeface="Symbol" charset="2"/>
                <a:cs typeface="Symbol" charset="2"/>
              </a:rPr>
              <a:t>m</a:t>
            </a:r>
            <a:r>
              <a:rPr lang="en-US" sz="1800" dirty="0"/>
              <a:t>m </a:t>
            </a:r>
            <a:r>
              <a:rPr lang="en-US" sz="1800" dirty="0" err="1"/>
              <a:t>vs</a:t>
            </a:r>
            <a:r>
              <a:rPr lang="en-US" sz="1800" dirty="0"/>
              <a:t> 300 </a:t>
            </a:r>
            <a:r>
              <a:rPr lang="en-US" sz="1800" dirty="0">
                <a:latin typeface="Symbol" charset="2"/>
                <a:cs typeface="Symbol" charset="2"/>
              </a:rPr>
              <a:t>m</a:t>
            </a:r>
            <a:r>
              <a:rPr lang="en-US" sz="1800" dirty="0"/>
              <a:t>m)</a:t>
            </a:r>
          </a:p>
          <a:p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175000"/>
            <a:ext cx="8672513" cy="2971800"/>
          </a:xfrm>
        </p:spPr>
        <p:txBody>
          <a:bodyPr/>
          <a:lstStyle/>
          <a:p>
            <a:r>
              <a:rPr lang="en-US" sz="2000" dirty="0" smtClean="0"/>
              <a:t>Rapid improvements to device processes</a:t>
            </a:r>
          </a:p>
          <a:p>
            <a:pPr lvl="2"/>
            <a:r>
              <a:rPr lang="en-US" sz="1600" dirty="0" smtClean="0"/>
              <a:t>Higher </a:t>
            </a:r>
            <a:r>
              <a:rPr lang="en-US" sz="1600" dirty="0"/>
              <a:t>PDE</a:t>
            </a:r>
          </a:p>
          <a:p>
            <a:pPr lvl="2"/>
            <a:r>
              <a:rPr lang="en-US" sz="1600" dirty="0"/>
              <a:t>Better process allows for higher over-voltage operation</a:t>
            </a:r>
          </a:p>
          <a:p>
            <a:pPr lvl="2"/>
            <a:r>
              <a:rPr lang="en-US" sz="1600" dirty="0"/>
              <a:t>Lower x-talk and after-pulsing</a:t>
            </a:r>
          </a:p>
          <a:p>
            <a:pPr lvl="2"/>
            <a:r>
              <a:rPr lang="en-US" sz="1600" dirty="0"/>
              <a:t>Better temperature </a:t>
            </a:r>
            <a:r>
              <a:rPr lang="en-US" sz="1600" dirty="0" smtClean="0"/>
              <a:t>coefficient</a:t>
            </a:r>
          </a:p>
          <a:p>
            <a:r>
              <a:rPr lang="en-US" sz="2000" dirty="0"/>
              <a:t>Many vendors with new </a:t>
            </a:r>
            <a:r>
              <a:rPr lang="en-US" sz="2000" dirty="0" smtClean="0"/>
              <a:t>candidate devices</a:t>
            </a:r>
          </a:p>
          <a:p>
            <a:pPr lvl="2"/>
            <a:r>
              <a:rPr lang="en-US" sz="1600" dirty="0" smtClean="0"/>
              <a:t>Hamamatsu </a:t>
            </a:r>
            <a:r>
              <a:rPr lang="en-US" sz="1600" dirty="0"/>
              <a:t>and </a:t>
            </a:r>
            <a:r>
              <a:rPr lang="en-US" sz="1600" dirty="0" smtClean="0"/>
              <a:t>KETEK have </a:t>
            </a:r>
            <a:r>
              <a:rPr lang="en-US" sz="1600" dirty="0"/>
              <a:t>2mm x 2mm COTS </a:t>
            </a:r>
            <a:r>
              <a:rPr lang="en-US" sz="1600" dirty="0" err="1"/>
              <a:t>SiPMs</a:t>
            </a:r>
            <a:endParaRPr lang="en-US" sz="1600" dirty="0"/>
          </a:p>
          <a:p>
            <a:pPr lvl="3"/>
            <a:r>
              <a:rPr lang="en-US" sz="1600" dirty="0"/>
              <a:t>Hamamatsu has Through Silicon Via (TSV) and surface mount </a:t>
            </a:r>
            <a:r>
              <a:rPr lang="en-US" sz="1600" dirty="0" smtClean="0"/>
              <a:t>packaging.  KETEK will have TSV by end of 2014.</a:t>
            </a:r>
            <a:endParaRPr lang="en-US" sz="1600" dirty="0"/>
          </a:p>
          <a:p>
            <a:pPr lvl="2"/>
            <a:r>
              <a:rPr lang="en-US" sz="1600" dirty="0"/>
              <a:t>FBK/</a:t>
            </a:r>
            <a:r>
              <a:rPr lang="en-US" sz="1600" dirty="0" err="1"/>
              <a:t>AdvanSiD</a:t>
            </a:r>
            <a:r>
              <a:rPr lang="en-US" sz="1600" dirty="0"/>
              <a:t> has new </a:t>
            </a:r>
            <a:r>
              <a:rPr lang="en-US" sz="1600" dirty="0" err="1"/>
              <a:t>SiPM</a:t>
            </a:r>
            <a:r>
              <a:rPr lang="en-US" sz="1600" dirty="0"/>
              <a:t> with </a:t>
            </a:r>
            <a:r>
              <a:rPr lang="en-US" sz="1600" dirty="0" smtClean="0"/>
              <a:t>trenching (custom size available)</a:t>
            </a:r>
            <a:endParaRPr lang="en-US" sz="1600" dirty="0"/>
          </a:p>
          <a:p>
            <a:pPr lvl="2"/>
            <a:r>
              <a:rPr lang="en-US" sz="1600" dirty="0"/>
              <a:t>SENSL </a:t>
            </a:r>
            <a:r>
              <a:rPr lang="en-US" sz="1600" dirty="0" smtClean="0"/>
              <a:t>will have TSV late 2014 (custom size available) </a:t>
            </a:r>
            <a:endParaRPr lang="en-US" sz="1600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275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20140926_1512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1" y="863089"/>
            <a:ext cx="3843856" cy="2162169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4" name="Content Placeholder 6" descr="20140926_1521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" r="1099"/>
          <a:stretch>
            <a:fillRect/>
          </a:stretch>
        </p:blipFill>
        <p:spPr>
          <a:xfrm>
            <a:off x="5977467" y="3916995"/>
            <a:ext cx="3725324" cy="214256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SiPM</a:t>
            </a:r>
            <a:r>
              <a:rPr lang="en-US" dirty="0"/>
              <a:t> Characterization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5261215" cy="4987867"/>
          </a:xfrm>
        </p:spPr>
        <p:txBody>
          <a:bodyPr/>
          <a:lstStyle/>
          <a:p>
            <a:r>
              <a:rPr lang="en-US" dirty="0" err="1" smtClean="0"/>
              <a:t>SiPM</a:t>
            </a:r>
            <a:r>
              <a:rPr lang="en-US" dirty="0"/>
              <a:t> </a:t>
            </a:r>
            <a:r>
              <a:rPr lang="en-US" dirty="0" smtClean="0"/>
              <a:t>characterization before/after irradiation/longevity testing (@NIU)</a:t>
            </a:r>
          </a:p>
          <a:p>
            <a:pPr lvl="1"/>
            <a:r>
              <a:rPr lang="en-US" dirty="0" smtClean="0"/>
              <a:t>Measure device parameters:          </a:t>
            </a:r>
          </a:p>
          <a:p>
            <a:pPr lvl="2"/>
            <a:r>
              <a:rPr lang="en-US" dirty="0" smtClean="0"/>
              <a:t>I-V curve, waveform</a:t>
            </a:r>
          </a:p>
          <a:p>
            <a:pPr lvl="1"/>
            <a:r>
              <a:rPr lang="en-US" dirty="0" smtClean="0"/>
              <a:t>Derived parameters:</a:t>
            </a:r>
          </a:p>
          <a:p>
            <a:pPr lvl="2"/>
            <a:r>
              <a:rPr lang="en-US" dirty="0" smtClean="0"/>
              <a:t>V</a:t>
            </a:r>
            <a:r>
              <a:rPr lang="en-US" baseline="-25000" dirty="0" smtClean="0"/>
              <a:t>BR</a:t>
            </a:r>
            <a:r>
              <a:rPr lang="en-US" dirty="0" smtClean="0"/>
              <a:t>, </a:t>
            </a:r>
            <a:r>
              <a:rPr lang="en-US" dirty="0" err="1" smtClean="0"/>
              <a:t>Vbias</a:t>
            </a:r>
            <a:r>
              <a:rPr lang="en-US" dirty="0" smtClean="0"/>
              <a:t>, Dark current/count </a:t>
            </a:r>
          </a:p>
          <a:p>
            <a:pPr marL="857250" lvl="2" indent="0">
              <a:buNone/>
            </a:pPr>
            <a:r>
              <a:rPr lang="en-US" dirty="0" smtClean="0"/>
              <a:t>	    rate, gain, </a:t>
            </a:r>
            <a:r>
              <a:rPr lang="en-US" dirty="0" err="1" smtClean="0"/>
              <a:t>xtalk</a:t>
            </a:r>
            <a:r>
              <a:rPr lang="en-US" dirty="0" smtClean="0"/>
              <a:t>, etc.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116203" y="6210258"/>
            <a:ext cx="17156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FF0000"/>
                </a:solidFill>
              </a:rPr>
              <a:t>SiPM</a:t>
            </a:r>
            <a:r>
              <a:rPr lang="en-US" sz="1600" b="1" dirty="0" smtClean="0">
                <a:solidFill>
                  <a:srgbClr val="FF0000"/>
                </a:solidFill>
              </a:rPr>
              <a:t> Adapter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Board in Dark Box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36836" y="50875"/>
            <a:ext cx="1911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FF0000"/>
                </a:solidFill>
              </a:rPr>
              <a:t>SiPM</a:t>
            </a:r>
            <a:r>
              <a:rPr lang="en-US" sz="1600" b="1" dirty="0" smtClean="0">
                <a:solidFill>
                  <a:srgbClr val="FF0000"/>
                </a:solidFill>
              </a:rPr>
              <a:t> Adapter board</a:t>
            </a:r>
          </a:p>
        </p:txBody>
      </p:sp>
      <p:pic>
        <p:nvPicPr>
          <p:cNvPr id="7" name="Picture 6" descr="SiPM_spectr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9" y="3793065"/>
            <a:ext cx="4476569" cy="247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66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SiPM</a:t>
            </a:r>
            <a:r>
              <a:rPr lang="en-US" dirty="0" smtClean="0"/>
              <a:t> Radiation &amp; Longevity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5261215" cy="4987867"/>
          </a:xfrm>
        </p:spPr>
        <p:txBody>
          <a:bodyPr/>
          <a:lstStyle/>
          <a:p>
            <a:r>
              <a:rPr lang="en-US" dirty="0" smtClean="0"/>
              <a:t>Radiation Qualification</a:t>
            </a:r>
          </a:p>
          <a:p>
            <a:pPr lvl="1"/>
            <a:r>
              <a:rPr lang="en-US" sz="1600" dirty="0" smtClean="0"/>
              <a:t>Reactor </a:t>
            </a:r>
            <a:r>
              <a:rPr lang="en-US" sz="1600" dirty="0"/>
              <a:t>neutrons</a:t>
            </a:r>
          </a:p>
          <a:p>
            <a:pPr lvl="2"/>
            <a:r>
              <a:rPr lang="en-US" sz="1600" dirty="0"/>
              <a:t>UC Davis </a:t>
            </a:r>
            <a:r>
              <a:rPr lang="en-US" sz="1600" dirty="0" smtClean="0"/>
              <a:t>reactor (Energy </a:t>
            </a:r>
            <a:r>
              <a:rPr lang="en-US" sz="1600" dirty="0"/>
              <a:t>1-10 </a:t>
            </a:r>
            <a:r>
              <a:rPr lang="en-US" sz="1600" dirty="0" smtClean="0"/>
              <a:t>MeV)</a:t>
            </a:r>
          </a:p>
          <a:p>
            <a:pPr lvl="2"/>
            <a:r>
              <a:rPr lang="en-US" sz="1600" dirty="0" smtClean="0"/>
              <a:t>U of Florida reactor (thermal neutrons)</a:t>
            </a:r>
          </a:p>
          <a:p>
            <a:pPr lvl="2"/>
            <a:r>
              <a:rPr lang="en-US" sz="1600" dirty="0" smtClean="0"/>
              <a:t>Sources (Fermilab)</a:t>
            </a:r>
            <a:endParaRPr lang="en-US" sz="1600" dirty="0"/>
          </a:p>
          <a:p>
            <a:pPr lvl="3"/>
            <a:r>
              <a:rPr lang="en-US" sz="1600" dirty="0" err="1"/>
              <a:t>AmBe</a:t>
            </a:r>
            <a:r>
              <a:rPr lang="en-US" sz="1600" dirty="0"/>
              <a:t> </a:t>
            </a:r>
          </a:p>
          <a:p>
            <a:pPr lvl="4"/>
            <a:r>
              <a:rPr lang="en-US" sz="1600" dirty="0"/>
              <a:t>Energy - 2-10 MeV</a:t>
            </a:r>
          </a:p>
          <a:p>
            <a:pPr lvl="4"/>
            <a:r>
              <a:rPr lang="en-US" sz="1600" dirty="0"/>
              <a:t>2.1E5 n/s</a:t>
            </a:r>
          </a:p>
          <a:p>
            <a:pPr lvl="3"/>
            <a:r>
              <a:rPr lang="en-US" sz="1600" dirty="0"/>
              <a:t>Cf-252</a:t>
            </a:r>
          </a:p>
          <a:p>
            <a:pPr lvl="4"/>
            <a:r>
              <a:rPr lang="en-US" sz="1600" dirty="0"/>
              <a:t> Energy - 2 MeV</a:t>
            </a:r>
          </a:p>
          <a:p>
            <a:pPr lvl="4"/>
            <a:r>
              <a:rPr lang="en-US" sz="1600" dirty="0"/>
              <a:t>2.7E4 n/</a:t>
            </a:r>
            <a:r>
              <a:rPr lang="en-US" sz="1600" dirty="0" smtClean="0"/>
              <a:t>s</a:t>
            </a:r>
            <a:endParaRPr lang="en-US" dirty="0" smtClean="0"/>
          </a:p>
          <a:p>
            <a:r>
              <a:rPr lang="en-US" dirty="0"/>
              <a:t>Accelerated Aging </a:t>
            </a:r>
            <a:r>
              <a:rPr lang="en-US" dirty="0" smtClean="0"/>
              <a:t>Test </a:t>
            </a:r>
          </a:p>
          <a:p>
            <a:pPr lvl="1"/>
            <a:r>
              <a:rPr lang="en-US" sz="1600" dirty="0" smtClean="0"/>
              <a:t>Arrhenius equation</a:t>
            </a:r>
            <a:endParaRPr lang="en-US" sz="1600" dirty="0"/>
          </a:p>
          <a:p>
            <a:pPr lvl="2"/>
            <a:r>
              <a:rPr lang="en-US" sz="1600" dirty="0"/>
              <a:t>Counter Motherboard temperature: ~25 </a:t>
            </a:r>
            <a:r>
              <a:rPr lang="en-US" sz="1600" baseline="30000" dirty="0" err="1"/>
              <a:t>o</a:t>
            </a:r>
            <a:r>
              <a:rPr lang="en-US" sz="1600" dirty="0" err="1"/>
              <a:t>C</a:t>
            </a:r>
            <a:endParaRPr lang="en-US" sz="1600" dirty="0"/>
          </a:p>
          <a:p>
            <a:pPr lvl="2"/>
            <a:r>
              <a:rPr lang="en-US" sz="1600" dirty="0"/>
              <a:t>Mu2e running (3 </a:t>
            </a:r>
            <a:r>
              <a:rPr lang="en-US" sz="1600" dirty="0" err="1"/>
              <a:t>yrs</a:t>
            </a:r>
            <a:r>
              <a:rPr lang="en-US" sz="1600" dirty="0" smtClean="0"/>
              <a:t>) + commissioning (1yr)</a:t>
            </a:r>
            <a:endParaRPr lang="en-US" sz="1600" dirty="0"/>
          </a:p>
          <a:p>
            <a:pPr lvl="1"/>
            <a:r>
              <a:rPr lang="en-US" sz="1600" dirty="0"/>
              <a:t>Device oven test:</a:t>
            </a:r>
          </a:p>
          <a:p>
            <a:pPr lvl="2"/>
            <a:r>
              <a:rPr lang="en-US" sz="1600" dirty="0"/>
              <a:t>70 </a:t>
            </a:r>
            <a:r>
              <a:rPr lang="en-US" sz="1600" baseline="30000" dirty="0" err="1"/>
              <a:t>o</a:t>
            </a:r>
            <a:r>
              <a:rPr lang="en-US" sz="1600" dirty="0" err="1"/>
              <a:t>C</a:t>
            </a:r>
            <a:r>
              <a:rPr lang="en-US" sz="1600" dirty="0"/>
              <a:t> for </a:t>
            </a:r>
            <a:r>
              <a:rPr lang="en-US" sz="1600" dirty="0" smtClean="0"/>
              <a:t>64.5 </a:t>
            </a:r>
            <a:r>
              <a:rPr lang="en-US" sz="1600" dirty="0"/>
              <a:t>days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pic>
        <p:nvPicPr>
          <p:cNvPr id="7" name="Content Placeholder 11" descr="AM241BE-5.2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38" r="16538"/>
          <a:stretch>
            <a:fillRect/>
          </a:stretch>
        </p:blipFill>
        <p:spPr>
          <a:xfrm>
            <a:off x="5582311" y="2349500"/>
            <a:ext cx="1847189" cy="2070100"/>
          </a:xfrm>
          <a:prstGeom prst="rect">
            <a:avLst/>
          </a:prstGeom>
        </p:spPr>
      </p:pic>
      <p:pic>
        <p:nvPicPr>
          <p:cNvPr id="9" name="Picture 8" descr="McClellan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815" y="901700"/>
            <a:ext cx="3425585" cy="1473200"/>
          </a:xfrm>
          <a:prstGeom prst="rect">
            <a:avLst/>
          </a:prstGeom>
        </p:spPr>
      </p:pic>
      <p:pic>
        <p:nvPicPr>
          <p:cNvPr id="10" name="Content Placeholder 7" descr="Ov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18" r="16618"/>
          <a:stretch>
            <a:fillRect/>
          </a:stretch>
        </p:blipFill>
        <p:spPr>
          <a:xfrm>
            <a:off x="6882643" y="3797300"/>
            <a:ext cx="2032757" cy="22780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11800" y="2044700"/>
            <a:ext cx="845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Reactor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75300" y="4076700"/>
            <a:ext cx="846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Sources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72300" y="3860800"/>
            <a:ext cx="17363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Oven for 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Accelerated Aging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907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SiPM</a:t>
            </a:r>
            <a:r>
              <a:rPr lang="en-US" dirty="0" smtClean="0"/>
              <a:t> QA Tester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479800"/>
            <a:ext cx="8672513" cy="2551113"/>
          </a:xfrm>
        </p:spPr>
        <p:txBody>
          <a:bodyPr/>
          <a:lstStyle/>
          <a:p>
            <a:r>
              <a:rPr lang="en-US" dirty="0" smtClean="0"/>
              <a:t>QA Testing</a:t>
            </a:r>
            <a:endParaRPr lang="en-US" dirty="0"/>
          </a:p>
          <a:p>
            <a:pPr lvl="1"/>
            <a:r>
              <a:rPr lang="en-US" dirty="0"/>
              <a:t>Need to test many devices in parallel</a:t>
            </a:r>
          </a:p>
          <a:p>
            <a:pPr lvl="2"/>
            <a:r>
              <a:rPr lang="en-US" dirty="0"/>
              <a:t>Testing design for I-V tester with a simple scheme for providing bias</a:t>
            </a:r>
          </a:p>
          <a:p>
            <a:pPr lvl="1"/>
            <a:r>
              <a:rPr lang="en-US" dirty="0" smtClean="0"/>
              <a:t>Need </a:t>
            </a:r>
            <a:r>
              <a:rPr lang="en-US" dirty="0"/>
              <a:t>to do both I-V and pulse mode testing on a small number of devices </a:t>
            </a:r>
          </a:p>
          <a:p>
            <a:pPr lvl="2"/>
            <a:r>
              <a:rPr lang="en-US" dirty="0"/>
              <a:t>Longevity/Radiation testing </a:t>
            </a:r>
            <a:r>
              <a:rPr lang="en-US" dirty="0" smtClean="0"/>
              <a:t>for </a:t>
            </a:r>
            <a:r>
              <a:rPr lang="en-US" dirty="0"/>
              <a:t>batch </a:t>
            </a:r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 descr="SiPM_i-v_bo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914400"/>
            <a:ext cx="4394200" cy="2451100"/>
          </a:xfrm>
          <a:prstGeom prst="rect">
            <a:avLst/>
          </a:prstGeom>
        </p:spPr>
      </p:pic>
      <p:pic>
        <p:nvPicPr>
          <p:cNvPr id="8" name="Picture 7" descr="SiPM_3d_hol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00" y="914400"/>
            <a:ext cx="3327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14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I-V Curve from QA Tester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06" t="503" r="951" b="2740"/>
          <a:stretch/>
        </p:blipFill>
        <p:spPr>
          <a:xfrm>
            <a:off x="778936" y="897800"/>
            <a:ext cx="7332133" cy="534637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CRV </a:t>
            </a:r>
            <a:r>
              <a:rPr lang="en-US" dirty="0" err="1" smtClean="0"/>
              <a:t>Photodetector</a:t>
            </a:r>
            <a:r>
              <a:rPr lang="en-US" dirty="0" smtClean="0"/>
              <a:t>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3716"/>
            <a:ext cx="8686800" cy="4987867"/>
          </a:xfrm>
        </p:spPr>
        <p:txBody>
          <a:bodyPr/>
          <a:lstStyle/>
          <a:p>
            <a:r>
              <a:rPr lang="en-US" dirty="0" smtClean="0"/>
              <a:t>Julie Whitmore – CAM and L3 Manager </a:t>
            </a:r>
          </a:p>
          <a:p>
            <a:pPr lvl="2"/>
            <a:r>
              <a:rPr lang="en-US" dirty="0" smtClean="0"/>
              <a:t>Fermilab scientist for over 20 years. </a:t>
            </a:r>
          </a:p>
          <a:p>
            <a:pPr lvl="2"/>
            <a:r>
              <a:rPr lang="en-US" dirty="0" smtClean="0"/>
              <a:t>L2 Manager: CMS HCAL Maintenance &amp; Operations</a:t>
            </a:r>
          </a:p>
          <a:p>
            <a:pPr lvl="2"/>
            <a:r>
              <a:rPr lang="en-US" dirty="0" smtClean="0"/>
              <a:t>L3 Manager: CMS HCAL FE </a:t>
            </a:r>
            <a:r>
              <a:rPr lang="en-US" dirty="0" err="1" smtClean="0"/>
              <a:t>Elec</a:t>
            </a:r>
            <a:r>
              <a:rPr lang="en-US" dirty="0" smtClean="0"/>
              <a:t>, CMS HCAL Upgrade FE </a:t>
            </a:r>
            <a:r>
              <a:rPr lang="en-US" dirty="0" err="1" smtClean="0"/>
              <a:t>Elec</a:t>
            </a:r>
            <a:endParaRPr lang="en-US" dirty="0" smtClean="0"/>
          </a:p>
          <a:p>
            <a:pPr lvl="2"/>
            <a:r>
              <a:rPr lang="en-US" dirty="0" smtClean="0"/>
              <a:t>Technical: </a:t>
            </a:r>
            <a:r>
              <a:rPr lang="en-US" dirty="0" err="1" smtClean="0"/>
              <a:t>KTeV</a:t>
            </a:r>
            <a:r>
              <a:rPr lang="en-US" dirty="0" smtClean="0"/>
              <a:t> </a:t>
            </a:r>
            <a:r>
              <a:rPr lang="en-US" dirty="0" err="1" smtClean="0"/>
              <a:t>CsI</a:t>
            </a:r>
            <a:r>
              <a:rPr lang="en-US" dirty="0" smtClean="0"/>
              <a:t> </a:t>
            </a:r>
            <a:r>
              <a:rPr lang="en-US" dirty="0" err="1" smtClean="0"/>
              <a:t>Calo</a:t>
            </a:r>
            <a:r>
              <a:rPr lang="en-US" dirty="0" smtClean="0"/>
              <a:t> and CMS HCAL FE Electronics   </a:t>
            </a:r>
            <a:endParaRPr lang="en-US" dirty="0"/>
          </a:p>
          <a:p>
            <a:r>
              <a:rPr lang="en-US" dirty="0" smtClean="0"/>
              <a:t>Paul </a:t>
            </a:r>
            <a:r>
              <a:rPr lang="en-US" dirty="0" err="1" smtClean="0"/>
              <a:t>Rubinov</a:t>
            </a:r>
            <a:r>
              <a:rPr lang="en-US" dirty="0"/>
              <a:t> </a:t>
            </a:r>
            <a:endParaRPr lang="en-US" dirty="0" smtClean="0"/>
          </a:p>
          <a:p>
            <a:pPr lvl="2"/>
            <a:r>
              <a:rPr lang="en-US" dirty="0" smtClean="0"/>
              <a:t>Fermilab </a:t>
            </a:r>
            <a:r>
              <a:rPr lang="en-US" dirty="0" err="1" smtClean="0"/>
              <a:t>Eng</a:t>
            </a:r>
            <a:r>
              <a:rPr lang="en-US" dirty="0" smtClean="0"/>
              <a:t> </a:t>
            </a:r>
            <a:r>
              <a:rPr lang="en-US" dirty="0" err="1" smtClean="0"/>
              <a:t>Phys</a:t>
            </a:r>
            <a:r>
              <a:rPr lang="en-US" dirty="0" smtClean="0"/>
              <a:t> for over 15yrs.  Mu2e CRV since 2009.</a:t>
            </a:r>
          </a:p>
          <a:p>
            <a:pPr lvl="2"/>
            <a:r>
              <a:rPr lang="en-US" dirty="0" smtClean="0"/>
              <a:t>Technical: over 13yrs </a:t>
            </a:r>
            <a:r>
              <a:rPr lang="en-US" dirty="0" err="1" smtClean="0"/>
              <a:t>photodetector</a:t>
            </a:r>
            <a:r>
              <a:rPr lang="en-US" dirty="0" smtClean="0"/>
              <a:t> experience, D0 fiber tracker, Minerva FE </a:t>
            </a:r>
            <a:r>
              <a:rPr lang="en-US" dirty="0" err="1" smtClean="0"/>
              <a:t>Elec</a:t>
            </a:r>
            <a:r>
              <a:rPr lang="en-US" dirty="0" smtClean="0"/>
              <a:t>, </a:t>
            </a:r>
            <a:r>
              <a:rPr lang="en-US" dirty="0" err="1"/>
              <a:t>SiPM</a:t>
            </a:r>
            <a:r>
              <a:rPr lang="en-US" dirty="0"/>
              <a:t> experience from Proton Computed </a:t>
            </a:r>
            <a:r>
              <a:rPr lang="en-US" dirty="0" smtClean="0"/>
              <a:t>Tomography (PCT), </a:t>
            </a:r>
            <a:r>
              <a:rPr lang="en-US" dirty="0" err="1" smtClean="0"/>
              <a:t>SiPM</a:t>
            </a:r>
            <a:r>
              <a:rPr lang="en-US" dirty="0" smtClean="0"/>
              <a:t> readout for Fermilab test beam</a:t>
            </a:r>
          </a:p>
          <a:p>
            <a:r>
              <a:rPr lang="en-US" dirty="0" smtClean="0"/>
              <a:t>Vishnu </a:t>
            </a:r>
            <a:r>
              <a:rPr lang="en-US" dirty="0" err="1" smtClean="0"/>
              <a:t>Zutshi</a:t>
            </a:r>
            <a:r>
              <a:rPr lang="en-US" dirty="0" smtClean="0"/>
              <a:t> </a:t>
            </a:r>
          </a:p>
          <a:p>
            <a:pPr lvl="2"/>
            <a:r>
              <a:rPr lang="en-US" dirty="0" err="1" smtClean="0"/>
              <a:t>Assoc</a:t>
            </a:r>
            <a:r>
              <a:rPr lang="en-US" dirty="0" smtClean="0"/>
              <a:t> Prof NIU. </a:t>
            </a:r>
          </a:p>
          <a:p>
            <a:pPr lvl="2"/>
            <a:r>
              <a:rPr lang="en-US" dirty="0" smtClean="0"/>
              <a:t>Technical: </a:t>
            </a:r>
            <a:r>
              <a:rPr lang="en-US" dirty="0" err="1" smtClean="0"/>
              <a:t>SiPMs</a:t>
            </a:r>
            <a:r>
              <a:rPr lang="en-US" dirty="0" smtClean="0"/>
              <a:t> for PCT and LC Hadron Shower Imager.  </a:t>
            </a:r>
          </a:p>
          <a:p>
            <a:r>
              <a:rPr lang="en-US" dirty="0" smtClean="0"/>
              <a:t>Yuri </a:t>
            </a:r>
            <a:r>
              <a:rPr lang="en-US" dirty="0" err="1" smtClean="0"/>
              <a:t>Oksuzian</a:t>
            </a:r>
            <a:r>
              <a:rPr lang="en-US" dirty="0" smtClean="0"/>
              <a:t> (see CRV Fiber L3 talk)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Julie Whitmore - DOE CD-2/3b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329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Remaining work before CD-3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Device selection</a:t>
            </a:r>
          </a:p>
          <a:p>
            <a:pPr lvl="1"/>
            <a:r>
              <a:rPr lang="en-US" dirty="0" smtClean="0"/>
              <a:t>Identify candidate </a:t>
            </a:r>
            <a:r>
              <a:rPr lang="en-US" dirty="0" err="1" smtClean="0"/>
              <a:t>SiPMs</a:t>
            </a:r>
            <a:r>
              <a:rPr lang="en-US" dirty="0" smtClean="0"/>
              <a:t> and validate they meet requirements</a:t>
            </a:r>
          </a:p>
          <a:p>
            <a:pPr lvl="2"/>
            <a:r>
              <a:rPr lang="en-US" dirty="0" err="1" smtClean="0"/>
              <a:t>SiPM</a:t>
            </a:r>
            <a:r>
              <a:rPr lang="en-US" dirty="0" smtClean="0"/>
              <a:t> characterization (dark count rate, V</a:t>
            </a:r>
            <a:r>
              <a:rPr lang="en-US" baseline="-25000" dirty="0" smtClean="0"/>
              <a:t>BR</a:t>
            </a:r>
            <a:r>
              <a:rPr lang="en-US" dirty="0" smtClean="0"/>
              <a:t>, gain, temp dependence, etc.)</a:t>
            </a:r>
          </a:p>
          <a:p>
            <a:pPr lvl="2"/>
            <a:r>
              <a:rPr lang="en-US" dirty="0" smtClean="0"/>
              <a:t>Radiation and Longevity Testing</a:t>
            </a:r>
          </a:p>
          <a:p>
            <a:pPr lvl="2"/>
            <a:r>
              <a:rPr lang="en-US" dirty="0" smtClean="0"/>
              <a:t>Determine whether COTS </a:t>
            </a:r>
            <a:r>
              <a:rPr lang="en-US" dirty="0" err="1" smtClean="0"/>
              <a:t>SiPM</a:t>
            </a:r>
            <a:r>
              <a:rPr lang="en-US" dirty="0" smtClean="0"/>
              <a:t> will work.  If not, custom size device will be needed.</a:t>
            </a:r>
          </a:p>
          <a:p>
            <a:pPr lvl="2"/>
            <a:r>
              <a:rPr lang="en-US" dirty="0" smtClean="0"/>
              <a:t>We don’t expect any surprises since these devices will be relatively mature (1-2yrs old) by the time of production purchase</a:t>
            </a:r>
          </a:p>
          <a:p>
            <a:r>
              <a:rPr lang="en-US" dirty="0" smtClean="0">
                <a:sym typeface="Wingdings"/>
              </a:rPr>
              <a:t>Finish prototype QA Tester</a:t>
            </a:r>
          </a:p>
          <a:p>
            <a:pPr lvl="1"/>
            <a:r>
              <a:rPr lang="en-US" dirty="0" smtClean="0">
                <a:sym typeface="Wingdings"/>
              </a:rPr>
              <a:t>3d printed device holder must be designed/fabricated to match the specific </a:t>
            </a:r>
            <a:r>
              <a:rPr lang="en-US" dirty="0" err="1" smtClean="0">
                <a:sym typeface="Wingdings"/>
              </a:rPr>
              <a:t>SiPM</a:t>
            </a:r>
            <a:r>
              <a:rPr lang="en-US" dirty="0" smtClean="0">
                <a:sym typeface="Wingdings"/>
              </a:rPr>
              <a:t> being tested.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915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Assurance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Mu2e needs to validate quality of the </a:t>
            </a:r>
            <a:r>
              <a:rPr lang="en-US" dirty="0" err="1" smtClean="0"/>
              <a:t>SiPMs</a:t>
            </a:r>
            <a:endParaRPr lang="en-US" dirty="0" smtClean="0"/>
          </a:p>
          <a:p>
            <a:pPr lvl="1"/>
            <a:r>
              <a:rPr lang="en-US" dirty="0" smtClean="0"/>
              <a:t>Learn from T2K experience (T2K INGRID – 18,000 devices)</a:t>
            </a:r>
          </a:p>
          <a:p>
            <a:pPr lvl="2"/>
            <a:r>
              <a:rPr lang="en-US" dirty="0" smtClean="0"/>
              <a:t>T2K extensively tested all devices at various temps</a:t>
            </a:r>
          </a:p>
          <a:p>
            <a:pPr lvl="3"/>
            <a:r>
              <a:rPr lang="en-US" dirty="0" smtClean="0"/>
              <a:t>Found only a few key parameters were needed for operation (dark count, V</a:t>
            </a:r>
            <a:r>
              <a:rPr lang="en-US" baseline="-25000" dirty="0" smtClean="0"/>
              <a:t>BR</a:t>
            </a:r>
            <a:r>
              <a:rPr lang="en-US" dirty="0" smtClean="0"/>
              <a:t>, temp dependence of gain)</a:t>
            </a:r>
          </a:p>
          <a:p>
            <a:pPr lvl="4"/>
            <a:r>
              <a:rPr lang="en-US" dirty="0" smtClean="0"/>
              <a:t>Need to track properties in-situ (monitor single PE, dark count, gain)</a:t>
            </a:r>
            <a:endParaRPr lang="en-US" dirty="0"/>
          </a:p>
          <a:p>
            <a:pPr lvl="3"/>
            <a:r>
              <a:rPr lang="en-US" dirty="0" smtClean="0"/>
              <a:t>Temperature dependence is specific to the process </a:t>
            </a:r>
          </a:p>
          <a:p>
            <a:pPr lvl="4"/>
            <a:r>
              <a:rPr lang="en-US" dirty="0" smtClean="0"/>
              <a:t>Need to test a few to fully characterize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lans for QA testing of </a:t>
            </a:r>
            <a:r>
              <a:rPr lang="en-US" dirty="0" err="1" smtClean="0"/>
              <a:t>SiPMs</a:t>
            </a:r>
            <a:endParaRPr lang="en-US" dirty="0" smtClean="0"/>
          </a:p>
          <a:p>
            <a:pPr lvl="2"/>
            <a:r>
              <a:rPr lang="en-US" dirty="0" smtClean="0"/>
              <a:t>Test a small subset (10%) of </a:t>
            </a:r>
            <a:r>
              <a:rPr lang="en-US" dirty="0" err="1" smtClean="0"/>
              <a:t>SiPMs</a:t>
            </a:r>
            <a:r>
              <a:rPr lang="en-US" dirty="0" smtClean="0"/>
              <a:t> to validate the vendor batches</a:t>
            </a:r>
          </a:p>
          <a:p>
            <a:pPr lvl="2"/>
            <a:r>
              <a:rPr lang="en-US" dirty="0" smtClean="0"/>
              <a:t>Destructive Radiation and Longevity tests on a smaller subset of devices (.5%)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601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ES&amp;H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SiPM</a:t>
            </a:r>
            <a:r>
              <a:rPr lang="en-US" dirty="0" smtClean="0"/>
              <a:t> operation</a:t>
            </a:r>
          </a:p>
          <a:p>
            <a:pPr lvl="1"/>
            <a:r>
              <a:rPr lang="en-US" dirty="0" err="1" smtClean="0"/>
              <a:t>SiPM</a:t>
            </a:r>
            <a:r>
              <a:rPr lang="en-US" dirty="0" smtClean="0"/>
              <a:t> operating voltages vary by vendor (KETEK ~ 30V, Hamamatsu ~ 80V, etc.)</a:t>
            </a:r>
          </a:p>
          <a:p>
            <a:pPr lvl="1"/>
            <a:r>
              <a:rPr lang="en-US" dirty="0" smtClean="0"/>
              <a:t>Operation of </a:t>
            </a:r>
            <a:r>
              <a:rPr lang="en-US" dirty="0" err="1" smtClean="0"/>
              <a:t>SiPMs</a:t>
            </a:r>
            <a:r>
              <a:rPr lang="en-US" dirty="0" smtClean="0"/>
              <a:t> will follow Fermilab ES&amp;H Manual (FESHM) standards for electrical equipment operation.</a:t>
            </a:r>
          </a:p>
          <a:p>
            <a:r>
              <a:rPr lang="en-US" dirty="0" smtClean="0"/>
              <a:t>QA </a:t>
            </a:r>
            <a:r>
              <a:rPr lang="en-US" dirty="0" err="1" smtClean="0"/>
              <a:t>SiPM</a:t>
            </a:r>
            <a:r>
              <a:rPr lang="en-US" dirty="0" smtClean="0"/>
              <a:t> testing ji</a:t>
            </a:r>
            <a:r>
              <a:rPr lang="en-US" dirty="0"/>
              <a:t>g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Hazards are minimum (Soldering, epoxy,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591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 &amp;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55185"/>
            <a:ext cx="8672513" cy="4987867"/>
          </a:xfrm>
        </p:spPr>
        <p:txBody>
          <a:bodyPr/>
          <a:lstStyle/>
          <a:p>
            <a:r>
              <a:rPr lang="en-US" dirty="0"/>
              <a:t>Internal </a:t>
            </a:r>
          </a:p>
          <a:p>
            <a:pPr lvl="1"/>
            <a:r>
              <a:rPr lang="en-US" dirty="0"/>
              <a:t>CRV </a:t>
            </a:r>
            <a:r>
              <a:rPr lang="en-US" dirty="0" err="1"/>
              <a:t>photodetector</a:t>
            </a:r>
            <a:r>
              <a:rPr lang="en-US" dirty="0"/>
              <a:t> interfaces to the </a:t>
            </a:r>
            <a:r>
              <a:rPr lang="en-US" dirty="0" smtClean="0"/>
              <a:t>fibers and FE Electronics</a:t>
            </a:r>
          </a:p>
          <a:p>
            <a:pPr lvl="2"/>
            <a:r>
              <a:rPr lang="en-US" dirty="0" err="1" smtClean="0"/>
              <a:t>SiPM</a:t>
            </a:r>
            <a:r>
              <a:rPr lang="en-US" dirty="0" smtClean="0"/>
              <a:t> size must match fiber with sufficient tolerance for alignment </a:t>
            </a:r>
            <a:r>
              <a:rPr lang="en-US" dirty="0"/>
              <a:t> </a:t>
            </a:r>
          </a:p>
          <a:p>
            <a:pPr lvl="2"/>
            <a:r>
              <a:rPr lang="en-US" dirty="0"/>
              <a:t>FE </a:t>
            </a:r>
            <a:r>
              <a:rPr lang="en-US" dirty="0" smtClean="0"/>
              <a:t>electronics: Bias voltages &amp; dynamic </a:t>
            </a:r>
            <a:r>
              <a:rPr lang="en-US" dirty="0"/>
              <a:t>range are understood and documented</a:t>
            </a:r>
            <a:r>
              <a:rPr lang="en-US" dirty="0" smtClean="0"/>
              <a:t>.  Counter motherboard design documented.</a:t>
            </a:r>
            <a:endParaRPr lang="en-US" dirty="0"/>
          </a:p>
          <a:p>
            <a:r>
              <a:rPr lang="en-US" dirty="0"/>
              <a:t>External </a:t>
            </a:r>
            <a:endParaRPr lang="en-US" dirty="0" smtClean="0"/>
          </a:p>
          <a:p>
            <a:pPr lvl="1"/>
            <a:r>
              <a:rPr lang="en-US" dirty="0" err="1" smtClean="0"/>
              <a:t>SiPM</a:t>
            </a:r>
            <a:r>
              <a:rPr lang="en-US" dirty="0" smtClean="0"/>
              <a:t> interfaces with </a:t>
            </a: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 err="1" smtClean="0"/>
              <a:t>beamline</a:t>
            </a:r>
            <a:r>
              <a:rPr lang="en-US" dirty="0" smtClean="0"/>
              <a:t> shielding: Radiation must be &lt;1E10 n/cm</a:t>
            </a:r>
            <a:r>
              <a:rPr lang="en-US" baseline="30000" dirty="0" smtClean="0"/>
              <a:t>2</a:t>
            </a:r>
            <a:r>
              <a:rPr lang="en-US" dirty="0" smtClean="0"/>
              <a:t>.  </a:t>
            </a:r>
          </a:p>
          <a:p>
            <a:pPr lvl="1"/>
            <a:r>
              <a:rPr lang="en-US" dirty="0" err="1" smtClean="0"/>
              <a:t>Photodetector</a:t>
            </a:r>
            <a:r>
              <a:rPr lang="en-US" dirty="0" smtClean="0"/>
              <a:t> </a:t>
            </a:r>
            <a:r>
              <a:rPr lang="en-US" dirty="0"/>
              <a:t>dark count rate impacts DAQ</a:t>
            </a:r>
          </a:p>
          <a:p>
            <a:pPr lvl="1"/>
            <a:r>
              <a:rPr lang="en-US" dirty="0" smtClean="0"/>
              <a:t>Building </a:t>
            </a:r>
            <a:r>
              <a:rPr lang="en-US" dirty="0"/>
              <a:t>temperature variations affect </a:t>
            </a:r>
            <a:r>
              <a:rPr lang="en-US" dirty="0" err="1"/>
              <a:t>photodetector</a:t>
            </a:r>
            <a:r>
              <a:rPr lang="en-US" dirty="0"/>
              <a:t> </a:t>
            </a:r>
            <a:r>
              <a:rPr lang="en-US" dirty="0" smtClean="0"/>
              <a:t>response</a:t>
            </a:r>
            <a:r>
              <a:rPr lang="en-US" dirty="0"/>
              <a:t> </a:t>
            </a:r>
          </a:p>
          <a:p>
            <a:r>
              <a:rPr lang="en-US" dirty="0" smtClean="0"/>
              <a:t>Interfaces</a:t>
            </a:r>
          </a:p>
          <a:p>
            <a:pPr lvl="1"/>
            <a:r>
              <a:rPr lang="en-US" dirty="0" err="1" smtClean="0"/>
              <a:t>DocDB</a:t>
            </a:r>
            <a:r>
              <a:rPr lang="en-US" dirty="0" smtClean="0"/>
              <a:t> # 1551</a:t>
            </a:r>
            <a:endParaRPr lang="en-US" dirty="0"/>
          </a:p>
          <a:p>
            <a:pPr lvl="1"/>
            <a:r>
              <a:rPr lang="en-US" dirty="0"/>
              <a:t>Participation in the weekly CRV meetings.</a:t>
            </a:r>
          </a:p>
          <a:p>
            <a:pPr lvl="1"/>
            <a:r>
              <a:rPr lang="en-US" dirty="0"/>
              <a:t>Participation in </a:t>
            </a:r>
            <a:r>
              <a:rPr lang="en-US" dirty="0" smtClean="0"/>
              <a:t>DAQ &amp; Integration </a:t>
            </a:r>
            <a:r>
              <a:rPr lang="en-US" dirty="0"/>
              <a:t>meetings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079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/>
              <a:t>D</a:t>
            </a:r>
            <a:r>
              <a:rPr lang="en-US" dirty="0" smtClean="0"/>
              <a:t>ark count rate in COTS 2mm x 2mm </a:t>
            </a:r>
            <a:r>
              <a:rPr lang="en-US" dirty="0" err="1" smtClean="0"/>
              <a:t>SiPM</a:t>
            </a:r>
            <a:r>
              <a:rPr lang="en-US" dirty="0" smtClean="0"/>
              <a:t> too high </a:t>
            </a:r>
            <a:r>
              <a:rPr lang="en-US" dirty="0" smtClean="0">
                <a:sym typeface="Wingdings"/>
              </a:rPr>
              <a:t> Smaller </a:t>
            </a:r>
            <a:r>
              <a:rPr lang="en-US" dirty="0" err="1" smtClean="0">
                <a:sym typeface="Wingdings"/>
              </a:rPr>
              <a:t>SiPM</a:t>
            </a:r>
            <a:r>
              <a:rPr lang="en-US" dirty="0" smtClean="0">
                <a:sym typeface="Wingdings"/>
              </a:rPr>
              <a:t> required (e.g. 1.6mm diameter active area)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Strategy: measure performance on prototype counters</a:t>
            </a:r>
          </a:p>
          <a:p>
            <a:pPr lvl="1"/>
            <a:r>
              <a:rPr lang="en-US" dirty="0" smtClean="0"/>
              <a:t>Low cost risk ($50k).  No serious schedule impact. 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No technical risk.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101352"/>
              </p:ext>
            </p:extLst>
          </p:nvPr>
        </p:nvGraphicFramePr>
        <p:xfrm>
          <a:off x="186267" y="1024469"/>
          <a:ext cx="8729133" cy="1463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97466"/>
                <a:gridCol w="660400"/>
                <a:gridCol w="694267"/>
                <a:gridCol w="1094573"/>
                <a:gridCol w="624053"/>
                <a:gridCol w="1022753"/>
                <a:gridCol w="1248107"/>
                <a:gridCol w="1069493"/>
                <a:gridCol w="1418021"/>
              </a:tblGrid>
              <a:tr h="7086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Risk</a:t>
                      </a:r>
                      <a:r>
                        <a:rPr lang="en-US" sz="1200" baseline="0" dirty="0" smtClean="0"/>
                        <a:t> ID</a:t>
                      </a:r>
                      <a:endParaRPr lang="en-US" sz="1200" b="1" i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Docdb</a:t>
                      </a:r>
                      <a:r>
                        <a:rPr lang="en-US" sz="1200" dirty="0" smtClean="0"/>
                        <a:t>#</a:t>
                      </a:r>
                      <a:endParaRPr lang="en-US" sz="1200" b="1" i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Type</a:t>
                      </a:r>
                      <a:endParaRPr lang="en-US" sz="1200" b="1" i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Title</a:t>
                      </a:r>
                      <a:endParaRPr lang="en-US" sz="1200" b="1" i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Date</a:t>
                      </a:r>
                      <a:endParaRPr lang="en-US" sz="1200" b="1" i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Probability</a:t>
                      </a:r>
                      <a:endParaRPr lang="en-US" sz="1200" b="1" i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Point Estimate</a:t>
                      </a:r>
                    </a:p>
                    <a:p>
                      <a:r>
                        <a:rPr lang="en-US" sz="1200" dirty="0" smtClean="0"/>
                        <a:t>(cost k$)</a:t>
                      </a:r>
                      <a:endParaRPr lang="en-US" sz="1200" b="1" i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Point Estimate</a:t>
                      </a:r>
                    </a:p>
                    <a:p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prob</a:t>
                      </a:r>
                      <a:r>
                        <a:rPr lang="en-US" sz="1200" dirty="0" smtClean="0"/>
                        <a:t>)</a:t>
                      </a:r>
                    </a:p>
                    <a:p>
                      <a:endParaRPr lang="en-US" sz="1200" b="1" i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Expectation Value </a:t>
                      </a:r>
                    </a:p>
                    <a:p>
                      <a:r>
                        <a:rPr lang="en-US" sz="1200" dirty="0" smtClean="0"/>
                        <a:t>(cost k$)</a:t>
                      </a:r>
                      <a:endParaRPr lang="en-US" sz="1200" b="1" i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937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VETO-158</a:t>
                      </a:r>
                      <a:endParaRPr lang="en-US" sz="1200" b="1" i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4257</a:t>
                      </a:r>
                      <a:endParaRPr lang="en-US" sz="1200" b="1" i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Threat</a:t>
                      </a:r>
                      <a:endParaRPr lang="en-US" sz="1200" b="1" i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Custom </a:t>
                      </a:r>
                      <a:r>
                        <a:rPr lang="en-US" sz="1200" dirty="0" err="1" smtClean="0"/>
                        <a:t>SiPM</a:t>
                      </a:r>
                      <a:r>
                        <a:rPr lang="en-US" sz="1200" dirty="0" smtClean="0"/>
                        <a:t> size is needed</a:t>
                      </a:r>
                      <a:endParaRPr lang="en-US" sz="1200" b="1" i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FY15</a:t>
                      </a:r>
                      <a:endParaRPr lang="en-US" sz="1200" b="1" i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Low</a:t>
                      </a:r>
                      <a:endParaRPr lang="en-US" sz="1200" b="1" i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$50</a:t>
                      </a:r>
                      <a:endParaRPr lang="en-US" sz="1200" b="1" i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r>
                        <a:rPr lang="en-US" sz="1200" smtClean="0"/>
                        <a:t>0</a:t>
                      </a:r>
                      <a:r>
                        <a:rPr lang="en-US" sz="1200" dirty="0" smtClean="0"/>
                        <a:t>%</a:t>
                      </a:r>
                      <a:endParaRPr lang="en-US" sz="1200" b="1" i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$10</a:t>
                      </a:r>
                      <a:endParaRPr lang="en-US" sz="1200" b="1" i="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9282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Table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C15F7-22DB-1448-B34D-3F8D2909FD0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523541"/>
              </p:ext>
            </p:extLst>
          </p:nvPr>
        </p:nvGraphicFramePr>
        <p:xfrm>
          <a:off x="457200" y="1691659"/>
          <a:ext cx="8229599" cy="3598085"/>
        </p:xfrm>
        <a:graphic>
          <a:graphicData uri="http://schemas.openxmlformats.org/drawingml/2006/table">
            <a:tbl>
              <a:tblPr/>
              <a:tblGrid>
                <a:gridCol w="2921709"/>
                <a:gridCol w="834097"/>
                <a:gridCol w="834097"/>
                <a:gridCol w="834097"/>
                <a:gridCol w="985751"/>
                <a:gridCol w="985751"/>
                <a:gridCol w="834097"/>
              </a:tblGrid>
              <a:tr h="2365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7111" marR="7111" marT="711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Base Cost (AY K$)</a:t>
                      </a:r>
                    </a:p>
                  </a:txBody>
                  <a:tcPr marL="7111" marR="7111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111" marR="7111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111" marR="7111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111" marR="7111" marT="7111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</a:tr>
              <a:tr h="75943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7111" marR="7111" marT="711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M&amp;S</a:t>
                      </a:r>
                    </a:p>
                  </a:txBody>
                  <a:tcPr marL="7111" marR="7111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Labor</a:t>
                      </a:r>
                    </a:p>
                  </a:txBody>
                  <a:tcPr marL="7111" marR="7111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7111" marR="7111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Uncertainty (on remaining budget)</a:t>
                      </a:r>
                    </a:p>
                  </a:txBody>
                  <a:tcPr marL="7111" marR="7111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% Contingency (on remaining budget)</a:t>
                      </a:r>
                    </a:p>
                  </a:txBody>
                  <a:tcPr marL="7111" marR="7111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 Cost</a:t>
                      </a:r>
                    </a:p>
                  </a:txBody>
                  <a:tcPr marL="7111" marR="7111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</a:tr>
              <a:tr h="2365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475.8.1 Project Management</a:t>
                      </a:r>
                    </a:p>
                  </a:txBody>
                  <a:tcPr marL="7111" marR="7111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267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178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445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75</a:t>
                      </a:r>
                    </a:p>
                  </a:txBody>
                  <a:tcPr marL="7111" marR="25599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21%</a:t>
                      </a:r>
                    </a:p>
                  </a:txBody>
                  <a:tcPr marL="7111" marR="7111" marT="711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520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365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475.8.2 Mechanical Design</a:t>
                      </a:r>
                    </a:p>
                  </a:txBody>
                  <a:tcPr marL="7111" marR="7111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135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3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138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24</a:t>
                      </a:r>
                    </a:p>
                  </a:txBody>
                  <a:tcPr marL="7111" marR="25599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38%</a:t>
                      </a:r>
                    </a:p>
                  </a:txBody>
                  <a:tcPr marL="7111" marR="7111" marT="711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162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365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475.8.3 Scintillator extrusions</a:t>
                      </a:r>
                    </a:p>
                  </a:txBody>
                  <a:tcPr marL="7111" marR="7111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567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462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1,029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209</a:t>
                      </a:r>
                    </a:p>
                  </a:txBody>
                  <a:tcPr marL="7111" marR="25599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25%</a:t>
                      </a:r>
                    </a:p>
                  </a:txBody>
                  <a:tcPr marL="7111" marR="7111" marT="711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1,238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365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475.8.4 Fibers</a:t>
                      </a:r>
                    </a:p>
                  </a:txBody>
                  <a:tcPr marL="7111" marR="7111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462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462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106</a:t>
                      </a:r>
                    </a:p>
                  </a:txBody>
                  <a:tcPr marL="7111" marR="25599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24%</a:t>
                      </a:r>
                    </a:p>
                  </a:txBody>
                  <a:tcPr marL="7111" marR="7111" marT="711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568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365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475.8.5 Photodetectors (SiPMs)</a:t>
                      </a:r>
                    </a:p>
                  </a:txBody>
                  <a:tcPr marL="7111" marR="7111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464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305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769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190</a:t>
                      </a:r>
                    </a:p>
                  </a:txBody>
                  <a:tcPr marL="7111" marR="25599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Microsoft Sans Serif"/>
                        </a:rPr>
                        <a:t>41%</a:t>
                      </a:r>
                    </a:p>
                  </a:txBody>
                  <a:tcPr marL="7111" marR="7111" marT="711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959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365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475.8.6  Electronics</a:t>
                      </a:r>
                    </a:p>
                  </a:txBody>
                  <a:tcPr marL="7111" marR="7111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1,314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407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1,720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511</a:t>
                      </a:r>
                    </a:p>
                  </a:txBody>
                  <a:tcPr marL="7111" marR="25599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33%</a:t>
                      </a:r>
                    </a:p>
                  </a:txBody>
                  <a:tcPr marL="7111" marR="7111" marT="711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2,231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365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475.8.7 Module Fabrication</a:t>
                      </a:r>
                    </a:p>
                  </a:txBody>
                  <a:tcPr marL="7111" marR="7111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1,482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8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1,490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466</a:t>
                      </a:r>
                    </a:p>
                  </a:txBody>
                  <a:tcPr marL="7111" marR="25599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35%</a:t>
                      </a:r>
                    </a:p>
                  </a:txBody>
                  <a:tcPr marL="7111" marR="7111" marT="711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1,956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365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475.8.8 Detector assembly and installation</a:t>
                      </a:r>
                    </a:p>
                  </a:txBody>
                  <a:tcPr marL="7111" marR="7111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127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81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208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64</a:t>
                      </a:r>
                    </a:p>
                  </a:txBody>
                  <a:tcPr marL="7111" marR="25599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35%</a:t>
                      </a:r>
                    </a:p>
                  </a:txBody>
                  <a:tcPr marL="7111" marR="7111" marT="711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273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365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475.8.9 Conceptual Design/R&amp;D</a:t>
                      </a:r>
                    </a:p>
                  </a:txBody>
                  <a:tcPr marL="7111" marR="7111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258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252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511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7111" marR="25599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0%</a:t>
                      </a:r>
                    </a:p>
                  </a:txBody>
                  <a:tcPr marL="7111" marR="7111" marT="711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511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365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475.8.99 Risk Based Contingency</a:t>
                      </a:r>
                    </a:p>
                  </a:txBody>
                  <a:tcPr marL="7111" marR="7111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318</a:t>
                      </a:r>
                    </a:p>
                  </a:txBody>
                  <a:tcPr marL="7111" marR="25599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-</a:t>
                      </a:r>
                    </a:p>
                  </a:txBody>
                  <a:tcPr marL="7111" marR="7111" marT="711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318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365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Grand Total</a:t>
                      </a:r>
                    </a:p>
                  </a:txBody>
                  <a:tcPr marL="7111" marR="7111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effectLst/>
                          <a:latin typeface="Microsoft Sans Serif"/>
                        </a:rPr>
                        <a:t>5,077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1,696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6,773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1,963</a:t>
                      </a:r>
                    </a:p>
                  </a:txBody>
                  <a:tcPr marL="7111" marR="25599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Microsoft Sans Serif"/>
                        </a:rPr>
                        <a:t>38%</a:t>
                      </a:r>
                    </a:p>
                  </a:txBody>
                  <a:tcPr marL="7111" marR="7111" marT="711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effectLst/>
                          <a:latin typeface="Microsoft Sans Serif"/>
                        </a:rPr>
                        <a:t>8,735</a:t>
                      </a:r>
                    </a:p>
                  </a:txBody>
                  <a:tcPr marL="7111" marR="85330" marT="711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1667" y="791652"/>
            <a:ext cx="8790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Cosmic Ray Veto  475.08                                                                </a:t>
            </a:r>
            <a:r>
              <a:rPr lang="en-US" sz="1600" dirty="0" smtClean="0"/>
              <a:t>Cost in AY k$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38570" y="3572934"/>
            <a:ext cx="8229600" cy="29718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9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10/21/2014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140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Table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723003"/>
              </p:ext>
            </p:extLst>
          </p:nvPr>
        </p:nvGraphicFramePr>
        <p:xfrm>
          <a:off x="489393" y="1965976"/>
          <a:ext cx="8229598" cy="1615780"/>
        </p:xfrm>
        <a:graphic>
          <a:graphicData uri="http://schemas.openxmlformats.org/drawingml/2006/table">
            <a:tbl>
              <a:tblPr/>
              <a:tblGrid>
                <a:gridCol w="4071118"/>
                <a:gridCol w="585332"/>
                <a:gridCol w="585332"/>
                <a:gridCol w="585332"/>
                <a:gridCol w="908576"/>
                <a:gridCol w="908576"/>
                <a:gridCol w="585332"/>
              </a:tblGrid>
              <a:tr h="26208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6552" marR="6552" marT="655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Base Cost (AY K$)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2" marR="6552" marT="6552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</a:tr>
              <a:tr h="699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6552" marR="6552" marT="655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M&amp;S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Labor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Uncertainty (on remaining budget)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% Contingency (on remaining budget)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 Cost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</a:tr>
              <a:tr h="2179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effectLst/>
                          <a:latin typeface="Microsoft Sans Serif"/>
                        </a:rPr>
                        <a:t>8.05.01 </a:t>
                      </a:r>
                      <a:r>
                        <a:rPr lang="en-US" sz="1000" b="0" i="0" u="none" strike="noStrike" dirty="0" err="1">
                          <a:effectLst/>
                          <a:latin typeface="Microsoft Sans Serif"/>
                        </a:rPr>
                        <a:t>Photodetectors</a:t>
                      </a:r>
                      <a:r>
                        <a:rPr lang="en-US" sz="1000" b="0" i="0" u="none" strike="noStrike" dirty="0">
                          <a:effectLst/>
                          <a:latin typeface="Microsoft Sans Serif"/>
                        </a:rPr>
                        <a:t> (</a:t>
                      </a:r>
                      <a:r>
                        <a:rPr lang="en-US" sz="1000" b="0" i="0" u="none" strike="noStrike" dirty="0" err="1">
                          <a:effectLst/>
                          <a:latin typeface="Microsoft Sans Serif"/>
                        </a:rPr>
                        <a:t>SiPMs</a:t>
                      </a:r>
                      <a:r>
                        <a:rPr lang="en-US" sz="1000" b="0" i="0" u="none" strike="noStrike" dirty="0">
                          <a:effectLst/>
                          <a:latin typeface="Microsoft Sans Serif"/>
                        </a:rPr>
                        <a:t>) procurement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effectLst/>
                          <a:latin typeface="Microsoft Sans Serif"/>
                        </a:rPr>
                        <a:t>409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effectLst/>
                          <a:latin typeface="Microsoft Sans Serif"/>
                        </a:rPr>
                        <a:t>36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effectLst/>
                          <a:latin typeface="Microsoft Sans Serif"/>
                        </a:rPr>
                        <a:t>445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effectLst/>
                          <a:latin typeface="Microsoft Sans Serif"/>
                        </a:rPr>
                        <a:t>148</a:t>
                      </a:r>
                    </a:p>
                  </a:txBody>
                  <a:tcPr marL="6552" marR="235880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Microsoft Sans Serif"/>
                        </a:rPr>
                        <a:t>36%</a:t>
                      </a:r>
                    </a:p>
                  </a:txBody>
                  <a:tcPr marL="6552" marR="6552" marT="655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effectLst/>
                          <a:latin typeface="Microsoft Sans Serif"/>
                        </a:rPr>
                        <a:t>593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179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effectLst/>
                          <a:latin typeface="Microsoft Sans Serif"/>
                        </a:rPr>
                        <a:t>8.05.02 </a:t>
                      </a:r>
                      <a:r>
                        <a:rPr lang="en-US" sz="1000" b="0" i="0" u="none" strike="noStrike" dirty="0" err="1">
                          <a:effectLst/>
                          <a:latin typeface="Microsoft Sans Serif"/>
                        </a:rPr>
                        <a:t>Photodetectors</a:t>
                      </a:r>
                      <a:r>
                        <a:rPr lang="en-US" sz="1000" b="0" i="0" u="none" strike="noStrike" dirty="0">
                          <a:effectLst/>
                          <a:latin typeface="Microsoft Sans Serif"/>
                        </a:rPr>
                        <a:t> (</a:t>
                      </a:r>
                      <a:r>
                        <a:rPr lang="en-US" sz="1000" b="0" i="0" u="none" strike="noStrike" dirty="0" err="1">
                          <a:effectLst/>
                          <a:latin typeface="Microsoft Sans Serif"/>
                        </a:rPr>
                        <a:t>SiPMs</a:t>
                      </a:r>
                      <a:r>
                        <a:rPr lang="en-US" sz="1000" b="0" i="0" u="none" strike="noStrike" dirty="0">
                          <a:effectLst/>
                          <a:latin typeface="Microsoft Sans Serif"/>
                        </a:rPr>
                        <a:t>) quality assurance design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effectLst/>
                          <a:latin typeface="Microsoft Sans Serif"/>
                        </a:rPr>
                        <a:t>56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effectLst/>
                          <a:latin typeface="Microsoft Sans Serif"/>
                        </a:rPr>
                        <a:t>269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effectLst/>
                          <a:latin typeface="Microsoft Sans Serif"/>
                        </a:rPr>
                        <a:t>325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effectLst/>
                          <a:latin typeface="Microsoft Sans Serif"/>
                        </a:rPr>
                        <a:t>42</a:t>
                      </a:r>
                    </a:p>
                  </a:txBody>
                  <a:tcPr marL="6552" marR="235880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Microsoft Sans Serif"/>
                        </a:rPr>
                        <a:t>80%</a:t>
                      </a:r>
                    </a:p>
                  </a:txBody>
                  <a:tcPr marL="6552" marR="6552" marT="655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effectLst/>
                          <a:latin typeface="Microsoft Sans Serif"/>
                        </a:rPr>
                        <a:t>367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179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effectLst/>
                          <a:latin typeface="Microsoft Sans Serif"/>
                        </a:rPr>
                        <a:t>Grand Total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effectLst/>
                          <a:latin typeface="Microsoft Sans Serif"/>
                        </a:rPr>
                        <a:t>464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effectLst/>
                          <a:latin typeface="Microsoft Sans Serif"/>
                        </a:rPr>
                        <a:t>305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effectLst/>
                          <a:latin typeface="Microsoft Sans Serif"/>
                        </a:rPr>
                        <a:t>769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effectLst/>
                          <a:latin typeface="Microsoft Sans Serif"/>
                        </a:rPr>
                        <a:t>190</a:t>
                      </a:r>
                    </a:p>
                  </a:txBody>
                  <a:tcPr marL="6552" marR="235880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Microsoft Sans Serif"/>
                        </a:rPr>
                        <a:t>41%</a:t>
                      </a:r>
                    </a:p>
                  </a:txBody>
                  <a:tcPr marL="6552" marR="6552" marT="655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dirty="0">
                          <a:effectLst/>
                          <a:latin typeface="Microsoft Sans Serif"/>
                        </a:rPr>
                        <a:t>959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5837" y="1181111"/>
            <a:ext cx="5300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Silicon Photomultiplier (</a:t>
            </a:r>
            <a:r>
              <a:rPr lang="en-US" dirty="0" err="1" smtClean="0"/>
              <a:t>SiPM</a:t>
            </a:r>
            <a:r>
              <a:rPr lang="en-US" dirty="0" smtClean="0"/>
              <a:t>)  475.08.05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3924" y="3860833"/>
            <a:ext cx="3994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Labor in table is Fermilab Labor only</a:t>
            </a:r>
            <a:endParaRPr lang="en-US" sz="200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9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10/21/2014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263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622" t="2963" r="1683" b="6878"/>
          <a:stretch/>
        </p:blipFill>
        <p:spPr>
          <a:xfrm>
            <a:off x="50840" y="869283"/>
            <a:ext cx="5367862" cy="3211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</a:t>
            </a:r>
            <a:r>
              <a:rPr lang="en-US" dirty="0" smtClean="0"/>
              <a:t>Breakdown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34735" y="1054101"/>
            <a:ext cx="1677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Base cost in AY k$</a:t>
            </a:r>
            <a:endParaRPr lang="en-US" sz="16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846" t="9725" r="700" b="7861"/>
          <a:stretch/>
        </p:blipFill>
        <p:spPr>
          <a:xfrm>
            <a:off x="2912496" y="3252103"/>
            <a:ext cx="6214563" cy="2996285"/>
          </a:xfrm>
        </p:spPr>
      </p:pic>
      <p:sp>
        <p:nvSpPr>
          <p:cNvPr id="8" name="TextBox 7"/>
          <p:cNvSpPr txBox="1"/>
          <p:nvPr/>
        </p:nvSpPr>
        <p:spPr>
          <a:xfrm>
            <a:off x="5681141" y="3479800"/>
            <a:ext cx="1677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Base cost in AY k$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5459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of </a:t>
            </a:r>
            <a:r>
              <a:rPr lang="en-US" dirty="0" smtClean="0"/>
              <a:t>Estimate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65600" y="1943100"/>
            <a:ext cx="214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Base Cost in AY k$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007" t="5017" r="1449" b="7537"/>
          <a:stretch/>
        </p:blipFill>
        <p:spPr>
          <a:xfrm>
            <a:off x="264125" y="1659467"/>
            <a:ext cx="8795199" cy="4047067"/>
          </a:xfrm>
        </p:spPr>
      </p:pic>
      <p:sp>
        <p:nvSpPr>
          <p:cNvPr id="10" name="TextBox 9"/>
          <p:cNvSpPr txBox="1"/>
          <p:nvPr/>
        </p:nvSpPr>
        <p:spPr>
          <a:xfrm>
            <a:off x="4318000" y="1435113"/>
            <a:ext cx="214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Base Cost in AY k$</a:t>
            </a:r>
          </a:p>
        </p:txBody>
      </p:sp>
    </p:spTree>
    <p:extLst>
      <p:ext uri="{BB962C8B-B14F-4D97-AF65-F5344CB8AC3E}">
        <p14:creationId xmlns:p14="http://schemas.microsoft.com/office/powerpoint/2010/main" val="1335393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Resources by FY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1294534" y="1512310"/>
          <a:ext cx="6554932" cy="3833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3700" y="914400"/>
            <a:ext cx="5471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475.08.05 Silicon Photomultipliers (</a:t>
            </a:r>
            <a:r>
              <a:rPr lang="en-US" dirty="0" err="1" smtClean="0"/>
              <a:t>SiPMs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9"/>
          </p:nvPr>
        </p:nvSpPr>
        <p:spPr>
          <a:xfrm>
            <a:off x="6459538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374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790817"/>
            <a:ext cx="8672513" cy="498786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Organizational Breakdown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Scope &amp; Deliverables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Requirements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Design</a:t>
            </a:r>
            <a:endParaRPr lang="en-US" sz="20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Improvements </a:t>
            </a:r>
            <a:r>
              <a:rPr lang="en-US" sz="2000" dirty="0"/>
              <a:t>Since CD-1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Value Engineering Since CD-1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Performance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Remaining Work Before CD-3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Quality Assurance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ES&amp;H </a:t>
            </a:r>
            <a:r>
              <a:rPr lang="en-US" sz="2000" dirty="0" smtClean="0"/>
              <a:t>Issues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Interfaces</a:t>
            </a:r>
            <a:endParaRPr lang="en-US" sz="20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Risks &amp; Opportunities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Costs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Schedule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Milestones</a:t>
            </a:r>
            <a:endParaRPr lang="en-US" sz="20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Summary</a:t>
            </a:r>
          </a:p>
          <a:p>
            <a:pPr>
              <a:spcAft>
                <a:spcPts val="300"/>
              </a:spcAft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900" smtClean="0">
                <a:latin typeface="Helvetica"/>
                <a:cs typeface="Helvetica"/>
              </a:rPr>
              <a:t>10/21/2014</a:t>
            </a:r>
            <a:endParaRPr lang="en-US" sz="900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538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</a:t>
            </a:r>
            <a:r>
              <a:rPr lang="en-US" dirty="0" smtClean="0"/>
              <a:t>&amp; Material Resources </a:t>
            </a:r>
            <a:r>
              <a:rPr lang="en-US" dirty="0"/>
              <a:t>by FY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952933" y="1517938"/>
          <a:ext cx="7238134" cy="3822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Date Placeholder 5"/>
          <p:cNvSpPr>
            <a:spLocks noGrp="1"/>
          </p:cNvSpPr>
          <p:nvPr>
            <p:ph type="dt" sz="half" idx="19"/>
          </p:nvPr>
        </p:nvSpPr>
        <p:spPr>
          <a:xfrm>
            <a:off x="6459538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3700" y="914400"/>
            <a:ext cx="5471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475.08.05 Silicon Photomultipliers (</a:t>
            </a:r>
            <a:r>
              <a:rPr lang="en-US" dirty="0" err="1" smtClean="0"/>
              <a:t>SiPMs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09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hedule_cd2_DO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7" y="675278"/>
            <a:ext cx="8915400" cy="5533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160"/>
            <a:ext cx="8686800" cy="482513"/>
          </a:xfrm>
        </p:spPr>
        <p:txBody>
          <a:bodyPr/>
          <a:lstStyle/>
          <a:p>
            <a:r>
              <a:rPr lang="en-US" dirty="0" smtClean="0"/>
              <a:t>CRV Schedule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7388860" cy="241300"/>
          </a:xfrm>
        </p:spPr>
        <p:txBody>
          <a:bodyPr/>
          <a:lstStyle/>
          <a:p>
            <a:r>
              <a:rPr lang="en-US" smtClean="0"/>
              <a:t>Julie Whitmore - DOE CD-2/3b Review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2336" y="2556939"/>
            <a:ext cx="9101664" cy="548640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782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46" name="Right Arrow 45"/>
          <p:cNvSpPr/>
          <p:nvPr/>
        </p:nvSpPr>
        <p:spPr>
          <a:xfrm>
            <a:off x="0" y="5854699"/>
            <a:ext cx="9144000" cy="908050"/>
          </a:xfrm>
          <a:prstGeom prst="rightArrow">
            <a:avLst>
              <a:gd name="adj1" fmla="val 46270"/>
              <a:gd name="adj2" fmla="val 38112"/>
            </a:avLst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92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01462" y="190159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200" dirty="0">
              <a:latin typeface="Calibri"/>
              <a:cs typeface="Calibri"/>
            </a:endParaRPr>
          </a:p>
          <a:p>
            <a:pPr algn="ctr"/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88904" y="706980"/>
            <a:ext cx="5300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Silicon Photomultiplier (</a:t>
            </a:r>
            <a:r>
              <a:rPr lang="en-US" dirty="0" err="1" smtClean="0"/>
              <a:t>SiPM</a:t>
            </a:r>
            <a:r>
              <a:rPr lang="en-US" dirty="0" smtClean="0"/>
              <a:t>)  475.08.05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46857" y="1054206"/>
            <a:ext cx="8182359" cy="5403287"/>
            <a:chOff x="546857" y="1308201"/>
            <a:chExt cx="8182359" cy="5403287"/>
          </a:xfrm>
        </p:grpSpPr>
        <p:grpSp>
          <p:nvGrpSpPr>
            <p:cNvPr id="8" name="Group 7"/>
            <p:cNvGrpSpPr/>
            <p:nvPr/>
          </p:nvGrpSpPr>
          <p:grpSpPr>
            <a:xfrm>
              <a:off x="546857" y="1308201"/>
              <a:ext cx="8182359" cy="5403287"/>
              <a:chOff x="597656" y="1426732"/>
              <a:chExt cx="8182359" cy="5403287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1884890" y="2775095"/>
                <a:ext cx="594196" cy="155448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rgbClr val="FFFFFF"/>
                  </a:gs>
                </a:gsLst>
                <a:lin ang="0" scaled="0"/>
                <a:tileRect/>
              </a:gradFill>
              <a:ln>
                <a:solidFill>
                  <a:schemeClr val="tx1"/>
                </a:solidFill>
              </a:ln>
              <a:effectLst>
                <a:outerShdw blurRad="50800" dist="762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83" name="Straight Connector 82"/>
              <p:cNvCxnSpPr/>
              <p:nvPr/>
            </p:nvCxnSpPr>
            <p:spPr>
              <a:xfrm rot="5400000">
                <a:off x="-468348" y="4154439"/>
                <a:ext cx="4702298" cy="1588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597656" y="6522242"/>
                <a:ext cx="808703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 FY14                                            FY15                                                 FY16                                            FY17</a:t>
                </a:r>
                <a:endParaRPr lang="en-US" sz="1400" dirty="0"/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5251413" y="1751155"/>
                <a:ext cx="234315" cy="4742307"/>
                <a:chOff x="3050123" y="1751155"/>
                <a:chExt cx="234315" cy="4742307"/>
              </a:xfrm>
            </p:grpSpPr>
            <p:sp>
              <p:nvSpPr>
                <p:cNvPr id="56" name="Diamond 55"/>
                <p:cNvSpPr>
                  <a:spLocks noChangeAspect="1"/>
                </p:cNvSpPr>
                <p:nvPr/>
              </p:nvSpPr>
              <p:spPr>
                <a:xfrm>
                  <a:off x="3050123" y="6259147"/>
                  <a:ext cx="234315" cy="234315"/>
                </a:xfrm>
                <a:prstGeom prst="diamond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  <a:scene3d>
                  <a:camera prst="orthographicFront"/>
                  <a:lightRig rig="brightRoom" dir="t"/>
                </a:scene3d>
                <a:sp3d prstMaterial="powder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7" name="Straight Connector 56"/>
                <p:cNvCxnSpPr/>
                <p:nvPr/>
              </p:nvCxnSpPr>
              <p:spPr>
                <a:xfrm rot="16200000" flipV="1">
                  <a:off x="908678" y="4000543"/>
                  <a:ext cx="4507992" cy="9215"/>
                </a:xfrm>
                <a:prstGeom prst="line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" name="Group 3"/>
              <p:cNvGrpSpPr/>
              <p:nvPr/>
            </p:nvGrpSpPr>
            <p:grpSpPr>
              <a:xfrm>
                <a:off x="2278637" y="1748661"/>
                <a:ext cx="234315" cy="4742307"/>
                <a:chOff x="1923044" y="1748661"/>
                <a:chExt cx="234315" cy="4742307"/>
              </a:xfrm>
            </p:grpSpPr>
            <p:sp>
              <p:nvSpPr>
                <p:cNvPr id="58" name="Diamond 57"/>
                <p:cNvSpPr>
                  <a:spLocks noChangeAspect="1"/>
                </p:cNvSpPr>
                <p:nvPr/>
              </p:nvSpPr>
              <p:spPr>
                <a:xfrm>
                  <a:off x="1923044" y="6256653"/>
                  <a:ext cx="234315" cy="234315"/>
                </a:xfrm>
                <a:prstGeom prst="diamond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  <a:scene3d>
                  <a:camera prst="orthographicFront"/>
                  <a:lightRig rig="brightRoom" dir="t"/>
                </a:scene3d>
                <a:sp3d prstMaterial="powder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9" name="Straight Connector 58"/>
                <p:cNvCxnSpPr/>
                <p:nvPr/>
              </p:nvCxnSpPr>
              <p:spPr>
                <a:xfrm rot="16200000" flipV="1">
                  <a:off x="-218401" y="3998049"/>
                  <a:ext cx="4507992" cy="9215"/>
                </a:xfrm>
                <a:prstGeom prst="line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extBox 59"/>
              <p:cNvSpPr txBox="1"/>
              <p:nvPr/>
            </p:nvSpPr>
            <p:spPr>
              <a:xfrm>
                <a:off x="4665092" y="1426732"/>
                <a:ext cx="13398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CD-3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697824" y="1434115"/>
                <a:ext cx="13398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CD-2</a:t>
                </a:r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 rot="5400000">
                <a:off x="4194614" y="4103595"/>
                <a:ext cx="4702298" cy="1588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Rectangle 74"/>
              <p:cNvSpPr/>
              <p:nvPr/>
            </p:nvSpPr>
            <p:spPr>
              <a:xfrm>
                <a:off x="1015999" y="1848029"/>
                <a:ext cx="1371600" cy="155448"/>
              </a:xfrm>
              <a:prstGeom prst="rect">
                <a:avLst/>
              </a:prstGeom>
              <a:gradFill flip="none" rotWithShape="1">
                <a:gsLst>
                  <a:gs pos="76000">
                    <a:schemeClr val="tx2">
                      <a:lumMod val="20000"/>
                      <a:lumOff val="80000"/>
                    </a:schemeClr>
                  </a:gs>
                  <a:gs pos="100000">
                    <a:schemeClr val="bg2"/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solidFill>
                  <a:schemeClr val="tx1"/>
                </a:solidFill>
              </a:ln>
              <a:effectLst>
                <a:outerShdw blurRad="50800" dist="762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  <a:p>
                <a:pPr algn="ctr"/>
                <a:endParaRPr lang="en-US" sz="12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2540020" y="1786452"/>
                <a:ext cx="21873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Fabricate QA Prototype  Tester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556941" y="2700822"/>
                <a:ext cx="7232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Evaluate</a:t>
                </a:r>
                <a:endParaRPr lang="en-US" sz="1200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2794006" y="3022552"/>
                <a:ext cx="14971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Rad &amp; Longevity Test</a:t>
                </a:r>
                <a:endParaRPr lang="en-US" sz="1200" dirty="0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1947356" y="2412964"/>
                <a:ext cx="21595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Order Prototype </a:t>
                </a:r>
                <a:r>
                  <a:rPr lang="en-US" sz="1200" dirty="0" err="1" smtClean="0"/>
                  <a:t>Photodetector</a:t>
                </a:r>
                <a:endParaRPr lang="en-US" sz="1200" dirty="0"/>
              </a:p>
            </p:txBody>
          </p:sp>
          <p:sp>
            <p:nvSpPr>
              <p:cNvPr id="79" name="Diamond 78"/>
              <p:cNvSpPr>
                <a:spLocks noChangeAspect="1"/>
              </p:cNvSpPr>
              <p:nvPr/>
            </p:nvSpPr>
            <p:spPr>
              <a:xfrm flipH="1">
                <a:off x="3445918" y="3344288"/>
                <a:ext cx="203200" cy="203200"/>
              </a:xfrm>
              <a:prstGeom prst="diamond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1241433" y="2487232"/>
                <a:ext cx="640080" cy="154332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rgbClr val="FFFFFF"/>
                  </a:gs>
                </a:gsLst>
                <a:lin ang="0" scaled="0"/>
                <a:tileRect/>
              </a:gradFill>
              <a:ln>
                <a:solidFill>
                  <a:schemeClr val="tx1"/>
                </a:solidFill>
              </a:ln>
              <a:effectLst>
                <a:outerShdw blurRad="50800" dist="762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2545277" y="3079890"/>
                <a:ext cx="228600" cy="154332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rgbClr val="FFFFFF"/>
                  </a:gs>
                </a:gsLst>
                <a:lin ang="0" scaled="0"/>
                <a:tileRect/>
              </a:gradFill>
              <a:ln>
                <a:solidFill>
                  <a:schemeClr val="tx1"/>
                </a:solidFill>
              </a:ln>
              <a:effectLst>
                <a:outerShdw blurRad="50800" dist="762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3640659" y="3293483"/>
                <a:ext cx="18902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T</a:t>
                </a:r>
                <a:r>
                  <a:rPr lang="en-US" sz="1200" dirty="0" smtClean="0"/>
                  <a:t>5 -</a:t>
                </a:r>
                <a:r>
                  <a:rPr lang="en-US" sz="1200" dirty="0" err="1" smtClean="0"/>
                  <a:t>Photodetector</a:t>
                </a:r>
                <a:r>
                  <a:rPr lang="en-US" sz="1200" dirty="0" smtClean="0"/>
                  <a:t> Selected</a:t>
                </a:r>
                <a:endParaRPr lang="en-US" sz="1200" dirty="0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3527394" y="3638682"/>
                <a:ext cx="91440" cy="154332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rgbClr val="FFFFFF"/>
                  </a:gs>
                </a:gsLst>
                <a:lin ang="0" scaled="0"/>
                <a:tileRect/>
              </a:gradFill>
              <a:ln>
                <a:solidFill>
                  <a:schemeClr val="tx1"/>
                </a:solidFill>
              </a:ln>
              <a:effectLst>
                <a:outerShdw blurRad="50800" dist="762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3674528" y="3581347"/>
                <a:ext cx="20127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Write Specs for </a:t>
                </a:r>
                <a:r>
                  <a:rPr lang="en-US" sz="1200" dirty="0" err="1" smtClean="0"/>
                  <a:t>Photodetctor</a:t>
                </a:r>
                <a:endParaRPr lang="en-US" sz="1200" dirty="0" smtClean="0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6930930" y="4163608"/>
                <a:ext cx="164592" cy="154332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rgbClr val="FFFFFF"/>
                  </a:gs>
                </a:gsLst>
                <a:lin ang="0" scaled="0"/>
                <a:tileRect/>
              </a:gradFill>
              <a:ln>
                <a:solidFill>
                  <a:schemeClr val="tx1"/>
                </a:solidFill>
              </a:ln>
              <a:effectLst>
                <a:outerShdw blurRad="50800" dist="762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4859841" y="4089340"/>
                <a:ext cx="20957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PO Production </a:t>
                </a:r>
                <a:r>
                  <a:rPr lang="en-US" sz="1200" dirty="0" err="1" smtClean="0"/>
                  <a:t>Photodetectors</a:t>
                </a:r>
                <a:endParaRPr lang="en-US" sz="1200" dirty="0" smtClean="0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7167995" y="4417606"/>
                <a:ext cx="1234440" cy="154332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rgbClr val="FFFFFF"/>
                  </a:gs>
                </a:gsLst>
                <a:lin ang="0" scaled="0"/>
                <a:tileRect/>
              </a:gradFill>
              <a:ln>
                <a:solidFill>
                  <a:schemeClr val="tx1"/>
                </a:solidFill>
              </a:ln>
              <a:effectLst>
                <a:outerShdw blurRad="50800" dist="762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5164638" y="4343338"/>
                <a:ext cx="20185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Procure Prod </a:t>
                </a:r>
                <a:r>
                  <a:rPr lang="en-US" sz="1200" dirty="0" err="1" smtClean="0"/>
                  <a:t>Photodetectors</a:t>
                </a:r>
                <a:endParaRPr lang="en-US" sz="1200" dirty="0" smtClean="0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8387171" y="5010261"/>
                <a:ext cx="228600" cy="154332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rgbClr val="FFFFFF"/>
                  </a:gs>
                </a:gsLst>
                <a:lin ang="0" scaled="0"/>
                <a:tileRect/>
              </a:gradFill>
              <a:ln>
                <a:solidFill>
                  <a:schemeClr val="tx1"/>
                </a:solidFill>
              </a:ln>
              <a:effectLst>
                <a:outerShdw blurRad="50800" dist="762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7675988" y="4705470"/>
                <a:ext cx="868680" cy="154332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rgbClr val="FFFFFF"/>
                  </a:gs>
                </a:gsLst>
                <a:lin ang="0" scaled="0"/>
                <a:tileRect/>
              </a:gradFill>
              <a:ln>
                <a:solidFill>
                  <a:schemeClr val="tx1"/>
                </a:solidFill>
              </a:ln>
              <a:effectLst>
                <a:outerShdw blurRad="50800" dist="762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5215440" y="4648135"/>
                <a:ext cx="24929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 smtClean="0"/>
                  <a:t>Eval</a:t>
                </a:r>
                <a:r>
                  <a:rPr lang="en-US" sz="1200" dirty="0" smtClean="0"/>
                  <a:t> </a:t>
                </a:r>
                <a:r>
                  <a:rPr lang="en-US" sz="1200" dirty="0"/>
                  <a:t>S</a:t>
                </a:r>
                <a:r>
                  <a:rPr lang="en-US" sz="1200" dirty="0" smtClean="0"/>
                  <a:t>ubsample Prod </a:t>
                </a:r>
                <a:r>
                  <a:rPr lang="en-US" sz="1200" dirty="0" err="1" smtClean="0"/>
                  <a:t>Photodetectors</a:t>
                </a:r>
                <a:endParaRPr lang="en-US" sz="1200" dirty="0" smtClean="0"/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5232376" y="4935999"/>
                <a:ext cx="31854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 smtClean="0"/>
                  <a:t>Rad&amp;Long</a:t>
                </a:r>
                <a:r>
                  <a:rPr lang="en-US" sz="1200" dirty="0" smtClean="0"/>
                  <a:t> Test Subsample Prod </a:t>
                </a:r>
                <a:r>
                  <a:rPr lang="en-US" sz="1200" dirty="0" err="1" smtClean="0"/>
                  <a:t>Photodetectors</a:t>
                </a:r>
                <a:endParaRPr lang="en-US" sz="1200" dirty="0" smtClean="0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1913454" y="2186695"/>
                <a:ext cx="228600" cy="155448"/>
              </a:xfrm>
              <a:prstGeom prst="rect">
                <a:avLst/>
              </a:prstGeom>
              <a:gradFill flip="none" rotWithShape="1">
                <a:gsLst>
                  <a:gs pos="76000">
                    <a:schemeClr val="tx2">
                      <a:lumMod val="20000"/>
                      <a:lumOff val="80000"/>
                    </a:schemeClr>
                  </a:gs>
                  <a:gs pos="100000">
                    <a:schemeClr val="bg2"/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solidFill>
                  <a:schemeClr val="tx1"/>
                </a:solidFill>
              </a:ln>
              <a:effectLst>
                <a:outerShdw blurRad="50800" dist="762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  <a:p>
                <a:pPr algn="ctr"/>
                <a:endParaRPr lang="en-US" sz="12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2150564" y="2125115"/>
                <a:ext cx="15486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Fabricate QA </a:t>
                </a:r>
                <a:r>
                  <a:rPr lang="en-US" sz="1200" dirty="0" err="1" smtClean="0"/>
                  <a:t>Darkbox</a:t>
                </a:r>
                <a:endParaRPr lang="en-US" sz="1200" dirty="0" smtClean="0"/>
              </a:p>
            </p:txBody>
          </p:sp>
          <p:sp>
            <p:nvSpPr>
              <p:cNvPr id="99" name="Diamond 98"/>
              <p:cNvSpPr>
                <a:spLocks noChangeAspect="1"/>
              </p:cNvSpPr>
              <p:nvPr/>
            </p:nvSpPr>
            <p:spPr>
              <a:xfrm flipH="1">
                <a:off x="8525818" y="5359315"/>
                <a:ext cx="203200" cy="203200"/>
              </a:xfrm>
              <a:prstGeom prst="diamond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5388214" y="5310918"/>
                <a:ext cx="321113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  <a:latin typeface="Calibri"/>
                    <a:cs typeface="Calibri"/>
                  </a:rPr>
                  <a:t>T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5 – Accept 100% </a:t>
                </a:r>
                <a:r>
                  <a:rPr lang="en-US" sz="1200" dirty="0" err="1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SiPMs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 for Production modules </a:t>
                </a:r>
                <a:endParaRPr lang="en-US" sz="12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5384716" y="3896925"/>
                <a:ext cx="320040" cy="155448"/>
              </a:xfrm>
              <a:prstGeom prst="rect">
                <a:avLst/>
              </a:prstGeom>
              <a:gradFill flip="none" rotWithShape="1">
                <a:gsLst>
                  <a:gs pos="76000">
                    <a:schemeClr val="tx2">
                      <a:lumMod val="20000"/>
                      <a:lumOff val="80000"/>
                    </a:schemeClr>
                  </a:gs>
                  <a:gs pos="100000">
                    <a:schemeClr val="bg2"/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solidFill>
                  <a:schemeClr val="tx1"/>
                </a:solidFill>
              </a:ln>
              <a:effectLst>
                <a:outerShdw blurRad="50800" dist="762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  <a:p>
                <a:pPr algn="ctr"/>
                <a:endParaRPr lang="en-US" sz="12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3285075" y="3835348"/>
                <a:ext cx="21467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Fabricate QA Production Tester</a:t>
                </a: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5709944" y="5632648"/>
                <a:ext cx="30700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Ship </a:t>
                </a:r>
                <a:r>
                  <a:rPr lang="en-US" sz="1200" dirty="0" err="1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SiPMs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 to Counter Motherboard Factory</a:t>
                </a:r>
                <a:endParaRPr lang="en-US" sz="12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 rot="5400000">
                <a:off x="6368723" y="4084577"/>
                <a:ext cx="4702298" cy="1588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>
                <a:off x="1817604" y="4103637"/>
                <a:ext cx="4702298" cy="1588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Rectangle 103"/>
            <p:cNvSpPr/>
            <p:nvPr/>
          </p:nvSpPr>
          <p:spPr>
            <a:xfrm>
              <a:off x="8573437" y="5585986"/>
              <a:ext cx="68580" cy="154332"/>
            </a:xfrm>
            <a:prstGeom prst="rect">
              <a:avLst/>
            </a:prstGeom>
            <a:gradFill flip="none" rotWithShape="1">
              <a:gsLst>
                <a:gs pos="100000">
                  <a:schemeClr val="accent5">
                    <a:lumMod val="60000"/>
                    <a:lumOff val="40000"/>
                  </a:schemeClr>
                </a:gs>
                <a:gs pos="0">
                  <a:srgbClr val="FFFFFF"/>
                </a:gs>
              </a:gsLst>
              <a:lin ang="0" scaled="0"/>
              <a:tileRect/>
            </a:gradFill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564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Milestones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9" y="2092446"/>
            <a:ext cx="8945026" cy="24033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3" y="1219203"/>
            <a:ext cx="3444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Photodetectors</a:t>
            </a:r>
            <a:r>
              <a:rPr lang="en-US" dirty="0" smtClean="0"/>
              <a:t> 475.08.05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3072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14400"/>
            <a:ext cx="8458200" cy="5211763"/>
          </a:xfrm>
        </p:spPr>
        <p:txBody>
          <a:bodyPr>
            <a:normAutofit/>
          </a:bodyPr>
          <a:lstStyle/>
          <a:p>
            <a:r>
              <a:rPr lang="en-US" dirty="0" smtClean="0"/>
              <a:t>Overall requirements are well understood </a:t>
            </a:r>
          </a:p>
          <a:p>
            <a:r>
              <a:rPr lang="en-US" dirty="0" err="1" smtClean="0"/>
              <a:t>SiPM</a:t>
            </a:r>
            <a:r>
              <a:rPr lang="en-US" dirty="0" smtClean="0"/>
              <a:t> requirements can be achieved with commercially available devices</a:t>
            </a:r>
            <a:endParaRPr lang="en-US" dirty="0"/>
          </a:p>
          <a:p>
            <a:pPr lvl="1"/>
            <a:r>
              <a:rPr lang="en-US" dirty="0" smtClean="0"/>
              <a:t>May need custom mask to reduce active area and assoc. dark count noise, but </a:t>
            </a:r>
            <a:r>
              <a:rPr lang="en-US" dirty="0" err="1" smtClean="0"/>
              <a:t>SiPM</a:t>
            </a:r>
            <a:r>
              <a:rPr lang="en-US" dirty="0" smtClean="0"/>
              <a:t> process will be from standard catalog</a:t>
            </a:r>
          </a:p>
          <a:p>
            <a:pPr lvl="1"/>
            <a:r>
              <a:rPr lang="en-US" dirty="0" smtClean="0"/>
              <a:t>Prototype devices have been ordered (some are in hand)</a:t>
            </a:r>
          </a:p>
          <a:p>
            <a:pPr lvl="2"/>
            <a:r>
              <a:rPr lang="en-US" dirty="0" smtClean="0"/>
              <a:t>Radiation and Longevity qualification testing to begin in Fall 2014</a:t>
            </a:r>
          </a:p>
          <a:p>
            <a:pPr lvl="2"/>
            <a:r>
              <a:rPr lang="en-US" dirty="0" smtClean="0"/>
              <a:t>Prototype counters should be available for study in Winter 2014</a:t>
            </a:r>
          </a:p>
          <a:p>
            <a:pPr lvl="1"/>
            <a:r>
              <a:rPr lang="en-US" dirty="0" smtClean="0"/>
              <a:t>QA prototype tester fabrication is complete</a:t>
            </a:r>
          </a:p>
          <a:p>
            <a:pPr lvl="2"/>
            <a:r>
              <a:rPr lang="en-US" dirty="0" smtClean="0"/>
              <a:t>Hardware is fabricated and testing software is being developed.</a:t>
            </a:r>
          </a:p>
          <a:p>
            <a:r>
              <a:rPr lang="en-US" dirty="0" err="1" smtClean="0"/>
              <a:t>SiPM</a:t>
            </a:r>
            <a:r>
              <a:rPr lang="en-US" dirty="0" smtClean="0"/>
              <a:t> cost and schedule are well understood.  </a:t>
            </a:r>
          </a:p>
          <a:p>
            <a:pPr lvl="1"/>
            <a:r>
              <a:rPr lang="en-US" dirty="0" err="1" smtClean="0"/>
              <a:t>SiPM</a:t>
            </a:r>
            <a:r>
              <a:rPr lang="en-US" dirty="0" smtClean="0"/>
              <a:t> development is not on the critical path.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Julie Whitmore - DOE CD-2/3b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10/21/2014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079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2839665"/>
            <a:ext cx="7086600" cy="68433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Backup Slides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Julie Whitmore - DOE CD-2/3b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4557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440" y="96520"/>
            <a:ext cx="7086600" cy="68433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Monitoring </a:t>
            </a:r>
            <a:r>
              <a:rPr lang="en-US" sz="3200" dirty="0" err="1" smtClean="0"/>
              <a:t>SiPM</a:t>
            </a:r>
            <a:r>
              <a:rPr lang="en-US" sz="3200" dirty="0" smtClean="0"/>
              <a:t> Calibration</a:t>
            </a:r>
            <a:endParaRPr lang="en-US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1219200" y="5715000"/>
            <a:ext cx="6781800" cy="7366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000" dirty="0" smtClean="0"/>
              <a:t>Monitor </a:t>
            </a:r>
            <a:r>
              <a:rPr lang="en-US" sz="2000" dirty="0" err="1" smtClean="0"/>
              <a:t>SiPMs</a:t>
            </a:r>
            <a:r>
              <a:rPr lang="en-US" sz="2000" dirty="0"/>
              <a:t> </a:t>
            </a:r>
            <a:r>
              <a:rPr lang="en-US" sz="2000" dirty="0" smtClean="0"/>
              <a:t>via </a:t>
            </a:r>
            <a:r>
              <a:rPr lang="en-US" sz="2000" dirty="0" err="1" smtClean="0"/>
              <a:t>muon</a:t>
            </a:r>
            <a:r>
              <a:rPr lang="en-US" sz="2000" dirty="0" smtClean="0"/>
              <a:t> distributions. </a:t>
            </a:r>
          </a:p>
          <a:p>
            <a:pPr marL="0" indent="0" algn="ctr">
              <a:buNone/>
            </a:pPr>
            <a:r>
              <a:rPr lang="en-US" sz="2000" dirty="0" smtClean="0"/>
              <a:t>Device dynamic range: up to 200 PE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Julie Whitmore - DOE CD-2/3b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1" name="Content Placeholder 10" descr="PE_Yield_PEsPerCounter_48PEsPerCm_Top.PNG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726" r="-17726"/>
          <a:stretch>
            <a:fillRect/>
          </a:stretch>
        </p:blipFill>
        <p:spPr>
          <a:xfrm>
            <a:off x="140208" y="1079500"/>
            <a:ext cx="4754880" cy="2286000"/>
          </a:xfrm>
        </p:spPr>
      </p:pic>
      <p:pic>
        <p:nvPicPr>
          <p:cNvPr id="12" name="Picture 11" descr="PE_Yield_PEsPerCounter_48PEsPerCm_Sid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799" y="1079500"/>
            <a:ext cx="3500801" cy="2286000"/>
          </a:xfrm>
          <a:prstGeom prst="rect">
            <a:avLst/>
          </a:prstGeom>
        </p:spPr>
      </p:pic>
      <p:pic>
        <p:nvPicPr>
          <p:cNvPr id="13" name="Picture 12" descr="PE_Yield_PEsPerCounter_14PEsPerCm_Top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3441700"/>
            <a:ext cx="3535732" cy="2286000"/>
          </a:xfrm>
          <a:prstGeom prst="rect">
            <a:avLst/>
          </a:prstGeom>
        </p:spPr>
      </p:pic>
      <p:pic>
        <p:nvPicPr>
          <p:cNvPr id="14" name="Picture 13" descr="PE_Yield_PEsPerCounter_14PEsPerCm_Sid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3432439"/>
            <a:ext cx="3536896" cy="22952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76400" y="68580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 Counters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771932" y="697468"/>
            <a:ext cx="1507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Side Counters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040843" y="1091168"/>
            <a:ext cx="1172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48 PE/cm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040843" y="3453368"/>
            <a:ext cx="1172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14 PE/cm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7028643" y="1040368"/>
            <a:ext cx="1172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48 PE/cm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7028643" y="3415268"/>
            <a:ext cx="1172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14 PE/cm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24275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SiPM</a:t>
            </a:r>
            <a:r>
              <a:rPr lang="en-US" dirty="0" smtClean="0"/>
              <a:t> IV Curve</a:t>
            </a:r>
            <a:endParaRPr lang="en-US" dirty="0"/>
          </a:p>
        </p:txBody>
      </p:sp>
      <p:pic>
        <p:nvPicPr>
          <p:cNvPr id="7" name="Content Placeholder 6" descr="example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562" r="-1697" b="556"/>
          <a:stretch/>
        </p:blipFill>
        <p:spPr>
          <a:xfrm>
            <a:off x="1126049" y="813135"/>
            <a:ext cx="7103551" cy="545220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86402" y="812805"/>
            <a:ext cx="365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From NIU Test Stand – </a:t>
            </a:r>
            <a:r>
              <a:rPr lang="en-US" sz="1800" dirty="0" err="1" smtClean="0"/>
              <a:t>SiPM</a:t>
            </a:r>
            <a:r>
              <a:rPr lang="en-US" sz="1800" dirty="0" smtClean="0"/>
              <a:t> IV Curve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9305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SiPM</a:t>
            </a:r>
            <a:r>
              <a:rPr lang="en-US" dirty="0" smtClean="0"/>
              <a:t> Spectrum</a:t>
            </a:r>
            <a:endParaRPr lang="en-US" dirty="0"/>
          </a:p>
        </p:txBody>
      </p:sp>
      <p:pic>
        <p:nvPicPr>
          <p:cNvPr id="7" name="Content Placeholder 6" descr="example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" r="-5447" b="9745"/>
          <a:stretch/>
        </p:blipFill>
        <p:spPr>
          <a:xfrm>
            <a:off x="414863" y="829735"/>
            <a:ext cx="8686800" cy="530013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01737" y="812805"/>
            <a:ext cx="3726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From NIU Test Stand - </a:t>
            </a:r>
            <a:r>
              <a:rPr lang="en-US" sz="1800" dirty="0" err="1" smtClean="0"/>
              <a:t>SiPM</a:t>
            </a:r>
            <a:r>
              <a:rPr lang="en-US" sz="1800" dirty="0"/>
              <a:t> </a:t>
            </a:r>
            <a:r>
              <a:rPr lang="en-US" sz="1800" dirty="0" smtClean="0"/>
              <a:t>Spectrum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7040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SiPM</a:t>
            </a:r>
            <a:r>
              <a:rPr lang="en-US" dirty="0"/>
              <a:t> </a:t>
            </a:r>
            <a:r>
              <a:rPr lang="en-US" dirty="0" smtClean="0"/>
              <a:t>Characterization DB</a:t>
            </a:r>
            <a:endParaRPr lang="en-US" dirty="0"/>
          </a:p>
        </p:txBody>
      </p:sp>
      <p:pic>
        <p:nvPicPr>
          <p:cNvPr id="7" name="Content Placeholder 6" descr="SiPM_parameter_tabl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1" b="707"/>
          <a:stretch/>
        </p:blipFill>
        <p:spPr>
          <a:xfrm>
            <a:off x="899224" y="1182137"/>
            <a:ext cx="7127696" cy="506579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19623" y="846671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From NIU Test Stand - </a:t>
            </a:r>
            <a:r>
              <a:rPr lang="en-US" sz="1800" dirty="0" err="1" smtClean="0"/>
              <a:t>SiPM</a:t>
            </a:r>
            <a:r>
              <a:rPr lang="en-US" sz="1800" dirty="0" smtClean="0"/>
              <a:t> Characterization DB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53347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stCxn id="7" idx="2"/>
          </p:cNvCxnSpPr>
          <p:nvPr/>
        </p:nvCxnSpPr>
        <p:spPr>
          <a:xfrm>
            <a:off x="4526281" y="1698811"/>
            <a:ext cx="9" cy="3741847"/>
          </a:xfrm>
          <a:prstGeom prst="line">
            <a:avLst/>
          </a:prstGeom>
          <a:ln w="3175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Julie Whitmore - DOE CD-2/3b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77465" y="960147"/>
            <a:ext cx="4297632" cy="738664"/>
          </a:xfrm>
          <a:prstGeom prst="rect">
            <a:avLst/>
          </a:prstGeom>
          <a:solidFill>
            <a:srgbClr val="CBEC9C"/>
          </a:solidFill>
          <a:ln w="25400">
            <a:solidFill>
              <a:schemeClr val="tx1"/>
            </a:solidFill>
          </a:ln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857250" indent="-742950"/>
            <a:r>
              <a:rPr lang="en-US" sz="1400" dirty="0" smtClean="0">
                <a:latin typeface="+mn-lt"/>
              </a:rPr>
              <a:t>WBS  475.8	Cosmic Ray Veto</a:t>
            </a:r>
          </a:p>
          <a:p>
            <a:pPr marL="857250" indent="-742950"/>
            <a:r>
              <a:rPr lang="en-US" sz="1400" dirty="0" smtClean="0">
                <a:latin typeface="+mn-lt"/>
              </a:rPr>
              <a:t>	Craig Dukes / Virginia</a:t>
            </a:r>
          </a:p>
          <a:p>
            <a:pPr marL="857250" indent="-742950"/>
            <a:r>
              <a:rPr lang="en-US" sz="1400" dirty="0">
                <a:latin typeface="+mn-lt"/>
              </a:rPr>
              <a:t>	</a:t>
            </a:r>
            <a:r>
              <a:rPr lang="en-US" sz="1400" dirty="0" smtClean="0">
                <a:latin typeface="+mn-lt"/>
              </a:rPr>
              <a:t>Julie Whitmore / </a:t>
            </a:r>
            <a:r>
              <a:rPr lang="en-US" sz="1400" dirty="0" err="1" smtClean="0">
                <a:latin typeface="+mn-lt"/>
              </a:rPr>
              <a:t>Fermilab</a:t>
            </a:r>
            <a:r>
              <a:rPr lang="en-US" sz="1400" dirty="0" smtClean="0">
                <a:latin typeface="+mn-lt"/>
              </a:rPr>
              <a:t> (Deputy</a:t>
            </a:r>
            <a:r>
              <a:rPr lang="en-US" sz="1400" dirty="0" smtClean="0"/>
              <a:t>)</a:t>
            </a:r>
          </a:p>
        </p:txBody>
      </p:sp>
      <p:cxnSp>
        <p:nvCxnSpPr>
          <p:cNvPr id="18" name="Straight Connector 17"/>
          <p:cNvCxnSpPr>
            <a:endCxn id="25" idx="3"/>
          </p:cNvCxnSpPr>
          <p:nvPr/>
        </p:nvCxnSpPr>
        <p:spPr>
          <a:xfrm flipH="1">
            <a:off x="4114844" y="2421277"/>
            <a:ext cx="914400" cy="0"/>
          </a:xfrm>
          <a:prstGeom prst="line">
            <a:avLst/>
          </a:prstGeom>
          <a:ln w="31750">
            <a:solidFill>
              <a:schemeClr val="tx1"/>
            </a:solidFill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/>
          <a:p>
            <a:r>
              <a:rPr lang="en-US" sz="900" smtClean="0">
                <a:latin typeface=""/>
              </a:rPr>
              <a:t>10/21/2014</a:t>
            </a:r>
            <a:endParaRPr lang="en-US" sz="900" dirty="0">
              <a:latin typeface="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6208119" y="2514467"/>
            <a:ext cx="1580" cy="2742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7303819" y="2514433"/>
            <a:ext cx="1580" cy="2742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8399519" y="2514399"/>
            <a:ext cx="1580" cy="2742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57245" y="2009803"/>
            <a:ext cx="3657600" cy="822948"/>
          </a:xfrm>
          <a:prstGeom prst="rect">
            <a:avLst/>
          </a:prstGeom>
          <a:solidFill>
            <a:srgbClr val="CBEC9C"/>
          </a:solidFill>
          <a:ln w="254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342900"/>
            <a:r>
              <a:rPr lang="en-US" sz="1400" dirty="0" smtClean="0">
                <a:solidFill>
                  <a:schemeClr val="tx1"/>
                </a:solidFill>
              </a:rPr>
              <a:t>475.8.1</a:t>
            </a:r>
            <a:r>
              <a:rPr lang="en-US" sz="1400" dirty="0">
                <a:solidFill>
                  <a:schemeClr val="tx1"/>
                </a:solidFill>
              </a:rPr>
              <a:t>	Project Management</a:t>
            </a: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Craig Dukes </a:t>
            </a:r>
            <a:r>
              <a:rPr lang="en-US" sz="1400" dirty="0" smtClean="0">
                <a:solidFill>
                  <a:schemeClr val="tx1"/>
                </a:solidFill>
              </a:rPr>
              <a:t>/ Virginia</a:t>
            </a:r>
            <a:endParaRPr lang="en-US" sz="1400" dirty="0">
              <a:solidFill>
                <a:schemeClr val="tx1"/>
              </a:solidFill>
            </a:endParaRP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smtClean="0">
                <a:solidFill>
                  <a:schemeClr val="tx1"/>
                </a:solidFill>
              </a:rPr>
              <a:t>CAM:  Dukes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29155" y="5074902"/>
            <a:ext cx="3657600" cy="822978"/>
          </a:xfrm>
          <a:prstGeom prst="rect">
            <a:avLst/>
          </a:prstGeom>
          <a:solidFill>
            <a:srgbClr val="CBEC9C"/>
          </a:solidFill>
          <a:ln w="254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342900"/>
            <a:r>
              <a:rPr lang="en-US" sz="1400" dirty="0" smtClean="0">
                <a:solidFill>
                  <a:schemeClr val="tx1"/>
                </a:solidFill>
              </a:rPr>
              <a:t>475.8.8 </a:t>
            </a:r>
            <a:r>
              <a:rPr lang="en-US" sz="1400" dirty="0">
                <a:solidFill>
                  <a:schemeClr val="tx1"/>
                </a:solidFill>
              </a:rPr>
              <a:t>	Detector Assembly &amp; Installation</a:t>
            </a: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Jim </a:t>
            </a:r>
            <a:r>
              <a:rPr lang="en-US" sz="1400" dirty="0" smtClean="0">
                <a:solidFill>
                  <a:schemeClr val="tx1"/>
                </a:solidFill>
              </a:rPr>
              <a:t>Fagan / </a:t>
            </a:r>
            <a:r>
              <a:rPr lang="en-US" sz="1400" dirty="0" err="1" smtClean="0">
                <a:solidFill>
                  <a:schemeClr val="tx1"/>
                </a:solidFill>
              </a:rPr>
              <a:t>Fermilab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smtClean="0">
                <a:solidFill>
                  <a:schemeClr val="tx1"/>
                </a:solidFill>
              </a:rPr>
              <a:t>CAM:  Dukes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47" y="4069073"/>
            <a:ext cx="3657598" cy="822959"/>
          </a:xfrm>
          <a:prstGeom prst="rect">
            <a:avLst/>
          </a:prstGeom>
          <a:solidFill>
            <a:srgbClr val="CBEC9C"/>
          </a:solidFill>
          <a:ln w="254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342900"/>
            <a:r>
              <a:rPr lang="en-US" sz="1400" dirty="0" smtClean="0">
                <a:solidFill>
                  <a:schemeClr val="tx1"/>
                </a:solidFill>
              </a:rPr>
              <a:t>475.8.3</a:t>
            </a:r>
            <a:r>
              <a:rPr lang="en-US" sz="1400" dirty="0">
                <a:solidFill>
                  <a:schemeClr val="tx1"/>
                </a:solidFill>
              </a:rPr>
              <a:t>	Scintillator Extrusions</a:t>
            </a: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Anna </a:t>
            </a:r>
            <a:r>
              <a:rPr lang="en-US" sz="1400" dirty="0" err="1" smtClean="0">
                <a:solidFill>
                  <a:schemeClr val="tx1"/>
                </a:solidFill>
              </a:rPr>
              <a:t>Pla-Dalmau</a:t>
            </a:r>
            <a:r>
              <a:rPr lang="en-US" sz="1400" dirty="0" smtClean="0">
                <a:solidFill>
                  <a:schemeClr val="tx1"/>
                </a:solidFill>
              </a:rPr>
              <a:t> / </a:t>
            </a:r>
            <a:r>
              <a:rPr lang="en-US" sz="1400" dirty="0" err="1" smtClean="0">
                <a:solidFill>
                  <a:schemeClr val="tx1"/>
                </a:solidFill>
              </a:rPr>
              <a:t>Fermilab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457200" indent="-342900"/>
            <a:r>
              <a:rPr lang="en-US" sz="1400" dirty="0" smtClean="0">
                <a:solidFill>
                  <a:schemeClr val="tx1"/>
                </a:solidFill>
              </a:rPr>
              <a:t>	CAM:  </a:t>
            </a:r>
            <a:r>
              <a:rPr lang="en-US" sz="1400" dirty="0" err="1" smtClean="0">
                <a:solidFill>
                  <a:schemeClr val="tx1"/>
                </a:solidFill>
              </a:rPr>
              <a:t>Pla-Dalmau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7244" y="3063244"/>
            <a:ext cx="3657599" cy="822959"/>
          </a:xfrm>
          <a:prstGeom prst="rect">
            <a:avLst/>
          </a:prstGeom>
          <a:solidFill>
            <a:srgbClr val="CBEC9C"/>
          </a:solidFill>
          <a:ln w="254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342900"/>
            <a:r>
              <a:rPr lang="en-US" sz="1400" dirty="0" smtClean="0">
                <a:solidFill>
                  <a:schemeClr val="tx1"/>
                </a:solidFill>
              </a:rPr>
              <a:t>475.8.2</a:t>
            </a:r>
            <a:r>
              <a:rPr lang="en-US" sz="1400" dirty="0">
                <a:solidFill>
                  <a:schemeClr val="tx1"/>
                </a:solidFill>
              </a:rPr>
              <a:t>	Mechanical Design</a:t>
            </a: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Craig Dukes </a:t>
            </a:r>
            <a:r>
              <a:rPr lang="en-US" sz="1400" dirty="0" smtClean="0">
                <a:solidFill>
                  <a:schemeClr val="tx1"/>
                </a:solidFill>
              </a:rPr>
              <a:t>/ Virginia</a:t>
            </a:r>
            <a:endParaRPr lang="en-US" sz="1400" dirty="0">
              <a:solidFill>
                <a:schemeClr val="tx1"/>
              </a:solidFill>
            </a:endParaRP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smtClean="0">
                <a:solidFill>
                  <a:schemeClr val="tx1"/>
                </a:solidFill>
              </a:rPr>
              <a:t>CAM: Dukes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7246" y="5074902"/>
            <a:ext cx="3657599" cy="822978"/>
          </a:xfrm>
          <a:prstGeom prst="rect">
            <a:avLst/>
          </a:prstGeom>
          <a:solidFill>
            <a:srgbClr val="CBEC9C"/>
          </a:solidFill>
          <a:ln w="254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342900"/>
            <a:r>
              <a:rPr lang="en-US" sz="1400" dirty="0" smtClean="0">
                <a:solidFill>
                  <a:schemeClr val="tx1"/>
                </a:solidFill>
              </a:rPr>
              <a:t>475.8.4</a:t>
            </a:r>
            <a:r>
              <a:rPr lang="en-US" sz="1400" dirty="0">
                <a:solidFill>
                  <a:schemeClr val="tx1"/>
                </a:solidFill>
              </a:rPr>
              <a:t>	Fibers</a:t>
            </a: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Yuri </a:t>
            </a:r>
            <a:r>
              <a:rPr lang="en-US" sz="1400" dirty="0" err="1" smtClean="0">
                <a:solidFill>
                  <a:schemeClr val="tx1"/>
                </a:solidFill>
              </a:rPr>
              <a:t>Oksuzian</a:t>
            </a:r>
            <a:r>
              <a:rPr lang="en-US" sz="1400" dirty="0" smtClean="0">
                <a:solidFill>
                  <a:schemeClr val="tx1"/>
                </a:solidFill>
              </a:rPr>
              <a:t> / Virginia</a:t>
            </a: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smtClean="0">
                <a:solidFill>
                  <a:schemeClr val="tx1"/>
                </a:solidFill>
              </a:rPr>
              <a:t>CAM:  Dukes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015839" y="4069073"/>
            <a:ext cx="3657600" cy="822959"/>
          </a:xfrm>
          <a:prstGeom prst="rect">
            <a:avLst/>
          </a:prstGeom>
          <a:solidFill>
            <a:srgbClr val="CBEC9C"/>
          </a:solidFill>
          <a:ln w="254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342900"/>
            <a:r>
              <a:rPr lang="en-US" sz="1400" dirty="0" smtClean="0">
                <a:solidFill>
                  <a:schemeClr val="tx1"/>
                </a:solidFill>
              </a:rPr>
              <a:t>475.8.7 </a:t>
            </a:r>
            <a:r>
              <a:rPr lang="en-US" sz="1400" dirty="0">
                <a:solidFill>
                  <a:schemeClr val="tx1"/>
                </a:solidFill>
              </a:rPr>
              <a:t>	Module Fabrication</a:t>
            </a: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Craig </a:t>
            </a:r>
            <a:r>
              <a:rPr lang="en-US" sz="1400" dirty="0" smtClean="0">
                <a:solidFill>
                  <a:schemeClr val="tx1"/>
                </a:solidFill>
              </a:rPr>
              <a:t>Group / </a:t>
            </a:r>
            <a:r>
              <a:rPr lang="en-US" sz="1400" dirty="0" err="1" smtClean="0">
                <a:solidFill>
                  <a:schemeClr val="tx1"/>
                </a:solidFill>
              </a:rPr>
              <a:t>Fermilab</a:t>
            </a:r>
            <a:r>
              <a:rPr lang="en-US" sz="1400" dirty="0" smtClean="0">
                <a:solidFill>
                  <a:schemeClr val="tx1"/>
                </a:solidFill>
              </a:rPr>
              <a:t> &amp; Virginia</a:t>
            </a: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smtClean="0">
                <a:solidFill>
                  <a:schemeClr val="tx1"/>
                </a:solidFill>
              </a:rPr>
              <a:t>CAM:  Group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029155" y="3063244"/>
            <a:ext cx="3657600" cy="822959"/>
          </a:xfrm>
          <a:prstGeom prst="rect">
            <a:avLst/>
          </a:prstGeom>
          <a:solidFill>
            <a:srgbClr val="CBEC9C"/>
          </a:solidFill>
          <a:ln w="254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342900"/>
            <a:r>
              <a:rPr lang="en-US" sz="1400" dirty="0" smtClean="0">
                <a:solidFill>
                  <a:schemeClr val="tx1"/>
                </a:solidFill>
              </a:rPr>
              <a:t>475.8.6 </a:t>
            </a:r>
            <a:r>
              <a:rPr lang="en-US" sz="1400" dirty="0">
                <a:solidFill>
                  <a:schemeClr val="tx1"/>
                </a:solidFill>
              </a:rPr>
              <a:t>	Electronics</a:t>
            </a: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err="1">
                <a:solidFill>
                  <a:schemeClr val="tx1"/>
                </a:solidFill>
              </a:rPr>
              <a:t>Sten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Hansen / </a:t>
            </a:r>
            <a:r>
              <a:rPr lang="en-US" sz="1400" dirty="0" err="1" smtClean="0">
                <a:solidFill>
                  <a:schemeClr val="tx1"/>
                </a:solidFill>
              </a:rPr>
              <a:t>Fermilab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smtClean="0">
                <a:solidFill>
                  <a:schemeClr val="tx1"/>
                </a:solidFill>
              </a:rPr>
              <a:t>CAM:  Dukes </a:t>
            </a: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→ Whitmore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994906" y="2005139"/>
            <a:ext cx="3657600" cy="8360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342900"/>
            <a:r>
              <a:rPr lang="en-US" sz="1400" dirty="0" smtClean="0">
                <a:solidFill>
                  <a:schemeClr val="tx1"/>
                </a:solidFill>
              </a:rPr>
              <a:t>475.8.5 	Photodetectors</a:t>
            </a:r>
          </a:p>
          <a:p>
            <a:pPr marL="457200" indent="-342900"/>
            <a:r>
              <a:rPr lang="en-US" sz="1400" dirty="0" smtClean="0">
                <a:solidFill>
                  <a:schemeClr val="tx1"/>
                </a:solidFill>
              </a:rPr>
              <a:t>	Julie Whitmore / </a:t>
            </a:r>
            <a:r>
              <a:rPr lang="en-US" sz="1400" dirty="0" err="1" smtClean="0">
                <a:solidFill>
                  <a:schemeClr val="tx1"/>
                </a:solidFill>
              </a:rPr>
              <a:t>Fermilab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smtClean="0">
                <a:solidFill>
                  <a:schemeClr val="tx1"/>
                </a:solidFill>
              </a:rPr>
              <a:t>CAM:  Whitmore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4114805" y="3429000"/>
            <a:ext cx="914400" cy="0"/>
          </a:xfrm>
          <a:prstGeom prst="line">
            <a:avLst/>
          </a:prstGeom>
          <a:ln w="31750">
            <a:solidFill>
              <a:schemeClr val="tx1"/>
            </a:solidFill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114766" y="4434829"/>
            <a:ext cx="914400" cy="0"/>
          </a:xfrm>
          <a:prstGeom prst="line">
            <a:avLst/>
          </a:prstGeom>
          <a:ln w="31750">
            <a:solidFill>
              <a:schemeClr val="tx1"/>
            </a:solidFill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114727" y="5440658"/>
            <a:ext cx="914400" cy="0"/>
          </a:xfrm>
          <a:prstGeom prst="line">
            <a:avLst/>
          </a:prstGeom>
          <a:ln w="31750">
            <a:solidFill>
              <a:schemeClr val="tx1"/>
            </a:solidFill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341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22766" y="1544340"/>
            <a:ext cx="0" cy="2892193"/>
          </a:xfrm>
          <a:prstGeom prst="line">
            <a:avLst/>
          </a:prstGeom>
          <a:ln w="3175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Julie Whitmore - DOE CD-2/3b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77465" y="960147"/>
            <a:ext cx="4297632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tx1"/>
            </a:solidFill>
          </a:ln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1146175" indent="-1030288"/>
            <a:r>
              <a:rPr lang="en-US" sz="1600" b="1" dirty="0" smtClean="0">
                <a:latin typeface="+mn-lt"/>
              </a:rPr>
              <a:t>WBS  8.5 	</a:t>
            </a:r>
            <a:r>
              <a:rPr lang="en-US" sz="1600" b="1" dirty="0" err="1" smtClean="0">
                <a:latin typeface="+mn-lt"/>
              </a:rPr>
              <a:t>Photodetectors</a:t>
            </a:r>
            <a:endParaRPr lang="en-US" sz="1600" b="1" dirty="0" smtClean="0">
              <a:latin typeface="+mn-lt"/>
            </a:endParaRPr>
          </a:p>
          <a:p>
            <a:pPr marL="1146175" indent="-1030288"/>
            <a:r>
              <a:rPr lang="en-US" sz="1600" dirty="0" smtClean="0">
                <a:latin typeface="+mn-lt"/>
              </a:rPr>
              <a:t>	Julie Whitmore / Fermilab</a:t>
            </a:r>
          </a:p>
        </p:txBody>
      </p:sp>
      <p:cxnSp>
        <p:nvCxnSpPr>
          <p:cNvPr id="18" name="Straight Connector 17"/>
          <p:cNvCxnSpPr>
            <a:endCxn id="25" idx="3"/>
          </p:cNvCxnSpPr>
          <p:nvPr/>
        </p:nvCxnSpPr>
        <p:spPr>
          <a:xfrm flipV="1">
            <a:off x="5012312" y="2392480"/>
            <a:ext cx="3886154" cy="160878"/>
          </a:xfrm>
          <a:prstGeom prst="line">
            <a:avLst/>
          </a:prstGeom>
          <a:ln w="31750">
            <a:solidFill>
              <a:schemeClr val="tx1"/>
            </a:solidFill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/>
          <a:p>
            <a:r>
              <a:rPr lang="en-US" sz="900" smtClean="0">
                <a:latin typeface=""/>
              </a:rPr>
              <a:t>10/21/2014</a:t>
            </a:r>
            <a:endParaRPr lang="en-US" sz="900" dirty="0">
              <a:latin typeface="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1665" y="1923223"/>
            <a:ext cx="8686801" cy="9385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687388" indent="-571500"/>
            <a:r>
              <a:rPr lang="en-US" sz="1400" b="1" dirty="0" smtClean="0">
                <a:solidFill>
                  <a:schemeClr val="tx1"/>
                </a:solidFill>
                <a:cs typeface="Arial" pitchFamily="34" charset="0"/>
              </a:rPr>
              <a:t>8.5.1	</a:t>
            </a:r>
            <a:r>
              <a:rPr lang="en-US" sz="1400" b="1" dirty="0" err="1" smtClean="0">
                <a:solidFill>
                  <a:schemeClr val="tx1"/>
                </a:solidFill>
                <a:cs typeface="Arial" pitchFamily="34" charset="0"/>
              </a:rPr>
              <a:t>Photodetector</a:t>
            </a:r>
            <a:r>
              <a:rPr lang="en-US" sz="1400" b="1" dirty="0" smtClean="0">
                <a:solidFill>
                  <a:schemeClr val="tx1"/>
                </a:solidFill>
                <a:cs typeface="Arial" pitchFamily="34" charset="0"/>
              </a:rPr>
              <a:t> Procurement</a:t>
            </a:r>
          </a:p>
          <a:p>
            <a:pPr marL="687388" indent="-571500"/>
            <a:r>
              <a:rPr lang="en-US" sz="1400" dirty="0">
                <a:solidFill>
                  <a:schemeClr val="tx1"/>
                </a:solidFill>
                <a:cs typeface="Arial" pitchFamily="34" charset="0"/>
              </a:rPr>
              <a:t>	</a:t>
            </a:r>
            <a:r>
              <a:rPr lang="en-US" sz="1400" dirty="0">
                <a:solidFill>
                  <a:srgbClr val="404040"/>
                </a:solidFill>
              </a:rPr>
              <a:t>This task covers all aspects of the selection and evaluation of prototype </a:t>
            </a:r>
            <a:r>
              <a:rPr lang="en-US" sz="1400" dirty="0" err="1">
                <a:solidFill>
                  <a:srgbClr val="404040"/>
                </a:solidFill>
              </a:rPr>
              <a:t>photodetectors</a:t>
            </a:r>
            <a:r>
              <a:rPr lang="en-US" sz="1400" dirty="0">
                <a:solidFill>
                  <a:srgbClr val="404040"/>
                </a:solidFill>
              </a:rPr>
              <a:t>, and the procurement and testing of the production </a:t>
            </a:r>
            <a:r>
              <a:rPr lang="en-US" sz="1400" dirty="0" err="1">
                <a:solidFill>
                  <a:srgbClr val="404040"/>
                </a:solidFill>
              </a:rPr>
              <a:t>photodetectors</a:t>
            </a:r>
            <a:r>
              <a:rPr lang="en-US" sz="1400" dirty="0">
                <a:solidFill>
                  <a:srgbClr val="404040"/>
                </a:solidFill>
              </a:rPr>
              <a:t>. </a:t>
            </a:r>
          </a:p>
          <a:p>
            <a:pPr marL="687388" indent="-571500"/>
            <a:endParaRPr lang="en-US" sz="14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8600" y="3225811"/>
            <a:ext cx="8686800" cy="12615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687388" indent="-571500"/>
            <a:r>
              <a:rPr lang="en-US" sz="1400" b="1" dirty="0" smtClean="0">
                <a:solidFill>
                  <a:schemeClr val="tx1"/>
                </a:solidFill>
                <a:cs typeface="Arial" pitchFamily="34" charset="0"/>
              </a:rPr>
              <a:t>8.5.2	</a:t>
            </a:r>
            <a:r>
              <a:rPr lang="en-US" sz="1400" b="1" dirty="0" err="1" smtClean="0">
                <a:solidFill>
                  <a:schemeClr val="tx1"/>
                </a:solidFill>
                <a:cs typeface="Arial" pitchFamily="34" charset="0"/>
              </a:rPr>
              <a:t>Photodetector</a:t>
            </a:r>
            <a:r>
              <a:rPr lang="en-US" sz="1400" b="1" dirty="0" smtClean="0">
                <a:solidFill>
                  <a:schemeClr val="tx1"/>
                </a:solidFill>
                <a:cs typeface="Arial" pitchFamily="34" charset="0"/>
              </a:rPr>
              <a:t> Quality Assurance Design &amp; Fabrication </a:t>
            </a:r>
          </a:p>
          <a:p>
            <a:pPr marL="687388" indent="-571500"/>
            <a:r>
              <a:rPr lang="en-US" sz="1400" dirty="0">
                <a:solidFill>
                  <a:schemeClr val="tx1"/>
                </a:solidFill>
                <a:cs typeface="Arial" pitchFamily="34" charset="0"/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This task covers: (1) specifying the requirements for the </a:t>
            </a:r>
            <a:r>
              <a:rPr lang="en-US" sz="1400" dirty="0" err="1">
                <a:solidFill>
                  <a:schemeClr val="tx1"/>
                </a:solidFill>
              </a:rPr>
              <a:t>photodetectors</a:t>
            </a:r>
            <a:r>
              <a:rPr lang="en-US" sz="1400" dirty="0">
                <a:solidFill>
                  <a:schemeClr val="tx1"/>
                </a:solidFill>
              </a:rPr>
              <a:t>, including those required of the manufacturer, (2) determining the parameters to be tested upon receiving the </a:t>
            </a:r>
            <a:r>
              <a:rPr lang="en-US" sz="1400" dirty="0" err="1">
                <a:solidFill>
                  <a:schemeClr val="tx1"/>
                </a:solidFill>
              </a:rPr>
              <a:t>photodetectors</a:t>
            </a:r>
            <a:r>
              <a:rPr lang="en-US" sz="1400" dirty="0">
                <a:solidFill>
                  <a:schemeClr val="tx1"/>
                </a:solidFill>
              </a:rPr>
              <a:t>, (3) designing the test stand for </a:t>
            </a:r>
            <a:r>
              <a:rPr lang="en-US" sz="1400" dirty="0" err="1">
                <a:solidFill>
                  <a:schemeClr val="tx1"/>
                </a:solidFill>
              </a:rPr>
              <a:t>photodetector</a:t>
            </a:r>
            <a:r>
              <a:rPr lang="en-US" sz="1400" dirty="0">
                <a:solidFill>
                  <a:schemeClr val="tx1"/>
                </a:solidFill>
              </a:rPr>
              <a:t> testing, and (4) fabricating the test stand.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3064" y="4648443"/>
            <a:ext cx="4358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Helvetica"/>
              </a:rPr>
              <a:t> 8.5.1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Helvetica"/>
              </a:rPr>
              <a:t> Identify </a:t>
            </a:r>
            <a:r>
              <a:rPr lang="en-US" sz="1600" dirty="0" err="1" smtClean="0">
                <a:latin typeface="Helvetica"/>
              </a:rPr>
              <a:t>SiPM</a:t>
            </a:r>
            <a:r>
              <a:rPr lang="en-US" sz="1600" dirty="0" smtClean="0">
                <a:latin typeface="Helvetica"/>
              </a:rPr>
              <a:t> device(s) that meets </a:t>
            </a:r>
            <a:r>
              <a:rPr lang="en-US" sz="1600" dirty="0">
                <a:latin typeface="Helvetica"/>
              </a:rPr>
              <a:t> </a:t>
            </a:r>
            <a:r>
              <a:rPr lang="en-US" sz="1600" dirty="0" smtClean="0">
                <a:latin typeface="Helvetica"/>
              </a:rPr>
              <a:t>  requirements (Rad &amp; Longevity testing)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Helvetica"/>
              </a:rPr>
              <a:t> Procure Devices</a:t>
            </a:r>
          </a:p>
          <a:p>
            <a:pPr>
              <a:buFont typeface="Arial" pitchFamily="34" charset="0"/>
              <a:buChar char="•"/>
            </a:pPr>
            <a:r>
              <a:rPr lang="en-US" sz="1600" u="sng" dirty="0">
                <a:latin typeface="Helvetica"/>
              </a:rPr>
              <a:t> </a:t>
            </a:r>
            <a:r>
              <a:rPr lang="en-US" sz="1600" dirty="0" smtClean="0">
                <a:latin typeface="Helvetica"/>
              </a:rPr>
              <a:t>Characterization/Testing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Helvetica"/>
              </a:rPr>
              <a:t> Value engineering</a:t>
            </a:r>
          </a:p>
          <a:p>
            <a:endParaRPr lang="en-US" sz="1600" dirty="0" smtClean="0">
              <a:latin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0" y="4682309"/>
            <a:ext cx="43500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Helvetica"/>
                <a:cs typeface="Helvetica"/>
              </a:rPr>
              <a:t> 8.5.2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 Fabricate QA tester for large scale testing</a:t>
            </a:r>
            <a:endParaRPr lang="en-US" sz="1600" dirty="0">
              <a:latin typeface="Helvetica"/>
              <a:cs typeface="Helvetica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Helvetica"/>
                <a:cs typeface="Helvetica"/>
              </a:rPr>
              <a:t> </a:t>
            </a:r>
            <a:r>
              <a:rPr lang="en-US" sz="1600" dirty="0" smtClean="0">
                <a:latin typeface="Helvetica"/>
                <a:cs typeface="Helvetica"/>
              </a:rPr>
              <a:t>Test critical parameters to validate vendor batches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 Value engineering</a:t>
            </a:r>
            <a:endParaRPr lang="en-US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86637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&amp; Deliverables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1" dirty="0"/>
              <a:t>A. Technical Objective </a:t>
            </a:r>
          </a:p>
          <a:p>
            <a:pPr marL="0" indent="0">
              <a:buNone/>
            </a:pPr>
            <a:r>
              <a:rPr lang="en-US" sz="1600" dirty="0"/>
              <a:t>This task covers the selection, evaluation, procurement, and testing of the </a:t>
            </a:r>
            <a:r>
              <a:rPr lang="en-US" sz="1600" dirty="0" err="1"/>
              <a:t>photodetectors</a:t>
            </a:r>
            <a:r>
              <a:rPr lang="en-US" sz="1600" dirty="0"/>
              <a:t> for the cosmic ray veto scintillation counters. </a:t>
            </a: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B. Scope of Work Statement </a:t>
            </a:r>
          </a:p>
          <a:p>
            <a:pPr marL="0" indent="0">
              <a:buNone/>
            </a:pPr>
            <a:r>
              <a:rPr lang="en-US" sz="1600" dirty="0"/>
              <a:t>The scope of work includes:</a:t>
            </a:r>
            <a:br>
              <a:rPr lang="en-US" sz="1600" dirty="0"/>
            </a:br>
            <a:r>
              <a:rPr lang="en-US" sz="1600" dirty="0" smtClean="0"/>
              <a:t>	1. </a:t>
            </a:r>
            <a:r>
              <a:rPr lang="en-US" sz="1600" dirty="0"/>
              <a:t>The selection and evaluation of prototype </a:t>
            </a:r>
            <a:r>
              <a:rPr lang="en-US" sz="1600" dirty="0" err="1"/>
              <a:t>photodetectors</a:t>
            </a:r>
            <a:r>
              <a:rPr lang="en-US" sz="1600" dirty="0"/>
              <a:t>, and the procurement and </a:t>
            </a:r>
          </a:p>
          <a:p>
            <a:pPr marL="0" indent="0">
              <a:buNone/>
            </a:pPr>
            <a:r>
              <a:rPr lang="en-US" sz="1600" dirty="0" smtClean="0"/>
              <a:t>	testing </a:t>
            </a:r>
            <a:r>
              <a:rPr lang="en-US" sz="1600" dirty="0"/>
              <a:t>of the production </a:t>
            </a:r>
            <a:r>
              <a:rPr lang="en-US" sz="1600" dirty="0" err="1"/>
              <a:t>photodetectors</a:t>
            </a:r>
            <a:r>
              <a:rPr lang="en-US" sz="1600" dirty="0" smtClean="0"/>
              <a:t>.</a:t>
            </a:r>
          </a:p>
          <a:p>
            <a:pPr marL="0" indent="0">
              <a:buNone/>
            </a:pPr>
            <a:r>
              <a:rPr lang="en-US" sz="1600" dirty="0" smtClean="0"/>
              <a:t>	2</a:t>
            </a:r>
            <a:r>
              <a:rPr lang="en-US" sz="1600" dirty="0"/>
              <a:t>. Quality assurance design and fabrication, including: (1) specifying the requirements for </a:t>
            </a:r>
          </a:p>
          <a:p>
            <a:pPr marL="0" indent="0">
              <a:buNone/>
            </a:pPr>
            <a:r>
              <a:rPr lang="en-US" sz="1600" dirty="0" smtClean="0"/>
              <a:t>	the </a:t>
            </a:r>
            <a:r>
              <a:rPr lang="en-US" sz="1600" dirty="0" err="1"/>
              <a:t>photodetector</a:t>
            </a:r>
            <a:r>
              <a:rPr lang="en-US" sz="1600" dirty="0"/>
              <a:t> parameters, including those required of the manufacturer, (2) </a:t>
            </a:r>
            <a:r>
              <a:rPr lang="en-US" sz="1600" dirty="0" smtClean="0"/>
              <a:t>	determining </a:t>
            </a:r>
            <a:r>
              <a:rPr lang="en-US" sz="1600" dirty="0"/>
              <a:t>the parameters to be tested upon receiving the </a:t>
            </a:r>
            <a:r>
              <a:rPr lang="en-US" sz="1600" dirty="0" err="1"/>
              <a:t>photodetectors</a:t>
            </a:r>
            <a:r>
              <a:rPr lang="en-US" sz="1600" dirty="0"/>
              <a:t>, (3) designing </a:t>
            </a:r>
            <a:r>
              <a:rPr lang="en-US" sz="1600" dirty="0" smtClean="0"/>
              <a:t>	the </a:t>
            </a:r>
            <a:r>
              <a:rPr lang="en-US" sz="1600" dirty="0"/>
              <a:t>test stand for </a:t>
            </a:r>
            <a:r>
              <a:rPr lang="en-US" sz="1600" dirty="0" err="1"/>
              <a:t>photodetector</a:t>
            </a:r>
            <a:r>
              <a:rPr lang="en-US" sz="1600" dirty="0"/>
              <a:t> testing, and (4) fabricating the test stand. </a:t>
            </a: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C. Deliverables </a:t>
            </a:r>
          </a:p>
          <a:p>
            <a:pPr marL="0" indent="0">
              <a:buNone/>
            </a:pPr>
            <a:r>
              <a:rPr lang="en-US" sz="1600" dirty="0"/>
              <a:t>Deliverables include: </a:t>
            </a:r>
          </a:p>
          <a:p>
            <a:pPr marL="0" indent="0">
              <a:buNone/>
            </a:pPr>
            <a:r>
              <a:rPr lang="en-US" sz="1600" dirty="0" smtClean="0"/>
              <a:t>	1. A </a:t>
            </a:r>
            <a:r>
              <a:rPr lang="en-US" sz="1600" dirty="0" err="1"/>
              <a:t>photodetector</a:t>
            </a:r>
            <a:r>
              <a:rPr lang="en-US" sz="1600" dirty="0"/>
              <a:t> test stand. </a:t>
            </a:r>
          </a:p>
          <a:p>
            <a:pPr marL="0" indent="0">
              <a:buNone/>
            </a:pPr>
            <a:r>
              <a:rPr lang="en-US" sz="1600" dirty="0" smtClean="0"/>
              <a:t>	2. </a:t>
            </a:r>
            <a:r>
              <a:rPr lang="en-US" sz="1600" dirty="0" err="1" smtClean="0"/>
              <a:t>Photodetectors</a:t>
            </a:r>
            <a:r>
              <a:rPr lang="en-US" sz="1600" dirty="0" smtClean="0"/>
              <a:t> </a:t>
            </a:r>
            <a:r>
              <a:rPr lang="en-US" sz="1600" dirty="0"/>
              <a:t>for prototype counters and modules. </a:t>
            </a:r>
          </a:p>
          <a:p>
            <a:pPr marL="0" indent="0">
              <a:buNone/>
            </a:pPr>
            <a:r>
              <a:rPr lang="en-US" sz="1600" dirty="0" smtClean="0"/>
              <a:t>	3. </a:t>
            </a:r>
            <a:r>
              <a:rPr lang="en-US" sz="1600" dirty="0" err="1" smtClean="0"/>
              <a:t>Photodetectors</a:t>
            </a:r>
            <a:r>
              <a:rPr lang="en-US" sz="1600" dirty="0" smtClean="0"/>
              <a:t> </a:t>
            </a:r>
            <a:r>
              <a:rPr lang="en-US" sz="1600" dirty="0"/>
              <a:t>for production modules. </a:t>
            </a:r>
          </a:p>
          <a:p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Julie Whitmore - DOE CD-2/3b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412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116364"/>
            <a:ext cx="8686800" cy="641739"/>
          </a:xfrm>
        </p:spPr>
        <p:txBody>
          <a:bodyPr anchor="ctr" anchorCtr="0"/>
          <a:lstStyle/>
          <a:p>
            <a:r>
              <a:rPr lang="en-US" dirty="0" err="1" smtClean="0"/>
              <a:t>SiPM</a:t>
            </a:r>
            <a:r>
              <a:rPr lang="en-US" dirty="0" smtClean="0"/>
              <a:t>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003300"/>
            <a:ext cx="8869680" cy="5526377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GB" sz="1800" dirty="0" smtClean="0">
                <a:latin typeface="+mn-lt"/>
              </a:rPr>
              <a:t>The </a:t>
            </a:r>
            <a:r>
              <a:rPr lang="en-GB" sz="1800" dirty="0" err="1" smtClean="0">
                <a:latin typeface="+mn-lt"/>
              </a:rPr>
              <a:t>photodetector</a:t>
            </a:r>
            <a:r>
              <a:rPr lang="en-GB" sz="1800" dirty="0" smtClean="0">
                <a:latin typeface="+mn-lt"/>
              </a:rPr>
              <a:t> must operate in a magnetic field of 0.1T.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GB" sz="1800" dirty="0" smtClean="0">
                <a:latin typeface="+mn-lt"/>
              </a:rPr>
              <a:t>Nominal photosensitive size must be greater than the 1.4mm diameter </a:t>
            </a:r>
            <a:r>
              <a:rPr lang="en-GB" sz="1800" dirty="0" err="1" smtClean="0">
                <a:latin typeface="+mn-lt"/>
              </a:rPr>
              <a:t>fiber</a:t>
            </a:r>
            <a:r>
              <a:rPr lang="en-GB" sz="1800" dirty="0" smtClean="0">
                <a:latin typeface="+mn-lt"/>
              </a:rPr>
              <a:t> size with a minimum additional 0.25mm to allow for easy alignment to the </a:t>
            </a:r>
            <a:r>
              <a:rPr lang="en-GB" sz="1800" dirty="0" err="1" smtClean="0">
                <a:latin typeface="+mn-lt"/>
              </a:rPr>
              <a:t>fiber</a:t>
            </a:r>
            <a:r>
              <a:rPr lang="en-GB" sz="1800" dirty="0" smtClean="0">
                <a:latin typeface="+mn-lt"/>
              </a:rPr>
              <a:t>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GB" sz="1800" dirty="0" smtClean="0">
                <a:latin typeface="+mn-lt"/>
              </a:rPr>
              <a:t>Device must have a PDE at least as high as 100</a:t>
            </a:r>
            <a:r>
              <a:rPr lang="en-GB" sz="1800" dirty="0" smtClean="0">
                <a:latin typeface="Symbol" charset="2"/>
                <a:cs typeface="Symbol" charset="2"/>
              </a:rPr>
              <a:t>m</a:t>
            </a:r>
            <a:r>
              <a:rPr lang="en-GB" sz="1800" dirty="0" smtClean="0">
                <a:latin typeface="+mn-lt"/>
              </a:rPr>
              <a:t>m device (Hamamatsu S10362-11-100P) used in test beam (&gt;30%).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GB" sz="1800" dirty="0" err="1" smtClean="0">
                <a:latin typeface="+mn-lt"/>
              </a:rPr>
              <a:t>SiPM</a:t>
            </a:r>
            <a:r>
              <a:rPr lang="en-GB" sz="1800" dirty="0" smtClean="0">
                <a:latin typeface="+mn-lt"/>
              </a:rPr>
              <a:t> must have a gain of &gt;10</a:t>
            </a:r>
            <a:r>
              <a:rPr lang="en-GB" sz="1800" baseline="30000" dirty="0" smtClean="0">
                <a:latin typeface="+mn-lt"/>
              </a:rPr>
              <a:t>5</a:t>
            </a:r>
            <a:r>
              <a:rPr lang="en-GB" sz="1800" dirty="0" smtClean="0">
                <a:latin typeface="+mn-lt"/>
              </a:rPr>
              <a:t>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GB" sz="1800" dirty="0" smtClean="0">
                <a:latin typeface="+mn-lt"/>
              </a:rPr>
              <a:t>The number of pixels must be sufficient to cover a dynamic range up to 200 PE with a well understood response.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GB" sz="1800" dirty="0">
                <a:latin typeface="+mn-lt"/>
              </a:rPr>
              <a:t>The device must operate after exposure </a:t>
            </a:r>
            <a:r>
              <a:rPr lang="en-GB" sz="1800" dirty="0" smtClean="0">
                <a:latin typeface="+mn-lt"/>
              </a:rPr>
              <a:t>to </a:t>
            </a:r>
            <a:r>
              <a:rPr lang="en-GB" sz="1800" dirty="0">
                <a:latin typeface="+mn-lt"/>
              </a:rPr>
              <a:t>1×10</a:t>
            </a:r>
            <a:r>
              <a:rPr lang="en-GB" sz="1800" baseline="30000" dirty="0">
                <a:latin typeface="+mn-lt"/>
              </a:rPr>
              <a:t>10</a:t>
            </a:r>
            <a:r>
              <a:rPr lang="en-GB" sz="1800" dirty="0">
                <a:latin typeface="+mn-lt"/>
              </a:rPr>
              <a:t> n/</a:t>
            </a:r>
            <a:r>
              <a:rPr lang="en-GB" sz="1800" dirty="0" smtClean="0">
                <a:latin typeface="+mn-lt"/>
              </a:rPr>
              <a:t>cm</a:t>
            </a:r>
            <a:r>
              <a:rPr lang="en-GB" sz="1800" baseline="30000" dirty="0" smtClean="0">
                <a:latin typeface="+mn-lt"/>
              </a:rPr>
              <a:t>2</a:t>
            </a:r>
            <a:r>
              <a:rPr lang="en-GB" sz="1800" dirty="0" smtClean="0">
                <a:latin typeface="+mn-lt"/>
              </a:rPr>
              <a:t> @</a:t>
            </a:r>
            <a:r>
              <a:rPr lang="en-GB" sz="1800" dirty="0">
                <a:latin typeface="+mn-lt"/>
              </a:rPr>
              <a:t>1 MeV </a:t>
            </a:r>
            <a:r>
              <a:rPr lang="en-GB" sz="1800" dirty="0" err="1" smtClean="0">
                <a:latin typeface="+mn-lt"/>
              </a:rPr>
              <a:t>neq</a:t>
            </a:r>
            <a:r>
              <a:rPr lang="en-GB" sz="1800" dirty="0" smtClean="0">
                <a:latin typeface="+mn-lt"/>
              </a:rPr>
              <a:t>.   </a:t>
            </a:r>
            <a:r>
              <a:rPr lang="en-GB" sz="1800" dirty="0">
                <a:latin typeface="+mn-lt"/>
              </a:rPr>
              <a:t>S/N for single photoelectron </a:t>
            </a:r>
            <a:r>
              <a:rPr lang="en-GB" sz="1800" dirty="0" smtClean="0">
                <a:latin typeface="+mn-lt"/>
              </a:rPr>
              <a:t>must </a:t>
            </a:r>
            <a:r>
              <a:rPr lang="en-GB" sz="1800" dirty="0">
                <a:latin typeface="+mn-lt"/>
              </a:rPr>
              <a:t>be distinguishable in order to maintain the in-situ calibration of the </a:t>
            </a:r>
            <a:r>
              <a:rPr lang="en-GB" sz="1800" dirty="0" smtClean="0">
                <a:latin typeface="+mn-lt"/>
              </a:rPr>
              <a:t>devices.  Any </a:t>
            </a:r>
            <a:r>
              <a:rPr lang="en-GB" sz="1800" dirty="0">
                <a:latin typeface="+mn-lt"/>
              </a:rPr>
              <a:t>degradation after 3yrs of operation must not compromise the efficiency requirement of the CRV</a:t>
            </a:r>
            <a:r>
              <a:rPr lang="en-GB" sz="1800" dirty="0" smtClean="0">
                <a:latin typeface="+mn-lt"/>
              </a:rPr>
              <a:t>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GB" sz="1800" dirty="0" err="1" smtClean="0">
                <a:latin typeface="+mn-lt"/>
              </a:rPr>
              <a:t>SiPM</a:t>
            </a:r>
            <a:r>
              <a:rPr lang="en-GB" sz="1800" dirty="0" smtClean="0">
                <a:latin typeface="+mn-lt"/>
              </a:rPr>
              <a:t> must produce an intrinsic dark current hit rate &lt;50kHz (3PE threshold).  Any after-pulsing must not cause excessive detector </a:t>
            </a:r>
            <a:r>
              <a:rPr lang="en-GB" sz="1800" dirty="0" err="1" smtClean="0">
                <a:latin typeface="+mn-lt"/>
              </a:rPr>
              <a:t>deadtime</a:t>
            </a:r>
            <a:r>
              <a:rPr lang="en-GB" sz="1800" dirty="0" smtClean="0">
                <a:latin typeface="+mn-lt"/>
              </a:rPr>
              <a:t>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GB" sz="1800" dirty="0">
                <a:latin typeface="+mn-lt"/>
              </a:rPr>
              <a:t>The device must be packaged in a small form factor/low profile package that allows tight direct coupling of the </a:t>
            </a:r>
            <a:r>
              <a:rPr lang="en-GB" sz="1800" dirty="0" err="1">
                <a:latin typeface="+mn-lt"/>
              </a:rPr>
              <a:t>SiPM</a:t>
            </a:r>
            <a:r>
              <a:rPr lang="en-GB" sz="1800" dirty="0">
                <a:latin typeface="+mn-lt"/>
              </a:rPr>
              <a:t> to the </a:t>
            </a:r>
            <a:r>
              <a:rPr lang="en-GB" sz="1800" dirty="0" err="1">
                <a:latin typeface="+mn-lt"/>
              </a:rPr>
              <a:t>fiber</a:t>
            </a:r>
            <a:r>
              <a:rPr lang="en-GB" sz="1800" dirty="0">
                <a:latin typeface="+mn-lt"/>
              </a:rPr>
              <a:t>. </a:t>
            </a:r>
            <a:endParaRPr lang="en-GB" sz="1800" dirty="0" smtClean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Julie Whitmore - DOE CD-2/3b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10/21/2014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547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05740" y="109220"/>
            <a:ext cx="7086600" cy="684335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SiPMs</a:t>
            </a:r>
            <a:r>
              <a:rPr lang="en-US" sz="3200" dirty="0" smtClean="0"/>
              <a:t> in the CRV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Julie Whitmore - DOE CD-2/3b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2413000"/>
            <a:ext cx="8458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/>
              <a:t>Counter Motherboard 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5,152 counters</a:t>
            </a:r>
            <a:r>
              <a:rPr lang="en-US" sz="2000" dirty="0"/>
              <a:t>, each with </a:t>
            </a:r>
            <a:r>
              <a:rPr lang="en-US" sz="2000" dirty="0">
                <a:solidFill>
                  <a:srgbClr val="FF0000"/>
                </a:solidFill>
              </a:rPr>
              <a:t>2 fibers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2000" dirty="0"/>
              <a:t>Each counter read out on both ends (with exception of those in the TS region)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18,944 </a:t>
            </a:r>
            <a:r>
              <a:rPr lang="en-US" sz="2000" dirty="0" err="1">
                <a:solidFill>
                  <a:srgbClr val="FF0000"/>
                </a:solidFill>
              </a:rPr>
              <a:t>photodetectors</a:t>
            </a:r>
            <a:r>
              <a:rPr lang="en-US" sz="2000" dirty="0" smtClean="0"/>
              <a:t>:  </a:t>
            </a:r>
            <a:r>
              <a:rPr lang="en-US" sz="2000" dirty="0" err="1"/>
              <a:t>SiPMs</a:t>
            </a:r>
            <a:r>
              <a:rPr lang="en-US" sz="2000" dirty="0"/>
              <a:t> (read out both ends, except CRV-</a:t>
            </a:r>
            <a:r>
              <a:rPr lang="en-US" sz="2000" dirty="0" smtClean="0"/>
              <a:t>U and CRV-T, CRV-</a:t>
            </a:r>
            <a:r>
              <a:rPr lang="en-US" sz="2000" dirty="0" err="1" smtClean="0"/>
              <a:t>cryo</a:t>
            </a:r>
            <a:r>
              <a:rPr lang="en-US" sz="2000" dirty="0" smtClean="0"/>
              <a:t>)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2000" dirty="0" smtClean="0"/>
              <a:t>Surface mount </a:t>
            </a:r>
            <a:r>
              <a:rPr lang="en-US" sz="2000" dirty="0" err="1" smtClean="0"/>
              <a:t>SiPMs</a:t>
            </a:r>
            <a:r>
              <a:rPr lang="en-US" sz="2000" dirty="0" smtClean="0"/>
              <a:t> large enough to mate to 1.4mm diameter fiber. </a:t>
            </a:r>
            <a:endParaRPr lang="en-US" sz="2000" dirty="0"/>
          </a:p>
          <a:p>
            <a:pPr marL="230188" indent="-230188">
              <a:buFont typeface="Arial" pitchFamily="34" charset="0"/>
              <a:buChar char="•"/>
            </a:pPr>
            <a:r>
              <a:rPr lang="en-US" sz="2000" dirty="0" smtClean="0"/>
              <a:t>1 Counter motherboard per di-counter.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2000" dirty="0" err="1" smtClean="0"/>
              <a:t>SiPMs</a:t>
            </a:r>
            <a:r>
              <a:rPr lang="en-US" sz="2000" dirty="0" smtClean="0"/>
              <a:t> must couple tightly to the 4 fibers on the di-counter without mechanical damage to the </a:t>
            </a:r>
            <a:r>
              <a:rPr lang="en-US" sz="2000" dirty="0" err="1" smtClean="0"/>
              <a:t>SiPMs</a:t>
            </a:r>
            <a:r>
              <a:rPr lang="en-US" sz="2000" dirty="0" smtClean="0"/>
              <a:t>.  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2000" dirty="0" smtClean="0"/>
              <a:t>Alignment of the </a:t>
            </a:r>
            <a:r>
              <a:rPr lang="en-US" sz="2000" dirty="0" err="1" smtClean="0"/>
              <a:t>SiPMs</a:t>
            </a:r>
            <a:r>
              <a:rPr lang="en-US" sz="2000" dirty="0" smtClean="0"/>
              <a:t> must be maintained during reflow soldering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“Oversized” </a:t>
            </a:r>
            <a:r>
              <a:rPr lang="en-US" sz="2000" dirty="0" err="1" smtClean="0"/>
              <a:t>SiPMs</a:t>
            </a:r>
            <a:r>
              <a:rPr lang="en-US" sz="2000" dirty="0" smtClean="0"/>
              <a:t> that self-register during reflow or by using template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Gasket hood over motherboard to maintain light-tightness 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625693" y="931324"/>
            <a:ext cx="4821476" cy="1595976"/>
            <a:chOff x="1625693" y="937734"/>
            <a:chExt cx="4821476" cy="1595976"/>
          </a:xfrm>
        </p:grpSpPr>
        <p:sp>
          <p:nvSpPr>
            <p:cNvPr id="11" name="TextBox 10"/>
            <p:cNvSpPr txBox="1"/>
            <p:nvPr/>
          </p:nvSpPr>
          <p:spPr>
            <a:xfrm>
              <a:off x="2819400" y="1907149"/>
              <a:ext cx="3627769" cy="40011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Counter Mother Board (surface)</a:t>
              </a:r>
              <a:endParaRPr lang="en-US" sz="2000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9400" y="937734"/>
              <a:ext cx="3571771" cy="9144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2209800" y="1295400"/>
              <a:ext cx="1127776" cy="935659"/>
              <a:chOff x="4876800" y="1295400"/>
              <a:chExt cx="1127776" cy="935659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730240" y="1295400"/>
                <a:ext cx="274336" cy="277334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flipV="1">
                <a:off x="4876800" y="1600200"/>
                <a:ext cx="838200" cy="63085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1625693" y="2133600"/>
              <a:ext cx="7131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solidFill>
                    <a:srgbClr val="FF0000"/>
                  </a:solidFill>
                </a:rPr>
                <a:t>SiPM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5895340" y="1301690"/>
            <a:ext cx="274336" cy="2773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4142740" y="1288990"/>
            <a:ext cx="274336" cy="2773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765040" y="1288990"/>
            <a:ext cx="274336" cy="2773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73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109220"/>
            <a:ext cx="7086600" cy="68433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Radiation Damage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Julie Whitmore - DOE CD-2/3b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4" name="Picture 23" descr="SiPM_irradiation_exampl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2362200" y="2261632"/>
            <a:ext cx="5105400" cy="350840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14600" y="5701724"/>
            <a:ext cx="65893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SiPM</a:t>
            </a:r>
            <a:r>
              <a:rPr lang="en-US" sz="1600" dirty="0" smtClean="0"/>
              <a:t> – Irradiated with 2x10</a:t>
            </a:r>
            <a:r>
              <a:rPr lang="en-US" sz="1600" baseline="30000" dirty="0" smtClean="0"/>
              <a:t>10</a:t>
            </a:r>
            <a:r>
              <a:rPr lang="en-US" sz="1600" dirty="0" smtClean="0"/>
              <a:t> n/cm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.  Dark count before and after irradiation, </a:t>
            </a:r>
          </a:p>
          <a:p>
            <a:r>
              <a:rPr lang="en-US" sz="1600" dirty="0" smtClean="0"/>
              <a:t>And after 2 days, 9 days, and 2 months of annealing.</a:t>
            </a:r>
          </a:p>
        </p:txBody>
      </p:sp>
      <p:pic>
        <p:nvPicPr>
          <p:cNvPr id="33" name="Picture 32" descr="Hamamatsu_SM_MPPC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" y="2298700"/>
            <a:ext cx="1278467" cy="1447800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rot="10800000" flipV="1">
            <a:off x="3352800" y="2273299"/>
            <a:ext cx="1310624" cy="609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127500" y="1827768"/>
            <a:ext cx="13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PE</a:t>
            </a:r>
            <a:endParaRPr lang="en-US" dirty="0"/>
          </a:p>
        </p:txBody>
      </p:sp>
      <p:sp>
        <p:nvSpPr>
          <p:cNvPr id="41" name="Rounded Rectangle 40"/>
          <p:cNvSpPr/>
          <p:nvPr/>
        </p:nvSpPr>
        <p:spPr>
          <a:xfrm>
            <a:off x="381000" y="4053840"/>
            <a:ext cx="2057400" cy="199078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Integrated flux to </a:t>
            </a:r>
            <a:r>
              <a:rPr lang="en-US" sz="1800" dirty="0" err="1" smtClean="0">
                <a:solidFill>
                  <a:schemeClr val="tx1"/>
                </a:solidFill>
              </a:rPr>
              <a:t>SiPMs</a:t>
            </a:r>
            <a:r>
              <a:rPr lang="en-US" sz="1800" dirty="0" smtClean="0">
                <a:solidFill>
                  <a:schemeClr val="tx1"/>
                </a:solidFill>
              </a:rPr>
              <a:t> is required to be kept below 1x10</a:t>
            </a:r>
            <a:r>
              <a:rPr lang="en-US" sz="1800" baseline="30000" dirty="0" smtClean="0">
                <a:solidFill>
                  <a:schemeClr val="tx1"/>
                </a:solidFill>
              </a:rPr>
              <a:t>10</a:t>
            </a:r>
            <a:r>
              <a:rPr lang="en-US" sz="1800" dirty="0" smtClean="0">
                <a:solidFill>
                  <a:schemeClr val="tx1"/>
                </a:solidFill>
              </a:rPr>
              <a:t> n/cm</a:t>
            </a:r>
            <a:r>
              <a:rPr lang="en-US" sz="1800" baseline="30000" dirty="0" smtClean="0">
                <a:solidFill>
                  <a:schemeClr val="tx1"/>
                </a:solidFill>
              </a:rPr>
              <a:t>2 </a:t>
            </a:r>
            <a:r>
              <a:rPr lang="en-US" sz="1800" dirty="0" smtClean="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(1 </a:t>
            </a:r>
            <a:r>
              <a:rPr lang="en-US" sz="1800" dirty="0" err="1" smtClean="0">
                <a:solidFill>
                  <a:schemeClr val="tx1"/>
                </a:solidFill>
              </a:rPr>
              <a:t>MeV</a:t>
            </a:r>
            <a:r>
              <a:rPr lang="en-US" sz="1800" dirty="0" smtClean="0">
                <a:solidFill>
                  <a:schemeClr val="tx1"/>
                </a:solidFill>
              </a:rPr>
              <a:t> neutron equivalent)  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219200" y="857055"/>
            <a:ext cx="7162800" cy="7747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Sufficient Shielding is needed to mitigate radiation damage to CRV electronics.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86400" y="1892300"/>
            <a:ext cx="372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/>
            <a:r>
              <a:rPr lang="en-US" sz="1800" dirty="0" smtClean="0"/>
              <a:t>Nakamura, </a:t>
            </a:r>
            <a:r>
              <a:rPr lang="en-US" sz="1800" dirty="0" err="1" smtClean="0"/>
              <a:t>NimA</a:t>
            </a:r>
            <a:r>
              <a:rPr lang="en-US" sz="1800" dirty="0" smtClean="0"/>
              <a:t> 610 (2009), 110-113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04575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FermilabTemplate.potx</Template>
  <TotalTime>34833</TotalTime>
  <Words>3010</Words>
  <Application>Microsoft Macintosh PowerPoint</Application>
  <PresentationFormat>On-screen Show (4:3)</PresentationFormat>
  <Paragraphs>608</Paragraphs>
  <Slides>39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FermilabTemplate</vt:lpstr>
      <vt:lpstr>Fermilab: Footer Only</vt:lpstr>
      <vt:lpstr>Mu2e CD-2/3b Review 8.5 CRV Photodetectors</vt:lpstr>
      <vt:lpstr>CRV Photodetector Team</vt:lpstr>
      <vt:lpstr>Outline</vt:lpstr>
      <vt:lpstr>Organization</vt:lpstr>
      <vt:lpstr>Scope</vt:lpstr>
      <vt:lpstr>Scope &amp; Deliverables</vt:lpstr>
      <vt:lpstr>SiPM Requirements</vt:lpstr>
      <vt:lpstr>SiPMs in the CRV</vt:lpstr>
      <vt:lpstr>Radiation Damage</vt:lpstr>
      <vt:lpstr>Simulations:  Neutron Radiation Damage</vt:lpstr>
      <vt:lpstr>SiPM Operation Plan</vt:lpstr>
      <vt:lpstr>Improvements since CD-1</vt:lpstr>
      <vt:lpstr>Value Engineering since CD-1 (1)</vt:lpstr>
      <vt:lpstr>Value Engineering since CD-1 (2)</vt:lpstr>
      <vt:lpstr>SiPM Procurement</vt:lpstr>
      <vt:lpstr>SiPM Characterization</vt:lpstr>
      <vt:lpstr>SiPM Radiation &amp; Longevity Testing</vt:lpstr>
      <vt:lpstr>SiPM QA Tester</vt:lpstr>
      <vt:lpstr>I-V Curve from QA Tester</vt:lpstr>
      <vt:lpstr>Remaining work before CD-3</vt:lpstr>
      <vt:lpstr>Quality Assurance</vt:lpstr>
      <vt:lpstr>ES&amp;H</vt:lpstr>
      <vt:lpstr>Interfaces &amp; Integration</vt:lpstr>
      <vt:lpstr>Risks</vt:lpstr>
      <vt:lpstr>Cost Table</vt:lpstr>
      <vt:lpstr>Cost Table</vt:lpstr>
      <vt:lpstr>Cost Breakdown</vt:lpstr>
      <vt:lpstr>Quality of Estimate</vt:lpstr>
      <vt:lpstr>Labor Resources by FY </vt:lpstr>
      <vt:lpstr>Labor &amp; Material Resources by FY </vt:lpstr>
      <vt:lpstr>CRV Schedule</vt:lpstr>
      <vt:lpstr>Schedule</vt:lpstr>
      <vt:lpstr>Milestones</vt:lpstr>
      <vt:lpstr>Summary</vt:lpstr>
      <vt:lpstr>Backup Slides</vt:lpstr>
      <vt:lpstr>Monitoring SiPM Calibration</vt:lpstr>
      <vt:lpstr>SiPM IV Curve</vt:lpstr>
      <vt:lpstr>SiPM Spectrum</vt:lpstr>
      <vt:lpstr>SiPM Characterization DB</vt:lpstr>
    </vt:vector>
  </TitlesOfParts>
  <Manager/>
  <Company>Sandbox Studio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Sandbox Studio</dc:creator>
  <cp:keywords/>
  <dc:description/>
  <cp:lastModifiedBy>Julie</cp:lastModifiedBy>
  <cp:revision>572</cp:revision>
  <cp:lastPrinted>2014-10-13T16:26:53Z</cp:lastPrinted>
  <dcterms:created xsi:type="dcterms:W3CDTF">2014-01-03T20:18:13Z</dcterms:created>
  <dcterms:modified xsi:type="dcterms:W3CDTF">2014-10-15T22:08:38Z</dcterms:modified>
  <cp:category/>
</cp:coreProperties>
</file>