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4005" r:id="rId2"/>
    <p:sldMasterId id="2147483682" r:id="rId3"/>
  </p:sldMasterIdLst>
  <p:notesMasterIdLst>
    <p:notesMasterId r:id="rId27"/>
  </p:notesMasterIdLst>
  <p:handoutMasterIdLst>
    <p:handoutMasterId r:id="rId28"/>
  </p:handoutMasterIdLst>
  <p:sldIdLst>
    <p:sldId id="338" r:id="rId4"/>
    <p:sldId id="347" r:id="rId5"/>
    <p:sldId id="339" r:id="rId6"/>
    <p:sldId id="333" r:id="rId7"/>
    <p:sldId id="314" r:id="rId8"/>
    <p:sldId id="315" r:id="rId9"/>
    <p:sldId id="316" r:id="rId10"/>
    <p:sldId id="330" r:id="rId11"/>
    <p:sldId id="317" r:id="rId12"/>
    <p:sldId id="318" r:id="rId13"/>
    <p:sldId id="337" r:id="rId14"/>
    <p:sldId id="319" r:id="rId15"/>
    <p:sldId id="320" r:id="rId16"/>
    <p:sldId id="321" r:id="rId17"/>
    <p:sldId id="345" r:id="rId18"/>
    <p:sldId id="340" r:id="rId19"/>
    <p:sldId id="342" r:id="rId20"/>
    <p:sldId id="341" r:id="rId21"/>
    <p:sldId id="343" r:id="rId22"/>
    <p:sldId id="344" r:id="rId23"/>
    <p:sldId id="328" r:id="rId24"/>
    <p:sldId id="346" r:id="rId25"/>
    <p:sldId id="329" r:id="rId26"/>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B11"/>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946" y="5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920"/>
    </p:cViewPr>
  </p:sorter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10/14/2014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10/14/2014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4649E3D0-3FEA-B642-9F67-967BE3D8E8DB}" type="slidenum">
              <a:rPr lang="en-US" smtClean="0"/>
              <a:pPr>
                <a:defRPr/>
              </a:pPr>
              <a:t>4</a:t>
            </a:fld>
            <a:endParaRPr lang="en-US" dirty="0"/>
          </a:p>
        </p:txBody>
      </p:sp>
    </p:spTree>
    <p:extLst>
      <p:ext uri="{BB962C8B-B14F-4D97-AF65-F5344CB8AC3E}">
        <p14:creationId xmlns:p14="http://schemas.microsoft.com/office/powerpoint/2010/main" val="364362483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5" name="Picture 5" descr="FermilabLogo_100c56m0y23k.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10/21/14</a:t>
            </a:r>
            <a:endParaRPr lang="en-US"/>
          </a:p>
        </p:txBody>
      </p:sp>
      <p:sp>
        <p:nvSpPr>
          <p:cNvPr id="8" name="Footer Placeholder 7"/>
          <p:cNvSpPr>
            <a:spLocks noGrp="1"/>
          </p:cNvSpPr>
          <p:nvPr>
            <p:ph type="ftr" sz="quarter" idx="11"/>
          </p:nvPr>
        </p:nvSpPr>
        <p:spPr/>
        <p:txBody>
          <a:bodyPr/>
          <a:lstStyle/>
          <a:p>
            <a:r>
              <a:rPr lang="en-US" smtClean="0"/>
              <a:t>Anna Pla-Dalmau - DOE CD-2/3b Review</a:t>
            </a:r>
            <a:endParaRPr lang="en-US"/>
          </a:p>
        </p:txBody>
      </p:sp>
      <p:sp>
        <p:nvSpPr>
          <p:cNvPr id="9" name="Slide Number Placeholder 8"/>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1147475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10/21/14</a:t>
            </a:r>
            <a:endParaRPr lang="en-US"/>
          </a:p>
        </p:txBody>
      </p:sp>
      <p:sp>
        <p:nvSpPr>
          <p:cNvPr id="4" name="Footer Placeholder 3"/>
          <p:cNvSpPr>
            <a:spLocks noGrp="1"/>
          </p:cNvSpPr>
          <p:nvPr>
            <p:ph type="ftr" sz="quarter" idx="11"/>
          </p:nvPr>
        </p:nvSpPr>
        <p:spPr/>
        <p:txBody>
          <a:bodyPr/>
          <a:lstStyle/>
          <a:p>
            <a:r>
              <a:rPr lang="en-US" smtClean="0"/>
              <a:t>Anna Pla-Dalmau - DOE CD-2/3b Review</a:t>
            </a:r>
            <a:endParaRPr lang="en-US"/>
          </a:p>
        </p:txBody>
      </p:sp>
      <p:sp>
        <p:nvSpPr>
          <p:cNvPr id="5" name="Slide Number Placeholder 4"/>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1350964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10/21/14</a:t>
            </a:r>
            <a:endParaRPr lang="en-US"/>
          </a:p>
        </p:txBody>
      </p:sp>
      <p:sp>
        <p:nvSpPr>
          <p:cNvPr id="3" name="Footer Placeholder 2"/>
          <p:cNvSpPr>
            <a:spLocks noGrp="1"/>
          </p:cNvSpPr>
          <p:nvPr>
            <p:ph type="ftr" sz="quarter" idx="11"/>
          </p:nvPr>
        </p:nvSpPr>
        <p:spPr/>
        <p:txBody>
          <a:bodyPr/>
          <a:lstStyle/>
          <a:p>
            <a:r>
              <a:rPr lang="en-US" smtClean="0"/>
              <a:t>Anna Pla-Dalmau - DOE CD-2/3b Review</a:t>
            </a:r>
            <a:endParaRPr lang="en-US"/>
          </a:p>
        </p:txBody>
      </p:sp>
      <p:sp>
        <p:nvSpPr>
          <p:cNvPr id="4" name="Slide Number Placeholder 3"/>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2047139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10/21/14</a:t>
            </a:r>
            <a:endParaRPr lang="en-US"/>
          </a:p>
        </p:txBody>
      </p:sp>
      <p:sp>
        <p:nvSpPr>
          <p:cNvPr id="6" name="Footer Placeholder 5"/>
          <p:cNvSpPr>
            <a:spLocks noGrp="1"/>
          </p:cNvSpPr>
          <p:nvPr>
            <p:ph type="ftr" sz="quarter" idx="11"/>
          </p:nvPr>
        </p:nvSpPr>
        <p:spPr/>
        <p:txBody>
          <a:bodyPr/>
          <a:lstStyle/>
          <a:p>
            <a:r>
              <a:rPr lang="en-US" smtClean="0"/>
              <a:t>Anna Pla-Dalmau - DOE CD-2/3b Review</a:t>
            </a:r>
            <a:endParaRPr lang="en-US"/>
          </a:p>
        </p:txBody>
      </p:sp>
      <p:sp>
        <p:nvSpPr>
          <p:cNvPr id="7" name="Slide Number Placeholder 6"/>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488638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10/21/14</a:t>
            </a:r>
            <a:endParaRPr lang="en-US"/>
          </a:p>
        </p:txBody>
      </p:sp>
      <p:sp>
        <p:nvSpPr>
          <p:cNvPr id="6" name="Footer Placeholder 5"/>
          <p:cNvSpPr>
            <a:spLocks noGrp="1"/>
          </p:cNvSpPr>
          <p:nvPr>
            <p:ph type="ftr" sz="quarter" idx="11"/>
          </p:nvPr>
        </p:nvSpPr>
        <p:spPr/>
        <p:txBody>
          <a:bodyPr/>
          <a:lstStyle/>
          <a:p>
            <a:r>
              <a:rPr lang="en-US" smtClean="0"/>
              <a:t>Anna Pla-Dalmau - DOE CD-2/3b Review</a:t>
            </a:r>
            <a:endParaRPr lang="en-US"/>
          </a:p>
        </p:txBody>
      </p:sp>
      <p:sp>
        <p:nvSpPr>
          <p:cNvPr id="7" name="Slide Number Placeholder 6"/>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21811434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10/21/14</a:t>
            </a:r>
            <a:endParaRPr lang="en-US"/>
          </a:p>
        </p:txBody>
      </p:sp>
      <p:sp>
        <p:nvSpPr>
          <p:cNvPr id="5" name="Footer Placeholder 4"/>
          <p:cNvSpPr>
            <a:spLocks noGrp="1"/>
          </p:cNvSpPr>
          <p:nvPr>
            <p:ph type="ftr" sz="quarter" idx="11"/>
          </p:nvPr>
        </p:nvSpPr>
        <p:spPr/>
        <p:txBody>
          <a:bodyPr/>
          <a:lstStyle/>
          <a:p>
            <a:r>
              <a:rPr lang="en-US" smtClean="0"/>
              <a:t>Anna Pla-Dalmau - DOE CD-2/3b Review</a:t>
            </a:r>
            <a:endParaRPr lang="en-US"/>
          </a:p>
        </p:txBody>
      </p:sp>
      <p:sp>
        <p:nvSpPr>
          <p:cNvPr id="6" name="Slide Number Placeholder 5"/>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29165634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10/21/14</a:t>
            </a:r>
            <a:endParaRPr lang="en-US"/>
          </a:p>
        </p:txBody>
      </p:sp>
      <p:sp>
        <p:nvSpPr>
          <p:cNvPr id="5" name="Footer Placeholder 4"/>
          <p:cNvSpPr>
            <a:spLocks noGrp="1"/>
          </p:cNvSpPr>
          <p:nvPr>
            <p:ph type="ftr" sz="quarter" idx="11"/>
          </p:nvPr>
        </p:nvSpPr>
        <p:spPr/>
        <p:txBody>
          <a:bodyPr/>
          <a:lstStyle/>
          <a:p>
            <a:r>
              <a:rPr lang="en-US" smtClean="0"/>
              <a:t>Anna Pla-Dalmau - DOE CD-2/3b Review</a:t>
            </a:r>
            <a:endParaRPr lang="en-US"/>
          </a:p>
        </p:txBody>
      </p:sp>
      <p:sp>
        <p:nvSpPr>
          <p:cNvPr id="6" name="Slide Number Placeholder 5"/>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7102675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r>
              <a:rPr lang="en-US" smtClean="0"/>
              <a:t>10/21/14</a:t>
            </a:r>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smtClean="0"/>
              <a:t>Anna Pla-Dalmau - DOE CD-2/3b Review</a:t>
            </a:r>
            <a:endParaRPr lang="en-US" b="1" dirty="0"/>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dirty="0"/>
          </a:p>
        </p:txBody>
      </p:sp>
    </p:spTree>
    <p:extLst>
      <p:ext uri="{BB962C8B-B14F-4D97-AF65-F5344CB8AC3E}">
        <p14:creationId xmlns:p14="http://schemas.microsoft.com/office/powerpoint/2010/main" val="27148820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10/21/14</a:t>
            </a:r>
            <a:endParaRPr lang="en-US" dirty="0"/>
          </a:p>
        </p:txBody>
      </p:sp>
      <p:sp>
        <p:nvSpPr>
          <p:cNvPr id="4" name="Footer Placeholder 4"/>
          <p:cNvSpPr>
            <a:spLocks noGrp="1"/>
          </p:cNvSpPr>
          <p:nvPr>
            <p:ph type="ftr" sz="quarter" idx="15"/>
          </p:nvPr>
        </p:nvSpPr>
        <p:spPr/>
        <p:txBody>
          <a:bodyPr/>
          <a:lstStyle>
            <a:lvl1pPr>
              <a:defRPr/>
            </a:lvl1pPr>
          </a:lstStyle>
          <a:p>
            <a:pPr>
              <a:defRPr/>
            </a:pPr>
            <a:r>
              <a:rPr lang="en-US" smtClean="0"/>
              <a:t>Anna Pla-Dalmau - DOE CD-2/3b Review</a:t>
            </a:r>
            <a:endParaRPr lang="en-US" b="1" dirty="0"/>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dirty="0"/>
          </a:p>
        </p:txBody>
      </p:sp>
    </p:spTree>
    <p:extLst>
      <p:ext uri="{BB962C8B-B14F-4D97-AF65-F5344CB8AC3E}">
        <p14:creationId xmlns:p14="http://schemas.microsoft.com/office/powerpoint/2010/main" val="337851657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10/21/14</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smtClean="0"/>
              <a:t>Anna Pla-Dalmau - DOE CD-2/3b Review</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1428063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3200">
                <a:solidFill>
                  <a:srgbClr val="154D8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Anna Pla-Dalmau - DOE CD-2/3b Review</a:t>
            </a:r>
            <a:endParaRPr lang="en-US" b="1" dirty="0"/>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dirty="0"/>
          </a:p>
        </p:txBody>
      </p:sp>
    </p:spTree>
    <p:extLst>
      <p:ext uri="{BB962C8B-B14F-4D97-AF65-F5344CB8AC3E}">
        <p14:creationId xmlns:p14="http://schemas.microsoft.com/office/powerpoint/2010/main" val="398369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smtClean="0"/>
              <a:t>10/21/14</a:t>
            </a:r>
            <a:endParaRPr lang="en-US" dirty="0"/>
          </a:p>
        </p:txBody>
      </p:sp>
      <p:sp>
        <p:nvSpPr>
          <p:cNvPr id="8" name="Footer Placeholder 4"/>
          <p:cNvSpPr>
            <a:spLocks noGrp="1"/>
          </p:cNvSpPr>
          <p:nvPr>
            <p:ph type="ftr" sz="quarter" idx="20"/>
          </p:nvPr>
        </p:nvSpPr>
        <p:spPr/>
        <p:txBody>
          <a:bodyPr/>
          <a:lstStyle>
            <a:lvl1pPr>
              <a:defRPr/>
            </a:lvl1pPr>
          </a:lstStyle>
          <a:p>
            <a:pPr>
              <a:defRPr/>
            </a:pPr>
            <a:r>
              <a:rPr lang="en-US" smtClean="0"/>
              <a:t>Anna Pla-Dalmau - DOE CD-2/3b Review</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smtClean="0"/>
              <a:t>10/21/14</a:t>
            </a:r>
            <a:endParaRPr lang="en-US" dirty="0"/>
          </a:p>
        </p:txBody>
      </p:sp>
      <p:sp>
        <p:nvSpPr>
          <p:cNvPr id="6" name="Footer Placeholder 4"/>
          <p:cNvSpPr>
            <a:spLocks noGrp="1"/>
          </p:cNvSpPr>
          <p:nvPr>
            <p:ph type="ftr" sz="quarter" idx="17"/>
          </p:nvPr>
        </p:nvSpPr>
        <p:spPr/>
        <p:txBody>
          <a:bodyPr/>
          <a:lstStyle>
            <a:lvl1pPr>
              <a:defRPr/>
            </a:lvl1pPr>
          </a:lstStyle>
          <a:p>
            <a:pPr>
              <a:defRPr/>
            </a:pPr>
            <a:r>
              <a:rPr lang="en-US" smtClean="0"/>
              <a:t>Anna Pla-Dalmau - DOE CD-2/3b Review</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10/21/14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Anna Pla-Dalmau - DOE CD-2/3b Review</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10/21/14</a:t>
            </a:r>
            <a:endParaRPr lang="en-US"/>
          </a:p>
        </p:txBody>
      </p:sp>
      <p:sp>
        <p:nvSpPr>
          <p:cNvPr id="5" name="Footer Placeholder 4"/>
          <p:cNvSpPr>
            <a:spLocks noGrp="1"/>
          </p:cNvSpPr>
          <p:nvPr>
            <p:ph type="ftr" sz="quarter" idx="11"/>
          </p:nvPr>
        </p:nvSpPr>
        <p:spPr/>
        <p:txBody>
          <a:bodyPr/>
          <a:lstStyle/>
          <a:p>
            <a:r>
              <a:rPr lang="en-US" smtClean="0"/>
              <a:t>Anna Pla-Dalmau - DOE CD-2/3b Review</a:t>
            </a:r>
            <a:endParaRPr lang="en-US"/>
          </a:p>
        </p:txBody>
      </p:sp>
      <p:sp>
        <p:nvSpPr>
          <p:cNvPr id="6" name="Slide Number Placeholder 5"/>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416011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10/21/14</a:t>
            </a:r>
            <a:endParaRPr lang="en-US"/>
          </a:p>
        </p:txBody>
      </p:sp>
      <p:sp>
        <p:nvSpPr>
          <p:cNvPr id="5" name="Footer Placeholder 4"/>
          <p:cNvSpPr>
            <a:spLocks noGrp="1"/>
          </p:cNvSpPr>
          <p:nvPr>
            <p:ph type="ftr" sz="quarter" idx="11"/>
          </p:nvPr>
        </p:nvSpPr>
        <p:spPr/>
        <p:txBody>
          <a:bodyPr/>
          <a:lstStyle/>
          <a:p>
            <a:r>
              <a:rPr lang="en-US" smtClean="0"/>
              <a:t>Anna Pla-Dalmau - DOE CD-2/3b Review</a:t>
            </a:r>
            <a:endParaRPr lang="en-US"/>
          </a:p>
        </p:txBody>
      </p:sp>
      <p:sp>
        <p:nvSpPr>
          <p:cNvPr id="6" name="Slide Number Placeholder 5"/>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1820677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10/21/14</a:t>
            </a:r>
            <a:endParaRPr lang="en-US"/>
          </a:p>
        </p:txBody>
      </p:sp>
      <p:sp>
        <p:nvSpPr>
          <p:cNvPr id="5" name="Footer Placeholder 4"/>
          <p:cNvSpPr>
            <a:spLocks noGrp="1"/>
          </p:cNvSpPr>
          <p:nvPr>
            <p:ph type="ftr" sz="quarter" idx="11"/>
          </p:nvPr>
        </p:nvSpPr>
        <p:spPr/>
        <p:txBody>
          <a:bodyPr/>
          <a:lstStyle/>
          <a:p>
            <a:r>
              <a:rPr lang="en-US" smtClean="0"/>
              <a:t>Anna Pla-Dalmau - DOE CD-2/3b Review</a:t>
            </a:r>
            <a:endParaRPr lang="en-US"/>
          </a:p>
        </p:txBody>
      </p:sp>
      <p:sp>
        <p:nvSpPr>
          <p:cNvPr id="6" name="Slide Number Placeholder 5"/>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54162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10/21/14</a:t>
            </a:r>
            <a:endParaRPr lang="en-US"/>
          </a:p>
        </p:txBody>
      </p:sp>
      <p:sp>
        <p:nvSpPr>
          <p:cNvPr id="6" name="Footer Placeholder 5"/>
          <p:cNvSpPr>
            <a:spLocks noGrp="1"/>
          </p:cNvSpPr>
          <p:nvPr>
            <p:ph type="ftr" sz="quarter" idx="11"/>
          </p:nvPr>
        </p:nvSpPr>
        <p:spPr/>
        <p:txBody>
          <a:bodyPr/>
          <a:lstStyle/>
          <a:p>
            <a:r>
              <a:rPr lang="en-US" smtClean="0"/>
              <a:t>Anna Pla-Dalmau - DOE CD-2/3b Review</a:t>
            </a:r>
            <a:endParaRPr lang="en-US"/>
          </a:p>
        </p:txBody>
      </p:sp>
      <p:sp>
        <p:nvSpPr>
          <p:cNvPr id="7" name="Slide Number Placeholder 6"/>
          <p:cNvSpPr>
            <a:spLocks noGrp="1"/>
          </p:cNvSpPr>
          <p:nvPr>
            <p:ph type="sldNum" sz="quarter" idx="12"/>
          </p:nvPr>
        </p:nvSpPr>
        <p:spPr/>
        <p:txBody>
          <a:bodyPr/>
          <a:lstStyle/>
          <a:p>
            <a:fld id="{61379338-DA30-4E88-AFF4-B0D67B706334}" type="slidenum">
              <a:rPr lang="en-US" smtClean="0"/>
              <a:t>‹#›</a:t>
            </a:fld>
            <a:endParaRPr lang="en-US"/>
          </a:p>
        </p:txBody>
      </p:sp>
    </p:spTree>
    <p:extLst>
      <p:ext uri="{BB962C8B-B14F-4D97-AF65-F5344CB8AC3E}">
        <p14:creationId xmlns:p14="http://schemas.microsoft.com/office/powerpoint/2010/main" val="409487354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image" Target="../media/image4.emf"/><Relationship Id="rId5" Type="http://schemas.openxmlformats.org/officeDocument/2006/relationships/theme" Target="../theme/theme3.xml"/><Relationship Id="rId4"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r>
              <a:rPr lang="en-US" smtClean="0"/>
              <a:t>10/21/14</a:t>
            </a:r>
            <a:endParaRPr 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smtClean="0"/>
              <a:t>Anna Pla-Dalmau - DOE CD-2/3b Review</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
        <p:nvSpPr>
          <p:cNvPr id="4" name="TextBox 3"/>
          <p:cNvSpPr txBox="1"/>
          <p:nvPr userDrawn="1"/>
        </p:nvSpPr>
        <p:spPr>
          <a:xfrm>
            <a:off x="118529" y="6114990"/>
            <a:ext cx="840269" cy="400110"/>
          </a:xfrm>
          <a:prstGeom prst="rect">
            <a:avLst/>
          </a:prstGeom>
          <a:solidFill>
            <a:schemeClr val="bg1"/>
          </a:solidFill>
        </p:spPr>
        <p:txBody>
          <a:bodyPr wrap="none" rtlCol="0">
            <a:spAutoFit/>
          </a:bodyPr>
          <a:lstStyle/>
          <a:p>
            <a:r>
              <a:rPr lang="en-US" sz="2000" b="1" i="0" dirty="0" smtClean="0">
                <a:solidFill>
                  <a:schemeClr val="tx2"/>
                </a:solidFill>
                <a:latin typeface="Helvetica"/>
                <a:cs typeface="Helvetica"/>
              </a:rPr>
              <a:t>Mu2e</a:t>
            </a:r>
            <a:endParaRPr lang="en-US" sz="2000" b="1" i="0" dirty="0">
              <a:solidFill>
                <a:schemeClr val="tx2"/>
              </a:solidFill>
              <a:latin typeface="Helvetica"/>
              <a:cs typeface="Helvetica"/>
            </a:endParaRP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10/21/14</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Anna Pla-Dalmau - DOE CD-2/3b Review</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379338-DA30-4E88-AFF4-B0D67B706334}" type="slidenum">
              <a:rPr lang="en-US" smtClean="0"/>
              <a:t>‹#›</a:t>
            </a:fld>
            <a:endParaRPr lang="en-US"/>
          </a:p>
        </p:txBody>
      </p:sp>
    </p:spTree>
    <p:extLst>
      <p:ext uri="{BB962C8B-B14F-4D97-AF65-F5344CB8AC3E}">
        <p14:creationId xmlns:p14="http://schemas.microsoft.com/office/powerpoint/2010/main" val="2148100671"/>
      </p:ext>
    </p:extLst>
  </p:cSld>
  <p:clrMap bg1="lt1" tx1="dk1" bg2="lt2" tx2="dk2" accent1="accent1" accent2="accent2" accent3="accent3" accent4="accent4" accent5="accent5" accent6="accent6" hlink="hlink" folHlink="folHlink"/>
  <p:sldLayoutIdLst>
    <p:sldLayoutId id="2147484006" r:id="rId1"/>
    <p:sldLayoutId id="2147484007" r:id="rId2"/>
    <p:sldLayoutId id="2147484008" r:id="rId3"/>
    <p:sldLayoutId id="2147484009" r:id="rId4"/>
    <p:sldLayoutId id="2147484010" r:id="rId5"/>
    <p:sldLayoutId id="2147484011" r:id="rId6"/>
    <p:sldLayoutId id="2147484012" r:id="rId7"/>
    <p:sldLayoutId id="2147484013" r:id="rId8"/>
    <p:sldLayoutId id="2147484014" r:id="rId9"/>
    <p:sldLayoutId id="2147484015" r:id="rId10"/>
    <p:sldLayoutId id="2147484016"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smtClean="0"/>
              <a:t>10/21/14</a:t>
            </a:r>
            <a:endParaRPr 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smtClean="0"/>
              <a:t>Anna Pla-Dalmau - DOE CD-2/3b Review</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806450" y="3559175"/>
            <a:ext cx="7556500"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smtClean="0">
                <a:solidFill>
                  <a:schemeClr val="tx2"/>
                </a:solidFill>
                <a:latin typeface="Helvetica" charset="0"/>
              </a:rPr>
              <a:t>Mu2e CD-2/3b </a:t>
            </a:r>
            <a:r>
              <a:rPr lang="en-US" dirty="0" smtClean="0">
                <a:solidFill>
                  <a:schemeClr val="tx2"/>
                </a:solidFill>
                <a:latin typeface="Helvetica" charset="0"/>
              </a:rPr>
              <a:t>Review</a:t>
            </a:r>
            <a:br>
              <a:rPr lang="en-US" dirty="0" smtClean="0">
                <a:solidFill>
                  <a:schemeClr val="tx2"/>
                </a:solidFill>
                <a:latin typeface="Helvetica" charset="0"/>
              </a:rPr>
            </a:br>
            <a:r>
              <a:rPr lang="en-US" dirty="0" smtClean="0">
                <a:solidFill>
                  <a:schemeClr val="tx2"/>
                </a:solidFill>
                <a:latin typeface="Helvetica" charset="0"/>
              </a:rPr>
              <a:t>8.3 CRV Scintillator Extrusions</a:t>
            </a:r>
            <a:endParaRPr lang="en-US" dirty="0">
              <a:solidFill>
                <a:schemeClr val="tx2"/>
              </a:solidFill>
              <a:latin typeface="Helvetica" charset="0"/>
            </a:endParaRPr>
          </a:p>
        </p:txBody>
      </p:sp>
      <p:sp>
        <p:nvSpPr>
          <p:cNvPr id="14338" name="Text Placeholder 2"/>
          <p:cNvSpPr>
            <a:spLocks noGrp="1"/>
          </p:cNvSpPr>
          <p:nvPr>
            <p:ph type="body" sz="quarter" idx="10"/>
          </p:nvPr>
        </p:nvSpPr>
        <p:spPr bwMode="auto">
          <a:xfrm>
            <a:off x="806450" y="4841875"/>
            <a:ext cx="7556500" cy="148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smtClean="0">
                <a:solidFill>
                  <a:schemeClr val="tx2"/>
                </a:solidFill>
                <a:latin typeface="Helvetica" charset="0"/>
              </a:rPr>
              <a:t>Anna Pla-Dalmau</a:t>
            </a:r>
            <a:endParaRPr lang="en-US" dirty="0">
              <a:solidFill>
                <a:schemeClr val="tx2"/>
              </a:solidFill>
              <a:latin typeface="Helvetica" charset="0"/>
            </a:endParaRPr>
          </a:p>
          <a:p>
            <a:r>
              <a:rPr lang="en-US" dirty="0" smtClean="0">
                <a:solidFill>
                  <a:schemeClr val="tx2"/>
                </a:solidFill>
                <a:latin typeface="Helvetica" charset="0"/>
              </a:rPr>
              <a:t>Mu2e CRV Scintillator Extrusions L3</a:t>
            </a:r>
            <a:endParaRPr lang="en-US" dirty="0">
              <a:solidFill>
                <a:schemeClr val="tx2"/>
              </a:solidFill>
              <a:latin typeface="Helvetica" charset="0"/>
            </a:endParaRPr>
          </a:p>
          <a:p>
            <a:r>
              <a:rPr lang="en-US" dirty="0" smtClean="0">
                <a:solidFill>
                  <a:schemeClr val="tx2"/>
                </a:solidFill>
                <a:latin typeface="Helvetica" charset="0"/>
              </a:rPr>
              <a:t>10/21/2014</a:t>
            </a:r>
            <a:endParaRPr lang="en-US" dirty="0">
              <a:solidFill>
                <a:schemeClr val="tx2"/>
              </a:solidFill>
              <a:latin typeface="Helvetica" charset="0"/>
            </a:endParaRPr>
          </a:p>
        </p:txBody>
      </p:sp>
      <p:pic>
        <p:nvPicPr>
          <p:cNvPr id="4" name="Picture 6"/>
          <p:cNvPicPr>
            <a:picLocks noChangeAspect="1" noChangeArrowheads="1"/>
          </p:cNvPicPr>
          <p:nvPr/>
        </p:nvPicPr>
        <p:blipFill>
          <a:blip r:embed="rId2"/>
          <a:srcRect/>
          <a:stretch>
            <a:fillRect/>
          </a:stretch>
        </p:blipFill>
        <p:spPr bwMode="auto">
          <a:xfrm>
            <a:off x="7472810" y="4348956"/>
            <a:ext cx="1219200" cy="700088"/>
          </a:xfrm>
          <a:prstGeom prst="rect">
            <a:avLst/>
          </a:prstGeom>
          <a:noFill/>
          <a:ln w="25400">
            <a:noFill/>
            <a:miter lim="800000"/>
            <a:headEnd/>
            <a:tailEnd/>
          </a:ln>
        </p:spPr>
      </p:pic>
      <p:sp>
        <p:nvSpPr>
          <p:cNvPr id="3" name="Rectangle 2"/>
          <p:cNvSpPr/>
          <p:nvPr/>
        </p:nvSpPr>
        <p:spPr>
          <a:xfrm>
            <a:off x="84667" y="5873750"/>
            <a:ext cx="914400"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Remaining work before CD-3</a:t>
            </a:r>
            <a:endParaRPr lang="en-US" dirty="0"/>
          </a:p>
        </p:txBody>
      </p:sp>
      <p:sp>
        <p:nvSpPr>
          <p:cNvPr id="3" name="Content Placeholder 2"/>
          <p:cNvSpPr>
            <a:spLocks noGrp="1"/>
          </p:cNvSpPr>
          <p:nvPr>
            <p:ph idx="1"/>
          </p:nvPr>
        </p:nvSpPr>
        <p:spPr/>
        <p:txBody>
          <a:bodyPr/>
          <a:lstStyle/>
          <a:p>
            <a:r>
              <a:rPr lang="en-US" dirty="0" smtClean="0"/>
              <a:t>Reduce gaps between bars:</a:t>
            </a:r>
          </a:p>
          <a:p>
            <a:pPr lvl="1"/>
            <a:r>
              <a:rPr lang="en-US" sz="2400" dirty="0" smtClean="0"/>
              <a:t>Address concavity of top and bottom surfaces</a:t>
            </a:r>
          </a:p>
          <a:p>
            <a:pPr lvl="1"/>
            <a:r>
              <a:rPr lang="en-US" sz="2400" dirty="0" smtClean="0"/>
              <a:t>Minimize round corners</a:t>
            </a:r>
            <a:endParaRPr lang="en-US" sz="2400"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10</a:t>
            </a:fld>
            <a:endParaRPr lang="en-US" dirty="0"/>
          </a:p>
        </p:txBody>
      </p:sp>
    </p:spTree>
    <p:extLst>
      <p:ext uri="{BB962C8B-B14F-4D97-AF65-F5344CB8AC3E}">
        <p14:creationId xmlns:p14="http://schemas.microsoft.com/office/powerpoint/2010/main" val="37419154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Integration and Interfaces</a:t>
            </a:r>
            <a:endParaRPr lang="en-US" dirty="0"/>
          </a:p>
        </p:txBody>
      </p:sp>
      <p:sp>
        <p:nvSpPr>
          <p:cNvPr id="3" name="Content Placeholder 2"/>
          <p:cNvSpPr>
            <a:spLocks noGrp="1"/>
          </p:cNvSpPr>
          <p:nvPr>
            <p:ph idx="1"/>
          </p:nvPr>
        </p:nvSpPr>
        <p:spPr>
          <a:xfrm>
            <a:off x="228600" y="1463040"/>
            <a:ext cx="8672513" cy="4095433"/>
          </a:xfrm>
        </p:spPr>
        <p:txBody>
          <a:bodyPr/>
          <a:lstStyle/>
          <a:p>
            <a:r>
              <a:rPr lang="en-US" dirty="0" smtClean="0"/>
              <a:t>INTEGRATION:</a:t>
            </a:r>
          </a:p>
          <a:p>
            <a:pPr lvl="1"/>
            <a:r>
              <a:rPr lang="en-US" sz="2400" dirty="0" smtClean="0"/>
              <a:t>Attend weekly CRV meeting</a:t>
            </a:r>
          </a:p>
          <a:p>
            <a:endParaRPr lang="en-US" dirty="0"/>
          </a:p>
          <a:p>
            <a:r>
              <a:rPr lang="en-US" dirty="0" smtClean="0"/>
              <a:t>INTERFACES for 47508.3:</a:t>
            </a:r>
          </a:p>
          <a:p>
            <a:pPr lvl="1"/>
            <a:r>
              <a:rPr lang="en-US" sz="2400" dirty="0" smtClean="0"/>
              <a:t>47508.2  Counter Design (predecessor)</a:t>
            </a:r>
          </a:p>
          <a:p>
            <a:pPr lvl="1"/>
            <a:r>
              <a:rPr lang="en-US" sz="2400" smtClean="0"/>
              <a:t>47508.7  </a:t>
            </a:r>
            <a:r>
              <a:rPr lang="en-US" sz="2400" dirty="0" smtClean="0"/>
              <a:t>Module Fabrication (successor)</a:t>
            </a:r>
          </a:p>
          <a:p>
            <a:endParaRPr lang="en-US" dirty="0" smtClean="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11</a:t>
            </a:fld>
            <a:endParaRPr lang="en-US" dirty="0"/>
          </a:p>
        </p:txBody>
      </p:sp>
    </p:spTree>
    <p:extLst>
      <p:ext uri="{BB962C8B-B14F-4D97-AF65-F5344CB8AC3E}">
        <p14:creationId xmlns:p14="http://schemas.microsoft.com/office/powerpoint/2010/main" val="11944158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Assurance</a:t>
            </a:r>
            <a:endParaRPr lang="en-US" dirty="0"/>
          </a:p>
        </p:txBody>
      </p:sp>
      <p:sp>
        <p:nvSpPr>
          <p:cNvPr id="3" name="Content Placeholder 2"/>
          <p:cNvSpPr>
            <a:spLocks noGrp="1"/>
          </p:cNvSpPr>
          <p:nvPr>
            <p:ph idx="1"/>
          </p:nvPr>
        </p:nvSpPr>
        <p:spPr/>
        <p:txBody>
          <a:bodyPr/>
          <a:lstStyle/>
          <a:p>
            <a:pPr>
              <a:lnSpc>
                <a:spcPct val="90000"/>
              </a:lnSpc>
            </a:pPr>
            <a:r>
              <a:rPr lang="en-US" dirty="0"/>
              <a:t>Perform QC on extruded scintillator strip</a:t>
            </a:r>
          </a:p>
          <a:p>
            <a:pPr lvl="1">
              <a:lnSpc>
                <a:spcPct val="90000"/>
              </a:lnSpc>
            </a:pPr>
            <a:r>
              <a:rPr lang="en-US" dirty="0"/>
              <a:t>Check light yield with radioactive source on test samples </a:t>
            </a:r>
          </a:p>
          <a:p>
            <a:pPr lvl="1">
              <a:lnSpc>
                <a:spcPct val="90000"/>
              </a:lnSpc>
            </a:pPr>
            <a:r>
              <a:rPr lang="en-US" dirty="0"/>
              <a:t>Check dimensions on test samples</a:t>
            </a:r>
          </a:p>
          <a:p>
            <a:pPr>
              <a:lnSpc>
                <a:spcPct val="90000"/>
              </a:lnSpc>
            </a:pPr>
            <a:r>
              <a:rPr lang="en-US" dirty="0"/>
              <a:t>Document Quality Control process</a:t>
            </a:r>
          </a:p>
          <a:p>
            <a:pPr>
              <a:lnSpc>
                <a:spcPct val="90000"/>
              </a:lnSpc>
            </a:pPr>
            <a:r>
              <a:rPr lang="en-US" dirty="0"/>
              <a:t>QA:  Check purity of raw materials – PS and dopants</a:t>
            </a:r>
          </a:p>
          <a:p>
            <a:pPr>
              <a:lnSpc>
                <a:spcPct val="90000"/>
              </a:lnSpc>
            </a:pPr>
            <a:endParaRPr lang="en-US" altLang="en-US" dirty="0"/>
          </a:p>
          <a:p>
            <a:pPr>
              <a:lnSpc>
                <a:spcPct val="90000"/>
              </a:lnSpc>
              <a:buFontTx/>
              <a:buNone/>
            </a:pPr>
            <a:r>
              <a:rPr lang="en-US" altLang="en-US" u="sng" dirty="0"/>
              <a:t>Configuration Management:</a:t>
            </a:r>
          </a:p>
          <a:p>
            <a:pPr>
              <a:lnSpc>
                <a:spcPct val="90000"/>
              </a:lnSpc>
            </a:pPr>
            <a:r>
              <a:rPr lang="en-US" dirty="0"/>
              <a:t>Use labels with barcodes for strips and test samples</a:t>
            </a:r>
          </a:p>
          <a:p>
            <a:pPr>
              <a:lnSpc>
                <a:spcPct val="90000"/>
              </a:lnSpc>
            </a:pPr>
            <a:r>
              <a:rPr lang="en-US" dirty="0"/>
              <a:t>Create a database of dimensions and light yield scanning the labels on the test samples</a:t>
            </a:r>
          </a:p>
          <a:p>
            <a:pPr>
              <a:lnSpc>
                <a:spcPct val="90000"/>
              </a:lnSpc>
            </a:pPr>
            <a:r>
              <a:rPr lang="en-US" dirty="0"/>
              <a:t>Document deliveries and usage of raw materials</a:t>
            </a:r>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12</a:t>
            </a:fld>
            <a:endParaRPr lang="en-US" dirty="0"/>
          </a:p>
        </p:txBody>
      </p:sp>
    </p:spTree>
    <p:extLst>
      <p:ext uri="{BB962C8B-B14F-4D97-AF65-F5344CB8AC3E}">
        <p14:creationId xmlns:p14="http://schemas.microsoft.com/office/powerpoint/2010/main" val="23526012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Risks / Opportunities</a:t>
            </a:r>
            <a:endParaRPr lang="en-US" dirty="0"/>
          </a:p>
        </p:txBody>
      </p:sp>
      <p:sp>
        <p:nvSpPr>
          <p:cNvPr id="3" name="Content Placeholder 2"/>
          <p:cNvSpPr>
            <a:spLocks noGrp="1"/>
          </p:cNvSpPr>
          <p:nvPr>
            <p:ph idx="1"/>
          </p:nvPr>
        </p:nvSpPr>
        <p:spPr>
          <a:xfrm>
            <a:off x="502920" y="1355467"/>
            <a:ext cx="8398193" cy="4153794"/>
          </a:xfrm>
        </p:spPr>
        <p:txBody>
          <a:bodyPr/>
          <a:lstStyle/>
          <a:p>
            <a:pPr>
              <a:lnSpc>
                <a:spcPct val="90000"/>
              </a:lnSpc>
              <a:buFontTx/>
              <a:buNone/>
            </a:pPr>
            <a:r>
              <a:rPr lang="en-US" altLang="en-US" dirty="0" smtClean="0"/>
              <a:t>Risks:</a:t>
            </a:r>
          </a:p>
          <a:p>
            <a:pPr>
              <a:lnSpc>
                <a:spcPct val="90000"/>
              </a:lnSpc>
            </a:pPr>
            <a:r>
              <a:rPr lang="en-US" altLang="en-US" u="sng" dirty="0" smtClean="0"/>
              <a:t>VETO-156</a:t>
            </a:r>
            <a:r>
              <a:rPr lang="en-US" altLang="en-US" dirty="0" smtClean="0"/>
              <a:t>:  Control size and shape of fiber holes</a:t>
            </a:r>
          </a:p>
          <a:p>
            <a:pPr lvl="1">
              <a:lnSpc>
                <a:spcPct val="90000"/>
              </a:lnSpc>
            </a:pPr>
            <a:r>
              <a:rPr lang="en-US" sz="2400" dirty="0" smtClean="0"/>
              <a:t>Size and shape of fiber holes may not match drawing specifications depending on extrusion operating parameters based on die manufactured.</a:t>
            </a:r>
            <a:endParaRPr lang="en-US" sz="2400" dirty="0" smtClean="0"/>
          </a:p>
          <a:p>
            <a:pPr>
              <a:lnSpc>
                <a:spcPct val="90000"/>
              </a:lnSpc>
            </a:pPr>
            <a:endParaRPr lang="en-US" dirty="0" smtClean="0"/>
          </a:p>
          <a:p>
            <a:pPr marL="0" indent="0">
              <a:lnSpc>
                <a:spcPct val="90000"/>
              </a:lnSpc>
              <a:buNone/>
            </a:pPr>
            <a:r>
              <a:rPr lang="en-US" dirty="0" smtClean="0"/>
              <a:t>Opportunities:</a:t>
            </a:r>
          </a:p>
          <a:p>
            <a:pPr>
              <a:lnSpc>
                <a:spcPct val="90000"/>
              </a:lnSpc>
            </a:pPr>
            <a:r>
              <a:rPr lang="en-US" u="sng" dirty="0" smtClean="0"/>
              <a:t>VETO-163</a:t>
            </a:r>
            <a:r>
              <a:rPr lang="en-US" dirty="0" smtClean="0"/>
              <a:t>:  Go </a:t>
            </a:r>
            <a:r>
              <a:rPr lang="en-US" dirty="0" smtClean="0"/>
              <a:t>to a wider extrusion to:</a:t>
            </a:r>
          </a:p>
          <a:p>
            <a:pPr lvl="1">
              <a:lnSpc>
                <a:spcPct val="90000"/>
              </a:lnSpc>
            </a:pPr>
            <a:r>
              <a:rPr lang="en-US" sz="2400" dirty="0" smtClean="0"/>
              <a:t>Increase tolerances on the module layer offset distance</a:t>
            </a:r>
          </a:p>
          <a:p>
            <a:pPr lvl="1">
              <a:lnSpc>
                <a:spcPct val="90000"/>
              </a:lnSpc>
            </a:pPr>
            <a:r>
              <a:rPr lang="en-US" sz="2400" dirty="0" smtClean="0"/>
              <a:t>Reduce numbers of fibers, </a:t>
            </a:r>
            <a:r>
              <a:rPr lang="en-US" sz="2400" dirty="0" err="1" smtClean="0"/>
              <a:t>SiPMs</a:t>
            </a:r>
            <a:r>
              <a:rPr lang="en-US" sz="2400" dirty="0" smtClean="0"/>
              <a:t>, extrusions, and electronics channels</a:t>
            </a:r>
          </a:p>
          <a:p>
            <a:pPr>
              <a:lnSpc>
                <a:spcPct val="90000"/>
              </a:lnSpc>
            </a:pP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13</a:t>
            </a:fld>
            <a:endParaRPr lang="en-US" dirty="0"/>
          </a:p>
        </p:txBody>
      </p:sp>
    </p:spTree>
    <p:extLst>
      <p:ext uri="{BB962C8B-B14F-4D97-AF65-F5344CB8AC3E}">
        <p14:creationId xmlns:p14="http://schemas.microsoft.com/office/powerpoint/2010/main" val="238928299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ES&amp;H</a:t>
            </a:r>
            <a:endParaRPr lang="en-US" dirty="0"/>
          </a:p>
        </p:txBody>
      </p:sp>
      <p:sp>
        <p:nvSpPr>
          <p:cNvPr id="3" name="Content Placeholder 2"/>
          <p:cNvSpPr>
            <a:spLocks noGrp="1"/>
          </p:cNvSpPr>
          <p:nvPr>
            <p:ph idx="1"/>
          </p:nvPr>
        </p:nvSpPr>
        <p:spPr>
          <a:xfrm>
            <a:off x="676275" y="1043046"/>
            <a:ext cx="8224838" cy="4987867"/>
          </a:xfrm>
        </p:spPr>
        <p:txBody>
          <a:bodyPr/>
          <a:lstStyle/>
          <a:p>
            <a:pPr>
              <a:lnSpc>
                <a:spcPct val="90000"/>
              </a:lnSpc>
            </a:pPr>
            <a:endParaRPr lang="en-US" dirty="0" smtClean="0"/>
          </a:p>
          <a:p>
            <a:pPr>
              <a:lnSpc>
                <a:spcPct val="90000"/>
              </a:lnSpc>
            </a:pPr>
            <a:endParaRPr lang="en-US" dirty="0"/>
          </a:p>
          <a:p>
            <a:pPr>
              <a:lnSpc>
                <a:spcPct val="90000"/>
              </a:lnSpc>
            </a:pPr>
            <a:r>
              <a:rPr lang="en-US" dirty="0" smtClean="0"/>
              <a:t>Follow </a:t>
            </a:r>
            <a:r>
              <a:rPr lang="en-US" dirty="0"/>
              <a:t>established safety procedures at Fermilab</a:t>
            </a:r>
          </a:p>
          <a:p>
            <a:pPr>
              <a:lnSpc>
                <a:spcPct val="90000"/>
              </a:lnSpc>
            </a:pPr>
            <a:r>
              <a:rPr lang="en-US" dirty="0"/>
              <a:t>Follow established extrusion procedures at Fermilab</a:t>
            </a:r>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14</a:t>
            </a:fld>
            <a:endParaRPr lang="en-US" dirty="0"/>
          </a:p>
        </p:txBody>
      </p:sp>
    </p:spTree>
    <p:extLst>
      <p:ext uri="{BB962C8B-B14F-4D97-AF65-F5344CB8AC3E}">
        <p14:creationId xmlns:p14="http://schemas.microsoft.com/office/powerpoint/2010/main" val="44959154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Table</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15</a:t>
            </a:fld>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64075893"/>
              </p:ext>
            </p:extLst>
          </p:nvPr>
        </p:nvGraphicFramePr>
        <p:xfrm>
          <a:off x="474139" y="1691659"/>
          <a:ext cx="8229598" cy="1615780"/>
        </p:xfrm>
        <a:graphic>
          <a:graphicData uri="http://schemas.openxmlformats.org/drawingml/2006/table">
            <a:tbl>
              <a:tblPr/>
              <a:tblGrid>
                <a:gridCol w="4071118"/>
                <a:gridCol w="585332"/>
                <a:gridCol w="585332"/>
                <a:gridCol w="585332"/>
                <a:gridCol w="908576"/>
                <a:gridCol w="908576"/>
                <a:gridCol w="585332"/>
              </a:tblGrid>
              <a:tr h="262089">
                <a:tc>
                  <a:txBody>
                    <a:bodyPr/>
                    <a:lstStyle/>
                    <a:p>
                      <a:pPr algn="l" fontAlgn="b"/>
                      <a:r>
                        <a:rPr lang="en-US" sz="1000" b="0" i="0" u="none" strike="noStrike" dirty="0">
                          <a:effectLst/>
                          <a:latin typeface="Microsoft Sans Serif"/>
                        </a:rPr>
                        <a:t> </a:t>
                      </a:r>
                    </a:p>
                  </a:txBody>
                  <a:tcPr marL="6552" marR="6552" marT="655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gridSpan="3">
                  <a:txBody>
                    <a:bodyPr/>
                    <a:lstStyle/>
                    <a:p>
                      <a:pPr algn="ctr" fontAlgn="ctr"/>
                      <a:r>
                        <a:rPr lang="en-US" sz="1000" b="1" i="0" u="none" strike="noStrike">
                          <a:solidFill>
                            <a:srgbClr val="FFFFFF"/>
                          </a:solidFill>
                          <a:effectLst/>
                          <a:latin typeface="Arial"/>
                        </a:rPr>
                        <a:t>Base Cost (AY K$)</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hMerge="1">
                  <a:txBody>
                    <a:bodyPr/>
                    <a:lstStyle/>
                    <a:p>
                      <a:endParaRPr lang="en-US"/>
                    </a:p>
                  </a:txBody>
                  <a:tcPr/>
                </a:tc>
                <a:tc hMerge="1">
                  <a:txBody>
                    <a:bodyPr/>
                    <a:lstStyle/>
                    <a:p>
                      <a:endParaRPr lang="en-US"/>
                    </a:p>
                  </a:txBody>
                  <a:tcPr/>
                </a:tc>
                <a:tc>
                  <a:txBody>
                    <a:bodyPr/>
                    <a:lstStyle/>
                    <a:p>
                      <a:pPr algn="ctr" fontAlgn="ctr"/>
                      <a:r>
                        <a:rPr lang="en-US" sz="1000" b="0" i="0" u="none" strike="noStrike">
                          <a:solidFill>
                            <a:srgbClr val="FFFFFF"/>
                          </a:solidFill>
                          <a:effectLst/>
                          <a:latin typeface="Arial"/>
                        </a:rPr>
                        <a:t> </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l" fontAlgn="ctr"/>
                      <a:r>
                        <a:rPr lang="en-US" sz="1000" b="0" i="0" u="none" strike="noStrike">
                          <a:solidFill>
                            <a:srgbClr val="FFFFFF"/>
                          </a:solidFill>
                          <a:effectLst/>
                          <a:latin typeface="Arial"/>
                        </a:rPr>
                        <a:t> </a:t>
                      </a:r>
                    </a:p>
                  </a:txBody>
                  <a:tcPr marL="6552" marR="6552" marT="6552" marB="0" anchor="ctr">
                    <a:lnL w="6350" cap="flat" cmpd="sng" algn="ctr">
                      <a:solidFill>
                        <a:srgbClr val="FFFFFF"/>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l" fontAlgn="ctr"/>
                      <a:r>
                        <a:rPr lang="en-US" sz="1000" b="0" i="0" u="none" strike="noStrike">
                          <a:solidFill>
                            <a:srgbClr val="FFFFFF"/>
                          </a:solidFill>
                          <a:effectLst/>
                          <a:latin typeface="Arial"/>
                        </a:rPr>
                        <a:t> </a:t>
                      </a:r>
                    </a:p>
                  </a:txBody>
                  <a:tcPr marL="6552" marR="6552" marT="6552" marB="0" anchor="ctr">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r>
              <a:tr h="699778">
                <a:tc>
                  <a:txBody>
                    <a:bodyPr/>
                    <a:lstStyle/>
                    <a:p>
                      <a:pPr algn="l" fontAlgn="b"/>
                      <a:r>
                        <a:rPr lang="en-US" sz="1000" b="0" i="0" u="none" strike="noStrike" dirty="0">
                          <a:effectLst/>
                          <a:latin typeface="Microsoft Sans Serif"/>
                        </a:rPr>
                        <a:t> </a:t>
                      </a:r>
                    </a:p>
                  </a:txBody>
                  <a:tcPr marL="6552" marR="6552" marT="655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ctr" fontAlgn="ctr"/>
                      <a:r>
                        <a:rPr lang="en-US" sz="1000" b="0" i="0" u="none" strike="noStrike">
                          <a:solidFill>
                            <a:srgbClr val="FFFFFF"/>
                          </a:solidFill>
                          <a:effectLst/>
                          <a:latin typeface="Arial"/>
                        </a:rPr>
                        <a:t>M&amp;S</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ctr" fontAlgn="ctr"/>
                      <a:r>
                        <a:rPr lang="en-US" sz="1000" b="0" i="0" u="none" strike="noStrike">
                          <a:solidFill>
                            <a:srgbClr val="FFFFFF"/>
                          </a:solidFill>
                          <a:effectLst/>
                          <a:latin typeface="Arial"/>
                        </a:rPr>
                        <a:t>Labor</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ctr" fontAlgn="ctr"/>
                      <a:r>
                        <a:rPr lang="en-US" sz="1000" b="0" i="0" u="none" strike="noStrike">
                          <a:solidFill>
                            <a:srgbClr val="FFFFFF"/>
                          </a:solidFill>
                          <a:effectLst/>
                          <a:latin typeface="Arial"/>
                        </a:rPr>
                        <a:t>Total</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ctr" fontAlgn="ctr"/>
                      <a:r>
                        <a:rPr lang="en-US" sz="1000" b="0" i="0" u="none" strike="noStrike">
                          <a:solidFill>
                            <a:srgbClr val="FFFFFF"/>
                          </a:solidFill>
                          <a:effectLst/>
                          <a:latin typeface="Arial"/>
                        </a:rPr>
                        <a:t>Uncertainty (on remaining budget)</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ctr" fontAlgn="ctr"/>
                      <a:r>
                        <a:rPr lang="en-US" sz="1000" b="0" i="0" u="none" strike="noStrike">
                          <a:solidFill>
                            <a:srgbClr val="FFFFFF"/>
                          </a:solidFill>
                          <a:effectLst/>
                          <a:latin typeface="Arial"/>
                        </a:rPr>
                        <a:t>% Contingency (on remaining budget)</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c>
                  <a:txBody>
                    <a:bodyPr/>
                    <a:lstStyle/>
                    <a:p>
                      <a:pPr algn="ctr" fontAlgn="ctr"/>
                      <a:r>
                        <a:rPr lang="en-US" sz="1000" b="0" i="0" u="none" strike="noStrike">
                          <a:solidFill>
                            <a:srgbClr val="FFFFFF"/>
                          </a:solidFill>
                          <a:effectLst/>
                          <a:latin typeface="Arial"/>
                        </a:rPr>
                        <a:t>Total Cost</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76933C"/>
                    </a:solidFill>
                  </a:tcPr>
                </a:tc>
              </a:tr>
              <a:tr h="217971">
                <a:tc>
                  <a:txBody>
                    <a:bodyPr/>
                    <a:lstStyle/>
                    <a:p>
                      <a:pPr algn="l" fontAlgn="ctr"/>
                      <a:r>
                        <a:rPr lang="en-US" sz="1000" b="0" i="0" u="none" strike="noStrike">
                          <a:effectLst/>
                          <a:latin typeface="Microsoft Sans Serif"/>
                        </a:rPr>
                        <a:t>8.03.01 Die design and procurement</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158</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77</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234</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37</a:t>
                      </a:r>
                    </a:p>
                  </a:txBody>
                  <a:tcPr marL="6552" marR="157254"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ctr" fontAlgn="b"/>
                      <a:r>
                        <a:rPr lang="en-US" sz="1000" b="0" i="0" u="none" strike="noStrike">
                          <a:effectLst/>
                          <a:latin typeface="Microsoft Sans Serif"/>
                        </a:rPr>
                        <a:t>36%</a:t>
                      </a:r>
                    </a:p>
                  </a:txBody>
                  <a:tcPr marL="6552" marR="6552" marT="655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271</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r>
              <a:tr h="217971">
                <a:tc>
                  <a:txBody>
                    <a:bodyPr/>
                    <a:lstStyle/>
                    <a:p>
                      <a:pPr algn="l" fontAlgn="ctr"/>
                      <a:r>
                        <a:rPr lang="en-US" sz="1000" b="0" i="0" u="none" strike="noStrike">
                          <a:effectLst/>
                          <a:latin typeface="Microsoft Sans Serif"/>
                        </a:rPr>
                        <a:t>8.03.02 Scintillator extrusion production</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c>
                  <a:txBody>
                    <a:bodyPr/>
                    <a:lstStyle/>
                    <a:p>
                      <a:pPr algn="r" fontAlgn="ctr"/>
                      <a:r>
                        <a:rPr lang="en-US" sz="1000" b="0" i="0" u="none" strike="noStrike">
                          <a:effectLst/>
                          <a:latin typeface="Microsoft Sans Serif"/>
                        </a:rPr>
                        <a:t>410</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c>
                  <a:txBody>
                    <a:bodyPr/>
                    <a:lstStyle/>
                    <a:p>
                      <a:pPr algn="r" fontAlgn="ctr"/>
                      <a:r>
                        <a:rPr lang="en-US" sz="1000" b="0" i="0" u="none" strike="noStrike">
                          <a:effectLst/>
                          <a:latin typeface="Microsoft Sans Serif"/>
                        </a:rPr>
                        <a:t>385</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c>
                  <a:txBody>
                    <a:bodyPr/>
                    <a:lstStyle/>
                    <a:p>
                      <a:pPr algn="r" fontAlgn="ctr"/>
                      <a:r>
                        <a:rPr lang="en-US" sz="1000" b="0" i="0" u="none" strike="noStrike">
                          <a:effectLst/>
                          <a:latin typeface="Microsoft Sans Serif"/>
                        </a:rPr>
                        <a:t>795</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c>
                  <a:txBody>
                    <a:bodyPr/>
                    <a:lstStyle/>
                    <a:p>
                      <a:pPr algn="r" fontAlgn="ctr"/>
                      <a:r>
                        <a:rPr lang="en-US" sz="1000" b="0" i="0" u="none" strike="noStrike">
                          <a:effectLst/>
                          <a:latin typeface="Microsoft Sans Serif"/>
                        </a:rPr>
                        <a:t>172</a:t>
                      </a:r>
                    </a:p>
                  </a:txBody>
                  <a:tcPr marL="6552" marR="157254"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c>
                  <a:txBody>
                    <a:bodyPr/>
                    <a:lstStyle/>
                    <a:p>
                      <a:pPr algn="ctr" fontAlgn="b"/>
                      <a:r>
                        <a:rPr lang="en-US" sz="1000" b="0" i="0" u="none" strike="noStrike">
                          <a:effectLst/>
                          <a:latin typeface="Microsoft Sans Serif"/>
                        </a:rPr>
                        <a:t>24%</a:t>
                      </a:r>
                    </a:p>
                  </a:txBody>
                  <a:tcPr marL="6552" marR="6552" marT="655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c>
                  <a:txBody>
                    <a:bodyPr/>
                    <a:lstStyle/>
                    <a:p>
                      <a:pPr algn="r" fontAlgn="ctr"/>
                      <a:r>
                        <a:rPr lang="en-US" sz="1000" b="0" i="0" u="none" strike="noStrike">
                          <a:effectLst/>
                          <a:latin typeface="Microsoft Sans Serif"/>
                        </a:rPr>
                        <a:t>967</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8E4BC"/>
                    </a:solidFill>
                  </a:tcPr>
                </a:tc>
              </a:tr>
              <a:tr h="217971">
                <a:tc>
                  <a:txBody>
                    <a:bodyPr/>
                    <a:lstStyle/>
                    <a:p>
                      <a:pPr algn="l" fontAlgn="ctr"/>
                      <a:r>
                        <a:rPr lang="en-US" sz="1000" b="0" i="0" u="none" strike="noStrike">
                          <a:effectLst/>
                          <a:latin typeface="Microsoft Sans Serif"/>
                        </a:rPr>
                        <a:t>Grand Total</a:t>
                      </a:r>
                    </a:p>
                  </a:txBody>
                  <a:tcPr marL="6552" marR="6552"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567</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462</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1,029</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a:effectLst/>
                          <a:latin typeface="Microsoft Sans Serif"/>
                        </a:rPr>
                        <a:t>209</a:t>
                      </a:r>
                    </a:p>
                  </a:txBody>
                  <a:tcPr marL="6552" marR="157254"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ctr" fontAlgn="b"/>
                      <a:r>
                        <a:rPr lang="en-US" sz="1000" b="0" i="0" u="none" strike="noStrike">
                          <a:effectLst/>
                          <a:latin typeface="Microsoft Sans Serif"/>
                        </a:rPr>
                        <a:t>25%</a:t>
                      </a:r>
                    </a:p>
                  </a:txBody>
                  <a:tcPr marL="6552" marR="6552" marT="655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c>
                  <a:txBody>
                    <a:bodyPr/>
                    <a:lstStyle/>
                    <a:p>
                      <a:pPr algn="r" fontAlgn="ctr"/>
                      <a:r>
                        <a:rPr lang="en-US" sz="1000" b="0" i="0" u="none" strike="noStrike" dirty="0">
                          <a:effectLst/>
                          <a:latin typeface="Microsoft Sans Serif"/>
                        </a:rPr>
                        <a:t>1,238</a:t>
                      </a:r>
                    </a:p>
                  </a:txBody>
                  <a:tcPr marL="6552" marR="78627" marT="6552"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C4D79B"/>
                    </a:solidFill>
                  </a:tcPr>
                </a:tc>
              </a:tr>
            </a:tbl>
          </a:graphicData>
        </a:graphic>
      </p:graphicFrame>
    </p:spTree>
    <p:extLst>
      <p:ext uri="{BB962C8B-B14F-4D97-AF65-F5344CB8AC3E}">
        <p14:creationId xmlns:p14="http://schemas.microsoft.com/office/powerpoint/2010/main" val="38547257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 Breakdown</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16</a:t>
            </a:fld>
            <a:endParaRPr lang="en-US"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450" y="1234464"/>
            <a:ext cx="7401364"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82928" y="978785"/>
            <a:ext cx="2560292" cy="461665"/>
          </a:xfrm>
          <a:prstGeom prst="rect">
            <a:avLst/>
          </a:prstGeom>
          <a:solidFill>
            <a:schemeClr val="tx2">
              <a:lumMod val="20000"/>
              <a:lumOff val="80000"/>
            </a:schemeClr>
          </a:solidFill>
        </p:spPr>
        <p:txBody>
          <a:bodyPr wrap="square" rtlCol="0">
            <a:spAutoFit/>
          </a:bodyPr>
          <a:lstStyle/>
          <a:p>
            <a:pPr algn="ctr"/>
            <a:r>
              <a:rPr lang="en-US" dirty="0" smtClean="0"/>
              <a:t>Base Cost in AY K$</a:t>
            </a:r>
            <a:endParaRPr lang="en-US" dirty="0"/>
          </a:p>
        </p:txBody>
      </p:sp>
    </p:spTree>
    <p:extLst>
      <p:ext uri="{BB962C8B-B14F-4D97-AF65-F5344CB8AC3E}">
        <p14:creationId xmlns:p14="http://schemas.microsoft.com/office/powerpoint/2010/main" val="34631539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Quality of Estimate</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17</a:t>
            </a:fld>
            <a:endParaRPr lang="en-US" dirty="0"/>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450" y="1382712"/>
            <a:ext cx="7630645"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82928" y="978785"/>
            <a:ext cx="2560292" cy="461665"/>
          </a:xfrm>
          <a:prstGeom prst="rect">
            <a:avLst/>
          </a:prstGeom>
          <a:solidFill>
            <a:schemeClr val="tx2">
              <a:lumMod val="20000"/>
              <a:lumOff val="80000"/>
            </a:schemeClr>
          </a:solidFill>
        </p:spPr>
        <p:txBody>
          <a:bodyPr wrap="square" rtlCol="0">
            <a:spAutoFit/>
          </a:bodyPr>
          <a:lstStyle/>
          <a:p>
            <a:pPr algn="ctr"/>
            <a:r>
              <a:rPr lang="en-US" dirty="0" smtClean="0"/>
              <a:t>Base Cost in AY K$</a:t>
            </a:r>
            <a:endParaRPr lang="en-US" dirty="0"/>
          </a:p>
        </p:txBody>
      </p:sp>
    </p:spTree>
    <p:extLst>
      <p:ext uri="{BB962C8B-B14F-4D97-AF65-F5344CB8AC3E}">
        <p14:creationId xmlns:p14="http://schemas.microsoft.com/office/powerpoint/2010/main" val="20071307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 Type</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18</a:t>
            </a:fld>
            <a:endParaRPr lang="en-US"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00" y="1249362"/>
            <a:ext cx="6924599"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82928" y="978785"/>
            <a:ext cx="2560292" cy="461665"/>
          </a:xfrm>
          <a:prstGeom prst="rect">
            <a:avLst/>
          </a:prstGeom>
          <a:solidFill>
            <a:schemeClr val="tx2">
              <a:lumMod val="20000"/>
              <a:lumOff val="80000"/>
            </a:schemeClr>
          </a:solidFill>
        </p:spPr>
        <p:txBody>
          <a:bodyPr wrap="square" rtlCol="0">
            <a:spAutoFit/>
          </a:bodyPr>
          <a:lstStyle/>
          <a:p>
            <a:pPr algn="ctr"/>
            <a:r>
              <a:rPr lang="en-US" dirty="0" smtClean="0"/>
              <a:t>Base Cost in AY K$</a:t>
            </a:r>
            <a:endParaRPr lang="en-US" dirty="0"/>
          </a:p>
        </p:txBody>
      </p:sp>
    </p:spTree>
    <p:extLst>
      <p:ext uri="{BB962C8B-B14F-4D97-AF65-F5344CB8AC3E}">
        <p14:creationId xmlns:p14="http://schemas.microsoft.com/office/powerpoint/2010/main" val="34242420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by FY</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19</a:t>
            </a:fld>
            <a:endParaRPr lang="en-US" dirty="0"/>
          </a:p>
        </p:txBody>
      </p:sp>
      <p:sp>
        <p:nvSpPr>
          <p:cNvPr id="8" name="TextBox 7"/>
          <p:cNvSpPr txBox="1"/>
          <p:nvPr/>
        </p:nvSpPr>
        <p:spPr>
          <a:xfrm>
            <a:off x="182928" y="978785"/>
            <a:ext cx="2560292" cy="461665"/>
          </a:xfrm>
          <a:prstGeom prst="rect">
            <a:avLst/>
          </a:prstGeom>
          <a:solidFill>
            <a:schemeClr val="tx2">
              <a:lumMod val="20000"/>
              <a:lumOff val="80000"/>
            </a:schemeClr>
          </a:solidFill>
        </p:spPr>
        <p:txBody>
          <a:bodyPr wrap="square" rtlCol="0">
            <a:spAutoFit/>
          </a:bodyPr>
          <a:lstStyle/>
          <a:p>
            <a:pPr algn="ctr"/>
            <a:r>
              <a:rPr lang="en-US" dirty="0" smtClean="0"/>
              <a:t>Base Cost in AY K$</a:t>
            </a:r>
            <a:endParaRPr lang="en-US" dirty="0"/>
          </a:p>
        </p:txBody>
      </p:sp>
      <p:pic>
        <p:nvPicPr>
          <p:cNvPr id="235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5415" y="2057415"/>
            <a:ext cx="7315200" cy="3870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951862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CRV Scintillator Extrusion Team</a:t>
            </a:r>
            <a:endParaRPr lang="en-US" dirty="0"/>
          </a:p>
        </p:txBody>
      </p:sp>
      <p:sp>
        <p:nvSpPr>
          <p:cNvPr id="3" name="Content Placeholder 2"/>
          <p:cNvSpPr>
            <a:spLocks noGrp="1"/>
          </p:cNvSpPr>
          <p:nvPr>
            <p:ph idx="1"/>
          </p:nvPr>
        </p:nvSpPr>
        <p:spPr>
          <a:xfrm>
            <a:off x="502919" y="913506"/>
            <a:ext cx="8061961" cy="5136774"/>
          </a:xfrm>
        </p:spPr>
        <p:txBody>
          <a:bodyPr/>
          <a:lstStyle/>
          <a:p>
            <a:r>
              <a:rPr lang="en-US" dirty="0" smtClean="0"/>
              <a:t>Anna Pla-Dalmau:</a:t>
            </a:r>
          </a:p>
          <a:p>
            <a:pPr lvl="1"/>
            <a:r>
              <a:rPr lang="en-US" dirty="0" smtClean="0"/>
              <a:t>CRV Scintillator Extrusion L3 Manager</a:t>
            </a:r>
          </a:p>
          <a:p>
            <a:pPr lvl="1"/>
            <a:r>
              <a:rPr lang="en-US" dirty="0" smtClean="0"/>
              <a:t>Fermilab – Scintillation Detector Development Group Leader (1997) – Applied Scientist – Chemist</a:t>
            </a:r>
          </a:p>
          <a:p>
            <a:pPr lvl="1"/>
            <a:r>
              <a:rPr lang="en-US" dirty="0" smtClean="0"/>
              <a:t>Manager FNAL-NICADD Extrusion Line Facility since its start in 2003</a:t>
            </a:r>
          </a:p>
          <a:p>
            <a:pPr lvl="1"/>
            <a:r>
              <a:rPr lang="en-US" dirty="0" smtClean="0"/>
              <a:t>L2 Manager for Scintillator for MINERvA</a:t>
            </a:r>
          </a:p>
          <a:p>
            <a:pPr lvl="1"/>
            <a:r>
              <a:rPr lang="en-US" dirty="0" smtClean="0"/>
              <a:t>Prepared extruded scintillator for T2K, Double Chooz, Belle II, JLAB, Pierre Auger-AMIGA.</a:t>
            </a:r>
          </a:p>
          <a:p>
            <a:r>
              <a:rPr lang="en-US" dirty="0" smtClean="0"/>
              <a:t>James Wish:</a:t>
            </a:r>
          </a:p>
          <a:p>
            <a:pPr lvl="1"/>
            <a:r>
              <a:rPr lang="en-US" dirty="0" smtClean="0"/>
              <a:t>Extrusion Line Operation</a:t>
            </a:r>
          </a:p>
          <a:p>
            <a:r>
              <a:rPr lang="en-US" dirty="0" smtClean="0"/>
              <a:t>Janina Gielata and Wanda Newby:</a:t>
            </a:r>
          </a:p>
          <a:p>
            <a:pPr lvl="1"/>
            <a:r>
              <a:rPr lang="en-US" dirty="0" smtClean="0"/>
              <a:t>Extrusion Line Operation Assistance and Quality Control</a:t>
            </a:r>
          </a:p>
          <a:p>
            <a:pPr lvl="1"/>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a:t>
            </a:fld>
            <a:endParaRPr lang="en-US" dirty="0"/>
          </a:p>
        </p:txBody>
      </p:sp>
    </p:spTree>
    <p:extLst>
      <p:ext uri="{BB962C8B-B14F-4D97-AF65-F5344CB8AC3E}">
        <p14:creationId xmlns:p14="http://schemas.microsoft.com/office/powerpoint/2010/main" val="32188957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Labor Resources by FY</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20</a:t>
            </a:fld>
            <a:endParaRPr lang="en-US" dirty="0"/>
          </a:p>
        </p:txBody>
      </p:sp>
      <p:pic>
        <p:nvPicPr>
          <p:cNvPr id="307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40" y="1504937"/>
            <a:ext cx="7315200" cy="4274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6751268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Major Milestones</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21</a:t>
            </a:fld>
            <a:endParaRPr lang="en-US" dirty="0"/>
          </a:p>
        </p:txBody>
      </p:sp>
      <p:sp>
        <p:nvSpPr>
          <p:cNvPr id="7" name="TextBox 6"/>
          <p:cNvSpPr txBox="1"/>
          <p:nvPr/>
        </p:nvSpPr>
        <p:spPr>
          <a:xfrm>
            <a:off x="390525" y="1276350"/>
            <a:ext cx="8343899" cy="1723549"/>
          </a:xfrm>
          <a:prstGeom prst="rect">
            <a:avLst/>
          </a:prstGeom>
          <a:noFill/>
        </p:spPr>
        <p:txBody>
          <a:bodyPr wrap="square" rtlCol="0">
            <a:spAutoFit/>
          </a:bodyPr>
          <a:lstStyle/>
          <a:p>
            <a:pPr marL="1828800" indent="-1828800">
              <a:spcAft>
                <a:spcPts val="600"/>
              </a:spcAft>
              <a:tabLst>
                <a:tab pos="2286000" algn="l"/>
              </a:tabLst>
            </a:pPr>
            <a:r>
              <a:rPr lang="en-US" dirty="0" smtClean="0">
                <a:latin typeface="Helvetica" panose="020B0604020202020204" pitchFamily="34" charset="0"/>
                <a:cs typeface="Helvetica" panose="020B0604020202020204" pitchFamily="34" charset="0"/>
              </a:rPr>
              <a:t>Aug 2015:	Final die design approved</a:t>
            </a:r>
          </a:p>
          <a:p>
            <a:pPr marL="1828800" indent="-1828800">
              <a:spcAft>
                <a:spcPts val="600"/>
              </a:spcAft>
              <a:tabLst>
                <a:tab pos="2286000" algn="l"/>
              </a:tabLst>
            </a:pPr>
            <a:r>
              <a:rPr lang="en-US" dirty="0" smtClean="0">
                <a:latin typeface="Helvetica" panose="020B0604020202020204" pitchFamily="34" charset="0"/>
                <a:cs typeface="Helvetica" panose="020B0604020202020204" pitchFamily="34" charset="0"/>
              </a:rPr>
              <a:t>Jul 2016:</a:t>
            </a:r>
            <a:r>
              <a:rPr lang="en-US" dirty="0">
                <a:latin typeface="Helvetica" panose="020B0604020202020204" pitchFamily="34" charset="0"/>
                <a:cs typeface="Helvetica" panose="020B0604020202020204" pitchFamily="34" charset="0"/>
              </a:rPr>
              <a:t>	PO issued for materials for production extrusions </a:t>
            </a:r>
            <a:r>
              <a:rPr lang="en-US" dirty="0" smtClean="0">
                <a:latin typeface="Helvetica" panose="020B0604020202020204" pitchFamily="34" charset="0"/>
                <a:cs typeface="Helvetica" panose="020B0604020202020204" pitchFamily="34" charset="0"/>
              </a:rPr>
              <a:t>fabrication</a:t>
            </a:r>
          </a:p>
          <a:p>
            <a:pPr marL="1828800" indent="-1828800">
              <a:spcAft>
                <a:spcPts val="600"/>
              </a:spcAft>
              <a:tabLst>
                <a:tab pos="2286000" algn="l"/>
              </a:tabLst>
            </a:pPr>
            <a:r>
              <a:rPr lang="en-US" dirty="0">
                <a:latin typeface="Helvetica" panose="020B0604020202020204" pitchFamily="34" charset="0"/>
                <a:cs typeface="Helvetica" panose="020B0604020202020204" pitchFamily="34" charset="0"/>
              </a:rPr>
              <a:t>Feb 2017:	</a:t>
            </a:r>
            <a:r>
              <a:rPr lang="en-US" dirty="0" smtClean="0">
                <a:latin typeface="Helvetica" panose="020B0604020202020204" pitchFamily="34" charset="0"/>
                <a:cs typeface="Helvetica" panose="020B0604020202020204" pitchFamily="34" charset="0"/>
              </a:rPr>
              <a:t>Production </a:t>
            </a:r>
            <a:r>
              <a:rPr lang="en-US" dirty="0">
                <a:latin typeface="Helvetica" panose="020B0604020202020204" pitchFamily="34" charset="0"/>
                <a:cs typeface="Helvetica" panose="020B0604020202020204" pitchFamily="34" charset="0"/>
              </a:rPr>
              <a:t>extrusions complete</a:t>
            </a:r>
          </a:p>
        </p:txBody>
      </p:sp>
    </p:spTree>
    <p:extLst>
      <p:ext uri="{BB962C8B-B14F-4D97-AF65-F5344CB8AC3E}">
        <p14:creationId xmlns:p14="http://schemas.microsoft.com/office/powerpoint/2010/main" val="196200110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22</a:t>
            </a:fld>
            <a:endParaRPr lang="en-US"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0994" y="888643"/>
            <a:ext cx="8525447" cy="5291177"/>
          </a:xfrm>
          <a:prstGeom prst="rect">
            <a:avLst/>
          </a:prstGeom>
        </p:spPr>
      </p:pic>
    </p:spTree>
    <p:extLst>
      <p:ext uri="{BB962C8B-B14F-4D97-AF65-F5344CB8AC3E}">
        <p14:creationId xmlns:p14="http://schemas.microsoft.com/office/powerpoint/2010/main" val="20590647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23</a:t>
            </a:fld>
            <a:endParaRPr lang="en-US" dirty="0"/>
          </a:p>
        </p:txBody>
      </p:sp>
      <p:sp>
        <p:nvSpPr>
          <p:cNvPr id="7" name="Content Placeholder 2"/>
          <p:cNvSpPr>
            <a:spLocks noGrp="1"/>
          </p:cNvSpPr>
          <p:nvPr>
            <p:ph idx="1"/>
          </p:nvPr>
        </p:nvSpPr>
        <p:spPr>
          <a:xfrm>
            <a:off x="228600" y="1043046"/>
            <a:ext cx="8672513" cy="4987867"/>
          </a:xfrm>
        </p:spPr>
        <p:txBody>
          <a:bodyPr/>
          <a:lstStyle/>
          <a:p>
            <a:endParaRPr lang="en-US" dirty="0" smtClean="0"/>
          </a:p>
          <a:p>
            <a:r>
              <a:rPr lang="en-US" dirty="0" smtClean="0"/>
              <a:t>FNAL/NICADD </a:t>
            </a:r>
            <a:r>
              <a:rPr lang="en-US" dirty="0"/>
              <a:t>Extrusion Line Facility with co-extruder to deliver the white reflective coating has been in operation since 2005.</a:t>
            </a:r>
          </a:p>
          <a:p>
            <a:r>
              <a:rPr lang="en-US" dirty="0"/>
              <a:t>Mu2e CRV Die for </a:t>
            </a:r>
            <a:r>
              <a:rPr lang="en-US" dirty="0" smtClean="0"/>
              <a:t>“5 </a:t>
            </a:r>
            <a:r>
              <a:rPr lang="en-US" dirty="0"/>
              <a:t>cm </a:t>
            </a:r>
            <a:r>
              <a:rPr lang="en-US" dirty="0" smtClean="0"/>
              <a:t>x 2 </a:t>
            </a:r>
            <a:r>
              <a:rPr lang="en-US" dirty="0"/>
              <a:t>cm – </a:t>
            </a:r>
            <a:r>
              <a:rPr lang="en-US" dirty="0" smtClean="0"/>
              <a:t>2 </a:t>
            </a:r>
            <a:r>
              <a:rPr lang="en-US" dirty="0"/>
              <a:t>holes” strip has </a:t>
            </a:r>
            <a:r>
              <a:rPr lang="en-US" dirty="0" smtClean="0"/>
              <a:t>been tested</a:t>
            </a:r>
            <a:r>
              <a:rPr lang="en-US" dirty="0"/>
              <a:t>:</a:t>
            </a:r>
          </a:p>
          <a:p>
            <a:pPr lvl="1"/>
            <a:r>
              <a:rPr lang="en-US" sz="2400" dirty="0" smtClean="0"/>
              <a:t>About 500 m of extruded scintillator bars were sent last June to the University of Virginia for testing.</a:t>
            </a:r>
            <a:endParaRPr lang="en-US" sz="2400" dirty="0"/>
          </a:p>
          <a:p>
            <a:endParaRPr lang="en-US" dirty="0"/>
          </a:p>
        </p:txBody>
      </p:sp>
    </p:spTree>
    <p:extLst>
      <p:ext uri="{BB962C8B-B14F-4D97-AF65-F5344CB8AC3E}">
        <p14:creationId xmlns:p14="http://schemas.microsoft.com/office/powerpoint/2010/main" val="24394352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Organizational Breakdown</a:t>
            </a:r>
            <a:endParaRPr lang="en-US" dirty="0"/>
          </a:p>
        </p:txBody>
      </p:sp>
      <p:sp>
        <p:nvSpPr>
          <p:cNvPr id="4" name="Footer Placeholder 3"/>
          <p:cNvSpPr>
            <a:spLocks noGrp="1"/>
          </p:cNvSpPr>
          <p:nvPr>
            <p:ph type="ftr" sz="quarter" idx="11"/>
          </p:nvPr>
        </p:nvSpPr>
        <p:spPr/>
        <p:txBody>
          <a:bodyPr/>
          <a:lstStyle/>
          <a:p>
            <a:r>
              <a:rPr lang="en-US" smtClean="0"/>
              <a:t>Anna Pla-Dalmau - DOE CD-2/3b Review</a:t>
            </a:r>
            <a:endParaRPr lang="en-US" dirty="0"/>
          </a:p>
        </p:txBody>
      </p:sp>
      <p:sp>
        <p:nvSpPr>
          <p:cNvPr id="5" name="Slide Number Placeholder 4"/>
          <p:cNvSpPr>
            <a:spLocks noGrp="1"/>
          </p:cNvSpPr>
          <p:nvPr>
            <p:ph type="sldNum" sz="quarter" idx="12"/>
          </p:nvPr>
        </p:nvSpPr>
        <p:spPr/>
        <p:txBody>
          <a:bodyPr/>
          <a:lstStyle/>
          <a:p>
            <a:fld id="{AB3C1F1C-F708-3F4B-8ECB-6D467F0718B5}" type="slidenum">
              <a:rPr lang="en-US" smtClean="0"/>
              <a:pPr/>
              <a:t>3</a:t>
            </a:fld>
            <a:endParaRPr lang="en-US" dirty="0"/>
          </a:p>
        </p:txBody>
      </p:sp>
      <p:sp>
        <p:nvSpPr>
          <p:cNvPr id="6" name="Date Placeholder 5"/>
          <p:cNvSpPr>
            <a:spLocks noGrp="1"/>
          </p:cNvSpPr>
          <p:nvPr>
            <p:ph type="dt" sz="half" idx="10"/>
          </p:nvPr>
        </p:nvSpPr>
        <p:spPr/>
        <p:txBody>
          <a:bodyPr/>
          <a:lstStyle/>
          <a:p>
            <a:r>
              <a:rPr lang="en-US" smtClean="0"/>
              <a:t>10/21/14</a:t>
            </a:r>
            <a:endParaRPr lang="en-US" dirty="0"/>
          </a:p>
        </p:txBody>
      </p:sp>
      <p:cxnSp>
        <p:nvCxnSpPr>
          <p:cNvPr id="23" name="Straight Connector 22"/>
          <p:cNvCxnSpPr>
            <a:stCxn id="24" idx="2"/>
          </p:cNvCxnSpPr>
          <p:nvPr/>
        </p:nvCxnSpPr>
        <p:spPr>
          <a:xfrm>
            <a:off x="4526281" y="1698811"/>
            <a:ext cx="9" cy="3741847"/>
          </a:xfrm>
          <a:prstGeom prst="line">
            <a:avLst/>
          </a:prstGeom>
          <a:ln w="31750">
            <a:solidFill>
              <a:schemeClr val="tx1"/>
            </a:solidFill>
          </a:ln>
          <a:effectLst>
            <a:outerShdw blurRad="50800" dist="1270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4" name="TextBox 23"/>
          <p:cNvSpPr txBox="1"/>
          <p:nvPr/>
        </p:nvSpPr>
        <p:spPr>
          <a:xfrm>
            <a:off x="2377465" y="960147"/>
            <a:ext cx="4297632" cy="738664"/>
          </a:xfrm>
          <a:prstGeom prst="rect">
            <a:avLst/>
          </a:prstGeom>
          <a:solidFill>
            <a:schemeClr val="accent5">
              <a:lumMod val="40000"/>
              <a:lumOff val="60000"/>
            </a:schemeClr>
          </a:solidFill>
          <a:ln w="25400">
            <a:solidFill>
              <a:schemeClr val="accent3">
                <a:lumMod val="50000"/>
              </a:schemeClr>
            </a:solidFill>
          </a:ln>
          <a:effectLst>
            <a:outerShdw blurRad="50800" dist="127000" dir="2700000" algn="tl" rotWithShape="0">
              <a:srgbClr val="000000">
                <a:alpha val="43000"/>
              </a:srgbClr>
            </a:outerShdw>
          </a:effectLst>
        </p:spPr>
        <p:txBody>
          <a:bodyPr wrap="square" rtlCol="0">
            <a:spAutoFit/>
          </a:bodyPr>
          <a:lstStyle/>
          <a:p>
            <a:pPr marL="857250" indent="-742950"/>
            <a:r>
              <a:rPr lang="en-US" sz="1400" dirty="0" smtClean="0">
                <a:latin typeface="+mn-lt"/>
              </a:rPr>
              <a:t>WBS  475.8	Cosmic Ray Veto</a:t>
            </a:r>
          </a:p>
          <a:p>
            <a:pPr marL="857250" indent="-742950"/>
            <a:r>
              <a:rPr lang="en-US" sz="1400" dirty="0" smtClean="0">
                <a:latin typeface="+mn-lt"/>
              </a:rPr>
              <a:t>	Craig Dukes / Virginia</a:t>
            </a:r>
          </a:p>
          <a:p>
            <a:pPr marL="857250" indent="-742950"/>
            <a:r>
              <a:rPr lang="en-US" sz="1400" dirty="0">
                <a:latin typeface="+mn-lt"/>
              </a:rPr>
              <a:t>	</a:t>
            </a:r>
            <a:r>
              <a:rPr lang="en-US" sz="1400" dirty="0" smtClean="0">
                <a:latin typeface="+mn-lt"/>
              </a:rPr>
              <a:t>Julie Whitmore / </a:t>
            </a:r>
            <a:r>
              <a:rPr lang="en-US" sz="1400" dirty="0" err="1" smtClean="0">
                <a:latin typeface="+mn-lt"/>
              </a:rPr>
              <a:t>Fermilab</a:t>
            </a:r>
            <a:r>
              <a:rPr lang="en-US" sz="1400" dirty="0" smtClean="0">
                <a:latin typeface="+mn-lt"/>
              </a:rPr>
              <a:t> (Deputy</a:t>
            </a:r>
            <a:r>
              <a:rPr lang="en-US" sz="1400" dirty="0" smtClean="0"/>
              <a:t>)</a:t>
            </a:r>
          </a:p>
        </p:txBody>
      </p:sp>
      <p:cxnSp>
        <p:nvCxnSpPr>
          <p:cNvPr id="30" name="Straight Connector 29"/>
          <p:cNvCxnSpPr>
            <a:endCxn id="40" idx="3"/>
          </p:cNvCxnSpPr>
          <p:nvPr/>
        </p:nvCxnSpPr>
        <p:spPr>
          <a:xfrm flipH="1">
            <a:off x="4114844" y="2421277"/>
            <a:ext cx="914400" cy="0"/>
          </a:xfrm>
          <a:prstGeom prst="line">
            <a:avLst/>
          </a:prstGeom>
          <a:ln w="31750">
            <a:solidFill>
              <a:schemeClr val="tx1"/>
            </a:solidFill>
          </a:ln>
          <a:effectLst>
            <a:outerShdw blurRad="50800" dist="635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6208119" y="2514467"/>
            <a:ext cx="1580" cy="2742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7303819" y="2514433"/>
            <a:ext cx="1580" cy="2742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p:nvPr/>
        </p:nvCxnSpPr>
        <p:spPr>
          <a:xfrm flipH="1">
            <a:off x="8399519" y="2514399"/>
            <a:ext cx="1580" cy="2742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457245" y="2009803"/>
            <a:ext cx="3657600" cy="822948"/>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smtClean="0">
                <a:solidFill>
                  <a:schemeClr val="tx1"/>
                </a:solidFill>
              </a:rPr>
              <a:t>475.8.1</a:t>
            </a:r>
            <a:r>
              <a:rPr lang="en-US" sz="1400" dirty="0">
                <a:solidFill>
                  <a:schemeClr val="tx1"/>
                </a:solidFill>
              </a:rPr>
              <a:t>	Project Management</a:t>
            </a:r>
          </a:p>
          <a:p>
            <a:pPr marL="457200" indent="-342900"/>
            <a:r>
              <a:rPr lang="en-US" sz="1400" dirty="0">
                <a:solidFill>
                  <a:schemeClr val="tx1"/>
                </a:solidFill>
              </a:rPr>
              <a:t>	Craig Dukes </a:t>
            </a:r>
            <a:r>
              <a:rPr lang="en-US" sz="1400" dirty="0" smtClean="0">
                <a:solidFill>
                  <a:schemeClr val="tx1"/>
                </a:solidFill>
              </a:rPr>
              <a:t>/ Virginia</a:t>
            </a:r>
            <a:endParaRPr lang="en-US" sz="1400" dirty="0">
              <a:solidFill>
                <a:schemeClr val="tx1"/>
              </a:solidFill>
            </a:endParaRPr>
          </a:p>
          <a:p>
            <a:pPr marL="457200" indent="-342900"/>
            <a:r>
              <a:rPr lang="en-US" sz="1400" dirty="0">
                <a:solidFill>
                  <a:schemeClr val="tx1"/>
                </a:solidFill>
              </a:rPr>
              <a:t>	</a:t>
            </a:r>
            <a:r>
              <a:rPr lang="en-US" sz="1400" dirty="0" smtClean="0">
                <a:solidFill>
                  <a:schemeClr val="tx1"/>
                </a:solidFill>
              </a:rPr>
              <a:t>CAM:  Dukes</a:t>
            </a:r>
            <a:endParaRPr lang="en-US" sz="1400" dirty="0">
              <a:solidFill>
                <a:schemeClr val="tx1"/>
              </a:solidFill>
            </a:endParaRPr>
          </a:p>
        </p:txBody>
      </p:sp>
      <p:sp>
        <p:nvSpPr>
          <p:cNvPr id="41" name="Rectangle 40"/>
          <p:cNvSpPr/>
          <p:nvPr/>
        </p:nvSpPr>
        <p:spPr>
          <a:xfrm>
            <a:off x="5029155" y="5074902"/>
            <a:ext cx="3657600" cy="822978"/>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smtClean="0">
                <a:solidFill>
                  <a:schemeClr val="tx1"/>
                </a:solidFill>
              </a:rPr>
              <a:t>475.8.8 </a:t>
            </a:r>
            <a:r>
              <a:rPr lang="en-US" sz="1400" dirty="0">
                <a:solidFill>
                  <a:schemeClr val="tx1"/>
                </a:solidFill>
              </a:rPr>
              <a:t>	Detector Assembly &amp; Installation</a:t>
            </a:r>
          </a:p>
          <a:p>
            <a:pPr marL="457200" indent="-342900"/>
            <a:r>
              <a:rPr lang="en-US" sz="1400" dirty="0">
                <a:solidFill>
                  <a:schemeClr val="tx1"/>
                </a:solidFill>
              </a:rPr>
              <a:t>	Jim </a:t>
            </a:r>
            <a:r>
              <a:rPr lang="en-US" sz="1400" dirty="0" smtClean="0">
                <a:solidFill>
                  <a:schemeClr val="tx1"/>
                </a:solidFill>
              </a:rPr>
              <a:t>Fagan / </a:t>
            </a:r>
            <a:r>
              <a:rPr lang="en-US" sz="1400" dirty="0" err="1" smtClean="0">
                <a:solidFill>
                  <a:schemeClr val="tx1"/>
                </a:solidFill>
              </a:rPr>
              <a:t>Fermilab</a:t>
            </a:r>
            <a:endParaRPr lang="en-US" sz="1400" dirty="0" smtClean="0">
              <a:solidFill>
                <a:schemeClr val="tx1"/>
              </a:solidFill>
            </a:endParaRPr>
          </a:p>
          <a:p>
            <a:pPr marL="457200" indent="-342900"/>
            <a:r>
              <a:rPr lang="en-US" sz="1400" dirty="0">
                <a:solidFill>
                  <a:schemeClr val="tx1"/>
                </a:solidFill>
              </a:rPr>
              <a:t>	</a:t>
            </a:r>
            <a:r>
              <a:rPr lang="en-US" sz="1400" dirty="0" smtClean="0">
                <a:solidFill>
                  <a:schemeClr val="tx1"/>
                </a:solidFill>
              </a:rPr>
              <a:t>CAM:  Dukes</a:t>
            </a:r>
            <a:endParaRPr lang="en-US" sz="1400" dirty="0">
              <a:solidFill>
                <a:schemeClr val="tx1"/>
              </a:solidFill>
            </a:endParaRPr>
          </a:p>
        </p:txBody>
      </p:sp>
      <p:sp>
        <p:nvSpPr>
          <p:cNvPr id="42" name="Rectangle 41"/>
          <p:cNvSpPr/>
          <p:nvPr/>
        </p:nvSpPr>
        <p:spPr>
          <a:xfrm>
            <a:off x="457247" y="4069073"/>
            <a:ext cx="3657598" cy="822959"/>
          </a:xfrm>
          <a:prstGeom prst="rect">
            <a:avLst/>
          </a:prstGeom>
          <a:solidFill>
            <a:srgbClr val="FFFF00"/>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smtClean="0">
                <a:solidFill>
                  <a:schemeClr val="tx1"/>
                </a:solidFill>
              </a:rPr>
              <a:t>475.8.3</a:t>
            </a:r>
            <a:r>
              <a:rPr lang="en-US" sz="1400" dirty="0">
                <a:solidFill>
                  <a:schemeClr val="tx1"/>
                </a:solidFill>
              </a:rPr>
              <a:t>	Scintillator Extrusions</a:t>
            </a:r>
          </a:p>
          <a:p>
            <a:pPr marL="457200" indent="-342900"/>
            <a:r>
              <a:rPr lang="en-US" sz="1400" dirty="0">
                <a:solidFill>
                  <a:schemeClr val="tx1"/>
                </a:solidFill>
              </a:rPr>
              <a:t>	Anna </a:t>
            </a:r>
            <a:r>
              <a:rPr lang="en-US" sz="1400" dirty="0" err="1" smtClean="0">
                <a:solidFill>
                  <a:schemeClr val="tx1"/>
                </a:solidFill>
              </a:rPr>
              <a:t>Pla-Dalmau</a:t>
            </a:r>
            <a:r>
              <a:rPr lang="en-US" sz="1400" dirty="0" smtClean="0">
                <a:solidFill>
                  <a:schemeClr val="tx1"/>
                </a:solidFill>
              </a:rPr>
              <a:t> / </a:t>
            </a:r>
            <a:r>
              <a:rPr lang="en-US" sz="1400" dirty="0" err="1" smtClean="0">
                <a:solidFill>
                  <a:schemeClr val="tx1"/>
                </a:solidFill>
              </a:rPr>
              <a:t>Fermilab</a:t>
            </a:r>
            <a:endParaRPr lang="en-US" sz="1400" dirty="0" smtClean="0">
              <a:solidFill>
                <a:schemeClr val="tx1"/>
              </a:solidFill>
            </a:endParaRPr>
          </a:p>
          <a:p>
            <a:pPr marL="457200" indent="-342900"/>
            <a:r>
              <a:rPr lang="en-US" sz="1400" dirty="0" smtClean="0">
                <a:solidFill>
                  <a:schemeClr val="tx1"/>
                </a:solidFill>
              </a:rPr>
              <a:t>	CAM:  </a:t>
            </a:r>
            <a:r>
              <a:rPr lang="en-US" sz="1400" dirty="0" err="1" smtClean="0">
                <a:solidFill>
                  <a:schemeClr val="tx1"/>
                </a:solidFill>
              </a:rPr>
              <a:t>Pla-Dalmau</a:t>
            </a:r>
            <a:endParaRPr lang="en-US" sz="1400" dirty="0">
              <a:solidFill>
                <a:schemeClr val="tx1"/>
              </a:solidFill>
            </a:endParaRPr>
          </a:p>
        </p:txBody>
      </p:sp>
      <p:sp>
        <p:nvSpPr>
          <p:cNvPr id="43" name="Rectangle 42"/>
          <p:cNvSpPr/>
          <p:nvPr/>
        </p:nvSpPr>
        <p:spPr>
          <a:xfrm>
            <a:off x="457244" y="3063244"/>
            <a:ext cx="3657599" cy="822959"/>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smtClean="0">
                <a:solidFill>
                  <a:schemeClr val="tx1"/>
                </a:solidFill>
              </a:rPr>
              <a:t>475.8.2</a:t>
            </a:r>
            <a:r>
              <a:rPr lang="en-US" sz="1400" dirty="0">
                <a:solidFill>
                  <a:schemeClr val="tx1"/>
                </a:solidFill>
              </a:rPr>
              <a:t>	Mechanical Design</a:t>
            </a:r>
          </a:p>
          <a:p>
            <a:pPr marL="457200" indent="-342900"/>
            <a:r>
              <a:rPr lang="en-US" sz="1400" dirty="0">
                <a:solidFill>
                  <a:schemeClr val="tx1"/>
                </a:solidFill>
              </a:rPr>
              <a:t>	Craig Dukes </a:t>
            </a:r>
            <a:r>
              <a:rPr lang="en-US" sz="1400" dirty="0" smtClean="0">
                <a:solidFill>
                  <a:schemeClr val="tx1"/>
                </a:solidFill>
              </a:rPr>
              <a:t>/ Virginia</a:t>
            </a:r>
            <a:endParaRPr lang="en-US" sz="1400" dirty="0">
              <a:solidFill>
                <a:schemeClr val="tx1"/>
              </a:solidFill>
            </a:endParaRPr>
          </a:p>
          <a:p>
            <a:pPr marL="457200" indent="-342900"/>
            <a:r>
              <a:rPr lang="en-US" sz="1400" dirty="0">
                <a:solidFill>
                  <a:schemeClr val="tx1"/>
                </a:solidFill>
              </a:rPr>
              <a:t>	</a:t>
            </a:r>
            <a:r>
              <a:rPr lang="en-US" sz="1400" dirty="0" smtClean="0">
                <a:solidFill>
                  <a:schemeClr val="tx1"/>
                </a:solidFill>
              </a:rPr>
              <a:t>CAM: Dukes</a:t>
            </a:r>
            <a:endParaRPr lang="en-US" sz="1400" dirty="0">
              <a:solidFill>
                <a:schemeClr val="tx1"/>
              </a:solidFill>
            </a:endParaRPr>
          </a:p>
        </p:txBody>
      </p:sp>
      <p:sp>
        <p:nvSpPr>
          <p:cNvPr id="44" name="Rectangle 43"/>
          <p:cNvSpPr/>
          <p:nvPr/>
        </p:nvSpPr>
        <p:spPr>
          <a:xfrm>
            <a:off x="457246" y="5074902"/>
            <a:ext cx="3657599" cy="822978"/>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smtClean="0">
                <a:solidFill>
                  <a:schemeClr val="tx1"/>
                </a:solidFill>
              </a:rPr>
              <a:t>475.8.4</a:t>
            </a:r>
            <a:r>
              <a:rPr lang="en-US" sz="1400" dirty="0">
                <a:solidFill>
                  <a:schemeClr val="tx1"/>
                </a:solidFill>
              </a:rPr>
              <a:t>	Fibers</a:t>
            </a:r>
          </a:p>
          <a:p>
            <a:pPr marL="457200" indent="-342900"/>
            <a:r>
              <a:rPr lang="en-US" sz="1400" dirty="0">
                <a:solidFill>
                  <a:schemeClr val="tx1"/>
                </a:solidFill>
              </a:rPr>
              <a:t>	Yuri </a:t>
            </a:r>
            <a:r>
              <a:rPr lang="en-US" sz="1400" dirty="0" err="1" smtClean="0">
                <a:solidFill>
                  <a:schemeClr val="tx1"/>
                </a:solidFill>
              </a:rPr>
              <a:t>Oksuzian</a:t>
            </a:r>
            <a:r>
              <a:rPr lang="en-US" sz="1400" dirty="0" smtClean="0">
                <a:solidFill>
                  <a:schemeClr val="tx1"/>
                </a:solidFill>
              </a:rPr>
              <a:t> / Virginia</a:t>
            </a:r>
          </a:p>
          <a:p>
            <a:pPr marL="457200" indent="-342900"/>
            <a:r>
              <a:rPr lang="en-US" sz="1400" dirty="0">
                <a:solidFill>
                  <a:schemeClr val="tx1"/>
                </a:solidFill>
              </a:rPr>
              <a:t>	</a:t>
            </a:r>
            <a:r>
              <a:rPr lang="en-US" sz="1400" dirty="0" smtClean="0">
                <a:solidFill>
                  <a:schemeClr val="tx1"/>
                </a:solidFill>
              </a:rPr>
              <a:t>CAM:  Dukes</a:t>
            </a:r>
            <a:endParaRPr lang="en-US" sz="1400" dirty="0">
              <a:solidFill>
                <a:schemeClr val="tx1"/>
              </a:solidFill>
            </a:endParaRPr>
          </a:p>
        </p:txBody>
      </p:sp>
      <p:sp>
        <p:nvSpPr>
          <p:cNvPr id="45" name="Rectangle 44"/>
          <p:cNvSpPr/>
          <p:nvPr/>
        </p:nvSpPr>
        <p:spPr>
          <a:xfrm>
            <a:off x="5015839" y="4069073"/>
            <a:ext cx="3657600" cy="822959"/>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a:solidFill>
                  <a:schemeClr val="tx1"/>
                </a:solidFill>
              </a:rPr>
              <a:t>475.8.7 	Module Fabrication</a:t>
            </a:r>
          </a:p>
          <a:p>
            <a:pPr marL="457200" indent="-342900"/>
            <a:r>
              <a:rPr lang="en-US" sz="1400" dirty="0">
                <a:solidFill>
                  <a:schemeClr val="tx1"/>
                </a:solidFill>
              </a:rPr>
              <a:t>	Craig Group / </a:t>
            </a:r>
            <a:r>
              <a:rPr lang="en-US" sz="1400" dirty="0" err="1">
                <a:solidFill>
                  <a:schemeClr val="tx1"/>
                </a:solidFill>
              </a:rPr>
              <a:t>Fermilab</a:t>
            </a:r>
            <a:r>
              <a:rPr lang="en-US" sz="1400" dirty="0">
                <a:solidFill>
                  <a:schemeClr val="tx1"/>
                </a:solidFill>
              </a:rPr>
              <a:t> &amp; Virginia</a:t>
            </a:r>
          </a:p>
          <a:p>
            <a:pPr marL="457200" indent="-342900"/>
            <a:r>
              <a:rPr lang="en-US" sz="1400" dirty="0">
                <a:solidFill>
                  <a:schemeClr val="tx1"/>
                </a:solidFill>
              </a:rPr>
              <a:t>	CAM:  Group</a:t>
            </a:r>
          </a:p>
        </p:txBody>
      </p:sp>
      <p:sp>
        <p:nvSpPr>
          <p:cNvPr id="46" name="Rectangle 45"/>
          <p:cNvSpPr/>
          <p:nvPr/>
        </p:nvSpPr>
        <p:spPr>
          <a:xfrm>
            <a:off x="5029155" y="3063244"/>
            <a:ext cx="3657600" cy="822959"/>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a:solidFill>
                  <a:schemeClr val="tx1"/>
                </a:solidFill>
              </a:rPr>
              <a:t>475.8.6 	Electronics</a:t>
            </a:r>
          </a:p>
          <a:p>
            <a:pPr marL="457200" indent="-342900"/>
            <a:r>
              <a:rPr lang="en-US" sz="1400" dirty="0">
                <a:solidFill>
                  <a:schemeClr val="tx1"/>
                </a:solidFill>
              </a:rPr>
              <a:t>	</a:t>
            </a:r>
            <a:r>
              <a:rPr lang="en-US" sz="1400" dirty="0" err="1">
                <a:solidFill>
                  <a:schemeClr val="tx1"/>
                </a:solidFill>
              </a:rPr>
              <a:t>Sten</a:t>
            </a:r>
            <a:r>
              <a:rPr lang="en-US" sz="1400" dirty="0">
                <a:solidFill>
                  <a:schemeClr val="tx1"/>
                </a:solidFill>
              </a:rPr>
              <a:t> Hansen / </a:t>
            </a:r>
            <a:r>
              <a:rPr lang="en-US" sz="1400" dirty="0" err="1">
                <a:solidFill>
                  <a:schemeClr val="tx1"/>
                </a:solidFill>
              </a:rPr>
              <a:t>Fermilab</a:t>
            </a:r>
            <a:endParaRPr lang="en-US" sz="1400" dirty="0">
              <a:solidFill>
                <a:schemeClr val="tx1"/>
              </a:solidFill>
            </a:endParaRPr>
          </a:p>
          <a:p>
            <a:pPr marL="457200" indent="-342900"/>
            <a:r>
              <a:rPr lang="en-US" sz="1400" dirty="0">
                <a:solidFill>
                  <a:schemeClr val="tx1"/>
                </a:solidFill>
              </a:rPr>
              <a:t>	CAM:  Dukes → Whitmore</a:t>
            </a:r>
          </a:p>
        </p:txBody>
      </p:sp>
      <p:sp>
        <p:nvSpPr>
          <p:cNvPr id="47" name="Rectangle 46"/>
          <p:cNvSpPr/>
          <p:nvPr/>
        </p:nvSpPr>
        <p:spPr>
          <a:xfrm>
            <a:off x="4994906" y="2005139"/>
            <a:ext cx="3657600" cy="836063"/>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marL="457200" indent="-342900"/>
            <a:r>
              <a:rPr lang="en-US" sz="1400" dirty="0" smtClean="0">
                <a:solidFill>
                  <a:schemeClr val="tx1"/>
                </a:solidFill>
              </a:rPr>
              <a:t>475.8.5 	Photodetectors</a:t>
            </a:r>
          </a:p>
          <a:p>
            <a:pPr marL="457200" indent="-342900"/>
            <a:r>
              <a:rPr lang="en-US" sz="1400" dirty="0" smtClean="0">
                <a:solidFill>
                  <a:schemeClr val="tx1"/>
                </a:solidFill>
              </a:rPr>
              <a:t>	Julie Whitmore / </a:t>
            </a:r>
            <a:r>
              <a:rPr lang="en-US" sz="1400" dirty="0" err="1" smtClean="0">
                <a:solidFill>
                  <a:schemeClr val="tx1"/>
                </a:solidFill>
              </a:rPr>
              <a:t>Fermilab</a:t>
            </a:r>
            <a:endParaRPr lang="en-US" sz="1400" dirty="0" smtClean="0">
              <a:solidFill>
                <a:schemeClr val="tx1"/>
              </a:solidFill>
            </a:endParaRPr>
          </a:p>
          <a:p>
            <a:pPr marL="457200" indent="-342900"/>
            <a:r>
              <a:rPr lang="en-US" sz="1400" dirty="0">
                <a:solidFill>
                  <a:schemeClr val="tx1"/>
                </a:solidFill>
              </a:rPr>
              <a:t>	</a:t>
            </a:r>
            <a:r>
              <a:rPr lang="en-US" sz="1400" dirty="0" smtClean="0">
                <a:solidFill>
                  <a:schemeClr val="tx1"/>
                </a:solidFill>
              </a:rPr>
              <a:t>CAM:  Whitmore</a:t>
            </a:r>
            <a:endParaRPr lang="en-US" sz="1400" dirty="0">
              <a:solidFill>
                <a:schemeClr val="tx1"/>
              </a:solidFill>
            </a:endParaRPr>
          </a:p>
        </p:txBody>
      </p:sp>
      <p:cxnSp>
        <p:nvCxnSpPr>
          <p:cNvPr id="48" name="Straight Connector 47"/>
          <p:cNvCxnSpPr/>
          <p:nvPr/>
        </p:nvCxnSpPr>
        <p:spPr>
          <a:xfrm flipH="1">
            <a:off x="4114805" y="3429000"/>
            <a:ext cx="914400" cy="0"/>
          </a:xfrm>
          <a:prstGeom prst="line">
            <a:avLst/>
          </a:prstGeom>
          <a:ln w="31750">
            <a:solidFill>
              <a:schemeClr val="tx1"/>
            </a:solidFill>
          </a:ln>
          <a:effectLst>
            <a:outerShdw blurRad="50800" dist="635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49" name="Straight Connector 48"/>
          <p:cNvCxnSpPr/>
          <p:nvPr/>
        </p:nvCxnSpPr>
        <p:spPr>
          <a:xfrm flipH="1">
            <a:off x="4114766" y="4464325"/>
            <a:ext cx="914400" cy="0"/>
          </a:xfrm>
          <a:prstGeom prst="line">
            <a:avLst/>
          </a:prstGeom>
          <a:ln w="31750">
            <a:solidFill>
              <a:schemeClr val="tx1"/>
            </a:solidFill>
          </a:ln>
          <a:effectLst>
            <a:outerShdw blurRad="50800" dist="635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cxnSp>
        <p:nvCxnSpPr>
          <p:cNvPr id="50" name="Straight Connector 49"/>
          <p:cNvCxnSpPr/>
          <p:nvPr/>
        </p:nvCxnSpPr>
        <p:spPr>
          <a:xfrm flipH="1">
            <a:off x="4114727" y="5440658"/>
            <a:ext cx="914400" cy="0"/>
          </a:xfrm>
          <a:prstGeom prst="line">
            <a:avLst/>
          </a:prstGeom>
          <a:ln w="31750">
            <a:solidFill>
              <a:schemeClr val="tx1"/>
            </a:solidFill>
          </a:ln>
          <a:effectLst>
            <a:outerShdw blurRad="50800" dist="635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0428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9" name="Straight Connector 8"/>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8" name="Straight Connector 7"/>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3" name="Straight Connector 2"/>
          <p:cNvCxnSpPr/>
          <p:nvPr/>
        </p:nvCxnSpPr>
        <p:spPr>
          <a:xfrm>
            <a:off x="0" y="0"/>
            <a:ext cx="914400" cy="0"/>
          </a:xfrm>
          <a:prstGeom prst="line">
            <a:avLst/>
          </a:prstGeom>
          <a:ln w="0" cap="flat" cmpd="sng" algn="ctr">
            <a:solidFill>
              <a:srgbClr val="FBFFFF"/>
            </a:solidFill>
            <a:prstDash val="solid"/>
            <a:round/>
            <a:headEnd type="none" w="med" len="med"/>
            <a:tailEnd type="none" w="med" len="med"/>
          </a:ln>
          <a:effectLst/>
          <a:extLst>
            <a:ext uri="{AF507438-7753-43E0-B8FC-AC1667EBCBE1}">
              <a14:hiddenEffects xmlns:a14="http://schemas.microsoft.com/office/drawing/2010/main">
                <a:effectLst>
                  <a:outerShdw blurRad="40000" rotWithShape="0">
                    <a:srgbClr val="000000"/>
                  </a:outerShdw>
                </a:effectLst>
              </a14:hiddenEffects>
            </a:ext>
          </a:ex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4522766" y="1544340"/>
            <a:ext cx="4" cy="2160885"/>
          </a:xfrm>
          <a:prstGeom prst="line">
            <a:avLst/>
          </a:prstGeom>
          <a:ln w="31750">
            <a:solidFill>
              <a:schemeClr val="tx1"/>
            </a:solidFill>
          </a:ln>
          <a:effectLst>
            <a:outerShdw blurRad="50800" dist="1270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p:txBody>
          <a:bodyPr/>
          <a:lstStyle/>
          <a:p>
            <a:r>
              <a:rPr lang="en-US" dirty="0" smtClean="0"/>
              <a:t>Scope</a:t>
            </a:r>
            <a:endParaRPr lang="en-US" dirty="0"/>
          </a:p>
        </p:txBody>
      </p:sp>
      <p:sp>
        <p:nvSpPr>
          <p:cNvPr id="4" name="Footer Placeholder 3"/>
          <p:cNvSpPr>
            <a:spLocks noGrp="1"/>
          </p:cNvSpPr>
          <p:nvPr>
            <p:ph type="ftr" sz="quarter" idx="11"/>
          </p:nvPr>
        </p:nvSpPr>
        <p:spPr/>
        <p:txBody>
          <a:bodyPr/>
          <a:lstStyle/>
          <a:p>
            <a:r>
              <a:rPr lang="en-US" smtClean="0"/>
              <a:t>Anna Pla-Dalmau - DOE CD-2/3b Review</a:t>
            </a:r>
            <a:endParaRPr lang="en-US" dirty="0"/>
          </a:p>
        </p:txBody>
      </p:sp>
      <p:sp>
        <p:nvSpPr>
          <p:cNvPr id="5" name="Slide Number Placeholder 4"/>
          <p:cNvSpPr>
            <a:spLocks noGrp="1"/>
          </p:cNvSpPr>
          <p:nvPr>
            <p:ph type="sldNum" sz="quarter" idx="12"/>
          </p:nvPr>
        </p:nvSpPr>
        <p:spPr/>
        <p:txBody>
          <a:bodyPr/>
          <a:lstStyle/>
          <a:p>
            <a:fld id="{AB3C1F1C-F708-3F4B-8ECB-6D467F0718B5}" type="slidenum">
              <a:rPr lang="en-US" smtClean="0"/>
              <a:pPr/>
              <a:t>4</a:t>
            </a:fld>
            <a:endParaRPr lang="en-US" dirty="0"/>
          </a:p>
        </p:txBody>
      </p:sp>
      <p:sp>
        <p:nvSpPr>
          <p:cNvPr id="7" name="TextBox 6"/>
          <p:cNvSpPr txBox="1"/>
          <p:nvPr/>
        </p:nvSpPr>
        <p:spPr>
          <a:xfrm>
            <a:off x="2377465" y="1122072"/>
            <a:ext cx="4297632" cy="584775"/>
          </a:xfrm>
          <a:prstGeom prst="rect">
            <a:avLst/>
          </a:prstGeom>
          <a:solidFill>
            <a:schemeClr val="accent5">
              <a:lumMod val="40000"/>
              <a:lumOff val="60000"/>
            </a:schemeClr>
          </a:solidFill>
          <a:ln w="25400">
            <a:solidFill>
              <a:schemeClr val="accent3">
                <a:lumMod val="50000"/>
              </a:schemeClr>
            </a:solidFill>
          </a:ln>
          <a:effectLst>
            <a:outerShdw blurRad="50800" dist="127000" dir="2700000" algn="tl" rotWithShape="0">
              <a:srgbClr val="000000">
                <a:alpha val="43000"/>
              </a:srgbClr>
            </a:outerShdw>
          </a:effectLst>
        </p:spPr>
        <p:txBody>
          <a:bodyPr wrap="square" rtlCol="0">
            <a:spAutoFit/>
          </a:bodyPr>
          <a:lstStyle/>
          <a:p>
            <a:pPr marL="1146175" indent="-1030288"/>
            <a:r>
              <a:rPr lang="en-US" sz="1600" b="1" dirty="0" smtClean="0">
                <a:latin typeface="+mn-lt"/>
              </a:rPr>
              <a:t>WBS  8.3 	</a:t>
            </a:r>
            <a:r>
              <a:rPr lang="en-US" sz="1600" b="1" dirty="0">
                <a:latin typeface="+mn-lt"/>
              </a:rPr>
              <a:t>Scintillator Extrusions</a:t>
            </a:r>
            <a:endParaRPr lang="en-US" sz="1600" b="1" dirty="0" smtClean="0">
              <a:latin typeface="+mn-lt"/>
            </a:endParaRPr>
          </a:p>
          <a:p>
            <a:pPr marL="1146175" indent="-1030288"/>
            <a:r>
              <a:rPr lang="en-US" sz="1600" dirty="0" smtClean="0">
                <a:latin typeface="+mn-lt"/>
              </a:rPr>
              <a:t>	</a:t>
            </a:r>
            <a:r>
              <a:rPr lang="en-US" sz="1600" dirty="0" smtClean="0">
                <a:latin typeface="+mn-lt"/>
              </a:rPr>
              <a:t>Anna </a:t>
            </a:r>
            <a:r>
              <a:rPr lang="en-US" sz="1600" dirty="0" smtClean="0">
                <a:latin typeface="+mn-lt"/>
              </a:rPr>
              <a:t>Pla-Dalmau / Fermilab</a:t>
            </a:r>
          </a:p>
        </p:txBody>
      </p:sp>
      <p:cxnSp>
        <p:nvCxnSpPr>
          <p:cNvPr id="18" name="Straight Connector 17"/>
          <p:cNvCxnSpPr>
            <a:endCxn id="25" idx="3"/>
          </p:cNvCxnSpPr>
          <p:nvPr/>
        </p:nvCxnSpPr>
        <p:spPr>
          <a:xfrm flipV="1">
            <a:off x="5029245" y="2734849"/>
            <a:ext cx="3886154" cy="126482"/>
          </a:xfrm>
          <a:prstGeom prst="line">
            <a:avLst/>
          </a:prstGeom>
          <a:ln w="31750">
            <a:solidFill>
              <a:schemeClr val="tx1"/>
            </a:solidFill>
          </a:ln>
          <a:effectLst>
            <a:outerShdw blurRad="50800" dist="63500" dir="5400000" algn="t"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
        <p:nvSpPr>
          <p:cNvPr id="6" name="Date Placeholder 5"/>
          <p:cNvSpPr>
            <a:spLocks noGrp="1"/>
          </p:cNvSpPr>
          <p:nvPr>
            <p:ph type="dt" sz="half" idx="10"/>
          </p:nvPr>
        </p:nvSpPr>
        <p:spPr/>
        <p:txBody>
          <a:bodyPr/>
          <a:lstStyle/>
          <a:p>
            <a:r>
              <a:rPr lang="en-US" smtClean="0"/>
              <a:t>10/21/14</a:t>
            </a:r>
            <a:endParaRPr lang="en-US" dirty="0"/>
          </a:p>
        </p:txBody>
      </p:sp>
      <p:sp>
        <p:nvSpPr>
          <p:cNvPr id="25" name="Rectangle 24"/>
          <p:cNvSpPr/>
          <p:nvPr/>
        </p:nvSpPr>
        <p:spPr>
          <a:xfrm>
            <a:off x="228598" y="2231197"/>
            <a:ext cx="8686801" cy="1007303"/>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687388" indent="-571500"/>
            <a:r>
              <a:rPr lang="en-US" sz="1400" b="1" dirty="0" smtClean="0">
                <a:solidFill>
                  <a:schemeClr val="tx1"/>
                </a:solidFill>
                <a:cs typeface="Arial" pitchFamily="34" charset="0"/>
              </a:rPr>
              <a:t>8.3.1	</a:t>
            </a:r>
            <a:r>
              <a:rPr lang="en-US" sz="1400" b="1" dirty="0">
                <a:solidFill>
                  <a:schemeClr val="tx1"/>
                </a:solidFill>
                <a:cs typeface="Arial" pitchFamily="34" charset="0"/>
              </a:rPr>
              <a:t>Die Design and Procurement</a:t>
            </a:r>
            <a:endParaRPr lang="en-US" sz="1400" b="1" dirty="0" smtClean="0">
              <a:solidFill>
                <a:schemeClr val="tx1"/>
              </a:solidFill>
              <a:cs typeface="Arial" pitchFamily="34" charset="0"/>
            </a:endParaRPr>
          </a:p>
          <a:p>
            <a:pPr marL="687388" indent="-571500"/>
            <a:r>
              <a:rPr lang="en-US" sz="1400" dirty="0">
                <a:solidFill>
                  <a:schemeClr val="tx1"/>
                </a:solidFill>
                <a:cs typeface="Arial" pitchFamily="34" charset="0"/>
              </a:rPr>
              <a:t>	This task covers the design of the die needed for the production of the scintillation counters, its procurement and testing through the fabrication of prototype extrusions.  We assume that two dies will be needed:  a prototype and a production die.</a:t>
            </a:r>
            <a:endParaRPr lang="en-US" sz="1400" dirty="0" smtClean="0">
              <a:solidFill>
                <a:schemeClr val="tx1"/>
              </a:solidFill>
              <a:cs typeface="Arial" pitchFamily="34" charset="0"/>
            </a:endParaRPr>
          </a:p>
        </p:txBody>
      </p:sp>
      <p:sp>
        <p:nvSpPr>
          <p:cNvPr id="23" name="Rectangle 22"/>
          <p:cNvSpPr/>
          <p:nvPr/>
        </p:nvSpPr>
        <p:spPr>
          <a:xfrm>
            <a:off x="228600" y="3590925"/>
            <a:ext cx="8686800" cy="1118221"/>
          </a:xfrm>
          <a:prstGeom prst="rect">
            <a:avLst/>
          </a:prstGeom>
          <a:solidFill>
            <a:schemeClr val="accent5">
              <a:lumMod val="40000"/>
              <a:lumOff val="60000"/>
            </a:schemeClr>
          </a:solidFill>
          <a:ln w="25400">
            <a:solidFill>
              <a:srgbClr val="FF0000"/>
            </a:solidFill>
          </a:ln>
          <a:effectLst>
            <a:outerShdw blurRad="50800" dist="1270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lIns="0" rIns="0" rtlCol="0" anchor="ctr"/>
          <a:lstStyle/>
          <a:p>
            <a:pPr marL="687388" indent="-571500"/>
            <a:r>
              <a:rPr lang="en-US" sz="1400" b="1" dirty="0" smtClean="0">
                <a:solidFill>
                  <a:schemeClr val="tx1"/>
                </a:solidFill>
                <a:cs typeface="Arial" pitchFamily="34" charset="0"/>
              </a:rPr>
              <a:t>8.3.2	</a:t>
            </a:r>
            <a:r>
              <a:rPr lang="en-US" sz="1400" b="1" dirty="0">
                <a:solidFill>
                  <a:schemeClr val="tx1"/>
                </a:solidFill>
                <a:cs typeface="Arial" pitchFamily="34" charset="0"/>
              </a:rPr>
              <a:t>Scintillator Extrusion Production</a:t>
            </a:r>
            <a:endParaRPr lang="en-US" sz="1400" b="1" dirty="0" smtClean="0">
              <a:solidFill>
                <a:schemeClr val="tx1"/>
              </a:solidFill>
              <a:cs typeface="Arial" pitchFamily="34" charset="0"/>
            </a:endParaRPr>
          </a:p>
          <a:p>
            <a:pPr marL="687388" indent="-571500"/>
            <a:r>
              <a:rPr lang="en-US" sz="1400" dirty="0">
                <a:solidFill>
                  <a:schemeClr val="tx1"/>
                </a:solidFill>
                <a:cs typeface="Arial" pitchFamily="34" charset="0"/>
              </a:rPr>
              <a:t>	This task covers the procurement of the scintillator extrusions for prototype tests, pre-production tests, and production of the cosmic ray veto.  It includes: (1) the procurement of the materials, (2) the fabrication of the extrusions, (3) the quality assurance, and (4) the shipping of the extrusions to the module factory.</a:t>
            </a:r>
            <a:endParaRPr lang="en-US" sz="1400" dirty="0" smtClean="0">
              <a:solidFill>
                <a:schemeClr val="tx1"/>
              </a:solidFill>
              <a:cs typeface="Arial" pitchFamily="34" charset="0"/>
            </a:endParaRPr>
          </a:p>
        </p:txBody>
      </p:sp>
    </p:spTree>
    <p:extLst>
      <p:ext uri="{BB962C8B-B14F-4D97-AF65-F5344CB8AC3E}">
        <p14:creationId xmlns:p14="http://schemas.microsoft.com/office/powerpoint/2010/main" val="3829310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Requirements</a:t>
            </a:r>
            <a:endParaRPr lang="en-US" dirty="0"/>
          </a:p>
        </p:txBody>
      </p:sp>
      <p:sp>
        <p:nvSpPr>
          <p:cNvPr id="3" name="Content Placeholder 2"/>
          <p:cNvSpPr>
            <a:spLocks noGrp="1"/>
          </p:cNvSpPr>
          <p:nvPr>
            <p:ph idx="1"/>
          </p:nvPr>
        </p:nvSpPr>
        <p:spPr/>
        <p:txBody>
          <a:bodyPr/>
          <a:lstStyle/>
          <a:p>
            <a:r>
              <a:rPr lang="en-US" dirty="0" smtClean="0"/>
              <a:t>Extrude </a:t>
            </a:r>
            <a:r>
              <a:rPr lang="en-US" dirty="0"/>
              <a:t>plastic scintillator for Cosmic Ray Veto – FNAL/NICADD Extrusion Line </a:t>
            </a:r>
            <a:r>
              <a:rPr lang="en-US" dirty="0" smtClean="0"/>
              <a:t>Facility:</a:t>
            </a:r>
          </a:p>
          <a:p>
            <a:endParaRPr lang="en-US" dirty="0" smtClean="0"/>
          </a:p>
          <a:p>
            <a:pPr lvl="1"/>
            <a:r>
              <a:rPr lang="en-US" sz="2400" dirty="0" smtClean="0"/>
              <a:t>Blue emitting plastic scintillator:</a:t>
            </a:r>
          </a:p>
          <a:p>
            <a:pPr lvl="2"/>
            <a:r>
              <a:rPr lang="en-US" sz="2400" dirty="0" smtClean="0"/>
              <a:t>Polystyrene - DOW STYRON 665 W</a:t>
            </a:r>
          </a:p>
          <a:p>
            <a:pPr lvl="2"/>
            <a:r>
              <a:rPr lang="en-US" sz="2400" dirty="0" smtClean="0"/>
              <a:t>Dopants - 1% PPO + 0.03% POPOP – Curtiss Labs.</a:t>
            </a:r>
          </a:p>
          <a:p>
            <a:pPr lvl="2"/>
            <a:r>
              <a:rPr lang="en-US" sz="2400" dirty="0" smtClean="0"/>
              <a:t>15% TiO</a:t>
            </a:r>
            <a:r>
              <a:rPr lang="en-US" sz="2400" baseline="-25000" dirty="0" smtClean="0"/>
              <a:t>2</a:t>
            </a:r>
            <a:r>
              <a:rPr lang="en-US" sz="2400" dirty="0" smtClean="0"/>
              <a:t> in polystyrene coating (0.25 mm)</a:t>
            </a:r>
          </a:p>
          <a:p>
            <a:pPr lvl="1"/>
            <a:endParaRPr lang="en-US" sz="2400" dirty="0" smtClean="0"/>
          </a:p>
          <a:p>
            <a:pPr lvl="1"/>
            <a:r>
              <a:rPr lang="en-US" sz="2400" dirty="0" smtClean="0"/>
              <a:t>Cross-section – 5 cm x 2 cm with 2 holes for WLS fibers</a:t>
            </a:r>
          </a:p>
          <a:p>
            <a:pPr lvl="1"/>
            <a:endParaRPr lang="en-US" sz="2400" dirty="0" smtClean="0"/>
          </a:p>
          <a:p>
            <a:pPr lvl="1"/>
            <a:r>
              <a:rPr lang="en-US" sz="2400" dirty="0" smtClean="0"/>
              <a:t>Amount – 20 metric tones</a:t>
            </a:r>
          </a:p>
          <a:p>
            <a:endParaRPr lang="en-US" sz="2600" dirty="0"/>
          </a:p>
          <a:p>
            <a:pPr marL="0" indent="0">
              <a:buNone/>
            </a:pPr>
            <a:endParaRPr lang="en-US" sz="2000" dirty="0" smtClean="0"/>
          </a:p>
          <a:p>
            <a:endParaRPr lang="en-US" sz="2000" dirty="0" smtClean="0"/>
          </a:p>
          <a:p>
            <a:endParaRPr lang="en-US" sz="2000"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5</a:t>
            </a:fld>
            <a:endParaRPr lang="en-US" dirty="0"/>
          </a:p>
        </p:txBody>
      </p:sp>
    </p:spTree>
    <p:extLst>
      <p:ext uri="{BB962C8B-B14F-4D97-AF65-F5344CB8AC3E}">
        <p14:creationId xmlns:p14="http://schemas.microsoft.com/office/powerpoint/2010/main" val="3014336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6</a:t>
            </a:fld>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6274" y="941542"/>
            <a:ext cx="7950835" cy="5122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600050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Changes since CD-1</a:t>
            </a:r>
            <a:endParaRPr lang="en-US" dirty="0"/>
          </a:p>
        </p:txBody>
      </p:sp>
      <p:sp>
        <p:nvSpPr>
          <p:cNvPr id="3" name="Content Placeholder 2"/>
          <p:cNvSpPr>
            <a:spLocks noGrp="1"/>
          </p:cNvSpPr>
          <p:nvPr>
            <p:ph idx="1"/>
          </p:nvPr>
        </p:nvSpPr>
        <p:spPr/>
        <p:txBody>
          <a:bodyPr/>
          <a:lstStyle/>
          <a:p>
            <a:endParaRPr lang="en-US" dirty="0"/>
          </a:p>
          <a:p>
            <a:endParaRPr lang="en-US" dirty="0" smtClean="0"/>
          </a:p>
          <a:p>
            <a:r>
              <a:rPr lang="en-US" dirty="0" smtClean="0"/>
              <a:t>The cross-section of the scintillator bar has changed:</a:t>
            </a:r>
          </a:p>
          <a:p>
            <a:pPr lvl="1"/>
            <a:r>
              <a:rPr lang="en-US" dirty="0" smtClean="0"/>
              <a:t>From CD-1:  10 cm x 1 cm with 4 holes</a:t>
            </a:r>
          </a:p>
          <a:p>
            <a:pPr lvl="1"/>
            <a:r>
              <a:rPr lang="en-US" dirty="0" smtClean="0"/>
              <a:t>To CD-2 :  5 cm x 2 cm with 2 holes</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7</a:t>
            </a:fld>
            <a:endParaRPr lang="en-US" dirty="0"/>
          </a:p>
        </p:txBody>
      </p:sp>
    </p:spTree>
    <p:extLst>
      <p:ext uri="{BB962C8B-B14F-4D97-AF65-F5344CB8AC3E}">
        <p14:creationId xmlns:p14="http://schemas.microsoft.com/office/powerpoint/2010/main" val="37562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Value Engineering since CD-1</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Performed extrusion, mechanical and test-beam tests with an existing die of cross-section 4 cm x 2 cm with 3 holes and adapted to produce strips with just 2 holes.</a:t>
            </a:r>
          </a:p>
          <a:p>
            <a:endParaRPr lang="en-US" dirty="0"/>
          </a:p>
          <a:p>
            <a:r>
              <a:rPr lang="en-US" dirty="0" smtClean="0"/>
              <a:t>Worked with coating manufacturer to keep the cost/quality of TiO</a:t>
            </a:r>
            <a:r>
              <a:rPr lang="en-US" baseline="-25000" dirty="0" smtClean="0"/>
              <a:t>2</a:t>
            </a:r>
            <a:r>
              <a:rPr lang="en-US" dirty="0" smtClean="0"/>
              <a:t>/PS coating unchanged.</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8</a:t>
            </a:fld>
            <a:endParaRPr lang="en-US" dirty="0"/>
          </a:p>
        </p:txBody>
      </p:sp>
    </p:spTree>
    <p:extLst>
      <p:ext uri="{BB962C8B-B14F-4D97-AF65-F5344CB8AC3E}">
        <p14:creationId xmlns:p14="http://schemas.microsoft.com/office/powerpoint/2010/main" val="1546829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Performance</a:t>
            </a:r>
            <a:endParaRPr lang="en-US" dirty="0"/>
          </a:p>
        </p:txBody>
      </p:sp>
      <p:sp>
        <p:nvSpPr>
          <p:cNvPr id="3" name="Content Placeholder 2"/>
          <p:cNvSpPr>
            <a:spLocks noGrp="1"/>
          </p:cNvSpPr>
          <p:nvPr>
            <p:ph idx="1"/>
          </p:nvPr>
        </p:nvSpPr>
        <p:spPr/>
        <p:txBody>
          <a:bodyPr/>
          <a:lstStyle/>
          <a:p>
            <a:pPr>
              <a:spcBef>
                <a:spcPts val="0"/>
              </a:spcBef>
              <a:spcAft>
                <a:spcPts val="600"/>
              </a:spcAft>
            </a:pPr>
            <a:r>
              <a:rPr lang="en-US" dirty="0" smtClean="0"/>
              <a:t>Extruded a 5 cm x 2 cm profile with 2 fairly round and consistent holes.</a:t>
            </a:r>
          </a:p>
          <a:p>
            <a:pPr>
              <a:spcBef>
                <a:spcPts val="0"/>
              </a:spcBef>
              <a:spcAft>
                <a:spcPts val="600"/>
              </a:spcAft>
            </a:pPr>
            <a:r>
              <a:rPr lang="en-US" dirty="0" smtClean="0"/>
              <a:t>Improved TiO</a:t>
            </a:r>
            <a:r>
              <a:rPr lang="en-US" baseline="-25000" dirty="0" smtClean="0"/>
              <a:t>2</a:t>
            </a:r>
            <a:r>
              <a:rPr lang="en-US" dirty="0" smtClean="0"/>
              <a:t>/PS coating thickness uniformity</a:t>
            </a:r>
            <a:endParaRPr lang="en-US" dirty="0"/>
          </a:p>
          <a:p>
            <a:pPr>
              <a:spcBef>
                <a:spcPts val="0"/>
              </a:spcBef>
              <a:spcAft>
                <a:spcPts val="600"/>
              </a:spcAft>
            </a:pPr>
            <a:r>
              <a:rPr lang="en-US" dirty="0"/>
              <a:t>New TiO</a:t>
            </a:r>
            <a:r>
              <a:rPr lang="en-US" baseline="-25000" dirty="0"/>
              <a:t>2</a:t>
            </a:r>
            <a:r>
              <a:rPr lang="en-US" dirty="0"/>
              <a:t>/PS </a:t>
            </a:r>
            <a:r>
              <a:rPr lang="en-US" dirty="0" smtClean="0"/>
              <a:t>coating with better extrudability in a wide part</a:t>
            </a:r>
            <a:endParaRPr lang="en-US" dirty="0"/>
          </a:p>
        </p:txBody>
      </p:sp>
      <p:sp>
        <p:nvSpPr>
          <p:cNvPr id="4" name="Date Placeholder 3"/>
          <p:cNvSpPr>
            <a:spLocks noGrp="1"/>
          </p:cNvSpPr>
          <p:nvPr>
            <p:ph type="dt" sz="half" idx="10"/>
          </p:nvPr>
        </p:nvSpPr>
        <p:spPr/>
        <p:txBody>
          <a:bodyPr/>
          <a:lstStyle/>
          <a:p>
            <a:pPr>
              <a:defRPr/>
            </a:pPr>
            <a:r>
              <a:rPr lang="en-US" smtClean="0"/>
              <a:t>10/21/14</a:t>
            </a:r>
            <a:endParaRPr lang="en-US" dirty="0"/>
          </a:p>
        </p:txBody>
      </p:sp>
      <p:sp>
        <p:nvSpPr>
          <p:cNvPr id="5" name="Footer Placeholder 4"/>
          <p:cNvSpPr>
            <a:spLocks noGrp="1"/>
          </p:cNvSpPr>
          <p:nvPr>
            <p:ph type="ftr" sz="quarter" idx="11"/>
          </p:nvPr>
        </p:nvSpPr>
        <p:spPr/>
        <p:txBody>
          <a:bodyPr/>
          <a:lstStyle/>
          <a:p>
            <a:pPr>
              <a:defRPr/>
            </a:pPr>
            <a:r>
              <a:rPr lang="en-US" smtClean="0"/>
              <a:t>Anna Pla-Dalmau - DOE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9</a:t>
            </a:fld>
            <a:endParaRPr lang="en-US" dirty="0"/>
          </a:p>
        </p:txBody>
      </p:sp>
    </p:spTree>
    <p:extLst>
      <p:ext uri="{BB962C8B-B14F-4D97-AF65-F5344CB8AC3E}">
        <p14:creationId xmlns:p14="http://schemas.microsoft.com/office/powerpoint/2010/main" val="1511205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5501</TotalTime>
  <Words>819</Words>
  <Application>Microsoft Office PowerPoint</Application>
  <PresentationFormat>On-screen Show (4:3)</PresentationFormat>
  <Paragraphs>236</Paragraphs>
  <Slides>23</Slides>
  <Notes>1</Notes>
  <HiddenSlides>0</HiddenSlides>
  <MMClips>0</MMClips>
  <ScaleCrop>false</ScaleCrop>
  <HeadingPairs>
    <vt:vector size="4" baseType="variant">
      <vt:variant>
        <vt:lpstr>Theme</vt:lpstr>
      </vt:variant>
      <vt:variant>
        <vt:i4>3</vt:i4>
      </vt:variant>
      <vt:variant>
        <vt:lpstr>Slide Titles</vt:lpstr>
      </vt:variant>
      <vt:variant>
        <vt:i4>23</vt:i4>
      </vt:variant>
    </vt:vector>
  </HeadingPairs>
  <TitlesOfParts>
    <vt:vector size="26" baseType="lpstr">
      <vt:lpstr>FermilabTemplate</vt:lpstr>
      <vt:lpstr>Custom Design</vt:lpstr>
      <vt:lpstr>Fermilab: Footer Only</vt:lpstr>
      <vt:lpstr>Mu2e CD-2/3b Review 8.3 CRV Scintillator Extrusions</vt:lpstr>
      <vt:lpstr>CRV Scintillator Extrusion Team</vt:lpstr>
      <vt:lpstr>Organizational Breakdown</vt:lpstr>
      <vt:lpstr>Scope</vt:lpstr>
      <vt:lpstr>Requirements</vt:lpstr>
      <vt:lpstr>Design</vt:lpstr>
      <vt:lpstr>Changes since CD-1</vt:lpstr>
      <vt:lpstr>Value Engineering since CD-1</vt:lpstr>
      <vt:lpstr>Performance</vt:lpstr>
      <vt:lpstr>Remaining work before CD-3</vt:lpstr>
      <vt:lpstr>Integration and Interfaces</vt:lpstr>
      <vt:lpstr>Quality Assurance</vt:lpstr>
      <vt:lpstr>Risks / Opportunities</vt:lpstr>
      <vt:lpstr>ES&amp;H</vt:lpstr>
      <vt:lpstr>Cost Table</vt:lpstr>
      <vt:lpstr>Cost Breakdown</vt:lpstr>
      <vt:lpstr>Quality of Estimate</vt:lpstr>
      <vt:lpstr>Resource Type</vt:lpstr>
      <vt:lpstr>Resources by FY</vt:lpstr>
      <vt:lpstr>Labor Resources by FY</vt:lpstr>
      <vt:lpstr>Major Milestones</vt:lpstr>
      <vt:lpstr>Schedule</vt:lpstr>
      <vt:lpstr>Summary</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pla</cp:lastModifiedBy>
  <cp:revision>398</cp:revision>
  <cp:lastPrinted>2014-06-04T17:18:59Z</cp:lastPrinted>
  <dcterms:created xsi:type="dcterms:W3CDTF">2014-01-03T20:18:13Z</dcterms:created>
  <dcterms:modified xsi:type="dcterms:W3CDTF">2014-10-14T18:58:33Z</dcterms:modified>
</cp:coreProperties>
</file>