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theme/themeOverride4.xml" ContentType="application/vnd.openxmlformats-officedocument.themeOverride+xml"/>
  <Override PartName="/ppt/charts/chart5.xml" ContentType="application/vnd.openxmlformats-officedocument.drawingml.chart+xml"/>
  <Override PartName="/ppt/theme/themeOverride5.xml" ContentType="application/vnd.openxmlformats-officedocument.themeOverrid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  <p:sldMasterId id="2147483682" r:id="rId2"/>
  </p:sldMasterIdLst>
  <p:notesMasterIdLst>
    <p:notesMasterId r:id="rId25"/>
  </p:notesMasterIdLst>
  <p:handoutMasterIdLst>
    <p:handoutMasterId r:id="rId26"/>
  </p:handoutMasterIdLst>
  <p:sldIdLst>
    <p:sldId id="256" r:id="rId3"/>
    <p:sldId id="324" r:id="rId4"/>
    <p:sldId id="337" r:id="rId5"/>
    <p:sldId id="372" r:id="rId6"/>
    <p:sldId id="373" r:id="rId7"/>
    <p:sldId id="376" r:id="rId8"/>
    <p:sldId id="377" r:id="rId9"/>
    <p:sldId id="367" r:id="rId10"/>
    <p:sldId id="319" r:id="rId11"/>
    <p:sldId id="364" r:id="rId12"/>
    <p:sldId id="320" r:id="rId13"/>
    <p:sldId id="381" r:id="rId14"/>
    <p:sldId id="355" r:id="rId15"/>
    <p:sldId id="356" r:id="rId16"/>
    <p:sldId id="357" r:id="rId17"/>
    <p:sldId id="358" r:id="rId18"/>
    <p:sldId id="361" r:id="rId19"/>
    <p:sldId id="360" r:id="rId20"/>
    <p:sldId id="378" r:id="rId21"/>
    <p:sldId id="362" r:id="rId22"/>
    <p:sldId id="375" r:id="rId23"/>
    <p:sldId id="329" r:id="rId24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9pPr>
  </p:defaultTextStyle>
  <p:extLst>
    <p:ext uri="{521415D9-36F7-43E2-AB2F-B90AF26B5E84}">
      <p14:sectionLst xmlns:p14="http://schemas.microsoft.com/office/powerpoint/2010/main">
        <p14:section name="Default Section" id="{6DC2F9CD-8D2C-488D-A6A4-79816D5F930F}">
          <p14:sldIdLst>
            <p14:sldId id="256"/>
            <p14:sldId id="324"/>
            <p14:sldId id="337"/>
            <p14:sldId id="372"/>
            <p14:sldId id="373"/>
            <p14:sldId id="376"/>
            <p14:sldId id="377"/>
            <p14:sldId id="367"/>
            <p14:sldId id="319"/>
            <p14:sldId id="364"/>
            <p14:sldId id="320"/>
            <p14:sldId id="381"/>
            <p14:sldId id="355"/>
            <p14:sldId id="356"/>
            <p14:sldId id="357"/>
            <p14:sldId id="358"/>
            <p14:sldId id="361"/>
            <p14:sldId id="360"/>
            <p14:sldId id="378"/>
            <p14:sldId id="362"/>
            <p14:sldId id="375"/>
            <p14:sldId id="329"/>
          </p14:sldIdLst>
        </p14:section>
        <p14:section name="extra slides" id="{1D28BD8C-621E-472C-B92E-EAF7A9F7A037}">
          <p14:sldIdLst/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A592A"/>
    <a:srgbClr val="666699"/>
    <a:srgbClr val="154D81"/>
    <a:srgbClr val="BD1F24"/>
    <a:srgbClr val="1C6B11"/>
    <a:srgbClr val="808080"/>
    <a:srgbClr val="DF652C"/>
    <a:srgbClr val="E0692D"/>
    <a:srgbClr val="DF6424"/>
    <a:srgbClr val="D354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929F9F4-4A8F-4326-A1B4-22849713DDAB}" styleName="Dark Style 1 - Accent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85" autoAdjust="0"/>
    <p:restoredTop sz="94628" autoAdjust="0"/>
  </p:normalViewPr>
  <p:slideViewPr>
    <p:cSldViewPr snapToGrid="0" snapToObjects="1">
      <p:cViewPr>
        <p:scale>
          <a:sx n="90" d="100"/>
          <a:sy n="90" d="100"/>
        </p:scale>
        <p:origin x="-606" y="-3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.xlsx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3.xlsx"/><Relationship Id="rId1" Type="http://schemas.openxmlformats.org/officeDocument/2006/relationships/themeOverride" Target="../theme/themeOverride3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4.xlsx"/><Relationship Id="rId1" Type="http://schemas.openxmlformats.org/officeDocument/2006/relationships/themeOverride" Target="../theme/themeOverride4.xm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5.xlsx"/><Relationship Id="rId1" Type="http://schemas.openxmlformats.org/officeDocument/2006/relationships/themeOverride" Target="../theme/themeOverrid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pivotSource>
    <c:name>[47502 2014 10 09 Mu2e DoE CD2 Accelerator L3 r3.xlsx]WBS Breakdown 4750207!PivotTable1</c:name>
    <c:fmtId val="17"/>
  </c:pivotSource>
  <c:chart>
    <c:autoTitleDeleted val="1"/>
    <c:pivotFmts>
      <c:pivotFmt>
        <c:idx val="0"/>
        <c:marker>
          <c:symbol val="none"/>
        </c:marker>
        <c:dLbl>
          <c:idx val="0"/>
          <c:spPr/>
          <c:txPr>
            <a:bodyPr/>
            <a:lstStyle/>
            <a:p>
              <a:pPr>
                <a:defRPr/>
              </a:pPr>
              <a:endParaRPr lang="en-US"/>
            </a:p>
          </c:txPr>
          <c:showLegendKey val="0"/>
          <c:showVal val="1"/>
          <c:showCatName val="0"/>
          <c:showSerName val="0"/>
          <c:showPercent val="1"/>
          <c:showBubbleSize val="0"/>
          <c:separator>
</c:separator>
        </c:dLbl>
      </c:pivotFmt>
      <c:pivotFmt>
        <c:idx val="1"/>
        <c:marker>
          <c:symbol val="none"/>
        </c:marker>
        <c:dLbl>
          <c:idx val="0"/>
          <c:spPr/>
          <c:txPr>
            <a:bodyPr/>
            <a:lstStyle/>
            <a:p>
              <a:pPr>
                <a:defRPr/>
              </a:pPr>
              <a:endParaRPr lang="en-US"/>
            </a:p>
          </c:txPr>
          <c:showLegendKey val="0"/>
          <c:showVal val="1"/>
          <c:showCatName val="0"/>
          <c:showSerName val="0"/>
          <c:showPercent val="1"/>
          <c:showBubbleSize val="0"/>
          <c:separator>
</c:separator>
        </c:dLbl>
      </c:pivotFmt>
      <c:pivotFmt>
        <c:idx val="2"/>
        <c:marker>
          <c:symbol val="none"/>
        </c:marker>
        <c:dLbl>
          <c:idx val="0"/>
          <c:spPr/>
          <c:txPr>
            <a:bodyPr/>
            <a:lstStyle/>
            <a:p>
              <a:pPr>
                <a:defRPr/>
              </a:pPr>
              <a:endParaRPr lang="en-US"/>
            </a:p>
          </c:txPr>
          <c:showLegendKey val="0"/>
          <c:showVal val="1"/>
          <c:showCatName val="0"/>
          <c:showSerName val="0"/>
          <c:showPercent val="1"/>
          <c:showBubbleSize val="0"/>
          <c:separator>
</c:separator>
        </c:dLbl>
      </c:pivotFmt>
    </c:pivotFmts>
    <c:plotArea>
      <c:layout/>
      <c:pieChart>
        <c:varyColors val="1"/>
        <c:ser>
          <c:idx val="0"/>
          <c:order val="0"/>
          <c:tx>
            <c:strRef>
              <c:f>'WBS Breakdown 4750207'!$B$6:$B$7</c:f>
              <c:strCache>
                <c:ptCount val="1"/>
                <c:pt idx="0">
                  <c:v>Total</c:v>
                </c:pt>
              </c:strCache>
            </c:strRef>
          </c:tx>
          <c:dLbls>
            <c:txPr>
              <a:bodyPr/>
              <a:lstStyle/>
              <a:p>
                <a:pPr>
                  <a:defRPr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1"/>
            <c:showBubbleSize val="0"/>
            <c:separator>
</c:separator>
            <c:showLeaderLines val="1"/>
          </c:dLbls>
          <c:cat>
            <c:strRef>
              <c:f>'WBS Breakdown 4750207'!$A$8:$A$15</c:f>
              <c:strCache>
                <c:ptCount val="7"/>
                <c:pt idx="0">
                  <c:v>475.02.07.01 External Beamline Magnets</c:v>
                </c:pt>
                <c:pt idx="1">
                  <c:v>475.02.07.02 External Beamline Magnet Power Supplies</c:v>
                </c:pt>
                <c:pt idx="2">
                  <c:v>475.02.07.03 External Beamline Mechanical &amp; Vacuum Systems</c:v>
                </c:pt>
                <c:pt idx="3">
                  <c:v>475.02.07.04 External Beamline Diagnostic Absorber</c:v>
                </c:pt>
                <c:pt idx="4">
                  <c:v>475.02.07.05 External Beamline Optics</c:v>
                </c:pt>
                <c:pt idx="5">
                  <c:v>475.02.07.06 Oversight and Technical Documentation</c:v>
                </c:pt>
                <c:pt idx="6">
                  <c:v>475.02.07.07 Implementation</c:v>
                </c:pt>
              </c:strCache>
            </c:strRef>
          </c:cat>
          <c:val>
            <c:numRef>
              <c:f>'WBS Breakdown 4750207'!$B$8:$B$15</c:f>
              <c:numCache>
                <c:formatCode>###,###,</c:formatCode>
                <c:ptCount val="7"/>
                <c:pt idx="0">
                  <c:v>237894.33510000003</c:v>
                </c:pt>
                <c:pt idx="1">
                  <c:v>198000.32780000003</c:v>
                </c:pt>
                <c:pt idx="2">
                  <c:v>372833.55619999999</c:v>
                </c:pt>
                <c:pt idx="3">
                  <c:v>91109.305499999973</c:v>
                </c:pt>
                <c:pt idx="4">
                  <c:v>199092.33669999999</c:v>
                </c:pt>
                <c:pt idx="5">
                  <c:v>516970.58000000013</c:v>
                </c:pt>
                <c:pt idx="6">
                  <c:v>5623712.7229000013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0.66906250624407637"/>
          <c:y val="2.3629455631973127E-2"/>
          <c:w val="0.32919778317717519"/>
          <c:h val="0.97584541062801933"/>
        </c:manualLayout>
      </c:layout>
      <c:overlay val="0"/>
      <c:txPr>
        <a:bodyPr/>
        <a:lstStyle/>
        <a:p>
          <a:pPr>
            <a:defRPr sz="1000"/>
          </a:pPr>
          <a:endParaRPr lang="en-US"/>
        </a:p>
      </c:txPr>
    </c:legend>
    <c:plotVisOnly val="1"/>
    <c:dispBlanksAs val="zero"/>
    <c:showDLblsOverMax val="0"/>
  </c:chart>
  <c:externalData r:id="rId2">
    <c:autoUpdate val="0"/>
  </c:externalData>
  <c:userShapes r:id="rId3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pivotSource>
    <c:name>[47502 2014 10 09 Mu2e DoE CD2 Accelerator L3 r3.xlsx]Resource Type 4750207!PivotTable1</c:name>
    <c:fmtId val="10"/>
  </c:pivotSource>
  <c:chart>
    <c:autoTitleDeleted val="1"/>
    <c:pivotFmts>
      <c:pivotFmt>
        <c:idx val="0"/>
        <c:marker>
          <c:symbol val="none"/>
        </c:marker>
        <c:dLbl>
          <c:idx val="0"/>
          <c:spPr/>
          <c:txPr>
            <a:bodyPr/>
            <a:lstStyle/>
            <a:p>
              <a:pPr>
                <a:defRPr/>
              </a:pPr>
              <a:endParaRPr lang="en-US"/>
            </a:p>
          </c:txPr>
          <c:showLegendKey val="0"/>
          <c:showVal val="1"/>
          <c:showCatName val="0"/>
          <c:showSerName val="0"/>
          <c:showPercent val="1"/>
          <c:showBubbleSize val="0"/>
          <c:separator>
</c:separator>
        </c:dLbl>
      </c:pivotFmt>
      <c:pivotFmt>
        <c:idx val="1"/>
        <c:marker>
          <c:symbol val="none"/>
        </c:marker>
        <c:dLbl>
          <c:idx val="0"/>
          <c:spPr/>
          <c:txPr>
            <a:bodyPr/>
            <a:lstStyle/>
            <a:p>
              <a:pPr>
                <a:defRPr/>
              </a:pPr>
              <a:endParaRPr lang="en-US"/>
            </a:p>
          </c:txPr>
          <c:showLegendKey val="0"/>
          <c:showVal val="1"/>
          <c:showCatName val="0"/>
          <c:showSerName val="0"/>
          <c:showPercent val="1"/>
          <c:showBubbleSize val="0"/>
          <c:separator>
</c:separator>
        </c:dLbl>
      </c:pivotFmt>
      <c:pivotFmt>
        <c:idx val="2"/>
        <c:marker>
          <c:symbol val="none"/>
        </c:marker>
        <c:dLbl>
          <c:idx val="0"/>
          <c:spPr/>
          <c:txPr>
            <a:bodyPr/>
            <a:lstStyle/>
            <a:p>
              <a:pPr>
                <a:defRPr/>
              </a:pPr>
              <a:endParaRPr lang="en-US"/>
            </a:p>
          </c:txPr>
          <c:showLegendKey val="0"/>
          <c:showVal val="1"/>
          <c:showCatName val="0"/>
          <c:showSerName val="0"/>
          <c:showPercent val="1"/>
          <c:showBubbleSize val="0"/>
          <c:separator>
</c:separator>
        </c:dLbl>
      </c:pivotFmt>
    </c:pivotFmts>
    <c:plotArea>
      <c:layout/>
      <c:pieChart>
        <c:varyColors val="1"/>
        <c:ser>
          <c:idx val="0"/>
          <c:order val="0"/>
          <c:tx>
            <c:strRef>
              <c:f>'Resource Type 4750207'!$B$6:$B$7</c:f>
              <c:strCache>
                <c:ptCount val="1"/>
                <c:pt idx="0">
                  <c:v>Total</c:v>
                </c:pt>
              </c:strCache>
            </c:strRef>
          </c:tx>
          <c:dLbls>
            <c:txPr>
              <a:bodyPr/>
              <a:lstStyle/>
              <a:p>
                <a:pPr>
                  <a:defRPr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1"/>
            <c:showBubbleSize val="0"/>
            <c:separator>
</c:separator>
            <c:showLeaderLines val="1"/>
          </c:dLbls>
          <c:cat>
            <c:strRef>
              <c:f>'Resource Type 4750207'!$A$8:$A$11</c:f>
              <c:strCache>
                <c:ptCount val="3"/>
                <c:pt idx="0">
                  <c:v>L Labor</c:v>
                </c:pt>
                <c:pt idx="1">
                  <c:v>M Material</c:v>
                </c:pt>
                <c:pt idx="2">
                  <c:v>N Non-Fermi Labor</c:v>
                </c:pt>
              </c:strCache>
            </c:strRef>
          </c:cat>
          <c:val>
            <c:numRef>
              <c:f>'Resource Type 4750207'!$B$8:$B$11</c:f>
              <c:numCache>
                <c:formatCode>###,###,</c:formatCode>
                <c:ptCount val="3"/>
                <c:pt idx="0">
                  <c:v>3827378.6576999975</c:v>
                </c:pt>
                <c:pt idx="1">
                  <c:v>2529507.4946999997</c:v>
                </c:pt>
                <c:pt idx="2">
                  <c:v>882727.01179999998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/>
      <c:overlay val="0"/>
      <c:txPr>
        <a:bodyPr/>
        <a:lstStyle/>
        <a:p>
          <a:pPr>
            <a:defRPr sz="1600"/>
          </a:pPr>
          <a:endParaRPr lang="en-US"/>
        </a:p>
      </c:txPr>
    </c:legend>
    <c:plotVisOnly val="1"/>
    <c:dispBlanksAs val="zero"/>
    <c:showDLblsOverMax val="0"/>
  </c:chart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pivotSource>
    <c:name>[47502 2014 10 09 Mu2e DoE CD2 Accelerator L3 r3.xlsx]Estimate Type 4750207!PivotTable2</c:name>
    <c:fmtId val="12"/>
  </c:pivotSource>
  <c:chart>
    <c:autoTitleDeleted val="1"/>
    <c:pivotFmts>
      <c:pivotFmt>
        <c:idx val="0"/>
        <c:marker>
          <c:symbol val="none"/>
        </c:marker>
        <c:dLbl>
          <c:idx val="0"/>
          <c:spPr/>
          <c:txPr>
            <a:bodyPr/>
            <a:lstStyle/>
            <a:p>
              <a:pPr>
                <a:defRPr/>
              </a:pPr>
              <a:endParaRPr lang="en-US"/>
            </a:p>
          </c:txPr>
          <c:showLegendKey val="0"/>
          <c:showVal val="1"/>
          <c:showCatName val="0"/>
          <c:showSerName val="0"/>
          <c:showPercent val="1"/>
          <c:showBubbleSize val="0"/>
          <c:separator>
</c:separator>
        </c:dLbl>
      </c:pivotFmt>
      <c:pivotFmt>
        <c:idx val="1"/>
        <c:marker>
          <c:symbol val="none"/>
        </c:marker>
        <c:dLbl>
          <c:idx val="0"/>
          <c:spPr/>
          <c:txPr>
            <a:bodyPr/>
            <a:lstStyle/>
            <a:p>
              <a:pPr>
                <a:defRPr/>
              </a:pPr>
              <a:endParaRPr lang="en-US"/>
            </a:p>
          </c:txPr>
          <c:showLegendKey val="0"/>
          <c:showVal val="1"/>
          <c:showCatName val="0"/>
          <c:showSerName val="0"/>
          <c:showPercent val="1"/>
          <c:showBubbleSize val="0"/>
          <c:separator>
</c:separator>
        </c:dLbl>
      </c:pivotFmt>
      <c:pivotFmt>
        <c:idx val="2"/>
        <c:marker>
          <c:symbol val="none"/>
        </c:marker>
        <c:dLbl>
          <c:idx val="0"/>
          <c:spPr/>
          <c:txPr>
            <a:bodyPr/>
            <a:lstStyle/>
            <a:p>
              <a:pPr>
                <a:defRPr/>
              </a:pPr>
              <a:endParaRPr lang="en-US"/>
            </a:p>
          </c:txPr>
          <c:showLegendKey val="0"/>
          <c:showVal val="1"/>
          <c:showCatName val="0"/>
          <c:showSerName val="0"/>
          <c:showPercent val="1"/>
          <c:showBubbleSize val="0"/>
          <c:separator>
</c:separator>
        </c:dLbl>
      </c:pivotFmt>
    </c:pivotFmts>
    <c:plotArea>
      <c:layout/>
      <c:pieChart>
        <c:varyColors val="1"/>
        <c:ser>
          <c:idx val="0"/>
          <c:order val="0"/>
          <c:tx>
            <c:strRef>
              <c:f>'Estimate Type 4750207'!$B$6:$B$7</c:f>
              <c:strCache>
                <c:ptCount val="1"/>
                <c:pt idx="0">
                  <c:v>Total</c:v>
                </c:pt>
              </c:strCache>
            </c:strRef>
          </c:tx>
          <c:dLbls>
            <c:txPr>
              <a:bodyPr/>
              <a:lstStyle/>
              <a:p>
                <a:pPr>
                  <a:defRPr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1"/>
            <c:showBubbleSize val="0"/>
            <c:separator>
</c:separator>
            <c:showLeaderLines val="1"/>
          </c:dLbls>
          <c:cat>
            <c:strRef>
              <c:f>'Estimate Type 4750207'!$A$8:$A$12</c:f>
              <c:strCache>
                <c:ptCount val="4"/>
                <c:pt idx="0">
                  <c:v>L1 Actual / M1 Existing P.O.</c:v>
                </c:pt>
                <c:pt idx="1">
                  <c:v>L2 LOE Task / M2 Procurements for LOE/Oversight Work</c:v>
                </c:pt>
                <c:pt idx="2">
                  <c:v>L3 / M3  Advanced</c:v>
                </c:pt>
                <c:pt idx="3">
                  <c:v>L4 / M4 Preliminary</c:v>
                </c:pt>
              </c:strCache>
            </c:strRef>
          </c:cat>
          <c:val>
            <c:numRef>
              <c:f>'Estimate Type 4750207'!$B$8:$B$12</c:f>
              <c:numCache>
                <c:formatCode>###,###,</c:formatCode>
                <c:ptCount val="4"/>
                <c:pt idx="0">
                  <c:v>125265.58679999999</c:v>
                </c:pt>
                <c:pt idx="1">
                  <c:v>186265.36</c:v>
                </c:pt>
                <c:pt idx="2">
                  <c:v>1862046.8518999997</c:v>
                </c:pt>
                <c:pt idx="3">
                  <c:v>5066035.3654999994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/>
      <c:overlay val="0"/>
      <c:txPr>
        <a:bodyPr/>
        <a:lstStyle/>
        <a:p>
          <a:pPr>
            <a:defRPr sz="1600"/>
          </a:pPr>
          <a:endParaRPr lang="en-US"/>
        </a:p>
      </c:txPr>
    </c:legend>
    <c:plotVisOnly val="1"/>
    <c:dispBlanksAs val="zero"/>
    <c:showDLblsOverMax val="0"/>
  </c:chart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col"/>
        <c:grouping val="stacked"/>
        <c:varyColors val="0"/>
        <c:ser>
          <c:idx val="1"/>
          <c:order val="0"/>
          <c:tx>
            <c:strRef>
              <c:f>'FTE''s 4750207'!$B$26</c:f>
              <c:strCache>
                <c:ptCount val="1"/>
                <c:pt idx="0">
                  <c:v>AD Administrative</c:v>
                </c:pt>
              </c:strCache>
            </c:strRef>
          </c:tx>
          <c:invertIfNegative val="0"/>
          <c:cat>
            <c:numRef>
              <c:f>'FTE''s 4750207'!$A$27:$A$32</c:f>
              <c:numCache>
                <c:formatCode>"FY"yy</c:formatCode>
                <c:ptCount val="6"/>
                <c:pt idx="0">
                  <c:v>42277</c:v>
                </c:pt>
                <c:pt idx="1">
                  <c:v>42643</c:v>
                </c:pt>
                <c:pt idx="2">
                  <c:v>43008</c:v>
                </c:pt>
                <c:pt idx="3">
                  <c:v>43373</c:v>
                </c:pt>
                <c:pt idx="4">
                  <c:v>43738</c:v>
                </c:pt>
                <c:pt idx="5">
                  <c:v>44104</c:v>
                </c:pt>
              </c:numCache>
            </c:numRef>
          </c:cat>
          <c:val>
            <c:numRef>
              <c:f>'FTE''s 4750207'!$B$27:$B$32</c:f>
              <c:numCache>
                <c:formatCode>#,##0.0</c:formatCode>
                <c:ptCount val="6"/>
                <c:pt idx="0">
                  <c:v>0</c:v>
                </c:pt>
                <c:pt idx="1">
                  <c:v>0</c:v>
                </c:pt>
                <c:pt idx="2">
                  <c:v>6.1999999999999998E-3</c:v>
                </c:pt>
                <c:pt idx="3">
                  <c:v>0</c:v>
                </c:pt>
                <c:pt idx="4">
                  <c:v>3.0599999999999999E-2</c:v>
                </c:pt>
                <c:pt idx="5">
                  <c:v>0</c:v>
                </c:pt>
              </c:numCache>
            </c:numRef>
          </c:val>
        </c:ser>
        <c:ser>
          <c:idx val="2"/>
          <c:order val="1"/>
          <c:tx>
            <c:strRef>
              <c:f>'FTE''s 4750207'!$C$26</c:f>
              <c:strCache>
                <c:ptCount val="1"/>
                <c:pt idx="0">
                  <c:v>EN Engineering</c:v>
                </c:pt>
              </c:strCache>
            </c:strRef>
          </c:tx>
          <c:invertIfNegative val="0"/>
          <c:cat>
            <c:numRef>
              <c:f>'FTE''s 4750207'!$A$27:$A$32</c:f>
              <c:numCache>
                <c:formatCode>"FY"yy</c:formatCode>
                <c:ptCount val="6"/>
                <c:pt idx="0">
                  <c:v>42277</c:v>
                </c:pt>
                <c:pt idx="1">
                  <c:v>42643</c:v>
                </c:pt>
                <c:pt idx="2">
                  <c:v>43008</c:v>
                </c:pt>
                <c:pt idx="3">
                  <c:v>43373</c:v>
                </c:pt>
                <c:pt idx="4">
                  <c:v>43738</c:v>
                </c:pt>
                <c:pt idx="5">
                  <c:v>44104</c:v>
                </c:pt>
              </c:numCache>
            </c:numRef>
          </c:cat>
          <c:val>
            <c:numRef>
              <c:f>'FTE''s 4750207'!$C$27:$C$32</c:f>
              <c:numCache>
                <c:formatCode>#,##0.0</c:formatCode>
                <c:ptCount val="6"/>
                <c:pt idx="0">
                  <c:v>0.38059999999999999</c:v>
                </c:pt>
                <c:pt idx="1">
                  <c:v>3.8199999999999998E-2</c:v>
                </c:pt>
                <c:pt idx="2">
                  <c:v>0.83879999999999999</c:v>
                </c:pt>
                <c:pt idx="3">
                  <c:v>0.51619999999999999</c:v>
                </c:pt>
                <c:pt idx="4">
                  <c:v>0.39960000000000001</c:v>
                </c:pt>
                <c:pt idx="5">
                  <c:v>0</c:v>
                </c:pt>
              </c:numCache>
            </c:numRef>
          </c:val>
        </c:ser>
        <c:ser>
          <c:idx val="3"/>
          <c:order val="2"/>
          <c:tx>
            <c:strRef>
              <c:f>'FTE''s 4750207'!$D$26</c:f>
              <c:strCache>
                <c:ptCount val="1"/>
                <c:pt idx="0">
                  <c:v>ES Environmental, Safety &amp; Health</c:v>
                </c:pt>
              </c:strCache>
            </c:strRef>
          </c:tx>
          <c:invertIfNegative val="0"/>
          <c:cat>
            <c:numRef>
              <c:f>'FTE''s 4750207'!$A$27:$A$32</c:f>
              <c:numCache>
                <c:formatCode>"FY"yy</c:formatCode>
                <c:ptCount val="6"/>
                <c:pt idx="0">
                  <c:v>42277</c:v>
                </c:pt>
                <c:pt idx="1">
                  <c:v>42643</c:v>
                </c:pt>
                <c:pt idx="2">
                  <c:v>43008</c:v>
                </c:pt>
                <c:pt idx="3">
                  <c:v>43373</c:v>
                </c:pt>
                <c:pt idx="4">
                  <c:v>43738</c:v>
                </c:pt>
                <c:pt idx="5">
                  <c:v>44104</c:v>
                </c:pt>
              </c:numCache>
            </c:numRef>
          </c:cat>
          <c:val>
            <c:numRef>
              <c:f>'FTE''s 4750207'!$D$27:$D$32</c:f>
              <c:numCache>
                <c:formatCode>#,##0.0</c:formatCode>
                <c:ptCount val="6"/>
                <c:pt idx="0">
                  <c:v>0</c:v>
                </c:pt>
                <c:pt idx="1">
                  <c:v>0</c:v>
                </c:pt>
                <c:pt idx="2">
                  <c:v>5.7000000000000002E-3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</c:numCache>
            </c:numRef>
          </c:val>
        </c:ser>
        <c:ser>
          <c:idx val="4"/>
          <c:order val="3"/>
          <c:tx>
            <c:strRef>
              <c:f>'FTE''s 4750207'!$E$26</c:f>
              <c:strCache>
                <c:ptCount val="1"/>
                <c:pt idx="0">
                  <c:v>FM Facilities Management</c:v>
                </c:pt>
              </c:strCache>
            </c:strRef>
          </c:tx>
          <c:invertIfNegative val="0"/>
          <c:val>
            <c:numRef>
              <c:f>'FTE''s 4750207'!$E$27:$E$32</c:f>
              <c:numCache>
                <c:formatCode>General</c:formatCode>
                <c:ptCount val="6"/>
              </c:numCache>
            </c:numRef>
          </c:val>
        </c:ser>
        <c:ser>
          <c:idx val="7"/>
          <c:order val="4"/>
          <c:tx>
            <c:strRef>
              <c:f>'FTE''s 4750207'!$F$26</c:f>
              <c:strCache>
                <c:ptCount val="1"/>
                <c:pt idx="0">
                  <c:v>IT Information Technology</c:v>
                </c:pt>
              </c:strCache>
            </c:strRef>
          </c:tx>
          <c:invertIfNegative val="0"/>
          <c:val>
            <c:numRef>
              <c:f>'FTE''s 4750207'!$F$27:$F$32</c:f>
              <c:numCache>
                <c:formatCode>General</c:formatCode>
                <c:ptCount val="6"/>
              </c:numCache>
            </c:numRef>
          </c:val>
        </c:ser>
        <c:ser>
          <c:idx val="0"/>
          <c:order val="5"/>
          <c:tx>
            <c:strRef>
              <c:f>'FTE''s 4750207'!$G$26</c:f>
              <c:strCache>
                <c:ptCount val="1"/>
                <c:pt idx="0">
                  <c:v>SC Scientific</c:v>
                </c:pt>
              </c:strCache>
            </c:strRef>
          </c:tx>
          <c:invertIfNegative val="0"/>
          <c:cat>
            <c:numRef>
              <c:f>'FTE''s 4750207'!$A$27:$A$32</c:f>
              <c:numCache>
                <c:formatCode>"FY"yy</c:formatCode>
                <c:ptCount val="6"/>
                <c:pt idx="0">
                  <c:v>42277</c:v>
                </c:pt>
                <c:pt idx="1">
                  <c:v>42643</c:v>
                </c:pt>
                <c:pt idx="2">
                  <c:v>43008</c:v>
                </c:pt>
                <c:pt idx="3">
                  <c:v>43373</c:v>
                </c:pt>
                <c:pt idx="4">
                  <c:v>43738</c:v>
                </c:pt>
                <c:pt idx="5">
                  <c:v>44104</c:v>
                </c:pt>
              </c:numCache>
            </c:numRef>
          </c:cat>
          <c:val>
            <c:numRef>
              <c:f>'FTE''s 4750207'!$G$27:$G$32</c:f>
              <c:numCache>
                <c:formatCode>#,##0.0</c:formatCode>
                <c:ptCount val="6"/>
                <c:pt idx="0">
                  <c:v>0.30959999999999999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7.0199999999999999E-2</c:v>
                </c:pt>
                <c:pt idx="5">
                  <c:v>0</c:v>
                </c:pt>
              </c:numCache>
            </c:numRef>
          </c:val>
        </c:ser>
        <c:ser>
          <c:idx val="6"/>
          <c:order val="6"/>
          <c:tx>
            <c:strRef>
              <c:f>'FTE''s 4750207'!$H$26</c:f>
              <c:strCache>
                <c:ptCount val="1"/>
                <c:pt idx="0">
                  <c:v>TE Technical</c:v>
                </c:pt>
              </c:strCache>
            </c:strRef>
          </c:tx>
          <c:invertIfNegative val="0"/>
          <c:cat>
            <c:numRef>
              <c:f>'FTE''s 4750207'!$A$27:$A$32</c:f>
              <c:numCache>
                <c:formatCode>"FY"yy</c:formatCode>
                <c:ptCount val="6"/>
                <c:pt idx="0">
                  <c:v>42277</c:v>
                </c:pt>
                <c:pt idx="1">
                  <c:v>42643</c:v>
                </c:pt>
                <c:pt idx="2">
                  <c:v>43008</c:v>
                </c:pt>
                <c:pt idx="3">
                  <c:v>43373</c:v>
                </c:pt>
                <c:pt idx="4">
                  <c:v>43738</c:v>
                </c:pt>
                <c:pt idx="5">
                  <c:v>44104</c:v>
                </c:pt>
              </c:numCache>
            </c:numRef>
          </c:cat>
          <c:val>
            <c:numRef>
              <c:f>'FTE''s 4750207'!$H$27:$H$32</c:f>
              <c:numCache>
                <c:formatCode>#,##0.0</c:formatCode>
                <c:ptCount val="6"/>
                <c:pt idx="0">
                  <c:v>1.0345</c:v>
                </c:pt>
                <c:pt idx="1">
                  <c:v>0.36859999999999998</c:v>
                </c:pt>
                <c:pt idx="2">
                  <c:v>5.3555999999999999</c:v>
                </c:pt>
                <c:pt idx="3">
                  <c:v>1.9011</c:v>
                </c:pt>
                <c:pt idx="4">
                  <c:v>2.4762000000000004</c:v>
                </c:pt>
                <c:pt idx="5">
                  <c:v>0.13100000000000001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44306816"/>
        <c:axId val="44308352"/>
      </c:barChart>
      <c:lineChart>
        <c:grouping val="standard"/>
        <c:varyColors val="0"/>
        <c:ser>
          <c:idx val="5"/>
          <c:order val="7"/>
          <c:tx>
            <c:strRef>
              <c:f>'FTE''s 4750207'!$I$26</c:f>
              <c:strCache>
                <c:ptCount val="1"/>
                <c:pt idx="0">
                  <c:v>Cumulative</c:v>
                </c:pt>
              </c:strCache>
            </c:strRef>
          </c:tx>
          <c:marker>
            <c:symbol val="none"/>
          </c:marker>
          <c:cat>
            <c:numRef>
              <c:f>'FTE''s 4750207'!$A$27:$A$32</c:f>
              <c:numCache>
                <c:formatCode>"FY"yy</c:formatCode>
                <c:ptCount val="6"/>
                <c:pt idx="0">
                  <c:v>42277</c:v>
                </c:pt>
                <c:pt idx="1">
                  <c:v>42643</c:v>
                </c:pt>
                <c:pt idx="2">
                  <c:v>43008</c:v>
                </c:pt>
                <c:pt idx="3">
                  <c:v>43373</c:v>
                </c:pt>
                <c:pt idx="4">
                  <c:v>43738</c:v>
                </c:pt>
                <c:pt idx="5">
                  <c:v>44104</c:v>
                </c:pt>
              </c:numCache>
            </c:numRef>
          </c:cat>
          <c:val>
            <c:numRef>
              <c:f>'FTE''s 4750207'!$I$27:$I$32</c:f>
              <c:numCache>
                <c:formatCode>#,##0.0</c:formatCode>
                <c:ptCount val="6"/>
                <c:pt idx="0">
                  <c:v>1.7246999999999999</c:v>
                </c:pt>
                <c:pt idx="1">
                  <c:v>2.1315</c:v>
                </c:pt>
                <c:pt idx="2">
                  <c:v>8.3377999999999997</c:v>
                </c:pt>
                <c:pt idx="3">
                  <c:v>10.755099999999999</c:v>
                </c:pt>
                <c:pt idx="4">
                  <c:v>13.7317</c:v>
                </c:pt>
                <c:pt idx="5">
                  <c:v>13.8627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4324736"/>
        <c:axId val="44322816"/>
      </c:lineChart>
      <c:dateAx>
        <c:axId val="44306816"/>
        <c:scaling>
          <c:orientation val="minMax"/>
        </c:scaling>
        <c:delete val="0"/>
        <c:axPos val="b"/>
        <c:numFmt formatCode="&quot;FY&quot;yy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44308352"/>
        <c:crosses val="autoZero"/>
        <c:auto val="1"/>
        <c:lblOffset val="100"/>
        <c:baseTimeUnit val="years"/>
      </c:dateAx>
      <c:valAx>
        <c:axId val="44308352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Annual FTE's</a:t>
                </a:r>
              </a:p>
            </c:rich>
          </c:tx>
          <c:layout/>
          <c:overlay val="0"/>
        </c:title>
        <c:numFmt formatCode="#,##0.0" sourceLinked="1"/>
        <c:majorTickMark val="out"/>
        <c:minorTickMark val="none"/>
        <c:tickLblPos val="nextTo"/>
        <c:crossAx val="44306816"/>
        <c:crosses val="autoZero"/>
        <c:crossBetween val="between"/>
      </c:valAx>
      <c:valAx>
        <c:axId val="44322816"/>
        <c:scaling>
          <c:orientation val="minMax"/>
        </c:scaling>
        <c:delete val="0"/>
        <c:axPos val="r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Cumulative FTE's</a:t>
                </a:r>
              </a:p>
            </c:rich>
          </c:tx>
          <c:layout/>
          <c:overlay val="0"/>
        </c:title>
        <c:numFmt formatCode="#,##0.0" sourceLinked="1"/>
        <c:majorTickMark val="out"/>
        <c:minorTickMark val="none"/>
        <c:tickLblPos val="nextTo"/>
        <c:crossAx val="44324736"/>
        <c:crosses val="max"/>
        <c:crossBetween val="between"/>
      </c:valAx>
      <c:dateAx>
        <c:axId val="44324736"/>
        <c:scaling>
          <c:orientation val="minMax"/>
        </c:scaling>
        <c:delete val="1"/>
        <c:axPos val="b"/>
        <c:numFmt formatCode="&quot;FY&quot;yy" sourceLinked="1"/>
        <c:majorTickMark val="out"/>
        <c:minorTickMark val="none"/>
        <c:tickLblPos val="none"/>
        <c:crossAx val="44322816"/>
        <c:crosses val="autoZero"/>
        <c:auto val="1"/>
        <c:lblOffset val="100"/>
        <c:baseTimeUnit val="years"/>
      </c:dateAx>
    </c:plotArea>
    <c:legend>
      <c:legendPos val="b"/>
      <c:layout/>
      <c:overlay val="0"/>
      <c:txPr>
        <a:bodyPr/>
        <a:lstStyle/>
        <a:p>
          <a:pPr>
            <a:defRPr sz="1100"/>
          </a:pPr>
          <a:endParaRPr lang="en-US"/>
        </a:p>
      </c:txPr>
    </c:legend>
    <c:plotVisOnly val="1"/>
    <c:dispBlanksAs val="gap"/>
    <c:showDLblsOverMax val="0"/>
  </c:chart>
  <c:externalData r:id="rId2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'Labor and Material 4750207'!$B$24</c:f>
              <c:strCache>
                <c:ptCount val="1"/>
                <c:pt idx="0">
                  <c:v>L Labor</c:v>
                </c:pt>
              </c:strCache>
            </c:strRef>
          </c:tx>
          <c:invertIfNegative val="0"/>
          <c:cat>
            <c:numRef>
              <c:f>'Labor and Material 4750207'!$A$25:$A$30</c:f>
              <c:numCache>
                <c:formatCode>"FY"yy</c:formatCode>
                <c:ptCount val="6"/>
                <c:pt idx="0">
                  <c:v>42277</c:v>
                </c:pt>
                <c:pt idx="1">
                  <c:v>42643</c:v>
                </c:pt>
                <c:pt idx="2">
                  <c:v>43008</c:v>
                </c:pt>
                <c:pt idx="3">
                  <c:v>43373</c:v>
                </c:pt>
                <c:pt idx="4">
                  <c:v>43738</c:v>
                </c:pt>
                <c:pt idx="5">
                  <c:v>44104</c:v>
                </c:pt>
              </c:numCache>
            </c:numRef>
          </c:cat>
          <c:val>
            <c:numRef>
              <c:f>'Labor and Material 4750207'!$B$25:$B$30</c:f>
              <c:numCache>
                <c:formatCode>###,###,</c:formatCode>
                <c:ptCount val="6"/>
                <c:pt idx="0">
                  <c:v>428916.02840000007</c:v>
                </c:pt>
                <c:pt idx="1">
                  <c:v>87379.620800000004</c:v>
                </c:pt>
                <c:pt idx="2">
                  <c:v>1223507.9492000001</c:v>
                </c:pt>
                <c:pt idx="3">
                  <c:v>491224.30060000002</c:v>
                </c:pt>
                <c:pt idx="4">
                  <c:v>615957.56770000001</c:v>
                </c:pt>
                <c:pt idx="5">
                  <c:v>33859.7304</c:v>
                </c:pt>
              </c:numCache>
            </c:numRef>
          </c:val>
        </c:ser>
        <c:ser>
          <c:idx val="3"/>
          <c:order val="1"/>
          <c:tx>
            <c:strRef>
              <c:f>'Labor and Material 4750207'!$C$24</c:f>
              <c:strCache>
                <c:ptCount val="1"/>
                <c:pt idx="0">
                  <c:v>M Material</c:v>
                </c:pt>
              </c:strCache>
            </c:strRef>
          </c:tx>
          <c:spPr>
            <a:solidFill>
              <a:srgbClr val="C0504D"/>
            </a:solidFill>
          </c:spPr>
          <c:invertIfNegative val="0"/>
          <c:cat>
            <c:numRef>
              <c:f>'Labor and Material 4750207'!$A$25:$A$30</c:f>
              <c:numCache>
                <c:formatCode>"FY"yy</c:formatCode>
                <c:ptCount val="6"/>
                <c:pt idx="0">
                  <c:v>42277</c:v>
                </c:pt>
                <c:pt idx="1">
                  <c:v>42643</c:v>
                </c:pt>
                <c:pt idx="2">
                  <c:v>43008</c:v>
                </c:pt>
                <c:pt idx="3">
                  <c:v>43373</c:v>
                </c:pt>
                <c:pt idx="4">
                  <c:v>43738</c:v>
                </c:pt>
                <c:pt idx="5">
                  <c:v>44104</c:v>
                </c:pt>
              </c:numCache>
            </c:numRef>
          </c:cat>
          <c:val>
            <c:numRef>
              <c:f>'Labor and Material 4750207'!$C$25:$C$30</c:f>
              <c:numCache>
                <c:formatCode>###,###,</c:formatCode>
                <c:ptCount val="6"/>
                <c:pt idx="0">
                  <c:v>0</c:v>
                </c:pt>
                <c:pt idx="1">
                  <c:v>6222.6120000000001</c:v>
                </c:pt>
                <c:pt idx="2">
                  <c:v>2101703.4067000002</c:v>
                </c:pt>
                <c:pt idx="3">
                  <c:v>211191.56810000003</c:v>
                </c:pt>
                <c:pt idx="4">
                  <c:v>173942.3799</c:v>
                </c:pt>
                <c:pt idx="5">
                  <c:v>10776.912</c:v>
                </c:pt>
              </c:numCache>
            </c:numRef>
          </c:val>
        </c:ser>
        <c:ser>
          <c:idx val="2"/>
          <c:order val="2"/>
          <c:tx>
            <c:strRef>
              <c:f>'Labor and Material 4750207'!$D$24</c:f>
              <c:strCache>
                <c:ptCount val="1"/>
                <c:pt idx="0">
                  <c:v>Non-Fermi Labor</c:v>
                </c:pt>
              </c:strCache>
            </c:strRef>
          </c:tx>
          <c:invertIfNegative val="0"/>
          <c:cat>
            <c:numRef>
              <c:f>'Labor and Material 4750207'!$A$25:$A$30</c:f>
              <c:numCache>
                <c:formatCode>"FY"yy</c:formatCode>
                <c:ptCount val="6"/>
                <c:pt idx="0">
                  <c:v>42277</c:v>
                </c:pt>
                <c:pt idx="1">
                  <c:v>42643</c:v>
                </c:pt>
                <c:pt idx="2">
                  <c:v>43008</c:v>
                </c:pt>
                <c:pt idx="3">
                  <c:v>43373</c:v>
                </c:pt>
                <c:pt idx="4">
                  <c:v>43738</c:v>
                </c:pt>
                <c:pt idx="5">
                  <c:v>44104</c:v>
                </c:pt>
              </c:numCache>
            </c:numRef>
          </c:cat>
          <c:val>
            <c:numRef>
              <c:f>'Labor and Material 4750207'!$D$25:$D$30</c:f>
              <c:numCache>
                <c:formatCode>###,###,</c:formatCode>
                <c:ptCount val="6"/>
                <c:pt idx="0">
                  <c:v>0</c:v>
                </c:pt>
                <c:pt idx="1">
                  <c:v>72867.483300000007</c:v>
                </c:pt>
                <c:pt idx="2">
                  <c:v>373803.42890000006</c:v>
                </c:pt>
                <c:pt idx="3">
                  <c:v>181230.78450000001</c:v>
                </c:pt>
                <c:pt idx="4">
                  <c:v>254825.31510000001</c:v>
                </c:pt>
                <c:pt idx="5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41852288"/>
        <c:axId val="41854080"/>
      </c:barChart>
      <c:lineChart>
        <c:grouping val="standard"/>
        <c:varyColors val="0"/>
        <c:ser>
          <c:idx val="1"/>
          <c:order val="3"/>
          <c:tx>
            <c:strRef>
              <c:f>'Labor and Material 4750207'!$E$24</c:f>
              <c:strCache>
                <c:ptCount val="1"/>
                <c:pt idx="0">
                  <c:v>Cumulative Total</c:v>
                </c:pt>
              </c:strCache>
            </c:strRef>
          </c:tx>
          <c:spPr>
            <a:ln>
              <a:solidFill>
                <a:srgbClr val="7030A0"/>
              </a:solidFill>
            </a:ln>
          </c:spPr>
          <c:marker>
            <c:symbol val="none"/>
          </c:marker>
          <c:cat>
            <c:numRef>
              <c:f>'Labor and Material 4750207'!$A$25:$A$30</c:f>
              <c:numCache>
                <c:formatCode>"FY"yy</c:formatCode>
                <c:ptCount val="6"/>
                <c:pt idx="0">
                  <c:v>42277</c:v>
                </c:pt>
                <c:pt idx="1">
                  <c:v>42643</c:v>
                </c:pt>
                <c:pt idx="2">
                  <c:v>43008</c:v>
                </c:pt>
                <c:pt idx="3">
                  <c:v>43373</c:v>
                </c:pt>
                <c:pt idx="4">
                  <c:v>43738</c:v>
                </c:pt>
                <c:pt idx="5">
                  <c:v>44104</c:v>
                </c:pt>
              </c:numCache>
            </c:numRef>
          </c:cat>
          <c:val>
            <c:numRef>
              <c:f>'Labor and Material 4750207'!$E$25:$E$30</c:f>
              <c:numCache>
                <c:formatCode>###,###,</c:formatCode>
                <c:ptCount val="6"/>
                <c:pt idx="0">
                  <c:v>1401120.105</c:v>
                </c:pt>
                <c:pt idx="1">
                  <c:v>1567589.8211000001</c:v>
                </c:pt>
                <c:pt idx="2">
                  <c:v>5266604.6059000008</c:v>
                </c:pt>
                <c:pt idx="3">
                  <c:v>6150251.2591000013</c:v>
                </c:pt>
                <c:pt idx="4">
                  <c:v>7194976.5218000012</c:v>
                </c:pt>
                <c:pt idx="5">
                  <c:v>7239613.1642000014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1870464"/>
        <c:axId val="41856000"/>
      </c:lineChart>
      <c:dateAx>
        <c:axId val="41852288"/>
        <c:scaling>
          <c:orientation val="minMax"/>
        </c:scaling>
        <c:delete val="0"/>
        <c:axPos val="b"/>
        <c:numFmt formatCode="&quot;FY&quot;yy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41854080"/>
        <c:crosses val="autoZero"/>
        <c:auto val="1"/>
        <c:lblOffset val="100"/>
        <c:baseTimeUnit val="years"/>
      </c:dateAx>
      <c:valAx>
        <c:axId val="41854080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200"/>
                </a:pPr>
                <a:r>
                  <a:rPr lang="en-US" sz="1200"/>
                  <a:t>Annual Cost $K</a:t>
                </a:r>
              </a:p>
            </c:rich>
          </c:tx>
          <c:layout/>
          <c:overlay val="0"/>
        </c:title>
        <c:numFmt formatCode="###,###," sourceLinked="1"/>
        <c:majorTickMark val="out"/>
        <c:minorTickMark val="none"/>
        <c:tickLblPos val="nextTo"/>
        <c:crossAx val="41852288"/>
        <c:crosses val="autoZero"/>
        <c:crossBetween val="between"/>
      </c:valAx>
      <c:valAx>
        <c:axId val="41856000"/>
        <c:scaling>
          <c:orientation val="minMax"/>
        </c:scaling>
        <c:delete val="0"/>
        <c:axPos val="r"/>
        <c:title>
          <c:tx>
            <c:rich>
              <a:bodyPr rot="-5400000" vert="horz"/>
              <a:lstStyle/>
              <a:p>
                <a:pPr>
                  <a:defRPr sz="1200"/>
                </a:pPr>
                <a:r>
                  <a:rPr lang="en-US" sz="1200"/>
                  <a:t>Cumulative Cost $K</a:t>
                </a:r>
              </a:p>
              <a:p>
                <a:pPr>
                  <a:defRPr sz="1200"/>
                </a:pPr>
                <a:endParaRPr lang="en-US" sz="1200"/>
              </a:p>
            </c:rich>
          </c:tx>
          <c:layout/>
          <c:overlay val="0"/>
        </c:title>
        <c:numFmt formatCode="###,###," sourceLinked="1"/>
        <c:majorTickMark val="out"/>
        <c:minorTickMark val="none"/>
        <c:tickLblPos val="nextTo"/>
        <c:crossAx val="41870464"/>
        <c:crosses val="max"/>
        <c:crossBetween val="between"/>
      </c:valAx>
      <c:dateAx>
        <c:axId val="41870464"/>
        <c:scaling>
          <c:orientation val="minMax"/>
        </c:scaling>
        <c:delete val="1"/>
        <c:axPos val="b"/>
        <c:numFmt formatCode="&quot;FY&quot;yy" sourceLinked="1"/>
        <c:majorTickMark val="out"/>
        <c:minorTickMark val="none"/>
        <c:tickLblPos val="none"/>
        <c:crossAx val="41856000"/>
        <c:crosses val="autoZero"/>
        <c:auto val="1"/>
        <c:lblOffset val="100"/>
        <c:baseTimeUnit val="years"/>
        <c:majorUnit val="1"/>
        <c:minorUnit val="1"/>
      </c:dateAx>
      <c:spPr>
        <a:noFill/>
        <a:ln w="25400">
          <a:noFill/>
        </a:ln>
      </c:spPr>
    </c:plotArea>
    <c:legend>
      <c:legendPos val="b"/>
      <c:layout/>
      <c:overlay val="0"/>
      <c:txPr>
        <a:bodyPr/>
        <a:lstStyle/>
        <a:p>
          <a:pPr>
            <a:defRPr sz="1400"/>
          </a:pPr>
          <a:endParaRPr lang="en-US"/>
        </a:p>
      </c:txPr>
    </c:legend>
    <c:plotVisOnly val="1"/>
    <c:dispBlanksAs val="gap"/>
    <c:showDLblsOverMax val="0"/>
  </c:chart>
  <c:externalData r:id="rId2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ECDBFF2-EAFC-446E-8C89-E748F6F6ED3E}" type="doc">
      <dgm:prSet loTypeId="urn:microsoft.com/office/officeart/2005/8/layout/orgChart1" loCatId="hierarchy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BE0453B1-219F-427F-A916-7C0725812871}">
      <dgm:prSet phldrT="[Text]" custT="1"/>
      <dgm:spPr>
        <a:solidFill>
          <a:schemeClr val="tx2">
            <a:lumMod val="40000"/>
            <a:lumOff val="60000"/>
          </a:schemeClr>
        </a:solidFill>
        <a:ln>
          <a:solidFill>
            <a:schemeClr val="accent3">
              <a:lumMod val="50000"/>
            </a:schemeClr>
          </a:solidFill>
        </a:ln>
        <a:effectLst>
          <a:outerShdw blurRad="50800" dist="152400" dir="2700000" algn="tl" rotWithShape="0">
            <a:prstClr val="black">
              <a:alpha val="40000"/>
            </a:prstClr>
          </a:outerShdw>
        </a:effectLst>
      </dgm:spPr>
      <dgm:t>
        <a:bodyPr lIns="0" tIns="0" rIns="0" bIns="0" anchor="ctr"/>
        <a:lstStyle/>
        <a:p>
          <a:r>
            <a:rPr lang="en-US" sz="1400" b="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WBS 475.02.07</a:t>
          </a:r>
        </a:p>
        <a:p>
          <a:r>
            <a:rPr lang="en-US" sz="1400" b="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External </a:t>
          </a:r>
          <a:r>
            <a:rPr lang="en-US" sz="1400" b="0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Beamline</a:t>
          </a:r>
          <a:endParaRPr lang="en-US" sz="1400" b="0" dirty="0" smtClean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r>
            <a:rPr lang="en-US" sz="1400" b="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D. Still</a:t>
          </a:r>
          <a:endParaRPr lang="en-US" sz="1400" b="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49E3C9D-CE20-45B2-A28E-E6A4446B9E17}" type="parTrans" cxnId="{544A5F29-EC21-4099-91A2-D2B338CAB3BA}">
      <dgm:prSet/>
      <dgm:spPr/>
      <dgm:t>
        <a:bodyPr/>
        <a:lstStyle/>
        <a:p>
          <a:endParaRPr lang="en-US"/>
        </a:p>
      </dgm:t>
    </dgm:pt>
    <dgm:pt modelId="{9A77E80E-A4DE-4C5C-8CF7-6C5F8282B1E2}" type="sibTrans" cxnId="{544A5F29-EC21-4099-91A2-D2B338CAB3BA}">
      <dgm:prSet/>
      <dgm:spPr/>
      <dgm:t>
        <a:bodyPr/>
        <a:lstStyle/>
        <a:p>
          <a:endParaRPr lang="en-US"/>
        </a:p>
      </dgm:t>
    </dgm:pt>
    <dgm:pt modelId="{136EC303-4E01-4E71-B945-AD009C7422B5}">
      <dgm:prSet phldrT="[Text]" custT="1"/>
      <dgm:spPr>
        <a:solidFill>
          <a:schemeClr val="tx2">
            <a:lumMod val="40000"/>
            <a:lumOff val="60000"/>
          </a:schemeClr>
        </a:solidFill>
        <a:ln>
          <a:solidFill>
            <a:schemeClr val="accent3">
              <a:lumMod val="50000"/>
            </a:schemeClr>
          </a:solidFill>
        </a:ln>
        <a:effectLst>
          <a:outerShdw blurRad="50800" dist="152400" dir="2700000" algn="tl" rotWithShape="0">
            <a:prstClr val="black">
              <a:alpha val="40000"/>
            </a:prstClr>
          </a:outerShdw>
        </a:effectLst>
      </dgm:spPr>
      <dgm:t>
        <a:bodyPr lIns="0" tIns="0" rIns="0" bIns="0" anchor="ctr"/>
        <a:lstStyle/>
        <a:p>
          <a:r>
            <a:rPr lang="en-US" sz="1400" b="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WBS 7.2</a:t>
          </a:r>
        </a:p>
        <a:p>
          <a:r>
            <a:rPr lang="en-US" sz="1400" b="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External Beamline Magnet Power Supplies</a:t>
          </a:r>
        </a:p>
        <a:p>
          <a:r>
            <a:rPr lang="en-US" sz="1400" b="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S. Hays</a:t>
          </a:r>
        </a:p>
        <a:p>
          <a:r>
            <a:rPr lang="en-US" sz="1400" b="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J. Budlong</a:t>
          </a:r>
        </a:p>
      </dgm:t>
    </dgm:pt>
    <dgm:pt modelId="{0E04C030-966C-429B-A238-CBFC8124D852}" type="parTrans" cxnId="{5F2D08BB-E2A1-4A8F-B6BF-CB6B3EBB0276}">
      <dgm:prSet/>
      <dgm:spPr>
        <a:ln>
          <a:solidFill>
            <a:schemeClr val="accent3">
              <a:lumMod val="50000"/>
            </a:schemeClr>
          </a:solidFill>
        </a:ln>
        <a:effectLst>
          <a:outerShdw blurRad="50800" dist="152400" dir="2700000" algn="tl" rotWithShape="0">
            <a:prstClr val="black">
              <a:alpha val="40000"/>
            </a:prstClr>
          </a:outerShdw>
        </a:effectLst>
      </dgm:spPr>
      <dgm:t>
        <a:bodyPr lIns="0" tIns="0" rIns="0" bIns="0" anchor="ctr"/>
        <a:lstStyle/>
        <a:p>
          <a:endParaRPr lang="en-US" sz="2800" b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80634E1-CB16-4C30-B8A1-33F752331ED7}" type="sibTrans" cxnId="{5F2D08BB-E2A1-4A8F-B6BF-CB6B3EBB0276}">
      <dgm:prSet/>
      <dgm:spPr/>
      <dgm:t>
        <a:bodyPr/>
        <a:lstStyle/>
        <a:p>
          <a:endParaRPr lang="en-US"/>
        </a:p>
      </dgm:t>
    </dgm:pt>
    <dgm:pt modelId="{8F82AA64-2AC7-4413-84CE-58B25D6CB4C2}">
      <dgm:prSet phldrT="[Text]" custT="1"/>
      <dgm:spPr>
        <a:solidFill>
          <a:schemeClr val="tx2">
            <a:lumMod val="40000"/>
            <a:lumOff val="60000"/>
          </a:schemeClr>
        </a:solidFill>
        <a:ln>
          <a:solidFill>
            <a:schemeClr val="accent3">
              <a:lumMod val="50000"/>
            </a:schemeClr>
          </a:solidFill>
        </a:ln>
        <a:effectLst>
          <a:outerShdw blurRad="50800" dist="152400" dir="2700000" algn="tl" rotWithShape="0">
            <a:prstClr val="black">
              <a:alpha val="40000"/>
            </a:prstClr>
          </a:outerShdw>
        </a:effectLst>
      </dgm:spPr>
      <dgm:t>
        <a:bodyPr lIns="0" tIns="0" rIns="0" bIns="0" anchor="ctr"/>
        <a:lstStyle/>
        <a:p>
          <a:r>
            <a:rPr lang="en-US" sz="1400" b="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WBS 7.3</a:t>
          </a:r>
        </a:p>
        <a:p>
          <a:r>
            <a:rPr lang="en-US" sz="1400" b="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External Beamline Mechanical and Vacuum Systems</a:t>
          </a:r>
        </a:p>
        <a:p>
          <a:r>
            <a:rPr lang="en-US" sz="1400" b="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R. LeBeau </a:t>
          </a:r>
        </a:p>
        <a:p>
          <a:r>
            <a:rPr lang="en-US" sz="1400" b="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M. Ball</a:t>
          </a:r>
          <a:endParaRPr lang="en-US" sz="1400" b="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32002AA-9FE8-4907-8730-37D6937A5E1C}" type="parTrans" cxnId="{B124082D-FDEE-4835-BC2E-222F82C84D6B}">
      <dgm:prSet/>
      <dgm:spPr>
        <a:ln>
          <a:solidFill>
            <a:schemeClr val="accent3">
              <a:lumMod val="50000"/>
            </a:schemeClr>
          </a:solidFill>
        </a:ln>
        <a:effectLst>
          <a:outerShdw blurRad="50800" dist="152400" dir="2700000" algn="tl" rotWithShape="0">
            <a:prstClr val="black">
              <a:alpha val="40000"/>
            </a:prstClr>
          </a:outerShdw>
        </a:effectLst>
      </dgm:spPr>
      <dgm:t>
        <a:bodyPr lIns="0" tIns="0" rIns="0" bIns="0" anchor="ctr"/>
        <a:lstStyle/>
        <a:p>
          <a:endParaRPr lang="en-US" sz="2800" b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34954E6-CD20-4B3C-B792-C6FD334B5594}" type="sibTrans" cxnId="{B124082D-FDEE-4835-BC2E-222F82C84D6B}">
      <dgm:prSet/>
      <dgm:spPr/>
      <dgm:t>
        <a:bodyPr/>
        <a:lstStyle/>
        <a:p>
          <a:endParaRPr lang="en-US"/>
        </a:p>
      </dgm:t>
    </dgm:pt>
    <dgm:pt modelId="{3E7479E7-FA4A-4723-9B0A-6BE4255BD1FB}">
      <dgm:prSet phldrT="[Text]" custT="1"/>
      <dgm:spPr>
        <a:solidFill>
          <a:schemeClr val="tx2">
            <a:lumMod val="40000"/>
            <a:lumOff val="60000"/>
          </a:schemeClr>
        </a:solidFill>
        <a:ln>
          <a:solidFill>
            <a:schemeClr val="accent3">
              <a:lumMod val="50000"/>
            </a:schemeClr>
          </a:solidFill>
        </a:ln>
        <a:effectLst>
          <a:outerShdw blurRad="50800" dist="152400" dir="2700000" algn="tl" rotWithShape="0">
            <a:prstClr val="black">
              <a:alpha val="40000"/>
            </a:prstClr>
          </a:outerShdw>
        </a:effectLst>
      </dgm:spPr>
      <dgm:t>
        <a:bodyPr lIns="0" tIns="0" rIns="0" bIns="0" anchor="ctr"/>
        <a:lstStyle/>
        <a:p>
          <a:r>
            <a:rPr lang="en-US" sz="1400" b="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WBS 7.7</a:t>
          </a:r>
        </a:p>
        <a:p>
          <a:r>
            <a:rPr lang="en-US" sz="1400" b="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External Beamline Implementation</a:t>
          </a:r>
        </a:p>
        <a:p>
          <a:r>
            <a:rPr lang="en-US" sz="1400" b="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(Installation)</a:t>
          </a:r>
        </a:p>
        <a:p>
          <a:r>
            <a:rPr lang="en-US" sz="1400" b="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C. Gattuso</a:t>
          </a:r>
        </a:p>
      </dgm:t>
    </dgm:pt>
    <dgm:pt modelId="{E164DF50-E728-4C00-A53E-21C809BEE3CB}" type="parTrans" cxnId="{ACB6E715-A998-41B8-BE76-630DE5C0A653}">
      <dgm:prSet/>
      <dgm:spPr>
        <a:ln>
          <a:solidFill>
            <a:schemeClr val="accent3">
              <a:lumMod val="50000"/>
            </a:schemeClr>
          </a:solidFill>
        </a:ln>
        <a:effectLst>
          <a:outerShdw blurRad="50800" dist="152400" dir="2700000" algn="tl" rotWithShape="0">
            <a:prstClr val="black">
              <a:alpha val="40000"/>
            </a:prstClr>
          </a:outerShdw>
        </a:effectLst>
      </dgm:spPr>
      <dgm:t>
        <a:bodyPr lIns="0" tIns="0" rIns="0" bIns="0" anchor="ctr"/>
        <a:lstStyle/>
        <a:p>
          <a:endParaRPr lang="en-US" sz="2800" b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8A28A77-DE82-4555-999C-913801561F19}" type="sibTrans" cxnId="{ACB6E715-A998-41B8-BE76-630DE5C0A653}">
      <dgm:prSet/>
      <dgm:spPr/>
      <dgm:t>
        <a:bodyPr/>
        <a:lstStyle/>
        <a:p>
          <a:endParaRPr lang="en-US"/>
        </a:p>
      </dgm:t>
    </dgm:pt>
    <dgm:pt modelId="{F3D5C33F-6B5B-42F2-9A89-32B7EBA17B0A}">
      <dgm:prSet phldrT="[Text]" custT="1"/>
      <dgm:spPr>
        <a:solidFill>
          <a:schemeClr val="tx2">
            <a:lumMod val="40000"/>
            <a:lumOff val="60000"/>
          </a:schemeClr>
        </a:solidFill>
        <a:ln>
          <a:solidFill>
            <a:schemeClr val="accent3">
              <a:lumMod val="50000"/>
            </a:schemeClr>
          </a:solidFill>
        </a:ln>
        <a:effectLst>
          <a:outerShdw blurRad="50800" dist="152400" dir="2700000" algn="tl" rotWithShape="0">
            <a:prstClr val="black">
              <a:alpha val="40000"/>
            </a:prstClr>
          </a:outerShdw>
        </a:effectLst>
      </dgm:spPr>
      <dgm:t>
        <a:bodyPr lIns="0" tIns="0" rIns="0" bIns="0" anchor="ctr"/>
        <a:lstStyle/>
        <a:p>
          <a:r>
            <a:rPr lang="en-US" sz="1400" b="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WBS 7.4</a:t>
          </a:r>
        </a:p>
        <a:p>
          <a:r>
            <a:rPr lang="en-US" sz="1400" b="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External Beamline Diag. Absorber</a:t>
          </a:r>
        </a:p>
        <a:p>
          <a:r>
            <a:rPr lang="en-US" sz="1400" b="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A. Deshpande</a:t>
          </a:r>
        </a:p>
      </dgm:t>
    </dgm:pt>
    <dgm:pt modelId="{550BA409-320B-4D81-BF93-A7E0F806924F}" type="parTrans" cxnId="{A437808A-1A39-4416-A2E8-A4AD4F1729D7}">
      <dgm:prSet/>
      <dgm:spPr>
        <a:ln>
          <a:solidFill>
            <a:schemeClr val="accent3">
              <a:lumMod val="50000"/>
            </a:schemeClr>
          </a:solidFill>
        </a:ln>
        <a:effectLst>
          <a:outerShdw blurRad="50800" dist="152400" dir="2700000" algn="tl" rotWithShape="0">
            <a:prstClr val="black">
              <a:alpha val="40000"/>
            </a:prstClr>
          </a:outerShdw>
        </a:effectLst>
      </dgm:spPr>
      <dgm:t>
        <a:bodyPr lIns="0" tIns="0" rIns="0" bIns="0" anchor="ctr"/>
        <a:lstStyle/>
        <a:p>
          <a:endParaRPr lang="en-US" sz="2800" b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A61A9AA-4F8D-4E7F-AB88-C454B76EF755}" type="sibTrans" cxnId="{A437808A-1A39-4416-A2E8-A4AD4F1729D7}">
      <dgm:prSet/>
      <dgm:spPr/>
      <dgm:t>
        <a:bodyPr/>
        <a:lstStyle/>
        <a:p>
          <a:endParaRPr lang="en-US"/>
        </a:p>
      </dgm:t>
    </dgm:pt>
    <dgm:pt modelId="{E51AF6B8-E162-4726-9A45-4A9384A439A4}">
      <dgm:prSet custT="1"/>
      <dgm:spPr>
        <a:solidFill>
          <a:schemeClr val="tx2">
            <a:lumMod val="40000"/>
            <a:lumOff val="60000"/>
          </a:schemeClr>
        </a:solidFill>
        <a:ln>
          <a:solidFill>
            <a:schemeClr val="accent3">
              <a:lumMod val="50000"/>
            </a:schemeClr>
          </a:solidFill>
        </a:ln>
        <a:effectLst>
          <a:outerShdw blurRad="50800" dist="152400" dir="2700000" algn="tl" rotWithShape="0">
            <a:prstClr val="black">
              <a:alpha val="40000"/>
            </a:prstClr>
          </a:outerShdw>
        </a:effectLst>
      </dgm:spPr>
      <dgm:t>
        <a:bodyPr lIns="0" tIns="0" rIns="0" bIns="0" anchor="ctr"/>
        <a:lstStyle/>
        <a:p>
          <a:r>
            <a:rPr lang="en-US" sz="1400" b="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WBS 7.6</a:t>
          </a:r>
        </a:p>
        <a:p>
          <a:r>
            <a:rPr lang="en-US" sz="1400" b="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External Beamline Technical Documentation and Oversight</a:t>
          </a:r>
        </a:p>
        <a:p>
          <a:r>
            <a:rPr lang="en-US" sz="1400" b="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D. Still</a:t>
          </a:r>
        </a:p>
      </dgm:t>
    </dgm:pt>
    <dgm:pt modelId="{CC4698EA-5E86-4697-A31D-0CE0379A0942}" type="parTrans" cxnId="{61EF93E7-4EED-49E9-9DAA-5EA6087B57B8}">
      <dgm:prSet/>
      <dgm:spPr>
        <a:ln>
          <a:solidFill>
            <a:schemeClr val="accent3">
              <a:lumMod val="50000"/>
            </a:schemeClr>
          </a:solidFill>
        </a:ln>
        <a:effectLst>
          <a:outerShdw blurRad="50800" dist="152400" dir="2700000" algn="tl" rotWithShape="0">
            <a:prstClr val="black">
              <a:alpha val="40000"/>
            </a:prstClr>
          </a:outerShdw>
        </a:effectLst>
      </dgm:spPr>
      <dgm:t>
        <a:bodyPr lIns="0" tIns="0" rIns="0" bIns="0" anchor="ctr"/>
        <a:lstStyle/>
        <a:p>
          <a:endParaRPr lang="en-US" sz="2800" b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266F64F-571A-454D-BC81-DC5F3CE5FB72}" type="sibTrans" cxnId="{61EF93E7-4EED-49E9-9DAA-5EA6087B57B8}">
      <dgm:prSet/>
      <dgm:spPr/>
      <dgm:t>
        <a:bodyPr/>
        <a:lstStyle/>
        <a:p>
          <a:endParaRPr lang="en-US"/>
        </a:p>
      </dgm:t>
    </dgm:pt>
    <dgm:pt modelId="{81741832-87A7-441E-AE96-5CCDB4D408FB}">
      <dgm:prSet phldrT="[Text]" custT="1"/>
      <dgm:spPr>
        <a:solidFill>
          <a:schemeClr val="tx2">
            <a:lumMod val="40000"/>
            <a:lumOff val="60000"/>
          </a:schemeClr>
        </a:solidFill>
        <a:ln>
          <a:solidFill>
            <a:schemeClr val="accent3">
              <a:lumMod val="50000"/>
            </a:schemeClr>
          </a:solidFill>
        </a:ln>
        <a:effectLst>
          <a:outerShdw blurRad="50800" dist="152400" dir="2700000" algn="tl" rotWithShape="0">
            <a:prstClr val="black">
              <a:alpha val="40000"/>
            </a:prstClr>
          </a:outerShdw>
        </a:effectLst>
      </dgm:spPr>
      <dgm:t>
        <a:bodyPr lIns="0" tIns="0" rIns="0" bIns="0" anchor="ctr"/>
        <a:lstStyle/>
        <a:p>
          <a:r>
            <a:rPr lang="en-US" sz="1400" b="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WBS 7.1</a:t>
          </a:r>
        </a:p>
        <a:p>
          <a:r>
            <a:rPr lang="en-US" sz="1400" b="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External </a:t>
          </a:r>
          <a:r>
            <a:rPr lang="en-US" sz="1400" b="0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Beamline</a:t>
          </a:r>
          <a:r>
            <a:rPr lang="en-US" sz="1400" b="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Magnets</a:t>
          </a:r>
        </a:p>
        <a:p>
          <a:r>
            <a:rPr lang="en-US" sz="1400" b="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R. Reilly</a:t>
          </a:r>
        </a:p>
        <a:p>
          <a:r>
            <a:rPr lang="en-US" sz="1400" b="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C. Ader</a:t>
          </a:r>
        </a:p>
      </dgm:t>
    </dgm:pt>
    <dgm:pt modelId="{729318CD-C217-4BAD-9273-FE5ECADAFB98}" type="parTrans" cxnId="{233DC0A6-D7E5-40A5-9349-668133E7B30D}">
      <dgm:prSet/>
      <dgm:spPr>
        <a:ln>
          <a:solidFill>
            <a:schemeClr val="accent3">
              <a:lumMod val="50000"/>
            </a:schemeClr>
          </a:solidFill>
        </a:ln>
        <a:effectLst>
          <a:outerShdw blurRad="50800" dist="152400" dir="2700000" algn="tl" rotWithShape="0">
            <a:prstClr val="black">
              <a:alpha val="40000"/>
            </a:prstClr>
          </a:outerShdw>
        </a:effectLst>
      </dgm:spPr>
      <dgm:t>
        <a:bodyPr lIns="0" tIns="0" rIns="0" bIns="0" anchor="ctr"/>
        <a:lstStyle/>
        <a:p>
          <a:endParaRPr lang="en-US" sz="2800" b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5B39F74-9DEA-459F-8FAC-E3589283F582}" type="sibTrans" cxnId="{233DC0A6-D7E5-40A5-9349-668133E7B30D}">
      <dgm:prSet/>
      <dgm:spPr/>
      <dgm:t>
        <a:bodyPr/>
        <a:lstStyle/>
        <a:p>
          <a:endParaRPr lang="en-US"/>
        </a:p>
      </dgm:t>
    </dgm:pt>
    <dgm:pt modelId="{54C202BC-B423-4A54-85C4-859AF532A9B0}">
      <dgm:prSet phldrT="[Text]"/>
      <dgm:spPr>
        <a:solidFill>
          <a:schemeClr val="tx2">
            <a:lumMod val="40000"/>
            <a:lumOff val="60000"/>
          </a:schemeClr>
        </a:solidFill>
        <a:ln>
          <a:solidFill>
            <a:schemeClr val="accent3">
              <a:lumMod val="50000"/>
            </a:schemeClr>
          </a:solidFill>
        </a:ln>
        <a:effectLst>
          <a:outerShdw blurRad="50800" dist="152400" dir="2700000" algn="tl" rotWithShape="0">
            <a:prstClr val="black">
              <a:alpha val="40000"/>
            </a:prstClr>
          </a:outerShdw>
        </a:effectLst>
      </dgm:spPr>
      <dgm:t>
        <a:bodyPr lIns="0" tIns="0" rIns="0" bIns="0" anchor="ctr"/>
        <a:lstStyle/>
        <a:p>
          <a:r>
            <a:rPr lang="en-US" b="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WBS 7.5</a:t>
          </a:r>
        </a:p>
        <a:p>
          <a:r>
            <a:rPr lang="en-US" b="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External Beamline Optics</a:t>
          </a:r>
        </a:p>
        <a:p>
          <a:r>
            <a:rPr lang="en-US" b="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E. Gianfelice</a:t>
          </a:r>
        </a:p>
      </dgm:t>
    </dgm:pt>
    <dgm:pt modelId="{4EC6248C-BC80-40BB-8725-3085BE629417}" type="parTrans" cxnId="{4544A1F7-5284-4514-8FA6-E8CFB9D5CFAB}">
      <dgm:prSet/>
      <dgm:spPr/>
      <dgm:t>
        <a:bodyPr/>
        <a:lstStyle/>
        <a:p>
          <a:endParaRPr lang="en-US"/>
        </a:p>
      </dgm:t>
    </dgm:pt>
    <dgm:pt modelId="{66729C9F-B53E-4564-B292-EA5E440D92D2}" type="sibTrans" cxnId="{4544A1F7-5284-4514-8FA6-E8CFB9D5CFAB}">
      <dgm:prSet/>
      <dgm:spPr/>
      <dgm:t>
        <a:bodyPr/>
        <a:lstStyle/>
        <a:p>
          <a:endParaRPr lang="en-US"/>
        </a:p>
      </dgm:t>
    </dgm:pt>
    <dgm:pt modelId="{D03E77F6-62FE-42BB-8475-3B3B37A1A168}" type="pres">
      <dgm:prSet presAssocID="{1ECDBFF2-EAFC-446E-8C89-E748F6F6ED3E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A20D5522-D5CB-4E00-AE26-AEE254B1F785}" type="pres">
      <dgm:prSet presAssocID="{BE0453B1-219F-427F-A916-7C0725812871}" presName="hierRoot1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05A960C1-56AA-4D62-9DE9-A2D443899C13}" type="pres">
      <dgm:prSet presAssocID="{BE0453B1-219F-427F-A916-7C0725812871}" presName="rootComposite1" presStyleCnt="0"/>
      <dgm:spPr/>
      <dgm:t>
        <a:bodyPr/>
        <a:lstStyle/>
        <a:p>
          <a:endParaRPr lang="en-US"/>
        </a:p>
      </dgm:t>
    </dgm:pt>
    <dgm:pt modelId="{587670C0-1180-4F5F-9F4C-3392F7D52F32}" type="pres">
      <dgm:prSet presAssocID="{BE0453B1-219F-427F-A916-7C0725812871}" presName="rootText1" presStyleLbl="node0" presStyleIdx="0" presStyleCnt="1" custScaleX="125203" custScaleY="280156" custLinFactNeighborX="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0056952-D445-4808-A287-742B753588AC}" type="pres">
      <dgm:prSet presAssocID="{BE0453B1-219F-427F-A916-7C0725812871}" presName="rootConnector1" presStyleLbl="node1" presStyleIdx="0" presStyleCnt="0"/>
      <dgm:spPr/>
      <dgm:t>
        <a:bodyPr/>
        <a:lstStyle/>
        <a:p>
          <a:endParaRPr lang="en-US"/>
        </a:p>
      </dgm:t>
    </dgm:pt>
    <dgm:pt modelId="{0E88D0E7-7327-4386-9686-C790E48772E2}" type="pres">
      <dgm:prSet presAssocID="{BE0453B1-219F-427F-A916-7C0725812871}" presName="hierChild2" presStyleCnt="0"/>
      <dgm:spPr/>
      <dgm:t>
        <a:bodyPr/>
        <a:lstStyle/>
        <a:p>
          <a:endParaRPr lang="en-US"/>
        </a:p>
      </dgm:t>
    </dgm:pt>
    <dgm:pt modelId="{D210F237-5DF1-42A9-88E6-5B6DB3BD7A92}" type="pres">
      <dgm:prSet presAssocID="{729318CD-C217-4BAD-9273-FE5ECADAFB98}" presName="Name37" presStyleLbl="parChTrans1D2" presStyleIdx="0" presStyleCnt="7" custSzY="226584"/>
      <dgm:spPr/>
      <dgm:t>
        <a:bodyPr/>
        <a:lstStyle/>
        <a:p>
          <a:endParaRPr lang="en-US"/>
        </a:p>
      </dgm:t>
    </dgm:pt>
    <dgm:pt modelId="{9C2ECFEA-F866-4C75-9D5F-D69EFF7249B1}" type="pres">
      <dgm:prSet presAssocID="{81741832-87A7-441E-AE96-5CCDB4D408FB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5E4D6700-4F8C-45ED-9516-B3A65CD3B3D0}" type="pres">
      <dgm:prSet presAssocID="{81741832-87A7-441E-AE96-5CCDB4D408FB}" presName="rootComposite" presStyleCnt="0"/>
      <dgm:spPr/>
      <dgm:t>
        <a:bodyPr/>
        <a:lstStyle/>
        <a:p>
          <a:endParaRPr lang="en-US"/>
        </a:p>
      </dgm:t>
    </dgm:pt>
    <dgm:pt modelId="{2C2127AC-62E3-4BAA-8B7E-37BD072AACA2}" type="pres">
      <dgm:prSet presAssocID="{81741832-87A7-441E-AE96-5CCDB4D408FB}" presName="rootText" presStyleLbl="node2" presStyleIdx="0" presStyleCnt="7" custScaleX="122353" custScaleY="338986" custLinFactNeighborX="-417" custLinFactNeighborY="-205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5444A2A-D532-47B8-BA4F-2A26F67006AD}" type="pres">
      <dgm:prSet presAssocID="{81741832-87A7-441E-AE96-5CCDB4D408FB}" presName="rootConnector" presStyleLbl="node2" presStyleIdx="0" presStyleCnt="7"/>
      <dgm:spPr/>
      <dgm:t>
        <a:bodyPr/>
        <a:lstStyle/>
        <a:p>
          <a:endParaRPr lang="en-US"/>
        </a:p>
      </dgm:t>
    </dgm:pt>
    <dgm:pt modelId="{1D2B9E98-3F79-455C-A51A-E0ED70F3E984}" type="pres">
      <dgm:prSet presAssocID="{81741832-87A7-441E-AE96-5CCDB4D408FB}" presName="hierChild4" presStyleCnt="0"/>
      <dgm:spPr/>
      <dgm:t>
        <a:bodyPr/>
        <a:lstStyle/>
        <a:p>
          <a:endParaRPr lang="en-US"/>
        </a:p>
      </dgm:t>
    </dgm:pt>
    <dgm:pt modelId="{C38E7459-443E-4B0B-B672-1CFBD56A4630}" type="pres">
      <dgm:prSet presAssocID="{81741832-87A7-441E-AE96-5CCDB4D408FB}" presName="hierChild5" presStyleCnt="0"/>
      <dgm:spPr/>
      <dgm:t>
        <a:bodyPr/>
        <a:lstStyle/>
        <a:p>
          <a:endParaRPr lang="en-US"/>
        </a:p>
      </dgm:t>
    </dgm:pt>
    <dgm:pt modelId="{3A80BCB2-28D2-4D9D-9630-AC2594CC82B7}" type="pres">
      <dgm:prSet presAssocID="{0E04C030-966C-429B-A238-CBFC8124D852}" presName="Name37" presStyleLbl="parChTrans1D2" presStyleIdx="1" presStyleCnt="7" custSzY="226584"/>
      <dgm:spPr/>
      <dgm:t>
        <a:bodyPr/>
        <a:lstStyle/>
        <a:p>
          <a:endParaRPr lang="en-US"/>
        </a:p>
      </dgm:t>
    </dgm:pt>
    <dgm:pt modelId="{81B981AC-97FB-47C3-A7FD-0B75BED2F40F}" type="pres">
      <dgm:prSet presAssocID="{136EC303-4E01-4E71-B945-AD009C7422B5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639E540C-46A7-49A2-A058-C304ABD68ECF}" type="pres">
      <dgm:prSet presAssocID="{136EC303-4E01-4E71-B945-AD009C7422B5}" presName="rootComposite" presStyleCnt="0"/>
      <dgm:spPr/>
      <dgm:t>
        <a:bodyPr/>
        <a:lstStyle/>
        <a:p>
          <a:endParaRPr lang="en-US"/>
        </a:p>
      </dgm:t>
    </dgm:pt>
    <dgm:pt modelId="{A5E8D16E-4CD2-484C-BA8F-8358D4CC4EF0}" type="pres">
      <dgm:prSet presAssocID="{136EC303-4E01-4E71-B945-AD009C7422B5}" presName="rootText" presStyleLbl="node2" presStyleIdx="1" presStyleCnt="7" custScaleX="122488" custScaleY="403510" custLinFactNeighborX="-2241" custLinFactNeighborY="-188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7D4CE27-9086-4DC6-8FA5-3D0CE0F20E15}" type="pres">
      <dgm:prSet presAssocID="{136EC303-4E01-4E71-B945-AD009C7422B5}" presName="rootConnector" presStyleLbl="node2" presStyleIdx="1" presStyleCnt="7"/>
      <dgm:spPr/>
      <dgm:t>
        <a:bodyPr/>
        <a:lstStyle/>
        <a:p>
          <a:endParaRPr lang="en-US"/>
        </a:p>
      </dgm:t>
    </dgm:pt>
    <dgm:pt modelId="{EB585100-7389-42CF-8C4A-A330E26D2B3F}" type="pres">
      <dgm:prSet presAssocID="{136EC303-4E01-4E71-B945-AD009C7422B5}" presName="hierChild4" presStyleCnt="0"/>
      <dgm:spPr/>
      <dgm:t>
        <a:bodyPr/>
        <a:lstStyle/>
        <a:p>
          <a:endParaRPr lang="en-US"/>
        </a:p>
      </dgm:t>
    </dgm:pt>
    <dgm:pt modelId="{AE403AA6-33A4-4624-8CA0-3E0A0FAC82D6}" type="pres">
      <dgm:prSet presAssocID="{136EC303-4E01-4E71-B945-AD009C7422B5}" presName="hierChild5" presStyleCnt="0"/>
      <dgm:spPr/>
      <dgm:t>
        <a:bodyPr/>
        <a:lstStyle/>
        <a:p>
          <a:endParaRPr lang="en-US"/>
        </a:p>
      </dgm:t>
    </dgm:pt>
    <dgm:pt modelId="{BAEC5211-4CEB-4ED5-876C-12A506A3667C}" type="pres">
      <dgm:prSet presAssocID="{632002AA-9FE8-4907-8730-37D6937A5E1C}" presName="Name37" presStyleLbl="parChTrans1D2" presStyleIdx="2" presStyleCnt="7" custSzY="226584"/>
      <dgm:spPr/>
      <dgm:t>
        <a:bodyPr/>
        <a:lstStyle/>
        <a:p>
          <a:endParaRPr lang="en-US"/>
        </a:p>
      </dgm:t>
    </dgm:pt>
    <dgm:pt modelId="{F5AF29D7-80F7-47D1-B3AF-BBAECD8E48C8}" type="pres">
      <dgm:prSet presAssocID="{8F82AA64-2AC7-4413-84CE-58B25D6CB4C2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9E11B021-5473-444A-BE0B-C5C3A17B0679}" type="pres">
      <dgm:prSet presAssocID="{8F82AA64-2AC7-4413-84CE-58B25D6CB4C2}" presName="rootComposite" presStyleCnt="0"/>
      <dgm:spPr/>
      <dgm:t>
        <a:bodyPr/>
        <a:lstStyle/>
        <a:p>
          <a:endParaRPr lang="en-US"/>
        </a:p>
      </dgm:t>
    </dgm:pt>
    <dgm:pt modelId="{AAD9E2DA-1AFD-46C6-9F63-3DF65CE96BD1}" type="pres">
      <dgm:prSet presAssocID="{8F82AA64-2AC7-4413-84CE-58B25D6CB4C2}" presName="rootText" presStyleLbl="node2" presStyleIdx="2" presStyleCnt="7" custScaleX="121378" custScaleY="410633" custLinFactNeighborY="-236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AD34E6B-8E8C-48D6-AFD4-4988CA68F3E2}" type="pres">
      <dgm:prSet presAssocID="{8F82AA64-2AC7-4413-84CE-58B25D6CB4C2}" presName="rootConnector" presStyleLbl="node2" presStyleIdx="2" presStyleCnt="7"/>
      <dgm:spPr/>
      <dgm:t>
        <a:bodyPr/>
        <a:lstStyle/>
        <a:p>
          <a:endParaRPr lang="en-US"/>
        </a:p>
      </dgm:t>
    </dgm:pt>
    <dgm:pt modelId="{655D188C-7C1C-461D-AB7D-3279F95CCC89}" type="pres">
      <dgm:prSet presAssocID="{8F82AA64-2AC7-4413-84CE-58B25D6CB4C2}" presName="hierChild4" presStyleCnt="0"/>
      <dgm:spPr/>
      <dgm:t>
        <a:bodyPr/>
        <a:lstStyle/>
        <a:p>
          <a:endParaRPr lang="en-US"/>
        </a:p>
      </dgm:t>
    </dgm:pt>
    <dgm:pt modelId="{05332E9E-9F0B-4238-8590-C81BBF068F3B}" type="pres">
      <dgm:prSet presAssocID="{8F82AA64-2AC7-4413-84CE-58B25D6CB4C2}" presName="hierChild5" presStyleCnt="0"/>
      <dgm:spPr/>
      <dgm:t>
        <a:bodyPr/>
        <a:lstStyle/>
        <a:p>
          <a:endParaRPr lang="en-US"/>
        </a:p>
      </dgm:t>
    </dgm:pt>
    <dgm:pt modelId="{C5347DE1-F234-4170-8995-7177248F995F}" type="pres">
      <dgm:prSet presAssocID="{E164DF50-E728-4C00-A53E-21C809BEE3CB}" presName="Name37" presStyleLbl="parChTrans1D2" presStyleIdx="3" presStyleCnt="7" custSzY="226584"/>
      <dgm:spPr/>
      <dgm:t>
        <a:bodyPr/>
        <a:lstStyle/>
        <a:p>
          <a:endParaRPr lang="en-US"/>
        </a:p>
      </dgm:t>
    </dgm:pt>
    <dgm:pt modelId="{DA7F148A-7804-41CC-A6BA-90F74C4CC394}" type="pres">
      <dgm:prSet presAssocID="{3E7479E7-FA4A-4723-9B0A-6BE4255BD1FB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E0A83000-8E7A-4475-9137-EA238FCA6D82}" type="pres">
      <dgm:prSet presAssocID="{3E7479E7-FA4A-4723-9B0A-6BE4255BD1FB}" presName="rootComposite" presStyleCnt="0"/>
      <dgm:spPr/>
      <dgm:t>
        <a:bodyPr/>
        <a:lstStyle/>
        <a:p>
          <a:endParaRPr lang="en-US"/>
        </a:p>
      </dgm:t>
    </dgm:pt>
    <dgm:pt modelId="{FAD8F461-F280-42C6-AD74-C72D742DD42F}" type="pres">
      <dgm:prSet presAssocID="{3E7479E7-FA4A-4723-9B0A-6BE4255BD1FB}" presName="rootText" presStyleLbl="node2" presStyleIdx="3" presStyleCnt="7" custScaleX="138986" custScaleY="380663" custLinFactX="200000" custLinFactNeighborX="245344" custLinFactNeighborY="-344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18AD963-A6B2-4BED-A5DE-AA2DF1B19F1A}" type="pres">
      <dgm:prSet presAssocID="{3E7479E7-FA4A-4723-9B0A-6BE4255BD1FB}" presName="rootConnector" presStyleLbl="node2" presStyleIdx="3" presStyleCnt="7"/>
      <dgm:spPr/>
      <dgm:t>
        <a:bodyPr/>
        <a:lstStyle/>
        <a:p>
          <a:endParaRPr lang="en-US"/>
        </a:p>
      </dgm:t>
    </dgm:pt>
    <dgm:pt modelId="{ABA04EBF-9797-41B0-B754-575A7F1BE54C}" type="pres">
      <dgm:prSet presAssocID="{3E7479E7-FA4A-4723-9B0A-6BE4255BD1FB}" presName="hierChild4" presStyleCnt="0"/>
      <dgm:spPr/>
      <dgm:t>
        <a:bodyPr/>
        <a:lstStyle/>
        <a:p>
          <a:endParaRPr lang="en-US"/>
        </a:p>
      </dgm:t>
    </dgm:pt>
    <dgm:pt modelId="{E18A2B08-E80C-4BB3-AFA8-05DC44F50750}" type="pres">
      <dgm:prSet presAssocID="{3E7479E7-FA4A-4723-9B0A-6BE4255BD1FB}" presName="hierChild5" presStyleCnt="0"/>
      <dgm:spPr/>
      <dgm:t>
        <a:bodyPr/>
        <a:lstStyle/>
        <a:p>
          <a:endParaRPr lang="en-US"/>
        </a:p>
      </dgm:t>
    </dgm:pt>
    <dgm:pt modelId="{28FEA0DA-ACB8-44F8-B950-18B4F964EF9C}" type="pres">
      <dgm:prSet presAssocID="{550BA409-320B-4D81-BF93-A7E0F806924F}" presName="Name37" presStyleLbl="parChTrans1D2" presStyleIdx="4" presStyleCnt="7" custSzY="226584"/>
      <dgm:spPr/>
      <dgm:t>
        <a:bodyPr/>
        <a:lstStyle/>
        <a:p>
          <a:endParaRPr lang="en-US"/>
        </a:p>
      </dgm:t>
    </dgm:pt>
    <dgm:pt modelId="{D196BF8A-0578-4FB2-A2E3-0546F157A56D}" type="pres">
      <dgm:prSet presAssocID="{F3D5C33F-6B5B-42F2-9A89-32B7EBA17B0A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4CC36367-62D3-4AF6-B984-89C595B1DD46}" type="pres">
      <dgm:prSet presAssocID="{F3D5C33F-6B5B-42F2-9A89-32B7EBA17B0A}" presName="rootComposite" presStyleCnt="0"/>
      <dgm:spPr/>
      <dgm:t>
        <a:bodyPr/>
        <a:lstStyle/>
        <a:p>
          <a:endParaRPr lang="en-US"/>
        </a:p>
      </dgm:t>
    </dgm:pt>
    <dgm:pt modelId="{1A7C4619-2EA5-4630-8227-4F432D277624}" type="pres">
      <dgm:prSet presAssocID="{F3D5C33F-6B5B-42F2-9A89-32B7EBA17B0A}" presName="rootText" presStyleLbl="node2" presStyleIdx="4" presStyleCnt="7" custScaleX="124047" custScaleY="361824" custLinFactX="-47134" custLinFactNeighborX="-100000" custLinFactNeighborY="-154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0AA1078-22A5-4299-A46B-15B779EC9080}" type="pres">
      <dgm:prSet presAssocID="{F3D5C33F-6B5B-42F2-9A89-32B7EBA17B0A}" presName="rootConnector" presStyleLbl="node2" presStyleIdx="4" presStyleCnt="7"/>
      <dgm:spPr/>
      <dgm:t>
        <a:bodyPr/>
        <a:lstStyle/>
        <a:p>
          <a:endParaRPr lang="en-US"/>
        </a:p>
      </dgm:t>
    </dgm:pt>
    <dgm:pt modelId="{10A29870-1C66-4A3C-B149-A24266E93BF7}" type="pres">
      <dgm:prSet presAssocID="{F3D5C33F-6B5B-42F2-9A89-32B7EBA17B0A}" presName="hierChild4" presStyleCnt="0"/>
      <dgm:spPr/>
      <dgm:t>
        <a:bodyPr/>
        <a:lstStyle/>
        <a:p>
          <a:endParaRPr lang="en-US"/>
        </a:p>
      </dgm:t>
    </dgm:pt>
    <dgm:pt modelId="{DC8212E5-5DFC-4AC8-A1B0-392CE0263720}" type="pres">
      <dgm:prSet presAssocID="{F3D5C33F-6B5B-42F2-9A89-32B7EBA17B0A}" presName="hierChild5" presStyleCnt="0"/>
      <dgm:spPr/>
      <dgm:t>
        <a:bodyPr/>
        <a:lstStyle/>
        <a:p>
          <a:endParaRPr lang="en-US"/>
        </a:p>
      </dgm:t>
    </dgm:pt>
    <dgm:pt modelId="{36EA6C4C-B5BC-4ABB-B506-34703953C5C8}" type="pres">
      <dgm:prSet presAssocID="{4EC6248C-BC80-40BB-8725-3085BE629417}" presName="Name37" presStyleLbl="parChTrans1D2" presStyleIdx="5" presStyleCnt="7" custSzY="226584"/>
      <dgm:spPr/>
      <dgm:t>
        <a:bodyPr/>
        <a:lstStyle/>
        <a:p>
          <a:endParaRPr lang="en-US"/>
        </a:p>
      </dgm:t>
    </dgm:pt>
    <dgm:pt modelId="{AE0C0874-FD26-457C-8098-2C04A082D034}" type="pres">
      <dgm:prSet presAssocID="{54C202BC-B423-4A54-85C4-859AF532A9B0}" presName="hierRoot2" presStyleCnt="0">
        <dgm:presLayoutVars>
          <dgm:hierBranch val="init"/>
        </dgm:presLayoutVars>
      </dgm:prSet>
      <dgm:spPr/>
    </dgm:pt>
    <dgm:pt modelId="{62FF4A16-D3A1-4E26-AC5C-D5C302AFF848}" type="pres">
      <dgm:prSet presAssocID="{54C202BC-B423-4A54-85C4-859AF532A9B0}" presName="rootComposite" presStyleCnt="0"/>
      <dgm:spPr/>
    </dgm:pt>
    <dgm:pt modelId="{36C95212-6D17-4BBF-AC85-B8C801C9BBA8}" type="pres">
      <dgm:prSet presAssocID="{54C202BC-B423-4A54-85C4-859AF532A9B0}" presName="rootText" presStyleLbl="node2" presStyleIdx="5" presStyleCnt="7" custScaleX="119361" custScaleY="261528" custLinFactX="-48349" custLinFactNeighborX="-100000" custLinFactNeighborY="-154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BE4F7532-ACFD-48EF-A713-105278C42C24}" type="pres">
      <dgm:prSet presAssocID="{54C202BC-B423-4A54-85C4-859AF532A9B0}" presName="rootConnector" presStyleLbl="node2" presStyleIdx="5" presStyleCnt="7"/>
      <dgm:spPr/>
      <dgm:t>
        <a:bodyPr/>
        <a:lstStyle/>
        <a:p>
          <a:endParaRPr lang="en-US"/>
        </a:p>
      </dgm:t>
    </dgm:pt>
    <dgm:pt modelId="{FFE48C9B-46D4-4BB5-84FF-E0098EC36E07}" type="pres">
      <dgm:prSet presAssocID="{54C202BC-B423-4A54-85C4-859AF532A9B0}" presName="hierChild4" presStyleCnt="0"/>
      <dgm:spPr/>
    </dgm:pt>
    <dgm:pt modelId="{A21A029D-60C9-4A3A-A566-7FC2A7AC91D5}" type="pres">
      <dgm:prSet presAssocID="{54C202BC-B423-4A54-85C4-859AF532A9B0}" presName="hierChild5" presStyleCnt="0"/>
      <dgm:spPr/>
    </dgm:pt>
    <dgm:pt modelId="{BED432D1-0602-4944-ADBD-10B5AB32685C}" type="pres">
      <dgm:prSet presAssocID="{CC4698EA-5E86-4697-A31D-0CE0379A0942}" presName="Name37" presStyleLbl="parChTrans1D2" presStyleIdx="6" presStyleCnt="7" custSzY="226584"/>
      <dgm:spPr/>
      <dgm:t>
        <a:bodyPr/>
        <a:lstStyle/>
        <a:p>
          <a:endParaRPr lang="en-US"/>
        </a:p>
      </dgm:t>
    </dgm:pt>
    <dgm:pt modelId="{B864D763-BFBB-4196-BECA-96359AF8082D}" type="pres">
      <dgm:prSet presAssocID="{E51AF6B8-E162-4726-9A45-4A9384A439A4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D4A135C7-11B0-4367-952E-B187ECA798A4}" type="pres">
      <dgm:prSet presAssocID="{E51AF6B8-E162-4726-9A45-4A9384A439A4}" presName="rootComposite" presStyleCnt="0"/>
      <dgm:spPr/>
      <dgm:t>
        <a:bodyPr/>
        <a:lstStyle/>
        <a:p>
          <a:endParaRPr lang="en-US"/>
        </a:p>
      </dgm:t>
    </dgm:pt>
    <dgm:pt modelId="{777975BE-F666-4D23-953B-547617DE3424}" type="pres">
      <dgm:prSet presAssocID="{E51AF6B8-E162-4726-9A45-4A9384A439A4}" presName="rootText" presStyleLbl="node2" presStyleIdx="6" presStyleCnt="7" custScaleX="138446" custScaleY="355559" custLinFactX="-47674" custLinFactNeighborX="-100000" custLinFactNeighborY="-254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79E98C1-7C1E-473A-9040-F78096B23CB0}" type="pres">
      <dgm:prSet presAssocID="{E51AF6B8-E162-4726-9A45-4A9384A439A4}" presName="rootConnector" presStyleLbl="node2" presStyleIdx="6" presStyleCnt="7"/>
      <dgm:spPr/>
      <dgm:t>
        <a:bodyPr/>
        <a:lstStyle/>
        <a:p>
          <a:endParaRPr lang="en-US"/>
        </a:p>
      </dgm:t>
    </dgm:pt>
    <dgm:pt modelId="{AE5E8997-5F33-42C3-A461-7B4FF15F7482}" type="pres">
      <dgm:prSet presAssocID="{E51AF6B8-E162-4726-9A45-4A9384A439A4}" presName="hierChild4" presStyleCnt="0"/>
      <dgm:spPr/>
      <dgm:t>
        <a:bodyPr/>
        <a:lstStyle/>
        <a:p>
          <a:endParaRPr lang="en-US"/>
        </a:p>
      </dgm:t>
    </dgm:pt>
    <dgm:pt modelId="{E4CA9EF3-BDE0-470F-B9E4-360C3E0A5BF8}" type="pres">
      <dgm:prSet presAssocID="{E51AF6B8-E162-4726-9A45-4A9384A439A4}" presName="hierChild5" presStyleCnt="0"/>
      <dgm:spPr/>
      <dgm:t>
        <a:bodyPr/>
        <a:lstStyle/>
        <a:p>
          <a:endParaRPr lang="en-US"/>
        </a:p>
      </dgm:t>
    </dgm:pt>
    <dgm:pt modelId="{1D6E6072-4871-4CED-BF6F-A162F8AF86C9}" type="pres">
      <dgm:prSet presAssocID="{BE0453B1-219F-427F-A916-7C0725812871}" presName="hierChild3" presStyleCnt="0"/>
      <dgm:spPr/>
      <dgm:t>
        <a:bodyPr/>
        <a:lstStyle/>
        <a:p>
          <a:endParaRPr lang="en-US"/>
        </a:p>
      </dgm:t>
    </dgm:pt>
  </dgm:ptLst>
  <dgm:cxnLst>
    <dgm:cxn modelId="{6A412374-F7D2-FD40-9D04-CDD7A0B5EEA7}" type="presOf" srcId="{BE0453B1-219F-427F-A916-7C0725812871}" destId="{587670C0-1180-4F5F-9F4C-3392F7D52F32}" srcOrd="0" destOrd="0" presId="urn:microsoft.com/office/officeart/2005/8/layout/orgChart1"/>
    <dgm:cxn modelId="{1301E341-4714-6544-B14F-C4C00BDB9334}" type="presOf" srcId="{E164DF50-E728-4C00-A53E-21C809BEE3CB}" destId="{C5347DE1-F234-4170-8995-7177248F995F}" srcOrd="0" destOrd="0" presId="urn:microsoft.com/office/officeart/2005/8/layout/orgChart1"/>
    <dgm:cxn modelId="{DF44F148-5186-4DDE-ACA8-23AA644DD99B}" type="presOf" srcId="{54C202BC-B423-4A54-85C4-859AF532A9B0}" destId="{BE4F7532-ACFD-48EF-A713-105278C42C24}" srcOrd="1" destOrd="0" presId="urn:microsoft.com/office/officeart/2005/8/layout/orgChart1"/>
    <dgm:cxn modelId="{B2B56D0B-41C9-4D4A-B65F-3C284048B4A2}" type="presOf" srcId="{E51AF6B8-E162-4726-9A45-4A9384A439A4}" destId="{777975BE-F666-4D23-953B-547617DE3424}" srcOrd="0" destOrd="0" presId="urn:microsoft.com/office/officeart/2005/8/layout/orgChart1"/>
    <dgm:cxn modelId="{49C294B1-E196-C74D-AAE2-DFFBD4C227DC}" type="presOf" srcId="{729318CD-C217-4BAD-9273-FE5ECADAFB98}" destId="{D210F237-5DF1-42A9-88E6-5B6DB3BD7A92}" srcOrd="0" destOrd="0" presId="urn:microsoft.com/office/officeart/2005/8/layout/orgChart1"/>
    <dgm:cxn modelId="{ACB6E715-A998-41B8-BE76-630DE5C0A653}" srcId="{BE0453B1-219F-427F-A916-7C0725812871}" destId="{3E7479E7-FA4A-4723-9B0A-6BE4255BD1FB}" srcOrd="3" destOrd="0" parTransId="{E164DF50-E728-4C00-A53E-21C809BEE3CB}" sibTransId="{58A28A77-DE82-4555-999C-913801561F19}"/>
    <dgm:cxn modelId="{39E3F50F-9148-2A48-8797-5B31EFC9C40D}" type="presOf" srcId="{F3D5C33F-6B5B-42F2-9A89-32B7EBA17B0A}" destId="{1A7C4619-2EA5-4630-8227-4F432D277624}" srcOrd="0" destOrd="0" presId="urn:microsoft.com/office/officeart/2005/8/layout/orgChart1"/>
    <dgm:cxn modelId="{D0595427-4F6E-184D-B9BF-F55A51C28676}" type="presOf" srcId="{8F82AA64-2AC7-4413-84CE-58B25D6CB4C2}" destId="{AAD9E2DA-1AFD-46C6-9F63-3DF65CE96BD1}" srcOrd="0" destOrd="0" presId="urn:microsoft.com/office/officeart/2005/8/layout/orgChart1"/>
    <dgm:cxn modelId="{7DD959FB-7BEA-4F74-8722-75E136067BC0}" type="presOf" srcId="{54C202BC-B423-4A54-85C4-859AF532A9B0}" destId="{36C95212-6D17-4BBF-AC85-B8C801C9BBA8}" srcOrd="0" destOrd="0" presId="urn:microsoft.com/office/officeart/2005/8/layout/orgChart1"/>
    <dgm:cxn modelId="{544A5F29-EC21-4099-91A2-D2B338CAB3BA}" srcId="{1ECDBFF2-EAFC-446E-8C89-E748F6F6ED3E}" destId="{BE0453B1-219F-427F-A916-7C0725812871}" srcOrd="0" destOrd="0" parTransId="{449E3C9D-CE20-45B2-A28E-E6A4446B9E17}" sibTransId="{9A77E80E-A4DE-4C5C-8CF7-6C5F8282B1E2}"/>
    <dgm:cxn modelId="{9AC23056-9E2D-514B-9349-592FCC1D75D1}" type="presOf" srcId="{1ECDBFF2-EAFC-446E-8C89-E748F6F6ED3E}" destId="{D03E77F6-62FE-42BB-8475-3B3B37A1A168}" srcOrd="0" destOrd="0" presId="urn:microsoft.com/office/officeart/2005/8/layout/orgChart1"/>
    <dgm:cxn modelId="{0AF46350-07B8-3540-BBD4-DF26BF9F7B60}" type="presOf" srcId="{8F82AA64-2AC7-4413-84CE-58B25D6CB4C2}" destId="{EAD34E6B-8E8C-48D6-AFD4-4988CA68F3E2}" srcOrd="1" destOrd="0" presId="urn:microsoft.com/office/officeart/2005/8/layout/orgChart1"/>
    <dgm:cxn modelId="{C8836E1D-EBC7-E14F-AB0B-009E734FFC14}" type="presOf" srcId="{3E7479E7-FA4A-4723-9B0A-6BE4255BD1FB}" destId="{D18AD963-A6B2-4BED-A5DE-AA2DF1B19F1A}" srcOrd="1" destOrd="0" presId="urn:microsoft.com/office/officeart/2005/8/layout/orgChart1"/>
    <dgm:cxn modelId="{2ED276E0-CF69-46BB-97A4-ACC85298CA62}" type="presOf" srcId="{4EC6248C-BC80-40BB-8725-3085BE629417}" destId="{36EA6C4C-B5BC-4ABB-B506-34703953C5C8}" srcOrd="0" destOrd="0" presId="urn:microsoft.com/office/officeart/2005/8/layout/orgChart1"/>
    <dgm:cxn modelId="{97BFF0F3-7A21-A740-829D-A9320D29175E}" type="presOf" srcId="{81741832-87A7-441E-AE96-5CCDB4D408FB}" destId="{75444A2A-D532-47B8-BA4F-2A26F67006AD}" srcOrd="1" destOrd="0" presId="urn:microsoft.com/office/officeart/2005/8/layout/orgChart1"/>
    <dgm:cxn modelId="{444FE86C-2D13-124A-9A98-48EA2292E539}" type="presOf" srcId="{F3D5C33F-6B5B-42F2-9A89-32B7EBA17B0A}" destId="{50AA1078-22A5-4299-A46B-15B779EC9080}" srcOrd="1" destOrd="0" presId="urn:microsoft.com/office/officeart/2005/8/layout/orgChart1"/>
    <dgm:cxn modelId="{7973EDC7-9A6D-8D47-9F52-5501DE09C842}" type="presOf" srcId="{632002AA-9FE8-4907-8730-37D6937A5E1C}" destId="{BAEC5211-4CEB-4ED5-876C-12A506A3667C}" srcOrd="0" destOrd="0" presId="urn:microsoft.com/office/officeart/2005/8/layout/orgChart1"/>
    <dgm:cxn modelId="{87B6FB70-8A36-3245-8B1A-BF74BF3C2A54}" type="presOf" srcId="{E51AF6B8-E162-4726-9A45-4A9384A439A4}" destId="{779E98C1-7C1E-473A-9040-F78096B23CB0}" srcOrd="1" destOrd="0" presId="urn:microsoft.com/office/officeart/2005/8/layout/orgChart1"/>
    <dgm:cxn modelId="{0ACB9374-4C7F-7043-B719-EA6DB368EB00}" type="presOf" srcId="{81741832-87A7-441E-AE96-5CCDB4D408FB}" destId="{2C2127AC-62E3-4BAA-8B7E-37BD072AACA2}" srcOrd="0" destOrd="0" presId="urn:microsoft.com/office/officeart/2005/8/layout/orgChart1"/>
    <dgm:cxn modelId="{87960AEF-EEFE-7644-986D-3B5E00D2A00D}" type="presOf" srcId="{0E04C030-966C-429B-A238-CBFC8124D852}" destId="{3A80BCB2-28D2-4D9D-9630-AC2594CC82B7}" srcOrd="0" destOrd="0" presId="urn:microsoft.com/office/officeart/2005/8/layout/orgChart1"/>
    <dgm:cxn modelId="{1CC1381F-E5A9-8045-82DA-A2EFCDABD4B0}" type="presOf" srcId="{BE0453B1-219F-427F-A916-7C0725812871}" destId="{10056952-D445-4808-A287-742B753588AC}" srcOrd="1" destOrd="0" presId="urn:microsoft.com/office/officeart/2005/8/layout/orgChart1"/>
    <dgm:cxn modelId="{A437808A-1A39-4416-A2E8-A4AD4F1729D7}" srcId="{BE0453B1-219F-427F-A916-7C0725812871}" destId="{F3D5C33F-6B5B-42F2-9A89-32B7EBA17B0A}" srcOrd="4" destOrd="0" parTransId="{550BA409-320B-4D81-BF93-A7E0F806924F}" sibTransId="{CA61A9AA-4F8D-4E7F-AB88-C454B76EF755}"/>
    <dgm:cxn modelId="{6A7354FC-71D4-8C4E-B5ED-83523D6DB652}" type="presOf" srcId="{3E7479E7-FA4A-4723-9B0A-6BE4255BD1FB}" destId="{FAD8F461-F280-42C6-AD74-C72D742DD42F}" srcOrd="0" destOrd="0" presId="urn:microsoft.com/office/officeart/2005/8/layout/orgChart1"/>
    <dgm:cxn modelId="{46AA6AC1-9410-4648-8AEB-2A7F64E682A6}" type="presOf" srcId="{550BA409-320B-4D81-BF93-A7E0F806924F}" destId="{28FEA0DA-ACB8-44F8-B950-18B4F964EF9C}" srcOrd="0" destOrd="0" presId="urn:microsoft.com/office/officeart/2005/8/layout/orgChart1"/>
    <dgm:cxn modelId="{5F2D08BB-E2A1-4A8F-B6BF-CB6B3EBB0276}" srcId="{BE0453B1-219F-427F-A916-7C0725812871}" destId="{136EC303-4E01-4E71-B945-AD009C7422B5}" srcOrd="1" destOrd="0" parTransId="{0E04C030-966C-429B-A238-CBFC8124D852}" sibTransId="{C80634E1-CB16-4C30-B8A1-33F752331ED7}"/>
    <dgm:cxn modelId="{B124082D-FDEE-4835-BC2E-222F82C84D6B}" srcId="{BE0453B1-219F-427F-A916-7C0725812871}" destId="{8F82AA64-2AC7-4413-84CE-58B25D6CB4C2}" srcOrd="2" destOrd="0" parTransId="{632002AA-9FE8-4907-8730-37D6937A5E1C}" sibTransId="{834954E6-CD20-4B3C-B792-C6FD334B5594}"/>
    <dgm:cxn modelId="{91F43199-8FB6-6C45-A6FE-B8E9766341E0}" type="presOf" srcId="{136EC303-4E01-4E71-B945-AD009C7422B5}" destId="{87D4CE27-9086-4DC6-8FA5-3D0CE0F20E15}" srcOrd="1" destOrd="0" presId="urn:microsoft.com/office/officeart/2005/8/layout/orgChart1"/>
    <dgm:cxn modelId="{61EF93E7-4EED-49E9-9DAA-5EA6087B57B8}" srcId="{BE0453B1-219F-427F-A916-7C0725812871}" destId="{E51AF6B8-E162-4726-9A45-4A9384A439A4}" srcOrd="6" destOrd="0" parTransId="{CC4698EA-5E86-4697-A31D-0CE0379A0942}" sibTransId="{E266F64F-571A-454D-BC81-DC5F3CE5FB72}"/>
    <dgm:cxn modelId="{4544A1F7-5284-4514-8FA6-E8CFB9D5CFAB}" srcId="{BE0453B1-219F-427F-A916-7C0725812871}" destId="{54C202BC-B423-4A54-85C4-859AF532A9B0}" srcOrd="5" destOrd="0" parTransId="{4EC6248C-BC80-40BB-8725-3085BE629417}" sibTransId="{66729C9F-B53E-4564-B292-EA5E440D92D2}"/>
    <dgm:cxn modelId="{B477E07C-E557-7B4E-9698-F37AC1CFFAF9}" type="presOf" srcId="{136EC303-4E01-4E71-B945-AD009C7422B5}" destId="{A5E8D16E-4CD2-484C-BA8F-8358D4CC4EF0}" srcOrd="0" destOrd="0" presId="urn:microsoft.com/office/officeart/2005/8/layout/orgChart1"/>
    <dgm:cxn modelId="{233DC0A6-D7E5-40A5-9349-668133E7B30D}" srcId="{BE0453B1-219F-427F-A916-7C0725812871}" destId="{81741832-87A7-441E-AE96-5CCDB4D408FB}" srcOrd="0" destOrd="0" parTransId="{729318CD-C217-4BAD-9273-FE5ECADAFB98}" sibTransId="{25B39F74-9DEA-459F-8FAC-E3589283F582}"/>
    <dgm:cxn modelId="{AD1AF5DB-617B-CB48-86E2-78256016563D}" type="presOf" srcId="{CC4698EA-5E86-4697-A31D-0CE0379A0942}" destId="{BED432D1-0602-4944-ADBD-10B5AB32685C}" srcOrd="0" destOrd="0" presId="urn:microsoft.com/office/officeart/2005/8/layout/orgChart1"/>
    <dgm:cxn modelId="{0E15DB6C-4A3F-F246-8BC9-4DC6BA05B185}" type="presParOf" srcId="{D03E77F6-62FE-42BB-8475-3B3B37A1A168}" destId="{A20D5522-D5CB-4E00-AE26-AEE254B1F785}" srcOrd="0" destOrd="0" presId="urn:microsoft.com/office/officeart/2005/8/layout/orgChart1"/>
    <dgm:cxn modelId="{3AA7A559-81F5-AF4A-AD0C-5B8468ADF369}" type="presParOf" srcId="{A20D5522-D5CB-4E00-AE26-AEE254B1F785}" destId="{05A960C1-56AA-4D62-9DE9-A2D443899C13}" srcOrd="0" destOrd="0" presId="urn:microsoft.com/office/officeart/2005/8/layout/orgChart1"/>
    <dgm:cxn modelId="{3ED71C52-6492-D74A-9FCC-5A6CE11D83A0}" type="presParOf" srcId="{05A960C1-56AA-4D62-9DE9-A2D443899C13}" destId="{587670C0-1180-4F5F-9F4C-3392F7D52F32}" srcOrd="0" destOrd="0" presId="urn:microsoft.com/office/officeart/2005/8/layout/orgChart1"/>
    <dgm:cxn modelId="{0243E7B7-688B-3049-AEFC-EFB2E24B8CBB}" type="presParOf" srcId="{05A960C1-56AA-4D62-9DE9-A2D443899C13}" destId="{10056952-D445-4808-A287-742B753588AC}" srcOrd="1" destOrd="0" presId="urn:microsoft.com/office/officeart/2005/8/layout/orgChart1"/>
    <dgm:cxn modelId="{EB20E8F7-6825-664E-BE19-24065C44FEC5}" type="presParOf" srcId="{A20D5522-D5CB-4E00-AE26-AEE254B1F785}" destId="{0E88D0E7-7327-4386-9686-C790E48772E2}" srcOrd="1" destOrd="0" presId="urn:microsoft.com/office/officeart/2005/8/layout/orgChart1"/>
    <dgm:cxn modelId="{455818C1-F0D8-7A44-954B-DA2C2C31B4FC}" type="presParOf" srcId="{0E88D0E7-7327-4386-9686-C790E48772E2}" destId="{D210F237-5DF1-42A9-88E6-5B6DB3BD7A92}" srcOrd="0" destOrd="0" presId="urn:microsoft.com/office/officeart/2005/8/layout/orgChart1"/>
    <dgm:cxn modelId="{B3C77B44-59CA-4B4D-B0AB-CCCD98CA8CB3}" type="presParOf" srcId="{0E88D0E7-7327-4386-9686-C790E48772E2}" destId="{9C2ECFEA-F866-4C75-9D5F-D69EFF7249B1}" srcOrd="1" destOrd="0" presId="urn:microsoft.com/office/officeart/2005/8/layout/orgChart1"/>
    <dgm:cxn modelId="{6C3EB59E-6F20-E042-A259-E6F0F7C12B04}" type="presParOf" srcId="{9C2ECFEA-F866-4C75-9D5F-D69EFF7249B1}" destId="{5E4D6700-4F8C-45ED-9516-B3A65CD3B3D0}" srcOrd="0" destOrd="0" presId="urn:microsoft.com/office/officeart/2005/8/layout/orgChart1"/>
    <dgm:cxn modelId="{B39EE907-4AD2-EB45-B8CA-7DBC1BA2CEB9}" type="presParOf" srcId="{5E4D6700-4F8C-45ED-9516-B3A65CD3B3D0}" destId="{2C2127AC-62E3-4BAA-8B7E-37BD072AACA2}" srcOrd="0" destOrd="0" presId="urn:microsoft.com/office/officeart/2005/8/layout/orgChart1"/>
    <dgm:cxn modelId="{14393187-30BF-2340-9B35-D63585E9654F}" type="presParOf" srcId="{5E4D6700-4F8C-45ED-9516-B3A65CD3B3D0}" destId="{75444A2A-D532-47B8-BA4F-2A26F67006AD}" srcOrd="1" destOrd="0" presId="urn:microsoft.com/office/officeart/2005/8/layout/orgChart1"/>
    <dgm:cxn modelId="{E6FEA4BC-4498-9A46-B50D-055ACC88F6F9}" type="presParOf" srcId="{9C2ECFEA-F866-4C75-9D5F-D69EFF7249B1}" destId="{1D2B9E98-3F79-455C-A51A-E0ED70F3E984}" srcOrd="1" destOrd="0" presId="urn:microsoft.com/office/officeart/2005/8/layout/orgChart1"/>
    <dgm:cxn modelId="{3D6E72FF-CD86-3744-8788-2688CBAC2DB9}" type="presParOf" srcId="{9C2ECFEA-F866-4C75-9D5F-D69EFF7249B1}" destId="{C38E7459-443E-4B0B-B672-1CFBD56A4630}" srcOrd="2" destOrd="0" presId="urn:microsoft.com/office/officeart/2005/8/layout/orgChart1"/>
    <dgm:cxn modelId="{0B8628BD-D026-CE4B-84F2-C134301D0EEA}" type="presParOf" srcId="{0E88D0E7-7327-4386-9686-C790E48772E2}" destId="{3A80BCB2-28D2-4D9D-9630-AC2594CC82B7}" srcOrd="2" destOrd="0" presId="urn:microsoft.com/office/officeart/2005/8/layout/orgChart1"/>
    <dgm:cxn modelId="{CA40DADF-5098-7345-83BD-E61CEBE80712}" type="presParOf" srcId="{0E88D0E7-7327-4386-9686-C790E48772E2}" destId="{81B981AC-97FB-47C3-A7FD-0B75BED2F40F}" srcOrd="3" destOrd="0" presId="urn:microsoft.com/office/officeart/2005/8/layout/orgChart1"/>
    <dgm:cxn modelId="{E792DCF3-AD53-DF4C-9CC4-41ACE57D6BAC}" type="presParOf" srcId="{81B981AC-97FB-47C3-A7FD-0B75BED2F40F}" destId="{639E540C-46A7-49A2-A058-C304ABD68ECF}" srcOrd="0" destOrd="0" presId="urn:microsoft.com/office/officeart/2005/8/layout/orgChart1"/>
    <dgm:cxn modelId="{97E8FC5E-4770-D445-8212-BC971FB795FB}" type="presParOf" srcId="{639E540C-46A7-49A2-A058-C304ABD68ECF}" destId="{A5E8D16E-4CD2-484C-BA8F-8358D4CC4EF0}" srcOrd="0" destOrd="0" presId="urn:microsoft.com/office/officeart/2005/8/layout/orgChart1"/>
    <dgm:cxn modelId="{2D17A109-2CFF-C14E-82D1-A26896739F84}" type="presParOf" srcId="{639E540C-46A7-49A2-A058-C304ABD68ECF}" destId="{87D4CE27-9086-4DC6-8FA5-3D0CE0F20E15}" srcOrd="1" destOrd="0" presId="urn:microsoft.com/office/officeart/2005/8/layout/orgChart1"/>
    <dgm:cxn modelId="{3D01DCD3-A0AC-5440-981B-26776058EC66}" type="presParOf" srcId="{81B981AC-97FB-47C3-A7FD-0B75BED2F40F}" destId="{EB585100-7389-42CF-8C4A-A330E26D2B3F}" srcOrd="1" destOrd="0" presId="urn:microsoft.com/office/officeart/2005/8/layout/orgChart1"/>
    <dgm:cxn modelId="{BA0A23D8-6E95-524B-80DD-36FBF19ECEC5}" type="presParOf" srcId="{81B981AC-97FB-47C3-A7FD-0B75BED2F40F}" destId="{AE403AA6-33A4-4624-8CA0-3E0A0FAC82D6}" srcOrd="2" destOrd="0" presId="urn:microsoft.com/office/officeart/2005/8/layout/orgChart1"/>
    <dgm:cxn modelId="{5FE72A74-B1CB-AD46-BDCA-2DCDFA37E6A4}" type="presParOf" srcId="{0E88D0E7-7327-4386-9686-C790E48772E2}" destId="{BAEC5211-4CEB-4ED5-876C-12A506A3667C}" srcOrd="4" destOrd="0" presId="urn:microsoft.com/office/officeart/2005/8/layout/orgChart1"/>
    <dgm:cxn modelId="{CB57A4F5-209A-6C4E-8F41-F89A59F77C66}" type="presParOf" srcId="{0E88D0E7-7327-4386-9686-C790E48772E2}" destId="{F5AF29D7-80F7-47D1-B3AF-BBAECD8E48C8}" srcOrd="5" destOrd="0" presId="urn:microsoft.com/office/officeart/2005/8/layout/orgChart1"/>
    <dgm:cxn modelId="{DE7A3A92-42FA-4A41-A05C-D0ABD97B9E54}" type="presParOf" srcId="{F5AF29D7-80F7-47D1-B3AF-BBAECD8E48C8}" destId="{9E11B021-5473-444A-BE0B-C5C3A17B0679}" srcOrd="0" destOrd="0" presId="urn:microsoft.com/office/officeart/2005/8/layout/orgChart1"/>
    <dgm:cxn modelId="{B3C77528-3F5C-084C-8B2A-3354FE188EEE}" type="presParOf" srcId="{9E11B021-5473-444A-BE0B-C5C3A17B0679}" destId="{AAD9E2DA-1AFD-46C6-9F63-3DF65CE96BD1}" srcOrd="0" destOrd="0" presId="urn:microsoft.com/office/officeart/2005/8/layout/orgChart1"/>
    <dgm:cxn modelId="{A45E0681-8EE0-9044-83C4-AE958EB29FD8}" type="presParOf" srcId="{9E11B021-5473-444A-BE0B-C5C3A17B0679}" destId="{EAD34E6B-8E8C-48D6-AFD4-4988CA68F3E2}" srcOrd="1" destOrd="0" presId="urn:microsoft.com/office/officeart/2005/8/layout/orgChart1"/>
    <dgm:cxn modelId="{8F47982B-086F-9641-BFDA-73DF2ADD34AC}" type="presParOf" srcId="{F5AF29D7-80F7-47D1-B3AF-BBAECD8E48C8}" destId="{655D188C-7C1C-461D-AB7D-3279F95CCC89}" srcOrd="1" destOrd="0" presId="urn:microsoft.com/office/officeart/2005/8/layout/orgChart1"/>
    <dgm:cxn modelId="{B66A84C2-8103-F641-AC4B-17FAC597C59E}" type="presParOf" srcId="{F5AF29D7-80F7-47D1-B3AF-BBAECD8E48C8}" destId="{05332E9E-9F0B-4238-8590-C81BBF068F3B}" srcOrd="2" destOrd="0" presId="urn:microsoft.com/office/officeart/2005/8/layout/orgChart1"/>
    <dgm:cxn modelId="{AF62BA8B-A7E8-8641-BFB7-9E21C59C40C1}" type="presParOf" srcId="{0E88D0E7-7327-4386-9686-C790E48772E2}" destId="{C5347DE1-F234-4170-8995-7177248F995F}" srcOrd="6" destOrd="0" presId="urn:microsoft.com/office/officeart/2005/8/layout/orgChart1"/>
    <dgm:cxn modelId="{C0E5DD2D-F423-7E4A-A549-26302CFF9E9F}" type="presParOf" srcId="{0E88D0E7-7327-4386-9686-C790E48772E2}" destId="{DA7F148A-7804-41CC-A6BA-90F74C4CC394}" srcOrd="7" destOrd="0" presId="urn:microsoft.com/office/officeart/2005/8/layout/orgChart1"/>
    <dgm:cxn modelId="{A82529FB-D424-B946-8CCF-85C54AE299DE}" type="presParOf" srcId="{DA7F148A-7804-41CC-A6BA-90F74C4CC394}" destId="{E0A83000-8E7A-4475-9137-EA238FCA6D82}" srcOrd="0" destOrd="0" presId="urn:microsoft.com/office/officeart/2005/8/layout/orgChart1"/>
    <dgm:cxn modelId="{441D2642-0AD3-844A-B59E-56FE32764AF1}" type="presParOf" srcId="{E0A83000-8E7A-4475-9137-EA238FCA6D82}" destId="{FAD8F461-F280-42C6-AD74-C72D742DD42F}" srcOrd="0" destOrd="0" presId="urn:microsoft.com/office/officeart/2005/8/layout/orgChart1"/>
    <dgm:cxn modelId="{4906CD70-FFE1-0F45-BB99-5EE8E6D40302}" type="presParOf" srcId="{E0A83000-8E7A-4475-9137-EA238FCA6D82}" destId="{D18AD963-A6B2-4BED-A5DE-AA2DF1B19F1A}" srcOrd="1" destOrd="0" presId="urn:microsoft.com/office/officeart/2005/8/layout/orgChart1"/>
    <dgm:cxn modelId="{28A71F83-740D-2445-AA75-3CF47E707134}" type="presParOf" srcId="{DA7F148A-7804-41CC-A6BA-90F74C4CC394}" destId="{ABA04EBF-9797-41B0-B754-575A7F1BE54C}" srcOrd="1" destOrd="0" presId="urn:microsoft.com/office/officeart/2005/8/layout/orgChart1"/>
    <dgm:cxn modelId="{BBBB258F-AAB8-A645-8716-8670F57004B9}" type="presParOf" srcId="{DA7F148A-7804-41CC-A6BA-90F74C4CC394}" destId="{E18A2B08-E80C-4BB3-AFA8-05DC44F50750}" srcOrd="2" destOrd="0" presId="urn:microsoft.com/office/officeart/2005/8/layout/orgChart1"/>
    <dgm:cxn modelId="{44628D9B-1192-D94E-8438-DFB734CD2981}" type="presParOf" srcId="{0E88D0E7-7327-4386-9686-C790E48772E2}" destId="{28FEA0DA-ACB8-44F8-B950-18B4F964EF9C}" srcOrd="8" destOrd="0" presId="urn:microsoft.com/office/officeart/2005/8/layout/orgChart1"/>
    <dgm:cxn modelId="{AC51E6EE-4F92-2B41-AC28-EC739734FC2A}" type="presParOf" srcId="{0E88D0E7-7327-4386-9686-C790E48772E2}" destId="{D196BF8A-0578-4FB2-A2E3-0546F157A56D}" srcOrd="9" destOrd="0" presId="urn:microsoft.com/office/officeart/2005/8/layout/orgChart1"/>
    <dgm:cxn modelId="{9E97DDF4-FF36-794C-A624-B3BC34AD91A5}" type="presParOf" srcId="{D196BF8A-0578-4FB2-A2E3-0546F157A56D}" destId="{4CC36367-62D3-4AF6-B984-89C595B1DD46}" srcOrd="0" destOrd="0" presId="urn:microsoft.com/office/officeart/2005/8/layout/orgChart1"/>
    <dgm:cxn modelId="{1D010BDF-B2BE-3444-AF68-0AA3F62E8AD3}" type="presParOf" srcId="{4CC36367-62D3-4AF6-B984-89C595B1DD46}" destId="{1A7C4619-2EA5-4630-8227-4F432D277624}" srcOrd="0" destOrd="0" presId="urn:microsoft.com/office/officeart/2005/8/layout/orgChart1"/>
    <dgm:cxn modelId="{730B2AF0-14EE-B54F-A3A5-BAD028DE629D}" type="presParOf" srcId="{4CC36367-62D3-4AF6-B984-89C595B1DD46}" destId="{50AA1078-22A5-4299-A46B-15B779EC9080}" srcOrd="1" destOrd="0" presId="urn:microsoft.com/office/officeart/2005/8/layout/orgChart1"/>
    <dgm:cxn modelId="{A9B57938-671F-7F42-A915-FEEFBB5B955B}" type="presParOf" srcId="{D196BF8A-0578-4FB2-A2E3-0546F157A56D}" destId="{10A29870-1C66-4A3C-B149-A24266E93BF7}" srcOrd="1" destOrd="0" presId="urn:microsoft.com/office/officeart/2005/8/layout/orgChart1"/>
    <dgm:cxn modelId="{24181AFC-301F-A24A-9BC1-C4FCFEFAB3DE}" type="presParOf" srcId="{D196BF8A-0578-4FB2-A2E3-0546F157A56D}" destId="{DC8212E5-5DFC-4AC8-A1B0-392CE0263720}" srcOrd="2" destOrd="0" presId="urn:microsoft.com/office/officeart/2005/8/layout/orgChart1"/>
    <dgm:cxn modelId="{78986A43-F53D-469A-B5B3-21EB9B161130}" type="presParOf" srcId="{0E88D0E7-7327-4386-9686-C790E48772E2}" destId="{36EA6C4C-B5BC-4ABB-B506-34703953C5C8}" srcOrd="10" destOrd="0" presId="urn:microsoft.com/office/officeart/2005/8/layout/orgChart1"/>
    <dgm:cxn modelId="{680C36FD-6C61-452F-9D95-00A383C6E7BA}" type="presParOf" srcId="{0E88D0E7-7327-4386-9686-C790E48772E2}" destId="{AE0C0874-FD26-457C-8098-2C04A082D034}" srcOrd="11" destOrd="0" presId="urn:microsoft.com/office/officeart/2005/8/layout/orgChart1"/>
    <dgm:cxn modelId="{C3308F83-31AE-4A8A-979C-BF9A46D7A3F3}" type="presParOf" srcId="{AE0C0874-FD26-457C-8098-2C04A082D034}" destId="{62FF4A16-D3A1-4E26-AC5C-D5C302AFF848}" srcOrd="0" destOrd="0" presId="urn:microsoft.com/office/officeart/2005/8/layout/orgChart1"/>
    <dgm:cxn modelId="{2D7A4195-C715-4EBE-939F-37B6CBAEA412}" type="presParOf" srcId="{62FF4A16-D3A1-4E26-AC5C-D5C302AFF848}" destId="{36C95212-6D17-4BBF-AC85-B8C801C9BBA8}" srcOrd="0" destOrd="0" presId="urn:microsoft.com/office/officeart/2005/8/layout/orgChart1"/>
    <dgm:cxn modelId="{DE3EDC0D-5418-435E-B6E4-143EB64D06D8}" type="presParOf" srcId="{62FF4A16-D3A1-4E26-AC5C-D5C302AFF848}" destId="{BE4F7532-ACFD-48EF-A713-105278C42C24}" srcOrd="1" destOrd="0" presId="urn:microsoft.com/office/officeart/2005/8/layout/orgChart1"/>
    <dgm:cxn modelId="{D81C57A9-C9E3-478E-B6F3-D6C3AE73899D}" type="presParOf" srcId="{AE0C0874-FD26-457C-8098-2C04A082D034}" destId="{FFE48C9B-46D4-4BB5-84FF-E0098EC36E07}" srcOrd="1" destOrd="0" presId="urn:microsoft.com/office/officeart/2005/8/layout/orgChart1"/>
    <dgm:cxn modelId="{AB0D8ED2-4AD9-4B5E-8953-82EDF197BA12}" type="presParOf" srcId="{AE0C0874-FD26-457C-8098-2C04A082D034}" destId="{A21A029D-60C9-4A3A-A566-7FC2A7AC91D5}" srcOrd="2" destOrd="0" presId="urn:microsoft.com/office/officeart/2005/8/layout/orgChart1"/>
    <dgm:cxn modelId="{1043A73A-B1CC-3E43-8746-A75D5673C5A9}" type="presParOf" srcId="{0E88D0E7-7327-4386-9686-C790E48772E2}" destId="{BED432D1-0602-4944-ADBD-10B5AB32685C}" srcOrd="12" destOrd="0" presId="urn:microsoft.com/office/officeart/2005/8/layout/orgChart1"/>
    <dgm:cxn modelId="{1A497382-9CAD-3B46-B572-0471EC3AABFC}" type="presParOf" srcId="{0E88D0E7-7327-4386-9686-C790E48772E2}" destId="{B864D763-BFBB-4196-BECA-96359AF8082D}" srcOrd="13" destOrd="0" presId="urn:microsoft.com/office/officeart/2005/8/layout/orgChart1"/>
    <dgm:cxn modelId="{82A041B2-59D2-064A-8905-0D07624752B6}" type="presParOf" srcId="{B864D763-BFBB-4196-BECA-96359AF8082D}" destId="{D4A135C7-11B0-4367-952E-B187ECA798A4}" srcOrd="0" destOrd="0" presId="urn:microsoft.com/office/officeart/2005/8/layout/orgChart1"/>
    <dgm:cxn modelId="{887ABE98-4614-234F-8FB4-F7E959F5203B}" type="presParOf" srcId="{D4A135C7-11B0-4367-952E-B187ECA798A4}" destId="{777975BE-F666-4D23-953B-547617DE3424}" srcOrd="0" destOrd="0" presId="urn:microsoft.com/office/officeart/2005/8/layout/orgChart1"/>
    <dgm:cxn modelId="{77ACD372-E80D-5042-A4B3-B3B3080C55C8}" type="presParOf" srcId="{D4A135C7-11B0-4367-952E-B187ECA798A4}" destId="{779E98C1-7C1E-473A-9040-F78096B23CB0}" srcOrd="1" destOrd="0" presId="urn:microsoft.com/office/officeart/2005/8/layout/orgChart1"/>
    <dgm:cxn modelId="{4A2323A2-0D68-7040-B5BF-1247FC52E886}" type="presParOf" srcId="{B864D763-BFBB-4196-BECA-96359AF8082D}" destId="{AE5E8997-5F33-42C3-A461-7B4FF15F7482}" srcOrd="1" destOrd="0" presId="urn:microsoft.com/office/officeart/2005/8/layout/orgChart1"/>
    <dgm:cxn modelId="{DB52019A-D490-0949-986B-FD73E01715A5}" type="presParOf" srcId="{B864D763-BFBB-4196-BECA-96359AF8082D}" destId="{E4CA9EF3-BDE0-470F-B9E4-360C3E0A5BF8}" srcOrd="2" destOrd="0" presId="urn:microsoft.com/office/officeart/2005/8/layout/orgChart1"/>
    <dgm:cxn modelId="{5BF9F575-9C39-1943-B265-E61B10540822}" type="presParOf" srcId="{A20D5522-D5CB-4E00-AE26-AEE254B1F785}" destId="{1D6E6072-4871-4CED-BF6F-A162F8AF86C9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ED432D1-0602-4944-ADBD-10B5AB32685C}">
      <dsp:nvSpPr>
        <dsp:cNvPr id="0" name=""/>
        <dsp:cNvSpPr/>
      </dsp:nvSpPr>
      <dsp:spPr>
        <a:xfrm>
          <a:off x="4529470" y="1778283"/>
          <a:ext cx="2586290" cy="17618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2419"/>
              </a:lnTo>
              <a:lnTo>
                <a:pt x="2586290" y="82419"/>
              </a:lnTo>
              <a:lnTo>
                <a:pt x="2586290" y="176180"/>
              </a:lnTo>
            </a:path>
          </a:pathLst>
        </a:custGeom>
        <a:noFill/>
        <a:ln w="25400" cap="flat" cmpd="sng" algn="ctr">
          <a:solidFill>
            <a:schemeClr val="accent3">
              <a:lumMod val="50000"/>
            </a:schemeClr>
          </a:solidFill>
          <a:prstDash val="solid"/>
        </a:ln>
        <a:effectLst>
          <a:outerShdw blurRad="50800" dist="1524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6EA6C4C-B5BC-4ABB-B506-34703953C5C8}">
      <dsp:nvSpPr>
        <dsp:cNvPr id="0" name=""/>
        <dsp:cNvSpPr/>
      </dsp:nvSpPr>
      <dsp:spPr>
        <a:xfrm>
          <a:off x="4529470" y="1778283"/>
          <a:ext cx="1241690" cy="18061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6853"/>
              </a:lnTo>
              <a:lnTo>
                <a:pt x="1241690" y="86853"/>
              </a:lnTo>
              <a:lnTo>
                <a:pt x="1241690" y="180613"/>
              </a:lnTo>
            </a:path>
          </a:pathLst>
        </a:custGeom>
        <a:noFill/>
        <a:ln w="254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8FEA0DA-ACB8-44F8-B950-18B4F964EF9C}">
      <dsp:nvSpPr>
        <dsp:cNvPr id="0" name=""/>
        <dsp:cNvSpPr/>
      </dsp:nvSpPr>
      <dsp:spPr>
        <a:xfrm>
          <a:off x="4462006" y="1778283"/>
          <a:ext cx="91440" cy="180613"/>
        </a:xfrm>
        <a:custGeom>
          <a:avLst/>
          <a:gdLst/>
          <a:ahLst/>
          <a:cxnLst/>
          <a:rect l="0" t="0" r="0" b="0"/>
          <a:pathLst>
            <a:path>
              <a:moveTo>
                <a:pt x="67463" y="0"/>
              </a:moveTo>
              <a:lnTo>
                <a:pt x="67463" y="86853"/>
              </a:lnTo>
              <a:lnTo>
                <a:pt x="45720" y="86853"/>
              </a:lnTo>
              <a:lnTo>
                <a:pt x="45720" y="180613"/>
              </a:lnTo>
            </a:path>
          </a:pathLst>
        </a:custGeom>
        <a:noFill/>
        <a:ln w="25400" cap="flat" cmpd="sng" algn="ctr">
          <a:solidFill>
            <a:schemeClr val="accent3">
              <a:lumMod val="50000"/>
            </a:schemeClr>
          </a:solidFill>
          <a:prstDash val="solid"/>
        </a:ln>
        <a:effectLst>
          <a:outerShdw blurRad="50800" dist="1524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5347DE1-F234-4170-8995-7177248F995F}">
      <dsp:nvSpPr>
        <dsp:cNvPr id="0" name=""/>
        <dsp:cNvSpPr/>
      </dsp:nvSpPr>
      <dsp:spPr>
        <a:xfrm>
          <a:off x="4529470" y="1778283"/>
          <a:ext cx="3906918" cy="17215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8397"/>
              </a:lnTo>
              <a:lnTo>
                <a:pt x="3906918" y="78397"/>
              </a:lnTo>
              <a:lnTo>
                <a:pt x="3906918" y="172157"/>
              </a:lnTo>
            </a:path>
          </a:pathLst>
        </a:custGeom>
        <a:noFill/>
        <a:ln w="25400" cap="flat" cmpd="sng" algn="ctr">
          <a:solidFill>
            <a:schemeClr val="accent3">
              <a:lumMod val="50000"/>
            </a:schemeClr>
          </a:solidFill>
          <a:prstDash val="solid"/>
        </a:ln>
        <a:effectLst>
          <a:outerShdw blurRad="50800" dist="1524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AEC5211-4CEB-4ED5-876C-12A506A3667C}">
      <dsp:nvSpPr>
        <dsp:cNvPr id="0" name=""/>
        <dsp:cNvSpPr/>
      </dsp:nvSpPr>
      <dsp:spPr>
        <a:xfrm>
          <a:off x="3109674" y="1778283"/>
          <a:ext cx="1419795" cy="176983"/>
        </a:xfrm>
        <a:custGeom>
          <a:avLst/>
          <a:gdLst/>
          <a:ahLst/>
          <a:cxnLst/>
          <a:rect l="0" t="0" r="0" b="0"/>
          <a:pathLst>
            <a:path>
              <a:moveTo>
                <a:pt x="1419795" y="0"/>
              </a:moveTo>
              <a:lnTo>
                <a:pt x="1419795" y="83223"/>
              </a:lnTo>
              <a:lnTo>
                <a:pt x="0" y="83223"/>
              </a:lnTo>
              <a:lnTo>
                <a:pt x="0" y="176983"/>
              </a:lnTo>
            </a:path>
          </a:pathLst>
        </a:custGeom>
        <a:noFill/>
        <a:ln w="25400" cap="flat" cmpd="sng" algn="ctr">
          <a:solidFill>
            <a:schemeClr val="accent3">
              <a:lumMod val="50000"/>
            </a:schemeClr>
          </a:solidFill>
          <a:prstDash val="solid"/>
        </a:ln>
        <a:effectLst>
          <a:outerShdw blurRad="50800" dist="1524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A80BCB2-28D2-4D9D-9630-AC2594CC82B7}">
      <dsp:nvSpPr>
        <dsp:cNvPr id="0" name=""/>
        <dsp:cNvSpPr/>
      </dsp:nvSpPr>
      <dsp:spPr>
        <a:xfrm>
          <a:off x="1813335" y="1778283"/>
          <a:ext cx="2716134" cy="179113"/>
        </a:xfrm>
        <a:custGeom>
          <a:avLst/>
          <a:gdLst/>
          <a:ahLst/>
          <a:cxnLst/>
          <a:rect l="0" t="0" r="0" b="0"/>
          <a:pathLst>
            <a:path>
              <a:moveTo>
                <a:pt x="2716134" y="0"/>
              </a:moveTo>
              <a:lnTo>
                <a:pt x="2716134" y="85353"/>
              </a:lnTo>
              <a:lnTo>
                <a:pt x="0" y="85353"/>
              </a:lnTo>
              <a:lnTo>
                <a:pt x="0" y="179113"/>
              </a:lnTo>
            </a:path>
          </a:pathLst>
        </a:custGeom>
        <a:noFill/>
        <a:ln w="25400" cap="flat" cmpd="sng" algn="ctr">
          <a:solidFill>
            <a:schemeClr val="accent3">
              <a:lumMod val="50000"/>
            </a:schemeClr>
          </a:solidFill>
          <a:prstDash val="solid"/>
        </a:ln>
        <a:effectLst>
          <a:outerShdw blurRad="50800" dist="1524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210F237-5DF1-42A9-88E6-5B6DB3BD7A92}">
      <dsp:nvSpPr>
        <dsp:cNvPr id="0" name=""/>
        <dsp:cNvSpPr/>
      </dsp:nvSpPr>
      <dsp:spPr>
        <a:xfrm>
          <a:off x="548940" y="1778283"/>
          <a:ext cx="3980529" cy="178363"/>
        </a:xfrm>
        <a:custGeom>
          <a:avLst/>
          <a:gdLst/>
          <a:ahLst/>
          <a:cxnLst/>
          <a:rect l="0" t="0" r="0" b="0"/>
          <a:pathLst>
            <a:path>
              <a:moveTo>
                <a:pt x="3980529" y="0"/>
              </a:moveTo>
              <a:lnTo>
                <a:pt x="3980529" y="84603"/>
              </a:lnTo>
              <a:lnTo>
                <a:pt x="0" y="84603"/>
              </a:lnTo>
              <a:lnTo>
                <a:pt x="0" y="178363"/>
              </a:lnTo>
            </a:path>
          </a:pathLst>
        </a:custGeom>
        <a:noFill/>
        <a:ln w="25400" cap="flat" cmpd="sng" algn="ctr">
          <a:solidFill>
            <a:schemeClr val="accent3">
              <a:lumMod val="50000"/>
            </a:schemeClr>
          </a:solidFill>
          <a:prstDash val="solid"/>
        </a:ln>
        <a:effectLst>
          <a:outerShdw blurRad="50800" dist="1524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87670C0-1180-4F5F-9F4C-3392F7D52F32}">
      <dsp:nvSpPr>
        <dsp:cNvPr id="0" name=""/>
        <dsp:cNvSpPr/>
      </dsp:nvSpPr>
      <dsp:spPr>
        <a:xfrm>
          <a:off x="3970466" y="527449"/>
          <a:ext cx="1118007" cy="1250834"/>
        </a:xfrm>
        <a:prstGeom prst="rect">
          <a:avLst/>
        </a:prstGeom>
        <a:solidFill>
          <a:schemeClr val="tx2">
            <a:lumMod val="40000"/>
            <a:lumOff val="60000"/>
          </a:schemeClr>
        </a:solidFill>
        <a:ln w="25400" cap="flat" cmpd="sng" algn="ctr">
          <a:solidFill>
            <a:schemeClr val="accent3">
              <a:lumMod val="50000"/>
            </a:schemeClr>
          </a:solidFill>
          <a:prstDash val="solid"/>
        </a:ln>
        <a:effectLst>
          <a:outerShdw blurRad="50800" dist="1524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WBS 475.02.07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External </a:t>
          </a:r>
          <a:r>
            <a:rPr lang="en-US" sz="1400" b="0" kern="1200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Beamline</a:t>
          </a:r>
          <a:endParaRPr lang="en-US" sz="1400" b="0" kern="1200" dirty="0" smtClean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D. Still</a:t>
          </a:r>
          <a:endParaRPr lang="en-US" sz="1400" b="0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970466" y="527449"/>
        <a:ext cx="1118007" cy="1250834"/>
      </dsp:txXfrm>
    </dsp:sp>
    <dsp:sp modelId="{2C2127AC-62E3-4BAA-8B7E-37BD072AACA2}">
      <dsp:nvSpPr>
        <dsp:cNvPr id="0" name=""/>
        <dsp:cNvSpPr/>
      </dsp:nvSpPr>
      <dsp:spPr>
        <a:xfrm>
          <a:off x="2661" y="1956647"/>
          <a:ext cx="1092558" cy="1513497"/>
        </a:xfrm>
        <a:prstGeom prst="rect">
          <a:avLst/>
        </a:prstGeom>
        <a:solidFill>
          <a:schemeClr val="tx2">
            <a:lumMod val="40000"/>
            <a:lumOff val="60000"/>
          </a:schemeClr>
        </a:solidFill>
        <a:ln w="25400" cap="flat" cmpd="sng" algn="ctr">
          <a:solidFill>
            <a:schemeClr val="accent3">
              <a:lumMod val="50000"/>
            </a:schemeClr>
          </a:solidFill>
          <a:prstDash val="solid"/>
        </a:ln>
        <a:effectLst>
          <a:outerShdw blurRad="50800" dist="1524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WBS 7.1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External </a:t>
          </a:r>
          <a:r>
            <a:rPr lang="en-US" sz="1400" b="0" kern="1200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Beamline</a:t>
          </a:r>
          <a:r>
            <a:rPr lang="en-US" sz="1400" b="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Magnets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R. Reilly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C. Ader</a:t>
          </a:r>
        </a:p>
      </dsp:txBody>
      <dsp:txXfrm>
        <a:off x="2661" y="1956647"/>
        <a:ext cx="1092558" cy="1513497"/>
      </dsp:txXfrm>
    </dsp:sp>
    <dsp:sp modelId="{A5E8D16E-4CD2-484C-BA8F-8358D4CC4EF0}">
      <dsp:nvSpPr>
        <dsp:cNvPr id="0" name=""/>
        <dsp:cNvSpPr/>
      </dsp:nvSpPr>
      <dsp:spPr>
        <a:xfrm>
          <a:off x="1266453" y="1957397"/>
          <a:ext cx="1093763" cy="1801583"/>
        </a:xfrm>
        <a:prstGeom prst="rect">
          <a:avLst/>
        </a:prstGeom>
        <a:solidFill>
          <a:schemeClr val="tx2">
            <a:lumMod val="40000"/>
            <a:lumOff val="60000"/>
          </a:schemeClr>
        </a:solidFill>
        <a:ln w="25400" cap="flat" cmpd="sng" algn="ctr">
          <a:solidFill>
            <a:schemeClr val="accent3">
              <a:lumMod val="50000"/>
            </a:schemeClr>
          </a:solidFill>
          <a:prstDash val="solid"/>
        </a:ln>
        <a:effectLst>
          <a:outerShdw blurRad="50800" dist="1524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WBS 7.2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External Beamline Magnet Power Supplies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S. Hays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J. Budlong</a:t>
          </a:r>
        </a:p>
      </dsp:txBody>
      <dsp:txXfrm>
        <a:off x="1266453" y="1957397"/>
        <a:ext cx="1093763" cy="1801583"/>
      </dsp:txXfrm>
    </dsp:sp>
    <dsp:sp modelId="{AAD9E2DA-1AFD-46C6-9F63-3DF65CE96BD1}">
      <dsp:nvSpPr>
        <dsp:cNvPr id="0" name=""/>
        <dsp:cNvSpPr/>
      </dsp:nvSpPr>
      <dsp:spPr>
        <a:xfrm>
          <a:off x="2567748" y="1955267"/>
          <a:ext cx="1083851" cy="1833385"/>
        </a:xfrm>
        <a:prstGeom prst="rect">
          <a:avLst/>
        </a:prstGeom>
        <a:solidFill>
          <a:schemeClr val="tx2">
            <a:lumMod val="40000"/>
            <a:lumOff val="60000"/>
          </a:schemeClr>
        </a:solidFill>
        <a:ln w="25400" cap="flat" cmpd="sng" algn="ctr">
          <a:solidFill>
            <a:schemeClr val="accent3">
              <a:lumMod val="50000"/>
            </a:schemeClr>
          </a:solidFill>
          <a:prstDash val="solid"/>
        </a:ln>
        <a:effectLst>
          <a:outerShdw blurRad="50800" dist="1524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WBS 7.3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External Beamline Mechanical and Vacuum Systems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R. LeBeau 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M. Ball</a:t>
          </a:r>
          <a:endParaRPr lang="en-US" sz="1400" b="0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567748" y="1955267"/>
        <a:ext cx="1083851" cy="1833385"/>
      </dsp:txXfrm>
    </dsp:sp>
    <dsp:sp modelId="{FAD8F461-F280-42C6-AD74-C72D742DD42F}">
      <dsp:nvSpPr>
        <dsp:cNvPr id="0" name=""/>
        <dsp:cNvSpPr/>
      </dsp:nvSpPr>
      <dsp:spPr>
        <a:xfrm>
          <a:off x="7815846" y="1950441"/>
          <a:ext cx="1241083" cy="1699576"/>
        </a:xfrm>
        <a:prstGeom prst="rect">
          <a:avLst/>
        </a:prstGeom>
        <a:solidFill>
          <a:schemeClr val="tx2">
            <a:lumMod val="40000"/>
            <a:lumOff val="60000"/>
          </a:schemeClr>
        </a:solidFill>
        <a:ln w="25400" cap="flat" cmpd="sng" algn="ctr">
          <a:solidFill>
            <a:schemeClr val="accent3">
              <a:lumMod val="50000"/>
            </a:schemeClr>
          </a:solidFill>
          <a:prstDash val="solid"/>
        </a:ln>
        <a:effectLst>
          <a:outerShdw blurRad="50800" dist="1524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WBS 7.7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External Beamline Implementation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(Installation)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C. Gattuso</a:t>
          </a:r>
        </a:p>
      </dsp:txBody>
      <dsp:txXfrm>
        <a:off x="7815846" y="1950441"/>
        <a:ext cx="1241083" cy="1699576"/>
      </dsp:txXfrm>
    </dsp:sp>
    <dsp:sp modelId="{1A7C4619-2EA5-4630-8227-4F432D277624}">
      <dsp:nvSpPr>
        <dsp:cNvPr id="0" name=""/>
        <dsp:cNvSpPr/>
      </dsp:nvSpPr>
      <dsp:spPr>
        <a:xfrm>
          <a:off x="3953884" y="1958897"/>
          <a:ext cx="1107684" cy="1615464"/>
        </a:xfrm>
        <a:prstGeom prst="rect">
          <a:avLst/>
        </a:prstGeom>
        <a:solidFill>
          <a:schemeClr val="tx2">
            <a:lumMod val="40000"/>
            <a:lumOff val="60000"/>
          </a:schemeClr>
        </a:solidFill>
        <a:ln w="25400" cap="flat" cmpd="sng" algn="ctr">
          <a:solidFill>
            <a:schemeClr val="accent3">
              <a:lumMod val="50000"/>
            </a:schemeClr>
          </a:solidFill>
          <a:prstDash val="solid"/>
        </a:ln>
        <a:effectLst>
          <a:outerShdw blurRad="50800" dist="1524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WBS 7.4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External Beamline Diag. Absorber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A. Deshpande</a:t>
          </a:r>
        </a:p>
      </dsp:txBody>
      <dsp:txXfrm>
        <a:off x="3953884" y="1958897"/>
        <a:ext cx="1107684" cy="1615464"/>
      </dsp:txXfrm>
    </dsp:sp>
    <dsp:sp modelId="{36C95212-6D17-4BBF-AC85-B8C801C9BBA8}">
      <dsp:nvSpPr>
        <dsp:cNvPr id="0" name=""/>
        <dsp:cNvSpPr/>
      </dsp:nvSpPr>
      <dsp:spPr>
        <a:xfrm>
          <a:off x="5238240" y="1958897"/>
          <a:ext cx="1065840" cy="1167664"/>
        </a:xfrm>
        <a:prstGeom prst="rect">
          <a:avLst/>
        </a:prstGeom>
        <a:solidFill>
          <a:schemeClr val="tx2">
            <a:lumMod val="40000"/>
            <a:lumOff val="60000"/>
          </a:schemeClr>
        </a:solidFill>
        <a:ln w="25400" cap="flat" cmpd="sng" algn="ctr">
          <a:solidFill>
            <a:schemeClr val="accent3">
              <a:lumMod val="50000"/>
            </a:schemeClr>
          </a:solidFill>
          <a:prstDash val="solid"/>
        </a:ln>
        <a:effectLst>
          <a:outerShdw blurRad="50800" dist="1524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WBS 7.5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External Beamline Optics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E. Gianfelice</a:t>
          </a:r>
        </a:p>
      </dsp:txBody>
      <dsp:txXfrm>
        <a:off x="5238240" y="1958897"/>
        <a:ext cx="1065840" cy="1167664"/>
      </dsp:txXfrm>
    </dsp:sp>
    <dsp:sp modelId="{777975BE-F666-4D23-953B-547617DE3424}">
      <dsp:nvSpPr>
        <dsp:cNvPr id="0" name=""/>
        <dsp:cNvSpPr/>
      </dsp:nvSpPr>
      <dsp:spPr>
        <a:xfrm>
          <a:off x="6497629" y="1954463"/>
          <a:ext cx="1236261" cy="1587492"/>
        </a:xfrm>
        <a:prstGeom prst="rect">
          <a:avLst/>
        </a:prstGeom>
        <a:solidFill>
          <a:schemeClr val="tx2">
            <a:lumMod val="40000"/>
            <a:lumOff val="60000"/>
          </a:schemeClr>
        </a:solidFill>
        <a:ln w="25400" cap="flat" cmpd="sng" algn="ctr">
          <a:solidFill>
            <a:schemeClr val="accent3">
              <a:lumMod val="50000"/>
            </a:schemeClr>
          </a:solidFill>
          <a:prstDash val="solid"/>
        </a:ln>
        <a:effectLst>
          <a:outerShdw blurRad="50800" dist="1524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WBS 7.6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External Beamline Technical Documentation and Oversight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D. Still</a:t>
          </a:r>
        </a:p>
      </dsp:txBody>
      <dsp:txXfrm>
        <a:off x="6497629" y="1954463"/>
        <a:ext cx="1236261" cy="158749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0.48691</cdr:x>
      <cdr:y>0</cdr:y>
    </cdr:from>
    <cdr:to>
      <cdr:x>0.59697</cdr:x>
      <cdr:y>0.18258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4045181" y="0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US" sz="1600" dirty="0">
            <a:solidFill>
              <a:schemeClr val="tx1"/>
            </a:solidFill>
          </a:endParaRPr>
        </a:p>
      </cdr:txBody>
    </cdr:sp>
  </cdr:relSizeAnchor>
  <cdr:relSizeAnchor xmlns:cdr="http://schemas.openxmlformats.org/drawingml/2006/chartDrawing">
    <cdr:from>
      <cdr:x>0.54219</cdr:x>
      <cdr:y>0.24028</cdr:y>
    </cdr:from>
    <cdr:to>
      <cdr:x>0.65226</cdr:x>
      <cdr:y>0.42286</cdr:y>
    </cdr:to>
    <cdr:sp macro="" textlink="">
      <cdr:nvSpPr>
        <cdr:cNvPr id="4" name="TextBox 1"/>
        <cdr:cNvSpPr txBox="1"/>
      </cdr:nvSpPr>
      <cdr:spPr>
        <a:xfrm xmlns:a="http://schemas.openxmlformats.org/drawingml/2006/main">
          <a:off x="4504454" y="1203360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100" dirty="0" smtClean="0">
              <a:solidFill>
                <a:srgbClr val="DA592A"/>
              </a:solidFill>
            </a:rPr>
            <a:t>Project</a:t>
          </a:r>
        </a:p>
        <a:p xmlns:a="http://schemas.openxmlformats.org/drawingml/2006/main">
          <a:r>
            <a:rPr lang="en-US" sz="1100" dirty="0" smtClean="0">
              <a:solidFill>
                <a:srgbClr val="DA592A"/>
              </a:solidFill>
            </a:rPr>
            <a:t> Management</a:t>
          </a:r>
          <a:endParaRPr lang="en-US" sz="1100" dirty="0">
            <a:solidFill>
              <a:srgbClr val="DA592A"/>
            </a:solidFill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fld id="{4C190591-D543-7449-A828-559C08D06478}" type="datetimeFigureOut">
              <a:rPr lang="en-US"/>
              <a:pPr>
                <a:defRPr/>
              </a:pPr>
              <a:t>10/17/2014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fld id="{83F73473-3CFB-5241-BF82-E3884D4E82D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218098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fld id="{82702176-6DAC-6B4F-B700-3AD3B8686ACC}" type="datetimeFigureOut">
              <a:rPr lang="en-US"/>
              <a:pPr>
                <a:defRPr/>
              </a:pPr>
              <a:t>10/17/2014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fld id="{4649E3D0-3FEA-B642-9F67-967BE3D8E8D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331482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Notes:</a:t>
            </a:r>
            <a:r>
              <a:rPr lang="en-US" baseline="0" dirty="0" smtClean="0"/>
              <a:t> </a:t>
            </a:r>
          </a:p>
          <a:p>
            <a:pPr marL="171450" indent="-171450">
              <a:buFontTx/>
              <a:buChar char="-"/>
            </a:pPr>
            <a:r>
              <a:rPr lang="en-US" dirty="0" smtClean="0"/>
              <a:t>ESS Installation depicted here is not what is in the P6 schedule.  P6</a:t>
            </a:r>
            <a:r>
              <a:rPr lang="en-US" baseline="0" dirty="0" smtClean="0"/>
              <a:t> does not account for the fact that the beamline must be commissioned with single turn extracted beam before the ESS can be installed.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The ESS replaces a Delivery Ring extraction kicker module. Therefore, ESS installation precludes further single turn extracted beam to the M4 beamline.</a:t>
            </a:r>
            <a:endParaRPr lang="en-US" dirty="0" smtClean="0"/>
          </a:p>
          <a:p>
            <a:pPr marL="171450" indent="-171450">
              <a:buFontTx/>
              <a:buChar char="-"/>
            </a:pPr>
            <a:r>
              <a:rPr lang="en-US" dirty="0" smtClean="0"/>
              <a:t>HRS installation takes 10 days (box on</a:t>
            </a:r>
            <a:r>
              <a:rPr lang="en-US" baseline="0" dirty="0" smtClean="0"/>
              <a:t> schedule is over-sized)</a:t>
            </a:r>
            <a:endParaRPr lang="en-US" dirty="0" smtClean="0"/>
          </a:p>
          <a:p>
            <a:pPr marL="171450" indent="-171450">
              <a:buFontTx/>
              <a:buChar char="-"/>
            </a:pPr>
            <a:r>
              <a:rPr lang="en-US" dirty="0" smtClean="0"/>
              <a:t>Target installation</a:t>
            </a:r>
            <a:r>
              <a:rPr lang="en-US" baseline="0" dirty="0" smtClean="0"/>
              <a:t> is off-project and estimated to occur in Dec. 2021.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Beam commissioning is off-project</a:t>
            </a:r>
            <a:endParaRPr lang="en-US" dirty="0" smtClean="0"/>
          </a:p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649E3D0-3FEA-B642-9F67-967BE3D8E8DB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6042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FermilabLogo_100c56m0y23k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450" y="1447800"/>
            <a:ext cx="2901950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806450" y="3559283"/>
            <a:ext cx="7526338" cy="1139271"/>
          </a:xfrm>
          <a:prstGeom prst="rect">
            <a:avLst/>
          </a:prstGeom>
        </p:spPr>
        <p:txBody>
          <a:bodyPr wrap="square" lIns="0" tIns="0" rIns="0" bIns="0" anchor="t"/>
          <a:lstStyle>
            <a:lvl1pPr algn="l">
              <a:defRPr sz="3200" b="1" i="0" baseline="0">
                <a:solidFill>
                  <a:srgbClr val="154D81"/>
                </a:solidFill>
                <a:latin typeface="Helvetica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806450" y="4841093"/>
            <a:ext cx="7526338" cy="148995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2000">
                <a:solidFill>
                  <a:srgbClr val="154D81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938460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3200">
                <a:solidFill>
                  <a:srgbClr val="154D8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10/22/14</a:t>
            </a:r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D. Still- Mu2e DOE CD2  Review</a:t>
            </a:r>
            <a:endParaRPr lang="en-US" b="1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62C15F7-22DB-1448-B34D-3F8D2909FD0C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42347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3"/>
          <p:cNvSpPr>
            <a:spLocks noGrp="1"/>
          </p:cNvSpPr>
          <p:nvPr>
            <p:ph type="body" sz="half" idx="12"/>
          </p:nvPr>
        </p:nvSpPr>
        <p:spPr>
          <a:xfrm>
            <a:off x="229365" y="4765101"/>
            <a:ext cx="425196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40404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4654550" y="4765101"/>
            <a:ext cx="426085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40404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7"/>
          </p:nvPr>
        </p:nvSpPr>
        <p:spPr>
          <a:xfrm>
            <a:off x="228601" y="1043694"/>
            <a:ext cx="4251324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6" name="Content Placeholder 2"/>
          <p:cNvSpPr>
            <a:spLocks noGrp="1"/>
          </p:cNvSpPr>
          <p:nvPr>
            <p:ph sz="half" idx="18"/>
          </p:nvPr>
        </p:nvSpPr>
        <p:spPr>
          <a:xfrm>
            <a:off x="4654550" y="1043694"/>
            <a:ext cx="4260851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154D8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10/22/14</a:t>
            </a:r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D. Still- Mu2e DOE CD2  Review</a:t>
            </a:r>
            <a:endParaRPr lang="en-US" b="1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820688-F7AE-7441-85BB-0E205217A28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63817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1043693"/>
            <a:ext cx="3027894" cy="49942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40404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469958" y="1043694"/>
            <a:ext cx="5420360" cy="49942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154D8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10/22/14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D. Still- Mu2e DOE CD2  Review</a:t>
            </a:r>
            <a:endParaRPr lang="en-US" b="1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>
              <a:defRPr/>
            </a:pPr>
            <a:fld id="{762C15F7-22DB-1448-B34D-3F8D2909FD0C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45323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4073" y="1043694"/>
            <a:ext cx="8700851" cy="3695054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40404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700851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40404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154D8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10/22/14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D. Still- Mu2e DOE CD2  Review</a:t>
            </a:r>
            <a:endParaRPr lang="en-US" b="1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4790FE-81D3-D341-890A-EF9117775F6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48523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355192"/>
            <a:ext cx="4206240" cy="4250146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2"/>
          <p:cNvSpPr>
            <a:spLocks noGrp="1"/>
          </p:cNvSpPr>
          <p:nvPr>
            <p:ph sz="half" idx="15"/>
          </p:nvPr>
        </p:nvSpPr>
        <p:spPr>
          <a:xfrm>
            <a:off x="4709161" y="355192"/>
            <a:ext cx="4206240" cy="4250146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2"/>
          </p:nvPr>
        </p:nvSpPr>
        <p:spPr>
          <a:xfrm>
            <a:off x="229365" y="4765101"/>
            <a:ext cx="4205476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40404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709160" y="4765101"/>
            <a:ext cx="420623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40404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0"/>
          </p:nvPr>
        </p:nvSpPr>
        <p:spPr>
          <a:xfrm>
            <a:off x="6445250" y="6515100"/>
            <a:ext cx="1076325" cy="2413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10/22/14</a:t>
            </a:r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D. Still- Mu2e DOE CD2  Review</a:t>
            </a:r>
            <a:endParaRPr lang="en-US" b="1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468A71-83C6-EF40-AD36-EC1683BCD1E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48820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361950"/>
            <a:ext cx="8675688" cy="56689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4"/>
          </p:nvPr>
        </p:nvSpPr>
        <p:spPr>
          <a:xfrm>
            <a:off x="6445250" y="6515100"/>
            <a:ext cx="1076325" cy="2413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10/22/14</a:t>
            </a: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D. Still- Mu2e DOE CD2  Review</a:t>
            </a:r>
            <a:endParaRPr lang="en-US" b="1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92DCEB-21D2-CD4C-B55A-F3EADD9B8B6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85165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361950"/>
            <a:ext cx="8700851" cy="4369742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40404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Drag picture to placeholder or click icon to add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700851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chemeClr val="accent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>
          <a:xfrm>
            <a:off x="6445250" y="6515100"/>
            <a:ext cx="1076325" cy="2413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10/22/14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D. Still- Mu2e DOE CD2  Review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9B2117-9F9F-7143-9723-4103C8BEA5E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80639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out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154D8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45250" y="6515100"/>
            <a:ext cx="1076325" cy="2413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10/22/14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D. Still- Mu2e DOE CD2  Review</a:t>
            </a:r>
            <a:endParaRPr lang="en-US" b="1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EB6373-8500-2042-A196-2287B72DC72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36904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emf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6459538" y="6515100"/>
            <a:ext cx="1076325" cy="2413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r">
              <a:defRPr sz="900">
                <a:solidFill>
                  <a:srgbClr val="154D81"/>
                </a:solidFill>
                <a:latin typeface="Helvetica"/>
              </a:defRPr>
            </a:lvl1pPr>
          </a:lstStyle>
          <a:p>
            <a:pPr>
              <a:defRPr/>
            </a:pPr>
            <a:r>
              <a:rPr lang="en-US" smtClean="0"/>
              <a:t>10/22/14</a:t>
            </a:r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6450" y="6515100"/>
            <a:ext cx="5373688" cy="2413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154D81"/>
                </a:solidFill>
                <a:latin typeface="Helvetica"/>
              </a:defRPr>
            </a:lvl1pPr>
          </a:lstStyle>
          <a:p>
            <a:pPr>
              <a:defRPr/>
            </a:pPr>
            <a:r>
              <a:rPr lang="en-US" smtClean="0"/>
              <a:t>D. Still- Mu2e DOE CD2  Review</a:t>
            </a:r>
            <a:endParaRPr lang="en-US" b="1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8600" y="6515100"/>
            <a:ext cx="447675" cy="2413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154D81"/>
                </a:solidFill>
                <a:latin typeface="Helvetica"/>
              </a:defRPr>
            </a:lvl1pPr>
          </a:lstStyle>
          <a:p>
            <a:pPr>
              <a:defRPr/>
            </a:pPr>
            <a:fld id="{762C15F7-22DB-1448-B34D-3F8D2909FD0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4" name="TextBox 3"/>
          <p:cNvSpPr txBox="1"/>
          <p:nvPr userDrawn="1"/>
        </p:nvSpPr>
        <p:spPr>
          <a:xfrm>
            <a:off x="118529" y="6114990"/>
            <a:ext cx="840269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b="1" i="0" dirty="0" smtClean="0">
                <a:solidFill>
                  <a:schemeClr val="tx2"/>
                </a:solidFill>
                <a:latin typeface="Helvetica"/>
                <a:cs typeface="Helvetica"/>
              </a:rPr>
              <a:t>Mu2e</a:t>
            </a:r>
            <a:endParaRPr lang="en-US" sz="2000" b="1" i="0" dirty="0">
              <a:solidFill>
                <a:schemeClr val="tx2"/>
              </a:solidFill>
              <a:latin typeface="Helvetica"/>
              <a:cs typeface="Helvetica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99" r:id="rId1"/>
    <p:sldLayoutId id="2147484000" r:id="rId2"/>
    <p:sldLayoutId id="2147483996" r:id="rId3"/>
    <p:sldLayoutId id="2147483997" r:id="rId4"/>
    <p:sldLayoutId id="2147483998" r:id="rId5"/>
  </p:sldLayoutIdLst>
  <p:timing>
    <p:tnLst>
      <p:par>
        <p:cTn id="1" dur="indefinite" restart="never" nodeType="tmRoot"/>
      </p:par>
    </p:tnLst>
  </p:timing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074184"/>
          </a:solidFill>
          <a:latin typeface="Helvetica"/>
          <a:ea typeface="ＭＳ Ｐゴシック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ＭＳ Ｐゴシック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ＭＳ Ｐゴシック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ＭＳ Ｐゴシック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ＭＳ Ｐゴシック" charset="0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595959"/>
          </a:solidFill>
          <a:latin typeface="Helvetica"/>
          <a:ea typeface="ＭＳ Ｐゴシック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595959"/>
          </a:solidFill>
          <a:latin typeface="Helvetica"/>
          <a:ea typeface="ＭＳ Ｐゴシック" charset="0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595959"/>
          </a:solidFill>
          <a:latin typeface="Helvetica"/>
          <a:ea typeface="ＭＳ Ｐゴシック" charset="0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595959"/>
          </a:solidFill>
          <a:latin typeface="Helvetica"/>
          <a:ea typeface="ＭＳ Ｐゴシック" charset="0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595959"/>
          </a:solidFill>
          <a:latin typeface="Helvetica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6450013" y="6515100"/>
            <a:ext cx="107632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defTabSz="914400">
              <a:defRPr sz="900">
                <a:solidFill>
                  <a:srgbClr val="154D81"/>
                </a:solidFill>
                <a:latin typeface="Helvetica" charset="0"/>
                <a:cs typeface="Helvetica" charset="0"/>
              </a:defRPr>
            </a:lvl1pPr>
          </a:lstStyle>
          <a:p>
            <a:pPr>
              <a:defRPr/>
            </a:pPr>
            <a:r>
              <a:rPr lang="en-US" smtClean="0"/>
              <a:t>10/22/14</a:t>
            </a:r>
            <a:endParaRPr lang="en-US" dirty="0"/>
          </a:p>
        </p:txBody>
      </p:sp>
      <p:sp>
        <p:nvSpPr>
          <p:cNvPr id="9219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806450" y="6515100"/>
            <a:ext cx="5373688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914400">
              <a:defRPr sz="900">
                <a:solidFill>
                  <a:srgbClr val="154D81"/>
                </a:solidFill>
                <a:latin typeface="Helvetica" charset="0"/>
              </a:defRPr>
            </a:lvl1pPr>
          </a:lstStyle>
          <a:p>
            <a:pPr>
              <a:defRPr/>
            </a:pPr>
            <a:r>
              <a:rPr lang="en-US" smtClean="0"/>
              <a:t>D. Still- Mu2e DOE CD2  Review</a:t>
            </a:r>
            <a:endParaRPr lang="en-US" b="1" dirty="0"/>
          </a:p>
        </p:txBody>
      </p:sp>
      <p:sp>
        <p:nvSpPr>
          <p:cNvPr id="9220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914400">
              <a:defRPr sz="900">
                <a:solidFill>
                  <a:srgbClr val="154D81"/>
                </a:solidFill>
                <a:latin typeface="Helvetica" charset="0"/>
              </a:defRPr>
            </a:lvl1pPr>
          </a:lstStyle>
          <a:p>
            <a:pPr>
              <a:defRPr/>
            </a:pPr>
            <a:fld id="{ABC452BA-E2D2-7F48-9628-85048FBCF9B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01" r:id="rId1"/>
    <p:sldLayoutId id="2147484002" r:id="rId2"/>
    <p:sldLayoutId id="2147484003" r:id="rId3"/>
    <p:sldLayoutId id="2147484004" r:id="rId4"/>
  </p:sldLayoutIdLst>
  <p:timing>
    <p:tnLst>
      <p:par>
        <p:cTn id="1" dur="indefinite" restart="never" nodeType="tmRoot"/>
      </p:par>
    </p:tnLst>
  </p:timing>
  <p:hf hdr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ＭＳ Ｐゴシック" charset="0"/>
          <a:cs typeface="ＭＳ Ｐゴシック" charset="0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G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le 1"/>
          <p:cNvSpPr>
            <a:spLocks noGrp="1"/>
          </p:cNvSpPr>
          <p:nvPr>
            <p:ph type="title"/>
          </p:nvPr>
        </p:nvSpPr>
        <p:spPr bwMode="auto">
          <a:xfrm>
            <a:off x="806450" y="3559175"/>
            <a:ext cx="7556500" cy="11398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numCol="1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solidFill>
                  <a:schemeClr val="tx2"/>
                </a:solidFill>
                <a:latin typeface="Helvetica" charset="0"/>
              </a:rPr>
              <a:t>Mu2e </a:t>
            </a:r>
            <a:r>
              <a:rPr lang="en-US" dirty="0">
                <a:solidFill>
                  <a:schemeClr val="tx2"/>
                </a:solidFill>
                <a:latin typeface="Helvetica" charset="0"/>
              </a:rPr>
              <a:t>External </a:t>
            </a:r>
            <a:r>
              <a:rPr lang="en-US" dirty="0" smtClean="0">
                <a:solidFill>
                  <a:schemeClr val="tx2"/>
                </a:solidFill>
                <a:latin typeface="Helvetica" charset="0"/>
              </a:rPr>
              <a:t>Beamline Cost &amp; Schedule </a:t>
            </a:r>
            <a:r>
              <a:rPr lang="en-US" dirty="0" smtClean="0">
                <a:solidFill>
                  <a:schemeClr val="tx2"/>
                </a:solidFill>
                <a:latin typeface="Helvetica" charset="0"/>
              </a:rPr>
              <a:t>475.02.07</a:t>
            </a:r>
            <a:r>
              <a:rPr lang="en-US" dirty="0">
                <a:solidFill>
                  <a:schemeClr val="tx2"/>
                </a:solidFill>
                <a:latin typeface="Helvetica" charset="0"/>
              </a:rPr>
              <a:t/>
            </a:r>
            <a:br>
              <a:rPr lang="en-US" dirty="0">
                <a:solidFill>
                  <a:schemeClr val="tx2"/>
                </a:solidFill>
                <a:latin typeface="Helvetica" charset="0"/>
              </a:rPr>
            </a:br>
            <a:r>
              <a:rPr lang="en-US" dirty="0">
                <a:solidFill>
                  <a:schemeClr val="tx2"/>
                </a:solidFill>
                <a:latin typeface="Helvetica" charset="0"/>
              </a:rPr>
              <a:t>CD-2 </a:t>
            </a:r>
            <a:r>
              <a:rPr lang="en-US" dirty="0" smtClean="0">
                <a:solidFill>
                  <a:schemeClr val="tx2"/>
                </a:solidFill>
                <a:latin typeface="Helvetica" charset="0"/>
              </a:rPr>
              <a:t>Review </a:t>
            </a:r>
            <a:endParaRPr lang="en-US" dirty="0">
              <a:solidFill>
                <a:schemeClr val="tx2"/>
              </a:solidFill>
              <a:latin typeface="Helvetica" charset="0"/>
            </a:endParaRPr>
          </a:p>
        </p:txBody>
      </p:sp>
      <p:sp>
        <p:nvSpPr>
          <p:cNvPr id="14338" name="Text Placeholder 2"/>
          <p:cNvSpPr>
            <a:spLocks noGrp="1"/>
          </p:cNvSpPr>
          <p:nvPr>
            <p:ph type="body" sz="quarter" idx="10"/>
          </p:nvPr>
        </p:nvSpPr>
        <p:spPr bwMode="auto">
          <a:xfrm>
            <a:off x="806450" y="5049044"/>
            <a:ext cx="7556500" cy="14890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solidFill>
                  <a:schemeClr val="tx2"/>
                </a:solidFill>
                <a:latin typeface="Helvetica" charset="0"/>
              </a:rPr>
              <a:t>Dean Still</a:t>
            </a:r>
            <a:endParaRPr lang="en-US" dirty="0">
              <a:solidFill>
                <a:schemeClr val="tx2"/>
              </a:solidFill>
              <a:latin typeface="Helvetica" charset="0"/>
            </a:endParaRPr>
          </a:p>
          <a:p>
            <a:r>
              <a:rPr lang="en-US" dirty="0" smtClean="0">
                <a:solidFill>
                  <a:schemeClr val="tx2"/>
                </a:solidFill>
                <a:latin typeface="Helvetica" charset="0"/>
              </a:rPr>
              <a:t>L3 Manager </a:t>
            </a:r>
            <a:endParaRPr lang="en-US" dirty="0">
              <a:solidFill>
                <a:schemeClr val="tx2"/>
              </a:solidFill>
              <a:latin typeface="Helvetica" charset="0"/>
            </a:endParaRPr>
          </a:p>
          <a:p>
            <a:r>
              <a:rPr lang="en-US" dirty="0" smtClean="0">
                <a:solidFill>
                  <a:schemeClr val="tx2"/>
                </a:solidFill>
                <a:latin typeface="Helvetica" charset="0"/>
              </a:rPr>
              <a:t>10/22/2014</a:t>
            </a:r>
            <a:endParaRPr lang="en-US" dirty="0">
              <a:solidFill>
                <a:schemeClr val="tx2"/>
              </a:solidFill>
              <a:latin typeface="Helvetica" charset="0"/>
            </a:endParaRPr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472810" y="4348956"/>
            <a:ext cx="1219200" cy="700088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148857" y="6124351"/>
            <a:ext cx="829536" cy="66379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QA – Component Tagging (2)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10/22/14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D. Still- Mu2e DOE CD2  Review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62C15F7-22DB-1448-B34D-3F8D2909FD0C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sp>
        <p:nvSpPr>
          <p:cNvPr id="7" name="Text Placeholder 2"/>
          <p:cNvSpPr txBox="1">
            <a:spLocks/>
          </p:cNvSpPr>
          <p:nvPr/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ＭＳ Ｐゴシック" charset="0"/>
                <a:cs typeface="+mn-cs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ＭＳ Ｐゴシック" charset="0"/>
                <a:cs typeface="+mn-cs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+mn-cs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94360" lvl="2" indent="0">
              <a:buFont typeface="Arial" charset="0"/>
              <a:buNone/>
            </a:pPr>
            <a:endParaRPr lang="en-US" smtClean="0">
              <a:solidFill>
                <a:srgbClr val="00B050"/>
              </a:solidFill>
            </a:endParaRPr>
          </a:p>
          <a:p>
            <a:pPr lvl="2"/>
            <a:endParaRPr lang="en-US" dirty="0">
              <a:solidFill>
                <a:srgbClr val="00B050"/>
              </a:solidFill>
            </a:endParaRPr>
          </a:p>
        </p:txBody>
      </p:sp>
      <p:pic>
        <p:nvPicPr>
          <p:cNvPr id="8" name="Content Placeholder 8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525" y="1572300"/>
            <a:ext cx="1943100" cy="2590800"/>
          </a:xfrm>
          <a:prstGeom prst="rect">
            <a:avLst/>
          </a:prstGeom>
        </p:spPr>
      </p:pic>
      <p:pic>
        <p:nvPicPr>
          <p:cNvPr id="9" name="Content Placeholder 12"/>
          <p:cNvPicPr>
            <a:picLocks noGrp="1" noChangeAspect="1"/>
          </p:cNvPicPr>
          <p:nvPr>
            <p:ph sz="quarter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250" y="861378"/>
            <a:ext cx="4137370" cy="2491786"/>
          </a:xfrm>
          <a:prstGeom prst="rect">
            <a:avLst/>
          </a:prstGeom>
        </p:spPr>
      </p:pic>
      <p:sp>
        <p:nvSpPr>
          <p:cNvPr id="10" name="Text Placeholder 6"/>
          <p:cNvSpPr txBox="1">
            <a:spLocks/>
          </p:cNvSpPr>
          <p:nvPr/>
        </p:nvSpPr>
        <p:spPr>
          <a:xfrm>
            <a:off x="3581400" y="4754562"/>
            <a:ext cx="4041775" cy="6397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11" name="Text Placeholder 6"/>
          <p:cNvSpPr txBox="1">
            <a:spLocks/>
          </p:cNvSpPr>
          <p:nvPr/>
        </p:nvSpPr>
        <p:spPr>
          <a:xfrm>
            <a:off x="64044" y="5307366"/>
            <a:ext cx="4183185" cy="63976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0" dirty="0" smtClean="0"/>
              <a:t>Individual fields then can be populated and updated via this interface</a:t>
            </a:r>
          </a:p>
        </p:txBody>
      </p:sp>
      <p:sp>
        <p:nvSpPr>
          <p:cNvPr id="12" name="Text Placeholder 6"/>
          <p:cNvSpPr txBox="1">
            <a:spLocks/>
          </p:cNvSpPr>
          <p:nvPr/>
        </p:nvSpPr>
        <p:spPr>
          <a:xfrm>
            <a:off x="4456225" y="3329868"/>
            <a:ext cx="4579889" cy="639762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 fontScale="55000" lnSpcReduction="200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 dirty="0" smtClean="0"/>
              <a:t>Information added via phone app that reads the QR code, which then allows user to update and populate the entries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327265" y="3376457"/>
            <a:ext cx="15392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Cellphone app</a:t>
            </a:r>
            <a:endParaRPr lang="en-US" sz="1800" dirty="0"/>
          </a:p>
        </p:txBody>
      </p:sp>
      <p:grpSp>
        <p:nvGrpSpPr>
          <p:cNvPr id="14" name="Group 13"/>
          <p:cNvGrpSpPr/>
          <p:nvPr/>
        </p:nvGrpSpPr>
        <p:grpSpPr>
          <a:xfrm>
            <a:off x="1278398" y="1641475"/>
            <a:ext cx="1471862" cy="533400"/>
            <a:chOff x="1143000" y="1638300"/>
            <a:chExt cx="1828800" cy="533400"/>
          </a:xfrm>
        </p:grpSpPr>
        <p:sp>
          <p:nvSpPr>
            <p:cNvPr id="15" name="Oval 14"/>
            <p:cNvSpPr/>
            <p:nvPr/>
          </p:nvSpPr>
          <p:spPr>
            <a:xfrm>
              <a:off x="1143000" y="1638300"/>
              <a:ext cx="533400" cy="533400"/>
            </a:xfrm>
            <a:prstGeom prst="ellipse">
              <a:avLst/>
            </a:prstGeom>
            <a:solidFill>
              <a:srgbClr val="FF0000">
                <a:alpha val="20000"/>
              </a:srgbClr>
            </a:solidFill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b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  <p:cxnSp>
          <p:nvCxnSpPr>
            <p:cNvPr id="16" name="Straight Connector 15"/>
            <p:cNvCxnSpPr>
              <a:stCxn id="15" idx="0"/>
            </p:cNvCxnSpPr>
            <p:nvPr/>
          </p:nvCxnSpPr>
          <p:spPr>
            <a:xfrm>
              <a:off x="1409700" y="1638300"/>
              <a:ext cx="1562100" cy="0"/>
            </a:xfrm>
            <a:prstGeom prst="line">
              <a:avLst/>
            </a:prstGeom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flipV="1">
              <a:off x="1409700" y="1752600"/>
              <a:ext cx="1562100" cy="419100"/>
            </a:xfrm>
            <a:prstGeom prst="line">
              <a:avLst/>
            </a:prstGeom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cxnSp>
        <p:nvCxnSpPr>
          <p:cNvPr id="18" name="Straight Connector 17"/>
          <p:cNvCxnSpPr/>
          <p:nvPr/>
        </p:nvCxnSpPr>
        <p:spPr>
          <a:xfrm flipV="1">
            <a:off x="3276713" y="838200"/>
            <a:ext cx="1179512" cy="7341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360099" y="2400386"/>
            <a:ext cx="1096126" cy="95277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Group 19"/>
          <p:cNvGrpSpPr/>
          <p:nvPr/>
        </p:nvGrpSpPr>
        <p:grpSpPr>
          <a:xfrm>
            <a:off x="2058484" y="1485986"/>
            <a:ext cx="1828800" cy="1828800"/>
            <a:chOff x="814137" y="3840162"/>
            <a:chExt cx="1828800" cy="1828800"/>
          </a:xfrm>
        </p:grpSpPr>
        <p:pic>
          <p:nvPicPr>
            <p:cNvPr id="21" name="Picture 2" descr="C:\Users\gattuso\AppData\Local\Microsoft\Windows\Temporary Internet Files\Content.IE5\08OJYMHD\MC900441332[1]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4137" y="3840162"/>
              <a:ext cx="1828800" cy="1828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Content Placeholder 12"/>
            <p:cNvPicPr>
              <a:picLocks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99411" y="4074501"/>
              <a:ext cx="810125" cy="838199"/>
            </a:xfrm>
            <a:prstGeom prst="rect">
              <a:avLst/>
            </a:prstGeom>
          </p:spPr>
        </p:pic>
      </p:grpSp>
      <p:cxnSp>
        <p:nvCxnSpPr>
          <p:cNvPr id="23" name="Straight Connector 22"/>
          <p:cNvCxnSpPr/>
          <p:nvPr/>
        </p:nvCxnSpPr>
        <p:spPr>
          <a:xfrm flipH="1">
            <a:off x="4343400" y="2829876"/>
            <a:ext cx="2216986" cy="104626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 flipV="1">
            <a:off x="6669087" y="2876776"/>
            <a:ext cx="649344" cy="99936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2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7229" y="3886200"/>
            <a:ext cx="2880290" cy="2842332"/>
          </a:xfrm>
          <a:prstGeom prst="rect">
            <a:avLst/>
          </a:prstGeom>
        </p:spPr>
      </p:pic>
      <p:sp>
        <p:nvSpPr>
          <p:cNvPr id="25" name="Text Placeholder 6"/>
          <p:cNvSpPr txBox="1">
            <a:spLocks/>
          </p:cNvSpPr>
          <p:nvPr/>
        </p:nvSpPr>
        <p:spPr>
          <a:xfrm>
            <a:off x="6321352" y="5110127"/>
            <a:ext cx="2825879" cy="6397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0" dirty="0" smtClean="0"/>
              <a:t>Each magnet type has a custom setup</a:t>
            </a:r>
          </a:p>
        </p:txBody>
      </p:sp>
      <p:sp>
        <p:nvSpPr>
          <p:cNvPr id="27" name="Text Placeholder 6"/>
          <p:cNvSpPr txBox="1">
            <a:spLocks/>
          </p:cNvSpPr>
          <p:nvPr/>
        </p:nvSpPr>
        <p:spPr>
          <a:xfrm>
            <a:off x="0" y="838200"/>
            <a:ext cx="3224048" cy="639762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rgbClr val="595959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595959"/>
                </a:solidFill>
                <a:latin typeface="Helvetica"/>
                <a:ea typeface="ＭＳ Ｐゴシック" charset="0"/>
                <a:cs typeface="+mn-cs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400" kern="1200">
                <a:solidFill>
                  <a:srgbClr val="595959"/>
                </a:solidFill>
                <a:latin typeface="Helvetica"/>
                <a:ea typeface="ＭＳ Ｐゴシック" charset="0"/>
                <a:cs typeface="+mn-cs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200" kern="1200">
                <a:solidFill>
                  <a:srgbClr val="595959"/>
                </a:solidFill>
                <a:latin typeface="Helvetica"/>
                <a:ea typeface="ＭＳ Ｐゴシック" charset="0"/>
                <a:cs typeface="+mn-cs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200" kern="1200">
                <a:solidFill>
                  <a:srgbClr val="595959"/>
                </a:solidFill>
                <a:latin typeface="Helvetica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 smtClean="0"/>
              <a:t>QA tag for SDD-012R in the 30 straight section located on magnet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757868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Risks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38271"/>
            <a:ext cx="8672513" cy="4987867"/>
          </a:xfrm>
        </p:spPr>
        <p:txBody>
          <a:bodyPr/>
          <a:lstStyle/>
          <a:p>
            <a:pPr marL="0" indent="0">
              <a:buNone/>
            </a:pPr>
            <a:r>
              <a:rPr lang="en-US" sz="1800" dirty="0" smtClean="0">
                <a:solidFill>
                  <a:srgbClr val="0070C0"/>
                </a:solidFill>
              </a:rPr>
              <a:t>Registry </a:t>
            </a:r>
            <a:r>
              <a:rPr lang="en-US" sz="1800" dirty="0">
                <a:solidFill>
                  <a:srgbClr val="0070C0"/>
                </a:solidFill>
              </a:rPr>
              <a:t>contains 2 risks:</a:t>
            </a:r>
          </a:p>
          <a:p>
            <a:r>
              <a:rPr lang="en-US" sz="1800" dirty="0">
                <a:solidFill>
                  <a:schemeClr val="tx2">
                    <a:lumMod val="75000"/>
                  </a:schemeClr>
                </a:solidFill>
              </a:rPr>
              <a:t>ACCEL-200 </a:t>
            </a:r>
            <a:r>
              <a:rPr lang="en-US" sz="1800" dirty="0" smtClean="0">
                <a:solidFill>
                  <a:schemeClr val="tx2">
                    <a:lumMod val="75000"/>
                  </a:schemeClr>
                </a:solidFill>
              </a:rPr>
              <a:t>- Mu2e-doc-4589 :  </a:t>
            </a:r>
            <a:r>
              <a:rPr lang="en-US" sz="1800" dirty="0" smtClean="0">
                <a:solidFill>
                  <a:srgbClr val="000000"/>
                </a:solidFill>
              </a:rPr>
              <a:t>Additional power supply circuits needed  for modified optics for the change in the extinction section due to extinction design change. </a:t>
            </a:r>
          </a:p>
          <a:p>
            <a:pPr lvl="1"/>
            <a:r>
              <a:rPr lang="en-US" sz="1800" dirty="0">
                <a:solidFill>
                  <a:srgbClr val="000000"/>
                </a:solidFill>
              </a:rPr>
              <a:t>H</a:t>
            </a:r>
            <a:r>
              <a:rPr lang="en-US" sz="1800" dirty="0" smtClean="0">
                <a:solidFill>
                  <a:srgbClr val="000000"/>
                </a:solidFill>
              </a:rPr>
              <a:t>igh </a:t>
            </a:r>
            <a:r>
              <a:rPr lang="en-US" sz="1800" dirty="0">
                <a:solidFill>
                  <a:srgbClr val="000000"/>
                </a:solidFill>
              </a:rPr>
              <a:t>probability </a:t>
            </a:r>
            <a:r>
              <a:rPr lang="en-US" sz="1800" dirty="0" smtClean="0">
                <a:solidFill>
                  <a:srgbClr val="000000"/>
                </a:solidFill>
              </a:rPr>
              <a:t>with up to $400K cost impact</a:t>
            </a:r>
            <a:endParaRPr lang="en-US" sz="1800" dirty="0">
              <a:solidFill>
                <a:srgbClr val="000000"/>
              </a:solidFill>
            </a:endParaRPr>
          </a:p>
          <a:p>
            <a:r>
              <a:rPr lang="en-US" sz="1800" dirty="0" smtClean="0">
                <a:solidFill>
                  <a:schemeClr val="tx2">
                    <a:lumMod val="75000"/>
                  </a:schemeClr>
                </a:solidFill>
              </a:rPr>
              <a:t>ACCEL-201 - Mu2e-doc-4590:  </a:t>
            </a:r>
            <a:r>
              <a:rPr lang="en-US" sz="1800" dirty="0" smtClean="0">
                <a:solidFill>
                  <a:srgbClr val="000000"/>
                </a:solidFill>
              </a:rPr>
              <a:t>Additional magnet needed to be fabricated for </a:t>
            </a:r>
            <a:r>
              <a:rPr lang="en-US" sz="1800" dirty="0">
                <a:solidFill>
                  <a:srgbClr val="000000"/>
                </a:solidFill>
              </a:rPr>
              <a:t>modified optics for the change in the extinction section due to extinction design change. </a:t>
            </a:r>
          </a:p>
          <a:p>
            <a:pPr lvl="1"/>
            <a:r>
              <a:rPr lang="en-US" sz="1800" dirty="0" smtClean="0">
                <a:solidFill>
                  <a:srgbClr val="000000"/>
                </a:solidFill>
              </a:rPr>
              <a:t>Moderate </a:t>
            </a:r>
            <a:r>
              <a:rPr lang="en-US" sz="1800" dirty="0">
                <a:solidFill>
                  <a:srgbClr val="000000"/>
                </a:solidFill>
              </a:rPr>
              <a:t>probability with </a:t>
            </a:r>
            <a:r>
              <a:rPr lang="en-US" sz="1800" dirty="0" smtClean="0">
                <a:solidFill>
                  <a:srgbClr val="000000"/>
                </a:solidFill>
              </a:rPr>
              <a:t>$200K </a:t>
            </a:r>
            <a:r>
              <a:rPr lang="en-US" sz="1800" dirty="0">
                <a:solidFill>
                  <a:srgbClr val="000000"/>
                </a:solidFill>
              </a:rPr>
              <a:t>cost impact.</a:t>
            </a:r>
          </a:p>
          <a:p>
            <a:pPr marL="57150" indent="0">
              <a:buNone/>
            </a:pPr>
            <a:r>
              <a:rPr lang="en-US" sz="1800" dirty="0">
                <a:solidFill>
                  <a:srgbClr val="0070C0"/>
                </a:solidFill>
              </a:rPr>
              <a:t>Registry contains 1 risk removed where a Threat is Avoided:</a:t>
            </a:r>
          </a:p>
          <a:p>
            <a:r>
              <a:rPr lang="en-US" sz="1800" dirty="0" smtClean="0">
                <a:solidFill>
                  <a:schemeClr val="tx2">
                    <a:lumMod val="75000"/>
                  </a:schemeClr>
                </a:solidFill>
              </a:rPr>
              <a:t>ACCEL-033 Mu2e-doc-3832:  </a:t>
            </a:r>
            <a:r>
              <a:rPr lang="en-US" sz="1800" dirty="0" smtClean="0"/>
              <a:t>Inability </a:t>
            </a:r>
            <a:r>
              <a:rPr lang="en-US" sz="1800" dirty="0"/>
              <a:t>to stage magnets in the Accumulator enclosure during g-2 </a:t>
            </a:r>
            <a:r>
              <a:rPr lang="en-US" sz="1800" dirty="0" smtClean="0"/>
              <a:t>operation</a:t>
            </a:r>
          </a:p>
          <a:p>
            <a:pPr marL="0" indent="0">
              <a:buNone/>
            </a:pPr>
            <a:r>
              <a:rPr lang="en-US" sz="1800" dirty="0">
                <a:solidFill>
                  <a:srgbClr val="0070C0"/>
                </a:solidFill>
              </a:rPr>
              <a:t>Registry contains 1 </a:t>
            </a:r>
            <a:r>
              <a:rPr lang="en-US" sz="1800" dirty="0" smtClean="0">
                <a:solidFill>
                  <a:srgbClr val="0070C0"/>
                </a:solidFill>
              </a:rPr>
              <a:t>opportunity: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tx2">
                    <a:lumMod val="75000"/>
                  </a:schemeClr>
                </a:solidFill>
              </a:rPr>
              <a:t>ACCEL-202 - Mu2e-doc-4591:  </a:t>
            </a:r>
            <a:r>
              <a:rPr lang="en-US" sz="1800" dirty="0" smtClean="0">
                <a:solidFill>
                  <a:srgbClr val="000000"/>
                </a:solidFill>
              </a:rPr>
              <a:t>Replace current MDC magnet for diagnostic absorber line with an existing SDC magnet.</a:t>
            </a:r>
          </a:p>
          <a:p>
            <a:pPr marL="742950" lvl="2" indent="-342900">
              <a:buFont typeface="Helvetica" pitchFamily="34" charset="0"/>
              <a:buChar char="−"/>
            </a:pPr>
            <a:r>
              <a:rPr lang="en-US" sz="1800" dirty="0" smtClean="0">
                <a:solidFill>
                  <a:srgbClr val="000000"/>
                </a:solidFill>
              </a:rPr>
              <a:t>Moderate </a:t>
            </a:r>
            <a:r>
              <a:rPr lang="en-US" sz="1800" dirty="0">
                <a:solidFill>
                  <a:srgbClr val="000000"/>
                </a:solidFill>
              </a:rPr>
              <a:t>probability with </a:t>
            </a:r>
            <a:r>
              <a:rPr lang="en-US" sz="1800" dirty="0" smtClean="0">
                <a:solidFill>
                  <a:srgbClr val="000000"/>
                </a:solidFill>
              </a:rPr>
              <a:t>$110K </a:t>
            </a:r>
            <a:r>
              <a:rPr lang="en-US" sz="1800" dirty="0">
                <a:solidFill>
                  <a:srgbClr val="000000"/>
                </a:solidFill>
              </a:rPr>
              <a:t>cost impact</a:t>
            </a:r>
            <a:r>
              <a:rPr lang="en-US" dirty="0">
                <a:solidFill>
                  <a:srgbClr val="000000"/>
                </a:solidFill>
              </a:rPr>
              <a:t>.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50013" y="6515100"/>
            <a:ext cx="1076325" cy="241300"/>
          </a:xfrm>
        </p:spPr>
        <p:txBody>
          <a:bodyPr/>
          <a:lstStyle/>
          <a:p>
            <a:pPr>
              <a:defRPr/>
            </a:pPr>
            <a:r>
              <a:rPr lang="en-US" smtClean="0"/>
              <a:t>10/22/14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6450" y="6515100"/>
            <a:ext cx="5373688" cy="241300"/>
          </a:xfrm>
        </p:spPr>
        <p:txBody>
          <a:bodyPr/>
          <a:lstStyle/>
          <a:p>
            <a:pPr>
              <a:defRPr/>
            </a:pPr>
            <a:r>
              <a:rPr lang="en-US" smtClean="0"/>
              <a:t>D. Still- Mu2e DOE CD2  Review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28600" y="6515100"/>
            <a:ext cx="447675" cy="241300"/>
          </a:xfrm>
        </p:spPr>
        <p:txBody>
          <a:bodyPr/>
          <a:lstStyle/>
          <a:p>
            <a:pPr>
              <a:defRPr/>
            </a:pPr>
            <a:fld id="{2A0CCE80-3B22-F34E-81B2-E096627812DD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9282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ES&amp;H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/>
              <a:t>Laboratory safety practices will be observed for all work, including the handling and installation of magnets, vacuum systems, power supplies and other accelerator </a:t>
            </a:r>
            <a:r>
              <a:rPr lang="en-US" sz="2000" dirty="0" smtClean="0"/>
              <a:t>components.</a:t>
            </a:r>
          </a:p>
          <a:p>
            <a:endParaRPr lang="en-US" sz="2000" dirty="0"/>
          </a:p>
          <a:p>
            <a:r>
              <a:rPr lang="en-US" sz="2000" dirty="0"/>
              <a:t>Job hazard analyses will be performed for installation and other appropriate </a:t>
            </a:r>
            <a:r>
              <a:rPr lang="en-US" sz="2000" dirty="0" smtClean="0"/>
              <a:t>work.</a:t>
            </a:r>
          </a:p>
          <a:p>
            <a:endParaRPr lang="en-US" sz="2000" dirty="0"/>
          </a:p>
          <a:p>
            <a:r>
              <a:rPr lang="en-US" sz="2000" dirty="0" smtClean="0"/>
              <a:t>The new tunnel enclosure </a:t>
            </a:r>
            <a:r>
              <a:rPr lang="en-US" sz="2000" dirty="0"/>
              <a:t>will conform to standards for </a:t>
            </a:r>
            <a:r>
              <a:rPr lang="en-US" sz="2000" dirty="0" smtClean="0"/>
              <a:t>radiation safety including prompt dose, residual dose, air activation and ground water activation.  These hazards </a:t>
            </a:r>
            <a:r>
              <a:rPr lang="en-US" sz="2000" dirty="0"/>
              <a:t>are addressed in the Hazard Analysis Report  </a:t>
            </a:r>
            <a:r>
              <a:rPr lang="en-US" sz="2000" dirty="0" smtClean="0">
                <a:solidFill>
                  <a:srgbClr val="0070C0"/>
                </a:solidFill>
              </a:rPr>
              <a:t>Mu2e-doc-4229.</a:t>
            </a:r>
          </a:p>
          <a:p>
            <a:endParaRPr lang="en-US" sz="2000" dirty="0">
              <a:solidFill>
                <a:srgbClr val="0070C0"/>
              </a:solidFill>
            </a:endParaRPr>
          </a:p>
          <a:p>
            <a:r>
              <a:rPr lang="en-US" sz="2000" dirty="0" smtClean="0"/>
              <a:t>Installation </a:t>
            </a:r>
            <a:r>
              <a:rPr lang="en-US" sz="2000" dirty="0"/>
              <a:t>Coordinator will ensure work is properly coordinated to avoid conflicts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10/22/14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D. Still- Mu2e DOE CD2  Review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62C15F7-22DB-1448-B34D-3F8D2909FD0C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54884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Cost Distribution by L4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10/22/14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D. Still- Mu2e DOE CD2  Review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0CCE80-3B22-F34E-81B2-E096627812DD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806449" y="886303"/>
            <a:ext cx="31881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Base Cost by L4 (AY $k)</a:t>
            </a:r>
            <a:endParaRPr lang="en-US" dirty="0"/>
          </a:p>
        </p:txBody>
      </p:sp>
      <p:graphicFrame>
        <p:nvGraphicFramePr>
          <p:cNvPr id="11" name="Chart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4825543"/>
              </p:ext>
            </p:extLst>
          </p:nvPr>
        </p:nvGraphicFramePr>
        <p:xfrm>
          <a:off x="3208199" y="732910"/>
          <a:ext cx="5707201" cy="34730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7879870" y="3942492"/>
            <a:ext cx="96994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(Installation)</a:t>
            </a:r>
            <a:endParaRPr lang="en-US" sz="1200" dirty="0"/>
          </a:p>
        </p:txBody>
      </p:sp>
      <p:sp>
        <p:nvSpPr>
          <p:cNvPr id="9" name="Left Brace 8"/>
          <p:cNvSpPr/>
          <p:nvPr/>
        </p:nvSpPr>
        <p:spPr>
          <a:xfrm rot="7042565">
            <a:off x="5838086" y="328295"/>
            <a:ext cx="455416" cy="1242484"/>
          </a:xfrm>
          <a:prstGeom prst="leftBrace">
            <a:avLst>
              <a:gd name="adj1" fmla="val 26415"/>
              <a:gd name="adj2" fmla="val 50404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7724134"/>
              </p:ext>
            </p:extLst>
          </p:nvPr>
        </p:nvGraphicFramePr>
        <p:xfrm>
          <a:off x="83981" y="3938318"/>
          <a:ext cx="6248436" cy="2233747"/>
        </p:xfrm>
        <a:graphic>
          <a:graphicData uri="http://schemas.openxmlformats.org/drawingml/2006/table">
            <a:tbl>
              <a:tblPr/>
              <a:tblGrid>
                <a:gridCol w="2620511"/>
                <a:gridCol w="766376"/>
                <a:gridCol w="732384"/>
                <a:gridCol w="732384"/>
                <a:gridCol w="593323"/>
                <a:gridCol w="803458"/>
              </a:tblGrid>
              <a:tr h="81642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B0F0"/>
                          </a:solidFill>
                          <a:effectLst/>
                          <a:latin typeface="Calibri"/>
                        </a:rPr>
                        <a:t>WBS Breakout of Implementation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F243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B0F0"/>
                          </a:solidFill>
                          <a:effectLst/>
                          <a:latin typeface="Calibri"/>
                        </a:rPr>
                        <a:t>Direct M&amp;S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F243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B0F0"/>
                          </a:solidFill>
                          <a:effectLst/>
                          <a:latin typeface="Calibri"/>
                        </a:rPr>
                        <a:t>B A C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F243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B0F0"/>
                          </a:solidFill>
                          <a:effectLst/>
                          <a:latin typeface="Calibri"/>
                        </a:rPr>
                        <a:t>Estimate Uncertainty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F243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B0F0"/>
                          </a:solidFill>
                          <a:effectLst/>
                          <a:latin typeface="Calibri"/>
                        </a:rPr>
                        <a:t>Total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F243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B0F0"/>
                          </a:solidFill>
                          <a:effectLst/>
                          <a:latin typeface="Calibri"/>
                        </a:rPr>
                        <a:t>Average Contingency on remaining budget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F243E"/>
                    </a:solidFill>
                  </a:tcPr>
                </a:tc>
              </a:tr>
              <a:tr h="16328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475.02.07      Power Supply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1,286,200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2,537,885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698,597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3,236,484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28%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328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475.02.07      Magnets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278,400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1,843,114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547,534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2,390,650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30%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328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475.02.07      LCW &amp; Compressed Air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162,700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596,180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178,855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775,038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30%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328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475.02.07      Vacuum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131,400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458,437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137,530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595,968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30%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328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475.02.07      Magnet Supports &amp; Beam Stops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104,700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159,688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50,488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210,176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31%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328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475.02.07      Optics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28,406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8,522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36,927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30%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3285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328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Total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1,963,400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5,623,710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1,621,526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7,245,243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30%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15" name="Rectangle 14"/>
          <p:cNvSpPr/>
          <p:nvPr/>
        </p:nvSpPr>
        <p:spPr>
          <a:xfrm>
            <a:off x="5823815" y="406849"/>
            <a:ext cx="149393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Final Design Costs</a:t>
            </a:r>
          </a:p>
        </p:txBody>
      </p:sp>
      <p:sp>
        <p:nvSpPr>
          <p:cNvPr id="17" name="TextBox 1"/>
          <p:cNvSpPr txBox="1"/>
          <p:nvPr/>
        </p:nvSpPr>
        <p:spPr>
          <a:xfrm>
            <a:off x="2815214" y="2273887"/>
            <a:ext cx="628159" cy="634117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 smtClean="0">
                <a:solidFill>
                  <a:srgbClr val="666699"/>
                </a:solidFill>
              </a:rPr>
              <a:t>Installation</a:t>
            </a:r>
            <a:endParaRPr lang="en-US" sz="1400" dirty="0">
              <a:solidFill>
                <a:srgbClr val="66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3109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Chart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19529467"/>
              </p:ext>
            </p:extLst>
          </p:nvPr>
        </p:nvGraphicFramePr>
        <p:xfrm>
          <a:off x="1131480" y="1333045"/>
          <a:ext cx="7108753" cy="48159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Cost Distribution by Resource Type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10/22/14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D. Still- Mu2e DOE CD2  Review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0CCE80-3B22-F34E-81B2-E096627812DD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363709" y="871379"/>
            <a:ext cx="24118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Base Cost (AY $k)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625172" y="1116818"/>
            <a:ext cx="118404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accent5">
                    <a:lumMod val="75000"/>
                  </a:schemeClr>
                </a:solidFill>
              </a:rPr>
              <a:t>Welder</a:t>
            </a:r>
          </a:p>
          <a:p>
            <a:r>
              <a:rPr lang="en-US" sz="1600" dirty="0" smtClean="0">
                <a:solidFill>
                  <a:schemeClr val="accent5">
                    <a:lumMod val="75000"/>
                  </a:schemeClr>
                </a:solidFill>
              </a:rPr>
              <a:t>Rigger</a:t>
            </a:r>
          </a:p>
          <a:p>
            <a:r>
              <a:rPr lang="en-US" sz="1600" dirty="0" smtClean="0">
                <a:solidFill>
                  <a:schemeClr val="accent5">
                    <a:lumMod val="75000"/>
                  </a:schemeClr>
                </a:solidFill>
              </a:rPr>
              <a:t>Iron Worker</a:t>
            </a:r>
          </a:p>
          <a:p>
            <a:r>
              <a:rPr lang="en-US" sz="1600" dirty="0" smtClean="0">
                <a:solidFill>
                  <a:schemeClr val="accent5">
                    <a:lumMod val="75000"/>
                  </a:schemeClr>
                </a:solidFill>
              </a:rPr>
              <a:t>Pipefitter</a:t>
            </a:r>
            <a:endParaRPr lang="en-US" sz="16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59439" y="4226674"/>
            <a:ext cx="144943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BD1F24"/>
                </a:solidFill>
              </a:rPr>
              <a:t>Materials</a:t>
            </a:r>
          </a:p>
          <a:p>
            <a:r>
              <a:rPr lang="en-US" sz="1600" dirty="0" smtClean="0">
                <a:solidFill>
                  <a:srgbClr val="BD1F24"/>
                </a:solidFill>
              </a:rPr>
              <a:t>&amp;</a:t>
            </a:r>
          </a:p>
          <a:p>
            <a:r>
              <a:rPr lang="en-US" sz="1600" dirty="0" smtClean="0">
                <a:solidFill>
                  <a:srgbClr val="BD1F24"/>
                </a:solidFill>
              </a:rPr>
              <a:t>TM electricians</a:t>
            </a:r>
            <a:endParaRPr lang="en-US" sz="1600" dirty="0">
              <a:solidFill>
                <a:srgbClr val="BD1F24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499559" y="4699834"/>
            <a:ext cx="11368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154D81"/>
                </a:solidFill>
              </a:rPr>
              <a:t>FNAL Labor</a:t>
            </a:r>
          </a:p>
        </p:txBody>
      </p:sp>
    </p:spTree>
    <p:extLst>
      <p:ext uri="{BB962C8B-B14F-4D97-AF65-F5344CB8AC3E}">
        <p14:creationId xmlns:p14="http://schemas.microsoft.com/office/powerpoint/2010/main" val="1311225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Chart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34380160"/>
              </p:ext>
            </p:extLst>
          </p:nvPr>
        </p:nvGraphicFramePr>
        <p:xfrm>
          <a:off x="676275" y="1314193"/>
          <a:ext cx="7765553" cy="48393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Quality of Estimate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10/22/14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D. Still- Mu2e DOE CD2  Review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0CCE80-3B22-F34E-81B2-E096627812DD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210734" y="1062094"/>
            <a:ext cx="45985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Base Cost by Estimate Type (AY $k)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827293" y="5757787"/>
            <a:ext cx="76145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100% of cost is at the Preliminary Design </a:t>
            </a:r>
            <a:r>
              <a:rPr lang="en-US" sz="1800" dirty="0" smtClean="0"/>
              <a:t>level </a:t>
            </a:r>
            <a:r>
              <a:rPr lang="en-US" sz="1800" dirty="0" smtClean="0"/>
              <a:t>or better .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699823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Labor Resources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10/22/14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D. Still- Mu2e DOE CD2  Review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0CCE80-3B22-F34E-81B2-E096627812DD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957624" y="787238"/>
            <a:ext cx="23858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FTEs by Discipline</a:t>
            </a:r>
            <a:endParaRPr lang="en-US" dirty="0"/>
          </a:p>
        </p:txBody>
      </p:sp>
      <p:graphicFrame>
        <p:nvGraphicFramePr>
          <p:cNvPr id="9" name="Chart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46496172"/>
              </p:ext>
            </p:extLst>
          </p:nvPr>
        </p:nvGraphicFramePr>
        <p:xfrm>
          <a:off x="676275" y="1233377"/>
          <a:ext cx="7882934" cy="491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799883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Labor / Material Breakdown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10/22/14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D. Still- Mu2e DOE CD2  Review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62C15F7-22DB-1448-B34D-3F8D2909FD0C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765735" y="1079526"/>
            <a:ext cx="44936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Base Cost by Estimate Type (</a:t>
            </a:r>
            <a:r>
              <a:rPr lang="en-US" dirty="0" smtClean="0"/>
              <a:t>AY $</a:t>
            </a:r>
            <a:r>
              <a:rPr lang="en-US" dirty="0"/>
              <a:t>k)</a:t>
            </a:r>
          </a:p>
        </p:txBody>
      </p:sp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57688395"/>
              </p:ext>
            </p:extLst>
          </p:nvPr>
        </p:nvGraphicFramePr>
        <p:xfrm>
          <a:off x="368141" y="1583191"/>
          <a:ext cx="8159170" cy="46064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598814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Cost Table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10/22/14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D. Still- Mu2e DOE CD2  Review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62C15F7-22DB-1448-B34D-3F8D2909FD0C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5100966"/>
              </p:ext>
            </p:extLst>
          </p:nvPr>
        </p:nvGraphicFramePr>
        <p:xfrm>
          <a:off x="0" y="1662214"/>
          <a:ext cx="9143999" cy="3602854"/>
        </p:xfrm>
        <a:graphic>
          <a:graphicData uri="http://schemas.openxmlformats.org/drawingml/2006/table">
            <a:tbl>
              <a:tblPr/>
              <a:tblGrid>
                <a:gridCol w="4397188"/>
                <a:gridCol w="564777"/>
                <a:gridCol w="599014"/>
                <a:gridCol w="732245"/>
                <a:gridCol w="1132225"/>
                <a:gridCol w="929531"/>
                <a:gridCol w="789019"/>
              </a:tblGrid>
              <a:tr h="951494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effectLst/>
                          <a:latin typeface="Microsoft Sans Serif"/>
                        </a:rPr>
                        <a:t> </a:t>
                      </a:r>
                    </a:p>
                  </a:txBody>
                  <a:tcPr marL="7304" marR="7304" marT="7304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6933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M&amp;S</a:t>
                      </a:r>
                    </a:p>
                  </a:txBody>
                  <a:tcPr marL="7304" marR="7304" marT="7304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6933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Labor</a:t>
                      </a:r>
                    </a:p>
                  </a:txBody>
                  <a:tcPr marL="7304" marR="7304" marT="7304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6933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Total</a:t>
                      </a:r>
                    </a:p>
                  </a:txBody>
                  <a:tcPr marL="7304" marR="7304" marT="7304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6933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Estimate Uncertainty (on remaining </a:t>
                      </a:r>
                      <a:r>
                        <a:rPr lang="en-US" sz="12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budget)</a:t>
                      </a:r>
                      <a:endParaRPr lang="en-US" sz="1200" b="0" i="0" u="none" strike="noStrike" dirty="0">
                        <a:solidFill>
                          <a:srgbClr val="FFFFFF"/>
                        </a:solidFill>
                        <a:effectLst/>
                        <a:latin typeface="Arial"/>
                      </a:endParaRPr>
                    </a:p>
                  </a:txBody>
                  <a:tcPr marL="7304" marR="7304" marT="7304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6933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% Contingency </a:t>
                      </a:r>
                      <a:r>
                        <a:rPr lang="en-US" sz="12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(on remaining budget) </a:t>
                      </a:r>
                      <a:endParaRPr lang="en-US" sz="1200" b="0" i="0" u="none" strike="noStrike" dirty="0">
                        <a:solidFill>
                          <a:srgbClr val="FFFFFF"/>
                        </a:solidFill>
                        <a:effectLst/>
                        <a:latin typeface="Arial"/>
                      </a:endParaRPr>
                    </a:p>
                  </a:txBody>
                  <a:tcPr marL="7304" marR="7304" marT="7304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6933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Total Cost</a:t>
                      </a:r>
                    </a:p>
                  </a:txBody>
                  <a:tcPr marL="7304" marR="7304" marT="7304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6933C"/>
                    </a:solidFill>
                  </a:tcPr>
                </a:tc>
              </a:tr>
              <a:tr h="27771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effectLst/>
                          <a:latin typeface="Microsoft Sans Serif"/>
                        </a:rPr>
                        <a:t>475.02.07.01 External Beamline Magnets</a:t>
                      </a:r>
                    </a:p>
                  </a:txBody>
                  <a:tcPr marL="7304" marR="7304" marT="7304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effectLst/>
                          <a:latin typeface="Microsoft Sans Serif"/>
                        </a:rPr>
                        <a:t> </a:t>
                      </a:r>
                    </a:p>
                  </a:txBody>
                  <a:tcPr marL="7304" marR="7304" marT="7304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effectLst/>
                          <a:latin typeface="Microsoft Sans Serif"/>
                        </a:rPr>
                        <a:t>238</a:t>
                      </a:r>
                    </a:p>
                  </a:txBody>
                  <a:tcPr marL="7304" marR="7304" marT="7304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effectLst/>
                          <a:latin typeface="Microsoft Sans Serif"/>
                        </a:rPr>
                        <a:t>238</a:t>
                      </a:r>
                    </a:p>
                  </a:txBody>
                  <a:tcPr marL="7304" marR="7304" marT="7304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effectLst/>
                          <a:latin typeface="Microsoft Sans Serif"/>
                        </a:rPr>
                        <a:t>42</a:t>
                      </a:r>
                    </a:p>
                  </a:txBody>
                  <a:tcPr marL="7304" marR="7304" marT="7304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effectLst/>
                          <a:latin typeface="Microsoft Sans Serif"/>
                        </a:rPr>
                        <a:t>30%</a:t>
                      </a:r>
                      <a:endParaRPr lang="en-US" sz="1200" b="0" i="0" u="none" strike="noStrike" dirty="0">
                        <a:effectLst/>
                        <a:latin typeface="Microsoft Sans Serif"/>
                      </a:endParaRPr>
                    </a:p>
                  </a:txBody>
                  <a:tcPr marL="7304" marR="7304" marT="7304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effectLst/>
                          <a:latin typeface="Microsoft Sans Serif"/>
                        </a:rPr>
                        <a:t>280</a:t>
                      </a:r>
                    </a:p>
                  </a:txBody>
                  <a:tcPr marL="7304" marR="7304" marT="7304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</a:tr>
              <a:tr h="38512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effectLst/>
                          <a:latin typeface="Microsoft Sans Serif"/>
                        </a:rPr>
                        <a:t>475.02.07.02 External Beamline Magnet Power Supplies</a:t>
                      </a:r>
                    </a:p>
                  </a:txBody>
                  <a:tcPr marL="7304" marR="7304" marT="7304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effectLst/>
                          <a:latin typeface="Microsoft Sans Serif"/>
                        </a:rPr>
                        <a:t> </a:t>
                      </a:r>
                    </a:p>
                  </a:txBody>
                  <a:tcPr marL="7304" marR="7304" marT="7304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effectLst/>
                          <a:latin typeface="Microsoft Sans Serif"/>
                        </a:rPr>
                        <a:t>198</a:t>
                      </a:r>
                    </a:p>
                  </a:txBody>
                  <a:tcPr marL="7304" marR="7304" marT="7304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effectLst/>
                          <a:latin typeface="Microsoft Sans Serif"/>
                        </a:rPr>
                        <a:t>198</a:t>
                      </a:r>
                    </a:p>
                  </a:txBody>
                  <a:tcPr marL="7304" marR="7304" marT="7304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effectLst/>
                          <a:latin typeface="Microsoft Sans Serif"/>
                        </a:rPr>
                        <a:t>22</a:t>
                      </a:r>
                    </a:p>
                  </a:txBody>
                  <a:tcPr marL="7304" marR="7304" marT="7304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effectLst/>
                          <a:latin typeface="Microsoft Sans Serif"/>
                        </a:rPr>
                        <a:t>30%</a:t>
                      </a:r>
                      <a:endParaRPr lang="en-US" sz="1200" b="0" i="0" u="none" strike="noStrike" dirty="0">
                        <a:effectLst/>
                        <a:latin typeface="Microsoft Sans Serif"/>
                      </a:endParaRPr>
                    </a:p>
                  </a:txBody>
                  <a:tcPr marL="7304" marR="7304" marT="7304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effectLst/>
                          <a:latin typeface="Microsoft Sans Serif"/>
                        </a:rPr>
                        <a:t>220</a:t>
                      </a:r>
                    </a:p>
                  </a:txBody>
                  <a:tcPr marL="7304" marR="7304" marT="7304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</a:tr>
              <a:tr h="38512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effectLst/>
                          <a:latin typeface="Microsoft Sans Serif"/>
                        </a:rPr>
                        <a:t>475.02.07.03 External Beamline Mechanical &amp; Vacuum Systems</a:t>
                      </a:r>
                    </a:p>
                  </a:txBody>
                  <a:tcPr marL="7304" marR="7304" marT="7304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effectLst/>
                          <a:latin typeface="Microsoft Sans Serif"/>
                        </a:rPr>
                        <a:t> </a:t>
                      </a:r>
                    </a:p>
                  </a:txBody>
                  <a:tcPr marL="7304" marR="7304" marT="7304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effectLst/>
                          <a:latin typeface="Microsoft Sans Serif"/>
                        </a:rPr>
                        <a:t>373</a:t>
                      </a:r>
                    </a:p>
                  </a:txBody>
                  <a:tcPr marL="7304" marR="7304" marT="7304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effectLst/>
                          <a:latin typeface="Microsoft Sans Serif"/>
                        </a:rPr>
                        <a:t>373</a:t>
                      </a:r>
                    </a:p>
                  </a:txBody>
                  <a:tcPr marL="7304" marR="7304" marT="7304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effectLst/>
                          <a:latin typeface="Microsoft Sans Serif"/>
                        </a:rPr>
                        <a:t>36</a:t>
                      </a:r>
                    </a:p>
                  </a:txBody>
                  <a:tcPr marL="7304" marR="7304" marT="7304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effectLst/>
                          <a:latin typeface="Microsoft Sans Serif"/>
                        </a:rPr>
                        <a:t>33%</a:t>
                      </a:r>
                      <a:endParaRPr lang="en-US" sz="1200" b="0" i="0" u="none" strike="noStrike" dirty="0">
                        <a:effectLst/>
                        <a:latin typeface="Microsoft Sans Serif"/>
                      </a:endParaRPr>
                    </a:p>
                  </a:txBody>
                  <a:tcPr marL="7304" marR="7304" marT="7304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effectLst/>
                          <a:latin typeface="Microsoft Sans Serif"/>
                        </a:rPr>
                        <a:t>409</a:t>
                      </a:r>
                    </a:p>
                  </a:txBody>
                  <a:tcPr marL="7304" marR="7304" marT="7304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</a:tr>
              <a:tr h="385121">
                <a:tc>
                  <a:txBody>
                    <a:bodyPr/>
                    <a:lstStyle/>
                    <a:p>
                      <a:pPr algn="l" fontAlgn="ctr"/>
                      <a:r>
                        <a:rPr lang="de-DE" sz="1200" b="0" i="0" u="none" strike="noStrike">
                          <a:effectLst/>
                          <a:latin typeface="Microsoft Sans Serif"/>
                        </a:rPr>
                        <a:t>475.02.07.04 External Beamline Diagnostic Absorber</a:t>
                      </a:r>
                    </a:p>
                  </a:txBody>
                  <a:tcPr marL="7304" marR="7304" marT="7304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effectLst/>
                          <a:latin typeface="Microsoft Sans Serif"/>
                        </a:rPr>
                        <a:t>26</a:t>
                      </a:r>
                    </a:p>
                  </a:txBody>
                  <a:tcPr marL="7304" marR="7304" marT="7304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effectLst/>
                          <a:latin typeface="Microsoft Sans Serif"/>
                        </a:rPr>
                        <a:t>65</a:t>
                      </a:r>
                    </a:p>
                  </a:txBody>
                  <a:tcPr marL="7304" marR="7304" marT="7304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effectLst/>
                          <a:latin typeface="Microsoft Sans Serif"/>
                        </a:rPr>
                        <a:t>91</a:t>
                      </a:r>
                    </a:p>
                  </a:txBody>
                  <a:tcPr marL="7304" marR="7304" marT="7304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effectLst/>
                          <a:latin typeface="Microsoft Sans Serif"/>
                        </a:rPr>
                        <a:t> </a:t>
                      </a:r>
                    </a:p>
                  </a:txBody>
                  <a:tcPr marL="7304" marR="7304" marT="7304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effectLst/>
                          <a:latin typeface="Microsoft Sans Serif"/>
                        </a:rPr>
                        <a:t>0%</a:t>
                      </a:r>
                    </a:p>
                  </a:txBody>
                  <a:tcPr marL="7304" marR="7304" marT="7304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effectLst/>
                          <a:latin typeface="Microsoft Sans Serif"/>
                        </a:rPr>
                        <a:t>91</a:t>
                      </a:r>
                    </a:p>
                  </a:txBody>
                  <a:tcPr marL="7304" marR="7304" marT="7304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</a:tr>
              <a:tr h="27771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effectLst/>
                          <a:latin typeface="Microsoft Sans Serif"/>
                        </a:rPr>
                        <a:t>475.02.07.05 External Beamline Optics</a:t>
                      </a:r>
                    </a:p>
                  </a:txBody>
                  <a:tcPr marL="7304" marR="7304" marT="7304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effectLst/>
                          <a:latin typeface="Microsoft Sans Serif"/>
                        </a:rPr>
                        <a:t> </a:t>
                      </a:r>
                    </a:p>
                  </a:txBody>
                  <a:tcPr marL="7304" marR="7304" marT="7304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effectLst/>
                          <a:latin typeface="Microsoft Sans Serif"/>
                        </a:rPr>
                        <a:t>199</a:t>
                      </a:r>
                    </a:p>
                  </a:txBody>
                  <a:tcPr marL="7304" marR="7304" marT="7304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effectLst/>
                          <a:latin typeface="Microsoft Sans Serif"/>
                        </a:rPr>
                        <a:t>199</a:t>
                      </a:r>
                    </a:p>
                  </a:txBody>
                  <a:tcPr marL="7304" marR="7304" marT="7304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effectLst/>
                          <a:latin typeface="Microsoft Sans Serif"/>
                        </a:rPr>
                        <a:t>38</a:t>
                      </a:r>
                    </a:p>
                  </a:txBody>
                  <a:tcPr marL="7304" marR="7304" marT="7304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effectLst/>
                          <a:latin typeface="Microsoft Sans Serif"/>
                        </a:rPr>
                        <a:t>32%</a:t>
                      </a:r>
                      <a:endParaRPr lang="en-US" sz="1200" b="0" i="0" u="none" strike="noStrike" dirty="0">
                        <a:effectLst/>
                        <a:latin typeface="Microsoft Sans Serif"/>
                      </a:endParaRPr>
                    </a:p>
                  </a:txBody>
                  <a:tcPr marL="7304" marR="7304" marT="7304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effectLst/>
                          <a:latin typeface="Microsoft Sans Serif"/>
                        </a:rPr>
                        <a:t>237</a:t>
                      </a:r>
                    </a:p>
                  </a:txBody>
                  <a:tcPr marL="7304" marR="7304" marT="7304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</a:tr>
              <a:tr h="38512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effectLst/>
                          <a:latin typeface="Microsoft Sans Serif"/>
                        </a:rPr>
                        <a:t>475.02.07.06 Oversight and Technical Documentation</a:t>
                      </a:r>
                    </a:p>
                  </a:txBody>
                  <a:tcPr marL="7304" marR="7304" marT="7304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effectLst/>
                          <a:latin typeface="Microsoft Sans Serif"/>
                        </a:rPr>
                        <a:t> </a:t>
                      </a:r>
                    </a:p>
                  </a:txBody>
                  <a:tcPr marL="7304" marR="7304" marT="7304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effectLst/>
                          <a:latin typeface="Microsoft Sans Serif"/>
                        </a:rPr>
                        <a:t>517</a:t>
                      </a:r>
                    </a:p>
                  </a:txBody>
                  <a:tcPr marL="7304" marR="7304" marT="7304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effectLst/>
                          <a:latin typeface="Microsoft Sans Serif"/>
                        </a:rPr>
                        <a:t>517</a:t>
                      </a:r>
                    </a:p>
                  </a:txBody>
                  <a:tcPr marL="7304" marR="7304" marT="7304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effectLst/>
                          <a:latin typeface="Microsoft Sans Serif"/>
                        </a:rPr>
                        <a:t>70</a:t>
                      </a:r>
                    </a:p>
                  </a:txBody>
                  <a:tcPr marL="7304" marR="7304" marT="7304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effectLst/>
                          <a:latin typeface="Microsoft Sans Serif"/>
                        </a:rPr>
                        <a:t>22%</a:t>
                      </a:r>
                      <a:endParaRPr lang="en-US" sz="1200" b="0" i="0" u="none" strike="noStrike" dirty="0">
                        <a:effectLst/>
                        <a:latin typeface="Microsoft Sans Serif"/>
                      </a:endParaRPr>
                    </a:p>
                  </a:txBody>
                  <a:tcPr marL="7304" marR="7304" marT="7304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effectLst/>
                          <a:latin typeface="Microsoft Sans Serif"/>
                        </a:rPr>
                        <a:t>587</a:t>
                      </a:r>
                    </a:p>
                  </a:txBody>
                  <a:tcPr marL="7304" marR="7304" marT="7304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</a:tr>
              <a:tr h="27771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effectLst/>
                          <a:latin typeface="Microsoft Sans Serif"/>
                        </a:rPr>
                        <a:t>475.02.07.07 Implementation</a:t>
                      </a:r>
                    </a:p>
                  </a:txBody>
                  <a:tcPr marL="7304" marR="7304" marT="7304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effectLst/>
                          <a:latin typeface="Microsoft Sans Serif"/>
                        </a:rPr>
                        <a:t>3,387</a:t>
                      </a:r>
                    </a:p>
                  </a:txBody>
                  <a:tcPr marL="7304" marR="7304" marT="7304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effectLst/>
                          <a:latin typeface="Microsoft Sans Serif"/>
                        </a:rPr>
                        <a:t>2,237</a:t>
                      </a:r>
                    </a:p>
                  </a:txBody>
                  <a:tcPr marL="7304" marR="7304" marT="7304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effectLst/>
                          <a:latin typeface="Microsoft Sans Serif"/>
                        </a:rPr>
                        <a:t>5,624</a:t>
                      </a:r>
                    </a:p>
                  </a:txBody>
                  <a:tcPr marL="7304" marR="7304" marT="7304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effectLst/>
                          <a:latin typeface="Microsoft Sans Serif"/>
                        </a:rPr>
                        <a:t>1,622</a:t>
                      </a:r>
                    </a:p>
                  </a:txBody>
                  <a:tcPr marL="7304" marR="7304" marT="7304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effectLst/>
                          <a:latin typeface="Microsoft Sans Serif"/>
                        </a:rPr>
                        <a:t>29%</a:t>
                      </a:r>
                    </a:p>
                  </a:txBody>
                  <a:tcPr marL="7304" marR="7304" marT="7304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effectLst/>
                          <a:latin typeface="Microsoft Sans Serif"/>
                        </a:rPr>
                        <a:t>7,245</a:t>
                      </a:r>
                    </a:p>
                  </a:txBody>
                  <a:tcPr marL="7304" marR="7304" marT="7304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</a:tr>
              <a:tr h="27771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effectLst/>
                          <a:latin typeface="Microsoft Sans Serif"/>
                        </a:rPr>
                        <a:t>Grand Total</a:t>
                      </a:r>
                    </a:p>
                  </a:txBody>
                  <a:tcPr marL="7304" marR="7304" marT="7304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effectLst/>
                          <a:latin typeface="Microsoft Sans Serif"/>
                        </a:rPr>
                        <a:t>3,412</a:t>
                      </a:r>
                    </a:p>
                  </a:txBody>
                  <a:tcPr marL="7304" marR="7304" marT="7304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effectLst/>
                          <a:latin typeface="Microsoft Sans Serif"/>
                        </a:rPr>
                        <a:t>3,827</a:t>
                      </a:r>
                    </a:p>
                  </a:txBody>
                  <a:tcPr marL="7304" marR="7304" marT="7304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effectLst/>
                          <a:latin typeface="Microsoft Sans Serif"/>
                        </a:rPr>
                        <a:t>7,240</a:t>
                      </a:r>
                    </a:p>
                  </a:txBody>
                  <a:tcPr marL="7304" marR="7304" marT="7304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effectLst/>
                          <a:latin typeface="Microsoft Sans Serif"/>
                        </a:rPr>
                        <a:t>1,830</a:t>
                      </a:r>
                    </a:p>
                  </a:txBody>
                  <a:tcPr marL="7304" marR="7304" marT="7304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effectLst/>
                          <a:latin typeface="Microsoft Sans Serif"/>
                        </a:rPr>
                        <a:t>29%</a:t>
                      </a:r>
                      <a:endParaRPr lang="en-US" sz="1200" b="0" i="0" u="none" strike="noStrike" dirty="0">
                        <a:effectLst/>
                        <a:latin typeface="Microsoft Sans Serif"/>
                      </a:endParaRPr>
                    </a:p>
                  </a:txBody>
                  <a:tcPr marL="7304" marR="7304" marT="7304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effectLst/>
                          <a:latin typeface="Microsoft Sans Serif"/>
                        </a:rPr>
                        <a:t>9,069</a:t>
                      </a:r>
                    </a:p>
                  </a:txBody>
                  <a:tcPr marL="7304" marR="7304" marT="7304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</a:tr>
            </a:tbl>
          </a:graphicData>
        </a:graphic>
      </p:graphicFrame>
      <p:sp>
        <p:nvSpPr>
          <p:cNvPr id="10" name="Rectangle 9"/>
          <p:cNvSpPr/>
          <p:nvPr/>
        </p:nvSpPr>
        <p:spPr>
          <a:xfrm>
            <a:off x="402664" y="1200549"/>
            <a:ext cx="233230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Base </a:t>
            </a:r>
            <a:r>
              <a:rPr lang="en-US" dirty="0" smtClean="0"/>
              <a:t>Cost </a:t>
            </a:r>
            <a:r>
              <a:rPr lang="en-US" dirty="0"/>
              <a:t>(</a:t>
            </a:r>
            <a:r>
              <a:rPr lang="en-US" dirty="0" smtClean="0"/>
              <a:t>AY K$)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8245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M4 External Beamline from CD2 Dir. Review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2887" y="791169"/>
            <a:ext cx="8672513" cy="5375715"/>
          </a:xfrm>
        </p:spPr>
        <p:txBody>
          <a:bodyPr/>
          <a:lstStyle/>
          <a:p>
            <a:r>
              <a:rPr lang="en-US" sz="1800" dirty="0" smtClean="0"/>
              <a:t>At the CD2 Directors Review in July there was a comment in the Cost and Schedule section </a:t>
            </a:r>
            <a:r>
              <a:rPr lang="en-US" dirty="0" smtClean="0"/>
              <a:t>– </a:t>
            </a:r>
            <a:r>
              <a:rPr lang="en-US" sz="1800" i="1" dirty="0" smtClean="0">
                <a:solidFill>
                  <a:schemeClr val="tx2"/>
                </a:solidFill>
              </a:rPr>
              <a:t>“There </a:t>
            </a:r>
            <a:r>
              <a:rPr lang="en-US" sz="1800" i="1" dirty="0">
                <a:solidFill>
                  <a:schemeClr val="tx2"/>
                </a:solidFill>
              </a:rPr>
              <a:t>is a mismatch between some BOEs and P6. </a:t>
            </a:r>
            <a:r>
              <a:rPr lang="en-US" sz="1800" i="1" dirty="0" smtClean="0">
                <a:solidFill>
                  <a:schemeClr val="tx2"/>
                </a:solidFill>
              </a:rPr>
              <a:t>This </a:t>
            </a:r>
            <a:r>
              <a:rPr lang="en-US" sz="1800" i="1" dirty="0">
                <a:solidFill>
                  <a:schemeClr val="tx2"/>
                </a:solidFill>
              </a:rPr>
              <a:t>is recognized and the path </a:t>
            </a:r>
            <a:r>
              <a:rPr lang="en-US" sz="1800" i="1" dirty="0" smtClean="0">
                <a:solidFill>
                  <a:schemeClr val="tx2"/>
                </a:solidFill>
              </a:rPr>
              <a:t>forward </a:t>
            </a:r>
            <a:r>
              <a:rPr lang="en-US" sz="1800" i="1" dirty="0">
                <a:solidFill>
                  <a:schemeClr val="tx2"/>
                </a:solidFill>
              </a:rPr>
              <a:t>is under discussion. </a:t>
            </a:r>
            <a:r>
              <a:rPr lang="en-US" sz="1800" i="1" dirty="0" smtClean="0">
                <a:solidFill>
                  <a:schemeClr val="tx2"/>
                </a:solidFill>
              </a:rPr>
              <a:t>For </a:t>
            </a:r>
            <a:r>
              <a:rPr lang="en-US" sz="1800" i="1" dirty="0">
                <a:solidFill>
                  <a:schemeClr val="tx2"/>
                </a:solidFill>
              </a:rPr>
              <a:t>example, </a:t>
            </a:r>
            <a:r>
              <a:rPr lang="en-US" sz="1800" i="1" dirty="0" smtClean="0">
                <a:solidFill>
                  <a:schemeClr val="tx2"/>
                </a:solidFill>
              </a:rPr>
              <a:t>the </a:t>
            </a:r>
            <a:r>
              <a:rPr lang="en-US" sz="1800" i="1" dirty="0">
                <a:solidFill>
                  <a:schemeClr val="tx2"/>
                </a:solidFill>
              </a:rPr>
              <a:t>accelerator management team </a:t>
            </a:r>
            <a:r>
              <a:rPr lang="en-US" sz="1800" i="1" dirty="0" smtClean="0">
                <a:solidFill>
                  <a:schemeClr val="tx2"/>
                </a:solidFill>
              </a:rPr>
              <a:t>stated </a:t>
            </a:r>
            <a:r>
              <a:rPr lang="en-US" sz="1800" i="1" dirty="0">
                <a:solidFill>
                  <a:schemeClr val="tx2"/>
                </a:solidFill>
              </a:rPr>
              <a:t>there is $</a:t>
            </a:r>
            <a:r>
              <a:rPr lang="en-US" sz="1800" i="1" dirty="0" smtClean="0">
                <a:solidFill>
                  <a:schemeClr val="tx2"/>
                </a:solidFill>
              </a:rPr>
              <a:t>1-2M </a:t>
            </a:r>
            <a:r>
              <a:rPr lang="en-US" sz="1800" i="1" dirty="0">
                <a:solidFill>
                  <a:schemeClr val="tx2"/>
                </a:solidFill>
              </a:rPr>
              <a:t>more in the BOEs for the magnets and power supplies than </a:t>
            </a:r>
            <a:r>
              <a:rPr lang="en-US" sz="1800" i="1" dirty="0" smtClean="0">
                <a:solidFill>
                  <a:schemeClr val="tx2"/>
                </a:solidFill>
              </a:rPr>
              <a:t>s </a:t>
            </a:r>
            <a:r>
              <a:rPr lang="en-US" sz="1800" i="1" dirty="0">
                <a:solidFill>
                  <a:schemeClr val="tx2"/>
                </a:solidFill>
              </a:rPr>
              <a:t>shown </a:t>
            </a:r>
            <a:r>
              <a:rPr lang="en-US" sz="1800" i="1" dirty="0" smtClean="0">
                <a:solidFill>
                  <a:schemeClr val="tx2"/>
                </a:solidFill>
              </a:rPr>
              <a:t>in </a:t>
            </a:r>
            <a:r>
              <a:rPr lang="en-US" sz="1800" i="1" dirty="0">
                <a:solidFill>
                  <a:schemeClr val="tx2"/>
                </a:solidFill>
              </a:rPr>
              <a:t>the </a:t>
            </a:r>
            <a:r>
              <a:rPr lang="en-US" sz="1800" i="1" dirty="0" smtClean="0">
                <a:solidFill>
                  <a:schemeClr val="tx2"/>
                </a:solidFill>
              </a:rPr>
              <a:t>schedule”</a:t>
            </a:r>
            <a:endParaRPr lang="en-US" sz="1800" i="1" dirty="0">
              <a:solidFill>
                <a:schemeClr val="tx2"/>
              </a:solidFill>
            </a:endParaRPr>
          </a:p>
          <a:p>
            <a:pPr marL="0" indent="0">
              <a:buNone/>
            </a:pPr>
            <a:endParaRPr lang="en-US" sz="1100" dirty="0" smtClean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en-US" sz="1100" dirty="0" smtClean="0">
                <a:solidFill>
                  <a:schemeClr val="tx2"/>
                </a:solidFill>
              </a:rPr>
              <a:t>         http</a:t>
            </a:r>
            <a:r>
              <a:rPr lang="en-US" sz="1100" dirty="0">
                <a:solidFill>
                  <a:schemeClr val="tx2"/>
                </a:solidFill>
              </a:rPr>
              <a:t>://www.fnal.gov/directorate/OPMO/Projects/Mu2e/DirRev/2014/20140708/FINAL_Closeout_Presentation_Mu2e_2014_07_08.pdf</a:t>
            </a:r>
            <a:endParaRPr lang="en-US" sz="1100" dirty="0" smtClean="0">
              <a:solidFill>
                <a:schemeClr val="tx2"/>
              </a:solidFill>
            </a:endParaRPr>
          </a:p>
          <a:p>
            <a:r>
              <a:rPr lang="en-US" sz="1800" dirty="0" smtClean="0"/>
              <a:t>Since July 2014, a “ground up” reevaluation of the M4 external beamline cost has been completed.   Reevaluation cost $9.1M from $7.2M.</a:t>
            </a:r>
          </a:p>
          <a:p>
            <a:endParaRPr lang="en-US" sz="1800" dirty="0"/>
          </a:p>
          <a:p>
            <a:r>
              <a:rPr lang="en-US" sz="1800" dirty="0" smtClean="0"/>
              <a:t>That reevaluation of the cost was presented to the Mu2e Accelerator Management for changes.</a:t>
            </a:r>
          </a:p>
          <a:p>
            <a:pPr marL="0" indent="0">
              <a:buNone/>
            </a:pPr>
            <a:endParaRPr lang="en-US" sz="1800" dirty="0" smtClean="0"/>
          </a:p>
          <a:p>
            <a:r>
              <a:rPr lang="en-US" sz="1800" dirty="0" smtClean="0"/>
              <a:t>An Accelerator Division Independent cost review of M4 External Beamline was conducted on Sept 8-12, 2014.</a:t>
            </a:r>
          </a:p>
          <a:p>
            <a:endParaRPr lang="en-US" sz="1800" dirty="0" smtClean="0"/>
          </a:p>
          <a:p>
            <a:r>
              <a:rPr lang="en-US" sz="1800" dirty="0" smtClean="0"/>
              <a:t>Internal Review Final Report can be found in </a:t>
            </a:r>
            <a:r>
              <a:rPr lang="en-US" sz="1800" dirty="0" smtClean="0">
                <a:solidFill>
                  <a:srgbClr val="0070C0"/>
                </a:solidFill>
              </a:rPr>
              <a:t>Mu2e-doc-4511 (link on review website)</a:t>
            </a:r>
            <a:r>
              <a:rPr lang="en-US" sz="1800" dirty="0" smtClean="0"/>
              <a:t> </a:t>
            </a:r>
            <a:endParaRPr lang="en-US" sz="1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10/22/14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D. Still- Mu2e DOE CD2  Review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62C15F7-22DB-1448-B34D-3F8D2909FD0C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7593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Organizational Breakdown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50013" y="6515100"/>
            <a:ext cx="1076325" cy="241300"/>
          </a:xfrm>
        </p:spPr>
        <p:txBody>
          <a:bodyPr/>
          <a:lstStyle/>
          <a:p>
            <a:pPr>
              <a:defRPr/>
            </a:pPr>
            <a:r>
              <a:rPr lang="en-US" smtClean="0"/>
              <a:t>10/22/14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6450" y="6515100"/>
            <a:ext cx="5373688" cy="2413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D. Still- Mu2e DOE CD2  Review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28600" y="6515100"/>
            <a:ext cx="447675" cy="241300"/>
          </a:xfrm>
        </p:spPr>
        <p:txBody>
          <a:bodyPr/>
          <a:lstStyle/>
          <a:p>
            <a:pPr>
              <a:defRPr/>
            </a:pPr>
            <a:fld id="{2A0CCE80-3B22-F34E-81B2-E096627812DD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439812288"/>
              </p:ext>
            </p:extLst>
          </p:nvPr>
        </p:nvGraphicFramePr>
        <p:xfrm>
          <a:off x="0" y="1562986"/>
          <a:ext cx="9058940" cy="43266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3912781" y="5215553"/>
            <a:ext cx="12759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(Design Only)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029625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Major Milestones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10/22/14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D. Still- Mu2e DOE CD2  Review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62C15F7-22DB-1448-B34D-3F8D2909FD0C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6869348"/>
              </p:ext>
            </p:extLst>
          </p:nvPr>
        </p:nvGraphicFramePr>
        <p:xfrm>
          <a:off x="138224" y="1075414"/>
          <a:ext cx="8612372" cy="4580710"/>
        </p:xfrm>
        <a:graphic>
          <a:graphicData uri="http://schemas.openxmlformats.org/drawingml/2006/table">
            <a:tbl>
              <a:tblPr/>
              <a:tblGrid>
                <a:gridCol w="1733106"/>
                <a:gridCol w="4614530"/>
                <a:gridCol w="733647"/>
                <a:gridCol w="797442"/>
                <a:gridCol w="733647"/>
              </a:tblGrid>
              <a:tr h="174921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Activity ID</a:t>
                      </a:r>
                    </a:p>
                  </a:txBody>
                  <a:tcPr marL="8330" marR="8330" marT="83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Activity Name</a:t>
                      </a:r>
                    </a:p>
                  </a:txBody>
                  <a:tcPr marL="8330" marR="8330" marT="83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Start</a:t>
                      </a:r>
                    </a:p>
                  </a:txBody>
                  <a:tcPr marL="8330" marR="8330" marT="83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Finish</a:t>
                      </a:r>
                    </a:p>
                  </a:txBody>
                  <a:tcPr marL="8330" marR="8330" marT="83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Milestone Tier</a:t>
                      </a:r>
                    </a:p>
                  </a:txBody>
                  <a:tcPr marL="8330" marR="8330" marT="83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</a:tr>
              <a:tr h="174921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47502.07.001010</a:t>
                      </a:r>
                    </a:p>
                  </a:txBody>
                  <a:tcPr marL="8330" marR="8330" marT="83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76933C"/>
                          </a:solidFill>
                          <a:effectLst/>
                          <a:latin typeface="Calibri"/>
                        </a:rPr>
                        <a:t>T5 - Mu2e External Beamline Preliminary Design Complete</a:t>
                      </a:r>
                    </a:p>
                  </a:txBody>
                  <a:tcPr marL="8330" marR="8330" marT="83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30" marR="8330" marT="83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76933C"/>
                          </a:solidFill>
                          <a:effectLst/>
                          <a:latin typeface="Calibri"/>
                        </a:rPr>
                        <a:t>1-May-14</a:t>
                      </a:r>
                    </a:p>
                  </a:txBody>
                  <a:tcPr marL="8330" marR="8330" marT="83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76933C"/>
                          </a:solidFill>
                          <a:effectLst/>
                          <a:latin typeface="Calibri"/>
                        </a:rPr>
                        <a:t>T5</a:t>
                      </a:r>
                    </a:p>
                  </a:txBody>
                  <a:tcPr marL="8330" marR="8330" marT="83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4921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47502.07.001200</a:t>
                      </a:r>
                    </a:p>
                  </a:txBody>
                  <a:tcPr marL="8330" marR="8330" marT="83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E26B0A"/>
                          </a:solidFill>
                          <a:effectLst/>
                          <a:latin typeface="Calibri"/>
                        </a:rPr>
                        <a:t>TX5 - FY15 Maintenance Shutdown (Accelerator Complex)</a:t>
                      </a:r>
                    </a:p>
                  </a:txBody>
                  <a:tcPr marL="8330" marR="8330" marT="83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08-Sep-15*</a:t>
                      </a:r>
                    </a:p>
                  </a:txBody>
                  <a:tcPr marL="8330" marR="8330" marT="83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30" marR="8330" marT="83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T5</a:t>
                      </a:r>
                    </a:p>
                  </a:txBody>
                  <a:tcPr marL="8330" marR="8330" marT="83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4921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47502.07.001050</a:t>
                      </a:r>
                    </a:p>
                  </a:txBody>
                  <a:tcPr marL="8330" marR="8330" marT="83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B050"/>
                          </a:solidFill>
                          <a:effectLst/>
                          <a:latin typeface="Calibri"/>
                        </a:rPr>
                        <a:t>TX4 - M4 External Beamline Enclosure Complete (by GPP)</a:t>
                      </a:r>
                    </a:p>
                  </a:txBody>
                  <a:tcPr marL="8330" marR="8330" marT="83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30" marR="8330" marT="83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B050"/>
                          </a:solidFill>
                          <a:effectLst/>
                          <a:latin typeface="Calibri"/>
                        </a:rPr>
                        <a:t>30-Sep-15</a:t>
                      </a:r>
                    </a:p>
                  </a:txBody>
                  <a:tcPr marL="8330" marR="8330" marT="83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B050"/>
                          </a:solidFill>
                          <a:effectLst/>
                          <a:latin typeface="Calibri"/>
                        </a:rPr>
                        <a:t>T4</a:t>
                      </a:r>
                    </a:p>
                  </a:txBody>
                  <a:tcPr marL="8330" marR="8330" marT="83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4921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47502.07.001020</a:t>
                      </a:r>
                    </a:p>
                  </a:txBody>
                  <a:tcPr marL="8330" marR="8330" marT="83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76933C"/>
                          </a:solidFill>
                          <a:effectLst/>
                          <a:latin typeface="Calibri"/>
                        </a:rPr>
                        <a:t>T5 - Mu2e External Beamline Final Design Complete</a:t>
                      </a:r>
                    </a:p>
                  </a:txBody>
                  <a:tcPr marL="8330" marR="8330" marT="83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30" marR="8330" marT="83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76933C"/>
                          </a:solidFill>
                          <a:effectLst/>
                          <a:latin typeface="Calibri"/>
                        </a:rPr>
                        <a:t>6-Nov-15</a:t>
                      </a:r>
                    </a:p>
                  </a:txBody>
                  <a:tcPr marL="8330" marR="8330" marT="83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76933C"/>
                          </a:solidFill>
                          <a:effectLst/>
                          <a:latin typeface="Calibri"/>
                        </a:rPr>
                        <a:t>T5</a:t>
                      </a:r>
                    </a:p>
                  </a:txBody>
                  <a:tcPr marL="8330" marR="8330" marT="83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4921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47502.07.001030</a:t>
                      </a:r>
                    </a:p>
                  </a:txBody>
                  <a:tcPr marL="8330" marR="8330" marT="83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B050"/>
                          </a:solidFill>
                          <a:effectLst/>
                          <a:latin typeface="Calibri"/>
                        </a:rPr>
                        <a:t>T5 - DOE CD-3 Accelerator Beam Line Mini-Review Approval</a:t>
                      </a:r>
                    </a:p>
                  </a:txBody>
                  <a:tcPr marL="8330" marR="8330" marT="83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B050"/>
                          </a:solidFill>
                          <a:effectLst/>
                          <a:latin typeface="Calibri"/>
                        </a:rPr>
                        <a:t>24-Feb-16</a:t>
                      </a:r>
                    </a:p>
                  </a:txBody>
                  <a:tcPr marL="8330" marR="8330" marT="83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>
                        <a:solidFill>
                          <a:srgbClr val="00B050"/>
                        </a:solidFill>
                        <a:effectLst/>
                        <a:latin typeface="Calibri"/>
                      </a:endParaRPr>
                    </a:p>
                  </a:txBody>
                  <a:tcPr marL="8330" marR="8330" marT="83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B050"/>
                          </a:solidFill>
                          <a:effectLst/>
                          <a:latin typeface="Calibri"/>
                        </a:rPr>
                        <a:t>T5</a:t>
                      </a:r>
                    </a:p>
                  </a:txBody>
                  <a:tcPr marL="8330" marR="8330" marT="83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4921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47502.07.01.004025</a:t>
                      </a:r>
                    </a:p>
                  </a:txBody>
                  <a:tcPr marL="8330" marR="8330" marT="83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T5 - Start External Beamline Magnet Stand Procurement &amp; Fabrication</a:t>
                      </a:r>
                    </a:p>
                  </a:txBody>
                  <a:tcPr marL="8330" marR="8330" marT="83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3-Oct-16</a:t>
                      </a:r>
                    </a:p>
                  </a:txBody>
                  <a:tcPr marL="8330" marR="8330" marT="83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30" marR="8330" marT="83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T5</a:t>
                      </a:r>
                    </a:p>
                  </a:txBody>
                  <a:tcPr marL="8330" marR="8330" marT="83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4921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47502.07.07.002500</a:t>
                      </a:r>
                    </a:p>
                  </a:txBody>
                  <a:tcPr marL="8330" marR="8330" marT="83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538DD5"/>
                          </a:solidFill>
                          <a:effectLst/>
                          <a:latin typeface="Calibri"/>
                        </a:rPr>
                        <a:t>T5 - Start of MDC Dipole Fabrication</a:t>
                      </a:r>
                    </a:p>
                  </a:txBody>
                  <a:tcPr marL="8330" marR="8330" marT="83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538DD5"/>
                          </a:solidFill>
                          <a:effectLst/>
                          <a:latin typeface="Calibri"/>
                        </a:rPr>
                        <a:t>3-Oct-16</a:t>
                      </a:r>
                    </a:p>
                  </a:txBody>
                  <a:tcPr marL="8330" marR="8330" marT="83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>
                        <a:solidFill>
                          <a:srgbClr val="538DD5"/>
                        </a:solidFill>
                        <a:effectLst/>
                        <a:latin typeface="Calibri"/>
                      </a:endParaRPr>
                    </a:p>
                  </a:txBody>
                  <a:tcPr marL="8330" marR="8330" marT="83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538DD5"/>
                          </a:solidFill>
                          <a:effectLst/>
                          <a:latin typeface="Calibri"/>
                        </a:rPr>
                        <a:t>T5</a:t>
                      </a:r>
                    </a:p>
                  </a:txBody>
                  <a:tcPr marL="8330" marR="8330" marT="83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4921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47502.07.07.004070</a:t>
                      </a:r>
                    </a:p>
                  </a:txBody>
                  <a:tcPr marL="8330" marR="8330" marT="83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T5 - Start of External Beamline Power Supply Procurement</a:t>
                      </a:r>
                    </a:p>
                  </a:txBody>
                  <a:tcPr marL="8330" marR="8330" marT="83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3-Oct-16</a:t>
                      </a:r>
                    </a:p>
                  </a:txBody>
                  <a:tcPr marL="8330" marR="8330" marT="83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30" marR="8330" marT="83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T5</a:t>
                      </a:r>
                    </a:p>
                  </a:txBody>
                  <a:tcPr marL="8330" marR="8330" marT="83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4921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47502.07.07.002630</a:t>
                      </a:r>
                    </a:p>
                  </a:txBody>
                  <a:tcPr marL="8330" marR="8330" marT="83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T5 - Start External Beamline Magnet Fixed Stand Assembly and Installation</a:t>
                      </a:r>
                    </a:p>
                  </a:txBody>
                  <a:tcPr marL="8330" marR="8330" marT="83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31-Oct-16</a:t>
                      </a:r>
                    </a:p>
                  </a:txBody>
                  <a:tcPr marL="8330" marR="8330" marT="83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30" marR="8330" marT="83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T5</a:t>
                      </a:r>
                    </a:p>
                  </a:txBody>
                  <a:tcPr marL="8330" marR="8330" marT="83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4921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47502.07.07.004180</a:t>
                      </a:r>
                    </a:p>
                  </a:txBody>
                  <a:tcPr marL="8330" marR="8330" marT="83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T5 - External Beamline Power Supply Fabrication and Installation Start</a:t>
                      </a:r>
                    </a:p>
                  </a:txBody>
                  <a:tcPr marL="8330" marR="8330" marT="83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29-Mar-17</a:t>
                      </a:r>
                    </a:p>
                  </a:txBody>
                  <a:tcPr marL="8330" marR="8330" marT="83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30" marR="8330" marT="83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T5</a:t>
                      </a:r>
                    </a:p>
                  </a:txBody>
                  <a:tcPr marL="8330" marR="8330" marT="83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4921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47502.07.1240</a:t>
                      </a:r>
                    </a:p>
                  </a:txBody>
                  <a:tcPr marL="8330" marR="8330" marT="83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E26B0A"/>
                          </a:solidFill>
                          <a:effectLst/>
                          <a:latin typeface="Calibri"/>
                        </a:rPr>
                        <a:t>TX5 - FY17 Maintenance Shutdown (Accelerator Complex)</a:t>
                      </a:r>
                    </a:p>
                  </a:txBody>
                  <a:tcPr marL="8330" marR="8330" marT="83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E26B0A"/>
                          </a:solidFill>
                          <a:effectLst/>
                          <a:latin typeface="Calibri"/>
                        </a:rPr>
                        <a:t>5-Sep-17</a:t>
                      </a:r>
                    </a:p>
                  </a:txBody>
                  <a:tcPr marL="8330" marR="8330" marT="83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E26B0A"/>
                        </a:solidFill>
                        <a:effectLst/>
                        <a:latin typeface="Calibri"/>
                      </a:endParaRPr>
                    </a:p>
                  </a:txBody>
                  <a:tcPr marL="8330" marR="8330" marT="83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E26B0A"/>
                          </a:solidFill>
                          <a:effectLst/>
                          <a:latin typeface="Calibri"/>
                        </a:rPr>
                        <a:t>T5</a:t>
                      </a:r>
                    </a:p>
                  </a:txBody>
                  <a:tcPr marL="8330" marR="8330" marT="83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4921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47502.07.07.004230</a:t>
                      </a:r>
                    </a:p>
                  </a:txBody>
                  <a:tcPr marL="8330" marR="8330" marT="83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T5 - External Beamline Mechanical &amp; Vacuum Procurement Start</a:t>
                      </a:r>
                    </a:p>
                  </a:txBody>
                  <a:tcPr marL="8330" marR="8330" marT="83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2-Oct-17</a:t>
                      </a:r>
                    </a:p>
                  </a:txBody>
                  <a:tcPr marL="8330" marR="8330" marT="83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30" marR="8330" marT="83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T5</a:t>
                      </a:r>
                    </a:p>
                  </a:txBody>
                  <a:tcPr marL="8330" marR="8330" marT="83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4921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47502.07.07.003060</a:t>
                      </a:r>
                    </a:p>
                  </a:txBody>
                  <a:tcPr marL="8330" marR="8330" marT="83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T5 - Start External Beamline  Ext. &amp; M4DA section Installation</a:t>
                      </a:r>
                    </a:p>
                  </a:txBody>
                  <a:tcPr marL="8330" marR="8330" marT="83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31-Oct-17</a:t>
                      </a:r>
                    </a:p>
                  </a:txBody>
                  <a:tcPr marL="8330" marR="8330" marT="83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30" marR="8330" marT="83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T5</a:t>
                      </a:r>
                    </a:p>
                  </a:txBody>
                  <a:tcPr marL="8330" marR="8330" marT="83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4921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47502.07.07.004220</a:t>
                      </a:r>
                    </a:p>
                  </a:txBody>
                  <a:tcPr marL="8330" marR="8330" marT="83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T5 - External Beamline Power Supply Installation Complete</a:t>
                      </a:r>
                    </a:p>
                  </a:txBody>
                  <a:tcPr marL="8330" marR="8330" marT="83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30" marR="8330" marT="83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12-Dec-17</a:t>
                      </a:r>
                    </a:p>
                  </a:txBody>
                  <a:tcPr marL="8330" marR="8330" marT="83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T5</a:t>
                      </a:r>
                    </a:p>
                  </a:txBody>
                  <a:tcPr marL="8330" marR="8330" marT="83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4921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47502.07.07.004345</a:t>
                      </a:r>
                    </a:p>
                  </a:txBody>
                  <a:tcPr marL="8330" marR="8330" marT="83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T5 - External Beamline Ext. &amp; M4DA section Instalation Complete</a:t>
                      </a:r>
                    </a:p>
                  </a:txBody>
                  <a:tcPr marL="8330" marR="8330" marT="83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30" marR="8330" marT="83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14-Sep-18</a:t>
                      </a:r>
                    </a:p>
                  </a:txBody>
                  <a:tcPr marL="8330" marR="8330" marT="83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T5</a:t>
                      </a:r>
                    </a:p>
                  </a:txBody>
                  <a:tcPr marL="8330" marR="8330" marT="83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4921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47502.07.07.004330</a:t>
                      </a:r>
                    </a:p>
                  </a:txBody>
                  <a:tcPr marL="8330" marR="8330" marT="83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T5 - Start External Beamline  HBend Installation</a:t>
                      </a:r>
                    </a:p>
                  </a:txBody>
                  <a:tcPr marL="8330" marR="8330" marT="83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17-Sep-18</a:t>
                      </a:r>
                    </a:p>
                  </a:txBody>
                  <a:tcPr marL="8330" marR="8330" marT="83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30" marR="8330" marT="83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T5</a:t>
                      </a:r>
                    </a:p>
                  </a:txBody>
                  <a:tcPr marL="8330" marR="8330" marT="83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4921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47502.07.07.002530</a:t>
                      </a:r>
                    </a:p>
                  </a:txBody>
                  <a:tcPr marL="8330" marR="8330" marT="83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538DD5"/>
                          </a:solidFill>
                          <a:effectLst/>
                          <a:latin typeface="Calibri"/>
                        </a:rPr>
                        <a:t>T5 - Start CDA Dipole Magnet Refurbishment</a:t>
                      </a:r>
                    </a:p>
                  </a:txBody>
                  <a:tcPr marL="8330" marR="8330" marT="83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538DD5"/>
                          </a:solidFill>
                          <a:effectLst/>
                          <a:latin typeface="Calibri"/>
                        </a:rPr>
                        <a:t>1-Oct-18</a:t>
                      </a:r>
                    </a:p>
                  </a:txBody>
                  <a:tcPr marL="8330" marR="8330" marT="83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>
                        <a:solidFill>
                          <a:srgbClr val="538DD5"/>
                        </a:solidFill>
                        <a:effectLst/>
                        <a:latin typeface="Calibri"/>
                      </a:endParaRPr>
                    </a:p>
                  </a:txBody>
                  <a:tcPr marL="8330" marR="8330" marT="83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538DD5"/>
                          </a:solidFill>
                          <a:effectLst/>
                          <a:latin typeface="Calibri"/>
                        </a:rPr>
                        <a:t>T5</a:t>
                      </a:r>
                    </a:p>
                  </a:txBody>
                  <a:tcPr marL="8330" marR="8330" marT="83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4921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47502.07.07.004320</a:t>
                      </a:r>
                    </a:p>
                  </a:txBody>
                  <a:tcPr marL="8330" marR="8330" marT="83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T5 - External Beamline  HBend Installation Complete</a:t>
                      </a:r>
                    </a:p>
                  </a:txBody>
                  <a:tcPr marL="8330" marR="8330" marT="83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30" marR="8330" marT="83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14-Jan-19</a:t>
                      </a:r>
                    </a:p>
                  </a:txBody>
                  <a:tcPr marL="8330" marR="8330" marT="83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T5</a:t>
                      </a:r>
                    </a:p>
                  </a:txBody>
                  <a:tcPr marL="8330" marR="8330" marT="83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4921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47502.07.07.002700</a:t>
                      </a:r>
                    </a:p>
                  </a:txBody>
                  <a:tcPr marL="8330" marR="8330" marT="83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T5 - Start External Beamline Final Focus Installation</a:t>
                      </a:r>
                    </a:p>
                  </a:txBody>
                  <a:tcPr marL="8330" marR="8330" marT="83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30-Jan-19</a:t>
                      </a:r>
                    </a:p>
                  </a:txBody>
                  <a:tcPr marL="8330" marR="8330" marT="83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30" marR="8330" marT="83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T5</a:t>
                      </a:r>
                    </a:p>
                  </a:txBody>
                  <a:tcPr marL="8330" marR="8330" marT="83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4921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47502.07.07.002560</a:t>
                      </a:r>
                    </a:p>
                  </a:txBody>
                  <a:tcPr marL="8330" marR="8330" marT="83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T5 - External Beamline Final Focus Installation Complete</a:t>
                      </a:r>
                    </a:p>
                  </a:txBody>
                  <a:tcPr marL="8330" marR="8330" marT="83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30" marR="8330" marT="83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26-Mar-19</a:t>
                      </a:r>
                    </a:p>
                  </a:txBody>
                  <a:tcPr marL="8330" marR="8330" marT="83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T5</a:t>
                      </a:r>
                    </a:p>
                  </a:txBody>
                  <a:tcPr marL="8330" marR="8330" marT="83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4921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47502.07.001240</a:t>
                      </a:r>
                    </a:p>
                  </a:txBody>
                  <a:tcPr marL="8330" marR="8330" marT="83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T5 - Mu2e External Beamline Installation and Close-out Complete</a:t>
                      </a:r>
                    </a:p>
                  </a:txBody>
                  <a:tcPr marL="8330" marR="8330" marT="83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30" marR="8330" marT="83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25-Nov-19</a:t>
                      </a:r>
                    </a:p>
                  </a:txBody>
                  <a:tcPr marL="8330" marR="8330" marT="83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T5</a:t>
                      </a:r>
                    </a:p>
                  </a:txBody>
                  <a:tcPr marL="8330" marR="8330" marT="83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4921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47502.07.001230</a:t>
                      </a:r>
                    </a:p>
                  </a:txBody>
                  <a:tcPr marL="8330" marR="8330" marT="83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T5 - Mu2e External Beamline ready for beam to diagnostic absorber</a:t>
                      </a:r>
                    </a:p>
                  </a:txBody>
                  <a:tcPr marL="8330" marR="8330" marT="83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30" marR="8330" marT="83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29-Jan-20</a:t>
                      </a:r>
                    </a:p>
                  </a:txBody>
                  <a:tcPr marL="8330" marR="8330" marT="83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T5</a:t>
                      </a:r>
                    </a:p>
                  </a:txBody>
                  <a:tcPr marL="8330" marR="8330" marT="83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09832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Rectangle 128"/>
          <p:cNvSpPr/>
          <p:nvPr/>
        </p:nvSpPr>
        <p:spPr>
          <a:xfrm>
            <a:off x="5528308" y="1215243"/>
            <a:ext cx="139104" cy="5257603"/>
          </a:xfrm>
          <a:prstGeom prst="rect">
            <a:avLst/>
          </a:prstGeom>
          <a:gradFill>
            <a:gsLst>
              <a:gs pos="99000">
                <a:schemeClr val="accent1">
                  <a:tint val="100000"/>
                  <a:shade val="100000"/>
                  <a:satMod val="130000"/>
                  <a:alpha val="29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15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Rectangle 127"/>
          <p:cNvSpPr/>
          <p:nvPr/>
        </p:nvSpPr>
        <p:spPr>
          <a:xfrm>
            <a:off x="4529710" y="1206547"/>
            <a:ext cx="139104" cy="5257603"/>
          </a:xfrm>
          <a:prstGeom prst="rect">
            <a:avLst/>
          </a:prstGeom>
          <a:gradFill>
            <a:gsLst>
              <a:gs pos="99000">
                <a:schemeClr val="accent1">
                  <a:tint val="100000"/>
                  <a:shade val="100000"/>
                  <a:satMod val="130000"/>
                  <a:alpha val="29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15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Rectangle 121"/>
          <p:cNvSpPr/>
          <p:nvPr/>
        </p:nvSpPr>
        <p:spPr>
          <a:xfrm>
            <a:off x="3496685" y="1214900"/>
            <a:ext cx="139104" cy="5257603"/>
          </a:xfrm>
          <a:prstGeom prst="rect">
            <a:avLst/>
          </a:prstGeom>
          <a:gradFill>
            <a:gsLst>
              <a:gs pos="99000">
                <a:schemeClr val="accent1">
                  <a:tint val="100000"/>
                  <a:shade val="100000"/>
                  <a:satMod val="130000"/>
                  <a:alpha val="29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15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/>
          <p:cNvSpPr/>
          <p:nvPr/>
        </p:nvSpPr>
        <p:spPr>
          <a:xfrm>
            <a:off x="15516" y="5613003"/>
            <a:ext cx="8606149" cy="38179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121" name="Rectangle 120"/>
          <p:cNvSpPr/>
          <p:nvPr/>
        </p:nvSpPr>
        <p:spPr>
          <a:xfrm>
            <a:off x="2442166" y="1243641"/>
            <a:ext cx="139104" cy="5257603"/>
          </a:xfrm>
          <a:prstGeom prst="rect">
            <a:avLst/>
          </a:prstGeom>
          <a:gradFill>
            <a:gsLst>
              <a:gs pos="99000">
                <a:schemeClr val="accent1">
                  <a:tint val="100000"/>
                  <a:shade val="100000"/>
                  <a:satMod val="130000"/>
                  <a:alpha val="29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15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467793" y="1230797"/>
            <a:ext cx="139104" cy="5257603"/>
          </a:xfrm>
          <a:prstGeom prst="rect">
            <a:avLst/>
          </a:prstGeom>
          <a:gradFill>
            <a:gsLst>
              <a:gs pos="99000">
                <a:schemeClr val="accent1">
                  <a:tint val="100000"/>
                  <a:shade val="100000"/>
                  <a:satMod val="130000"/>
                  <a:alpha val="29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15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Rectangle 117"/>
          <p:cNvSpPr/>
          <p:nvPr/>
        </p:nvSpPr>
        <p:spPr>
          <a:xfrm>
            <a:off x="-12316" y="5188267"/>
            <a:ext cx="9152181" cy="373540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Rectangle 116"/>
          <p:cNvSpPr/>
          <p:nvPr/>
        </p:nvSpPr>
        <p:spPr>
          <a:xfrm>
            <a:off x="-12272" y="4761148"/>
            <a:ext cx="9152181" cy="365760"/>
          </a:xfrm>
          <a:prstGeom prst="rect">
            <a:avLst/>
          </a:prstGeom>
          <a:solidFill>
            <a:schemeClr val="accent2">
              <a:lumMod val="20000"/>
              <a:lumOff val="80000"/>
              <a:alpha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Rectangle 115"/>
          <p:cNvSpPr/>
          <p:nvPr/>
        </p:nvSpPr>
        <p:spPr>
          <a:xfrm>
            <a:off x="-8181" y="4321320"/>
            <a:ext cx="9152181" cy="373540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Rectangle 114"/>
          <p:cNvSpPr/>
          <p:nvPr/>
        </p:nvSpPr>
        <p:spPr>
          <a:xfrm>
            <a:off x="-8181" y="3613334"/>
            <a:ext cx="9152181" cy="638830"/>
          </a:xfrm>
          <a:prstGeom prst="rect">
            <a:avLst/>
          </a:prstGeom>
          <a:solidFill>
            <a:schemeClr val="accent2">
              <a:lumMod val="20000"/>
              <a:lumOff val="80000"/>
              <a:alpha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Rectangle 113"/>
          <p:cNvSpPr/>
          <p:nvPr/>
        </p:nvSpPr>
        <p:spPr>
          <a:xfrm>
            <a:off x="-8181" y="2895295"/>
            <a:ext cx="9152181" cy="636026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Rectangle 112"/>
          <p:cNvSpPr/>
          <p:nvPr/>
        </p:nvSpPr>
        <p:spPr>
          <a:xfrm>
            <a:off x="-12315" y="1976451"/>
            <a:ext cx="9156314" cy="866402"/>
          </a:xfrm>
          <a:prstGeom prst="rect">
            <a:avLst/>
          </a:prstGeom>
          <a:solidFill>
            <a:schemeClr val="accent2">
              <a:lumMod val="20000"/>
              <a:lumOff val="80000"/>
              <a:alpha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-12316" y="1562621"/>
            <a:ext cx="9156315" cy="373540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TextBox 100"/>
          <p:cNvSpPr txBox="1"/>
          <p:nvPr/>
        </p:nvSpPr>
        <p:spPr>
          <a:xfrm>
            <a:off x="1885724" y="1098744"/>
            <a:ext cx="1347196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0000FF"/>
                </a:solidFill>
                <a:latin typeface="Calibri" panose="020F0502020204030204" pitchFamily="34" charset="0"/>
              </a:rPr>
              <a:t>M4 Enclosure </a:t>
            </a:r>
          </a:p>
          <a:p>
            <a:pPr algn="ctr"/>
            <a:r>
              <a:rPr lang="en-US" sz="1200" dirty="0" smtClean="0">
                <a:solidFill>
                  <a:srgbClr val="0000FF"/>
                </a:solidFill>
                <a:latin typeface="Calibri" panose="020F0502020204030204" pitchFamily="34" charset="0"/>
              </a:rPr>
              <a:t>BO</a:t>
            </a:r>
            <a:endParaRPr lang="en-US" sz="1200" dirty="0">
              <a:solidFill>
                <a:srgbClr val="0000FF"/>
              </a:solidFill>
              <a:latin typeface="Calibri" panose="020F05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Schedule – External Beamline</a:t>
            </a:r>
            <a:endParaRPr lang="en-US" dirty="0"/>
          </a:p>
        </p:txBody>
      </p:sp>
      <p:graphicFrame>
        <p:nvGraphicFramePr>
          <p:cNvPr id="44" name="Table 4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9249062"/>
              </p:ext>
            </p:extLst>
          </p:nvPr>
        </p:nvGraphicFramePr>
        <p:xfrm>
          <a:off x="15516" y="5622527"/>
          <a:ext cx="8686796" cy="556260"/>
        </p:xfrm>
        <a:graphic>
          <a:graphicData uri="http://schemas.openxmlformats.org/drawingml/2006/table">
            <a:tbl>
              <a:tblPr/>
              <a:tblGrid>
                <a:gridCol w="255494"/>
                <a:gridCol w="255494"/>
                <a:gridCol w="255494"/>
                <a:gridCol w="255494"/>
                <a:gridCol w="255494"/>
                <a:gridCol w="255494"/>
                <a:gridCol w="255494"/>
                <a:gridCol w="255494"/>
                <a:gridCol w="255494"/>
                <a:gridCol w="255494"/>
                <a:gridCol w="255494"/>
                <a:gridCol w="255494"/>
                <a:gridCol w="255494"/>
                <a:gridCol w="255494"/>
                <a:gridCol w="255494"/>
                <a:gridCol w="255494"/>
                <a:gridCol w="255494"/>
                <a:gridCol w="255494"/>
                <a:gridCol w="255494"/>
                <a:gridCol w="255494"/>
                <a:gridCol w="255494"/>
                <a:gridCol w="255494"/>
                <a:gridCol w="255494"/>
                <a:gridCol w="255494"/>
                <a:gridCol w="255494"/>
                <a:gridCol w="255494"/>
                <a:gridCol w="255494"/>
                <a:gridCol w="255494"/>
                <a:gridCol w="255494"/>
                <a:gridCol w="255494"/>
                <a:gridCol w="255494"/>
                <a:gridCol w="255494"/>
                <a:gridCol w="255494"/>
                <a:gridCol w="255494"/>
              </a:tblGrid>
              <a:tr h="143356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Q3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Q4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Q1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Q2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Q3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Q4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Q1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Q2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Q3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Q4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Q1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Q2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Q3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Q4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Q1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Q2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Q3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Q4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Q1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Q2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Q3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Q4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Q1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Q2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Q3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Q4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Q1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Q2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Q3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Q4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Q1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Q2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Q3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Q4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169821"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9821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46" name="Right Arrow 45"/>
          <p:cNvSpPr/>
          <p:nvPr/>
        </p:nvSpPr>
        <p:spPr>
          <a:xfrm>
            <a:off x="0" y="5803900"/>
            <a:ext cx="9144000" cy="908050"/>
          </a:xfrm>
          <a:prstGeom prst="rightArrow">
            <a:avLst>
              <a:gd name="adj1" fmla="val 50000"/>
              <a:gd name="adj2" fmla="val 38112"/>
            </a:avLst>
          </a:prstGeom>
          <a:gradFill flip="none" rotWithShape="1">
            <a:gsLst>
              <a:gs pos="0">
                <a:schemeClr val="accent5">
                  <a:lumMod val="50000"/>
                </a:schemeClr>
              </a:gs>
              <a:gs pos="92000">
                <a:srgbClr val="FFFFFF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tx1"/>
            </a:solidFill>
          </a:ln>
          <a:effectLst>
            <a:outerShdw blurRad="50800" dist="50800" dir="270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tabLst>
                <a:tab pos="914400" algn="ctr"/>
              </a:tabLst>
            </a:pPr>
            <a:r>
              <a:rPr lang="en-US" sz="1400" smtClean="0">
                <a:solidFill>
                  <a:srgbClr val="404040"/>
                </a:solidFill>
                <a:latin typeface="Calibri" panose="020F0502020204030204" pitchFamily="34" charset="0"/>
                <a:ea typeface="ＭＳ Ｐゴシック" charset="0"/>
              </a:rPr>
              <a:t>	                   FY14                 FY15                </a:t>
            </a:r>
            <a:r>
              <a:rPr lang="en-US" sz="1400">
                <a:solidFill>
                  <a:srgbClr val="404040"/>
                </a:solidFill>
                <a:latin typeface="Calibri" panose="020F0502020204030204" pitchFamily="34" charset="0"/>
                <a:ea typeface="ＭＳ Ｐゴシック" charset="0"/>
              </a:rPr>
              <a:t>FY16                 FY17                 FY18                 FY19                FY20                  </a:t>
            </a:r>
            <a:r>
              <a:rPr lang="en-US" sz="1400" smtClean="0">
                <a:solidFill>
                  <a:srgbClr val="404040"/>
                </a:solidFill>
                <a:latin typeface="Calibri" panose="020F0502020204030204" pitchFamily="34" charset="0"/>
                <a:ea typeface="ＭＳ Ｐゴシック" charset="0"/>
              </a:rPr>
              <a:t>FY21</a:t>
            </a:r>
            <a:endParaRPr lang="en-US" sz="1400">
              <a:solidFill>
                <a:srgbClr val="404040"/>
              </a:solidFill>
              <a:latin typeface="Calibri" panose="020F0502020204030204" pitchFamily="34" charset="0"/>
              <a:ea typeface="ＭＳ Ｐゴシック" charset="0"/>
            </a:endParaRPr>
          </a:p>
        </p:txBody>
      </p:sp>
      <p:cxnSp>
        <p:nvCxnSpPr>
          <p:cNvPr id="54" name="Straight Connector 53"/>
          <p:cNvCxnSpPr/>
          <p:nvPr/>
        </p:nvCxnSpPr>
        <p:spPr>
          <a:xfrm rot="5400000">
            <a:off x="6334857" y="4101510"/>
            <a:ext cx="4702298" cy="1588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" name="Group 6"/>
          <p:cNvGrpSpPr/>
          <p:nvPr/>
        </p:nvGrpSpPr>
        <p:grpSpPr>
          <a:xfrm>
            <a:off x="2559321" y="884837"/>
            <a:ext cx="836657" cy="5576389"/>
            <a:chOff x="2329715" y="915851"/>
            <a:chExt cx="836657" cy="5576389"/>
          </a:xfrm>
        </p:grpSpPr>
        <p:sp>
          <p:nvSpPr>
            <p:cNvPr id="57" name="Diamond 56"/>
            <p:cNvSpPr>
              <a:spLocks noChangeAspect="1"/>
            </p:cNvSpPr>
            <p:nvPr/>
          </p:nvSpPr>
          <p:spPr>
            <a:xfrm>
              <a:off x="2635352" y="6257925"/>
              <a:ext cx="234315" cy="234315"/>
            </a:xfrm>
            <a:prstGeom prst="diamond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  <a:scene3d>
              <a:camera prst="orthographicFront"/>
              <a:lightRig rig="brightRoom" dir="t"/>
            </a:scene3d>
            <a:sp3d prstMaterial="powder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panose="020F0502020204030204" pitchFamily="34" charset="0"/>
              </a:endParaRPr>
            </a:p>
          </p:txBody>
        </p:sp>
        <p:cxnSp>
          <p:nvCxnSpPr>
            <p:cNvPr id="60" name="Straight Connector 59"/>
            <p:cNvCxnSpPr>
              <a:stCxn id="57" idx="0"/>
            </p:cNvCxnSpPr>
            <p:nvPr/>
          </p:nvCxnSpPr>
          <p:spPr>
            <a:xfrm flipV="1">
              <a:off x="2752510" y="1268532"/>
              <a:ext cx="0" cy="4989393"/>
            </a:xfrm>
            <a:prstGeom prst="line">
              <a:avLst/>
            </a:prstGeom>
            <a:ln>
              <a:solidFill>
                <a:schemeClr val="accent5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TextBox 63"/>
            <p:cNvSpPr txBox="1"/>
            <p:nvPr/>
          </p:nvSpPr>
          <p:spPr>
            <a:xfrm>
              <a:off x="2329715" y="915851"/>
              <a:ext cx="83665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latin typeface="Calibri" panose="020F0502020204030204" pitchFamily="34" charset="0"/>
                </a:rPr>
                <a:t>CD-3c</a:t>
              </a:r>
            </a:p>
          </p:txBody>
        </p:sp>
      </p:grpSp>
      <p:grpSp>
        <p:nvGrpSpPr>
          <p:cNvPr id="92" name="Group 91"/>
          <p:cNvGrpSpPr/>
          <p:nvPr/>
        </p:nvGrpSpPr>
        <p:grpSpPr>
          <a:xfrm>
            <a:off x="2442166" y="1448780"/>
            <a:ext cx="234315" cy="5023858"/>
            <a:chOff x="2035136" y="269538"/>
            <a:chExt cx="234315" cy="5538039"/>
          </a:xfrm>
        </p:grpSpPr>
        <p:sp>
          <p:nvSpPr>
            <p:cNvPr id="93" name="Diamond 92"/>
            <p:cNvSpPr>
              <a:spLocks noChangeAspect="1"/>
            </p:cNvSpPr>
            <p:nvPr/>
          </p:nvSpPr>
          <p:spPr>
            <a:xfrm>
              <a:off x="2035136" y="5585559"/>
              <a:ext cx="234315" cy="222018"/>
            </a:xfrm>
            <a:prstGeom prst="diamond">
              <a:avLst/>
            </a:prstGeom>
            <a:solidFill>
              <a:schemeClr val="accent3">
                <a:lumMod val="50000"/>
              </a:schemeClr>
            </a:solidFill>
            <a:ln w="19050">
              <a:solidFill>
                <a:srgbClr val="0000FF"/>
              </a:solidFill>
            </a:ln>
            <a:scene3d>
              <a:camera prst="orthographicFront"/>
              <a:lightRig rig="brightRoom" dir="t"/>
            </a:scene3d>
            <a:sp3d prstMaterial="powder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panose="020F0502020204030204" pitchFamily="34" charset="0"/>
              </a:endParaRPr>
            </a:p>
          </p:txBody>
        </p:sp>
        <p:cxnSp>
          <p:nvCxnSpPr>
            <p:cNvPr id="94" name="Straight Connector 93"/>
            <p:cNvCxnSpPr>
              <a:stCxn id="93" idx="0"/>
            </p:cNvCxnSpPr>
            <p:nvPr/>
          </p:nvCxnSpPr>
          <p:spPr>
            <a:xfrm flipH="1" flipV="1">
              <a:off x="2152292" y="269538"/>
              <a:ext cx="2" cy="5316022"/>
            </a:xfrm>
            <a:prstGeom prst="line">
              <a:avLst/>
            </a:prstGeom>
            <a:ln w="19050"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7" name="Straight Connector 46"/>
          <p:cNvCxnSpPr/>
          <p:nvPr/>
        </p:nvCxnSpPr>
        <p:spPr>
          <a:xfrm rot="5400000">
            <a:off x="-819454" y="4086153"/>
            <a:ext cx="4702298" cy="1588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 rot="5400000">
            <a:off x="-1850020" y="4110550"/>
            <a:ext cx="4702298" cy="1588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 rot="5400000">
            <a:off x="208969" y="4103637"/>
            <a:ext cx="4702298" cy="1588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 rot="5400000">
            <a:off x="1218619" y="4114211"/>
            <a:ext cx="4702298" cy="1588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 rot="5400000">
            <a:off x="3263319" y="4120560"/>
            <a:ext cx="4702298" cy="1588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 rot="5400000">
            <a:off x="4285669" y="4120560"/>
            <a:ext cx="4702298" cy="1588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" name="Group 5"/>
          <p:cNvGrpSpPr/>
          <p:nvPr/>
        </p:nvGrpSpPr>
        <p:grpSpPr>
          <a:xfrm>
            <a:off x="1303518" y="916661"/>
            <a:ext cx="836657" cy="5544565"/>
            <a:chOff x="1115616" y="946403"/>
            <a:chExt cx="836657" cy="5544565"/>
          </a:xfrm>
        </p:grpSpPr>
        <p:sp>
          <p:nvSpPr>
            <p:cNvPr id="58" name="Diamond 57"/>
            <p:cNvSpPr>
              <a:spLocks noChangeAspect="1"/>
            </p:cNvSpPr>
            <p:nvPr/>
          </p:nvSpPr>
          <p:spPr>
            <a:xfrm>
              <a:off x="1415054" y="6256653"/>
              <a:ext cx="234315" cy="234315"/>
            </a:xfrm>
            <a:prstGeom prst="diamond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  <a:scene3d>
              <a:camera prst="orthographicFront"/>
              <a:lightRig rig="brightRoom" dir="t"/>
            </a:scene3d>
            <a:sp3d prstMaterial="powder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panose="020F0502020204030204" pitchFamily="34" charset="0"/>
              </a:endParaRPr>
            </a:p>
          </p:txBody>
        </p:sp>
        <p:cxnSp>
          <p:nvCxnSpPr>
            <p:cNvPr id="59" name="Straight Connector 58"/>
            <p:cNvCxnSpPr>
              <a:stCxn id="58" idx="0"/>
              <a:endCxn id="61" idx="2"/>
            </p:cNvCxnSpPr>
            <p:nvPr/>
          </p:nvCxnSpPr>
          <p:spPr>
            <a:xfrm flipV="1">
              <a:off x="1532212" y="1254180"/>
              <a:ext cx="1733" cy="5002473"/>
            </a:xfrm>
            <a:prstGeom prst="line">
              <a:avLst/>
            </a:prstGeom>
            <a:ln>
              <a:solidFill>
                <a:schemeClr val="accent5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TextBox 60"/>
            <p:cNvSpPr txBox="1"/>
            <p:nvPr/>
          </p:nvSpPr>
          <p:spPr>
            <a:xfrm>
              <a:off x="1115616" y="946403"/>
              <a:ext cx="83665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latin typeface="Calibri" panose="020F0502020204030204" pitchFamily="34" charset="0"/>
                </a:rPr>
                <a:t>CD-2/3b</a:t>
              </a:r>
            </a:p>
          </p:txBody>
        </p:sp>
      </p:grpSp>
      <p:cxnSp>
        <p:nvCxnSpPr>
          <p:cNvPr id="63" name="Straight Connector 62"/>
          <p:cNvCxnSpPr/>
          <p:nvPr/>
        </p:nvCxnSpPr>
        <p:spPr>
          <a:xfrm rot="5400000">
            <a:off x="2247319" y="4103595"/>
            <a:ext cx="4702298" cy="1588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5" name="Rectangle 74"/>
          <p:cNvSpPr/>
          <p:nvPr/>
        </p:nvSpPr>
        <p:spPr>
          <a:xfrm>
            <a:off x="0" y="1550086"/>
            <a:ext cx="1837827" cy="365760"/>
          </a:xfrm>
          <a:prstGeom prst="rect">
            <a:avLst/>
          </a:prstGeom>
          <a:gradFill flip="none" rotWithShape="1">
            <a:gsLst>
              <a:gs pos="76000">
                <a:schemeClr val="tx2">
                  <a:lumMod val="20000"/>
                  <a:lumOff val="80000"/>
                </a:schemeClr>
              </a:gs>
              <a:gs pos="100000">
                <a:schemeClr val="bg2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tx1"/>
            </a:solidFill>
          </a:ln>
          <a:effectLst>
            <a:outerShdw blurRad="50800" dist="76200" dir="270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90000"/>
              </a:lnSpc>
            </a:pPr>
            <a:r>
              <a:rPr lang="en-US" sz="1200" dirty="0" smtClean="0">
                <a:solidFill>
                  <a:schemeClr val="tx1"/>
                </a:solidFill>
                <a:latin typeface="Calibri" panose="020F0502020204030204" pitchFamily="34" charset="0"/>
              </a:rPr>
              <a:t>Magnet Removal &amp; Fabrication &amp; Refurbish  </a:t>
            </a:r>
            <a:endParaRPr lang="en-US" sz="12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grpSp>
        <p:nvGrpSpPr>
          <p:cNvPr id="102" name="Group 101"/>
          <p:cNvGrpSpPr/>
          <p:nvPr/>
        </p:nvGrpSpPr>
        <p:grpSpPr>
          <a:xfrm>
            <a:off x="6332855" y="1038756"/>
            <a:ext cx="234315" cy="5433200"/>
            <a:chOff x="2035136" y="269538"/>
            <a:chExt cx="234315" cy="5538039"/>
          </a:xfrm>
        </p:grpSpPr>
        <p:sp>
          <p:nvSpPr>
            <p:cNvPr id="103" name="Diamond 102"/>
            <p:cNvSpPr>
              <a:spLocks noChangeAspect="1"/>
            </p:cNvSpPr>
            <p:nvPr/>
          </p:nvSpPr>
          <p:spPr>
            <a:xfrm>
              <a:off x="2035136" y="5585559"/>
              <a:ext cx="234315" cy="222018"/>
            </a:xfrm>
            <a:prstGeom prst="diamond">
              <a:avLst/>
            </a:prstGeom>
            <a:solidFill>
              <a:schemeClr val="accent3">
                <a:lumMod val="50000"/>
              </a:schemeClr>
            </a:solidFill>
            <a:ln w="19050">
              <a:solidFill>
                <a:srgbClr val="0000FF"/>
              </a:solidFill>
            </a:ln>
            <a:scene3d>
              <a:camera prst="orthographicFront"/>
              <a:lightRig rig="brightRoom" dir="t"/>
            </a:scene3d>
            <a:sp3d prstMaterial="powder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panose="020F0502020204030204" pitchFamily="34" charset="0"/>
              </a:endParaRPr>
            </a:p>
          </p:txBody>
        </p:sp>
        <p:cxnSp>
          <p:nvCxnSpPr>
            <p:cNvPr id="104" name="Straight Connector 103"/>
            <p:cNvCxnSpPr>
              <a:stCxn id="103" idx="0"/>
            </p:cNvCxnSpPr>
            <p:nvPr/>
          </p:nvCxnSpPr>
          <p:spPr>
            <a:xfrm flipH="1" flipV="1">
              <a:off x="2152292" y="269538"/>
              <a:ext cx="2" cy="5316022"/>
            </a:xfrm>
            <a:prstGeom prst="line">
              <a:avLst/>
            </a:prstGeom>
            <a:ln w="19050"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" name="Rectangle 41"/>
          <p:cNvSpPr/>
          <p:nvPr/>
        </p:nvSpPr>
        <p:spPr>
          <a:xfrm>
            <a:off x="3968572" y="1180493"/>
            <a:ext cx="2161683" cy="274320"/>
          </a:xfrm>
          <a:prstGeom prst="rect">
            <a:avLst/>
          </a:prstGeom>
          <a:gradFill>
            <a:gsLst>
              <a:gs pos="0">
                <a:schemeClr val="accent4">
                  <a:lumMod val="20000"/>
                  <a:lumOff val="80000"/>
                </a:schemeClr>
              </a:gs>
              <a:gs pos="30000">
                <a:schemeClr val="accent4">
                  <a:lumMod val="20000"/>
                  <a:lumOff val="80000"/>
                </a:schemeClr>
              </a:gs>
              <a:gs pos="64999">
                <a:schemeClr val="accent4">
                  <a:lumMod val="40000"/>
                  <a:lumOff val="60000"/>
                </a:schemeClr>
              </a:gs>
              <a:gs pos="89999">
                <a:schemeClr val="accent4">
                  <a:lumMod val="60000"/>
                  <a:lumOff val="40000"/>
                </a:schemeClr>
              </a:gs>
              <a:gs pos="100000">
                <a:schemeClr val="accent4">
                  <a:lumMod val="75000"/>
                </a:schemeClr>
              </a:gs>
            </a:gsLst>
            <a:lin ang="10800000" scaled="0"/>
          </a:gra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rgbClr val="0000FF"/>
                </a:solidFill>
                <a:latin typeface="Calibri" panose="020F0502020204030204" pitchFamily="34" charset="0"/>
              </a:rPr>
              <a:t>g-2 Beam Operations</a:t>
            </a:r>
            <a:endParaRPr lang="en-US" sz="1600" dirty="0">
              <a:solidFill>
                <a:srgbClr val="0000FF"/>
              </a:solidFill>
              <a:latin typeface="Calibri" panose="020F0502020204030204" pitchFamily="34" charset="0"/>
            </a:endParaRPr>
          </a:p>
        </p:txBody>
      </p:sp>
      <p:sp>
        <p:nvSpPr>
          <p:cNvPr id="79" name="Rectangle 78"/>
          <p:cNvSpPr/>
          <p:nvPr/>
        </p:nvSpPr>
        <p:spPr>
          <a:xfrm>
            <a:off x="5616116" y="2299212"/>
            <a:ext cx="580700" cy="233125"/>
          </a:xfrm>
          <a:prstGeom prst="rect">
            <a:avLst/>
          </a:prstGeom>
          <a:gradFill flip="none" rotWithShape="1">
            <a:gsLst>
              <a:gs pos="69000">
                <a:schemeClr val="accent5">
                  <a:lumMod val="40000"/>
                  <a:lumOff val="60000"/>
                </a:schemeClr>
              </a:gs>
              <a:gs pos="100000">
                <a:srgbClr val="FFFFFF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tx1"/>
            </a:solidFill>
          </a:ln>
          <a:effectLst>
            <a:outerShdw blurRad="50800" dist="76200" dir="270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>
              <a:solidFill>
                <a:srgbClr val="000000"/>
              </a:solidFill>
              <a:latin typeface="Calibri" panose="020F0502020204030204" pitchFamily="34" charset="0"/>
              <a:cs typeface="Calibri"/>
            </a:endParaRPr>
          </a:p>
        </p:txBody>
      </p:sp>
      <p:sp>
        <p:nvSpPr>
          <p:cNvPr id="80" name="Rectangle 79"/>
          <p:cNvSpPr/>
          <p:nvPr/>
        </p:nvSpPr>
        <p:spPr>
          <a:xfrm>
            <a:off x="-19005" y="3609020"/>
            <a:ext cx="1301131" cy="640080"/>
          </a:xfrm>
          <a:prstGeom prst="rect">
            <a:avLst/>
          </a:prstGeom>
          <a:gradFill flip="none" rotWithShape="1">
            <a:gsLst>
              <a:gs pos="76000">
                <a:schemeClr val="tx2">
                  <a:lumMod val="20000"/>
                  <a:lumOff val="80000"/>
                </a:schemeClr>
              </a:gs>
              <a:gs pos="100000">
                <a:schemeClr val="bg2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tx1"/>
            </a:solidFill>
          </a:ln>
          <a:effectLst>
            <a:outerShdw blurRad="50800" dist="76200" dir="270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100" dirty="0" smtClean="0">
                <a:solidFill>
                  <a:schemeClr val="tx1"/>
                </a:solidFill>
                <a:latin typeface="Calibri" panose="020F0502020204030204" pitchFamily="34" charset="0"/>
              </a:rPr>
              <a:t>Vacuum</a:t>
            </a:r>
            <a:endParaRPr lang="en-US" sz="11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78" name="Rectangle 77"/>
          <p:cNvSpPr/>
          <p:nvPr/>
        </p:nvSpPr>
        <p:spPr>
          <a:xfrm>
            <a:off x="0" y="1972382"/>
            <a:ext cx="1925766" cy="842947"/>
          </a:xfrm>
          <a:prstGeom prst="rect">
            <a:avLst/>
          </a:prstGeom>
          <a:gradFill flip="none" rotWithShape="1">
            <a:gsLst>
              <a:gs pos="76000">
                <a:schemeClr val="tx2">
                  <a:lumMod val="20000"/>
                  <a:lumOff val="80000"/>
                </a:schemeClr>
              </a:gs>
              <a:gs pos="100000">
                <a:schemeClr val="bg2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tx1"/>
            </a:solidFill>
          </a:ln>
          <a:effectLst>
            <a:outerShdw blurRad="50800" dist="76200" dir="270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dirty="0" smtClean="0">
                <a:solidFill>
                  <a:schemeClr val="tx1"/>
                </a:solidFill>
                <a:latin typeface="Calibri" panose="020F0502020204030204" pitchFamily="34" charset="0"/>
              </a:rPr>
              <a:t>Magnet &amp; Support Installation</a:t>
            </a:r>
            <a:endParaRPr lang="en-US" sz="12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83" name="Rectangle 82"/>
          <p:cNvSpPr/>
          <p:nvPr/>
        </p:nvSpPr>
        <p:spPr>
          <a:xfrm>
            <a:off x="-12852" y="2869228"/>
            <a:ext cx="1938618" cy="640080"/>
          </a:xfrm>
          <a:prstGeom prst="rect">
            <a:avLst/>
          </a:prstGeom>
          <a:gradFill flip="none" rotWithShape="1">
            <a:gsLst>
              <a:gs pos="76000">
                <a:schemeClr val="tx2">
                  <a:lumMod val="20000"/>
                  <a:lumOff val="80000"/>
                </a:schemeClr>
              </a:gs>
              <a:gs pos="100000">
                <a:schemeClr val="bg2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tx1"/>
            </a:solidFill>
          </a:ln>
          <a:effectLst>
            <a:outerShdw blurRad="50800" dist="76200" dir="270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dirty="0" smtClean="0">
                <a:solidFill>
                  <a:schemeClr val="tx1"/>
                </a:solidFill>
                <a:latin typeface="Calibri" panose="020F0502020204030204" pitchFamily="34" charset="0"/>
              </a:rPr>
              <a:t>LCW</a:t>
            </a:r>
            <a:endParaRPr lang="en-US" sz="12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85" name="Rectangle 84"/>
          <p:cNvSpPr/>
          <p:nvPr/>
        </p:nvSpPr>
        <p:spPr>
          <a:xfrm>
            <a:off x="3591917" y="3053803"/>
            <a:ext cx="1540638" cy="318345"/>
          </a:xfrm>
          <a:prstGeom prst="rect">
            <a:avLst/>
          </a:prstGeom>
          <a:gradFill flip="none" rotWithShape="1">
            <a:gsLst>
              <a:gs pos="69000">
                <a:schemeClr val="accent5">
                  <a:lumMod val="40000"/>
                  <a:lumOff val="60000"/>
                </a:schemeClr>
              </a:gs>
              <a:gs pos="100000">
                <a:srgbClr val="FFFFFF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tx1"/>
            </a:solidFill>
          </a:ln>
          <a:effectLst>
            <a:outerShdw blurRad="50800" dist="76200" dir="270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 smtClean="0">
                <a:solidFill>
                  <a:srgbClr val="000000"/>
                </a:solidFill>
                <a:latin typeface="Calibri" panose="020F0502020204030204" pitchFamily="34" charset="0"/>
                <a:cs typeface="Calibri"/>
              </a:rPr>
              <a:t>Procure and Install LCW &amp; CA Systems</a:t>
            </a:r>
            <a:endParaRPr lang="en-US" sz="1050" dirty="0">
              <a:solidFill>
                <a:srgbClr val="000000"/>
              </a:solidFill>
              <a:latin typeface="Calibri" panose="020F0502020204030204" pitchFamily="34" charset="0"/>
              <a:cs typeface="Calibri"/>
            </a:endParaRPr>
          </a:p>
        </p:txBody>
      </p:sp>
      <p:sp>
        <p:nvSpPr>
          <p:cNvPr id="89" name="Rectangle 88"/>
          <p:cNvSpPr/>
          <p:nvPr/>
        </p:nvSpPr>
        <p:spPr>
          <a:xfrm>
            <a:off x="3588182" y="4329100"/>
            <a:ext cx="1461231" cy="365760"/>
          </a:xfrm>
          <a:prstGeom prst="rect">
            <a:avLst/>
          </a:prstGeom>
          <a:gradFill flip="none" rotWithShape="1">
            <a:gsLst>
              <a:gs pos="69000">
                <a:schemeClr val="accent5">
                  <a:lumMod val="40000"/>
                  <a:lumOff val="60000"/>
                </a:schemeClr>
              </a:gs>
              <a:gs pos="100000">
                <a:srgbClr val="FFFFFF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tx1"/>
            </a:solidFill>
          </a:ln>
          <a:effectLst>
            <a:outerShdw blurRad="50800" dist="76200" dir="270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 smtClean="0">
                <a:solidFill>
                  <a:srgbClr val="000000"/>
                </a:solidFill>
                <a:latin typeface="Calibri" panose="020F0502020204030204" pitchFamily="34" charset="0"/>
                <a:cs typeface="Calibri"/>
              </a:rPr>
              <a:t>Procure , assemble &amp; install main and Trim Power Supplies </a:t>
            </a:r>
            <a:endParaRPr lang="en-US" sz="900" dirty="0">
              <a:solidFill>
                <a:srgbClr val="000000"/>
              </a:solidFill>
              <a:latin typeface="Calibri" panose="020F0502020204030204" pitchFamily="34" charset="0"/>
              <a:cs typeface="Calibri"/>
            </a:endParaRPr>
          </a:p>
        </p:txBody>
      </p:sp>
      <p:sp>
        <p:nvSpPr>
          <p:cNvPr id="90" name="Rectangle 89"/>
          <p:cNvSpPr/>
          <p:nvPr/>
        </p:nvSpPr>
        <p:spPr>
          <a:xfrm>
            <a:off x="6627050" y="4752786"/>
            <a:ext cx="491838" cy="365760"/>
          </a:xfrm>
          <a:prstGeom prst="rect">
            <a:avLst/>
          </a:prstGeom>
          <a:gradFill flip="none" rotWithShape="1">
            <a:gsLst>
              <a:gs pos="69000">
                <a:schemeClr val="accent5">
                  <a:lumMod val="40000"/>
                  <a:lumOff val="60000"/>
                </a:schemeClr>
              </a:gs>
              <a:gs pos="100000">
                <a:srgbClr val="FFFFFF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tx1"/>
            </a:solidFill>
          </a:ln>
          <a:effectLst>
            <a:outerShdw blurRad="50800" dist="76200" dir="270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 smtClean="0">
                <a:solidFill>
                  <a:srgbClr val="000000"/>
                </a:solidFill>
                <a:latin typeface="Calibri" panose="020F0502020204030204" pitchFamily="34" charset="0"/>
                <a:cs typeface="Calibri"/>
              </a:rPr>
              <a:t>Close up tunnel</a:t>
            </a:r>
            <a:endParaRPr lang="en-US" sz="800" dirty="0">
              <a:solidFill>
                <a:srgbClr val="000000"/>
              </a:solidFill>
              <a:latin typeface="Calibri" panose="020F0502020204030204" pitchFamily="34" charset="0"/>
              <a:cs typeface="Calibri"/>
            </a:endParaRPr>
          </a:p>
        </p:txBody>
      </p:sp>
      <p:sp>
        <p:nvSpPr>
          <p:cNvPr id="105" name="TextBox 104"/>
          <p:cNvSpPr txBox="1"/>
          <p:nvPr/>
        </p:nvSpPr>
        <p:spPr>
          <a:xfrm>
            <a:off x="5834856" y="652746"/>
            <a:ext cx="1201600" cy="3970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100" dirty="0" smtClean="0">
                <a:solidFill>
                  <a:srgbClr val="0000FF"/>
                </a:solidFill>
                <a:latin typeface="Calibri" panose="020F0502020204030204" pitchFamily="34" charset="0"/>
              </a:rPr>
              <a:t>PS Arrives @ Mu2e </a:t>
            </a:r>
            <a:r>
              <a:rPr lang="en-US" sz="1100" dirty="0" err="1" smtClean="0">
                <a:solidFill>
                  <a:srgbClr val="0000FF"/>
                </a:solidFill>
                <a:latin typeface="Calibri" panose="020F0502020204030204" pitchFamily="34" charset="0"/>
              </a:rPr>
              <a:t>Bldg</a:t>
            </a:r>
            <a:endParaRPr lang="en-US" sz="1100" dirty="0">
              <a:solidFill>
                <a:srgbClr val="0000FF"/>
              </a:solidFill>
              <a:latin typeface="Calibri" panose="020F0502020204030204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10/22/14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D. Still- Mu2e DOE CD2  Review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0CCE80-3B22-F34E-81B2-E096627812DD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p:sp>
        <p:nvSpPr>
          <p:cNvPr id="65" name="Rectangle 64"/>
          <p:cNvSpPr/>
          <p:nvPr/>
        </p:nvSpPr>
        <p:spPr>
          <a:xfrm>
            <a:off x="3588182" y="1555771"/>
            <a:ext cx="694533" cy="365760"/>
          </a:xfrm>
          <a:prstGeom prst="rect">
            <a:avLst/>
          </a:prstGeom>
          <a:gradFill flip="none" rotWithShape="1">
            <a:gsLst>
              <a:gs pos="69000">
                <a:schemeClr val="accent5">
                  <a:lumMod val="40000"/>
                  <a:lumOff val="60000"/>
                </a:schemeClr>
              </a:gs>
              <a:gs pos="100000">
                <a:srgbClr val="FFFFFF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tx1"/>
            </a:solidFill>
          </a:ln>
          <a:effectLst>
            <a:outerShdw blurRad="50800" dist="76200" dir="270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sz="800" dirty="0" smtClean="0">
                <a:solidFill>
                  <a:srgbClr val="000000"/>
                </a:solidFill>
                <a:latin typeface="Calibri" panose="020F0502020204030204" pitchFamily="34" charset="0"/>
                <a:cs typeface="Calibri"/>
              </a:rPr>
              <a:t>MCD Fabrication</a:t>
            </a:r>
            <a:endParaRPr lang="en-US" sz="800" dirty="0">
              <a:solidFill>
                <a:srgbClr val="000000"/>
              </a:solidFill>
              <a:latin typeface="Calibri" panose="020F0502020204030204" pitchFamily="34" charset="0"/>
              <a:cs typeface="Calibri"/>
            </a:endParaRPr>
          </a:p>
        </p:txBody>
      </p:sp>
      <p:sp>
        <p:nvSpPr>
          <p:cNvPr id="73" name="Rectangle 72"/>
          <p:cNvSpPr/>
          <p:nvPr/>
        </p:nvSpPr>
        <p:spPr>
          <a:xfrm>
            <a:off x="2893342" y="1552939"/>
            <a:ext cx="679156" cy="365760"/>
          </a:xfrm>
          <a:prstGeom prst="rect">
            <a:avLst/>
          </a:prstGeom>
          <a:gradFill flip="none" rotWithShape="1">
            <a:gsLst>
              <a:gs pos="69000">
                <a:schemeClr val="accent5">
                  <a:lumMod val="40000"/>
                  <a:lumOff val="60000"/>
                </a:schemeClr>
              </a:gs>
              <a:gs pos="100000">
                <a:srgbClr val="FFFFFF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tx1"/>
            </a:solidFill>
          </a:ln>
          <a:effectLst>
            <a:outerShdw blurRad="50800" dist="76200" dir="270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 smtClean="0">
                <a:solidFill>
                  <a:srgbClr val="000000"/>
                </a:solidFill>
                <a:latin typeface="Calibri" panose="020F0502020204030204" pitchFamily="34" charset="0"/>
                <a:cs typeface="Calibri"/>
              </a:rPr>
              <a:t>5 VDPA Removal RR</a:t>
            </a:r>
            <a:endParaRPr lang="en-US" sz="800" dirty="0">
              <a:solidFill>
                <a:srgbClr val="000000"/>
              </a:solidFill>
              <a:latin typeface="Calibri" panose="020F0502020204030204" pitchFamily="34" charset="0"/>
              <a:cs typeface="Calibri"/>
            </a:endParaRPr>
          </a:p>
        </p:txBody>
      </p:sp>
      <p:sp>
        <p:nvSpPr>
          <p:cNvPr id="68" name="Rectangle 67"/>
          <p:cNvSpPr/>
          <p:nvPr/>
        </p:nvSpPr>
        <p:spPr>
          <a:xfrm>
            <a:off x="4643967" y="1976452"/>
            <a:ext cx="969707" cy="233126"/>
          </a:xfrm>
          <a:prstGeom prst="rect">
            <a:avLst/>
          </a:prstGeom>
          <a:gradFill flip="none" rotWithShape="1">
            <a:gsLst>
              <a:gs pos="69000">
                <a:schemeClr val="accent5">
                  <a:lumMod val="40000"/>
                  <a:lumOff val="60000"/>
                </a:schemeClr>
              </a:gs>
              <a:gs pos="100000">
                <a:srgbClr val="FFFFFF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tx1"/>
            </a:solidFill>
          </a:ln>
          <a:effectLst>
            <a:outerShdw blurRad="50800" dist="76200" dir="270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 dirty="0">
              <a:solidFill>
                <a:srgbClr val="000000"/>
              </a:solidFill>
              <a:latin typeface="Calibri" panose="020F0502020204030204" pitchFamily="34" charset="0"/>
              <a:cs typeface="Calibri"/>
            </a:endParaRPr>
          </a:p>
        </p:txBody>
      </p:sp>
      <p:sp>
        <p:nvSpPr>
          <p:cNvPr id="69" name="Rectangle 68"/>
          <p:cNvSpPr/>
          <p:nvPr/>
        </p:nvSpPr>
        <p:spPr>
          <a:xfrm>
            <a:off x="6191235" y="2595486"/>
            <a:ext cx="517556" cy="233125"/>
          </a:xfrm>
          <a:prstGeom prst="rect">
            <a:avLst/>
          </a:prstGeom>
          <a:gradFill flip="none" rotWithShape="1">
            <a:gsLst>
              <a:gs pos="69000">
                <a:schemeClr val="accent5">
                  <a:lumMod val="40000"/>
                  <a:lumOff val="60000"/>
                </a:schemeClr>
              </a:gs>
              <a:gs pos="100000">
                <a:srgbClr val="FFFFFF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tx1"/>
            </a:solidFill>
          </a:ln>
          <a:effectLst>
            <a:outerShdw blurRad="50800" dist="76200" dir="270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>
              <a:solidFill>
                <a:srgbClr val="000000"/>
              </a:solidFill>
              <a:latin typeface="Calibri" panose="020F0502020204030204" pitchFamily="34" charset="0"/>
              <a:cs typeface="Calibri"/>
            </a:endParaRPr>
          </a:p>
        </p:txBody>
      </p:sp>
      <p:grpSp>
        <p:nvGrpSpPr>
          <p:cNvPr id="76" name="Group 75"/>
          <p:cNvGrpSpPr/>
          <p:nvPr/>
        </p:nvGrpSpPr>
        <p:grpSpPr>
          <a:xfrm>
            <a:off x="6873940" y="1476527"/>
            <a:ext cx="234315" cy="5023858"/>
            <a:chOff x="2035136" y="269538"/>
            <a:chExt cx="234315" cy="5538039"/>
          </a:xfrm>
        </p:grpSpPr>
        <p:sp>
          <p:nvSpPr>
            <p:cNvPr id="95" name="Diamond 94"/>
            <p:cNvSpPr>
              <a:spLocks noChangeAspect="1"/>
            </p:cNvSpPr>
            <p:nvPr/>
          </p:nvSpPr>
          <p:spPr>
            <a:xfrm>
              <a:off x="2035136" y="5585559"/>
              <a:ext cx="234315" cy="222018"/>
            </a:xfrm>
            <a:prstGeom prst="diamond">
              <a:avLst/>
            </a:prstGeom>
            <a:solidFill>
              <a:schemeClr val="accent3">
                <a:lumMod val="50000"/>
              </a:schemeClr>
            </a:solidFill>
            <a:ln w="19050">
              <a:solidFill>
                <a:srgbClr val="0000FF"/>
              </a:solidFill>
            </a:ln>
            <a:scene3d>
              <a:camera prst="orthographicFront"/>
              <a:lightRig rig="brightRoom" dir="t"/>
            </a:scene3d>
            <a:sp3d prstMaterial="powder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panose="020F0502020204030204" pitchFamily="34" charset="0"/>
              </a:endParaRPr>
            </a:p>
          </p:txBody>
        </p:sp>
        <p:cxnSp>
          <p:nvCxnSpPr>
            <p:cNvPr id="96" name="Straight Connector 95"/>
            <p:cNvCxnSpPr>
              <a:stCxn id="95" idx="0"/>
            </p:cNvCxnSpPr>
            <p:nvPr/>
          </p:nvCxnSpPr>
          <p:spPr>
            <a:xfrm flipH="1" flipV="1">
              <a:off x="2152292" y="269538"/>
              <a:ext cx="2" cy="5316022"/>
            </a:xfrm>
            <a:prstGeom prst="line">
              <a:avLst/>
            </a:prstGeom>
            <a:ln w="19050"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6" name="Rectangle 105"/>
          <p:cNvSpPr/>
          <p:nvPr/>
        </p:nvSpPr>
        <p:spPr>
          <a:xfrm>
            <a:off x="-19005" y="4321320"/>
            <a:ext cx="2055774" cy="365760"/>
          </a:xfrm>
          <a:prstGeom prst="rect">
            <a:avLst/>
          </a:prstGeom>
          <a:gradFill flip="none" rotWithShape="1">
            <a:gsLst>
              <a:gs pos="76000">
                <a:schemeClr val="tx2">
                  <a:lumMod val="20000"/>
                  <a:lumOff val="80000"/>
                </a:schemeClr>
              </a:gs>
              <a:gs pos="100000">
                <a:schemeClr val="bg2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tx1"/>
            </a:solidFill>
          </a:ln>
          <a:effectLst>
            <a:outerShdw blurRad="50800" dist="76200" dir="270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90000"/>
              </a:lnSpc>
            </a:pPr>
            <a:r>
              <a:rPr lang="en-US" sz="1100" dirty="0" smtClean="0">
                <a:solidFill>
                  <a:schemeClr val="tx1"/>
                </a:solidFill>
                <a:latin typeface="Calibri" panose="020F0502020204030204" pitchFamily="34" charset="0"/>
              </a:rPr>
              <a:t>Power Supply </a:t>
            </a:r>
            <a:endParaRPr lang="en-US" sz="11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107" name="Rectangle 106"/>
          <p:cNvSpPr/>
          <p:nvPr/>
        </p:nvSpPr>
        <p:spPr>
          <a:xfrm>
            <a:off x="-12852" y="4761148"/>
            <a:ext cx="1557157" cy="365760"/>
          </a:xfrm>
          <a:prstGeom prst="rect">
            <a:avLst/>
          </a:prstGeom>
          <a:gradFill flip="none" rotWithShape="1">
            <a:gsLst>
              <a:gs pos="76000">
                <a:schemeClr val="tx2">
                  <a:lumMod val="20000"/>
                  <a:lumOff val="80000"/>
                </a:schemeClr>
              </a:gs>
              <a:gs pos="100000">
                <a:schemeClr val="bg2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tx1"/>
            </a:solidFill>
          </a:ln>
          <a:effectLst>
            <a:outerShdw blurRad="50800" dist="76200" dir="270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100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Misc</a:t>
            </a:r>
            <a:endParaRPr lang="en-US" sz="11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109" name="Right Arrow 108"/>
          <p:cNvSpPr/>
          <p:nvPr/>
        </p:nvSpPr>
        <p:spPr>
          <a:xfrm>
            <a:off x="7016457" y="5576150"/>
            <a:ext cx="318420" cy="411480"/>
          </a:xfrm>
          <a:prstGeom prst="rightArrow">
            <a:avLst>
              <a:gd name="adj1" fmla="val 98611"/>
              <a:gd name="adj2" fmla="val 47685"/>
            </a:avLst>
          </a:prstGeom>
          <a:gradFill flip="none" rotWithShape="1">
            <a:gsLst>
              <a:gs pos="0">
                <a:schemeClr val="tx2">
                  <a:lumMod val="40000"/>
                  <a:lumOff val="6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>
              <a:solidFill>
                <a:srgbClr val="0000FF"/>
              </a:solidFill>
              <a:latin typeface="Calibri" panose="020F0502020204030204" pitchFamily="34" charset="0"/>
            </a:endParaRPr>
          </a:p>
        </p:txBody>
      </p:sp>
      <p:sp>
        <p:nvSpPr>
          <p:cNvPr id="110" name="TextBox 109"/>
          <p:cNvSpPr txBox="1"/>
          <p:nvPr/>
        </p:nvSpPr>
        <p:spPr>
          <a:xfrm>
            <a:off x="7324243" y="5574029"/>
            <a:ext cx="1389130" cy="3970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100" dirty="0">
                <a:solidFill>
                  <a:srgbClr val="0000FF"/>
                </a:solidFill>
                <a:latin typeface="Calibri" panose="020F0502020204030204" pitchFamily="34" charset="0"/>
              </a:rPr>
              <a:t>Commissioning with single turn </a:t>
            </a:r>
            <a:r>
              <a:rPr lang="en-US" sz="1100" dirty="0" smtClean="0">
                <a:solidFill>
                  <a:srgbClr val="0000FF"/>
                </a:solidFill>
                <a:latin typeface="Calibri" panose="020F0502020204030204" pitchFamily="34" charset="0"/>
              </a:rPr>
              <a:t>Beam</a:t>
            </a:r>
            <a:endParaRPr lang="en-US" sz="1100" dirty="0">
              <a:solidFill>
                <a:srgbClr val="0000FF"/>
              </a:solidFill>
              <a:latin typeface="Calibri" panose="020F0502020204030204" pitchFamily="34" charset="0"/>
            </a:endParaRPr>
          </a:p>
        </p:txBody>
      </p:sp>
      <p:sp>
        <p:nvSpPr>
          <p:cNvPr id="111" name="Right Arrow 110"/>
          <p:cNvSpPr/>
          <p:nvPr/>
        </p:nvSpPr>
        <p:spPr>
          <a:xfrm>
            <a:off x="7770924" y="1562621"/>
            <a:ext cx="1096617" cy="358915"/>
          </a:xfrm>
          <a:prstGeom prst="rightArrow">
            <a:avLst>
              <a:gd name="adj1" fmla="val 98611"/>
              <a:gd name="adj2" fmla="val 47685"/>
            </a:avLst>
          </a:prstGeom>
          <a:gradFill flip="none" rotWithShape="1">
            <a:gsLst>
              <a:gs pos="0">
                <a:schemeClr val="tx2">
                  <a:lumMod val="40000"/>
                  <a:lumOff val="6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solidFill>
                  <a:srgbClr val="0000FF"/>
                </a:solidFill>
                <a:latin typeface="Calibri" panose="020F0502020204030204" pitchFamily="34" charset="0"/>
              </a:rPr>
              <a:t>Commission </a:t>
            </a:r>
            <a:r>
              <a:rPr lang="en-US" sz="1100" dirty="0" smtClean="0">
                <a:solidFill>
                  <a:srgbClr val="0000FF"/>
                </a:solidFill>
                <a:latin typeface="Calibri" panose="020F0502020204030204" pitchFamily="34" charset="0"/>
              </a:rPr>
              <a:t>Res. </a:t>
            </a:r>
            <a:r>
              <a:rPr lang="en-US" sz="1100" dirty="0" err="1" smtClean="0">
                <a:solidFill>
                  <a:srgbClr val="0000FF"/>
                </a:solidFill>
                <a:latin typeface="Calibri" panose="020F0502020204030204" pitchFamily="34" charset="0"/>
              </a:rPr>
              <a:t>Extr</a:t>
            </a:r>
            <a:r>
              <a:rPr lang="en-US" sz="1100" dirty="0" smtClean="0">
                <a:solidFill>
                  <a:srgbClr val="0000FF"/>
                </a:solidFill>
                <a:latin typeface="Calibri" panose="020F0502020204030204" pitchFamily="34" charset="0"/>
              </a:rPr>
              <a:t>.</a:t>
            </a:r>
            <a:endParaRPr lang="en-US" sz="1100" dirty="0">
              <a:solidFill>
                <a:srgbClr val="0000FF"/>
              </a:solidFill>
              <a:latin typeface="Calibri" panose="020F0502020204030204" pitchFamily="34" charset="0"/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6598653" y="1011506"/>
            <a:ext cx="899404" cy="5909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200" dirty="0" smtClean="0">
                <a:solidFill>
                  <a:srgbClr val="0000FF"/>
                </a:solidFill>
                <a:latin typeface="Calibri" panose="020F0502020204030204" pitchFamily="34" charset="0"/>
              </a:rPr>
              <a:t>Beam to Diagnostic Absorber</a:t>
            </a:r>
            <a:endParaRPr lang="en-US" sz="1200" dirty="0">
              <a:solidFill>
                <a:srgbClr val="0000FF"/>
              </a:solidFill>
              <a:latin typeface="Calibri" panose="020F0502020204030204" pitchFamily="34" charset="0"/>
            </a:endParaRPr>
          </a:p>
        </p:txBody>
      </p:sp>
      <p:cxnSp>
        <p:nvCxnSpPr>
          <p:cNvPr id="119" name="Straight Connector 118"/>
          <p:cNvCxnSpPr/>
          <p:nvPr/>
        </p:nvCxnSpPr>
        <p:spPr>
          <a:xfrm rot="5400000">
            <a:off x="5317989" y="4123171"/>
            <a:ext cx="4702298" cy="1588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2" name="Rectangle 81"/>
          <p:cNvSpPr/>
          <p:nvPr/>
        </p:nvSpPr>
        <p:spPr>
          <a:xfrm>
            <a:off x="4472716" y="3866222"/>
            <a:ext cx="561138" cy="274320"/>
          </a:xfrm>
          <a:prstGeom prst="rect">
            <a:avLst/>
          </a:prstGeom>
          <a:gradFill flip="none" rotWithShape="1">
            <a:gsLst>
              <a:gs pos="69000">
                <a:schemeClr val="accent5">
                  <a:lumMod val="40000"/>
                  <a:lumOff val="60000"/>
                </a:schemeClr>
              </a:gs>
              <a:gs pos="100000">
                <a:srgbClr val="FFFFFF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tx1"/>
            </a:solidFill>
          </a:ln>
          <a:effectLst>
            <a:outerShdw blurRad="50800" dist="76200" dir="270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 smtClean="0">
                <a:solidFill>
                  <a:srgbClr val="000000"/>
                </a:solidFill>
                <a:latin typeface="Calibri" panose="020F0502020204030204" pitchFamily="34" charset="0"/>
                <a:cs typeface="Calibri"/>
              </a:rPr>
              <a:t>Procure Parts</a:t>
            </a:r>
            <a:endParaRPr lang="en-US" sz="900" dirty="0">
              <a:solidFill>
                <a:srgbClr val="000000"/>
              </a:solidFill>
              <a:latin typeface="Calibri" panose="020F0502020204030204" pitchFamily="34" charset="0"/>
              <a:cs typeface="Calibri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768932" y="2581243"/>
            <a:ext cx="1930337" cy="2616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rgbClr val="000000"/>
                </a:solidFill>
                <a:latin typeface="Calibri" panose="020F0502020204030204" pitchFamily="34" charset="0"/>
                <a:cs typeface="Calibri"/>
              </a:rPr>
              <a:t>Final Focus Section </a:t>
            </a:r>
            <a:r>
              <a:rPr lang="en-US" sz="1100" dirty="0" smtClean="0">
                <a:solidFill>
                  <a:srgbClr val="000000"/>
                </a:solidFill>
                <a:latin typeface="Calibri" panose="020F0502020204030204" pitchFamily="34" charset="0"/>
                <a:cs typeface="Calibri"/>
              </a:rPr>
              <a:t>Installation</a:t>
            </a:r>
            <a:endParaRPr lang="en-US" sz="1100" dirty="0">
              <a:solidFill>
                <a:srgbClr val="000000"/>
              </a:solidFill>
              <a:latin typeface="Calibri" panose="020F0502020204030204" pitchFamily="34" charset="0"/>
              <a:cs typeface="Calibri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248171" y="2284969"/>
            <a:ext cx="1683474" cy="2616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100" dirty="0" err="1">
                <a:solidFill>
                  <a:srgbClr val="000000"/>
                </a:solidFill>
                <a:latin typeface="Calibri" panose="020F0502020204030204" pitchFamily="34" charset="0"/>
                <a:cs typeface="Calibri"/>
              </a:rPr>
              <a:t>Hbend</a:t>
            </a:r>
            <a:r>
              <a:rPr lang="en-US" sz="1100" dirty="0">
                <a:solidFill>
                  <a:srgbClr val="000000"/>
                </a:solidFill>
                <a:latin typeface="Calibri" panose="020F0502020204030204" pitchFamily="34" charset="0"/>
                <a:cs typeface="Calibri"/>
              </a:rPr>
              <a:t> Section </a:t>
            </a:r>
            <a:r>
              <a:rPr lang="en-US" sz="1100" dirty="0" smtClean="0">
                <a:solidFill>
                  <a:srgbClr val="000000"/>
                </a:solidFill>
                <a:latin typeface="Calibri" panose="020F0502020204030204" pitchFamily="34" charset="0"/>
                <a:cs typeface="Calibri"/>
              </a:rPr>
              <a:t>Installation</a:t>
            </a:r>
            <a:endParaRPr lang="en-US" sz="1100" dirty="0">
              <a:solidFill>
                <a:srgbClr val="000000"/>
              </a:solidFill>
              <a:latin typeface="Calibri" panose="020F0502020204030204" pitchFamily="34" charset="0"/>
              <a:cs typeface="Calibri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669118" y="1976452"/>
            <a:ext cx="2392001" cy="2616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rgbClr val="000000"/>
                </a:solidFill>
                <a:latin typeface="Calibri" panose="020F0502020204030204" pitchFamily="34" charset="0"/>
                <a:cs typeface="Calibri"/>
              </a:rPr>
              <a:t>Extinction &amp; M4DA Section </a:t>
            </a:r>
            <a:r>
              <a:rPr lang="en-US" sz="1100" dirty="0" smtClean="0">
                <a:solidFill>
                  <a:srgbClr val="000000"/>
                </a:solidFill>
                <a:latin typeface="Calibri" panose="020F0502020204030204" pitchFamily="34" charset="0"/>
                <a:cs typeface="Calibri"/>
              </a:rPr>
              <a:t>Installation</a:t>
            </a:r>
            <a:endParaRPr lang="en-US" sz="1100" dirty="0">
              <a:solidFill>
                <a:srgbClr val="000000"/>
              </a:solidFill>
              <a:latin typeface="Calibri" panose="020F0502020204030204" pitchFamily="34" charset="0"/>
              <a:cs typeface="Calibri"/>
            </a:endParaRPr>
          </a:p>
        </p:txBody>
      </p:sp>
      <p:sp>
        <p:nvSpPr>
          <p:cNvPr id="77" name="Rectangle 76"/>
          <p:cNvSpPr/>
          <p:nvPr/>
        </p:nvSpPr>
        <p:spPr>
          <a:xfrm>
            <a:off x="7281779" y="1552918"/>
            <a:ext cx="476369" cy="365760"/>
          </a:xfrm>
          <a:prstGeom prst="rect">
            <a:avLst/>
          </a:prstGeom>
          <a:gradFill flip="none" rotWithShape="1">
            <a:gsLst>
              <a:gs pos="69000">
                <a:schemeClr val="accent5">
                  <a:lumMod val="40000"/>
                  <a:lumOff val="60000"/>
                </a:schemeClr>
              </a:gs>
              <a:gs pos="100000">
                <a:srgbClr val="FFFFFF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tx1"/>
            </a:solidFill>
          </a:ln>
          <a:effectLst>
            <a:outerShdw blurRad="50800" dist="76200" dir="270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 smtClean="0">
                <a:solidFill>
                  <a:srgbClr val="000000"/>
                </a:solidFill>
                <a:latin typeface="Calibri" panose="020F0502020204030204" pitchFamily="34" charset="0"/>
                <a:cs typeface="Calibri"/>
              </a:rPr>
              <a:t>Install ESS</a:t>
            </a:r>
            <a:endParaRPr lang="en-US" sz="900" dirty="0">
              <a:solidFill>
                <a:srgbClr val="000000"/>
              </a:solidFill>
              <a:latin typeface="Calibri" panose="020F0502020204030204" pitchFamily="34" charset="0"/>
              <a:cs typeface="Calibri"/>
            </a:endParaRPr>
          </a:p>
        </p:txBody>
      </p:sp>
      <p:sp>
        <p:nvSpPr>
          <p:cNvPr id="112" name="Rectangle 111"/>
          <p:cNvSpPr/>
          <p:nvPr/>
        </p:nvSpPr>
        <p:spPr>
          <a:xfrm>
            <a:off x="5597860" y="1542652"/>
            <a:ext cx="473756" cy="365760"/>
          </a:xfrm>
          <a:prstGeom prst="rect">
            <a:avLst/>
          </a:prstGeom>
          <a:gradFill flip="none" rotWithShape="1">
            <a:gsLst>
              <a:gs pos="69000">
                <a:schemeClr val="accent5">
                  <a:lumMod val="40000"/>
                  <a:lumOff val="60000"/>
                </a:schemeClr>
              </a:gs>
              <a:gs pos="100000">
                <a:srgbClr val="FFFFFF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tx1"/>
            </a:solidFill>
          </a:ln>
          <a:effectLst>
            <a:outerShdw blurRad="50800" dist="76200" dir="270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sz="800" dirty="0" smtClean="0">
                <a:solidFill>
                  <a:srgbClr val="000000"/>
                </a:solidFill>
                <a:latin typeface="Calibri" panose="020F0502020204030204" pitchFamily="34" charset="0"/>
                <a:cs typeface="Calibri"/>
              </a:rPr>
              <a:t>6 CDA </a:t>
            </a:r>
            <a:r>
              <a:rPr lang="en-US" sz="800" dirty="0" err="1" smtClean="0">
                <a:solidFill>
                  <a:srgbClr val="000000"/>
                </a:solidFill>
                <a:latin typeface="Calibri" panose="020F0502020204030204" pitchFamily="34" charset="0"/>
                <a:cs typeface="Calibri"/>
              </a:rPr>
              <a:t>Refurb</a:t>
            </a:r>
            <a:endParaRPr lang="en-US" sz="800" dirty="0">
              <a:solidFill>
                <a:srgbClr val="000000"/>
              </a:solidFill>
              <a:latin typeface="Calibri" panose="020F0502020204030204" pitchFamily="34" charset="0"/>
              <a:cs typeface="Calibri"/>
            </a:endParaRPr>
          </a:p>
        </p:txBody>
      </p:sp>
      <p:sp>
        <p:nvSpPr>
          <p:cNvPr id="120" name="Rectangle 119"/>
          <p:cNvSpPr/>
          <p:nvPr/>
        </p:nvSpPr>
        <p:spPr>
          <a:xfrm>
            <a:off x="2389884" y="1552939"/>
            <a:ext cx="339578" cy="365760"/>
          </a:xfrm>
          <a:prstGeom prst="rect">
            <a:avLst/>
          </a:prstGeom>
          <a:gradFill flip="none" rotWithShape="1">
            <a:gsLst>
              <a:gs pos="69000">
                <a:schemeClr val="accent5">
                  <a:lumMod val="40000"/>
                  <a:lumOff val="60000"/>
                </a:schemeClr>
              </a:gs>
              <a:gs pos="100000">
                <a:srgbClr val="FFFFFF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tx1"/>
            </a:solidFill>
          </a:ln>
          <a:effectLst>
            <a:outerShdw blurRad="50800" dist="76200" dir="270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 dirty="0">
              <a:solidFill>
                <a:srgbClr val="000000"/>
              </a:solidFill>
              <a:latin typeface="Calibri" panose="020F0502020204030204" pitchFamily="34" charset="0"/>
              <a:cs typeface="Calibri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18913" y="1255145"/>
            <a:ext cx="6110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/>
              <a:t>Shutdown</a:t>
            </a:r>
          </a:p>
          <a:p>
            <a:r>
              <a:rPr lang="en-US" sz="800" dirty="0" smtClean="0"/>
              <a:t>‘14</a:t>
            </a:r>
            <a:endParaRPr lang="en-US" sz="800" dirty="0"/>
          </a:p>
        </p:txBody>
      </p:sp>
      <p:sp>
        <p:nvSpPr>
          <p:cNvPr id="123" name="TextBox 122"/>
          <p:cNvSpPr txBox="1"/>
          <p:nvPr/>
        </p:nvSpPr>
        <p:spPr>
          <a:xfrm>
            <a:off x="1837827" y="1265487"/>
            <a:ext cx="6110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/>
              <a:t>Shutdown</a:t>
            </a:r>
          </a:p>
          <a:p>
            <a:r>
              <a:rPr lang="en-US" sz="800" dirty="0" smtClean="0"/>
              <a:t>‘15</a:t>
            </a:r>
            <a:endParaRPr lang="en-US" sz="800" dirty="0"/>
          </a:p>
        </p:txBody>
      </p:sp>
      <p:sp>
        <p:nvSpPr>
          <p:cNvPr id="124" name="TextBox 123"/>
          <p:cNvSpPr txBox="1"/>
          <p:nvPr/>
        </p:nvSpPr>
        <p:spPr>
          <a:xfrm>
            <a:off x="2955172" y="1224067"/>
            <a:ext cx="6110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/>
              <a:t>Shutdown</a:t>
            </a:r>
          </a:p>
          <a:p>
            <a:r>
              <a:rPr lang="en-US" sz="800" dirty="0" smtClean="0"/>
              <a:t>‘16</a:t>
            </a:r>
            <a:endParaRPr lang="en-US" sz="800" dirty="0"/>
          </a:p>
        </p:txBody>
      </p:sp>
      <p:sp>
        <p:nvSpPr>
          <p:cNvPr id="125" name="TextBox 124"/>
          <p:cNvSpPr txBox="1"/>
          <p:nvPr/>
        </p:nvSpPr>
        <p:spPr>
          <a:xfrm>
            <a:off x="2416094" y="1932341"/>
            <a:ext cx="1152880" cy="21544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800" dirty="0" smtClean="0">
                <a:solidFill>
                  <a:srgbClr val="000000"/>
                </a:solidFill>
                <a:latin typeface="Calibri" panose="020F0502020204030204" pitchFamily="34" charset="0"/>
                <a:cs typeface="Calibri"/>
              </a:rPr>
              <a:t>Remove </a:t>
            </a:r>
            <a:r>
              <a:rPr lang="en-US" sz="800" dirty="0" err="1" smtClean="0">
                <a:solidFill>
                  <a:srgbClr val="000000"/>
                </a:solidFill>
                <a:latin typeface="Calibri" panose="020F0502020204030204" pitchFamily="34" charset="0"/>
                <a:cs typeface="Calibri"/>
              </a:rPr>
              <a:t>Hbend</a:t>
            </a:r>
            <a:r>
              <a:rPr lang="en-US" sz="800" dirty="0" smtClean="0">
                <a:solidFill>
                  <a:srgbClr val="000000"/>
                </a:solidFill>
                <a:latin typeface="Calibri" panose="020F0502020204030204" pitchFamily="34" charset="0"/>
                <a:cs typeface="Calibri"/>
              </a:rPr>
              <a:t> dipoles</a:t>
            </a:r>
            <a:endParaRPr lang="en-US" sz="800" dirty="0">
              <a:solidFill>
                <a:srgbClr val="000000"/>
              </a:solidFill>
              <a:latin typeface="Calibri" panose="020F0502020204030204" pitchFamily="34" charset="0"/>
              <a:cs typeface="Calibri"/>
            </a:endParaRPr>
          </a:p>
        </p:txBody>
      </p:sp>
      <p:sp>
        <p:nvSpPr>
          <p:cNvPr id="126" name="Rectangle 125"/>
          <p:cNvSpPr/>
          <p:nvPr/>
        </p:nvSpPr>
        <p:spPr>
          <a:xfrm>
            <a:off x="3566237" y="4798506"/>
            <a:ext cx="563136" cy="274320"/>
          </a:xfrm>
          <a:prstGeom prst="rect">
            <a:avLst/>
          </a:prstGeom>
          <a:gradFill flip="none" rotWithShape="1">
            <a:gsLst>
              <a:gs pos="69000">
                <a:schemeClr val="accent5">
                  <a:lumMod val="40000"/>
                  <a:lumOff val="60000"/>
                </a:schemeClr>
              </a:gs>
              <a:gs pos="100000">
                <a:srgbClr val="FFFFFF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tx1"/>
            </a:solidFill>
          </a:ln>
          <a:effectLst>
            <a:outerShdw blurRad="50800" dist="76200" dir="270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 smtClean="0">
                <a:solidFill>
                  <a:srgbClr val="000000"/>
                </a:solidFill>
                <a:latin typeface="Calibri" panose="020F0502020204030204" pitchFamily="34" charset="0"/>
                <a:cs typeface="Calibri"/>
              </a:rPr>
              <a:t>Survey network</a:t>
            </a:r>
            <a:endParaRPr lang="en-US" sz="800" dirty="0">
              <a:solidFill>
                <a:srgbClr val="000000"/>
              </a:solidFill>
              <a:latin typeface="Calibri" panose="020F0502020204030204" pitchFamily="34" charset="0"/>
              <a:cs typeface="Calibri"/>
            </a:endParaRPr>
          </a:p>
        </p:txBody>
      </p:sp>
      <p:sp>
        <p:nvSpPr>
          <p:cNvPr id="127" name="Rectangle 126"/>
          <p:cNvSpPr/>
          <p:nvPr/>
        </p:nvSpPr>
        <p:spPr>
          <a:xfrm>
            <a:off x="3588181" y="2581243"/>
            <a:ext cx="2330209" cy="274320"/>
          </a:xfrm>
          <a:prstGeom prst="rect">
            <a:avLst/>
          </a:prstGeom>
          <a:gradFill flip="none" rotWithShape="1">
            <a:gsLst>
              <a:gs pos="69000">
                <a:schemeClr val="accent5">
                  <a:lumMod val="40000"/>
                  <a:lumOff val="60000"/>
                </a:schemeClr>
              </a:gs>
              <a:gs pos="100000">
                <a:srgbClr val="FFFFFF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tx1"/>
            </a:solidFill>
          </a:ln>
          <a:effectLst>
            <a:outerShdw blurRad="50800" dist="76200" dir="270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 smtClean="0">
                <a:solidFill>
                  <a:srgbClr val="000000"/>
                </a:solidFill>
                <a:latin typeface="Calibri" panose="020F0502020204030204" pitchFamily="34" charset="0"/>
                <a:cs typeface="Calibri"/>
              </a:rPr>
              <a:t>Procure fixed &amp; motorized stands &amp; assemble</a:t>
            </a:r>
            <a:endParaRPr lang="en-US" sz="800" dirty="0">
              <a:solidFill>
                <a:srgbClr val="000000"/>
              </a:solidFill>
              <a:latin typeface="Calibri" panose="020F0502020204030204" pitchFamily="34" charset="0"/>
              <a:cs typeface="Calibri"/>
            </a:endParaRPr>
          </a:p>
        </p:txBody>
      </p:sp>
      <p:sp>
        <p:nvSpPr>
          <p:cNvPr id="130" name="Rectangle 129"/>
          <p:cNvSpPr/>
          <p:nvPr/>
        </p:nvSpPr>
        <p:spPr>
          <a:xfrm>
            <a:off x="4690147" y="3531321"/>
            <a:ext cx="1074231" cy="274320"/>
          </a:xfrm>
          <a:prstGeom prst="rect">
            <a:avLst/>
          </a:prstGeom>
          <a:gradFill flip="none" rotWithShape="1">
            <a:gsLst>
              <a:gs pos="69000">
                <a:schemeClr val="accent5">
                  <a:lumMod val="40000"/>
                  <a:lumOff val="60000"/>
                </a:schemeClr>
              </a:gs>
              <a:gs pos="100000">
                <a:srgbClr val="FFFFFF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tx1"/>
            </a:solidFill>
          </a:ln>
          <a:effectLst>
            <a:outerShdw blurRad="50800" dist="76200" dir="270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 smtClean="0">
                <a:solidFill>
                  <a:srgbClr val="000000"/>
                </a:solidFill>
                <a:latin typeface="Calibri" panose="020F0502020204030204" pitchFamily="34" charset="0"/>
                <a:cs typeface="Calibri"/>
              </a:rPr>
              <a:t>Prep Ion, tube &amp; components</a:t>
            </a:r>
            <a:endParaRPr lang="en-US" sz="900" dirty="0">
              <a:solidFill>
                <a:srgbClr val="000000"/>
              </a:solidFill>
              <a:latin typeface="Calibri" panose="020F0502020204030204" pitchFamily="34" charset="0"/>
              <a:cs typeface="Calibri"/>
            </a:endParaRPr>
          </a:p>
        </p:txBody>
      </p:sp>
      <p:sp>
        <p:nvSpPr>
          <p:cNvPr id="131" name="Rectangle 130"/>
          <p:cNvSpPr/>
          <p:nvPr/>
        </p:nvSpPr>
        <p:spPr>
          <a:xfrm>
            <a:off x="5448713" y="3859214"/>
            <a:ext cx="498548" cy="281328"/>
          </a:xfrm>
          <a:prstGeom prst="rect">
            <a:avLst/>
          </a:prstGeom>
          <a:gradFill flip="none" rotWithShape="1">
            <a:gsLst>
              <a:gs pos="69000">
                <a:schemeClr val="accent5">
                  <a:lumMod val="40000"/>
                  <a:lumOff val="60000"/>
                </a:schemeClr>
              </a:gs>
              <a:gs pos="100000">
                <a:srgbClr val="FFFFFF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tx1"/>
            </a:solidFill>
          </a:ln>
          <a:effectLst>
            <a:outerShdw blurRad="50800" dist="76200" dir="270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 smtClean="0">
                <a:solidFill>
                  <a:srgbClr val="000000"/>
                </a:solidFill>
                <a:latin typeface="Calibri" panose="020F0502020204030204" pitchFamily="34" charset="0"/>
                <a:cs typeface="Calibri"/>
              </a:rPr>
              <a:t>Install </a:t>
            </a:r>
            <a:r>
              <a:rPr lang="en-US" sz="800" dirty="0" err="1" smtClean="0">
                <a:solidFill>
                  <a:srgbClr val="000000"/>
                </a:solidFill>
                <a:latin typeface="Calibri" panose="020F0502020204030204" pitchFamily="34" charset="0"/>
                <a:cs typeface="Calibri"/>
              </a:rPr>
              <a:t>Hbend</a:t>
            </a:r>
            <a:endParaRPr lang="en-US" sz="800" dirty="0">
              <a:solidFill>
                <a:srgbClr val="000000"/>
              </a:solidFill>
              <a:latin typeface="Calibri" panose="020F0502020204030204" pitchFamily="34" charset="0"/>
              <a:cs typeface="Calibri"/>
            </a:endParaRPr>
          </a:p>
        </p:txBody>
      </p:sp>
      <p:sp>
        <p:nvSpPr>
          <p:cNvPr id="132" name="Rectangle 131"/>
          <p:cNvSpPr/>
          <p:nvPr/>
        </p:nvSpPr>
        <p:spPr>
          <a:xfrm>
            <a:off x="5033854" y="3876818"/>
            <a:ext cx="524871" cy="253127"/>
          </a:xfrm>
          <a:prstGeom prst="rect">
            <a:avLst/>
          </a:prstGeom>
          <a:gradFill flip="none" rotWithShape="1">
            <a:gsLst>
              <a:gs pos="69000">
                <a:schemeClr val="accent5">
                  <a:lumMod val="40000"/>
                  <a:lumOff val="60000"/>
                </a:schemeClr>
              </a:gs>
              <a:gs pos="100000">
                <a:srgbClr val="FFFFFF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tx1"/>
            </a:solidFill>
          </a:ln>
          <a:effectLst>
            <a:outerShdw blurRad="50800" dist="76200" dir="270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 smtClean="0">
                <a:solidFill>
                  <a:srgbClr val="000000"/>
                </a:solidFill>
                <a:latin typeface="Calibri" panose="020F0502020204030204" pitchFamily="34" charset="0"/>
                <a:cs typeface="Calibri"/>
              </a:rPr>
              <a:t>Install </a:t>
            </a:r>
            <a:r>
              <a:rPr lang="en-US" sz="800" dirty="0" err="1" smtClean="0">
                <a:solidFill>
                  <a:srgbClr val="000000"/>
                </a:solidFill>
                <a:latin typeface="Calibri" panose="020F0502020204030204" pitchFamily="34" charset="0"/>
                <a:cs typeface="Calibri"/>
              </a:rPr>
              <a:t>Ext&amp;DA</a:t>
            </a:r>
            <a:endParaRPr lang="en-US" sz="800" dirty="0">
              <a:solidFill>
                <a:srgbClr val="000000"/>
              </a:solidFill>
              <a:latin typeface="Calibri" panose="020F0502020204030204" pitchFamily="34" charset="0"/>
              <a:cs typeface="Calibri"/>
            </a:endParaRPr>
          </a:p>
        </p:txBody>
      </p:sp>
      <p:sp>
        <p:nvSpPr>
          <p:cNvPr id="133" name="Rectangle 132"/>
          <p:cNvSpPr/>
          <p:nvPr/>
        </p:nvSpPr>
        <p:spPr>
          <a:xfrm>
            <a:off x="6181341" y="3876818"/>
            <a:ext cx="495554" cy="281328"/>
          </a:xfrm>
          <a:prstGeom prst="rect">
            <a:avLst/>
          </a:prstGeom>
          <a:gradFill flip="none" rotWithShape="1">
            <a:gsLst>
              <a:gs pos="69000">
                <a:schemeClr val="accent5">
                  <a:lumMod val="40000"/>
                  <a:lumOff val="60000"/>
                </a:schemeClr>
              </a:gs>
              <a:gs pos="100000">
                <a:srgbClr val="FFFFFF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tx1"/>
            </a:solidFill>
          </a:ln>
          <a:effectLst>
            <a:outerShdw blurRad="50800" dist="76200" dir="270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 smtClean="0">
                <a:solidFill>
                  <a:srgbClr val="000000"/>
                </a:solidFill>
                <a:latin typeface="Calibri" panose="020F0502020204030204" pitchFamily="34" charset="0"/>
                <a:cs typeface="Calibri"/>
              </a:rPr>
              <a:t>Install FF</a:t>
            </a:r>
            <a:endParaRPr lang="en-US" sz="800" dirty="0">
              <a:solidFill>
                <a:srgbClr val="000000"/>
              </a:solidFill>
              <a:latin typeface="Calibri" panose="020F0502020204030204" pitchFamily="34" charset="0"/>
              <a:cs typeface="Calibri"/>
            </a:endParaRPr>
          </a:p>
        </p:txBody>
      </p:sp>
      <p:sp>
        <p:nvSpPr>
          <p:cNvPr id="134" name="Rectangle 133"/>
          <p:cNvSpPr/>
          <p:nvPr/>
        </p:nvSpPr>
        <p:spPr>
          <a:xfrm>
            <a:off x="5945576" y="4761148"/>
            <a:ext cx="667755" cy="365760"/>
          </a:xfrm>
          <a:prstGeom prst="rect">
            <a:avLst/>
          </a:prstGeom>
          <a:gradFill flip="none" rotWithShape="1">
            <a:gsLst>
              <a:gs pos="69000">
                <a:schemeClr val="accent5">
                  <a:lumMod val="40000"/>
                  <a:lumOff val="60000"/>
                </a:schemeClr>
              </a:gs>
              <a:gs pos="100000">
                <a:srgbClr val="FFFFFF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tx1"/>
            </a:solidFill>
          </a:ln>
          <a:effectLst>
            <a:outerShdw blurRad="50800" dist="76200" dir="270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 smtClean="0">
                <a:solidFill>
                  <a:srgbClr val="000000"/>
                </a:solidFill>
                <a:latin typeface="Calibri" panose="020F0502020204030204" pitchFamily="34" charset="0"/>
                <a:cs typeface="Calibri"/>
              </a:rPr>
              <a:t>Final Alignment</a:t>
            </a:r>
            <a:endParaRPr lang="en-US" sz="800" dirty="0">
              <a:solidFill>
                <a:srgbClr val="000000"/>
              </a:solidFill>
              <a:latin typeface="Calibri" panose="020F0502020204030204" pitchFamily="34" charset="0"/>
              <a:cs typeface="Calibri"/>
            </a:endParaRPr>
          </a:p>
        </p:txBody>
      </p:sp>
      <p:grpSp>
        <p:nvGrpSpPr>
          <p:cNvPr id="91" name="Group 90"/>
          <p:cNvGrpSpPr/>
          <p:nvPr/>
        </p:nvGrpSpPr>
        <p:grpSpPr>
          <a:xfrm>
            <a:off x="2272726" y="926442"/>
            <a:ext cx="286595" cy="5561957"/>
            <a:chOff x="2035136" y="269538"/>
            <a:chExt cx="234315" cy="5538039"/>
          </a:xfrm>
        </p:grpSpPr>
        <p:sp>
          <p:nvSpPr>
            <p:cNvPr id="99" name="Diamond 98"/>
            <p:cNvSpPr>
              <a:spLocks noChangeAspect="1"/>
            </p:cNvSpPr>
            <p:nvPr/>
          </p:nvSpPr>
          <p:spPr>
            <a:xfrm>
              <a:off x="2035136" y="5585559"/>
              <a:ext cx="234315" cy="222018"/>
            </a:xfrm>
            <a:prstGeom prst="diamond">
              <a:avLst/>
            </a:prstGeom>
            <a:solidFill>
              <a:schemeClr val="accent3">
                <a:lumMod val="50000"/>
              </a:schemeClr>
            </a:solidFill>
            <a:ln w="19050">
              <a:solidFill>
                <a:srgbClr val="0000FF"/>
              </a:solidFill>
            </a:ln>
            <a:scene3d>
              <a:camera prst="orthographicFront"/>
              <a:lightRig rig="brightRoom" dir="t"/>
            </a:scene3d>
            <a:sp3d prstMaterial="powder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panose="020F0502020204030204" pitchFamily="34" charset="0"/>
              </a:endParaRPr>
            </a:p>
          </p:txBody>
        </p:sp>
        <p:cxnSp>
          <p:nvCxnSpPr>
            <p:cNvPr id="100" name="Straight Connector 99"/>
            <p:cNvCxnSpPr>
              <a:stCxn id="99" idx="0"/>
            </p:cNvCxnSpPr>
            <p:nvPr/>
          </p:nvCxnSpPr>
          <p:spPr>
            <a:xfrm flipH="1" flipV="1">
              <a:off x="2152292" y="269538"/>
              <a:ext cx="2" cy="5316022"/>
            </a:xfrm>
            <a:prstGeom prst="line">
              <a:avLst/>
            </a:prstGeom>
            <a:ln w="19050"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8" name="TextBox 107"/>
          <p:cNvSpPr txBox="1"/>
          <p:nvPr/>
        </p:nvSpPr>
        <p:spPr>
          <a:xfrm>
            <a:off x="1543042" y="748155"/>
            <a:ext cx="2015659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000" dirty="0" smtClean="0">
                <a:solidFill>
                  <a:srgbClr val="0000FF"/>
                </a:solidFill>
                <a:latin typeface="Calibri" panose="020F0502020204030204" pitchFamily="34" charset="0"/>
              </a:rPr>
              <a:t>Final Design Complete</a:t>
            </a:r>
            <a:endParaRPr lang="en-US" sz="1000" dirty="0">
              <a:solidFill>
                <a:srgbClr val="0000FF"/>
              </a:solidFill>
              <a:latin typeface="Calibri" panose="020F0502020204030204" pitchFamily="34" charset="0"/>
            </a:endParaRPr>
          </a:p>
        </p:txBody>
      </p:sp>
      <p:sp>
        <p:nvSpPr>
          <p:cNvPr id="135" name="Rectangle 134"/>
          <p:cNvSpPr/>
          <p:nvPr/>
        </p:nvSpPr>
        <p:spPr>
          <a:xfrm>
            <a:off x="1925766" y="2277267"/>
            <a:ext cx="523125" cy="365760"/>
          </a:xfrm>
          <a:prstGeom prst="rect">
            <a:avLst/>
          </a:prstGeom>
          <a:gradFill flip="none" rotWithShape="1">
            <a:gsLst>
              <a:gs pos="69000">
                <a:schemeClr val="accent5">
                  <a:lumMod val="40000"/>
                  <a:lumOff val="60000"/>
                </a:schemeClr>
              </a:gs>
              <a:gs pos="100000">
                <a:srgbClr val="FFFFFF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tx1"/>
            </a:solidFill>
          </a:ln>
          <a:effectLst>
            <a:outerShdw blurRad="50800" dist="76200" dir="270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" dirty="0" smtClean="0">
                <a:solidFill>
                  <a:srgbClr val="000000"/>
                </a:solidFill>
                <a:latin typeface="Calibri" panose="020F0502020204030204" pitchFamily="34" charset="0"/>
                <a:cs typeface="Calibri"/>
              </a:rPr>
              <a:t>Internal Beamline</a:t>
            </a:r>
          </a:p>
          <a:p>
            <a:pPr algn="ctr"/>
            <a:r>
              <a:rPr lang="en-US" sz="600" dirty="0" smtClean="0">
                <a:solidFill>
                  <a:srgbClr val="000000"/>
                </a:solidFill>
                <a:latin typeface="Calibri" panose="020F0502020204030204" pitchFamily="34" charset="0"/>
                <a:cs typeface="Calibri"/>
              </a:rPr>
              <a:t>Review </a:t>
            </a:r>
            <a:endParaRPr lang="en-US" sz="600" dirty="0">
              <a:solidFill>
                <a:srgbClr val="000000"/>
              </a:solidFill>
              <a:latin typeface="Calibri" panose="020F0502020204030204" pitchFamily="34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39914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smtClean="0"/>
              <a:t>The design of the beamline is at a preliminary or better design stage.</a:t>
            </a:r>
          </a:p>
          <a:p>
            <a:pPr marL="0" indent="0">
              <a:buNone/>
            </a:pPr>
            <a:endParaRPr lang="en-US" sz="2000" dirty="0" smtClean="0"/>
          </a:p>
          <a:p>
            <a:r>
              <a:rPr lang="en-US" sz="2000" dirty="0" smtClean="0"/>
              <a:t>The installation schedule is at a preliminary design that has considerations to funding and lab resources.</a:t>
            </a:r>
          </a:p>
          <a:p>
            <a:pPr marL="0" indent="0">
              <a:buNone/>
            </a:pPr>
            <a:endParaRPr lang="en-US" sz="2000" dirty="0" smtClean="0"/>
          </a:p>
          <a:p>
            <a:r>
              <a:rPr lang="en-US" sz="2000" dirty="0" smtClean="0"/>
              <a:t>The M4 beamline is </a:t>
            </a:r>
            <a:r>
              <a:rPr lang="en-US" sz="2000" dirty="0" smtClean="0"/>
              <a:t>divided</a:t>
            </a:r>
            <a:r>
              <a:rPr lang="en-US" sz="2000" dirty="0" smtClean="0"/>
              <a:t> </a:t>
            </a:r>
            <a:r>
              <a:rPr lang="en-US" sz="2000" dirty="0" smtClean="0"/>
              <a:t>into three sections to allow for installation during g-2 operation.</a:t>
            </a:r>
          </a:p>
          <a:p>
            <a:pPr marL="0" indent="0">
              <a:buNone/>
            </a:pPr>
            <a:endParaRPr lang="en-US" sz="2000" dirty="0" smtClean="0"/>
          </a:p>
          <a:p>
            <a:r>
              <a:rPr lang="en-US" sz="2000" dirty="0" smtClean="0"/>
              <a:t>Installation of the beamline has allowed for the priority to commission beam the M4 diagnostic absorber.</a:t>
            </a:r>
          </a:p>
          <a:p>
            <a:endParaRPr lang="en-US" sz="2000" dirty="0" smtClean="0"/>
          </a:p>
          <a:p>
            <a:r>
              <a:rPr lang="en-US" sz="2000" dirty="0" smtClean="0"/>
              <a:t>The cost of the M4 external </a:t>
            </a:r>
            <a:r>
              <a:rPr lang="en-US" sz="2000" dirty="0"/>
              <a:t>b</a:t>
            </a:r>
            <a:r>
              <a:rPr lang="en-US" sz="2000" dirty="0" smtClean="0"/>
              <a:t>eamline is $9.1M</a:t>
            </a:r>
          </a:p>
          <a:p>
            <a:endParaRPr lang="en-US" sz="2000" dirty="0"/>
          </a:p>
          <a:p>
            <a:r>
              <a:rPr lang="en-US" sz="2000" dirty="0" smtClean="0"/>
              <a:t>The External Beamline L4 is ready to baseline.</a:t>
            </a:r>
          </a:p>
          <a:p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50013" y="6515100"/>
            <a:ext cx="1076325" cy="241300"/>
          </a:xfrm>
        </p:spPr>
        <p:txBody>
          <a:bodyPr/>
          <a:lstStyle/>
          <a:p>
            <a:pPr>
              <a:defRPr/>
            </a:pPr>
            <a:r>
              <a:rPr lang="en-US" smtClean="0"/>
              <a:t>10/22/14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6450" y="6515100"/>
            <a:ext cx="5373688" cy="241300"/>
          </a:xfrm>
        </p:spPr>
        <p:txBody>
          <a:bodyPr/>
          <a:lstStyle/>
          <a:p>
            <a:pPr>
              <a:defRPr/>
            </a:pPr>
            <a:r>
              <a:rPr lang="en-US" smtClean="0"/>
              <a:t>D. Still- Mu2e DOE CD2  Review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28600" y="6515100"/>
            <a:ext cx="447675" cy="241300"/>
          </a:xfrm>
        </p:spPr>
        <p:txBody>
          <a:bodyPr/>
          <a:lstStyle/>
          <a:p>
            <a:pPr>
              <a:defRPr/>
            </a:pPr>
            <a:fld id="{2A0CCE80-3B22-F34E-81B2-E096627812DD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9435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79"/>
          <a:stretch/>
        </p:blipFill>
        <p:spPr>
          <a:xfrm>
            <a:off x="1537342" y="3644142"/>
            <a:ext cx="5902820" cy="259717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WBS 475.02.07    </a:t>
            </a:r>
            <a:r>
              <a:rPr lang="en-US" dirty="0"/>
              <a:t>External </a:t>
            </a:r>
            <a:r>
              <a:rPr lang="en-US" dirty="0" smtClean="0"/>
              <a:t>Beamline Scope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852484"/>
            <a:ext cx="8672513" cy="4987867"/>
          </a:xfrm>
          <a:ln>
            <a:noFill/>
          </a:ln>
        </p:spPr>
        <p:txBody>
          <a:bodyPr/>
          <a:lstStyle/>
          <a:p>
            <a:r>
              <a:rPr lang="en-US" sz="1800" dirty="0"/>
              <a:t>The Mu2e external </a:t>
            </a:r>
            <a:r>
              <a:rPr lang="en-US" sz="1800" dirty="0" smtClean="0"/>
              <a:t>beamline</a:t>
            </a:r>
            <a:r>
              <a:rPr lang="en-US" sz="1800" dirty="0"/>
              <a:t> </a:t>
            </a:r>
            <a:r>
              <a:rPr lang="en-US" sz="1800" dirty="0" smtClean="0"/>
              <a:t>includes transport of protons at 8Gev resonantly extracted from the Delivery Ring for normal operation. (Single turn extraction for an initial tune up and commissioning to the diagnostic absorber)</a:t>
            </a:r>
          </a:p>
          <a:p>
            <a:r>
              <a:rPr lang="en-US" sz="1800" dirty="0" smtClean="0"/>
              <a:t>Technical details were presents in talk </a:t>
            </a:r>
            <a:r>
              <a:rPr lang="en-US" sz="1800" i="1" dirty="0" smtClean="0"/>
              <a:t>External Beamline Design </a:t>
            </a:r>
            <a:r>
              <a:rPr lang="en-US" sz="1800" dirty="0" smtClean="0"/>
              <a:t>by E. Prebys .</a:t>
            </a:r>
          </a:p>
          <a:p>
            <a:r>
              <a:rPr lang="en-US" sz="1800" dirty="0" smtClean="0"/>
              <a:t>Beamline shares the upstream part of the beamline with g-2.</a:t>
            </a:r>
          </a:p>
          <a:p>
            <a:r>
              <a:rPr lang="en-US" sz="1800" dirty="0" smtClean="0"/>
              <a:t>Installation includes elements in the M4 beamline, AP30 , MC-1 and Mu2e service buildings.</a:t>
            </a:r>
          </a:p>
          <a:p>
            <a:r>
              <a:rPr lang="en-US" sz="1800" dirty="0" smtClean="0"/>
              <a:t>Many components and hardware will be reused and repurposed from the Antiproton source as a cost savings &amp; value engineering.</a:t>
            </a:r>
          </a:p>
          <a:p>
            <a:endParaRPr lang="en-US" dirty="0" smtClean="0"/>
          </a:p>
          <a:p>
            <a:pPr marL="0" indent="0">
              <a:buNone/>
            </a:pPr>
            <a:endParaRPr lang="en-US" i="1" dirty="0" smtClean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59538" y="6515100"/>
            <a:ext cx="1076325" cy="2413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10/22/14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6450" y="6515100"/>
            <a:ext cx="5373688" cy="2413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D. Still- Mu2e DOE CD2  Review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28600" y="6515100"/>
            <a:ext cx="447675" cy="241300"/>
          </a:xfrm>
        </p:spPr>
        <p:txBody>
          <a:bodyPr/>
          <a:lstStyle/>
          <a:p>
            <a:pPr>
              <a:defRPr/>
            </a:pPr>
            <a:fld id="{2A0CCE80-3B22-F34E-81B2-E096627812DD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 rot="20702958">
            <a:off x="2987747" y="5284382"/>
            <a:ext cx="265813" cy="2232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223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95" y="663315"/>
            <a:ext cx="4330995" cy="2782641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4111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Mu2e Section of the M4 Beamline</a:t>
            </a:r>
            <a:endParaRPr lang="en-US" dirty="0"/>
          </a:p>
        </p:txBody>
      </p:sp>
      <p:pic>
        <p:nvPicPr>
          <p:cNvPr id="5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86277"/>
            <a:ext cx="4846874" cy="3200179"/>
          </a:xfrm>
          <a:prstGeom prst="rect">
            <a:avLst/>
          </a:prstGeom>
          <a:ln>
            <a:solidFill>
              <a:schemeClr val="tx2">
                <a:lumMod val="75000"/>
              </a:schemeClr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4846874" y="870804"/>
            <a:ext cx="4297126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The beamline is broken into 4 distinct sections for beam function &amp; installation.</a:t>
            </a:r>
          </a:p>
          <a:p>
            <a:endParaRPr lang="en-US" sz="1800" dirty="0"/>
          </a:p>
          <a:p>
            <a:r>
              <a:rPr lang="en-US" sz="1800" dirty="0" smtClean="0"/>
              <a:t>Part of the M4 beamline is shared with g-2.  Split is at </a:t>
            </a:r>
            <a:r>
              <a:rPr lang="en-US" sz="1800" dirty="0"/>
              <a:t>908. Mu2e will be responsible for on the cost of installation of the M4 beamline from 908 to 952.</a:t>
            </a:r>
          </a:p>
          <a:p>
            <a:endParaRPr lang="en-US" sz="1800" dirty="0" smtClean="0"/>
          </a:p>
          <a:p>
            <a:r>
              <a:rPr lang="en-US" sz="1800" dirty="0" smtClean="0"/>
              <a:t>Installation will includes all magnets, magnet supports , main &amp; trim power supplies, vacuum system &amp; controls, LCW and compressed </a:t>
            </a:r>
            <a:r>
              <a:rPr lang="en-US" sz="1800" dirty="0"/>
              <a:t>a</a:t>
            </a:r>
            <a:r>
              <a:rPr lang="en-US" sz="1800" dirty="0" smtClean="0"/>
              <a:t>ir for tunnel and Mu2e building as well as </a:t>
            </a:r>
            <a:r>
              <a:rPr lang="en-US" sz="1800" dirty="0" smtClean="0"/>
              <a:t>two </a:t>
            </a:r>
            <a:r>
              <a:rPr lang="en-US" sz="1800" dirty="0" smtClean="0"/>
              <a:t>beam stops.</a:t>
            </a:r>
          </a:p>
          <a:p>
            <a:endParaRPr lang="en-US" sz="1800" dirty="0"/>
          </a:p>
          <a:p>
            <a:r>
              <a:rPr lang="en-US" sz="1800" dirty="0" smtClean="0"/>
              <a:t>The schedules have pushed together so that g-2 running will overlap Mu2e installation  2017 - 2019</a:t>
            </a:r>
            <a:endParaRPr lang="en-US" sz="1800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>
          <a:xfrm>
            <a:off x="1543051" y="6503115"/>
            <a:ext cx="2724150" cy="241300"/>
          </a:xfrm>
        </p:spPr>
        <p:txBody>
          <a:bodyPr/>
          <a:lstStyle/>
          <a:p>
            <a:r>
              <a:rPr lang="en-US" dirty="0" smtClean="0"/>
              <a:t>D. Still- Mu2e DOE CD2  Review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800337D-E0B6-49B0-9249-731DC36276CD}" type="slidenum">
              <a:rPr lang="en-US" smtClean="0"/>
              <a:t>4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10/22/14</a:t>
            </a:r>
            <a:endParaRPr lang="en-US" dirty="0"/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2594491" y="3809999"/>
            <a:ext cx="914400" cy="30480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1713172" y="3439179"/>
            <a:ext cx="1219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Mu2e M4 Beamline</a:t>
            </a:r>
            <a:endParaRPr lang="en-US" sz="1400" dirty="0"/>
          </a:p>
        </p:txBody>
      </p:sp>
      <p:cxnSp>
        <p:nvCxnSpPr>
          <p:cNvPr id="19" name="Straight Arrow Connector 18"/>
          <p:cNvCxnSpPr/>
          <p:nvPr/>
        </p:nvCxnSpPr>
        <p:spPr>
          <a:xfrm flipH="1" flipV="1">
            <a:off x="3565598" y="4729917"/>
            <a:ext cx="304800" cy="533199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3627674" y="5263116"/>
            <a:ext cx="1219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G-2 M5</a:t>
            </a:r>
          </a:p>
          <a:p>
            <a:r>
              <a:rPr lang="en-US" sz="1400" dirty="0" smtClean="0"/>
              <a:t>Beamline</a:t>
            </a:r>
            <a:endParaRPr lang="en-US" sz="1400" dirty="0"/>
          </a:p>
        </p:txBody>
      </p:sp>
      <p:sp>
        <p:nvSpPr>
          <p:cNvPr id="22" name="TextBox 21"/>
          <p:cNvSpPr txBox="1"/>
          <p:nvPr/>
        </p:nvSpPr>
        <p:spPr>
          <a:xfrm>
            <a:off x="806450" y="5524726"/>
            <a:ext cx="14370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908 Vertical Split for mu2e &amp; g-2</a:t>
            </a:r>
            <a:endParaRPr lang="en-US" sz="1400" dirty="0"/>
          </a:p>
        </p:txBody>
      </p:sp>
      <p:cxnSp>
        <p:nvCxnSpPr>
          <p:cNvPr id="23" name="Straight Arrow Connector 22"/>
          <p:cNvCxnSpPr/>
          <p:nvPr/>
        </p:nvCxnSpPr>
        <p:spPr>
          <a:xfrm flipH="1" flipV="1">
            <a:off x="304800" y="5151674"/>
            <a:ext cx="304800" cy="533199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1597544" y="1453921"/>
            <a:ext cx="156370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Extinction &amp; Diagnostic Absorber Section </a:t>
            </a:r>
            <a:endParaRPr lang="en-US" sz="1100" dirty="0"/>
          </a:p>
        </p:txBody>
      </p:sp>
      <p:sp>
        <p:nvSpPr>
          <p:cNvPr id="25" name="TextBox 24"/>
          <p:cNvSpPr txBox="1"/>
          <p:nvPr/>
        </p:nvSpPr>
        <p:spPr>
          <a:xfrm>
            <a:off x="3051691" y="2012399"/>
            <a:ext cx="125314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Final Focus Section </a:t>
            </a:r>
            <a:endParaRPr lang="en-US" sz="1100" dirty="0"/>
          </a:p>
        </p:txBody>
      </p:sp>
      <p:sp>
        <p:nvSpPr>
          <p:cNvPr id="26" name="TextBox 25"/>
          <p:cNvSpPr txBox="1"/>
          <p:nvPr/>
        </p:nvSpPr>
        <p:spPr>
          <a:xfrm>
            <a:off x="973174" y="2143204"/>
            <a:ext cx="110357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err="1" smtClean="0"/>
              <a:t>HBend</a:t>
            </a:r>
            <a:r>
              <a:rPr lang="en-US" sz="1100" dirty="0" smtClean="0"/>
              <a:t> Section </a:t>
            </a:r>
            <a:endParaRPr lang="en-US" sz="1100" dirty="0"/>
          </a:p>
        </p:txBody>
      </p:sp>
      <p:sp>
        <p:nvSpPr>
          <p:cNvPr id="27" name="TextBox 26"/>
          <p:cNvSpPr txBox="1"/>
          <p:nvPr/>
        </p:nvSpPr>
        <p:spPr>
          <a:xfrm>
            <a:off x="46074" y="1884808"/>
            <a:ext cx="127029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Common Section </a:t>
            </a:r>
            <a:endParaRPr lang="en-US" sz="1100" dirty="0"/>
          </a:p>
        </p:txBody>
      </p:sp>
      <p:cxnSp>
        <p:nvCxnSpPr>
          <p:cNvPr id="28" name="Straight Connector 27"/>
          <p:cNvCxnSpPr/>
          <p:nvPr/>
        </p:nvCxnSpPr>
        <p:spPr>
          <a:xfrm>
            <a:off x="1105786" y="2626242"/>
            <a:ext cx="10633" cy="36003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1497086" y="2491562"/>
            <a:ext cx="178169" cy="36003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3225044" y="1609093"/>
            <a:ext cx="178169" cy="36003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1989798" y="1886913"/>
            <a:ext cx="173896" cy="288004"/>
          </a:xfrm>
          <a:prstGeom prst="straightConnector1">
            <a:avLst/>
          </a:prstGeom>
          <a:ln w="952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H="1" flipV="1">
            <a:off x="3745817" y="1711309"/>
            <a:ext cx="178572" cy="346997"/>
          </a:xfrm>
          <a:prstGeom prst="straightConnector1">
            <a:avLst/>
          </a:prstGeom>
          <a:ln w="952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>
            <a:off x="1229422" y="2404814"/>
            <a:ext cx="86948" cy="288004"/>
          </a:xfrm>
          <a:prstGeom prst="straightConnector1">
            <a:avLst/>
          </a:prstGeom>
          <a:ln w="952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>
            <a:off x="522652" y="2116810"/>
            <a:ext cx="283798" cy="576008"/>
          </a:xfrm>
          <a:prstGeom prst="straightConnector1">
            <a:avLst/>
          </a:prstGeom>
          <a:ln w="952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1885158" y="3068358"/>
            <a:ext cx="18903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Diagnostic Absorber</a:t>
            </a:r>
            <a:endParaRPr lang="en-US" sz="1400" dirty="0"/>
          </a:p>
        </p:txBody>
      </p:sp>
      <p:cxnSp>
        <p:nvCxnSpPr>
          <p:cNvPr id="44" name="Straight Arrow Connector 43"/>
          <p:cNvCxnSpPr/>
          <p:nvPr/>
        </p:nvCxnSpPr>
        <p:spPr>
          <a:xfrm>
            <a:off x="3459124" y="3250783"/>
            <a:ext cx="375979" cy="159177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47660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80" t="2348" r="29351" b="2493"/>
          <a:stretch/>
        </p:blipFill>
        <p:spPr>
          <a:xfrm>
            <a:off x="0" y="291674"/>
            <a:ext cx="5453332" cy="6595451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-152400"/>
            <a:ext cx="8229600" cy="639762"/>
          </a:xfrm>
        </p:spPr>
        <p:txBody>
          <a:bodyPr>
            <a:normAutofit/>
          </a:bodyPr>
          <a:lstStyle/>
          <a:p>
            <a:r>
              <a:rPr lang="en-US" dirty="0" smtClean="0"/>
              <a:t>General Installation</a:t>
            </a:r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H="1">
            <a:off x="4301415" y="1219200"/>
            <a:ext cx="528128" cy="1535065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4829543" y="762000"/>
            <a:ext cx="152400" cy="45720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Arc 12"/>
          <p:cNvSpPr/>
          <p:nvPr/>
        </p:nvSpPr>
        <p:spPr>
          <a:xfrm rot="7099199">
            <a:off x="3598507" y="2525665"/>
            <a:ext cx="990600" cy="457200"/>
          </a:xfrm>
          <a:prstGeom prst="arc">
            <a:avLst>
              <a:gd name="adj1" fmla="val 16200000"/>
              <a:gd name="adj2" fmla="val 20701429"/>
            </a:avLst>
          </a:prstGeom>
          <a:noFill/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5514230" y="806921"/>
            <a:ext cx="3629770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M4 Beamline is broken into 3 sections for installation:  </a:t>
            </a:r>
            <a:r>
              <a:rPr lang="en-US" sz="1600" dirty="0" smtClean="0"/>
              <a:t>(Majority of components for M4 will be repurposed from the Antiproton Source.)</a:t>
            </a:r>
          </a:p>
          <a:p>
            <a:endParaRPr lang="en-US" sz="1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err="1" smtClean="0">
                <a:solidFill>
                  <a:srgbClr val="FF0000"/>
                </a:solidFill>
              </a:rPr>
              <a:t>HBend</a:t>
            </a:r>
            <a:r>
              <a:rPr lang="en-US" sz="1800" dirty="0" smtClean="0">
                <a:solidFill>
                  <a:srgbClr val="FF0000"/>
                </a:solidFill>
              </a:rPr>
              <a:t>  908 to 920 (Shield wall) 26 Elements, 24% of length</a:t>
            </a:r>
          </a:p>
          <a:p>
            <a:endParaRPr lang="en-US" sz="1800" dirty="0" smtClean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rgbClr val="0070C0"/>
                </a:solidFill>
              </a:rPr>
              <a:t>Extinction &amp; Diagnostic Absorber 920 to 945. 58 Elements, 57% of length</a:t>
            </a:r>
          </a:p>
          <a:p>
            <a:endParaRPr lang="en-US" sz="1800" dirty="0" smtClean="0">
              <a:solidFill>
                <a:srgbClr val="0070C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rgbClr val="00B050"/>
                </a:solidFill>
              </a:rPr>
              <a:t>Final Focus 945 to 952. 19 Elements, 19% of length.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 rot="859906">
            <a:off x="4807758" y="1419088"/>
            <a:ext cx="75147" cy="19396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>
          <a:xfrm>
            <a:off x="2895600" y="6553200"/>
            <a:ext cx="2820987" cy="152400"/>
          </a:xfrm>
        </p:spPr>
        <p:txBody>
          <a:bodyPr/>
          <a:lstStyle/>
          <a:p>
            <a:r>
              <a:rPr lang="en-US" smtClean="0"/>
              <a:t>D. Still- Mu2e DOE CD2  Review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800337D-E0B6-49B0-9249-731DC36276CD}" type="slidenum">
              <a:rPr lang="en-US" smtClean="0"/>
              <a:t>5</a:t>
            </a:fld>
            <a:endParaRPr lang="en-US"/>
          </a:p>
        </p:txBody>
      </p:sp>
      <p:sp>
        <p:nvSpPr>
          <p:cNvPr id="12" name="Rectangle 11"/>
          <p:cNvSpPr/>
          <p:nvPr/>
        </p:nvSpPr>
        <p:spPr>
          <a:xfrm rot="859906">
            <a:off x="4263841" y="2657281"/>
            <a:ext cx="75147" cy="193969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4905743" y="1516072"/>
            <a:ext cx="352056" cy="0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4829543" y="1619340"/>
            <a:ext cx="104246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/>
              <a:t>M4 DA Hatch</a:t>
            </a:r>
            <a:endParaRPr lang="en-US" sz="900" dirty="0"/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3962400" y="1905000"/>
            <a:ext cx="263000" cy="745998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3208681" y="611377"/>
            <a:ext cx="104246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Temporary Shield Wall for Installation.</a:t>
            </a:r>
          </a:p>
          <a:p>
            <a:r>
              <a:rPr lang="en-US" sz="1200" b="1" dirty="0" smtClean="0"/>
              <a:t>Installed before g-2 runs. </a:t>
            </a:r>
            <a:endParaRPr lang="en-US" sz="1200" b="1" dirty="0"/>
          </a:p>
        </p:txBody>
      </p:sp>
      <p:sp>
        <p:nvSpPr>
          <p:cNvPr id="22" name="Oval 21"/>
          <p:cNvSpPr/>
          <p:nvPr/>
        </p:nvSpPr>
        <p:spPr>
          <a:xfrm>
            <a:off x="3744680" y="3124200"/>
            <a:ext cx="84481" cy="6819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3795590" y="2971800"/>
            <a:ext cx="84481" cy="6819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3812599" y="2823433"/>
            <a:ext cx="84481" cy="6819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3795589" y="2686066"/>
            <a:ext cx="84481" cy="6819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1828800" y="2514600"/>
            <a:ext cx="84481" cy="6819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1676400" y="4603196"/>
            <a:ext cx="84481" cy="6819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1718640" y="4419600"/>
            <a:ext cx="84481" cy="6819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1744319" y="4191000"/>
            <a:ext cx="84481" cy="6819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1757011" y="4122801"/>
            <a:ext cx="84481" cy="6819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2819400" y="3733800"/>
            <a:ext cx="84481" cy="6819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2971800" y="3665601"/>
            <a:ext cx="84481" cy="6819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3124200" y="3589401"/>
            <a:ext cx="84481" cy="6819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2057400" y="3625849"/>
            <a:ext cx="84481" cy="6819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195109" y="3497199"/>
            <a:ext cx="84481" cy="6819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1968999" y="2011755"/>
            <a:ext cx="84481" cy="68199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2099640" y="1913337"/>
            <a:ext cx="84481" cy="68199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>
            <a:off x="2286000" y="1836800"/>
            <a:ext cx="84481" cy="68199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/>
        </p:nvSpPr>
        <p:spPr>
          <a:xfrm>
            <a:off x="2195111" y="1870899"/>
            <a:ext cx="84481" cy="68199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1" name="Group 60"/>
          <p:cNvGrpSpPr/>
          <p:nvPr/>
        </p:nvGrpSpPr>
        <p:grpSpPr>
          <a:xfrm>
            <a:off x="213855" y="3242982"/>
            <a:ext cx="344435" cy="68201"/>
            <a:chOff x="762000" y="3264629"/>
            <a:chExt cx="344435" cy="68201"/>
          </a:xfrm>
        </p:grpSpPr>
        <p:sp>
          <p:nvSpPr>
            <p:cNvPr id="35" name="Oval 34"/>
            <p:cNvSpPr/>
            <p:nvPr/>
          </p:nvSpPr>
          <p:spPr>
            <a:xfrm>
              <a:off x="762000" y="3264631"/>
              <a:ext cx="84481" cy="68199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/>
            <p:cNvSpPr/>
            <p:nvPr/>
          </p:nvSpPr>
          <p:spPr>
            <a:xfrm>
              <a:off x="846481" y="3264630"/>
              <a:ext cx="84481" cy="68199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/>
            <p:cNvSpPr/>
            <p:nvPr/>
          </p:nvSpPr>
          <p:spPr>
            <a:xfrm>
              <a:off x="1021954" y="3264629"/>
              <a:ext cx="84481" cy="68199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/>
            <p:cNvSpPr/>
            <p:nvPr/>
          </p:nvSpPr>
          <p:spPr>
            <a:xfrm>
              <a:off x="937253" y="3264631"/>
              <a:ext cx="84481" cy="68199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0" name="Group 59"/>
          <p:cNvGrpSpPr/>
          <p:nvPr/>
        </p:nvGrpSpPr>
        <p:grpSpPr>
          <a:xfrm>
            <a:off x="186359" y="2911104"/>
            <a:ext cx="199714" cy="68200"/>
            <a:chOff x="762719" y="2971798"/>
            <a:chExt cx="199714" cy="68200"/>
          </a:xfrm>
        </p:grpSpPr>
        <p:sp>
          <p:nvSpPr>
            <p:cNvPr id="44" name="Oval 43"/>
            <p:cNvSpPr/>
            <p:nvPr/>
          </p:nvSpPr>
          <p:spPr>
            <a:xfrm>
              <a:off x="762719" y="2971799"/>
              <a:ext cx="84481" cy="68199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/>
            <p:cNvSpPr/>
            <p:nvPr/>
          </p:nvSpPr>
          <p:spPr>
            <a:xfrm>
              <a:off x="877952" y="2971798"/>
              <a:ext cx="84481" cy="68199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Oval 45"/>
          <p:cNvSpPr/>
          <p:nvPr/>
        </p:nvSpPr>
        <p:spPr>
          <a:xfrm>
            <a:off x="1807760" y="2714969"/>
            <a:ext cx="84481" cy="68199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/>
          <p:cNvSpPr/>
          <p:nvPr/>
        </p:nvSpPr>
        <p:spPr>
          <a:xfrm>
            <a:off x="1820739" y="2911105"/>
            <a:ext cx="84481" cy="68199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/>
          <p:cNvSpPr/>
          <p:nvPr/>
        </p:nvSpPr>
        <p:spPr>
          <a:xfrm>
            <a:off x="1839231" y="3124199"/>
            <a:ext cx="84481" cy="68199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/>
          <p:cNvSpPr/>
          <p:nvPr/>
        </p:nvSpPr>
        <p:spPr>
          <a:xfrm>
            <a:off x="1912943" y="4488953"/>
            <a:ext cx="84481" cy="68199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/>
          <p:cNvSpPr/>
          <p:nvPr/>
        </p:nvSpPr>
        <p:spPr>
          <a:xfrm>
            <a:off x="2051769" y="4385500"/>
            <a:ext cx="84481" cy="68199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/>
          <p:cNvSpPr/>
          <p:nvPr/>
        </p:nvSpPr>
        <p:spPr>
          <a:xfrm>
            <a:off x="2201519" y="4291161"/>
            <a:ext cx="84481" cy="68199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/>
          <p:cNvSpPr/>
          <p:nvPr/>
        </p:nvSpPr>
        <p:spPr>
          <a:xfrm>
            <a:off x="2359712" y="4156899"/>
            <a:ext cx="84481" cy="68199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/>
          <p:cNvSpPr/>
          <p:nvPr/>
        </p:nvSpPr>
        <p:spPr>
          <a:xfrm>
            <a:off x="2448832" y="4088699"/>
            <a:ext cx="84481" cy="68199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/>
          <p:cNvSpPr/>
          <p:nvPr/>
        </p:nvSpPr>
        <p:spPr>
          <a:xfrm>
            <a:off x="2590800" y="4020500"/>
            <a:ext cx="84481" cy="68199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/>
          <p:cNvSpPr/>
          <p:nvPr/>
        </p:nvSpPr>
        <p:spPr>
          <a:xfrm>
            <a:off x="2121399" y="3694048"/>
            <a:ext cx="84481" cy="68199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/>
          <p:cNvSpPr/>
          <p:nvPr/>
        </p:nvSpPr>
        <p:spPr>
          <a:xfrm>
            <a:off x="1912942" y="3555301"/>
            <a:ext cx="84481" cy="68199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/>
          <p:cNvSpPr/>
          <p:nvPr/>
        </p:nvSpPr>
        <p:spPr>
          <a:xfrm>
            <a:off x="2370481" y="3801999"/>
            <a:ext cx="84481" cy="68199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/>
          <p:cNvSpPr/>
          <p:nvPr/>
        </p:nvSpPr>
        <p:spPr>
          <a:xfrm>
            <a:off x="2459601" y="3843602"/>
            <a:ext cx="84481" cy="68199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TextBox 58"/>
          <p:cNvSpPr txBox="1"/>
          <p:nvPr/>
        </p:nvSpPr>
        <p:spPr>
          <a:xfrm>
            <a:off x="685800" y="3158298"/>
            <a:ext cx="77777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/>
              <a:t>Recycler 700</a:t>
            </a:r>
            <a:endParaRPr lang="en-US" sz="900" dirty="0"/>
          </a:p>
        </p:txBody>
      </p:sp>
      <p:sp>
        <p:nvSpPr>
          <p:cNvPr id="62" name="TextBox 61"/>
          <p:cNvSpPr txBox="1"/>
          <p:nvPr/>
        </p:nvSpPr>
        <p:spPr>
          <a:xfrm>
            <a:off x="697562" y="3422570"/>
            <a:ext cx="60625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/>
              <a:t>SQC MSF</a:t>
            </a:r>
            <a:endParaRPr lang="en-US" sz="900" dirty="0"/>
          </a:p>
        </p:txBody>
      </p:sp>
      <p:sp>
        <p:nvSpPr>
          <p:cNvPr id="63" name="TextBox 62"/>
          <p:cNvSpPr txBox="1"/>
          <p:nvPr/>
        </p:nvSpPr>
        <p:spPr>
          <a:xfrm>
            <a:off x="685799" y="2795689"/>
            <a:ext cx="58862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/>
              <a:t>AP1 Line</a:t>
            </a:r>
            <a:endParaRPr lang="en-US" sz="900" dirty="0"/>
          </a:p>
        </p:txBody>
      </p:sp>
      <p:sp>
        <p:nvSpPr>
          <p:cNvPr id="64" name="Oval 63"/>
          <p:cNvSpPr/>
          <p:nvPr/>
        </p:nvSpPr>
        <p:spPr>
          <a:xfrm>
            <a:off x="186359" y="2514600"/>
            <a:ext cx="84481" cy="68199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Oval 66"/>
          <p:cNvSpPr/>
          <p:nvPr/>
        </p:nvSpPr>
        <p:spPr>
          <a:xfrm>
            <a:off x="558970" y="3242984"/>
            <a:ext cx="84481" cy="68199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TextBox 67"/>
          <p:cNvSpPr txBox="1"/>
          <p:nvPr/>
        </p:nvSpPr>
        <p:spPr>
          <a:xfrm>
            <a:off x="715195" y="2489506"/>
            <a:ext cx="46679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/>
              <a:t>6 CDA</a:t>
            </a:r>
            <a:endParaRPr lang="en-US" sz="900" dirty="0"/>
          </a:p>
        </p:txBody>
      </p:sp>
      <p:sp>
        <p:nvSpPr>
          <p:cNvPr id="69" name="Oval 68"/>
          <p:cNvSpPr/>
          <p:nvPr/>
        </p:nvSpPr>
        <p:spPr>
          <a:xfrm>
            <a:off x="2008910" y="3631501"/>
            <a:ext cx="84481" cy="68199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Oval 69"/>
          <p:cNvSpPr/>
          <p:nvPr/>
        </p:nvSpPr>
        <p:spPr>
          <a:xfrm>
            <a:off x="2183503" y="3762247"/>
            <a:ext cx="84481" cy="68199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Oval 70"/>
          <p:cNvSpPr/>
          <p:nvPr/>
        </p:nvSpPr>
        <p:spPr>
          <a:xfrm>
            <a:off x="2506319" y="3880411"/>
            <a:ext cx="84481" cy="68199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Oval 71"/>
          <p:cNvSpPr/>
          <p:nvPr/>
        </p:nvSpPr>
        <p:spPr>
          <a:xfrm>
            <a:off x="1861828" y="3503886"/>
            <a:ext cx="84481" cy="68199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Oval 72"/>
          <p:cNvSpPr/>
          <p:nvPr/>
        </p:nvSpPr>
        <p:spPr>
          <a:xfrm>
            <a:off x="1750525" y="3948610"/>
            <a:ext cx="84481" cy="68199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Oval 73"/>
          <p:cNvSpPr/>
          <p:nvPr/>
        </p:nvSpPr>
        <p:spPr>
          <a:xfrm>
            <a:off x="1751612" y="3809502"/>
            <a:ext cx="84481" cy="68199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3313676" y="3608860"/>
            <a:ext cx="583404" cy="485166"/>
          </a:xfrm>
          <a:prstGeom prst="straightConnector1">
            <a:avLst/>
          </a:prstGeom>
          <a:ln w="5715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2498436" y="4154104"/>
            <a:ext cx="26787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Magnets in Former </a:t>
            </a:r>
            <a:r>
              <a:rPr lang="en-US" sz="1200" dirty="0" err="1" smtClean="0"/>
              <a:t>Pbars</a:t>
            </a:r>
            <a:r>
              <a:rPr lang="en-US" sz="1200" dirty="0" smtClean="0"/>
              <a:t> transferred through new tunnel or M4 DA hatch</a:t>
            </a:r>
            <a:endParaRPr lang="en-US" sz="12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537" y="5324475"/>
            <a:ext cx="7254308" cy="10226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1799251" y="4671395"/>
            <a:ext cx="70767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Installation of </a:t>
            </a:r>
            <a:r>
              <a:rPr lang="en-US" sz="1600" b="1" dirty="0" err="1" smtClean="0"/>
              <a:t>HBend</a:t>
            </a:r>
            <a:r>
              <a:rPr lang="en-US" sz="1600" b="1" dirty="0" smtClean="0"/>
              <a:t> and transporting magnets from Accumulator will occur during shutdowns after g-2 running. 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10/22/14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8118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53158"/>
            <a:ext cx="8686800" cy="490218"/>
          </a:xfrm>
        </p:spPr>
        <p:txBody>
          <a:bodyPr/>
          <a:lstStyle/>
          <a:p>
            <a:r>
              <a:rPr lang="en-US" dirty="0" smtClean="0"/>
              <a:t>Summary of Installed Components</a:t>
            </a:r>
            <a:endParaRPr lang="en-US" dirty="0"/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07411768"/>
              </p:ext>
            </p:extLst>
          </p:nvPr>
        </p:nvGraphicFramePr>
        <p:xfrm>
          <a:off x="120880" y="791562"/>
          <a:ext cx="2019300" cy="3619500"/>
        </p:xfrm>
        <a:graphic>
          <a:graphicData uri="http://schemas.openxmlformats.org/drawingml/2006/table">
            <a:tbl>
              <a:tblPr/>
              <a:tblGrid>
                <a:gridCol w="914400"/>
                <a:gridCol w="1104900"/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Row Labels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Count of Location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Fabricated: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MDC</a:t>
                      </a:r>
                    </a:p>
                  </a:txBody>
                  <a:tcPr marL="857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Refurbished: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CDA</a:t>
                      </a:r>
                    </a:p>
                  </a:txBody>
                  <a:tcPr marL="857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Repurposed: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3Q120</a:t>
                      </a:r>
                    </a:p>
                  </a:txBody>
                  <a:tcPr marL="857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LQC</a:t>
                      </a:r>
                    </a:p>
                  </a:txBody>
                  <a:tcPr marL="857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LQD</a:t>
                      </a:r>
                    </a:p>
                  </a:txBody>
                  <a:tcPr marL="857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NDA</a:t>
                      </a:r>
                    </a:p>
                  </a:txBody>
                  <a:tcPr marL="857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SDF</a:t>
                      </a:r>
                    </a:p>
                  </a:txBody>
                  <a:tcPr marL="857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SDFW</a:t>
                      </a:r>
                    </a:p>
                  </a:txBody>
                  <a:tcPr marL="857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SQA</a:t>
                      </a:r>
                    </a:p>
                  </a:txBody>
                  <a:tcPr marL="857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SQB</a:t>
                      </a:r>
                    </a:p>
                  </a:txBody>
                  <a:tcPr marL="857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SQC</a:t>
                      </a:r>
                    </a:p>
                  </a:txBody>
                  <a:tcPr marL="857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SQD</a:t>
                      </a:r>
                    </a:p>
                  </a:txBody>
                  <a:tcPr marL="857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SQE</a:t>
                      </a:r>
                    </a:p>
                  </a:txBody>
                  <a:tcPr marL="857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VDPA</a:t>
                      </a:r>
                    </a:p>
                  </a:txBody>
                  <a:tcPr marL="857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Grand Total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</a:tr>
            </a:tbl>
          </a:graphicData>
        </a:graphic>
      </p:graphicFrame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10/22/14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D. Still- Mu2e DOE CD2  Review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62C15F7-22DB-1448-B34D-3F8D2909FD0C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20880" y="505051"/>
            <a:ext cx="21561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M4 Magnetic </a:t>
            </a:r>
            <a:r>
              <a:rPr lang="en-US" sz="1400" b="1" dirty="0"/>
              <a:t>E</a:t>
            </a:r>
            <a:r>
              <a:rPr lang="en-US" sz="1400" b="1" dirty="0" smtClean="0"/>
              <a:t>lement </a:t>
            </a:r>
            <a:endParaRPr lang="en-US" sz="1400" b="1" dirty="0"/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4160897"/>
              </p:ext>
            </p:extLst>
          </p:nvPr>
        </p:nvGraphicFramePr>
        <p:xfrm>
          <a:off x="180677" y="5114246"/>
          <a:ext cx="4114875" cy="1300092"/>
        </p:xfrm>
        <a:graphic>
          <a:graphicData uri="http://schemas.openxmlformats.org/drawingml/2006/table">
            <a:tbl>
              <a:tblPr/>
              <a:tblGrid>
                <a:gridCol w="3004354"/>
                <a:gridCol w="1110521"/>
              </a:tblGrid>
              <a:tr h="221793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Row Labels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Count of Magnet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</a:tr>
              <a:tr h="2141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new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motorized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2141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new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stand and adjustors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1899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repurposed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adjustors with height modification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41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New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Instrumentation stand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41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Grand Total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107715" y="4753304"/>
            <a:ext cx="14706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Magnet Supports</a:t>
            </a:r>
            <a:endParaRPr lang="en-US" sz="1400" b="1" dirty="0"/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6110396"/>
              </p:ext>
            </p:extLst>
          </p:nvPr>
        </p:nvGraphicFramePr>
        <p:xfrm>
          <a:off x="6757313" y="775320"/>
          <a:ext cx="2142846" cy="2628900"/>
        </p:xfrm>
        <a:graphic>
          <a:graphicData uri="http://schemas.openxmlformats.org/drawingml/2006/table">
            <a:tbl>
              <a:tblPr/>
              <a:tblGrid>
                <a:gridCol w="1002167"/>
                <a:gridCol w="1140679"/>
              </a:tblGrid>
              <a:tr h="16133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Row Labels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Count of P.S. CIRCUIT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</a:tr>
              <a:tr h="16133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AP30: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7249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SCR</a:t>
                      </a:r>
                    </a:p>
                  </a:txBody>
                  <a:tcPr marL="857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6133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SWITCH MODE</a:t>
                      </a:r>
                    </a:p>
                  </a:txBody>
                  <a:tcPr marL="857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133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MC-1: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133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SCR</a:t>
                      </a:r>
                    </a:p>
                  </a:txBody>
                  <a:tcPr marL="857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6133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SWITCH MODE</a:t>
                      </a:r>
                    </a:p>
                  </a:txBody>
                  <a:tcPr marL="857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133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Trim</a:t>
                      </a:r>
                      <a:r>
                        <a:rPr lang="en-US" sz="11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power </a:t>
                      </a:r>
                      <a:r>
                        <a:rPr lang="en-US" sz="11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supply </a:t>
                      </a:r>
                      <a:r>
                        <a:rPr lang="en-US" sz="11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(repurposed)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7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133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Mu2e Bld</a:t>
                      </a:r>
                      <a:r>
                        <a:rPr lang="en-US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.: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133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SCR</a:t>
                      </a:r>
                    </a:p>
                  </a:txBody>
                  <a:tcPr marL="857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6133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SWITCH MODE</a:t>
                      </a:r>
                    </a:p>
                  </a:txBody>
                  <a:tcPr marL="857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133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Grand Total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</a:tr>
            </a:tbl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6513472" y="467545"/>
            <a:ext cx="26305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New Main  &amp; Trim Power Supply </a:t>
            </a:r>
            <a:endParaRPr lang="en-US" sz="14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6757313" y="4321582"/>
            <a:ext cx="2025117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Fabricate 1 beam stop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Modify 1 beam stop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All LCW &amp; Compressed Air Systems are new</a:t>
            </a:r>
            <a:endParaRPr lang="en-US" sz="1400" dirty="0"/>
          </a:p>
        </p:txBody>
      </p:sp>
      <p:graphicFrame>
        <p:nvGraphicFramePr>
          <p:cNvPr id="19" name="Table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6452321"/>
              </p:ext>
            </p:extLst>
          </p:nvPr>
        </p:nvGraphicFramePr>
        <p:xfrm>
          <a:off x="2330953" y="621433"/>
          <a:ext cx="4182519" cy="4381500"/>
        </p:xfrm>
        <a:graphic>
          <a:graphicData uri="http://schemas.openxmlformats.org/drawingml/2006/table">
            <a:tbl>
              <a:tblPr/>
              <a:tblGrid>
                <a:gridCol w="2790244"/>
                <a:gridCol w="1392275"/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Row Labels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Needed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New: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879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5.5" to 4' beam tube reducer</a:t>
                      </a:r>
                    </a:p>
                  </a:txBody>
                  <a:tcPr marL="857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Beamtube, large, special, transitional</a:t>
                      </a:r>
                    </a:p>
                  </a:txBody>
                  <a:tcPr marL="857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Fittings:</a:t>
                      </a:r>
                    </a:p>
                  </a:txBody>
                  <a:tcPr marL="857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Flange Gaskets:</a:t>
                      </a:r>
                    </a:p>
                  </a:txBody>
                  <a:tcPr marL="857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Flanges: </a:t>
                      </a:r>
                    </a:p>
                  </a:txBody>
                  <a:tcPr marL="857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Gauges:</a:t>
                      </a:r>
                    </a:p>
                  </a:txBody>
                  <a:tcPr marL="857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KF40</a:t>
                      </a:r>
                    </a:p>
                  </a:txBody>
                  <a:tcPr marL="857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Stands:</a:t>
                      </a:r>
                    </a:p>
                  </a:txBody>
                  <a:tcPr marL="857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Valves: </a:t>
                      </a:r>
                    </a:p>
                  </a:txBody>
                  <a:tcPr marL="857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Beamtube, 4" round, laser welded, 316L SS (ft)</a:t>
                      </a:r>
                    </a:p>
                  </a:txBody>
                  <a:tcPr marL="857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Beamtube, 6" round, laser welded, 316L SS (ft)</a:t>
                      </a:r>
                    </a:p>
                  </a:txBody>
                  <a:tcPr marL="857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Repurposed: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250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Gauges:</a:t>
                      </a:r>
                    </a:p>
                  </a:txBody>
                  <a:tcPr marL="857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Ion Pumps: </a:t>
                      </a:r>
                    </a:p>
                  </a:txBody>
                  <a:tcPr marL="857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Rough Pumps:</a:t>
                      </a:r>
                    </a:p>
                  </a:txBody>
                  <a:tcPr marL="857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Stands:</a:t>
                      </a:r>
                    </a:p>
                  </a:txBody>
                  <a:tcPr marL="857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Valves: </a:t>
                      </a:r>
                    </a:p>
                  </a:txBody>
                  <a:tcPr marL="857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Windows:</a:t>
                      </a:r>
                    </a:p>
                  </a:txBody>
                  <a:tcPr marL="857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Bellows:</a:t>
                      </a:r>
                    </a:p>
                  </a:txBody>
                  <a:tcPr marL="857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Beamtube, 5-1/2" round, 316L SS (ft)</a:t>
                      </a:r>
                    </a:p>
                  </a:txBody>
                  <a:tcPr marL="857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Grand Total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1129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</a:tr>
            </a:tbl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3542591" y="542794"/>
            <a:ext cx="7823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Vacuum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3616838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M4 Diagnostic Absorber &amp; GPP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10/22/14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D. Still- Mu2e DOE CD2  Review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62C15F7-22DB-1448-B34D-3F8D2909FD0C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31" r="11162" b="11371"/>
          <a:stretch/>
        </p:blipFill>
        <p:spPr bwMode="auto">
          <a:xfrm rot="5400000">
            <a:off x="353485" y="1432782"/>
            <a:ext cx="2892057" cy="26846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28600" y="4221125"/>
            <a:ext cx="316932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Assembled M4 Diagnostic </a:t>
            </a:r>
          </a:p>
          <a:p>
            <a:r>
              <a:rPr lang="en-US" sz="1800" dirty="0" smtClean="0"/>
              <a:t>Absorber waiting to be installed</a:t>
            </a:r>
          </a:p>
          <a:p>
            <a:r>
              <a:rPr lang="en-US" sz="1800" dirty="0" smtClean="0"/>
              <a:t>on the tunnel GPP.</a:t>
            </a:r>
            <a:endParaRPr lang="en-US" sz="1800" dirty="0"/>
          </a:p>
        </p:txBody>
      </p:sp>
      <p:sp>
        <p:nvSpPr>
          <p:cNvPr id="8" name="TextBox 7"/>
          <p:cNvSpPr txBox="1"/>
          <p:nvPr/>
        </p:nvSpPr>
        <p:spPr>
          <a:xfrm>
            <a:off x="3321535" y="959735"/>
            <a:ext cx="5593865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The M4 Diagnostic Absorber was designed  on External Beamline  WBS 475.02.07.04 .</a:t>
            </a:r>
          </a:p>
          <a:p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The steel for the absorber has been and cut , prepared, assembled and will be installed in the tunnel walls surrounded by concreate.  The for installation has been transferred for Mu2e project to the tunnel GPP.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The absorber is complete and ready for GPP installation.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4230062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Quality Assurance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842081"/>
            <a:ext cx="8672513" cy="4987867"/>
          </a:xfrm>
        </p:spPr>
        <p:txBody>
          <a:bodyPr/>
          <a:lstStyle/>
          <a:p>
            <a:r>
              <a:rPr lang="en-US" sz="1800" dirty="0"/>
              <a:t>All </a:t>
            </a:r>
            <a:r>
              <a:rPr lang="en-US" sz="1800" dirty="0" smtClean="0"/>
              <a:t>installation </a:t>
            </a:r>
            <a:r>
              <a:rPr lang="en-US" sz="1800" dirty="0"/>
              <a:t>work </a:t>
            </a:r>
            <a:r>
              <a:rPr lang="en-US" sz="1800" dirty="0" smtClean="0"/>
              <a:t>in the M4 beamline </a:t>
            </a:r>
            <a:r>
              <a:rPr lang="en-US" sz="1800" dirty="0"/>
              <a:t>has high engineering oversight and coordination in order to ensure quality to design.  C. Gattuso is installation coordinator for all </a:t>
            </a:r>
            <a:r>
              <a:rPr lang="en-US" sz="1800" dirty="0" smtClean="0"/>
              <a:t>Muon Campus Work. </a:t>
            </a:r>
            <a:endParaRPr lang="en-US" sz="1800" dirty="0" smtClean="0"/>
          </a:p>
          <a:p>
            <a:pPr marL="0" indent="0">
              <a:buNone/>
            </a:pPr>
            <a:endParaRPr lang="en-US" sz="1800" dirty="0"/>
          </a:p>
          <a:p>
            <a:r>
              <a:rPr lang="en-US" sz="1800" dirty="0"/>
              <a:t>A Component Tagging system has been put in place to keep track of components and ensure quality control of work that needs to be complete for individual components</a:t>
            </a:r>
            <a:r>
              <a:rPr lang="en-US" sz="1800" dirty="0" smtClean="0"/>
              <a:t>.</a:t>
            </a:r>
          </a:p>
          <a:p>
            <a:pPr marL="0" indent="0">
              <a:buNone/>
            </a:pPr>
            <a:endParaRPr lang="en-US" sz="1800" dirty="0" smtClean="0"/>
          </a:p>
          <a:p>
            <a:r>
              <a:rPr lang="en-US" sz="1800" dirty="0"/>
              <a:t>U</a:t>
            </a:r>
            <a:r>
              <a:rPr lang="en-US" sz="1800" dirty="0" smtClean="0"/>
              <a:t>tilize </a:t>
            </a:r>
            <a:r>
              <a:rPr lang="en-US" sz="1800" dirty="0"/>
              <a:t>standard adherence to the Fermilab Engineering </a:t>
            </a:r>
            <a:r>
              <a:rPr lang="en-US" sz="1800" dirty="0" smtClean="0"/>
              <a:t>Manual.</a:t>
            </a:r>
          </a:p>
          <a:p>
            <a:endParaRPr lang="en-US" sz="1800" dirty="0"/>
          </a:p>
          <a:p>
            <a:r>
              <a:rPr lang="en-US" sz="1800" dirty="0"/>
              <a:t>There is a good history of operating experience with similar of repurposed devices of purchasing quality components to ensure quality and predetermined performance.  There is </a:t>
            </a:r>
            <a:r>
              <a:rPr lang="en-US" sz="1800" dirty="0" smtClean="0"/>
              <a:t>Mechanical Engineering QA </a:t>
            </a:r>
            <a:r>
              <a:rPr lang="en-US" sz="1800" dirty="0"/>
              <a:t>summary document of practices, policy and procedures in </a:t>
            </a:r>
            <a:r>
              <a:rPr lang="en-US" sz="1800" dirty="0" smtClean="0">
                <a:solidFill>
                  <a:srgbClr val="0000FF"/>
                </a:solidFill>
              </a:rPr>
              <a:t>Mu2e-doc-4646.</a:t>
            </a:r>
            <a:r>
              <a:rPr lang="en-US" sz="1800" dirty="0" smtClean="0"/>
              <a:t> </a:t>
            </a:r>
            <a:endParaRPr lang="en-US" sz="1800" dirty="0" smtClean="0"/>
          </a:p>
          <a:p>
            <a:pPr marL="0" indent="0">
              <a:buNone/>
            </a:pPr>
            <a:endParaRPr lang="en-US" sz="1800" dirty="0"/>
          </a:p>
          <a:p>
            <a:r>
              <a:rPr lang="en-US" sz="1800" dirty="0"/>
              <a:t>There is </a:t>
            </a:r>
            <a:r>
              <a:rPr lang="en-US" sz="1800" dirty="0" smtClean="0"/>
              <a:t>an adequate </a:t>
            </a:r>
            <a:r>
              <a:rPr lang="en-US" sz="1800" dirty="0" smtClean="0"/>
              <a:t>testing </a:t>
            </a:r>
            <a:r>
              <a:rPr lang="en-US" sz="1800" dirty="0" smtClean="0"/>
              <a:t>period after installation </a:t>
            </a:r>
            <a:r>
              <a:rPr lang="en-US" sz="1800" dirty="0" smtClean="0"/>
              <a:t>is </a:t>
            </a:r>
            <a:r>
              <a:rPr lang="en-US" sz="1800" dirty="0" smtClean="0"/>
              <a:t>complete </a:t>
            </a:r>
            <a:r>
              <a:rPr lang="en-US" sz="1800" dirty="0" smtClean="0"/>
              <a:t>and </a:t>
            </a:r>
            <a:r>
              <a:rPr lang="en-US" sz="1800" dirty="0" smtClean="0"/>
              <a:t>built </a:t>
            </a:r>
            <a:r>
              <a:rPr lang="en-US" sz="1800" dirty="0"/>
              <a:t>into the schedule to </a:t>
            </a:r>
            <a:r>
              <a:rPr lang="en-US" sz="1800" dirty="0" smtClean="0"/>
              <a:t>confirm systems can operate at designed performance. (power supply, vacuum, LCW)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10/22/14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D. Still- Mu2e DOE CD2  Review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62C15F7-22DB-1448-B34D-3F8D2909FD0C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0245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Quality Assurance – Tagging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50013" y="6515100"/>
            <a:ext cx="1076325" cy="241300"/>
          </a:xfrm>
        </p:spPr>
        <p:txBody>
          <a:bodyPr/>
          <a:lstStyle/>
          <a:p>
            <a:pPr>
              <a:defRPr/>
            </a:pPr>
            <a:r>
              <a:rPr lang="en-US" smtClean="0"/>
              <a:t>10/22/14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6450" y="6515100"/>
            <a:ext cx="5373688" cy="241300"/>
          </a:xfrm>
        </p:spPr>
        <p:txBody>
          <a:bodyPr/>
          <a:lstStyle/>
          <a:p>
            <a:pPr>
              <a:defRPr/>
            </a:pPr>
            <a:r>
              <a:rPr lang="en-US" smtClean="0"/>
              <a:t>D. Still- Mu2e DOE CD2  Review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28600" y="6515100"/>
            <a:ext cx="447675" cy="241300"/>
          </a:xfrm>
        </p:spPr>
        <p:txBody>
          <a:bodyPr/>
          <a:lstStyle/>
          <a:p>
            <a:pPr>
              <a:defRPr/>
            </a:pPr>
            <a:fld id="{2A0CCE80-3B22-F34E-81B2-E096627812DD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4575" y="3985514"/>
            <a:ext cx="3190875" cy="2239772"/>
          </a:xfrm>
          <a:prstGeom prst="rect">
            <a:avLst/>
          </a:prstGeom>
        </p:spPr>
      </p:pic>
      <p:pic>
        <p:nvPicPr>
          <p:cNvPr id="16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200" y="1966794"/>
            <a:ext cx="3073828" cy="4098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4038600" y="975793"/>
            <a:ext cx="4572000" cy="2954655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>
            <a:spAutoFit/>
          </a:bodyPr>
          <a:lstStyle/>
          <a:p>
            <a:pPr defTabSz="914400">
              <a:buFont typeface="Wingdings" panose="05000000000000000000" pitchFamily="2" charset="2"/>
              <a:buChar char="§"/>
            </a:pPr>
            <a:r>
              <a:rPr lang="en-US" sz="1400" dirty="0" smtClean="0">
                <a:solidFill>
                  <a:srgbClr val="FF0000"/>
                </a:solidFill>
                <a:latin typeface="Arial" charset="0"/>
                <a:cs typeface="+mn-cs"/>
              </a:rPr>
              <a:t> Red: Components to be removed from tunnel</a:t>
            </a:r>
          </a:p>
          <a:p>
            <a:pPr lvl="1" defTabSz="914400">
              <a:buFont typeface="Wingdings" panose="05000000000000000000" pitchFamily="2" charset="2"/>
              <a:buChar char="§"/>
            </a:pPr>
            <a:r>
              <a:rPr lang="en-US" sz="1400" dirty="0" smtClean="0">
                <a:solidFill>
                  <a:srgbClr val="FF0000"/>
                </a:solidFill>
                <a:latin typeface="Arial" charset="0"/>
                <a:cs typeface="+mn-cs"/>
              </a:rPr>
              <a:t> Storage or</a:t>
            </a:r>
          </a:p>
          <a:p>
            <a:pPr lvl="1" defTabSz="914400">
              <a:buFont typeface="Wingdings" panose="05000000000000000000" pitchFamily="2" charset="2"/>
              <a:buChar char="§"/>
            </a:pPr>
            <a:r>
              <a:rPr lang="en-US" sz="1400" dirty="0" smtClean="0">
                <a:solidFill>
                  <a:srgbClr val="FF0000"/>
                </a:solidFill>
                <a:latin typeface="Arial" charset="0"/>
                <a:cs typeface="+mn-cs"/>
              </a:rPr>
              <a:t> Rad waste</a:t>
            </a:r>
          </a:p>
          <a:p>
            <a:pPr defTabSz="914400">
              <a:buClr>
                <a:srgbClr val="000000">
                  <a:lumMod val="60000"/>
                  <a:lumOff val="40000"/>
                </a:srgbClr>
              </a:buClr>
              <a:buFont typeface="Wingdings" panose="05000000000000000000" pitchFamily="2" charset="2"/>
              <a:buChar char="§"/>
            </a:pPr>
            <a:r>
              <a:rPr lang="en-US" sz="1400" dirty="0" smtClean="0">
                <a:solidFill>
                  <a:srgbClr val="00B8FF"/>
                </a:solidFill>
                <a:latin typeface="Arial" charset="0"/>
                <a:cs typeface="+mn-cs"/>
              </a:rPr>
              <a:t> Blue: Components to removed from current location </a:t>
            </a:r>
          </a:p>
          <a:p>
            <a:pPr defTabSz="914400">
              <a:buClr>
                <a:srgbClr val="000000">
                  <a:lumMod val="60000"/>
                  <a:lumOff val="40000"/>
                </a:srgbClr>
              </a:buClr>
            </a:pPr>
            <a:r>
              <a:rPr lang="en-US" sz="1400" dirty="0" smtClean="0">
                <a:solidFill>
                  <a:srgbClr val="00B8FF"/>
                </a:solidFill>
                <a:latin typeface="Arial" charset="0"/>
                <a:cs typeface="+mn-cs"/>
              </a:rPr>
              <a:t>     and installed back to their original location.</a:t>
            </a:r>
          </a:p>
          <a:p>
            <a:pPr lvl="1" defTabSz="914400">
              <a:buFont typeface="Wingdings" panose="05000000000000000000" pitchFamily="2" charset="2"/>
              <a:buChar char="§"/>
            </a:pPr>
            <a:r>
              <a:rPr lang="en-US" sz="1400" dirty="0" smtClean="0">
                <a:solidFill>
                  <a:srgbClr val="00B8FF"/>
                </a:solidFill>
                <a:latin typeface="Arial" charset="0"/>
                <a:cs typeface="+mn-cs"/>
              </a:rPr>
              <a:t> Magnet in the Delivery ring 30 section for </a:t>
            </a:r>
          </a:p>
          <a:p>
            <a:pPr lvl="1" defTabSz="914400"/>
            <a:r>
              <a:rPr lang="en-US" sz="1400" dirty="0" smtClean="0">
                <a:solidFill>
                  <a:srgbClr val="00B8FF"/>
                </a:solidFill>
                <a:latin typeface="Arial" charset="0"/>
                <a:cs typeface="+mn-cs"/>
              </a:rPr>
              <a:t>   example</a:t>
            </a:r>
          </a:p>
          <a:p>
            <a:pPr defTabSz="914400">
              <a:buClr>
                <a:srgbClr val="00B050"/>
              </a:buClr>
              <a:buFont typeface="Wingdings" panose="05000000000000000000" pitchFamily="2" charset="2"/>
              <a:buChar char="§"/>
            </a:pPr>
            <a:r>
              <a:rPr lang="en-US" sz="1400" dirty="0" smtClean="0">
                <a:solidFill>
                  <a:srgbClr val="00B050"/>
                </a:solidFill>
                <a:latin typeface="Arial" charset="0"/>
                <a:cs typeface="+mn-cs"/>
              </a:rPr>
              <a:t> Green: Components to be removed from current </a:t>
            </a:r>
          </a:p>
          <a:p>
            <a:pPr defTabSz="914400">
              <a:buClr>
                <a:srgbClr val="00B050"/>
              </a:buClr>
            </a:pPr>
            <a:r>
              <a:rPr lang="en-US" sz="1400" dirty="0" smtClean="0">
                <a:solidFill>
                  <a:srgbClr val="00B050"/>
                </a:solidFill>
                <a:latin typeface="Arial" charset="0"/>
                <a:cs typeface="+mn-cs"/>
              </a:rPr>
              <a:t>     location and store at its jump point prior to being </a:t>
            </a:r>
          </a:p>
          <a:p>
            <a:pPr defTabSz="914400">
              <a:buClr>
                <a:srgbClr val="00B050"/>
              </a:buClr>
            </a:pPr>
            <a:r>
              <a:rPr lang="en-US" sz="1400" dirty="0">
                <a:solidFill>
                  <a:srgbClr val="00B050"/>
                </a:solidFill>
                <a:latin typeface="Arial" charset="0"/>
                <a:cs typeface="+mn-cs"/>
              </a:rPr>
              <a:t> </a:t>
            </a:r>
            <a:r>
              <a:rPr lang="en-US" sz="1400" dirty="0" smtClean="0">
                <a:solidFill>
                  <a:srgbClr val="00B050"/>
                </a:solidFill>
                <a:latin typeface="Arial" charset="0"/>
                <a:cs typeface="+mn-cs"/>
              </a:rPr>
              <a:t>    re-installed elsewhere</a:t>
            </a:r>
          </a:p>
          <a:p>
            <a:pPr lvl="1" defTabSz="914400">
              <a:buFont typeface="Wingdings" panose="05000000000000000000" pitchFamily="2" charset="2"/>
              <a:buChar char="§"/>
            </a:pPr>
            <a:r>
              <a:rPr lang="en-US" sz="1400" dirty="0" smtClean="0">
                <a:solidFill>
                  <a:srgbClr val="00B050"/>
                </a:solidFill>
                <a:latin typeface="Arial" charset="0"/>
                <a:cs typeface="+mn-cs"/>
              </a:rPr>
              <a:t> Magnets being moved from the Accumulator to </a:t>
            </a:r>
          </a:p>
          <a:p>
            <a:pPr lvl="1" defTabSz="914400"/>
            <a:r>
              <a:rPr lang="en-US" sz="1400" dirty="0" smtClean="0">
                <a:solidFill>
                  <a:srgbClr val="00B050"/>
                </a:solidFill>
                <a:latin typeface="Arial" charset="0"/>
                <a:cs typeface="+mn-cs"/>
              </a:rPr>
              <a:t>   the M2/M3 or M4/M5 lines</a:t>
            </a:r>
          </a:p>
          <a:p>
            <a:pPr lvl="2" defTabSz="914400">
              <a:buFont typeface="Wingdings" panose="05000000000000000000" pitchFamily="2" charset="2"/>
              <a:buChar char="§"/>
            </a:pPr>
            <a:endParaRPr lang="en-US" sz="1800" dirty="0" smtClean="0">
              <a:solidFill>
                <a:srgbClr val="00B050"/>
              </a:solidFill>
              <a:latin typeface="Arial" charset="0"/>
              <a:cs typeface="+mn-cs"/>
            </a:endParaRPr>
          </a:p>
        </p:txBody>
      </p:sp>
      <p:cxnSp>
        <p:nvCxnSpPr>
          <p:cNvPr id="18" name="Straight Arrow Connector 17"/>
          <p:cNvCxnSpPr>
            <a:stCxn id="17" idx="1"/>
          </p:cNvCxnSpPr>
          <p:nvPr/>
        </p:nvCxnSpPr>
        <p:spPr>
          <a:xfrm flipH="1">
            <a:off x="2133600" y="2453121"/>
            <a:ext cx="1905000" cy="2442729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tailEnd type="arrow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sp>
        <p:nvSpPr>
          <p:cNvPr id="19" name="TextBox 18"/>
          <p:cNvSpPr txBox="1"/>
          <p:nvPr/>
        </p:nvSpPr>
        <p:spPr>
          <a:xfrm>
            <a:off x="228600" y="975793"/>
            <a:ext cx="38862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1800" dirty="0" smtClean="0">
                <a:solidFill>
                  <a:srgbClr val="000000"/>
                </a:solidFill>
                <a:latin typeface="Arial" charset="0"/>
                <a:cs typeface="+mn-cs"/>
              </a:rPr>
              <a:t>QR Codes</a:t>
            </a:r>
          </a:p>
          <a:p>
            <a:pPr marL="285750" indent="-285750" defTabSz="91440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0000"/>
                </a:solidFill>
                <a:latin typeface="Arial" charset="0"/>
                <a:cs typeface="+mn-cs"/>
              </a:rPr>
              <a:t>Electronic coding system to keep track of the status of each magnet</a:t>
            </a:r>
            <a:endParaRPr lang="en-US" sz="1600" dirty="0">
              <a:solidFill>
                <a:srgbClr val="000000"/>
              </a:solidFill>
              <a:latin typeface="Arial" charset="0"/>
              <a:cs typeface="+mn-cs"/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1981200" y="1905940"/>
            <a:ext cx="304800" cy="1309806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tailEnd type="arrow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cxnSp>
        <p:nvCxnSpPr>
          <p:cNvPr id="21" name="Straight Arrow Connector 20"/>
          <p:cNvCxnSpPr>
            <a:stCxn id="16" idx="0"/>
          </p:cNvCxnSpPr>
          <p:nvPr/>
        </p:nvCxnSpPr>
        <p:spPr>
          <a:xfrm flipH="1">
            <a:off x="1943102" y="1966794"/>
            <a:ext cx="51012" cy="2772952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tailEnd type="arrow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</p:spTree>
    <p:extLst>
      <p:ext uri="{BB962C8B-B14F-4D97-AF65-F5344CB8AC3E}">
        <p14:creationId xmlns:p14="http://schemas.microsoft.com/office/powerpoint/2010/main" val="2352601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ermilabTemplate">
  <a:themeElements>
    <a:clrScheme name="Custom 2">
      <a:dk1>
        <a:srgbClr val="404040"/>
      </a:dk1>
      <a:lt1>
        <a:srgbClr val="FFFFFF"/>
      </a:lt1>
      <a:dk2>
        <a:srgbClr val="154D81"/>
      </a:dk2>
      <a:lt2>
        <a:srgbClr val="FFFFFF"/>
      </a:lt2>
      <a:accent1>
        <a:srgbClr val="82D2E6"/>
      </a:accent1>
      <a:accent2>
        <a:srgbClr val="1997B7"/>
      </a:accent2>
      <a:accent3>
        <a:srgbClr val="DA592A"/>
      </a:accent3>
      <a:accent4>
        <a:srgbClr val="BD1F24"/>
      </a:accent4>
      <a:accent5>
        <a:srgbClr val="519A24"/>
      </a:accent5>
      <a:accent6>
        <a:srgbClr val="40404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Fermilab: Footer Only">
  <a:themeElements>
    <a:clrScheme name="Fermilab">
      <a:dk1>
        <a:srgbClr val="074184"/>
      </a:dk1>
      <a:lt1>
        <a:srgbClr val="FFFFFF"/>
      </a:lt1>
      <a:dk2>
        <a:srgbClr val="074184"/>
      </a:dk2>
      <a:lt2>
        <a:srgbClr val="FFFCF3"/>
      </a:lt2>
      <a:accent1>
        <a:srgbClr val="70C3DC"/>
      </a:accent1>
      <a:accent2>
        <a:srgbClr val="E14825"/>
      </a:accent2>
      <a:accent3>
        <a:srgbClr val="399F3C"/>
      </a:accent3>
      <a:accent4>
        <a:srgbClr val="800F1B"/>
      </a:accent4>
      <a:accent5>
        <a:srgbClr val="1997B7"/>
      </a:accent5>
      <a:accent6>
        <a:srgbClr val="40404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FermilabTemplate.potx</Template>
  <TotalTime>27346</TotalTime>
  <Words>2606</Words>
  <Application>Microsoft Office PowerPoint</Application>
  <PresentationFormat>On-screen Show (4:3)</PresentationFormat>
  <Paragraphs>704</Paragraphs>
  <Slides>22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24" baseType="lpstr">
      <vt:lpstr>FermilabTemplate</vt:lpstr>
      <vt:lpstr>Fermilab: Footer Only</vt:lpstr>
      <vt:lpstr>Mu2e External Beamline Cost &amp; Schedule 475.02.07 CD-2 Review </vt:lpstr>
      <vt:lpstr>Organizational Breakdown</vt:lpstr>
      <vt:lpstr>WBS 475.02.07    External Beamline Scope</vt:lpstr>
      <vt:lpstr>Mu2e Section of the M4 Beamline</vt:lpstr>
      <vt:lpstr>General Installation</vt:lpstr>
      <vt:lpstr>Summary of Installed Components</vt:lpstr>
      <vt:lpstr>M4 Diagnostic Absorber &amp; GPP</vt:lpstr>
      <vt:lpstr>Quality Assurance</vt:lpstr>
      <vt:lpstr>Quality Assurance – Tagging </vt:lpstr>
      <vt:lpstr>QA – Component Tagging (2)</vt:lpstr>
      <vt:lpstr>Risks</vt:lpstr>
      <vt:lpstr>ES&amp;H</vt:lpstr>
      <vt:lpstr>Cost Distribution by L4</vt:lpstr>
      <vt:lpstr>Cost Distribution by Resource Type</vt:lpstr>
      <vt:lpstr>Quality of Estimate</vt:lpstr>
      <vt:lpstr>Labor Resources</vt:lpstr>
      <vt:lpstr>Labor / Material Breakdown</vt:lpstr>
      <vt:lpstr>Cost Table</vt:lpstr>
      <vt:lpstr>M4 External Beamline from CD2 Dir. Review </vt:lpstr>
      <vt:lpstr>Major Milestones</vt:lpstr>
      <vt:lpstr>Schedule – External Beamline</vt:lpstr>
      <vt:lpstr>Summary</vt:lpstr>
    </vt:vector>
  </TitlesOfParts>
  <Company>Sandbox Studio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Sandbox Studio</dc:creator>
  <cp:lastModifiedBy>Dean A. Still x4951 08969N</cp:lastModifiedBy>
  <cp:revision>618</cp:revision>
  <cp:lastPrinted>2014-06-04T17:18:59Z</cp:lastPrinted>
  <dcterms:created xsi:type="dcterms:W3CDTF">2014-01-03T20:18:13Z</dcterms:created>
  <dcterms:modified xsi:type="dcterms:W3CDTF">2014-10-20T02:45:25Z</dcterms:modified>
</cp:coreProperties>
</file>