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2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37"/>
  </p:notesMasterIdLst>
  <p:handoutMasterIdLst>
    <p:handoutMasterId r:id="rId38"/>
  </p:handout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93" r:id="rId32"/>
    <p:sldId id="288" r:id="rId33"/>
    <p:sldId id="289" r:id="rId34"/>
    <p:sldId id="290" r:id="rId35"/>
    <p:sldId id="291" r:id="rId36"/>
  </p:sldIdLst>
  <p:sldSz cx="9144000" cy="6858000" type="screen4x3"/>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CB60C086-B749-44FD-8A66-1D9746132D3B}">
          <p14:sldIdLst>
            <p14:sldId id="256"/>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93"/>
            <p14:sldId id="288"/>
          </p14:sldIdLst>
        </p14:section>
        <p14:section name="Supplemental Material" id="{36413A8C-9437-495C-8E3D-D2BD97714F38}">
          <p14:sldIdLst>
            <p14:sldId id="289"/>
            <p14:sldId id="290"/>
            <p14:sldId id="29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0692D"/>
    <a:srgbClr val="BD1F24"/>
    <a:srgbClr val="1C6B11"/>
    <a:srgbClr val="DA592A"/>
    <a:srgbClr val="808080"/>
    <a:srgbClr val="154D81"/>
    <a:srgbClr val="DF652C"/>
    <a:srgbClr val="DF6424"/>
    <a:srgbClr val="D354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3" d="100"/>
          <a:sy n="83" d="100"/>
        </p:scale>
        <p:origin x="-1098" y="-7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drendel\Downloads\47502%202014%2010%2009%20Mu2e%20DoE%20CD2%20Accelerator%20L3%20r3.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[47502 2014 10 04 Mu2e DoE CD2 Accelerator L3 r2.xlsx]WBS Breakdown 4750203!PivotTable1</c:name>
    <c:fmtId val="18"/>
  </c:pivotSource>
  <c:chart>
    <c:autoTitleDeleted val="1"/>
    <c:pivotFmts>
      <c:pivotFmt>
        <c:idx val="0"/>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1"/>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2"/>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s>
    <c:plotArea>
      <c:layout/>
      <c:pieChart>
        <c:varyColors val="1"/>
        <c:ser>
          <c:idx val="0"/>
          <c:order val="0"/>
          <c:tx>
            <c:strRef>
              <c:f>'WBS Breakdown 4750203'!$B$6:$B$7</c:f>
              <c:strCache>
                <c:ptCount val="1"/>
                <c:pt idx="0">
                  <c:v>Total</c:v>
                </c:pt>
              </c:strCache>
            </c:strRef>
          </c:tx>
          <c:dLbls>
            <c:txPr>
              <a:bodyPr/>
              <a:lstStyle/>
              <a:p>
                <a:pPr>
                  <a:defRPr sz="1800">
                    <a:solidFill>
                      <a:schemeClr val="bg1"/>
                    </a:solidFill>
                  </a:defRPr>
                </a:pPr>
                <a:endParaRPr lang="en-US"/>
              </a:p>
            </c:txPr>
            <c:showLegendKey val="0"/>
            <c:showVal val="1"/>
            <c:showCatName val="0"/>
            <c:showSerName val="0"/>
            <c:showPercent val="1"/>
            <c:showBubbleSize val="0"/>
            <c:separator>
</c:separator>
            <c:showLeaderLines val="0"/>
          </c:dLbls>
          <c:cat>
            <c:strRef>
              <c:f>'WBS Breakdown 4750203'!$A$8:$A$12</c:f>
              <c:strCache>
                <c:ptCount val="4"/>
                <c:pt idx="0">
                  <c:v>475.02.03.01 Mu2e Accelerator Controls</c:v>
                </c:pt>
                <c:pt idx="1">
                  <c:v>475.02.03.02 Delivery Ring Instrumentation</c:v>
                </c:pt>
                <c:pt idx="2">
                  <c:v>475.02.03.03 Extraction Beamline Instrumentation</c:v>
                </c:pt>
                <c:pt idx="3">
                  <c:v>475.02.03.04 Technical Documentation</c:v>
                </c:pt>
              </c:strCache>
            </c:strRef>
          </c:cat>
          <c:val>
            <c:numRef>
              <c:f>'WBS Breakdown 4750203'!$B$8:$B$12</c:f>
              <c:numCache>
                <c:formatCode>###,###,</c:formatCode>
                <c:ptCount val="4"/>
                <c:pt idx="0">
                  <c:v>160022.6029</c:v>
                </c:pt>
                <c:pt idx="1">
                  <c:v>323257.4383000001</c:v>
                </c:pt>
                <c:pt idx="2">
                  <c:v>1234827.0741000001</c:v>
                </c:pt>
                <c:pt idx="3">
                  <c:v>507342.30119999993</c:v>
                </c:pt>
              </c:numCache>
            </c:numRef>
          </c:val>
        </c:ser>
        <c:dLbls>
          <c:showLegendKey val="0"/>
          <c:showVal val="0"/>
          <c:showCatName val="0"/>
          <c:showSerName val="0"/>
          <c:showPercent val="0"/>
          <c:showBubbleSize val="0"/>
          <c:showLeaderLines val="0"/>
        </c:dLbls>
        <c:firstSliceAng val="0"/>
      </c:pieChart>
    </c:plotArea>
    <c:legend>
      <c:legendPos val="r"/>
      <c:legendEntry>
        <c:idx val="0"/>
        <c:txPr>
          <a:bodyPr/>
          <a:lstStyle/>
          <a:p>
            <a:pPr>
              <a:defRPr sz="1400"/>
            </a:pPr>
            <a:endParaRPr lang="en-US"/>
          </a:p>
        </c:txPr>
      </c:legendEntry>
      <c:legendEntry>
        <c:idx val="1"/>
        <c:txPr>
          <a:bodyPr/>
          <a:lstStyle/>
          <a:p>
            <a:pPr>
              <a:defRPr sz="1400"/>
            </a:pPr>
            <a:endParaRPr lang="en-US"/>
          </a:p>
        </c:txPr>
      </c:legendEntry>
      <c:legendEntry>
        <c:idx val="2"/>
        <c:txPr>
          <a:bodyPr/>
          <a:lstStyle/>
          <a:p>
            <a:pPr>
              <a:defRPr sz="1400"/>
            </a:pPr>
            <a:endParaRPr lang="en-US"/>
          </a:p>
        </c:txPr>
      </c:legendEntry>
      <c:legendEntry>
        <c:idx val="3"/>
        <c:txPr>
          <a:bodyPr/>
          <a:lstStyle/>
          <a:p>
            <a:pPr>
              <a:defRPr sz="1400"/>
            </a:pPr>
            <a:endParaRPr lang="en-US"/>
          </a:p>
        </c:txPr>
      </c:legendEntry>
      <c:layout>
        <c:manualLayout>
          <c:xMode val="edge"/>
          <c:yMode val="edge"/>
          <c:x val="0.59861371711967992"/>
          <c:y val="6.0822872451227132E-2"/>
          <c:w val="0.34411110534788647"/>
          <c:h val="0.3901763862960711"/>
        </c:manualLayout>
      </c:layout>
      <c:overlay val="0"/>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[47502 2014 10 04 Mu2e DoE CD2 Accelerator L3 r2.xlsx]Resource Type 4750203!PivotTable1</c:name>
    <c:fmtId val="20"/>
  </c:pivotSource>
  <c:chart>
    <c:autoTitleDeleted val="1"/>
    <c:pivotFmts>
      <c:pivotFmt>
        <c:idx val="0"/>
        <c:marker>
          <c:symbol val="none"/>
        </c:marker>
        <c:dLbl>
          <c:idx val="0"/>
          <c:spPr/>
          <c:txPr>
            <a:bodyPr/>
            <a:lstStyle/>
            <a:p>
              <a:pPr>
                <a:defRPr/>
              </a:pPr>
              <a:endParaRPr lang="en-US"/>
            </a:p>
          </c:txPr>
          <c:dLblPos val="inEnd"/>
          <c:showLegendKey val="0"/>
          <c:showVal val="1"/>
          <c:showCatName val="0"/>
          <c:showSerName val="0"/>
          <c:showPercent val="0"/>
          <c:showBubbleSize val="0"/>
        </c:dLbl>
      </c:pivotFmt>
      <c:pivotFmt>
        <c:idx val="1"/>
        <c:marker>
          <c:symbol val="none"/>
        </c:marker>
      </c:pivotFmt>
      <c:pivotFmt>
        <c:idx val="2"/>
        <c:marker>
          <c:symbol val="none"/>
        </c:marker>
        <c:dLbl>
          <c:idx val="0"/>
          <c:spPr/>
          <c:txPr>
            <a:bodyPr/>
            <a:lstStyle/>
            <a:p>
              <a:pPr>
                <a:defRPr/>
              </a:pPr>
              <a:endParaRPr lang="en-US"/>
            </a:p>
          </c:txPr>
          <c:showLegendKey val="1"/>
          <c:showVal val="1"/>
          <c:showCatName val="1"/>
          <c:showSerName val="0"/>
          <c:showPercent val="1"/>
          <c:showBubbleSize val="0"/>
          <c:separator>
</c:separator>
        </c:dLbl>
      </c:pivotFmt>
      <c:pivotFmt>
        <c:idx val="3"/>
        <c:marker>
          <c:symbol val="none"/>
        </c:marker>
        <c:dLbl>
          <c:idx val="0"/>
          <c:spPr/>
          <c:txPr>
            <a:bodyPr/>
            <a:lstStyle/>
            <a:p>
              <a:pPr>
                <a:defRPr/>
              </a:pPr>
              <a:endParaRPr lang="en-US"/>
            </a:p>
          </c:txPr>
          <c:showLegendKey val="1"/>
          <c:showVal val="1"/>
          <c:showCatName val="1"/>
          <c:showSerName val="0"/>
          <c:showPercent val="1"/>
          <c:showBubbleSize val="0"/>
          <c:separator>
</c:separator>
        </c:dLbl>
      </c:pivotFmt>
      <c:pivotFmt>
        <c:idx val="4"/>
        <c:marker>
          <c:symbol val="none"/>
        </c:marker>
        <c:dLbl>
          <c:idx val="0"/>
          <c:spPr/>
          <c:txPr>
            <a:bodyPr/>
            <a:lstStyle/>
            <a:p>
              <a:pPr>
                <a:defRPr/>
              </a:pPr>
              <a:endParaRPr lang="en-US"/>
            </a:p>
          </c:txPr>
          <c:showLegendKey val="1"/>
          <c:showVal val="1"/>
          <c:showCatName val="1"/>
          <c:showSerName val="0"/>
          <c:showPercent val="1"/>
          <c:showBubbleSize val="0"/>
          <c:separator>
</c:separator>
        </c:dLbl>
      </c:pivotFmt>
    </c:pivotFmts>
    <c:plotArea>
      <c:layout/>
      <c:pieChart>
        <c:varyColors val="1"/>
        <c:ser>
          <c:idx val="0"/>
          <c:order val="0"/>
          <c:tx>
            <c:strRef>
              <c:f>'Resource Type 4750203'!$B$6:$B$7</c:f>
              <c:strCache>
                <c:ptCount val="1"/>
                <c:pt idx="0">
                  <c:v>Total</c:v>
                </c:pt>
              </c:strCache>
            </c:strRef>
          </c:tx>
          <c:dLbls>
            <c:dLbl>
              <c:idx val="0"/>
              <c:layout/>
              <c:tx>
                <c:rich>
                  <a:bodyPr/>
                  <a:lstStyle/>
                  <a:p>
                    <a:r>
                      <a:rPr lang="en-US" dirty="0">
                        <a:solidFill>
                          <a:schemeClr val="bg1"/>
                        </a:solidFill>
                      </a:rPr>
                      <a:t>L Labor
1,571
71%</a:t>
                    </a:r>
                  </a:p>
                </c:rich>
              </c:tx>
              <c:showLegendKey val="1"/>
              <c:showVal val="1"/>
              <c:showCatName val="1"/>
              <c:showSerName val="0"/>
              <c:showPercent val="1"/>
              <c:showBubbleSize val="0"/>
              <c:separator>
</c:separator>
            </c:dLbl>
            <c:dLbl>
              <c:idx val="1"/>
              <c:layout/>
              <c:tx>
                <c:rich>
                  <a:bodyPr/>
                  <a:lstStyle/>
                  <a:p>
                    <a:r>
                      <a:rPr lang="en-US" dirty="0">
                        <a:solidFill>
                          <a:schemeClr val="bg1"/>
                        </a:solidFill>
                      </a:rPr>
                      <a:t>M Material
558
25%</a:t>
                    </a:r>
                  </a:p>
                </c:rich>
              </c:tx>
              <c:showLegendKey val="1"/>
              <c:showVal val="1"/>
              <c:showCatName val="1"/>
              <c:showSerName val="0"/>
              <c:showPercent val="1"/>
              <c:showBubbleSize val="0"/>
              <c:separator>
</c:separator>
            </c:dLbl>
            <c:txPr>
              <a:bodyPr/>
              <a:lstStyle/>
              <a:p>
                <a:pPr>
                  <a:defRPr sz="1600"/>
                </a:pPr>
                <a:endParaRPr lang="en-US"/>
              </a:p>
            </c:txPr>
            <c:showLegendKey val="1"/>
            <c:showVal val="1"/>
            <c:showCatName val="1"/>
            <c:showSerName val="0"/>
            <c:showPercent val="1"/>
            <c:showBubbleSize val="0"/>
            <c:separator>
</c:separator>
            <c:showLeaderLines val="1"/>
          </c:dLbls>
          <c:cat>
            <c:strRef>
              <c:f>'Resource Type 4750203'!$A$8:$A$11</c:f>
              <c:strCache>
                <c:ptCount val="3"/>
                <c:pt idx="0">
                  <c:v>L Labor</c:v>
                </c:pt>
                <c:pt idx="1">
                  <c:v>M Material</c:v>
                </c:pt>
                <c:pt idx="2">
                  <c:v>N Non-Fermi Labor</c:v>
                </c:pt>
              </c:strCache>
            </c:strRef>
          </c:cat>
          <c:val>
            <c:numRef>
              <c:f>'Resource Type 4750203'!$B$8:$B$11</c:f>
              <c:numCache>
                <c:formatCode>###,###,</c:formatCode>
                <c:ptCount val="3"/>
                <c:pt idx="0">
                  <c:v>1570808.4267000009</c:v>
                </c:pt>
                <c:pt idx="1">
                  <c:v>557780.28619999997</c:v>
                </c:pt>
                <c:pt idx="2">
                  <c:v>96860.703599999993</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5585782838231721"/>
          <c:y val="0.16471468065268571"/>
          <c:w val="0.26191529876537234"/>
          <c:h val="0.2005630284321028"/>
        </c:manualLayout>
      </c:layout>
      <c:overlay val="0"/>
      <c:txPr>
        <a:bodyPr/>
        <a:lstStyle/>
        <a:p>
          <a:pPr>
            <a:defRPr sz="1400"/>
          </a:pPr>
          <a:endParaRPr lang="en-US"/>
        </a:p>
      </c:txPr>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[47502 2014 10 09 Mu2e DoE CD2 Accelerator L3 r3.xlsx]Estimate Type 4750203!PivotTable2</c:name>
    <c:fmtId val="13"/>
  </c:pivotSource>
  <c:chart>
    <c:autoTitleDeleted val="1"/>
    <c:pivotFmts>
      <c:pivotFmt>
        <c:idx val="0"/>
        <c:marker>
          <c:symbol val="none"/>
        </c:marker>
        <c:dLbl>
          <c:idx val="0"/>
          <c:spPr/>
          <c:txPr>
            <a:bodyPr/>
            <a:lstStyle/>
            <a:p>
              <a:pPr>
                <a:defRPr/>
              </a:pPr>
              <a:endParaRPr lang="en-US"/>
            </a:p>
          </c:txPr>
          <c:dLblPos val="inEnd"/>
          <c:showLegendKey val="0"/>
          <c:showVal val="1"/>
          <c:showCatName val="0"/>
          <c:showSerName val="0"/>
          <c:showPercent val="0"/>
          <c:showBubbleSize val="0"/>
        </c:dLbl>
      </c:pivotFmt>
      <c:pivotFmt>
        <c:idx val="1"/>
      </c:pivotFmt>
      <c:pivotFmt>
        <c:idx val="2"/>
      </c:pivotFmt>
      <c:pivotFmt>
        <c:idx val="3"/>
        <c:marker>
          <c:symbol val="none"/>
        </c:marker>
      </c:pivotFmt>
      <c:pivotFmt>
        <c:idx val="4"/>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5"/>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6"/>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s>
    <c:plotArea>
      <c:layout/>
      <c:pieChart>
        <c:varyColors val="1"/>
        <c:ser>
          <c:idx val="0"/>
          <c:order val="0"/>
          <c:tx>
            <c:strRef>
              <c:f>'Estimate Type 4750203'!$B$6:$B$7</c:f>
              <c:strCache>
                <c:ptCount val="1"/>
                <c:pt idx="0">
                  <c:v>Total</c:v>
                </c:pt>
              </c:strCache>
            </c:strRef>
          </c:tx>
          <c:dLbls>
            <c:dLbl>
              <c:idx val="1"/>
              <c:layout/>
              <c:spPr/>
              <c:txPr>
                <a:bodyPr/>
                <a:lstStyle/>
                <a:p>
                  <a:pPr>
                    <a:defRPr sz="1400">
                      <a:solidFill>
                        <a:schemeClr val="bg1"/>
                      </a:solidFill>
                    </a:defRPr>
                  </a:pPr>
                  <a:endParaRPr lang="en-US"/>
                </a:p>
              </c:txPr>
              <c:showLegendKey val="0"/>
              <c:showVal val="1"/>
              <c:showCatName val="0"/>
              <c:showSerName val="0"/>
              <c:showPercent val="1"/>
              <c:showBubbleSize val="0"/>
            </c:dLbl>
            <c:dLbl>
              <c:idx val="2"/>
              <c:layout>
                <c:manualLayout>
                  <c:x val="-9.3528863293277947E-2"/>
                  <c:y val="-0.1091462855070383"/>
                </c:manualLayout>
              </c:layout>
              <c:spPr/>
              <c:txPr>
                <a:bodyPr/>
                <a:lstStyle/>
                <a:p>
                  <a:pPr>
                    <a:defRPr sz="1400">
                      <a:solidFill>
                        <a:schemeClr val="bg1"/>
                      </a:solidFill>
                    </a:defRPr>
                  </a:pPr>
                  <a:endParaRPr lang="en-US"/>
                </a:p>
              </c:txPr>
              <c:showLegendKey val="0"/>
              <c:showVal val="1"/>
              <c:showCatName val="0"/>
              <c:showSerName val="0"/>
              <c:showPercent val="1"/>
              <c:showBubbleSize val="0"/>
              <c:separator>
</c:separator>
            </c:dLbl>
            <c:dLbl>
              <c:idx val="3"/>
              <c:layout>
                <c:manualLayout>
                  <c:x val="0.12794216190757862"/>
                  <c:y val="-3.7260189043021842E-2"/>
                </c:manualLayout>
              </c:layout>
              <c:spPr/>
              <c:txPr>
                <a:bodyPr/>
                <a:lstStyle/>
                <a:p>
                  <a:pPr>
                    <a:defRPr sz="1400">
                      <a:solidFill>
                        <a:schemeClr val="bg1"/>
                      </a:solidFill>
                    </a:defRPr>
                  </a:pPr>
                  <a:endParaRPr lang="en-US"/>
                </a:p>
              </c:txPr>
              <c:showLegendKey val="0"/>
              <c:showVal val="1"/>
              <c:showCatName val="0"/>
              <c:showSerName val="0"/>
              <c:showPercent val="1"/>
              <c:showBubbleSize val="0"/>
              <c:separator>
</c:separator>
            </c:dLbl>
            <c:txPr>
              <a:bodyPr/>
              <a:lstStyle/>
              <a:p>
                <a:pPr>
                  <a:defRPr sz="1400"/>
                </a:pPr>
                <a:endParaRPr lang="en-US"/>
              </a:p>
            </c:txPr>
            <c:showLegendKey val="0"/>
            <c:showVal val="1"/>
            <c:showCatName val="0"/>
            <c:showSerName val="0"/>
            <c:showPercent val="1"/>
            <c:showBubbleSize val="0"/>
            <c:separator>
</c:separator>
            <c:showLeaderLines val="1"/>
          </c:dLbls>
          <c:cat>
            <c:strRef>
              <c:f>'Estimate Type 4750203'!$A$8:$A$12</c:f>
              <c:strCache>
                <c:ptCount val="4"/>
                <c:pt idx="0">
                  <c:v>L1 Actual / M1 Existing P.O.</c:v>
                </c:pt>
                <c:pt idx="1">
                  <c:v>L2 LOE Task / M2 Procurements for LOE/Oversight Work</c:v>
                </c:pt>
                <c:pt idx="2">
                  <c:v>L3 / M3  Advanced</c:v>
                </c:pt>
                <c:pt idx="3">
                  <c:v>L4 / M4 Preliminary</c:v>
                </c:pt>
              </c:strCache>
            </c:strRef>
          </c:cat>
          <c:val>
            <c:numRef>
              <c:f>'Estimate Type 4750203'!$B$8:$B$12</c:f>
              <c:numCache>
                <c:formatCode>###,###,</c:formatCode>
                <c:ptCount val="4"/>
                <c:pt idx="0">
                  <c:v>24581.0249</c:v>
                </c:pt>
                <c:pt idx="1">
                  <c:v>87072.704499999978</c:v>
                </c:pt>
                <c:pt idx="2">
                  <c:v>996391.37730000005</c:v>
                </c:pt>
                <c:pt idx="3">
                  <c:v>1117404.3098000004</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1682018192447441"/>
          <c:y val="8.3636410738051115E-2"/>
          <c:w val="0.36969291815628769"/>
          <c:h val="0.33643106761842412"/>
        </c:manualLayout>
      </c:layout>
      <c:overlay val="0"/>
      <c:txPr>
        <a:bodyPr/>
        <a:lstStyle/>
        <a:p>
          <a:pPr>
            <a:defRPr sz="1200"/>
          </a:pPr>
          <a:endParaRPr lang="en-US"/>
        </a:p>
      </c:txPr>
    </c:legend>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4"/>
          <c:order val="0"/>
          <c:tx>
            <c:strRef>
              <c:f>'FTE''s 4750203'!$B$26</c:f>
              <c:strCache>
                <c:ptCount val="1"/>
                <c:pt idx="0">
                  <c:v>AD Administrative</c:v>
                </c:pt>
              </c:strCache>
            </c:strRef>
          </c:tx>
          <c:invertIfNegative val="0"/>
          <c:val>
            <c:numRef>
              <c:f>'FTE''s 4750203'!$B$27:$B$32</c:f>
              <c:numCache>
                <c:formatCode>General</c:formatCode>
                <c:ptCount val="6"/>
              </c:numCache>
            </c:numRef>
          </c:val>
        </c:ser>
        <c:ser>
          <c:idx val="1"/>
          <c:order val="1"/>
          <c:tx>
            <c:strRef>
              <c:f>'FTE''s 4750203'!$C$26</c:f>
              <c:strCache>
                <c:ptCount val="1"/>
                <c:pt idx="0">
                  <c:v>EN Engineering</c:v>
                </c:pt>
              </c:strCache>
            </c:strRef>
          </c:tx>
          <c:invertIfNegative val="0"/>
          <c:dLbls>
            <c:dLbl>
              <c:idx val="0"/>
              <c:layout>
                <c:manualLayout>
                  <c:x val="4.0160642570281124E-2"/>
                  <c:y val="-1.0446992939575824E-2"/>
                </c:manualLayout>
              </c:layout>
              <c:spPr/>
              <c:txPr>
                <a:bodyPr/>
                <a:lstStyle/>
                <a:p>
                  <a:pPr>
                    <a:defRPr sz="1400">
                      <a:solidFill>
                        <a:schemeClr val="tx1"/>
                      </a:solidFill>
                    </a:defRPr>
                  </a:pPr>
                  <a:endParaRPr lang="en-US"/>
                </a:p>
              </c:txPr>
              <c:showLegendKey val="0"/>
              <c:showVal val="1"/>
              <c:showCatName val="0"/>
              <c:showSerName val="0"/>
              <c:showPercent val="0"/>
              <c:showBubbleSize val="0"/>
            </c:dLbl>
            <c:dLbl>
              <c:idx val="2"/>
              <c:layout>
                <c:manualLayout>
                  <c:x val="4.9085229808121432E-2"/>
                  <c:y val="-4.1787149176626494E-2"/>
                </c:manualLayout>
              </c:layout>
              <c:showLegendKey val="0"/>
              <c:showVal val="1"/>
              <c:showCatName val="0"/>
              <c:showSerName val="0"/>
              <c:showPercent val="0"/>
              <c:showBubbleSize val="0"/>
            </c:dLbl>
            <c:dLbl>
              <c:idx val="4"/>
              <c:layout>
                <c:manualLayout>
                  <c:x val="4.9085229808121376E-2"/>
                  <c:y val="-3.3952058706009106E-2"/>
                </c:manualLayout>
              </c:layout>
              <c:showLegendKey val="0"/>
              <c:showVal val="1"/>
              <c:showCatName val="0"/>
              <c:showSerName val="0"/>
              <c:showPercent val="0"/>
              <c:showBubbleSize val="0"/>
            </c:dLbl>
            <c:dLbl>
              <c:idx val="5"/>
              <c:layout>
                <c:manualLayout>
                  <c:x val="4.3135504982894542E-2"/>
                  <c:y val="-2.6116968235391617E-2"/>
                </c:manualLayout>
              </c:layout>
              <c:showLegendKey val="0"/>
              <c:showVal val="1"/>
              <c:showCatName val="0"/>
              <c:showSerName val="0"/>
              <c:showPercent val="0"/>
              <c:showBubbleSize val="0"/>
            </c:dLbl>
            <c:txPr>
              <a:bodyPr/>
              <a:lstStyle/>
              <a:p>
                <a:pPr>
                  <a:defRPr sz="1400">
                    <a:solidFill>
                      <a:schemeClr val="bg1"/>
                    </a:solidFill>
                  </a:defRPr>
                </a:pPr>
                <a:endParaRPr lang="en-US"/>
              </a:p>
            </c:txPr>
            <c:showLegendKey val="0"/>
            <c:showVal val="1"/>
            <c:showCatName val="0"/>
            <c:showSerName val="0"/>
            <c:showPercent val="0"/>
            <c:showBubbleSize val="0"/>
            <c:showLeaderLines val="0"/>
          </c:dLbls>
          <c:cat>
            <c:numRef>
              <c:f>'FTE''s 4750203'!$A$27:$A$32</c:f>
              <c:numCache>
                <c:formatCode>"FY"yy</c:formatCode>
                <c:ptCount val="6"/>
                <c:pt idx="0">
                  <c:v>42277</c:v>
                </c:pt>
                <c:pt idx="1">
                  <c:v>42643</c:v>
                </c:pt>
                <c:pt idx="2">
                  <c:v>43008</c:v>
                </c:pt>
                <c:pt idx="3">
                  <c:v>43373</c:v>
                </c:pt>
                <c:pt idx="4">
                  <c:v>43738</c:v>
                </c:pt>
                <c:pt idx="5">
                  <c:v>44104</c:v>
                </c:pt>
              </c:numCache>
            </c:numRef>
          </c:cat>
          <c:val>
            <c:numRef>
              <c:f>'FTE''s 4750203'!$C$27:$C$32</c:f>
              <c:numCache>
                <c:formatCode>#,##0.0</c:formatCode>
                <c:ptCount val="6"/>
                <c:pt idx="0">
                  <c:v>5.6099999999999997E-2</c:v>
                </c:pt>
                <c:pt idx="1">
                  <c:v>0.19989999999999999</c:v>
                </c:pt>
                <c:pt idx="2">
                  <c:v>2.1299999999999999E-2</c:v>
                </c:pt>
                <c:pt idx="3">
                  <c:v>0.39900000000000002</c:v>
                </c:pt>
                <c:pt idx="4">
                  <c:v>0</c:v>
                </c:pt>
                <c:pt idx="5">
                  <c:v>0</c:v>
                </c:pt>
              </c:numCache>
            </c:numRef>
          </c:val>
        </c:ser>
        <c:ser>
          <c:idx val="2"/>
          <c:order val="2"/>
          <c:tx>
            <c:strRef>
              <c:f>'FTE''s 4750203'!$D$26</c:f>
              <c:strCache>
                <c:ptCount val="1"/>
                <c:pt idx="0">
                  <c:v>ES Environmental, Safety &amp; Health</c:v>
                </c:pt>
              </c:strCache>
            </c:strRef>
          </c:tx>
          <c:invertIfNegative val="0"/>
          <c:cat>
            <c:numRef>
              <c:f>'FTE''s 4750203'!$A$27:$A$32</c:f>
              <c:numCache>
                <c:formatCode>"FY"yy</c:formatCode>
                <c:ptCount val="6"/>
                <c:pt idx="0">
                  <c:v>42277</c:v>
                </c:pt>
                <c:pt idx="1">
                  <c:v>42643</c:v>
                </c:pt>
                <c:pt idx="2">
                  <c:v>43008</c:v>
                </c:pt>
                <c:pt idx="3">
                  <c:v>43373</c:v>
                </c:pt>
                <c:pt idx="4">
                  <c:v>43738</c:v>
                </c:pt>
                <c:pt idx="5">
                  <c:v>44104</c:v>
                </c:pt>
              </c:numCache>
            </c:numRef>
          </c:cat>
          <c:val>
            <c:numRef>
              <c:f>'FTE''s 4750203'!$D$27:$D$32</c:f>
              <c:numCache>
                <c:formatCode>#,##0.0</c:formatCode>
                <c:ptCount val="6"/>
                <c:pt idx="0">
                  <c:v>0</c:v>
                </c:pt>
                <c:pt idx="1">
                  <c:v>0</c:v>
                </c:pt>
                <c:pt idx="2">
                  <c:v>0</c:v>
                </c:pt>
                <c:pt idx="3">
                  <c:v>3.4000000000000002E-2</c:v>
                </c:pt>
                <c:pt idx="4">
                  <c:v>0</c:v>
                </c:pt>
                <c:pt idx="5">
                  <c:v>0</c:v>
                </c:pt>
              </c:numCache>
            </c:numRef>
          </c:val>
        </c:ser>
        <c:ser>
          <c:idx val="6"/>
          <c:order val="3"/>
          <c:tx>
            <c:strRef>
              <c:f>'FTE''s 4750203'!$E$26</c:f>
              <c:strCache>
                <c:ptCount val="1"/>
                <c:pt idx="0">
                  <c:v>FM Facilities Management</c:v>
                </c:pt>
              </c:strCache>
            </c:strRef>
          </c:tx>
          <c:invertIfNegative val="0"/>
          <c:val>
            <c:numRef>
              <c:f>'FTE''s 4750203'!$E$27:$E$32</c:f>
              <c:numCache>
                <c:formatCode>General</c:formatCode>
                <c:ptCount val="6"/>
              </c:numCache>
            </c:numRef>
          </c:val>
        </c:ser>
        <c:ser>
          <c:idx val="3"/>
          <c:order val="4"/>
          <c:tx>
            <c:strRef>
              <c:f>'FTE''s 4750203'!$F$26</c:f>
              <c:strCache>
                <c:ptCount val="1"/>
                <c:pt idx="0">
                  <c:v>IT Information Technology</c:v>
                </c:pt>
              </c:strCache>
            </c:strRef>
          </c:tx>
          <c:invertIfNegative val="0"/>
          <c:cat>
            <c:numRef>
              <c:f>'FTE''s 4750203'!$A$27:$A$32</c:f>
              <c:numCache>
                <c:formatCode>"FY"yy</c:formatCode>
                <c:ptCount val="6"/>
                <c:pt idx="0">
                  <c:v>42277</c:v>
                </c:pt>
                <c:pt idx="1">
                  <c:v>42643</c:v>
                </c:pt>
                <c:pt idx="2">
                  <c:v>43008</c:v>
                </c:pt>
                <c:pt idx="3">
                  <c:v>43373</c:v>
                </c:pt>
                <c:pt idx="4">
                  <c:v>43738</c:v>
                </c:pt>
                <c:pt idx="5">
                  <c:v>44104</c:v>
                </c:pt>
              </c:numCache>
            </c:numRef>
          </c:cat>
          <c:val>
            <c:numRef>
              <c:f>'FTE''s 4750203'!$F$27:$F$32</c:f>
              <c:numCache>
                <c:formatCode>#,##0.0</c:formatCode>
                <c:ptCount val="6"/>
                <c:pt idx="0">
                  <c:v>0</c:v>
                </c:pt>
                <c:pt idx="1">
                  <c:v>3.6200000000000003E-2</c:v>
                </c:pt>
                <c:pt idx="2">
                  <c:v>0</c:v>
                </c:pt>
                <c:pt idx="3">
                  <c:v>0</c:v>
                </c:pt>
                <c:pt idx="4">
                  <c:v>0</c:v>
                </c:pt>
                <c:pt idx="5">
                  <c:v>0</c:v>
                </c:pt>
              </c:numCache>
            </c:numRef>
          </c:val>
        </c:ser>
        <c:ser>
          <c:idx val="7"/>
          <c:order val="5"/>
          <c:tx>
            <c:strRef>
              <c:f>'FTE''s 4750203'!$G$26</c:f>
              <c:strCache>
                <c:ptCount val="1"/>
                <c:pt idx="0">
                  <c:v>SC Scientific</c:v>
                </c:pt>
              </c:strCache>
            </c:strRef>
          </c:tx>
          <c:invertIfNegative val="0"/>
          <c:val>
            <c:numRef>
              <c:f>'FTE''s 4750203'!$G$27:$G$32</c:f>
              <c:numCache>
                <c:formatCode>#,##0.0</c:formatCode>
                <c:ptCount val="6"/>
                <c:pt idx="0">
                  <c:v>0</c:v>
                </c:pt>
                <c:pt idx="1">
                  <c:v>0</c:v>
                </c:pt>
                <c:pt idx="2">
                  <c:v>0</c:v>
                </c:pt>
                <c:pt idx="3">
                  <c:v>0</c:v>
                </c:pt>
                <c:pt idx="4">
                  <c:v>0</c:v>
                </c:pt>
                <c:pt idx="5">
                  <c:v>0</c:v>
                </c:pt>
              </c:numCache>
            </c:numRef>
          </c:val>
        </c:ser>
        <c:ser>
          <c:idx val="0"/>
          <c:order val="6"/>
          <c:tx>
            <c:strRef>
              <c:f>'FTE''s 4750203'!$H$26</c:f>
              <c:strCache>
                <c:ptCount val="1"/>
                <c:pt idx="0">
                  <c:v>TE Technical</c:v>
                </c:pt>
              </c:strCache>
            </c:strRef>
          </c:tx>
          <c:invertIfNegative val="0"/>
          <c:dLbls>
            <c:dLbl>
              <c:idx val="5"/>
              <c:layout>
                <c:manualLayout>
                  <c:x val="0"/>
                  <c:y val="-3.917545235308733E-2"/>
                </c:manualLayout>
              </c:layout>
              <c:spPr/>
              <c:txPr>
                <a:bodyPr/>
                <a:lstStyle/>
                <a:p>
                  <a:pPr>
                    <a:defRPr sz="1400">
                      <a:solidFill>
                        <a:schemeClr val="tx1"/>
                      </a:solidFill>
                    </a:defRPr>
                  </a:pPr>
                  <a:endParaRPr lang="en-US"/>
                </a:p>
              </c:txPr>
              <c:showLegendKey val="0"/>
              <c:showVal val="1"/>
              <c:showCatName val="0"/>
              <c:showSerName val="0"/>
              <c:showPercent val="0"/>
              <c:showBubbleSize val="0"/>
            </c:dLbl>
            <c:txPr>
              <a:bodyPr/>
              <a:lstStyle/>
              <a:p>
                <a:pPr>
                  <a:defRPr sz="1400">
                    <a:solidFill>
                      <a:schemeClr val="bg1"/>
                    </a:solidFill>
                  </a:defRPr>
                </a:pPr>
                <a:endParaRPr lang="en-US"/>
              </a:p>
            </c:txPr>
            <c:showLegendKey val="0"/>
            <c:showVal val="1"/>
            <c:showCatName val="0"/>
            <c:showSerName val="0"/>
            <c:showPercent val="0"/>
            <c:showBubbleSize val="0"/>
            <c:showLeaderLines val="0"/>
          </c:dLbls>
          <c:cat>
            <c:numRef>
              <c:f>'FTE''s 4750203'!$A$27:$A$32</c:f>
              <c:numCache>
                <c:formatCode>"FY"yy</c:formatCode>
                <c:ptCount val="6"/>
                <c:pt idx="0">
                  <c:v>42277</c:v>
                </c:pt>
                <c:pt idx="1">
                  <c:v>42643</c:v>
                </c:pt>
                <c:pt idx="2">
                  <c:v>43008</c:v>
                </c:pt>
                <c:pt idx="3">
                  <c:v>43373</c:v>
                </c:pt>
                <c:pt idx="4">
                  <c:v>43738</c:v>
                </c:pt>
                <c:pt idx="5">
                  <c:v>44104</c:v>
                </c:pt>
              </c:numCache>
            </c:numRef>
          </c:cat>
          <c:val>
            <c:numRef>
              <c:f>'FTE''s 4750203'!$H$27:$H$32</c:f>
              <c:numCache>
                <c:formatCode>#,##0.0</c:formatCode>
                <c:ptCount val="6"/>
                <c:pt idx="0">
                  <c:v>0.29099999999999998</c:v>
                </c:pt>
                <c:pt idx="1">
                  <c:v>0.59789999999999999</c:v>
                </c:pt>
                <c:pt idx="2">
                  <c:v>0.16569999999999999</c:v>
                </c:pt>
                <c:pt idx="3">
                  <c:v>2.8922999999999996</c:v>
                </c:pt>
                <c:pt idx="4">
                  <c:v>0.224</c:v>
                </c:pt>
                <c:pt idx="5">
                  <c:v>6.9800000000000001E-2</c:v>
                </c:pt>
              </c:numCache>
            </c:numRef>
          </c:val>
        </c:ser>
        <c:dLbls>
          <c:showLegendKey val="0"/>
          <c:showVal val="0"/>
          <c:showCatName val="0"/>
          <c:showSerName val="0"/>
          <c:showPercent val="0"/>
          <c:showBubbleSize val="0"/>
        </c:dLbls>
        <c:gapWidth val="150"/>
        <c:overlap val="100"/>
        <c:axId val="300460672"/>
        <c:axId val="300474752"/>
      </c:barChart>
      <c:lineChart>
        <c:grouping val="standard"/>
        <c:varyColors val="0"/>
        <c:ser>
          <c:idx val="5"/>
          <c:order val="7"/>
          <c:tx>
            <c:strRef>
              <c:f>'FTE''s 4750203'!$I$26</c:f>
              <c:strCache>
                <c:ptCount val="1"/>
                <c:pt idx="0">
                  <c:v>Cumulative</c:v>
                </c:pt>
              </c:strCache>
            </c:strRef>
          </c:tx>
          <c:marker>
            <c:symbol val="none"/>
          </c:marker>
          <c:cat>
            <c:numRef>
              <c:f>'FTE''s 4750203'!$A$27:$A$32</c:f>
              <c:numCache>
                <c:formatCode>"FY"yy</c:formatCode>
                <c:ptCount val="6"/>
                <c:pt idx="0">
                  <c:v>42277</c:v>
                </c:pt>
                <c:pt idx="1">
                  <c:v>42643</c:v>
                </c:pt>
                <c:pt idx="2">
                  <c:v>43008</c:v>
                </c:pt>
                <c:pt idx="3">
                  <c:v>43373</c:v>
                </c:pt>
                <c:pt idx="4">
                  <c:v>43738</c:v>
                </c:pt>
                <c:pt idx="5">
                  <c:v>44104</c:v>
                </c:pt>
              </c:numCache>
            </c:numRef>
          </c:cat>
          <c:val>
            <c:numRef>
              <c:f>'FTE''s 4750203'!$I$27:$I$32</c:f>
              <c:numCache>
                <c:formatCode>#,##0.0</c:formatCode>
                <c:ptCount val="6"/>
                <c:pt idx="0">
                  <c:v>0.34709999999999996</c:v>
                </c:pt>
                <c:pt idx="1">
                  <c:v>1.1810999999999998</c:v>
                </c:pt>
                <c:pt idx="2">
                  <c:v>1.3680999999999999</c:v>
                </c:pt>
                <c:pt idx="3">
                  <c:v>4.6933999999999996</c:v>
                </c:pt>
                <c:pt idx="4">
                  <c:v>4.9173999999999998</c:v>
                </c:pt>
                <c:pt idx="5">
                  <c:v>4.9871999999999996</c:v>
                </c:pt>
              </c:numCache>
            </c:numRef>
          </c:val>
          <c:smooth val="0"/>
        </c:ser>
        <c:dLbls>
          <c:showLegendKey val="0"/>
          <c:showVal val="0"/>
          <c:showCatName val="0"/>
          <c:showSerName val="0"/>
          <c:showPercent val="0"/>
          <c:showBubbleSize val="0"/>
        </c:dLbls>
        <c:marker val="1"/>
        <c:smooth val="0"/>
        <c:axId val="300478848"/>
        <c:axId val="300476672"/>
      </c:lineChart>
      <c:catAx>
        <c:axId val="300460672"/>
        <c:scaling>
          <c:orientation val="minMax"/>
        </c:scaling>
        <c:delete val="0"/>
        <c:axPos val="b"/>
        <c:numFmt formatCode="&quot;FY&quot;yy" sourceLinked="1"/>
        <c:majorTickMark val="out"/>
        <c:minorTickMark val="none"/>
        <c:tickLblPos val="nextTo"/>
        <c:crossAx val="300474752"/>
        <c:crosses val="autoZero"/>
        <c:auto val="1"/>
        <c:lblAlgn val="ctr"/>
        <c:lblOffset val="100"/>
        <c:noMultiLvlLbl val="0"/>
      </c:catAx>
      <c:valAx>
        <c:axId val="300474752"/>
        <c:scaling>
          <c:orientation val="minMax"/>
        </c:scaling>
        <c:delete val="0"/>
        <c:axPos val="l"/>
        <c:majorGridlines/>
        <c:title>
          <c:tx>
            <c:rich>
              <a:bodyPr rot="-5400000" vert="horz"/>
              <a:lstStyle/>
              <a:p>
                <a:pPr>
                  <a:defRPr/>
                </a:pPr>
                <a:r>
                  <a:rPr lang="en-US"/>
                  <a:t>Annual FTE's</a:t>
                </a:r>
              </a:p>
            </c:rich>
          </c:tx>
          <c:layout/>
          <c:overlay val="0"/>
        </c:title>
        <c:numFmt formatCode="General" sourceLinked="1"/>
        <c:majorTickMark val="out"/>
        <c:minorTickMark val="none"/>
        <c:tickLblPos val="nextTo"/>
        <c:crossAx val="300460672"/>
        <c:crosses val="autoZero"/>
        <c:crossBetween val="between"/>
      </c:valAx>
      <c:valAx>
        <c:axId val="300476672"/>
        <c:scaling>
          <c:orientation val="minMax"/>
        </c:scaling>
        <c:delete val="0"/>
        <c:axPos val="r"/>
        <c:title>
          <c:tx>
            <c:rich>
              <a:bodyPr rot="-5400000" vert="horz"/>
              <a:lstStyle/>
              <a:p>
                <a:pPr>
                  <a:defRPr/>
                </a:pPr>
                <a:r>
                  <a:rPr lang="en-US"/>
                  <a:t>Cumulative FTE's</a:t>
                </a:r>
              </a:p>
            </c:rich>
          </c:tx>
          <c:layout/>
          <c:overlay val="0"/>
        </c:title>
        <c:numFmt formatCode="#,##0.0" sourceLinked="1"/>
        <c:majorTickMark val="out"/>
        <c:minorTickMark val="none"/>
        <c:tickLblPos val="nextTo"/>
        <c:crossAx val="300478848"/>
        <c:crosses val="max"/>
        <c:crossBetween val="between"/>
      </c:valAx>
      <c:dateAx>
        <c:axId val="300478848"/>
        <c:scaling>
          <c:orientation val="minMax"/>
        </c:scaling>
        <c:delete val="1"/>
        <c:axPos val="b"/>
        <c:numFmt formatCode="&quot;FY&quot;yy" sourceLinked="1"/>
        <c:majorTickMark val="out"/>
        <c:minorTickMark val="none"/>
        <c:tickLblPos val="none"/>
        <c:crossAx val="300476672"/>
        <c:crosses val="autoZero"/>
        <c:auto val="1"/>
        <c:lblOffset val="100"/>
        <c:baseTimeUnit val="years"/>
      </c:dateAx>
    </c:plotArea>
    <c:legend>
      <c:legendPos val="b"/>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'Labor and Material 4750203'!$B$24</c:f>
              <c:strCache>
                <c:ptCount val="1"/>
                <c:pt idx="0">
                  <c:v>L Labor</c:v>
                </c:pt>
              </c:strCache>
            </c:strRef>
          </c:tx>
          <c:invertIfNegative val="0"/>
          <c:dLbls>
            <c:dLbl>
              <c:idx val="5"/>
              <c:layout>
                <c:manualLayout>
                  <c:x val="0"/>
                  <c:y val="-2.2371369031879494E-2"/>
                </c:manualLayout>
              </c:layout>
              <c:spPr/>
              <c:txPr>
                <a:bodyPr/>
                <a:lstStyle/>
                <a:p>
                  <a:pPr>
                    <a:defRPr sz="1200">
                      <a:solidFill>
                        <a:schemeClr val="tx1"/>
                      </a:solidFill>
                    </a:defRPr>
                  </a:pPr>
                  <a:endParaRPr lang="en-US"/>
                </a:p>
              </c:txPr>
              <c:showLegendKey val="0"/>
              <c:showVal val="1"/>
              <c:showCatName val="0"/>
              <c:showSerName val="0"/>
              <c:showPercent val="0"/>
              <c:showBubbleSize val="0"/>
            </c:dLbl>
            <c:txPr>
              <a:bodyPr/>
              <a:lstStyle/>
              <a:p>
                <a:pPr>
                  <a:defRPr sz="1200">
                    <a:solidFill>
                      <a:schemeClr val="bg1"/>
                    </a:solidFill>
                  </a:defRPr>
                </a:pPr>
                <a:endParaRPr lang="en-US"/>
              </a:p>
            </c:txPr>
            <c:showLegendKey val="0"/>
            <c:showVal val="1"/>
            <c:showCatName val="0"/>
            <c:showSerName val="0"/>
            <c:showPercent val="0"/>
            <c:showBubbleSize val="0"/>
            <c:showLeaderLines val="0"/>
          </c:dLbls>
          <c:cat>
            <c:numRef>
              <c:f>'Labor and Material 4750203'!$A$25:$A$30</c:f>
              <c:numCache>
                <c:formatCode>"FY"yy</c:formatCode>
                <c:ptCount val="6"/>
                <c:pt idx="0">
                  <c:v>42277</c:v>
                </c:pt>
                <c:pt idx="1">
                  <c:v>42643</c:v>
                </c:pt>
                <c:pt idx="2">
                  <c:v>43008</c:v>
                </c:pt>
                <c:pt idx="3">
                  <c:v>43373</c:v>
                </c:pt>
                <c:pt idx="4">
                  <c:v>43738</c:v>
                </c:pt>
                <c:pt idx="5">
                  <c:v>44104</c:v>
                </c:pt>
              </c:numCache>
            </c:numRef>
          </c:cat>
          <c:val>
            <c:numRef>
              <c:f>'Labor and Material 4750203'!$B$25:$B$30</c:f>
              <c:numCache>
                <c:formatCode>###,###,</c:formatCode>
                <c:ptCount val="6"/>
                <c:pt idx="0">
                  <c:v>92325.891199999998</c:v>
                </c:pt>
                <c:pt idx="1">
                  <c:v>194078.4333</c:v>
                </c:pt>
                <c:pt idx="2">
                  <c:v>50528.127200000003</c:v>
                </c:pt>
                <c:pt idx="3">
                  <c:v>761888.02429999993</c:v>
                </c:pt>
                <c:pt idx="4">
                  <c:v>67182.866200000004</c:v>
                </c:pt>
                <c:pt idx="5">
                  <c:v>21644.293700000002</c:v>
                </c:pt>
              </c:numCache>
            </c:numRef>
          </c:val>
        </c:ser>
        <c:ser>
          <c:idx val="3"/>
          <c:order val="1"/>
          <c:tx>
            <c:strRef>
              <c:f>'Labor and Material 4750203'!$C$24</c:f>
              <c:strCache>
                <c:ptCount val="1"/>
                <c:pt idx="0">
                  <c:v>M Material</c:v>
                </c:pt>
              </c:strCache>
            </c:strRef>
          </c:tx>
          <c:spPr>
            <a:solidFill>
              <a:srgbClr val="C0504D"/>
            </a:solidFill>
          </c:spPr>
          <c:invertIfNegative val="0"/>
          <c:dLbls>
            <c:txPr>
              <a:bodyPr/>
              <a:lstStyle/>
              <a:p>
                <a:pPr>
                  <a:defRPr sz="1100">
                    <a:solidFill>
                      <a:schemeClr val="bg1"/>
                    </a:solidFill>
                  </a:defRPr>
                </a:pPr>
                <a:endParaRPr lang="en-US"/>
              </a:p>
            </c:txPr>
            <c:showLegendKey val="0"/>
            <c:showVal val="1"/>
            <c:showCatName val="0"/>
            <c:showSerName val="0"/>
            <c:showPercent val="0"/>
            <c:showBubbleSize val="0"/>
            <c:showLeaderLines val="0"/>
          </c:dLbls>
          <c:cat>
            <c:numRef>
              <c:f>'Labor and Material 4750203'!$A$25:$A$30</c:f>
              <c:numCache>
                <c:formatCode>"FY"yy</c:formatCode>
                <c:ptCount val="6"/>
                <c:pt idx="0">
                  <c:v>42277</c:v>
                </c:pt>
                <c:pt idx="1">
                  <c:v>42643</c:v>
                </c:pt>
                <c:pt idx="2">
                  <c:v>43008</c:v>
                </c:pt>
                <c:pt idx="3">
                  <c:v>43373</c:v>
                </c:pt>
                <c:pt idx="4">
                  <c:v>43738</c:v>
                </c:pt>
                <c:pt idx="5">
                  <c:v>44104</c:v>
                </c:pt>
              </c:numCache>
            </c:numRef>
          </c:cat>
          <c:val>
            <c:numRef>
              <c:f>'Labor and Material 4750203'!$C$25:$C$30</c:f>
              <c:numCache>
                <c:formatCode>###,###,</c:formatCode>
                <c:ptCount val="6"/>
                <c:pt idx="0">
                  <c:v>0</c:v>
                </c:pt>
                <c:pt idx="1">
                  <c:v>46358.4594</c:v>
                </c:pt>
                <c:pt idx="2">
                  <c:v>0</c:v>
                </c:pt>
                <c:pt idx="3">
                  <c:v>504839.0968</c:v>
                </c:pt>
                <c:pt idx="4">
                  <c:v>0</c:v>
                </c:pt>
                <c:pt idx="5">
                  <c:v>0</c:v>
                </c:pt>
              </c:numCache>
            </c:numRef>
          </c:val>
        </c:ser>
        <c:ser>
          <c:idx val="2"/>
          <c:order val="2"/>
          <c:tx>
            <c:strRef>
              <c:f>'Labor and Material 4750203'!$D$24</c:f>
              <c:strCache>
                <c:ptCount val="1"/>
                <c:pt idx="0">
                  <c:v>Non-Fermi Labor</c:v>
                </c:pt>
              </c:strCache>
            </c:strRef>
          </c:tx>
          <c:invertIfNegative val="0"/>
          <c:dLbls>
            <c:txPr>
              <a:bodyPr/>
              <a:lstStyle/>
              <a:p>
                <a:pPr>
                  <a:defRPr sz="1100">
                    <a:solidFill>
                      <a:schemeClr val="bg1"/>
                    </a:solidFill>
                  </a:defRPr>
                </a:pPr>
                <a:endParaRPr lang="en-US"/>
              </a:p>
            </c:txPr>
            <c:showLegendKey val="0"/>
            <c:showVal val="1"/>
            <c:showCatName val="0"/>
            <c:showSerName val="0"/>
            <c:showPercent val="0"/>
            <c:showBubbleSize val="0"/>
            <c:showLeaderLines val="0"/>
          </c:dLbls>
          <c:cat>
            <c:numRef>
              <c:f>'Labor and Material 4750203'!$A$25:$A$30</c:f>
              <c:numCache>
                <c:formatCode>"FY"yy</c:formatCode>
                <c:ptCount val="6"/>
                <c:pt idx="0">
                  <c:v>42277</c:v>
                </c:pt>
                <c:pt idx="1">
                  <c:v>42643</c:v>
                </c:pt>
                <c:pt idx="2">
                  <c:v>43008</c:v>
                </c:pt>
                <c:pt idx="3">
                  <c:v>43373</c:v>
                </c:pt>
                <c:pt idx="4">
                  <c:v>43738</c:v>
                </c:pt>
                <c:pt idx="5">
                  <c:v>44104</c:v>
                </c:pt>
              </c:numCache>
            </c:numRef>
          </c:cat>
          <c:val>
            <c:numRef>
              <c:f>'Labor and Material 4750203'!$D$25:$D$30</c:f>
              <c:numCache>
                <c:formatCode>###,###,</c:formatCode>
                <c:ptCount val="6"/>
                <c:pt idx="0">
                  <c:v>0</c:v>
                </c:pt>
                <c:pt idx="1">
                  <c:v>0</c:v>
                </c:pt>
                <c:pt idx="2">
                  <c:v>0</c:v>
                </c:pt>
                <c:pt idx="3">
                  <c:v>96860.703599999993</c:v>
                </c:pt>
                <c:pt idx="4">
                  <c:v>0</c:v>
                </c:pt>
                <c:pt idx="5">
                  <c:v>0</c:v>
                </c:pt>
              </c:numCache>
            </c:numRef>
          </c:val>
        </c:ser>
        <c:dLbls>
          <c:showLegendKey val="0"/>
          <c:showVal val="0"/>
          <c:showCatName val="0"/>
          <c:showSerName val="0"/>
          <c:showPercent val="0"/>
          <c:showBubbleSize val="0"/>
        </c:dLbls>
        <c:gapWidth val="150"/>
        <c:overlap val="100"/>
        <c:axId val="251737984"/>
        <c:axId val="251739520"/>
      </c:barChart>
      <c:lineChart>
        <c:grouping val="standard"/>
        <c:varyColors val="0"/>
        <c:ser>
          <c:idx val="1"/>
          <c:order val="3"/>
          <c:tx>
            <c:strRef>
              <c:f>'Labor and Material 4750203'!$E$24</c:f>
              <c:strCache>
                <c:ptCount val="1"/>
                <c:pt idx="0">
                  <c:v>Cumulative Total</c:v>
                </c:pt>
              </c:strCache>
            </c:strRef>
          </c:tx>
          <c:spPr>
            <a:ln>
              <a:solidFill>
                <a:srgbClr val="7030A0"/>
              </a:solidFill>
            </a:ln>
          </c:spPr>
          <c:marker>
            <c:symbol val="none"/>
          </c:marker>
          <c:cat>
            <c:numRef>
              <c:f>'Labor and Material 4750203'!$A$25:$A$30</c:f>
              <c:numCache>
                <c:formatCode>"FY"yy</c:formatCode>
                <c:ptCount val="6"/>
                <c:pt idx="0">
                  <c:v>42277</c:v>
                </c:pt>
                <c:pt idx="1">
                  <c:v>42643</c:v>
                </c:pt>
                <c:pt idx="2">
                  <c:v>43008</c:v>
                </c:pt>
                <c:pt idx="3">
                  <c:v>43373</c:v>
                </c:pt>
                <c:pt idx="4">
                  <c:v>43738</c:v>
                </c:pt>
                <c:pt idx="5">
                  <c:v>44104</c:v>
                </c:pt>
              </c:numCache>
            </c:numRef>
          </c:cat>
          <c:val>
            <c:numRef>
              <c:f>'Labor and Material 4750203'!$E$25:$E$30</c:f>
              <c:numCache>
                <c:formatCode>###,###,</c:formatCode>
                <c:ptCount val="6"/>
                <c:pt idx="0">
                  <c:v>482069.41200000007</c:v>
                </c:pt>
                <c:pt idx="1">
                  <c:v>722506.3047000001</c:v>
                </c:pt>
                <c:pt idx="2">
                  <c:v>773034.43190000008</c:v>
                </c:pt>
                <c:pt idx="3">
                  <c:v>2136622.2566</c:v>
                </c:pt>
                <c:pt idx="4">
                  <c:v>2203805.1228</c:v>
                </c:pt>
                <c:pt idx="5">
                  <c:v>2225449.4164999998</c:v>
                </c:pt>
              </c:numCache>
            </c:numRef>
          </c:val>
          <c:smooth val="0"/>
        </c:ser>
        <c:dLbls>
          <c:showLegendKey val="0"/>
          <c:showVal val="0"/>
          <c:showCatName val="0"/>
          <c:showSerName val="0"/>
          <c:showPercent val="0"/>
          <c:showBubbleSize val="0"/>
        </c:dLbls>
        <c:marker val="1"/>
        <c:smooth val="0"/>
        <c:axId val="251764096"/>
        <c:axId val="251762176"/>
      </c:lineChart>
      <c:dateAx>
        <c:axId val="251737984"/>
        <c:scaling>
          <c:orientation val="minMax"/>
        </c:scaling>
        <c:delete val="0"/>
        <c:axPos val="b"/>
        <c:numFmt formatCode="&quot;FY&quot;yy" sourceLinked="1"/>
        <c:majorTickMark val="out"/>
        <c:minorTickMark val="none"/>
        <c:tickLblPos val="nextTo"/>
        <c:crossAx val="251739520"/>
        <c:crosses val="autoZero"/>
        <c:auto val="1"/>
        <c:lblOffset val="100"/>
        <c:baseTimeUnit val="years"/>
      </c:dateAx>
      <c:valAx>
        <c:axId val="251739520"/>
        <c:scaling>
          <c:orientation val="minMax"/>
        </c:scaling>
        <c:delete val="0"/>
        <c:axPos val="l"/>
        <c:majorGridlines/>
        <c:title>
          <c:tx>
            <c:rich>
              <a:bodyPr rot="-5400000" vert="horz"/>
              <a:lstStyle/>
              <a:p>
                <a:pPr>
                  <a:defRPr/>
                </a:pPr>
                <a:r>
                  <a:rPr lang="en-US"/>
                  <a:t>Annual Cost $K</a:t>
                </a:r>
              </a:p>
            </c:rich>
          </c:tx>
          <c:layout/>
          <c:overlay val="0"/>
        </c:title>
        <c:numFmt formatCode="###,###," sourceLinked="1"/>
        <c:majorTickMark val="out"/>
        <c:minorTickMark val="none"/>
        <c:tickLblPos val="nextTo"/>
        <c:crossAx val="251737984"/>
        <c:crosses val="autoZero"/>
        <c:crossBetween val="between"/>
      </c:valAx>
      <c:valAx>
        <c:axId val="251762176"/>
        <c:scaling>
          <c:orientation val="minMax"/>
        </c:scaling>
        <c:delete val="0"/>
        <c:axPos val="r"/>
        <c:title>
          <c:tx>
            <c:rich>
              <a:bodyPr rot="-5400000" vert="horz"/>
              <a:lstStyle/>
              <a:p>
                <a:pPr>
                  <a:defRPr/>
                </a:pPr>
                <a:r>
                  <a:rPr lang="en-US"/>
                  <a:t>Cumulative Cost $K</a:t>
                </a:r>
              </a:p>
              <a:p>
                <a:pPr>
                  <a:defRPr/>
                </a:pPr>
                <a:endParaRPr lang="en-US"/>
              </a:p>
            </c:rich>
          </c:tx>
          <c:layout/>
          <c:overlay val="0"/>
        </c:title>
        <c:numFmt formatCode="###,###," sourceLinked="1"/>
        <c:majorTickMark val="out"/>
        <c:minorTickMark val="none"/>
        <c:tickLblPos val="nextTo"/>
        <c:crossAx val="251764096"/>
        <c:crosses val="max"/>
        <c:crossBetween val="between"/>
      </c:valAx>
      <c:dateAx>
        <c:axId val="251764096"/>
        <c:scaling>
          <c:orientation val="minMax"/>
        </c:scaling>
        <c:delete val="1"/>
        <c:axPos val="b"/>
        <c:numFmt formatCode="&quot;FY&quot;yy" sourceLinked="1"/>
        <c:majorTickMark val="out"/>
        <c:minorTickMark val="none"/>
        <c:tickLblPos val="none"/>
        <c:crossAx val="251762176"/>
        <c:crosses val="autoZero"/>
        <c:auto val="1"/>
        <c:lblOffset val="100"/>
        <c:baseTimeUnit val="years"/>
        <c:majorUnit val="1"/>
        <c:minorUnit val="1"/>
      </c:dateAx>
      <c:spPr>
        <a:noFill/>
        <a:ln w="25400">
          <a:noFill/>
        </a:ln>
      </c:spPr>
    </c:plotArea>
    <c:legend>
      <c:legendPos val="b"/>
      <c:layout/>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DBFF2-EAFC-446E-8C89-E748F6F6ED3E}"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n-US"/>
        </a:p>
      </dgm:t>
    </dgm:pt>
    <dgm:pt modelId="{BE0453B1-219F-427F-A916-7C0725812871}">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a:t>
          </a:r>
        </a:p>
        <a:p>
          <a:r>
            <a:rPr lang="en-US" sz="1100" b="0" dirty="0" smtClean="0">
              <a:solidFill>
                <a:schemeClr val="tx1"/>
              </a:solidFill>
              <a:effectLst>
                <a:outerShdw blurRad="38100" dist="38100" dir="2700000" algn="tl">
                  <a:srgbClr val="000000">
                    <a:alpha val="43137"/>
                  </a:srgbClr>
                </a:outerShdw>
              </a:effectLst>
            </a:rPr>
            <a:t>Instrumentation and Controls</a:t>
          </a:r>
        </a:p>
        <a:p>
          <a:r>
            <a:rPr lang="en-US" sz="1100" b="0" dirty="0" smtClean="0">
              <a:solidFill>
                <a:schemeClr val="tx1"/>
              </a:solidFill>
              <a:effectLst>
                <a:outerShdw blurRad="38100" dist="38100" dir="2700000" algn="tl">
                  <a:srgbClr val="000000">
                    <a:alpha val="43137"/>
                  </a:srgbClr>
                </a:outerShdw>
              </a:effectLst>
            </a:rPr>
            <a:t>B. Drendel (AD/</a:t>
          </a:r>
          <a:r>
            <a:rPr lang="en-US" sz="1100" b="0" dirty="0" err="1" smtClean="0">
              <a:solidFill>
                <a:schemeClr val="tx1"/>
              </a:solidFill>
              <a:effectLst>
                <a:outerShdw blurRad="38100" dist="38100" dir="2700000" algn="tl">
                  <a:srgbClr val="000000">
                    <a:alpha val="43137"/>
                  </a:srgbClr>
                </a:outerShdw>
              </a:effectLst>
            </a:rPr>
            <a:t>Muon</a:t>
          </a:r>
          <a:r>
            <a:rPr lang="en-US" sz="1100" b="0" dirty="0" smtClean="0">
              <a:solidFill>
                <a:schemeClr val="tx1"/>
              </a:solidFill>
              <a:effectLst>
                <a:outerShdw blurRad="38100" dist="38100" dir="2700000" algn="tl">
                  <a:srgbClr val="000000">
                    <a:alpha val="43137"/>
                  </a:srgbClr>
                </a:outerShdw>
              </a:effectLst>
            </a:rPr>
            <a: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L3 and CAM</a:t>
          </a:r>
          <a:endParaRPr lang="en-US" sz="1100" b="0" dirty="0">
            <a:solidFill>
              <a:schemeClr val="tx1"/>
            </a:solidFill>
            <a:effectLst>
              <a:outerShdw blurRad="38100" dist="38100" dir="2700000" algn="tl">
                <a:srgbClr val="000000">
                  <a:alpha val="43137"/>
                </a:srgbClr>
              </a:outerShdw>
            </a:effectLst>
          </a:endParaRPr>
        </a:p>
      </dgm:t>
    </dgm:pt>
    <dgm:pt modelId="{449E3C9D-CE20-45B2-A28E-E6A4446B9E17}" type="parTrans" cxnId="{544A5F29-EC21-4099-91A2-D2B338CAB3BA}">
      <dgm:prSet/>
      <dgm:spPr/>
      <dgm:t>
        <a:bodyPr/>
        <a:lstStyle/>
        <a:p>
          <a:endParaRPr lang="en-US"/>
        </a:p>
      </dgm:t>
    </dgm:pt>
    <dgm:pt modelId="{9A77E80E-A4DE-4C5C-8CF7-6C5F8282B1E2}" type="sibTrans" cxnId="{544A5F29-EC21-4099-91A2-D2B338CAB3BA}">
      <dgm:prSet/>
      <dgm:spPr/>
      <dgm:t>
        <a:bodyPr/>
        <a:lstStyle/>
        <a:p>
          <a:endParaRPr lang="en-US"/>
        </a:p>
      </dgm:t>
    </dgm:pt>
    <dgm:pt modelId="{136EC303-4E01-4E71-B945-AD009C7422B5}">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2.3.2</a:t>
          </a:r>
        </a:p>
        <a:p>
          <a:r>
            <a:rPr lang="en-US" sz="1100" b="0" dirty="0" smtClean="0">
              <a:solidFill>
                <a:schemeClr val="tx1"/>
              </a:solidFill>
              <a:effectLst>
                <a:outerShdw blurRad="38100" dist="38100" dir="2700000" algn="tl">
                  <a:srgbClr val="000000">
                    <a:alpha val="43137"/>
                  </a:srgbClr>
                </a:outerShdw>
              </a:effectLst>
            </a:rPr>
            <a:t>Delivery Ring Instrumentation</a:t>
          </a:r>
        </a:p>
        <a:p>
          <a:r>
            <a:rPr lang="en-US" sz="1100" b="0" dirty="0" smtClean="0">
              <a:solidFill>
                <a:schemeClr val="tx1"/>
              </a:solidFill>
              <a:effectLst>
                <a:outerShdw blurRad="38100" dist="38100" dir="2700000" algn="tl">
                  <a:srgbClr val="000000">
                    <a:alpha val="43137"/>
                  </a:srgbClr>
                </a:outerShdw>
              </a:effectLst>
            </a:rPr>
            <a:t>B. Drendel (AD/</a:t>
          </a:r>
          <a:r>
            <a:rPr lang="en-US" sz="1100" b="0" dirty="0" err="1" smtClean="0">
              <a:solidFill>
                <a:schemeClr val="tx1"/>
              </a:solidFill>
              <a:effectLst>
                <a:outerShdw blurRad="38100" dist="38100" dir="2700000" algn="tl">
                  <a:srgbClr val="000000">
                    <a:alpha val="43137"/>
                  </a:srgbClr>
                </a:outerShdw>
              </a:effectLst>
            </a:rPr>
            <a:t>Muon</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0E04C030-966C-429B-A238-CBFC8124D852}" type="parTrans" cxnId="{5F2D08BB-E2A1-4A8F-B6BF-CB6B3EBB0276}">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C80634E1-CB16-4C30-B8A1-33F752331ED7}" type="sibTrans" cxnId="{5F2D08BB-E2A1-4A8F-B6BF-CB6B3EBB0276}">
      <dgm:prSet/>
      <dgm:spPr/>
      <dgm:t>
        <a:bodyPr/>
        <a:lstStyle/>
        <a:p>
          <a:endParaRPr lang="en-US"/>
        </a:p>
      </dgm:t>
    </dgm:pt>
    <dgm:pt modelId="{8F82AA64-2AC7-4413-84CE-58B25D6CB4C2}">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2.3.3</a:t>
          </a:r>
        </a:p>
        <a:p>
          <a:r>
            <a:rPr lang="en-US" sz="1100" b="0" dirty="0" smtClean="0">
              <a:solidFill>
                <a:schemeClr val="tx1"/>
              </a:solidFill>
              <a:effectLst>
                <a:outerShdw blurRad="38100" dist="38100" dir="2700000" algn="tl">
                  <a:srgbClr val="000000">
                    <a:alpha val="43137"/>
                  </a:srgbClr>
                </a:outerShdw>
              </a:effectLst>
            </a:rPr>
            <a:t>Extraction </a:t>
          </a:r>
          <a:r>
            <a:rPr lang="en-US" sz="1100" b="0" dirty="0" err="1" smtClean="0">
              <a:solidFill>
                <a:schemeClr val="tx1"/>
              </a:solidFill>
              <a:effectLst>
                <a:outerShdw blurRad="38100" dist="38100" dir="2700000" algn="tl">
                  <a:srgbClr val="000000">
                    <a:alpha val="43137"/>
                  </a:srgbClr>
                </a:outerShdw>
              </a:effectLst>
            </a:rPr>
            <a:t>Beamline</a:t>
          </a:r>
          <a:r>
            <a:rPr lang="en-US" sz="1100" b="0" dirty="0" smtClean="0">
              <a:solidFill>
                <a:schemeClr val="tx1"/>
              </a:solidFill>
              <a:effectLst>
                <a:outerShdw blurRad="38100" dist="38100" dir="2700000" algn="tl">
                  <a:srgbClr val="000000">
                    <a:alpha val="43137"/>
                  </a:srgbClr>
                </a:outerShdw>
              </a:effectLst>
            </a:rPr>
            <a:t> Instrumentation</a:t>
          </a:r>
        </a:p>
        <a:p>
          <a:r>
            <a:rPr lang="en-US" sz="1100" b="0" dirty="0" smtClean="0">
              <a:solidFill>
                <a:schemeClr val="tx1"/>
              </a:solidFill>
              <a:effectLst>
                <a:outerShdw blurRad="38100" dist="38100" dir="2700000" algn="tl">
                  <a:srgbClr val="000000">
                    <a:alpha val="43137"/>
                  </a:srgbClr>
                </a:outerShdw>
              </a:effectLst>
            </a:rPr>
            <a:t>B. Drendel (AD/</a:t>
          </a:r>
          <a:r>
            <a:rPr lang="en-US" sz="1100" b="0" dirty="0" err="1" smtClean="0">
              <a:solidFill>
                <a:schemeClr val="tx1"/>
              </a:solidFill>
              <a:effectLst>
                <a:outerShdw blurRad="38100" dist="38100" dir="2700000" algn="tl">
                  <a:srgbClr val="000000">
                    <a:alpha val="43137"/>
                  </a:srgbClr>
                </a:outerShdw>
              </a:effectLst>
            </a:rPr>
            <a:t>Muon</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632002AA-9FE8-4907-8730-37D6937A5E1C}" type="parTrans" cxnId="{B124082D-FDEE-4835-BC2E-222F82C84D6B}">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834954E6-CD20-4B3C-B792-C6FD334B5594}" type="sibTrans" cxnId="{B124082D-FDEE-4835-BC2E-222F82C84D6B}">
      <dgm:prSet/>
      <dgm:spPr/>
      <dgm:t>
        <a:bodyPr/>
        <a:lstStyle/>
        <a:p>
          <a:endParaRPr lang="en-US"/>
        </a:p>
      </dgm:t>
    </dgm:pt>
    <dgm:pt modelId="{3E7479E7-FA4A-4723-9B0A-6BE4255BD1FB}">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2.3.4</a:t>
          </a:r>
        </a:p>
        <a:p>
          <a:r>
            <a:rPr lang="en-US" sz="1100" b="0" dirty="0" smtClean="0">
              <a:solidFill>
                <a:schemeClr val="tx1"/>
              </a:solidFill>
              <a:effectLst>
                <a:outerShdw blurRad="38100" dist="38100" dir="2700000" algn="tl">
                  <a:srgbClr val="000000">
                    <a:alpha val="43137"/>
                  </a:srgbClr>
                </a:outerShdw>
              </a:effectLst>
            </a:rPr>
            <a:t>Technical Documentation</a:t>
          </a:r>
        </a:p>
        <a:p>
          <a:r>
            <a:rPr lang="en-US" sz="1100" b="0" dirty="0" smtClean="0">
              <a:solidFill>
                <a:schemeClr val="tx1"/>
              </a:solidFill>
              <a:effectLst>
                <a:outerShdw blurRad="38100" dist="38100" dir="2700000" algn="tl">
                  <a:srgbClr val="000000">
                    <a:alpha val="43137"/>
                  </a:srgbClr>
                </a:outerShdw>
              </a:effectLst>
            </a:rPr>
            <a:t>B. Drendel (AD/</a:t>
          </a:r>
          <a:r>
            <a:rPr lang="en-US" sz="1100" b="0" dirty="0" err="1" smtClean="0">
              <a:solidFill>
                <a:schemeClr val="tx1"/>
              </a:solidFill>
              <a:effectLst>
                <a:outerShdw blurRad="38100" dist="38100" dir="2700000" algn="tl">
                  <a:srgbClr val="000000">
                    <a:alpha val="43137"/>
                  </a:srgbClr>
                </a:outerShdw>
              </a:effectLst>
            </a:rPr>
            <a:t>Muon</a:t>
          </a:r>
          <a:r>
            <a:rPr lang="en-US" sz="1100" b="0" dirty="0" smtClean="0">
              <a:solidFill>
                <a:schemeClr val="tx1"/>
              </a:solidFill>
              <a:effectLst>
                <a:outerShdw blurRad="38100" dist="38100" dir="2700000" algn="tl">
                  <a:srgbClr val="000000">
                    <a:alpha val="43137"/>
                  </a:srgbClr>
                </a:outerShdw>
              </a:effectLst>
            </a:rPr>
            <a:t>)</a:t>
          </a:r>
        </a:p>
      </dgm:t>
    </dgm:pt>
    <dgm:pt modelId="{E164DF50-E728-4C00-A53E-21C809BEE3CB}" type="parTrans" cxnId="{ACB6E715-A998-41B8-BE76-630DE5C0A653}">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58A28A77-DE82-4555-999C-913801561F19}" type="sibTrans" cxnId="{ACB6E715-A998-41B8-BE76-630DE5C0A653}">
      <dgm:prSet/>
      <dgm:spPr/>
      <dgm:t>
        <a:bodyPr/>
        <a:lstStyle/>
        <a:p>
          <a:endParaRPr lang="en-US"/>
        </a:p>
      </dgm:t>
    </dgm:pt>
    <dgm:pt modelId="{81741832-87A7-441E-AE96-5CCDB4D408FB}">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2.3.1</a:t>
          </a:r>
        </a:p>
        <a:p>
          <a:r>
            <a:rPr lang="en-US" sz="1100" b="0" dirty="0" smtClean="0">
              <a:solidFill>
                <a:schemeClr val="tx1"/>
              </a:solidFill>
              <a:effectLst>
                <a:outerShdw blurRad="38100" dist="38100" dir="2700000" algn="tl">
                  <a:srgbClr val="000000">
                    <a:alpha val="43137"/>
                  </a:srgbClr>
                </a:outerShdw>
              </a:effectLst>
            </a:rPr>
            <a:t>Mu2e Controls</a:t>
          </a:r>
        </a:p>
        <a:p>
          <a:r>
            <a:rPr lang="en-US" sz="1100" b="0" dirty="0" smtClean="0">
              <a:solidFill>
                <a:schemeClr val="tx1"/>
              </a:solidFill>
              <a:effectLst>
                <a:outerShdw blurRad="38100" dist="38100" dir="2700000" algn="tl">
                  <a:srgbClr val="000000">
                    <a:alpha val="43137"/>
                  </a:srgbClr>
                </a:outerShdw>
              </a:effectLst>
            </a:rPr>
            <a:t>B. Drendel (AD/</a:t>
          </a:r>
          <a:r>
            <a:rPr lang="en-US" sz="1100" b="0" dirty="0" err="1" smtClean="0">
              <a:solidFill>
                <a:schemeClr val="tx1"/>
              </a:solidFill>
              <a:effectLst>
                <a:outerShdw blurRad="38100" dist="38100" dir="2700000" algn="tl">
                  <a:srgbClr val="000000">
                    <a:alpha val="43137"/>
                  </a:srgbClr>
                </a:outerShdw>
              </a:effectLst>
            </a:rPr>
            <a:t>Muon</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729318CD-C217-4BAD-9273-FE5ECADAFB98}" type="parTrans" cxnId="{233DC0A6-D7E5-40A5-9349-668133E7B30D}">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25B39F74-9DEA-459F-8FAC-E3589283F582}" type="sibTrans" cxnId="{233DC0A6-D7E5-40A5-9349-668133E7B30D}">
      <dgm:prSet/>
      <dgm:spPr/>
      <dgm:t>
        <a:bodyPr/>
        <a:lstStyle/>
        <a:p>
          <a:endParaRPr lang="en-US"/>
        </a:p>
      </dgm:t>
    </dgm:pt>
    <dgm:pt modelId="{172769B0-5F1F-47B6-86E7-FF9D3B6392C5}">
      <dgm:prSet custT="1"/>
      <dgm:spPr>
        <a:solidFill>
          <a:schemeClr val="accent2">
            <a:lumMod val="60000"/>
            <a:lumOff val="40000"/>
          </a:schemeClr>
        </a:solidFill>
        <a:ln>
          <a:solidFill>
            <a:srgbClr val="FF0000"/>
          </a:solidFill>
        </a:ln>
        <a:effectLst>
          <a:outerShdw blurRad="50800" dist="50800" dir="2700000" algn="ctr" rotWithShape="0">
            <a:schemeClr val="tx1">
              <a:alpha val="40000"/>
            </a:schemeClr>
          </a:outerShdw>
        </a:effectLst>
      </dgm:spPr>
      <dgm:t>
        <a:bodyPr/>
        <a:lstStyle/>
        <a:p>
          <a:r>
            <a:rPr lang="en-US" sz="1100" b="0" dirty="0" smtClean="0">
              <a:solidFill>
                <a:schemeClr val="tx1"/>
              </a:solidFill>
              <a:effectLst>
                <a:outerShdw blurRad="38100" dist="38100" dir="2700000" algn="tl">
                  <a:srgbClr val="000000">
                    <a:alpha val="43137"/>
                  </a:srgbClr>
                </a:outerShdw>
              </a:effectLst>
            </a:rPr>
            <a:t>WBS 2.3.1.1</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Transport &amp; Delivery Ring Controls</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G. Brown (AD/Controls)</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D. McArthur (AD/Controls)</a:t>
          </a:r>
        </a:p>
      </dgm:t>
    </dgm:pt>
    <dgm:pt modelId="{F946DFFF-8524-41DF-BEA9-E2AACF393E29}" type="parTrans" cxnId="{54CB1715-CA00-4D34-93B2-5E870FDD5536}">
      <dgm:prSet/>
      <dgm:spPr/>
      <dgm:t>
        <a:bodyPr/>
        <a:lstStyle/>
        <a:p>
          <a:endParaRPr lang="en-US"/>
        </a:p>
      </dgm:t>
    </dgm:pt>
    <dgm:pt modelId="{98134376-4F5E-45A7-97DD-CFE11430915F}" type="sibTrans" cxnId="{54CB1715-CA00-4D34-93B2-5E870FDD5536}">
      <dgm:prSet/>
      <dgm:spPr/>
      <dgm:t>
        <a:bodyPr/>
        <a:lstStyle/>
        <a:p>
          <a:endParaRPr lang="en-US"/>
        </a:p>
      </dgm:t>
    </dgm:pt>
    <dgm:pt modelId="{B39A8FFE-E078-4B81-8BA6-C0F32C646B6D}">
      <dgm:prSet custT="1"/>
      <dgm:spPr>
        <a:solidFill>
          <a:schemeClr val="accent2">
            <a:lumMod val="60000"/>
            <a:lumOff val="40000"/>
          </a:schemeClr>
        </a:solidFill>
        <a:ln>
          <a:solidFill>
            <a:srgbClr val="FF0000"/>
          </a:solidFill>
        </a:ln>
      </dgm:spPr>
      <dgm:t>
        <a:bodyPr/>
        <a:lstStyle/>
        <a:p>
          <a:r>
            <a:rPr lang="en-US" sz="1100" b="0" dirty="0" smtClean="0">
              <a:solidFill>
                <a:schemeClr val="tx1"/>
              </a:solidFill>
              <a:effectLst>
                <a:outerShdw blurRad="38100" dist="38100" dir="2700000" algn="tl">
                  <a:srgbClr val="000000">
                    <a:alpha val="43137"/>
                  </a:srgbClr>
                </a:outerShdw>
              </a:effectLst>
            </a:rPr>
            <a:t>WBS 2.3.1.2 </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Mu2e Controls</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G. Brown (AD/Controls)</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D. McArthur (AD/Controls)</a:t>
          </a:r>
        </a:p>
      </dgm:t>
    </dgm:pt>
    <dgm:pt modelId="{5E825B70-EF6D-419E-A310-D4E54B0A0C92}" type="parTrans" cxnId="{4B47CB2A-141B-4565-AE83-256F90FB170C}">
      <dgm:prSet/>
      <dgm:spPr/>
      <dgm:t>
        <a:bodyPr/>
        <a:lstStyle/>
        <a:p>
          <a:endParaRPr lang="en-US"/>
        </a:p>
      </dgm:t>
    </dgm:pt>
    <dgm:pt modelId="{EDB9A62A-3F13-48C1-80B8-C46D0E1020B5}" type="sibTrans" cxnId="{4B47CB2A-141B-4565-AE83-256F90FB170C}">
      <dgm:prSet/>
      <dgm:spPr/>
      <dgm:t>
        <a:bodyPr/>
        <a:lstStyle/>
        <a:p>
          <a:endParaRPr lang="en-US"/>
        </a:p>
      </dgm:t>
    </dgm:pt>
    <dgm:pt modelId="{55C9984A-49D9-4467-8EA2-257D1D8835FC}">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2.3.3.1</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Profile Monitors</a:t>
          </a:r>
        </a:p>
        <a:p>
          <a:r>
            <a:rPr lang="en-US" sz="1100" b="0" dirty="0" smtClean="0">
              <a:solidFill>
                <a:schemeClr val="tx1"/>
              </a:solidFill>
              <a:effectLst>
                <a:outerShdw blurRad="38100" dist="38100" dir="2700000" algn="tl">
                  <a:srgbClr val="000000">
                    <a:alpha val="43137"/>
                  </a:srgbClr>
                </a:outerShdw>
              </a:effectLst>
            </a:rPr>
            <a:t>G. Tassotto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D. Schoo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7DC10189-6494-4A27-93C1-2770159673F8}" type="parTrans" cxnId="{9045F8F4-2994-4F2C-ACE0-EC30FC7C2E7F}">
      <dgm:prSet/>
      <dgm:spPr/>
      <dgm:t>
        <a:bodyPr/>
        <a:lstStyle/>
        <a:p>
          <a:endParaRPr lang="en-US"/>
        </a:p>
      </dgm:t>
    </dgm:pt>
    <dgm:pt modelId="{85B0AFDF-3CCD-411D-B7BD-9274497CF793}" type="sibTrans" cxnId="{9045F8F4-2994-4F2C-ACE0-EC30FC7C2E7F}">
      <dgm:prSet/>
      <dgm:spPr/>
      <dgm:t>
        <a:bodyPr/>
        <a:lstStyle/>
        <a:p>
          <a:endParaRPr lang="en-US"/>
        </a:p>
      </dgm:t>
    </dgm:pt>
    <dgm:pt modelId="{28F6D50F-4143-466C-97C6-188E0D84ED17}">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2.3.3.2</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Beam Loss Monitors</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Randy Thurman-</a:t>
          </a:r>
          <a:r>
            <a:rPr lang="en-US" sz="1100" b="0" dirty="0" err="1" smtClean="0">
              <a:solidFill>
                <a:schemeClr val="tx1"/>
              </a:solidFill>
              <a:effectLst>
                <a:outerShdw blurRad="38100" dist="38100" dir="2700000" algn="tl">
                  <a:srgbClr val="000000">
                    <a:alpha val="43137"/>
                  </a:srgbClr>
                </a:outerShdw>
              </a:effectLst>
            </a:rPr>
            <a:t>Keup</a:t>
          </a:r>
          <a:r>
            <a:rPr lang="en-US" sz="1100" b="0" dirty="0" smtClean="0">
              <a:solidFill>
                <a:schemeClr val="tx1"/>
              </a:solidFill>
              <a:effectLst>
                <a:outerShdw blurRad="38100" dist="38100" dir="2700000" algn="tl">
                  <a:srgbClr val="000000">
                    <a:alpha val="43137"/>
                  </a:srgbClr>
                </a:outerShdw>
              </a:effectLst>
            </a:rPr>
            <a:t>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J. </a:t>
          </a:r>
          <a:r>
            <a:rPr lang="en-US" sz="1100" b="0" dirty="0" err="1" smtClean="0">
              <a:solidFill>
                <a:schemeClr val="tx1"/>
              </a:solidFill>
              <a:effectLst>
                <a:outerShdw blurRad="38100" dist="38100" dir="2700000" algn="tl">
                  <a:srgbClr val="000000">
                    <a:alpha val="43137"/>
                  </a:srgbClr>
                </a:outerShdw>
              </a:effectLst>
            </a:rPr>
            <a:t>Seraphin</a:t>
          </a:r>
          <a:r>
            <a:rPr lang="en-US" sz="1100" b="0" dirty="0" smtClean="0">
              <a:solidFill>
                <a:schemeClr val="tx1"/>
              </a:solidFill>
              <a:effectLst>
                <a:outerShdw blurRad="38100" dist="38100" dir="2700000" algn="tl">
                  <a:srgbClr val="000000">
                    <a:alpha val="43137"/>
                  </a:srgbClr>
                </a:outerShdw>
              </a:effectLst>
            </a:rPr>
            <a:t>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A. </a:t>
          </a:r>
          <a:r>
            <a:rPr lang="en-US" sz="1100" b="0" dirty="0" err="1" smtClean="0">
              <a:solidFill>
                <a:schemeClr val="tx1"/>
              </a:solidFill>
              <a:effectLst>
                <a:outerShdw blurRad="38100" dist="38100" dir="2700000" algn="tl">
                  <a:srgbClr val="000000">
                    <a:alpha val="43137"/>
                  </a:srgbClr>
                </a:outerShdw>
              </a:effectLst>
            </a:rPr>
            <a:t>Saewert</a:t>
          </a:r>
          <a:r>
            <a:rPr lang="en-US" sz="1100" b="0" dirty="0" smtClean="0">
              <a:solidFill>
                <a:schemeClr val="tx1"/>
              </a:solidFill>
              <a:effectLst>
                <a:outerShdw blurRad="38100" dist="38100" dir="2700000" algn="tl">
                  <a:srgbClr val="000000">
                    <a:alpha val="43137"/>
                  </a:srgbClr>
                </a:outerShdw>
              </a:effectLst>
            </a:rPr>
            <a:t>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5D9E5D79-598C-413C-B10A-A20CA16D9240}" type="parTrans" cxnId="{57F72A80-2B5E-40A0-AB50-40EE72FE00A7}">
      <dgm:prSet/>
      <dgm:spPr/>
      <dgm:t>
        <a:bodyPr/>
        <a:lstStyle/>
        <a:p>
          <a:endParaRPr lang="en-US"/>
        </a:p>
      </dgm:t>
    </dgm:pt>
    <dgm:pt modelId="{52383B0D-4E89-4DAD-B566-9D0C459B8474}" type="sibTrans" cxnId="{57F72A80-2B5E-40A0-AB50-40EE72FE00A7}">
      <dgm:prSet/>
      <dgm:spPr/>
      <dgm:t>
        <a:bodyPr/>
        <a:lstStyle/>
        <a:p>
          <a:endParaRPr lang="en-US"/>
        </a:p>
      </dgm:t>
    </dgm:pt>
    <dgm:pt modelId="{7A617166-5A11-4223-AA23-165D92330A60}">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2.3.2.1</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DCCT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A. Ibrahim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8F845EDA-7493-424C-95F1-3862E294E1D7}" type="parTrans" cxnId="{16FC4D25-72FD-41B5-BA7A-18B9F6C3CFC0}">
      <dgm:prSet/>
      <dgm:spPr/>
      <dgm:t>
        <a:bodyPr/>
        <a:lstStyle/>
        <a:p>
          <a:endParaRPr lang="en-US"/>
        </a:p>
      </dgm:t>
    </dgm:pt>
    <dgm:pt modelId="{0ED876B1-97DD-494B-AD5D-E1E4BC04E18B}" type="sibTrans" cxnId="{16FC4D25-72FD-41B5-BA7A-18B9F6C3CFC0}">
      <dgm:prSet/>
      <dgm:spPr/>
      <dgm:t>
        <a:bodyPr/>
        <a:lstStyle/>
        <a:p>
          <a:endParaRPr lang="en-US"/>
        </a:p>
      </dgm:t>
    </dgm:pt>
    <dgm:pt modelId="{E85C19B9-8D7B-42A9-85FE-15889143FD21}">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2.3.2.2</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Tune Measurement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V. Scarpine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B. Fellenz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9A8B912B-189F-4D81-B13F-7272F250E7BF}" type="parTrans" cxnId="{6AC2C6B3-E6C0-4B60-9DFA-52F39C0DCC6A}">
      <dgm:prSet/>
      <dgm:spPr/>
      <dgm:t>
        <a:bodyPr/>
        <a:lstStyle/>
        <a:p>
          <a:endParaRPr lang="en-US"/>
        </a:p>
      </dgm:t>
    </dgm:pt>
    <dgm:pt modelId="{7CD070AF-E2BB-44D1-B992-D1FEB232C9D8}" type="sibTrans" cxnId="{6AC2C6B3-E6C0-4B60-9DFA-52F39C0DCC6A}">
      <dgm:prSet/>
      <dgm:spPr/>
      <dgm:t>
        <a:bodyPr/>
        <a:lstStyle/>
        <a:p>
          <a:endParaRPr lang="en-US"/>
        </a:p>
      </dgm:t>
    </dgm:pt>
    <dgm:pt modelId="{D03E77F6-62FE-42BB-8475-3B3B37A1A168}" type="pres">
      <dgm:prSet presAssocID="{1ECDBFF2-EAFC-446E-8C89-E748F6F6ED3E}" presName="hierChild1" presStyleCnt="0">
        <dgm:presLayoutVars>
          <dgm:orgChart val="1"/>
          <dgm:chPref val="1"/>
          <dgm:dir/>
          <dgm:animOne val="branch"/>
          <dgm:animLvl val="lvl"/>
          <dgm:resizeHandles/>
        </dgm:presLayoutVars>
      </dgm:prSet>
      <dgm:spPr/>
      <dgm:t>
        <a:bodyPr/>
        <a:lstStyle/>
        <a:p>
          <a:endParaRPr lang="en-US"/>
        </a:p>
      </dgm:t>
    </dgm:pt>
    <dgm:pt modelId="{A20D5522-D5CB-4E00-AE26-AEE254B1F785}" type="pres">
      <dgm:prSet presAssocID="{BE0453B1-219F-427F-A916-7C0725812871}" presName="hierRoot1" presStyleCnt="0">
        <dgm:presLayoutVars>
          <dgm:hierBranch val="init"/>
        </dgm:presLayoutVars>
      </dgm:prSet>
      <dgm:spPr/>
      <dgm:t>
        <a:bodyPr/>
        <a:lstStyle/>
        <a:p>
          <a:endParaRPr lang="en-US"/>
        </a:p>
      </dgm:t>
    </dgm:pt>
    <dgm:pt modelId="{05A960C1-56AA-4D62-9DE9-A2D443899C13}" type="pres">
      <dgm:prSet presAssocID="{BE0453B1-219F-427F-A916-7C0725812871}" presName="rootComposite1" presStyleCnt="0"/>
      <dgm:spPr/>
      <dgm:t>
        <a:bodyPr/>
        <a:lstStyle/>
        <a:p>
          <a:endParaRPr lang="en-US"/>
        </a:p>
      </dgm:t>
    </dgm:pt>
    <dgm:pt modelId="{587670C0-1180-4F5F-9F4C-3392F7D52F32}" type="pres">
      <dgm:prSet presAssocID="{BE0453B1-219F-427F-A916-7C0725812871}" presName="rootText1" presStyleLbl="node0" presStyleIdx="0" presStyleCnt="2" custScaleX="238869" custScaleY="210496" custLinFactNeighborX="0">
        <dgm:presLayoutVars>
          <dgm:chPref val="3"/>
        </dgm:presLayoutVars>
      </dgm:prSet>
      <dgm:spPr/>
      <dgm:t>
        <a:bodyPr/>
        <a:lstStyle/>
        <a:p>
          <a:endParaRPr lang="en-US"/>
        </a:p>
      </dgm:t>
    </dgm:pt>
    <dgm:pt modelId="{10056952-D445-4808-A287-742B753588AC}" type="pres">
      <dgm:prSet presAssocID="{BE0453B1-219F-427F-A916-7C0725812871}" presName="rootConnector1" presStyleLbl="node1" presStyleIdx="0" presStyleCnt="0"/>
      <dgm:spPr/>
      <dgm:t>
        <a:bodyPr/>
        <a:lstStyle/>
        <a:p>
          <a:endParaRPr lang="en-US"/>
        </a:p>
      </dgm:t>
    </dgm:pt>
    <dgm:pt modelId="{0E88D0E7-7327-4386-9686-C790E48772E2}" type="pres">
      <dgm:prSet presAssocID="{BE0453B1-219F-427F-A916-7C0725812871}" presName="hierChild2" presStyleCnt="0"/>
      <dgm:spPr/>
      <dgm:t>
        <a:bodyPr/>
        <a:lstStyle/>
        <a:p>
          <a:endParaRPr lang="en-US"/>
        </a:p>
      </dgm:t>
    </dgm:pt>
    <dgm:pt modelId="{D210F237-5DF1-42A9-88E6-5B6DB3BD7A92}" type="pres">
      <dgm:prSet presAssocID="{729318CD-C217-4BAD-9273-FE5ECADAFB98}" presName="Name37" presStyleLbl="parChTrans1D2" presStyleIdx="0" presStyleCnt="3" custSzY="226584"/>
      <dgm:spPr/>
      <dgm:t>
        <a:bodyPr/>
        <a:lstStyle/>
        <a:p>
          <a:endParaRPr lang="en-US"/>
        </a:p>
      </dgm:t>
    </dgm:pt>
    <dgm:pt modelId="{9C2ECFEA-F866-4C75-9D5F-D69EFF7249B1}" type="pres">
      <dgm:prSet presAssocID="{81741832-87A7-441E-AE96-5CCDB4D408FB}" presName="hierRoot2" presStyleCnt="0">
        <dgm:presLayoutVars>
          <dgm:hierBranch val="init"/>
        </dgm:presLayoutVars>
      </dgm:prSet>
      <dgm:spPr/>
      <dgm:t>
        <a:bodyPr/>
        <a:lstStyle/>
        <a:p>
          <a:endParaRPr lang="en-US"/>
        </a:p>
      </dgm:t>
    </dgm:pt>
    <dgm:pt modelId="{5E4D6700-4F8C-45ED-9516-B3A65CD3B3D0}" type="pres">
      <dgm:prSet presAssocID="{81741832-87A7-441E-AE96-5CCDB4D408FB}" presName="rootComposite" presStyleCnt="0"/>
      <dgm:spPr/>
      <dgm:t>
        <a:bodyPr/>
        <a:lstStyle/>
        <a:p>
          <a:endParaRPr lang="en-US"/>
        </a:p>
      </dgm:t>
    </dgm:pt>
    <dgm:pt modelId="{2C2127AC-62E3-4BAA-8B7E-37BD072AACA2}" type="pres">
      <dgm:prSet presAssocID="{81741832-87A7-441E-AE96-5CCDB4D408FB}" presName="rootText" presStyleLbl="node2" presStyleIdx="0" presStyleCnt="3" custScaleX="252139" custScaleY="221882" custLinFactNeighborX="-223">
        <dgm:presLayoutVars>
          <dgm:chPref val="3"/>
        </dgm:presLayoutVars>
      </dgm:prSet>
      <dgm:spPr/>
      <dgm:t>
        <a:bodyPr/>
        <a:lstStyle/>
        <a:p>
          <a:endParaRPr lang="en-US"/>
        </a:p>
      </dgm:t>
    </dgm:pt>
    <dgm:pt modelId="{75444A2A-D532-47B8-BA4F-2A26F67006AD}" type="pres">
      <dgm:prSet presAssocID="{81741832-87A7-441E-AE96-5CCDB4D408FB}" presName="rootConnector" presStyleLbl="node2" presStyleIdx="0" presStyleCnt="3"/>
      <dgm:spPr/>
      <dgm:t>
        <a:bodyPr/>
        <a:lstStyle/>
        <a:p>
          <a:endParaRPr lang="en-US"/>
        </a:p>
      </dgm:t>
    </dgm:pt>
    <dgm:pt modelId="{1D2B9E98-3F79-455C-A51A-E0ED70F3E984}" type="pres">
      <dgm:prSet presAssocID="{81741832-87A7-441E-AE96-5CCDB4D408FB}" presName="hierChild4" presStyleCnt="0"/>
      <dgm:spPr/>
      <dgm:t>
        <a:bodyPr/>
        <a:lstStyle/>
        <a:p>
          <a:endParaRPr lang="en-US"/>
        </a:p>
      </dgm:t>
    </dgm:pt>
    <dgm:pt modelId="{279C18AE-953C-4AC9-9ADD-43A7C374DFF2}" type="pres">
      <dgm:prSet presAssocID="{F946DFFF-8524-41DF-BEA9-E2AACF393E29}" presName="Name37" presStyleLbl="parChTrans1D3" presStyleIdx="0" presStyleCnt="6"/>
      <dgm:spPr/>
      <dgm:t>
        <a:bodyPr/>
        <a:lstStyle/>
        <a:p>
          <a:endParaRPr lang="en-US"/>
        </a:p>
      </dgm:t>
    </dgm:pt>
    <dgm:pt modelId="{640EB80B-47DD-4AA6-BF61-6454C8E55EC3}" type="pres">
      <dgm:prSet presAssocID="{172769B0-5F1F-47B6-86E7-FF9D3B6392C5}" presName="hierRoot2" presStyleCnt="0">
        <dgm:presLayoutVars>
          <dgm:hierBranch val="init"/>
        </dgm:presLayoutVars>
      </dgm:prSet>
      <dgm:spPr/>
    </dgm:pt>
    <dgm:pt modelId="{23FF5842-F2F1-4ED6-8A3D-B64DEC1B2BB5}" type="pres">
      <dgm:prSet presAssocID="{172769B0-5F1F-47B6-86E7-FF9D3B6392C5}" presName="rootComposite" presStyleCnt="0"/>
      <dgm:spPr/>
    </dgm:pt>
    <dgm:pt modelId="{0BC563A2-BE6D-4F96-8733-4C24B8916518}" type="pres">
      <dgm:prSet presAssocID="{172769B0-5F1F-47B6-86E7-FF9D3B6392C5}" presName="rootText" presStyleLbl="node3" presStyleIdx="0" presStyleCnt="6" custScaleX="226925" custScaleY="221882">
        <dgm:presLayoutVars>
          <dgm:chPref val="3"/>
        </dgm:presLayoutVars>
      </dgm:prSet>
      <dgm:spPr/>
      <dgm:t>
        <a:bodyPr/>
        <a:lstStyle/>
        <a:p>
          <a:endParaRPr lang="en-US"/>
        </a:p>
      </dgm:t>
    </dgm:pt>
    <dgm:pt modelId="{E31CE4CB-EF81-45DF-92EA-463A4C323BAC}" type="pres">
      <dgm:prSet presAssocID="{172769B0-5F1F-47B6-86E7-FF9D3B6392C5}" presName="rootConnector" presStyleLbl="node3" presStyleIdx="0" presStyleCnt="6"/>
      <dgm:spPr/>
      <dgm:t>
        <a:bodyPr/>
        <a:lstStyle/>
        <a:p>
          <a:endParaRPr lang="en-US"/>
        </a:p>
      </dgm:t>
    </dgm:pt>
    <dgm:pt modelId="{04EA434B-3CFE-49B8-A7B1-1DB225F55C1E}" type="pres">
      <dgm:prSet presAssocID="{172769B0-5F1F-47B6-86E7-FF9D3B6392C5}" presName="hierChild4" presStyleCnt="0"/>
      <dgm:spPr/>
    </dgm:pt>
    <dgm:pt modelId="{CADD2A6B-4AA7-41D4-B28D-B54BA8C78CB7}" type="pres">
      <dgm:prSet presAssocID="{172769B0-5F1F-47B6-86E7-FF9D3B6392C5}" presName="hierChild5" presStyleCnt="0"/>
      <dgm:spPr/>
    </dgm:pt>
    <dgm:pt modelId="{9603C035-7D45-4D05-8357-2371854EC16A}" type="pres">
      <dgm:prSet presAssocID="{5E825B70-EF6D-419E-A310-D4E54B0A0C92}" presName="Name37" presStyleLbl="parChTrans1D3" presStyleIdx="1" presStyleCnt="6"/>
      <dgm:spPr/>
      <dgm:t>
        <a:bodyPr/>
        <a:lstStyle/>
        <a:p>
          <a:endParaRPr lang="en-US"/>
        </a:p>
      </dgm:t>
    </dgm:pt>
    <dgm:pt modelId="{53CB017F-96E1-478F-9FC2-01A95EFF3942}" type="pres">
      <dgm:prSet presAssocID="{B39A8FFE-E078-4B81-8BA6-C0F32C646B6D}" presName="hierRoot2" presStyleCnt="0">
        <dgm:presLayoutVars>
          <dgm:hierBranch val="init"/>
        </dgm:presLayoutVars>
      </dgm:prSet>
      <dgm:spPr/>
    </dgm:pt>
    <dgm:pt modelId="{6DB70A8E-1568-40F5-B1FB-16032B92D86F}" type="pres">
      <dgm:prSet presAssocID="{B39A8FFE-E078-4B81-8BA6-C0F32C646B6D}" presName="rootComposite" presStyleCnt="0"/>
      <dgm:spPr/>
    </dgm:pt>
    <dgm:pt modelId="{BDAC2A54-058C-41BE-92B1-934EEE2730CB}" type="pres">
      <dgm:prSet presAssocID="{B39A8FFE-E078-4B81-8BA6-C0F32C646B6D}" presName="rootText" presStyleLbl="node3" presStyleIdx="1" presStyleCnt="6" custScaleX="226925" custScaleY="221882">
        <dgm:presLayoutVars>
          <dgm:chPref val="3"/>
        </dgm:presLayoutVars>
      </dgm:prSet>
      <dgm:spPr/>
      <dgm:t>
        <a:bodyPr/>
        <a:lstStyle/>
        <a:p>
          <a:endParaRPr lang="en-US"/>
        </a:p>
      </dgm:t>
    </dgm:pt>
    <dgm:pt modelId="{E873A9C4-22E5-443F-A84E-43959498BFBC}" type="pres">
      <dgm:prSet presAssocID="{B39A8FFE-E078-4B81-8BA6-C0F32C646B6D}" presName="rootConnector" presStyleLbl="node3" presStyleIdx="1" presStyleCnt="6"/>
      <dgm:spPr/>
      <dgm:t>
        <a:bodyPr/>
        <a:lstStyle/>
        <a:p>
          <a:endParaRPr lang="en-US"/>
        </a:p>
      </dgm:t>
    </dgm:pt>
    <dgm:pt modelId="{B94E24A7-C513-401F-BF68-51C2A73F25A0}" type="pres">
      <dgm:prSet presAssocID="{B39A8FFE-E078-4B81-8BA6-C0F32C646B6D}" presName="hierChild4" presStyleCnt="0"/>
      <dgm:spPr/>
    </dgm:pt>
    <dgm:pt modelId="{A27F7C67-A679-4A33-BCBA-894AD1955DF2}" type="pres">
      <dgm:prSet presAssocID="{B39A8FFE-E078-4B81-8BA6-C0F32C646B6D}" presName="hierChild5" presStyleCnt="0"/>
      <dgm:spPr/>
    </dgm:pt>
    <dgm:pt modelId="{C38E7459-443E-4B0B-B672-1CFBD56A4630}" type="pres">
      <dgm:prSet presAssocID="{81741832-87A7-441E-AE96-5CCDB4D408FB}" presName="hierChild5" presStyleCnt="0"/>
      <dgm:spPr/>
      <dgm:t>
        <a:bodyPr/>
        <a:lstStyle/>
        <a:p>
          <a:endParaRPr lang="en-US"/>
        </a:p>
      </dgm:t>
    </dgm:pt>
    <dgm:pt modelId="{3A80BCB2-28D2-4D9D-9630-AC2594CC82B7}" type="pres">
      <dgm:prSet presAssocID="{0E04C030-966C-429B-A238-CBFC8124D852}" presName="Name37" presStyleLbl="parChTrans1D2" presStyleIdx="1" presStyleCnt="3" custSzY="226584"/>
      <dgm:spPr/>
      <dgm:t>
        <a:bodyPr/>
        <a:lstStyle/>
        <a:p>
          <a:endParaRPr lang="en-US"/>
        </a:p>
      </dgm:t>
    </dgm:pt>
    <dgm:pt modelId="{81B981AC-97FB-47C3-A7FD-0B75BED2F40F}" type="pres">
      <dgm:prSet presAssocID="{136EC303-4E01-4E71-B945-AD009C7422B5}" presName="hierRoot2" presStyleCnt="0">
        <dgm:presLayoutVars>
          <dgm:hierBranch val="init"/>
        </dgm:presLayoutVars>
      </dgm:prSet>
      <dgm:spPr/>
      <dgm:t>
        <a:bodyPr/>
        <a:lstStyle/>
        <a:p>
          <a:endParaRPr lang="en-US"/>
        </a:p>
      </dgm:t>
    </dgm:pt>
    <dgm:pt modelId="{639E540C-46A7-49A2-A058-C304ABD68ECF}" type="pres">
      <dgm:prSet presAssocID="{136EC303-4E01-4E71-B945-AD009C7422B5}" presName="rootComposite" presStyleCnt="0"/>
      <dgm:spPr/>
      <dgm:t>
        <a:bodyPr/>
        <a:lstStyle/>
        <a:p>
          <a:endParaRPr lang="en-US"/>
        </a:p>
      </dgm:t>
    </dgm:pt>
    <dgm:pt modelId="{A5E8D16E-4CD2-484C-BA8F-8358D4CC4EF0}" type="pres">
      <dgm:prSet presAssocID="{136EC303-4E01-4E71-B945-AD009C7422B5}" presName="rootText" presStyleLbl="node2" presStyleIdx="1" presStyleCnt="3" custScaleX="252139" custScaleY="221882" custLinFactNeighborX="0">
        <dgm:presLayoutVars>
          <dgm:chPref val="3"/>
        </dgm:presLayoutVars>
      </dgm:prSet>
      <dgm:spPr/>
      <dgm:t>
        <a:bodyPr/>
        <a:lstStyle/>
        <a:p>
          <a:endParaRPr lang="en-US"/>
        </a:p>
      </dgm:t>
    </dgm:pt>
    <dgm:pt modelId="{87D4CE27-9086-4DC6-8FA5-3D0CE0F20E15}" type="pres">
      <dgm:prSet presAssocID="{136EC303-4E01-4E71-B945-AD009C7422B5}" presName="rootConnector" presStyleLbl="node2" presStyleIdx="1" presStyleCnt="3"/>
      <dgm:spPr/>
      <dgm:t>
        <a:bodyPr/>
        <a:lstStyle/>
        <a:p>
          <a:endParaRPr lang="en-US"/>
        </a:p>
      </dgm:t>
    </dgm:pt>
    <dgm:pt modelId="{EB585100-7389-42CF-8C4A-A330E26D2B3F}" type="pres">
      <dgm:prSet presAssocID="{136EC303-4E01-4E71-B945-AD009C7422B5}" presName="hierChild4" presStyleCnt="0"/>
      <dgm:spPr/>
      <dgm:t>
        <a:bodyPr/>
        <a:lstStyle/>
        <a:p>
          <a:endParaRPr lang="en-US"/>
        </a:p>
      </dgm:t>
    </dgm:pt>
    <dgm:pt modelId="{9D99B4AA-6FF4-4686-82C2-A99E8254C867}" type="pres">
      <dgm:prSet presAssocID="{8F845EDA-7493-424C-95F1-3862E294E1D7}" presName="Name37" presStyleLbl="parChTrans1D3" presStyleIdx="2" presStyleCnt="6"/>
      <dgm:spPr/>
      <dgm:t>
        <a:bodyPr/>
        <a:lstStyle/>
        <a:p>
          <a:endParaRPr lang="en-US"/>
        </a:p>
      </dgm:t>
    </dgm:pt>
    <dgm:pt modelId="{014F9656-6CCF-491B-AC88-35108A214151}" type="pres">
      <dgm:prSet presAssocID="{7A617166-5A11-4223-AA23-165D92330A60}" presName="hierRoot2" presStyleCnt="0">
        <dgm:presLayoutVars>
          <dgm:hierBranch val="init"/>
        </dgm:presLayoutVars>
      </dgm:prSet>
      <dgm:spPr/>
    </dgm:pt>
    <dgm:pt modelId="{E7146489-200A-4963-9C5C-0D08CB1937A7}" type="pres">
      <dgm:prSet presAssocID="{7A617166-5A11-4223-AA23-165D92330A60}" presName="rootComposite" presStyleCnt="0"/>
      <dgm:spPr/>
    </dgm:pt>
    <dgm:pt modelId="{5A2DCFD0-3205-49D6-8D38-2B0231445492}" type="pres">
      <dgm:prSet presAssocID="{7A617166-5A11-4223-AA23-165D92330A60}" presName="rootText" presStyleLbl="node3" presStyleIdx="2" presStyleCnt="6" custScaleX="226925" custScaleY="221882" custLinFactNeighborX="-3965">
        <dgm:presLayoutVars>
          <dgm:chPref val="3"/>
        </dgm:presLayoutVars>
      </dgm:prSet>
      <dgm:spPr/>
      <dgm:t>
        <a:bodyPr/>
        <a:lstStyle/>
        <a:p>
          <a:endParaRPr lang="en-US"/>
        </a:p>
      </dgm:t>
    </dgm:pt>
    <dgm:pt modelId="{58986FB3-8E18-4157-812D-9769A91DEF4F}" type="pres">
      <dgm:prSet presAssocID="{7A617166-5A11-4223-AA23-165D92330A60}" presName="rootConnector" presStyleLbl="node3" presStyleIdx="2" presStyleCnt="6"/>
      <dgm:spPr/>
      <dgm:t>
        <a:bodyPr/>
        <a:lstStyle/>
        <a:p>
          <a:endParaRPr lang="en-US"/>
        </a:p>
      </dgm:t>
    </dgm:pt>
    <dgm:pt modelId="{4D43FF80-24E4-47D3-813C-30D9AD8D6BEF}" type="pres">
      <dgm:prSet presAssocID="{7A617166-5A11-4223-AA23-165D92330A60}" presName="hierChild4" presStyleCnt="0"/>
      <dgm:spPr/>
    </dgm:pt>
    <dgm:pt modelId="{325D87C3-F655-4FFC-A2BA-A5F3C0932F74}" type="pres">
      <dgm:prSet presAssocID="{7A617166-5A11-4223-AA23-165D92330A60}" presName="hierChild5" presStyleCnt="0"/>
      <dgm:spPr/>
    </dgm:pt>
    <dgm:pt modelId="{C51F0A52-949C-457E-AA17-360FDA99CD7B}" type="pres">
      <dgm:prSet presAssocID="{9A8B912B-189F-4D81-B13F-7272F250E7BF}" presName="Name37" presStyleLbl="parChTrans1D3" presStyleIdx="3" presStyleCnt="6"/>
      <dgm:spPr/>
      <dgm:t>
        <a:bodyPr/>
        <a:lstStyle/>
        <a:p>
          <a:endParaRPr lang="en-US"/>
        </a:p>
      </dgm:t>
    </dgm:pt>
    <dgm:pt modelId="{644B7B27-B179-488E-858E-FCB951C4CDE7}" type="pres">
      <dgm:prSet presAssocID="{E85C19B9-8D7B-42A9-85FE-15889143FD21}" presName="hierRoot2" presStyleCnt="0">
        <dgm:presLayoutVars>
          <dgm:hierBranch val="init"/>
        </dgm:presLayoutVars>
      </dgm:prSet>
      <dgm:spPr/>
    </dgm:pt>
    <dgm:pt modelId="{C5BB7E32-6085-49B0-A9B8-4485A75E5694}" type="pres">
      <dgm:prSet presAssocID="{E85C19B9-8D7B-42A9-85FE-15889143FD21}" presName="rootComposite" presStyleCnt="0"/>
      <dgm:spPr/>
    </dgm:pt>
    <dgm:pt modelId="{7618CABA-9FDF-4F77-A64D-D16548203AF7}" type="pres">
      <dgm:prSet presAssocID="{E85C19B9-8D7B-42A9-85FE-15889143FD21}" presName="rootText" presStyleLbl="node3" presStyleIdx="3" presStyleCnt="6" custScaleX="226925" custScaleY="221882">
        <dgm:presLayoutVars>
          <dgm:chPref val="3"/>
        </dgm:presLayoutVars>
      </dgm:prSet>
      <dgm:spPr/>
      <dgm:t>
        <a:bodyPr/>
        <a:lstStyle/>
        <a:p>
          <a:endParaRPr lang="en-US"/>
        </a:p>
      </dgm:t>
    </dgm:pt>
    <dgm:pt modelId="{246B8631-6E63-4F9F-9491-0B85C90AE1A4}" type="pres">
      <dgm:prSet presAssocID="{E85C19B9-8D7B-42A9-85FE-15889143FD21}" presName="rootConnector" presStyleLbl="node3" presStyleIdx="3" presStyleCnt="6"/>
      <dgm:spPr/>
      <dgm:t>
        <a:bodyPr/>
        <a:lstStyle/>
        <a:p>
          <a:endParaRPr lang="en-US"/>
        </a:p>
      </dgm:t>
    </dgm:pt>
    <dgm:pt modelId="{50C52616-1441-423C-9BCE-94EF97D89689}" type="pres">
      <dgm:prSet presAssocID="{E85C19B9-8D7B-42A9-85FE-15889143FD21}" presName="hierChild4" presStyleCnt="0"/>
      <dgm:spPr/>
    </dgm:pt>
    <dgm:pt modelId="{3F6A403E-B9CF-416E-A886-D82432D93DBB}" type="pres">
      <dgm:prSet presAssocID="{E85C19B9-8D7B-42A9-85FE-15889143FD21}" presName="hierChild5" presStyleCnt="0"/>
      <dgm:spPr/>
    </dgm:pt>
    <dgm:pt modelId="{AE403AA6-33A4-4624-8CA0-3E0A0FAC82D6}" type="pres">
      <dgm:prSet presAssocID="{136EC303-4E01-4E71-B945-AD009C7422B5}" presName="hierChild5" presStyleCnt="0"/>
      <dgm:spPr/>
      <dgm:t>
        <a:bodyPr/>
        <a:lstStyle/>
        <a:p>
          <a:endParaRPr lang="en-US"/>
        </a:p>
      </dgm:t>
    </dgm:pt>
    <dgm:pt modelId="{BAEC5211-4CEB-4ED5-876C-12A506A3667C}" type="pres">
      <dgm:prSet presAssocID="{632002AA-9FE8-4907-8730-37D6937A5E1C}" presName="Name37" presStyleLbl="parChTrans1D2" presStyleIdx="2" presStyleCnt="3" custSzY="226584"/>
      <dgm:spPr/>
      <dgm:t>
        <a:bodyPr/>
        <a:lstStyle/>
        <a:p>
          <a:endParaRPr lang="en-US"/>
        </a:p>
      </dgm:t>
    </dgm:pt>
    <dgm:pt modelId="{F5AF29D7-80F7-47D1-B3AF-BBAECD8E48C8}" type="pres">
      <dgm:prSet presAssocID="{8F82AA64-2AC7-4413-84CE-58B25D6CB4C2}" presName="hierRoot2" presStyleCnt="0">
        <dgm:presLayoutVars>
          <dgm:hierBranch val="init"/>
        </dgm:presLayoutVars>
      </dgm:prSet>
      <dgm:spPr/>
      <dgm:t>
        <a:bodyPr/>
        <a:lstStyle/>
        <a:p>
          <a:endParaRPr lang="en-US"/>
        </a:p>
      </dgm:t>
    </dgm:pt>
    <dgm:pt modelId="{9E11B021-5473-444A-BE0B-C5C3A17B0679}" type="pres">
      <dgm:prSet presAssocID="{8F82AA64-2AC7-4413-84CE-58B25D6CB4C2}" presName="rootComposite" presStyleCnt="0"/>
      <dgm:spPr/>
      <dgm:t>
        <a:bodyPr/>
        <a:lstStyle/>
        <a:p>
          <a:endParaRPr lang="en-US"/>
        </a:p>
      </dgm:t>
    </dgm:pt>
    <dgm:pt modelId="{AAD9E2DA-1AFD-46C6-9F63-3DF65CE96BD1}" type="pres">
      <dgm:prSet presAssocID="{8F82AA64-2AC7-4413-84CE-58B25D6CB4C2}" presName="rootText" presStyleLbl="node2" presStyleIdx="2" presStyleCnt="3" custScaleX="252139" custScaleY="221882" custLinFactNeighborX="0">
        <dgm:presLayoutVars>
          <dgm:chPref val="3"/>
        </dgm:presLayoutVars>
      </dgm:prSet>
      <dgm:spPr/>
      <dgm:t>
        <a:bodyPr/>
        <a:lstStyle/>
        <a:p>
          <a:endParaRPr lang="en-US"/>
        </a:p>
      </dgm:t>
    </dgm:pt>
    <dgm:pt modelId="{EAD34E6B-8E8C-48D6-AFD4-4988CA68F3E2}" type="pres">
      <dgm:prSet presAssocID="{8F82AA64-2AC7-4413-84CE-58B25D6CB4C2}" presName="rootConnector" presStyleLbl="node2" presStyleIdx="2" presStyleCnt="3"/>
      <dgm:spPr/>
      <dgm:t>
        <a:bodyPr/>
        <a:lstStyle/>
        <a:p>
          <a:endParaRPr lang="en-US"/>
        </a:p>
      </dgm:t>
    </dgm:pt>
    <dgm:pt modelId="{655D188C-7C1C-461D-AB7D-3279F95CCC89}" type="pres">
      <dgm:prSet presAssocID="{8F82AA64-2AC7-4413-84CE-58B25D6CB4C2}" presName="hierChild4" presStyleCnt="0"/>
      <dgm:spPr/>
      <dgm:t>
        <a:bodyPr/>
        <a:lstStyle/>
        <a:p>
          <a:endParaRPr lang="en-US"/>
        </a:p>
      </dgm:t>
    </dgm:pt>
    <dgm:pt modelId="{E9353958-3445-4A0C-8047-B6F7176551EE}" type="pres">
      <dgm:prSet presAssocID="{7DC10189-6494-4A27-93C1-2770159673F8}" presName="Name37" presStyleLbl="parChTrans1D3" presStyleIdx="4" presStyleCnt="6"/>
      <dgm:spPr/>
      <dgm:t>
        <a:bodyPr/>
        <a:lstStyle/>
        <a:p>
          <a:endParaRPr lang="en-US"/>
        </a:p>
      </dgm:t>
    </dgm:pt>
    <dgm:pt modelId="{63A698B9-9A2E-4D32-BAA3-8F88C3387D51}" type="pres">
      <dgm:prSet presAssocID="{55C9984A-49D9-4467-8EA2-257D1D8835FC}" presName="hierRoot2" presStyleCnt="0">
        <dgm:presLayoutVars>
          <dgm:hierBranch val="init"/>
        </dgm:presLayoutVars>
      </dgm:prSet>
      <dgm:spPr/>
    </dgm:pt>
    <dgm:pt modelId="{58586521-FFC3-4AF7-838F-3D0B66374903}" type="pres">
      <dgm:prSet presAssocID="{55C9984A-49D9-4467-8EA2-257D1D8835FC}" presName="rootComposite" presStyleCnt="0"/>
      <dgm:spPr/>
    </dgm:pt>
    <dgm:pt modelId="{7B784A63-FA3B-452E-970A-E6846D360050}" type="pres">
      <dgm:prSet presAssocID="{55C9984A-49D9-4467-8EA2-257D1D8835FC}" presName="rootText" presStyleLbl="node3" presStyleIdx="4" presStyleCnt="6" custScaleX="226925" custScaleY="221882">
        <dgm:presLayoutVars>
          <dgm:chPref val="3"/>
        </dgm:presLayoutVars>
      </dgm:prSet>
      <dgm:spPr/>
      <dgm:t>
        <a:bodyPr/>
        <a:lstStyle/>
        <a:p>
          <a:endParaRPr lang="en-US"/>
        </a:p>
      </dgm:t>
    </dgm:pt>
    <dgm:pt modelId="{073A46BC-8A76-4A89-A910-56DCF326C659}" type="pres">
      <dgm:prSet presAssocID="{55C9984A-49D9-4467-8EA2-257D1D8835FC}" presName="rootConnector" presStyleLbl="node3" presStyleIdx="4" presStyleCnt="6"/>
      <dgm:spPr/>
      <dgm:t>
        <a:bodyPr/>
        <a:lstStyle/>
        <a:p>
          <a:endParaRPr lang="en-US"/>
        </a:p>
      </dgm:t>
    </dgm:pt>
    <dgm:pt modelId="{CEFC467A-4DF9-4B16-AA8D-9CB2FF96D734}" type="pres">
      <dgm:prSet presAssocID="{55C9984A-49D9-4467-8EA2-257D1D8835FC}" presName="hierChild4" presStyleCnt="0"/>
      <dgm:spPr/>
    </dgm:pt>
    <dgm:pt modelId="{9A832F83-DAC3-4D0B-9125-04D520D9F906}" type="pres">
      <dgm:prSet presAssocID="{55C9984A-49D9-4467-8EA2-257D1D8835FC}" presName="hierChild5" presStyleCnt="0"/>
      <dgm:spPr/>
    </dgm:pt>
    <dgm:pt modelId="{C6DF0B5E-4834-4206-B71A-91814DF61D7A}" type="pres">
      <dgm:prSet presAssocID="{5D9E5D79-598C-413C-B10A-A20CA16D9240}" presName="Name37" presStyleLbl="parChTrans1D3" presStyleIdx="5" presStyleCnt="6"/>
      <dgm:spPr/>
      <dgm:t>
        <a:bodyPr/>
        <a:lstStyle/>
        <a:p>
          <a:endParaRPr lang="en-US"/>
        </a:p>
      </dgm:t>
    </dgm:pt>
    <dgm:pt modelId="{FB7CE42D-03A5-4F77-A8A2-090150CFAFA1}" type="pres">
      <dgm:prSet presAssocID="{28F6D50F-4143-466C-97C6-188E0D84ED17}" presName="hierRoot2" presStyleCnt="0">
        <dgm:presLayoutVars>
          <dgm:hierBranch val="init"/>
        </dgm:presLayoutVars>
      </dgm:prSet>
      <dgm:spPr/>
    </dgm:pt>
    <dgm:pt modelId="{CFE5E970-B536-4CC9-B763-EA4532C40BF5}" type="pres">
      <dgm:prSet presAssocID="{28F6D50F-4143-466C-97C6-188E0D84ED17}" presName="rootComposite" presStyleCnt="0"/>
      <dgm:spPr/>
    </dgm:pt>
    <dgm:pt modelId="{6D5CCE5B-BDA0-43DE-9527-96619DD410D8}" type="pres">
      <dgm:prSet presAssocID="{28F6D50F-4143-466C-97C6-188E0D84ED17}" presName="rootText" presStyleLbl="node3" presStyleIdx="5" presStyleCnt="6" custScaleX="226925" custScaleY="221882">
        <dgm:presLayoutVars>
          <dgm:chPref val="3"/>
        </dgm:presLayoutVars>
      </dgm:prSet>
      <dgm:spPr/>
      <dgm:t>
        <a:bodyPr/>
        <a:lstStyle/>
        <a:p>
          <a:endParaRPr lang="en-US"/>
        </a:p>
      </dgm:t>
    </dgm:pt>
    <dgm:pt modelId="{EA8D8859-60D7-408B-BEEC-2992F26C2EEA}" type="pres">
      <dgm:prSet presAssocID="{28F6D50F-4143-466C-97C6-188E0D84ED17}" presName="rootConnector" presStyleLbl="node3" presStyleIdx="5" presStyleCnt="6"/>
      <dgm:spPr/>
      <dgm:t>
        <a:bodyPr/>
        <a:lstStyle/>
        <a:p>
          <a:endParaRPr lang="en-US"/>
        </a:p>
      </dgm:t>
    </dgm:pt>
    <dgm:pt modelId="{0D270EA5-3884-4879-8229-1A136C0179A3}" type="pres">
      <dgm:prSet presAssocID="{28F6D50F-4143-466C-97C6-188E0D84ED17}" presName="hierChild4" presStyleCnt="0"/>
      <dgm:spPr/>
    </dgm:pt>
    <dgm:pt modelId="{E5F38D41-69D4-4F6A-8A1D-666EB1D2A91C}" type="pres">
      <dgm:prSet presAssocID="{28F6D50F-4143-466C-97C6-188E0D84ED17}" presName="hierChild5" presStyleCnt="0"/>
      <dgm:spPr/>
    </dgm:pt>
    <dgm:pt modelId="{05332E9E-9F0B-4238-8590-C81BBF068F3B}" type="pres">
      <dgm:prSet presAssocID="{8F82AA64-2AC7-4413-84CE-58B25D6CB4C2}" presName="hierChild5" presStyleCnt="0"/>
      <dgm:spPr/>
      <dgm:t>
        <a:bodyPr/>
        <a:lstStyle/>
        <a:p>
          <a:endParaRPr lang="en-US"/>
        </a:p>
      </dgm:t>
    </dgm:pt>
    <dgm:pt modelId="{1D6E6072-4871-4CED-BF6F-A162F8AF86C9}" type="pres">
      <dgm:prSet presAssocID="{BE0453B1-219F-427F-A916-7C0725812871}" presName="hierChild3" presStyleCnt="0"/>
      <dgm:spPr/>
      <dgm:t>
        <a:bodyPr/>
        <a:lstStyle/>
        <a:p>
          <a:endParaRPr lang="en-US"/>
        </a:p>
      </dgm:t>
    </dgm:pt>
    <dgm:pt modelId="{FBC18583-3B83-4129-9E1C-74EC22D3D471}" type="pres">
      <dgm:prSet presAssocID="{3E7479E7-FA4A-4723-9B0A-6BE4255BD1FB}" presName="hierRoot1" presStyleCnt="0">
        <dgm:presLayoutVars>
          <dgm:hierBranch val="init"/>
        </dgm:presLayoutVars>
      </dgm:prSet>
      <dgm:spPr/>
    </dgm:pt>
    <dgm:pt modelId="{4F5D1235-6865-4F8C-B9D9-693094739F33}" type="pres">
      <dgm:prSet presAssocID="{3E7479E7-FA4A-4723-9B0A-6BE4255BD1FB}" presName="rootComposite1" presStyleCnt="0"/>
      <dgm:spPr/>
    </dgm:pt>
    <dgm:pt modelId="{CDC7A2EB-3546-4B19-A488-31A5AFB29620}" type="pres">
      <dgm:prSet presAssocID="{3E7479E7-FA4A-4723-9B0A-6BE4255BD1FB}" presName="rootText1" presStyleLbl="node0" presStyleIdx="1" presStyleCnt="2" custScaleX="238869" custScaleY="210496">
        <dgm:presLayoutVars>
          <dgm:chPref val="3"/>
        </dgm:presLayoutVars>
      </dgm:prSet>
      <dgm:spPr/>
      <dgm:t>
        <a:bodyPr/>
        <a:lstStyle/>
        <a:p>
          <a:endParaRPr lang="en-US"/>
        </a:p>
      </dgm:t>
    </dgm:pt>
    <dgm:pt modelId="{4DFFB54E-0CF8-4F6D-8404-C878C6B332D0}" type="pres">
      <dgm:prSet presAssocID="{3E7479E7-FA4A-4723-9B0A-6BE4255BD1FB}" presName="rootConnector1" presStyleLbl="node1" presStyleIdx="0" presStyleCnt="0"/>
      <dgm:spPr/>
      <dgm:t>
        <a:bodyPr/>
        <a:lstStyle/>
        <a:p>
          <a:endParaRPr lang="en-US"/>
        </a:p>
      </dgm:t>
    </dgm:pt>
    <dgm:pt modelId="{7CD4E75E-3DA9-4C75-B109-EBFB1EC020FF}" type="pres">
      <dgm:prSet presAssocID="{3E7479E7-FA4A-4723-9B0A-6BE4255BD1FB}" presName="hierChild2" presStyleCnt="0"/>
      <dgm:spPr/>
    </dgm:pt>
    <dgm:pt modelId="{F6ED84DB-1BDF-4E5D-8744-30933B93B764}" type="pres">
      <dgm:prSet presAssocID="{3E7479E7-FA4A-4723-9B0A-6BE4255BD1FB}" presName="hierChild3" presStyleCnt="0"/>
      <dgm:spPr/>
    </dgm:pt>
  </dgm:ptLst>
  <dgm:cxnLst>
    <dgm:cxn modelId="{233DC0A6-D7E5-40A5-9349-668133E7B30D}" srcId="{BE0453B1-219F-427F-A916-7C0725812871}" destId="{81741832-87A7-441E-AE96-5CCDB4D408FB}" srcOrd="0" destOrd="0" parTransId="{729318CD-C217-4BAD-9273-FE5ECADAFB98}" sibTransId="{25B39F74-9DEA-459F-8FAC-E3589283F582}"/>
    <dgm:cxn modelId="{4764026A-C199-4FCF-95CD-B7826B19D701}" type="presOf" srcId="{7A617166-5A11-4223-AA23-165D92330A60}" destId="{58986FB3-8E18-4157-812D-9769A91DEF4F}" srcOrd="1" destOrd="0" presId="urn:microsoft.com/office/officeart/2005/8/layout/orgChart1"/>
    <dgm:cxn modelId="{3E4D8E5A-E8A6-4491-91BC-512E3B58D969}" type="presOf" srcId="{E85C19B9-8D7B-42A9-85FE-15889143FD21}" destId="{246B8631-6E63-4F9F-9491-0B85C90AE1A4}" srcOrd="1" destOrd="0" presId="urn:microsoft.com/office/officeart/2005/8/layout/orgChart1"/>
    <dgm:cxn modelId="{4F0E87EB-82F8-4A7A-B74C-0E127734FFBF}" type="presOf" srcId="{BE0453B1-219F-427F-A916-7C0725812871}" destId="{587670C0-1180-4F5F-9F4C-3392F7D52F32}" srcOrd="0" destOrd="0" presId="urn:microsoft.com/office/officeart/2005/8/layout/orgChart1"/>
    <dgm:cxn modelId="{7A2B12B8-EA75-4EF2-8000-E7731CEEBFD8}" type="presOf" srcId="{1ECDBFF2-EAFC-446E-8C89-E748F6F6ED3E}" destId="{D03E77F6-62FE-42BB-8475-3B3B37A1A168}" srcOrd="0" destOrd="0" presId="urn:microsoft.com/office/officeart/2005/8/layout/orgChart1"/>
    <dgm:cxn modelId="{16FC4D25-72FD-41B5-BA7A-18B9F6C3CFC0}" srcId="{136EC303-4E01-4E71-B945-AD009C7422B5}" destId="{7A617166-5A11-4223-AA23-165D92330A60}" srcOrd="0" destOrd="0" parTransId="{8F845EDA-7493-424C-95F1-3862E294E1D7}" sibTransId="{0ED876B1-97DD-494B-AD5D-E1E4BC04E18B}"/>
    <dgm:cxn modelId="{C997A30F-495B-4CD4-8736-CC8112FE7DBD}" type="presOf" srcId="{55C9984A-49D9-4467-8EA2-257D1D8835FC}" destId="{7B784A63-FA3B-452E-970A-E6846D360050}" srcOrd="0" destOrd="0" presId="urn:microsoft.com/office/officeart/2005/8/layout/orgChart1"/>
    <dgm:cxn modelId="{4E1F1341-E942-4700-86AF-490046807555}" type="presOf" srcId="{0E04C030-966C-429B-A238-CBFC8124D852}" destId="{3A80BCB2-28D2-4D9D-9630-AC2594CC82B7}" srcOrd="0" destOrd="0" presId="urn:microsoft.com/office/officeart/2005/8/layout/orgChart1"/>
    <dgm:cxn modelId="{FE2F79B4-2C78-4146-B4C5-86EC60BA7EDC}" type="presOf" srcId="{172769B0-5F1F-47B6-86E7-FF9D3B6392C5}" destId="{E31CE4CB-EF81-45DF-92EA-463A4C323BAC}" srcOrd="1" destOrd="0" presId="urn:microsoft.com/office/officeart/2005/8/layout/orgChart1"/>
    <dgm:cxn modelId="{66F74392-2ACE-46EA-B29B-D0171F5354EC}" type="presOf" srcId="{5D9E5D79-598C-413C-B10A-A20CA16D9240}" destId="{C6DF0B5E-4834-4206-B71A-91814DF61D7A}" srcOrd="0" destOrd="0" presId="urn:microsoft.com/office/officeart/2005/8/layout/orgChart1"/>
    <dgm:cxn modelId="{544A5F29-EC21-4099-91A2-D2B338CAB3BA}" srcId="{1ECDBFF2-EAFC-446E-8C89-E748F6F6ED3E}" destId="{BE0453B1-219F-427F-A916-7C0725812871}" srcOrd="0" destOrd="0" parTransId="{449E3C9D-CE20-45B2-A28E-E6A4446B9E17}" sibTransId="{9A77E80E-A4DE-4C5C-8CF7-6C5F8282B1E2}"/>
    <dgm:cxn modelId="{B65CE417-EFF7-41AA-926D-D8D955C4009E}" type="presOf" srcId="{8F82AA64-2AC7-4413-84CE-58B25D6CB4C2}" destId="{AAD9E2DA-1AFD-46C6-9F63-3DF65CE96BD1}" srcOrd="0" destOrd="0" presId="urn:microsoft.com/office/officeart/2005/8/layout/orgChart1"/>
    <dgm:cxn modelId="{999090DA-9844-41E6-A91D-E8ED519D3960}" type="presOf" srcId="{729318CD-C217-4BAD-9273-FE5ECADAFB98}" destId="{D210F237-5DF1-42A9-88E6-5B6DB3BD7A92}" srcOrd="0" destOrd="0" presId="urn:microsoft.com/office/officeart/2005/8/layout/orgChart1"/>
    <dgm:cxn modelId="{57F72A80-2B5E-40A0-AB50-40EE72FE00A7}" srcId="{8F82AA64-2AC7-4413-84CE-58B25D6CB4C2}" destId="{28F6D50F-4143-466C-97C6-188E0D84ED17}" srcOrd="1" destOrd="0" parTransId="{5D9E5D79-598C-413C-B10A-A20CA16D9240}" sibTransId="{52383B0D-4E89-4DAD-B566-9D0C459B8474}"/>
    <dgm:cxn modelId="{62659312-B75F-4DCB-A1F2-904943BD8B79}" type="presOf" srcId="{B39A8FFE-E078-4B81-8BA6-C0F32C646B6D}" destId="{E873A9C4-22E5-443F-A84E-43959498BFBC}" srcOrd="1" destOrd="0" presId="urn:microsoft.com/office/officeart/2005/8/layout/orgChart1"/>
    <dgm:cxn modelId="{B1C14486-CDC4-4830-B3B7-FFF16B6BEB3F}" type="presOf" srcId="{136EC303-4E01-4E71-B945-AD009C7422B5}" destId="{A5E8D16E-4CD2-484C-BA8F-8358D4CC4EF0}" srcOrd="0" destOrd="0" presId="urn:microsoft.com/office/officeart/2005/8/layout/orgChart1"/>
    <dgm:cxn modelId="{4B47CB2A-141B-4565-AE83-256F90FB170C}" srcId="{81741832-87A7-441E-AE96-5CCDB4D408FB}" destId="{B39A8FFE-E078-4B81-8BA6-C0F32C646B6D}" srcOrd="1" destOrd="0" parTransId="{5E825B70-EF6D-419E-A310-D4E54B0A0C92}" sibTransId="{EDB9A62A-3F13-48C1-80B8-C46D0E1020B5}"/>
    <dgm:cxn modelId="{350C36F0-5179-4776-8E92-DFAD82D0A151}" type="presOf" srcId="{7DC10189-6494-4A27-93C1-2770159673F8}" destId="{E9353958-3445-4A0C-8047-B6F7176551EE}" srcOrd="0" destOrd="0" presId="urn:microsoft.com/office/officeart/2005/8/layout/orgChart1"/>
    <dgm:cxn modelId="{ACB6E715-A998-41B8-BE76-630DE5C0A653}" srcId="{1ECDBFF2-EAFC-446E-8C89-E748F6F6ED3E}" destId="{3E7479E7-FA4A-4723-9B0A-6BE4255BD1FB}" srcOrd="1" destOrd="0" parTransId="{E164DF50-E728-4C00-A53E-21C809BEE3CB}" sibTransId="{58A28A77-DE82-4555-999C-913801561F19}"/>
    <dgm:cxn modelId="{A71EA2DC-19B1-400F-AAA9-BAC33574F5F7}" type="presOf" srcId="{F946DFFF-8524-41DF-BEA9-E2AACF393E29}" destId="{279C18AE-953C-4AC9-9ADD-43A7C374DFF2}" srcOrd="0" destOrd="0" presId="urn:microsoft.com/office/officeart/2005/8/layout/orgChart1"/>
    <dgm:cxn modelId="{4AE8CEF2-D709-49BB-8DA5-090C06B6E54C}" type="presOf" srcId="{B39A8FFE-E078-4B81-8BA6-C0F32C646B6D}" destId="{BDAC2A54-058C-41BE-92B1-934EEE2730CB}" srcOrd="0" destOrd="0" presId="urn:microsoft.com/office/officeart/2005/8/layout/orgChart1"/>
    <dgm:cxn modelId="{5F2D08BB-E2A1-4A8F-B6BF-CB6B3EBB0276}" srcId="{BE0453B1-219F-427F-A916-7C0725812871}" destId="{136EC303-4E01-4E71-B945-AD009C7422B5}" srcOrd="1" destOrd="0" parTransId="{0E04C030-966C-429B-A238-CBFC8124D852}" sibTransId="{C80634E1-CB16-4C30-B8A1-33F752331ED7}"/>
    <dgm:cxn modelId="{340D1091-5932-4770-8D63-AC91D5D441DE}" type="presOf" srcId="{E85C19B9-8D7B-42A9-85FE-15889143FD21}" destId="{7618CABA-9FDF-4F77-A64D-D16548203AF7}" srcOrd="0" destOrd="0" presId="urn:microsoft.com/office/officeart/2005/8/layout/orgChart1"/>
    <dgm:cxn modelId="{249B415A-B6F7-47C3-969A-978B13473A5F}" type="presOf" srcId="{8F845EDA-7493-424C-95F1-3862E294E1D7}" destId="{9D99B4AA-6FF4-4686-82C2-A99E8254C867}" srcOrd="0" destOrd="0" presId="urn:microsoft.com/office/officeart/2005/8/layout/orgChart1"/>
    <dgm:cxn modelId="{536C6804-5ECE-4652-A2E7-C274B795D079}" type="presOf" srcId="{BE0453B1-219F-427F-A916-7C0725812871}" destId="{10056952-D445-4808-A287-742B753588AC}" srcOrd="1" destOrd="0" presId="urn:microsoft.com/office/officeart/2005/8/layout/orgChart1"/>
    <dgm:cxn modelId="{846EF121-AC08-41B6-9174-E5C402C4C941}" type="presOf" srcId="{55C9984A-49D9-4467-8EA2-257D1D8835FC}" destId="{073A46BC-8A76-4A89-A910-56DCF326C659}" srcOrd="1" destOrd="0" presId="urn:microsoft.com/office/officeart/2005/8/layout/orgChart1"/>
    <dgm:cxn modelId="{F6E1DBD0-43F4-436C-B526-63D8AD078BAB}" type="presOf" srcId="{136EC303-4E01-4E71-B945-AD009C7422B5}" destId="{87D4CE27-9086-4DC6-8FA5-3D0CE0F20E15}" srcOrd="1" destOrd="0" presId="urn:microsoft.com/office/officeart/2005/8/layout/orgChart1"/>
    <dgm:cxn modelId="{87435FB4-C392-48E2-BBC2-92CB93224606}" type="presOf" srcId="{9A8B912B-189F-4D81-B13F-7272F250E7BF}" destId="{C51F0A52-949C-457E-AA17-360FDA99CD7B}" srcOrd="0" destOrd="0" presId="urn:microsoft.com/office/officeart/2005/8/layout/orgChart1"/>
    <dgm:cxn modelId="{84EA9334-0B3D-4BFA-9237-64D6FDCB0794}" type="presOf" srcId="{5E825B70-EF6D-419E-A310-D4E54B0A0C92}" destId="{9603C035-7D45-4D05-8357-2371854EC16A}" srcOrd="0" destOrd="0" presId="urn:microsoft.com/office/officeart/2005/8/layout/orgChart1"/>
    <dgm:cxn modelId="{A5174E3E-FA8E-4BC6-9556-4A77C95F232A}" type="presOf" srcId="{28F6D50F-4143-466C-97C6-188E0D84ED17}" destId="{6D5CCE5B-BDA0-43DE-9527-96619DD410D8}" srcOrd="0" destOrd="0" presId="urn:microsoft.com/office/officeart/2005/8/layout/orgChart1"/>
    <dgm:cxn modelId="{6AC2C6B3-E6C0-4B60-9DFA-52F39C0DCC6A}" srcId="{136EC303-4E01-4E71-B945-AD009C7422B5}" destId="{E85C19B9-8D7B-42A9-85FE-15889143FD21}" srcOrd="1" destOrd="0" parTransId="{9A8B912B-189F-4D81-B13F-7272F250E7BF}" sibTransId="{7CD070AF-E2BB-44D1-B992-D1FEB232C9D8}"/>
    <dgm:cxn modelId="{D07B3B83-B54A-49E1-9602-5AC6F10DAFC8}" type="presOf" srcId="{3E7479E7-FA4A-4723-9B0A-6BE4255BD1FB}" destId="{CDC7A2EB-3546-4B19-A488-31A5AFB29620}" srcOrd="0" destOrd="0" presId="urn:microsoft.com/office/officeart/2005/8/layout/orgChart1"/>
    <dgm:cxn modelId="{48915749-70AA-49C2-8BFC-9E9BBEEBA100}" type="presOf" srcId="{632002AA-9FE8-4907-8730-37D6937A5E1C}" destId="{BAEC5211-4CEB-4ED5-876C-12A506A3667C}" srcOrd="0" destOrd="0" presId="urn:microsoft.com/office/officeart/2005/8/layout/orgChart1"/>
    <dgm:cxn modelId="{3C99C383-189F-4EF7-8161-74EDC661CB97}" type="presOf" srcId="{81741832-87A7-441E-AE96-5CCDB4D408FB}" destId="{2C2127AC-62E3-4BAA-8B7E-37BD072AACA2}" srcOrd="0" destOrd="0" presId="urn:microsoft.com/office/officeart/2005/8/layout/orgChart1"/>
    <dgm:cxn modelId="{6863B6F7-E048-4704-A577-2EC818E4A289}" type="presOf" srcId="{81741832-87A7-441E-AE96-5CCDB4D408FB}" destId="{75444A2A-D532-47B8-BA4F-2A26F67006AD}" srcOrd="1" destOrd="0" presId="urn:microsoft.com/office/officeart/2005/8/layout/orgChart1"/>
    <dgm:cxn modelId="{313B7C8F-1C2C-4AA7-9234-5B94FB208B9D}" type="presOf" srcId="{3E7479E7-FA4A-4723-9B0A-6BE4255BD1FB}" destId="{4DFFB54E-0CF8-4F6D-8404-C878C6B332D0}" srcOrd="1" destOrd="0" presId="urn:microsoft.com/office/officeart/2005/8/layout/orgChart1"/>
    <dgm:cxn modelId="{9045F8F4-2994-4F2C-ACE0-EC30FC7C2E7F}" srcId="{8F82AA64-2AC7-4413-84CE-58B25D6CB4C2}" destId="{55C9984A-49D9-4467-8EA2-257D1D8835FC}" srcOrd="0" destOrd="0" parTransId="{7DC10189-6494-4A27-93C1-2770159673F8}" sibTransId="{85B0AFDF-3CCD-411D-B7BD-9274497CF793}"/>
    <dgm:cxn modelId="{31B63FBB-9A8E-4180-A4EE-7B2153B08ADC}" type="presOf" srcId="{28F6D50F-4143-466C-97C6-188E0D84ED17}" destId="{EA8D8859-60D7-408B-BEEC-2992F26C2EEA}" srcOrd="1" destOrd="0" presId="urn:microsoft.com/office/officeart/2005/8/layout/orgChart1"/>
    <dgm:cxn modelId="{27F9AF24-E0AD-477D-97AF-9F1738C4D0E2}" type="presOf" srcId="{7A617166-5A11-4223-AA23-165D92330A60}" destId="{5A2DCFD0-3205-49D6-8D38-2B0231445492}" srcOrd="0" destOrd="0" presId="urn:microsoft.com/office/officeart/2005/8/layout/orgChart1"/>
    <dgm:cxn modelId="{B124082D-FDEE-4835-BC2E-222F82C84D6B}" srcId="{BE0453B1-219F-427F-A916-7C0725812871}" destId="{8F82AA64-2AC7-4413-84CE-58B25D6CB4C2}" srcOrd="2" destOrd="0" parTransId="{632002AA-9FE8-4907-8730-37D6937A5E1C}" sibTransId="{834954E6-CD20-4B3C-B792-C6FD334B5594}"/>
    <dgm:cxn modelId="{D880923F-957B-4437-A0E1-0E11C66F5AD7}" type="presOf" srcId="{172769B0-5F1F-47B6-86E7-FF9D3B6392C5}" destId="{0BC563A2-BE6D-4F96-8733-4C24B8916518}" srcOrd="0" destOrd="0" presId="urn:microsoft.com/office/officeart/2005/8/layout/orgChart1"/>
    <dgm:cxn modelId="{54CB1715-CA00-4D34-93B2-5E870FDD5536}" srcId="{81741832-87A7-441E-AE96-5CCDB4D408FB}" destId="{172769B0-5F1F-47B6-86E7-FF9D3B6392C5}" srcOrd="0" destOrd="0" parTransId="{F946DFFF-8524-41DF-BEA9-E2AACF393E29}" sibTransId="{98134376-4F5E-45A7-97DD-CFE11430915F}"/>
    <dgm:cxn modelId="{7D70C184-5EF7-478F-A0EF-95425873BE6A}" type="presOf" srcId="{8F82AA64-2AC7-4413-84CE-58B25D6CB4C2}" destId="{EAD34E6B-8E8C-48D6-AFD4-4988CA68F3E2}" srcOrd="1" destOrd="0" presId="urn:microsoft.com/office/officeart/2005/8/layout/orgChart1"/>
    <dgm:cxn modelId="{02A6DA8D-C1C8-4482-864D-9DE202CCDD22}" type="presParOf" srcId="{D03E77F6-62FE-42BB-8475-3B3B37A1A168}" destId="{A20D5522-D5CB-4E00-AE26-AEE254B1F785}" srcOrd="0" destOrd="0" presId="urn:microsoft.com/office/officeart/2005/8/layout/orgChart1"/>
    <dgm:cxn modelId="{C187A5E1-EF6C-4BCC-9F14-AF87A12CB49B}" type="presParOf" srcId="{A20D5522-D5CB-4E00-AE26-AEE254B1F785}" destId="{05A960C1-56AA-4D62-9DE9-A2D443899C13}" srcOrd="0" destOrd="0" presId="urn:microsoft.com/office/officeart/2005/8/layout/orgChart1"/>
    <dgm:cxn modelId="{CDD37E62-F430-4987-87C7-771551A4DE3A}" type="presParOf" srcId="{05A960C1-56AA-4D62-9DE9-A2D443899C13}" destId="{587670C0-1180-4F5F-9F4C-3392F7D52F32}" srcOrd="0" destOrd="0" presId="urn:microsoft.com/office/officeart/2005/8/layout/orgChart1"/>
    <dgm:cxn modelId="{0EFBC859-B50A-43BB-89F3-AB3288F385EC}" type="presParOf" srcId="{05A960C1-56AA-4D62-9DE9-A2D443899C13}" destId="{10056952-D445-4808-A287-742B753588AC}" srcOrd="1" destOrd="0" presId="urn:microsoft.com/office/officeart/2005/8/layout/orgChart1"/>
    <dgm:cxn modelId="{4BFA9A40-09D6-4C7D-A929-51F787648A37}" type="presParOf" srcId="{A20D5522-D5CB-4E00-AE26-AEE254B1F785}" destId="{0E88D0E7-7327-4386-9686-C790E48772E2}" srcOrd="1" destOrd="0" presId="urn:microsoft.com/office/officeart/2005/8/layout/orgChart1"/>
    <dgm:cxn modelId="{322C9634-131D-4112-B7A4-CEABFAFEAA5B}" type="presParOf" srcId="{0E88D0E7-7327-4386-9686-C790E48772E2}" destId="{D210F237-5DF1-42A9-88E6-5B6DB3BD7A92}" srcOrd="0" destOrd="0" presId="urn:microsoft.com/office/officeart/2005/8/layout/orgChart1"/>
    <dgm:cxn modelId="{3A7CD3A8-47E5-47B6-AB13-859BBF612416}" type="presParOf" srcId="{0E88D0E7-7327-4386-9686-C790E48772E2}" destId="{9C2ECFEA-F866-4C75-9D5F-D69EFF7249B1}" srcOrd="1" destOrd="0" presId="urn:microsoft.com/office/officeart/2005/8/layout/orgChart1"/>
    <dgm:cxn modelId="{EC98897A-4A5E-470B-A1D2-77E2F2508521}" type="presParOf" srcId="{9C2ECFEA-F866-4C75-9D5F-D69EFF7249B1}" destId="{5E4D6700-4F8C-45ED-9516-B3A65CD3B3D0}" srcOrd="0" destOrd="0" presId="urn:microsoft.com/office/officeart/2005/8/layout/orgChart1"/>
    <dgm:cxn modelId="{D759E848-F737-4BB6-A824-DC1B5A3D3C23}" type="presParOf" srcId="{5E4D6700-4F8C-45ED-9516-B3A65CD3B3D0}" destId="{2C2127AC-62E3-4BAA-8B7E-37BD072AACA2}" srcOrd="0" destOrd="0" presId="urn:microsoft.com/office/officeart/2005/8/layout/orgChart1"/>
    <dgm:cxn modelId="{08CA74AE-FB35-4A72-B716-F25AAC174675}" type="presParOf" srcId="{5E4D6700-4F8C-45ED-9516-B3A65CD3B3D0}" destId="{75444A2A-D532-47B8-BA4F-2A26F67006AD}" srcOrd="1" destOrd="0" presId="urn:microsoft.com/office/officeart/2005/8/layout/orgChart1"/>
    <dgm:cxn modelId="{508B3120-C14C-4F96-B620-2DCC4C4EC6DE}" type="presParOf" srcId="{9C2ECFEA-F866-4C75-9D5F-D69EFF7249B1}" destId="{1D2B9E98-3F79-455C-A51A-E0ED70F3E984}" srcOrd="1" destOrd="0" presId="urn:microsoft.com/office/officeart/2005/8/layout/orgChart1"/>
    <dgm:cxn modelId="{1AD03209-2277-4102-94FC-6C939615F19F}" type="presParOf" srcId="{1D2B9E98-3F79-455C-A51A-E0ED70F3E984}" destId="{279C18AE-953C-4AC9-9ADD-43A7C374DFF2}" srcOrd="0" destOrd="0" presId="urn:microsoft.com/office/officeart/2005/8/layout/orgChart1"/>
    <dgm:cxn modelId="{2EE35D8A-AB9C-43D8-A708-C106BADCEA5D}" type="presParOf" srcId="{1D2B9E98-3F79-455C-A51A-E0ED70F3E984}" destId="{640EB80B-47DD-4AA6-BF61-6454C8E55EC3}" srcOrd="1" destOrd="0" presId="urn:microsoft.com/office/officeart/2005/8/layout/orgChart1"/>
    <dgm:cxn modelId="{438A758D-A5AF-4C4D-A77F-A7317A3ACDB8}" type="presParOf" srcId="{640EB80B-47DD-4AA6-BF61-6454C8E55EC3}" destId="{23FF5842-F2F1-4ED6-8A3D-B64DEC1B2BB5}" srcOrd="0" destOrd="0" presId="urn:microsoft.com/office/officeart/2005/8/layout/orgChart1"/>
    <dgm:cxn modelId="{4151718B-26F3-465D-A4F4-F863CA6444DC}" type="presParOf" srcId="{23FF5842-F2F1-4ED6-8A3D-B64DEC1B2BB5}" destId="{0BC563A2-BE6D-4F96-8733-4C24B8916518}" srcOrd="0" destOrd="0" presId="urn:microsoft.com/office/officeart/2005/8/layout/orgChart1"/>
    <dgm:cxn modelId="{D71F49BC-32EB-4D28-AD43-EDE5A52C025E}" type="presParOf" srcId="{23FF5842-F2F1-4ED6-8A3D-B64DEC1B2BB5}" destId="{E31CE4CB-EF81-45DF-92EA-463A4C323BAC}" srcOrd="1" destOrd="0" presId="urn:microsoft.com/office/officeart/2005/8/layout/orgChart1"/>
    <dgm:cxn modelId="{73B33BD4-41ED-4186-8C22-42DDABE43182}" type="presParOf" srcId="{640EB80B-47DD-4AA6-BF61-6454C8E55EC3}" destId="{04EA434B-3CFE-49B8-A7B1-1DB225F55C1E}" srcOrd="1" destOrd="0" presId="urn:microsoft.com/office/officeart/2005/8/layout/orgChart1"/>
    <dgm:cxn modelId="{2F3F7040-F7F4-46BA-97CA-A33C28D93C7E}" type="presParOf" srcId="{640EB80B-47DD-4AA6-BF61-6454C8E55EC3}" destId="{CADD2A6B-4AA7-41D4-B28D-B54BA8C78CB7}" srcOrd="2" destOrd="0" presId="urn:microsoft.com/office/officeart/2005/8/layout/orgChart1"/>
    <dgm:cxn modelId="{37BA3E46-3754-4CEF-B973-1F21A412FEEF}" type="presParOf" srcId="{1D2B9E98-3F79-455C-A51A-E0ED70F3E984}" destId="{9603C035-7D45-4D05-8357-2371854EC16A}" srcOrd="2" destOrd="0" presId="urn:microsoft.com/office/officeart/2005/8/layout/orgChart1"/>
    <dgm:cxn modelId="{10B11A56-60AA-4D07-86FA-7816B353CEC0}" type="presParOf" srcId="{1D2B9E98-3F79-455C-A51A-E0ED70F3E984}" destId="{53CB017F-96E1-478F-9FC2-01A95EFF3942}" srcOrd="3" destOrd="0" presId="urn:microsoft.com/office/officeart/2005/8/layout/orgChart1"/>
    <dgm:cxn modelId="{3318784C-7D1B-416A-986F-914B0FB98DBA}" type="presParOf" srcId="{53CB017F-96E1-478F-9FC2-01A95EFF3942}" destId="{6DB70A8E-1568-40F5-B1FB-16032B92D86F}" srcOrd="0" destOrd="0" presId="urn:microsoft.com/office/officeart/2005/8/layout/orgChart1"/>
    <dgm:cxn modelId="{BAD46B65-AAAA-4931-A820-1447587BD713}" type="presParOf" srcId="{6DB70A8E-1568-40F5-B1FB-16032B92D86F}" destId="{BDAC2A54-058C-41BE-92B1-934EEE2730CB}" srcOrd="0" destOrd="0" presId="urn:microsoft.com/office/officeart/2005/8/layout/orgChart1"/>
    <dgm:cxn modelId="{2FBB5E28-840E-4D65-B042-947BCC90BDB1}" type="presParOf" srcId="{6DB70A8E-1568-40F5-B1FB-16032B92D86F}" destId="{E873A9C4-22E5-443F-A84E-43959498BFBC}" srcOrd="1" destOrd="0" presId="urn:microsoft.com/office/officeart/2005/8/layout/orgChart1"/>
    <dgm:cxn modelId="{860DF414-FF53-41E3-BC4C-5F709ED92A26}" type="presParOf" srcId="{53CB017F-96E1-478F-9FC2-01A95EFF3942}" destId="{B94E24A7-C513-401F-BF68-51C2A73F25A0}" srcOrd="1" destOrd="0" presId="urn:microsoft.com/office/officeart/2005/8/layout/orgChart1"/>
    <dgm:cxn modelId="{F707C47E-29C8-4394-A094-F5D4BEC5A8A3}" type="presParOf" srcId="{53CB017F-96E1-478F-9FC2-01A95EFF3942}" destId="{A27F7C67-A679-4A33-BCBA-894AD1955DF2}" srcOrd="2" destOrd="0" presId="urn:microsoft.com/office/officeart/2005/8/layout/orgChart1"/>
    <dgm:cxn modelId="{AB549F79-DD1B-4F4F-A92F-D40C44423CDE}" type="presParOf" srcId="{9C2ECFEA-F866-4C75-9D5F-D69EFF7249B1}" destId="{C38E7459-443E-4B0B-B672-1CFBD56A4630}" srcOrd="2" destOrd="0" presId="urn:microsoft.com/office/officeart/2005/8/layout/orgChart1"/>
    <dgm:cxn modelId="{5AA14CE8-EC23-47A3-A5D3-AC430E9AAC2A}" type="presParOf" srcId="{0E88D0E7-7327-4386-9686-C790E48772E2}" destId="{3A80BCB2-28D2-4D9D-9630-AC2594CC82B7}" srcOrd="2" destOrd="0" presId="urn:microsoft.com/office/officeart/2005/8/layout/orgChart1"/>
    <dgm:cxn modelId="{797CC7D1-48F9-4377-B562-07D689DF84AC}" type="presParOf" srcId="{0E88D0E7-7327-4386-9686-C790E48772E2}" destId="{81B981AC-97FB-47C3-A7FD-0B75BED2F40F}" srcOrd="3" destOrd="0" presId="urn:microsoft.com/office/officeart/2005/8/layout/orgChart1"/>
    <dgm:cxn modelId="{B03299A4-51AC-43A2-800F-A28A25C68017}" type="presParOf" srcId="{81B981AC-97FB-47C3-A7FD-0B75BED2F40F}" destId="{639E540C-46A7-49A2-A058-C304ABD68ECF}" srcOrd="0" destOrd="0" presId="urn:microsoft.com/office/officeart/2005/8/layout/orgChart1"/>
    <dgm:cxn modelId="{EE3E392A-B1C5-4DCC-94AB-FA28D44CED05}" type="presParOf" srcId="{639E540C-46A7-49A2-A058-C304ABD68ECF}" destId="{A5E8D16E-4CD2-484C-BA8F-8358D4CC4EF0}" srcOrd="0" destOrd="0" presId="urn:microsoft.com/office/officeart/2005/8/layout/orgChart1"/>
    <dgm:cxn modelId="{B651EE84-1BED-4386-9F9D-B55EAFCEEB8A}" type="presParOf" srcId="{639E540C-46A7-49A2-A058-C304ABD68ECF}" destId="{87D4CE27-9086-4DC6-8FA5-3D0CE0F20E15}" srcOrd="1" destOrd="0" presId="urn:microsoft.com/office/officeart/2005/8/layout/orgChart1"/>
    <dgm:cxn modelId="{497F14B5-A1AE-49B2-8A7D-111670640EC1}" type="presParOf" srcId="{81B981AC-97FB-47C3-A7FD-0B75BED2F40F}" destId="{EB585100-7389-42CF-8C4A-A330E26D2B3F}" srcOrd="1" destOrd="0" presId="urn:microsoft.com/office/officeart/2005/8/layout/orgChart1"/>
    <dgm:cxn modelId="{5F2774E8-2517-451D-8816-F938D344C5CE}" type="presParOf" srcId="{EB585100-7389-42CF-8C4A-A330E26D2B3F}" destId="{9D99B4AA-6FF4-4686-82C2-A99E8254C867}" srcOrd="0" destOrd="0" presId="urn:microsoft.com/office/officeart/2005/8/layout/orgChart1"/>
    <dgm:cxn modelId="{FE7A107A-4D72-4AB7-BBC5-5300A7E8EAF8}" type="presParOf" srcId="{EB585100-7389-42CF-8C4A-A330E26D2B3F}" destId="{014F9656-6CCF-491B-AC88-35108A214151}" srcOrd="1" destOrd="0" presId="urn:microsoft.com/office/officeart/2005/8/layout/orgChart1"/>
    <dgm:cxn modelId="{7A217E53-46A6-4D24-9FA3-EAAB6A7B8E78}" type="presParOf" srcId="{014F9656-6CCF-491B-AC88-35108A214151}" destId="{E7146489-200A-4963-9C5C-0D08CB1937A7}" srcOrd="0" destOrd="0" presId="urn:microsoft.com/office/officeart/2005/8/layout/orgChart1"/>
    <dgm:cxn modelId="{BB3C5519-D91C-46A0-8D86-739169BDD910}" type="presParOf" srcId="{E7146489-200A-4963-9C5C-0D08CB1937A7}" destId="{5A2DCFD0-3205-49D6-8D38-2B0231445492}" srcOrd="0" destOrd="0" presId="urn:microsoft.com/office/officeart/2005/8/layout/orgChart1"/>
    <dgm:cxn modelId="{777EC897-66C2-40D3-B064-EF3282537454}" type="presParOf" srcId="{E7146489-200A-4963-9C5C-0D08CB1937A7}" destId="{58986FB3-8E18-4157-812D-9769A91DEF4F}" srcOrd="1" destOrd="0" presId="urn:microsoft.com/office/officeart/2005/8/layout/orgChart1"/>
    <dgm:cxn modelId="{78F22900-E444-40D2-9721-2072E83485B0}" type="presParOf" srcId="{014F9656-6CCF-491B-AC88-35108A214151}" destId="{4D43FF80-24E4-47D3-813C-30D9AD8D6BEF}" srcOrd="1" destOrd="0" presId="urn:microsoft.com/office/officeart/2005/8/layout/orgChart1"/>
    <dgm:cxn modelId="{DE6C4955-8876-4C99-801F-A606544647FB}" type="presParOf" srcId="{014F9656-6CCF-491B-AC88-35108A214151}" destId="{325D87C3-F655-4FFC-A2BA-A5F3C0932F74}" srcOrd="2" destOrd="0" presId="urn:microsoft.com/office/officeart/2005/8/layout/orgChart1"/>
    <dgm:cxn modelId="{2CB57192-BF98-4EC9-935D-D39894082DB4}" type="presParOf" srcId="{EB585100-7389-42CF-8C4A-A330E26D2B3F}" destId="{C51F0A52-949C-457E-AA17-360FDA99CD7B}" srcOrd="2" destOrd="0" presId="urn:microsoft.com/office/officeart/2005/8/layout/orgChart1"/>
    <dgm:cxn modelId="{F48A02CD-F0B4-4C8E-9C08-DFB7663091B1}" type="presParOf" srcId="{EB585100-7389-42CF-8C4A-A330E26D2B3F}" destId="{644B7B27-B179-488E-858E-FCB951C4CDE7}" srcOrd="3" destOrd="0" presId="urn:microsoft.com/office/officeart/2005/8/layout/orgChart1"/>
    <dgm:cxn modelId="{6A02208B-15B7-45A5-B745-A1A8EC2DD7A4}" type="presParOf" srcId="{644B7B27-B179-488E-858E-FCB951C4CDE7}" destId="{C5BB7E32-6085-49B0-A9B8-4485A75E5694}" srcOrd="0" destOrd="0" presId="urn:microsoft.com/office/officeart/2005/8/layout/orgChart1"/>
    <dgm:cxn modelId="{BA2C053B-938F-404D-81B4-4E76399A90E8}" type="presParOf" srcId="{C5BB7E32-6085-49B0-A9B8-4485A75E5694}" destId="{7618CABA-9FDF-4F77-A64D-D16548203AF7}" srcOrd="0" destOrd="0" presId="urn:microsoft.com/office/officeart/2005/8/layout/orgChart1"/>
    <dgm:cxn modelId="{63132DB2-2439-4817-BCE4-0B61B9504DE0}" type="presParOf" srcId="{C5BB7E32-6085-49B0-A9B8-4485A75E5694}" destId="{246B8631-6E63-4F9F-9491-0B85C90AE1A4}" srcOrd="1" destOrd="0" presId="urn:microsoft.com/office/officeart/2005/8/layout/orgChart1"/>
    <dgm:cxn modelId="{C63836AB-3E85-4867-AC40-656766FBD4FB}" type="presParOf" srcId="{644B7B27-B179-488E-858E-FCB951C4CDE7}" destId="{50C52616-1441-423C-9BCE-94EF97D89689}" srcOrd="1" destOrd="0" presId="urn:microsoft.com/office/officeart/2005/8/layout/orgChart1"/>
    <dgm:cxn modelId="{2B5FA079-92C0-457D-9CD8-D08D104941C8}" type="presParOf" srcId="{644B7B27-B179-488E-858E-FCB951C4CDE7}" destId="{3F6A403E-B9CF-416E-A886-D82432D93DBB}" srcOrd="2" destOrd="0" presId="urn:microsoft.com/office/officeart/2005/8/layout/orgChart1"/>
    <dgm:cxn modelId="{4367D613-0D85-49C3-A880-A9EE1177FC8A}" type="presParOf" srcId="{81B981AC-97FB-47C3-A7FD-0B75BED2F40F}" destId="{AE403AA6-33A4-4624-8CA0-3E0A0FAC82D6}" srcOrd="2" destOrd="0" presId="urn:microsoft.com/office/officeart/2005/8/layout/orgChart1"/>
    <dgm:cxn modelId="{F3308852-54CF-4673-B827-BCB1B470C71E}" type="presParOf" srcId="{0E88D0E7-7327-4386-9686-C790E48772E2}" destId="{BAEC5211-4CEB-4ED5-876C-12A506A3667C}" srcOrd="4" destOrd="0" presId="urn:microsoft.com/office/officeart/2005/8/layout/orgChart1"/>
    <dgm:cxn modelId="{28AC7B57-FC3D-40FA-9893-A0CDED7EA27B}" type="presParOf" srcId="{0E88D0E7-7327-4386-9686-C790E48772E2}" destId="{F5AF29D7-80F7-47D1-B3AF-BBAECD8E48C8}" srcOrd="5" destOrd="0" presId="urn:microsoft.com/office/officeart/2005/8/layout/orgChart1"/>
    <dgm:cxn modelId="{31621134-BF0E-4236-8794-CFB11EEC9AF5}" type="presParOf" srcId="{F5AF29D7-80F7-47D1-B3AF-BBAECD8E48C8}" destId="{9E11B021-5473-444A-BE0B-C5C3A17B0679}" srcOrd="0" destOrd="0" presId="urn:microsoft.com/office/officeart/2005/8/layout/orgChart1"/>
    <dgm:cxn modelId="{6AD9DD07-0030-4932-8B63-9136F3823181}" type="presParOf" srcId="{9E11B021-5473-444A-BE0B-C5C3A17B0679}" destId="{AAD9E2DA-1AFD-46C6-9F63-3DF65CE96BD1}" srcOrd="0" destOrd="0" presId="urn:microsoft.com/office/officeart/2005/8/layout/orgChart1"/>
    <dgm:cxn modelId="{A5F8A7F2-C48E-4CE9-AF95-078F2C030D93}" type="presParOf" srcId="{9E11B021-5473-444A-BE0B-C5C3A17B0679}" destId="{EAD34E6B-8E8C-48D6-AFD4-4988CA68F3E2}" srcOrd="1" destOrd="0" presId="urn:microsoft.com/office/officeart/2005/8/layout/orgChart1"/>
    <dgm:cxn modelId="{7A30EEB0-2E1D-4F45-BB7F-503E62371359}" type="presParOf" srcId="{F5AF29D7-80F7-47D1-B3AF-BBAECD8E48C8}" destId="{655D188C-7C1C-461D-AB7D-3279F95CCC89}" srcOrd="1" destOrd="0" presId="urn:microsoft.com/office/officeart/2005/8/layout/orgChart1"/>
    <dgm:cxn modelId="{D632C3BA-9986-456F-9C32-06104DA399A6}" type="presParOf" srcId="{655D188C-7C1C-461D-AB7D-3279F95CCC89}" destId="{E9353958-3445-4A0C-8047-B6F7176551EE}" srcOrd="0" destOrd="0" presId="urn:microsoft.com/office/officeart/2005/8/layout/orgChart1"/>
    <dgm:cxn modelId="{34B9296F-5579-4D26-AF83-68DB6A303988}" type="presParOf" srcId="{655D188C-7C1C-461D-AB7D-3279F95CCC89}" destId="{63A698B9-9A2E-4D32-BAA3-8F88C3387D51}" srcOrd="1" destOrd="0" presId="urn:microsoft.com/office/officeart/2005/8/layout/orgChart1"/>
    <dgm:cxn modelId="{ED778742-CD42-4FF7-A1F9-FA230B86358B}" type="presParOf" srcId="{63A698B9-9A2E-4D32-BAA3-8F88C3387D51}" destId="{58586521-FFC3-4AF7-838F-3D0B66374903}" srcOrd="0" destOrd="0" presId="urn:microsoft.com/office/officeart/2005/8/layout/orgChart1"/>
    <dgm:cxn modelId="{73D6FE5B-9006-4863-B7F0-F90466EBB85C}" type="presParOf" srcId="{58586521-FFC3-4AF7-838F-3D0B66374903}" destId="{7B784A63-FA3B-452E-970A-E6846D360050}" srcOrd="0" destOrd="0" presId="urn:microsoft.com/office/officeart/2005/8/layout/orgChart1"/>
    <dgm:cxn modelId="{19BC3363-7807-42EA-9425-E975836B9812}" type="presParOf" srcId="{58586521-FFC3-4AF7-838F-3D0B66374903}" destId="{073A46BC-8A76-4A89-A910-56DCF326C659}" srcOrd="1" destOrd="0" presId="urn:microsoft.com/office/officeart/2005/8/layout/orgChart1"/>
    <dgm:cxn modelId="{6B4E70E4-691F-45FC-9EBD-69CCE236A645}" type="presParOf" srcId="{63A698B9-9A2E-4D32-BAA3-8F88C3387D51}" destId="{CEFC467A-4DF9-4B16-AA8D-9CB2FF96D734}" srcOrd="1" destOrd="0" presId="urn:microsoft.com/office/officeart/2005/8/layout/orgChart1"/>
    <dgm:cxn modelId="{D5060C09-F841-4572-BE9F-2C0D749A9DD5}" type="presParOf" srcId="{63A698B9-9A2E-4D32-BAA3-8F88C3387D51}" destId="{9A832F83-DAC3-4D0B-9125-04D520D9F906}" srcOrd="2" destOrd="0" presId="urn:microsoft.com/office/officeart/2005/8/layout/orgChart1"/>
    <dgm:cxn modelId="{9826530F-7971-4EEE-98B8-E9806AB3DA2D}" type="presParOf" srcId="{655D188C-7C1C-461D-AB7D-3279F95CCC89}" destId="{C6DF0B5E-4834-4206-B71A-91814DF61D7A}" srcOrd="2" destOrd="0" presId="urn:microsoft.com/office/officeart/2005/8/layout/orgChart1"/>
    <dgm:cxn modelId="{23A3DBA3-B20A-41DF-B0B6-257A885507AF}" type="presParOf" srcId="{655D188C-7C1C-461D-AB7D-3279F95CCC89}" destId="{FB7CE42D-03A5-4F77-A8A2-090150CFAFA1}" srcOrd="3" destOrd="0" presId="urn:microsoft.com/office/officeart/2005/8/layout/orgChart1"/>
    <dgm:cxn modelId="{3B0A9F10-1056-448F-A88E-9FAC0066810D}" type="presParOf" srcId="{FB7CE42D-03A5-4F77-A8A2-090150CFAFA1}" destId="{CFE5E970-B536-4CC9-B763-EA4532C40BF5}" srcOrd="0" destOrd="0" presId="urn:microsoft.com/office/officeart/2005/8/layout/orgChart1"/>
    <dgm:cxn modelId="{5A71E2CF-51EB-4AD8-8938-A717473E5213}" type="presParOf" srcId="{CFE5E970-B536-4CC9-B763-EA4532C40BF5}" destId="{6D5CCE5B-BDA0-43DE-9527-96619DD410D8}" srcOrd="0" destOrd="0" presId="urn:microsoft.com/office/officeart/2005/8/layout/orgChart1"/>
    <dgm:cxn modelId="{1C65910D-48A2-41C7-93F0-52958EA298A9}" type="presParOf" srcId="{CFE5E970-B536-4CC9-B763-EA4532C40BF5}" destId="{EA8D8859-60D7-408B-BEEC-2992F26C2EEA}" srcOrd="1" destOrd="0" presId="urn:microsoft.com/office/officeart/2005/8/layout/orgChart1"/>
    <dgm:cxn modelId="{8777C8B8-6F61-4368-B1A3-4CE1FE5E241B}" type="presParOf" srcId="{FB7CE42D-03A5-4F77-A8A2-090150CFAFA1}" destId="{0D270EA5-3884-4879-8229-1A136C0179A3}" srcOrd="1" destOrd="0" presId="urn:microsoft.com/office/officeart/2005/8/layout/orgChart1"/>
    <dgm:cxn modelId="{F280AD5E-CAD7-410B-BF2E-A29576F8E437}" type="presParOf" srcId="{FB7CE42D-03A5-4F77-A8A2-090150CFAFA1}" destId="{E5F38D41-69D4-4F6A-8A1D-666EB1D2A91C}" srcOrd="2" destOrd="0" presId="urn:microsoft.com/office/officeart/2005/8/layout/orgChart1"/>
    <dgm:cxn modelId="{05377DDB-8A0A-47C8-ACFC-D679A3B92960}" type="presParOf" srcId="{F5AF29D7-80F7-47D1-B3AF-BBAECD8E48C8}" destId="{05332E9E-9F0B-4238-8590-C81BBF068F3B}" srcOrd="2" destOrd="0" presId="urn:microsoft.com/office/officeart/2005/8/layout/orgChart1"/>
    <dgm:cxn modelId="{79C40AB3-6716-401D-B924-279DDAEA3DBB}" type="presParOf" srcId="{A20D5522-D5CB-4E00-AE26-AEE254B1F785}" destId="{1D6E6072-4871-4CED-BF6F-A162F8AF86C9}" srcOrd="2" destOrd="0" presId="urn:microsoft.com/office/officeart/2005/8/layout/orgChart1"/>
    <dgm:cxn modelId="{73C58BE2-3CB1-4AA1-A388-80FF7F33EB69}" type="presParOf" srcId="{D03E77F6-62FE-42BB-8475-3B3B37A1A168}" destId="{FBC18583-3B83-4129-9E1C-74EC22D3D471}" srcOrd="1" destOrd="0" presId="urn:microsoft.com/office/officeart/2005/8/layout/orgChart1"/>
    <dgm:cxn modelId="{12F41398-919C-4174-988A-936C5041912A}" type="presParOf" srcId="{FBC18583-3B83-4129-9E1C-74EC22D3D471}" destId="{4F5D1235-6865-4F8C-B9D9-693094739F33}" srcOrd="0" destOrd="0" presId="urn:microsoft.com/office/officeart/2005/8/layout/orgChart1"/>
    <dgm:cxn modelId="{03D04F8F-F3BE-48ED-A171-423954656935}" type="presParOf" srcId="{4F5D1235-6865-4F8C-B9D9-693094739F33}" destId="{CDC7A2EB-3546-4B19-A488-31A5AFB29620}" srcOrd="0" destOrd="0" presId="urn:microsoft.com/office/officeart/2005/8/layout/orgChart1"/>
    <dgm:cxn modelId="{CB138BFF-3530-4F11-AC76-01832A346A4D}" type="presParOf" srcId="{4F5D1235-6865-4F8C-B9D9-693094739F33}" destId="{4DFFB54E-0CF8-4F6D-8404-C878C6B332D0}" srcOrd="1" destOrd="0" presId="urn:microsoft.com/office/officeart/2005/8/layout/orgChart1"/>
    <dgm:cxn modelId="{9B3EB744-1329-402A-B5F4-85A10B1CE21E}" type="presParOf" srcId="{FBC18583-3B83-4129-9E1C-74EC22D3D471}" destId="{7CD4E75E-3DA9-4C75-B109-EBFB1EC020FF}" srcOrd="1" destOrd="0" presId="urn:microsoft.com/office/officeart/2005/8/layout/orgChart1"/>
    <dgm:cxn modelId="{3FB6649C-1D81-4000-A8AA-96C0F4DD55A2}" type="presParOf" srcId="{FBC18583-3B83-4129-9E1C-74EC22D3D471}" destId="{F6ED84DB-1BDF-4E5D-8744-30933B93B76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F0B5E-4834-4206-B71A-91814DF61D7A}">
      <dsp:nvSpPr>
        <dsp:cNvPr id="0" name=""/>
        <dsp:cNvSpPr/>
      </dsp:nvSpPr>
      <dsp:spPr>
        <a:xfrm>
          <a:off x="5831526" y="2303053"/>
          <a:ext cx="366962" cy="2022146"/>
        </a:xfrm>
        <a:custGeom>
          <a:avLst/>
          <a:gdLst/>
          <a:ahLst/>
          <a:cxnLst/>
          <a:rect l="0" t="0" r="0" b="0"/>
          <a:pathLst>
            <a:path>
              <a:moveTo>
                <a:pt x="0" y="0"/>
              </a:moveTo>
              <a:lnTo>
                <a:pt x="0" y="2022146"/>
              </a:lnTo>
              <a:lnTo>
                <a:pt x="366962" y="2022146"/>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353958-3445-4A0C-8047-B6F7176551EE}">
      <dsp:nvSpPr>
        <dsp:cNvPr id="0" name=""/>
        <dsp:cNvSpPr/>
      </dsp:nvSpPr>
      <dsp:spPr>
        <a:xfrm>
          <a:off x="5831526" y="2303053"/>
          <a:ext cx="366962" cy="741967"/>
        </a:xfrm>
        <a:custGeom>
          <a:avLst/>
          <a:gdLst/>
          <a:ahLst/>
          <a:cxnLst/>
          <a:rect l="0" t="0" r="0" b="0"/>
          <a:pathLst>
            <a:path>
              <a:moveTo>
                <a:pt x="0" y="0"/>
              </a:moveTo>
              <a:lnTo>
                <a:pt x="0" y="741967"/>
              </a:lnTo>
              <a:lnTo>
                <a:pt x="366962" y="741967"/>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EC5211-4CEB-4ED5-876C-12A506A3667C}">
      <dsp:nvSpPr>
        <dsp:cNvPr id="0" name=""/>
        <dsp:cNvSpPr/>
      </dsp:nvSpPr>
      <dsp:spPr>
        <a:xfrm>
          <a:off x="4159918" y="1022874"/>
          <a:ext cx="2650175" cy="203755"/>
        </a:xfrm>
        <a:custGeom>
          <a:avLst/>
          <a:gdLst/>
          <a:ahLst/>
          <a:cxnLst/>
          <a:rect l="0" t="0" r="0" b="0"/>
          <a:pathLst>
            <a:path>
              <a:moveTo>
                <a:pt x="0" y="0"/>
              </a:moveTo>
              <a:lnTo>
                <a:pt x="0" y="101877"/>
              </a:lnTo>
              <a:lnTo>
                <a:pt x="2650175" y="101877"/>
              </a:lnTo>
              <a:lnTo>
                <a:pt x="2650175" y="203755"/>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C51F0A52-949C-457E-AA17-360FDA99CD7B}">
      <dsp:nvSpPr>
        <dsp:cNvPr id="0" name=""/>
        <dsp:cNvSpPr/>
      </dsp:nvSpPr>
      <dsp:spPr>
        <a:xfrm>
          <a:off x="3181351" y="2303053"/>
          <a:ext cx="366962" cy="2022146"/>
        </a:xfrm>
        <a:custGeom>
          <a:avLst/>
          <a:gdLst/>
          <a:ahLst/>
          <a:cxnLst/>
          <a:rect l="0" t="0" r="0" b="0"/>
          <a:pathLst>
            <a:path>
              <a:moveTo>
                <a:pt x="0" y="0"/>
              </a:moveTo>
              <a:lnTo>
                <a:pt x="0" y="2022146"/>
              </a:lnTo>
              <a:lnTo>
                <a:pt x="366962" y="2022146"/>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99B4AA-6FF4-4686-82C2-A99E8254C867}">
      <dsp:nvSpPr>
        <dsp:cNvPr id="0" name=""/>
        <dsp:cNvSpPr/>
      </dsp:nvSpPr>
      <dsp:spPr>
        <a:xfrm>
          <a:off x="3181351" y="2303053"/>
          <a:ext cx="328491" cy="741967"/>
        </a:xfrm>
        <a:custGeom>
          <a:avLst/>
          <a:gdLst/>
          <a:ahLst/>
          <a:cxnLst/>
          <a:rect l="0" t="0" r="0" b="0"/>
          <a:pathLst>
            <a:path>
              <a:moveTo>
                <a:pt x="0" y="0"/>
              </a:moveTo>
              <a:lnTo>
                <a:pt x="0" y="741967"/>
              </a:lnTo>
              <a:lnTo>
                <a:pt x="328491" y="741967"/>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80BCB2-28D2-4D9D-9630-AC2594CC82B7}">
      <dsp:nvSpPr>
        <dsp:cNvPr id="0" name=""/>
        <dsp:cNvSpPr/>
      </dsp:nvSpPr>
      <dsp:spPr>
        <a:xfrm>
          <a:off x="4114198" y="1022874"/>
          <a:ext cx="91440" cy="203755"/>
        </a:xfrm>
        <a:custGeom>
          <a:avLst/>
          <a:gdLst/>
          <a:ahLst/>
          <a:cxnLst/>
          <a:rect l="0" t="0" r="0" b="0"/>
          <a:pathLst>
            <a:path>
              <a:moveTo>
                <a:pt x="45720" y="0"/>
              </a:moveTo>
              <a:lnTo>
                <a:pt x="45720" y="203755"/>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9603C035-7D45-4D05-8357-2371854EC16A}">
      <dsp:nvSpPr>
        <dsp:cNvPr id="0" name=""/>
        <dsp:cNvSpPr/>
      </dsp:nvSpPr>
      <dsp:spPr>
        <a:xfrm>
          <a:off x="529011" y="2303053"/>
          <a:ext cx="369126" cy="2022146"/>
        </a:xfrm>
        <a:custGeom>
          <a:avLst/>
          <a:gdLst/>
          <a:ahLst/>
          <a:cxnLst/>
          <a:rect l="0" t="0" r="0" b="0"/>
          <a:pathLst>
            <a:path>
              <a:moveTo>
                <a:pt x="0" y="0"/>
              </a:moveTo>
              <a:lnTo>
                <a:pt x="0" y="2022146"/>
              </a:lnTo>
              <a:lnTo>
                <a:pt x="369126" y="2022146"/>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9C18AE-953C-4AC9-9ADD-43A7C374DFF2}">
      <dsp:nvSpPr>
        <dsp:cNvPr id="0" name=""/>
        <dsp:cNvSpPr/>
      </dsp:nvSpPr>
      <dsp:spPr>
        <a:xfrm>
          <a:off x="529011" y="2303053"/>
          <a:ext cx="369126" cy="741967"/>
        </a:xfrm>
        <a:custGeom>
          <a:avLst/>
          <a:gdLst/>
          <a:ahLst/>
          <a:cxnLst/>
          <a:rect l="0" t="0" r="0" b="0"/>
          <a:pathLst>
            <a:path>
              <a:moveTo>
                <a:pt x="0" y="0"/>
              </a:moveTo>
              <a:lnTo>
                <a:pt x="0" y="741967"/>
              </a:lnTo>
              <a:lnTo>
                <a:pt x="369126" y="741967"/>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10F237-5DF1-42A9-88E6-5B6DB3BD7A92}">
      <dsp:nvSpPr>
        <dsp:cNvPr id="0" name=""/>
        <dsp:cNvSpPr/>
      </dsp:nvSpPr>
      <dsp:spPr>
        <a:xfrm>
          <a:off x="1507579" y="1022874"/>
          <a:ext cx="2652339" cy="203755"/>
        </a:xfrm>
        <a:custGeom>
          <a:avLst/>
          <a:gdLst/>
          <a:ahLst/>
          <a:cxnLst/>
          <a:rect l="0" t="0" r="0" b="0"/>
          <a:pathLst>
            <a:path>
              <a:moveTo>
                <a:pt x="2652339" y="0"/>
              </a:moveTo>
              <a:lnTo>
                <a:pt x="2652339" y="101877"/>
              </a:lnTo>
              <a:lnTo>
                <a:pt x="0" y="101877"/>
              </a:lnTo>
              <a:lnTo>
                <a:pt x="0" y="203755"/>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587670C0-1180-4F5F-9F4C-3392F7D52F32}">
      <dsp:nvSpPr>
        <dsp:cNvPr id="0" name=""/>
        <dsp:cNvSpPr/>
      </dsp:nvSpPr>
      <dsp:spPr>
        <a:xfrm>
          <a:off x="3001086" y="1688"/>
          <a:ext cx="2317665" cy="1021185"/>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Instrumentation and Controls</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B. Drendel (AD/</a:t>
          </a:r>
          <a:r>
            <a:rPr lang="en-US" sz="1100" b="0" kern="1200" dirty="0" err="1" smtClean="0">
              <a:solidFill>
                <a:schemeClr val="tx1"/>
              </a:solidFill>
              <a:effectLst>
                <a:outerShdw blurRad="38100" dist="38100" dir="2700000" algn="tl">
                  <a:srgbClr val="000000">
                    <a:alpha val="43137"/>
                  </a:srgbClr>
                </a:outerShdw>
              </a:effectLst>
            </a:rPr>
            <a:t>Muon</a:t>
          </a:r>
          <a:r>
            <a:rPr lang="en-US" sz="1100" b="0" kern="1200" dirty="0" smtClean="0">
              <a:solidFill>
                <a:schemeClr val="tx1"/>
              </a:solidFill>
              <a:effectLst>
                <a:outerShdw blurRad="38100" dist="38100" dir="2700000" algn="tl">
                  <a:srgbClr val="000000">
                    <a:alpha val="43137"/>
                  </a:srgbClr>
                </a:outerShdw>
              </a:effectLst>
            </a:rPr>
            <a: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L3 and CAM</a:t>
          </a:r>
          <a:endParaRPr lang="en-US" sz="1100" b="0" kern="1200" dirty="0">
            <a:solidFill>
              <a:schemeClr val="tx1"/>
            </a:solidFill>
            <a:effectLst>
              <a:outerShdw blurRad="38100" dist="38100" dir="2700000" algn="tl">
                <a:srgbClr val="000000">
                  <a:alpha val="43137"/>
                </a:srgbClr>
              </a:outerShdw>
            </a:effectLst>
          </a:endParaRPr>
        </a:p>
      </dsp:txBody>
      <dsp:txXfrm>
        <a:off x="3001086" y="1688"/>
        <a:ext cx="2317665" cy="1021185"/>
      </dsp:txXfrm>
    </dsp:sp>
    <dsp:sp modelId="{2C2127AC-62E3-4BAA-8B7E-37BD072AACA2}">
      <dsp:nvSpPr>
        <dsp:cNvPr id="0" name=""/>
        <dsp:cNvSpPr/>
      </dsp:nvSpPr>
      <dsp:spPr>
        <a:xfrm>
          <a:off x="284369" y="1226630"/>
          <a:ext cx="2446419"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2.3.1</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Mu2e Controls</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B. Drendel (AD/</a:t>
          </a:r>
          <a:r>
            <a:rPr lang="en-US" sz="1100" b="0" kern="1200" dirty="0" err="1" smtClean="0">
              <a:solidFill>
                <a:schemeClr val="tx1"/>
              </a:solidFill>
              <a:effectLst>
                <a:outerShdw blurRad="38100" dist="38100" dir="2700000" algn="tl">
                  <a:srgbClr val="000000">
                    <a:alpha val="43137"/>
                  </a:srgbClr>
                </a:outerShdw>
              </a:effectLst>
            </a:rPr>
            <a:t>Muon</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284369" y="1226630"/>
        <a:ext cx="2446419" cy="1076423"/>
      </dsp:txXfrm>
    </dsp:sp>
    <dsp:sp modelId="{0BC563A2-BE6D-4F96-8733-4C24B8916518}">
      <dsp:nvSpPr>
        <dsp:cNvPr id="0" name=""/>
        <dsp:cNvSpPr/>
      </dsp:nvSpPr>
      <dsp:spPr>
        <a:xfrm>
          <a:off x="898138" y="2506809"/>
          <a:ext cx="2201776"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50800" dir="2700000" algn="ctr" rotWithShape="0">
            <a:schemeClr val="tx1">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2.3.1.1</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Transport &amp; Delivery Ring Controls</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G. Brown (AD/Controls)</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D. McArthur (AD/Controls)</a:t>
          </a:r>
        </a:p>
      </dsp:txBody>
      <dsp:txXfrm>
        <a:off x="898138" y="2506809"/>
        <a:ext cx="2201776" cy="1076423"/>
      </dsp:txXfrm>
    </dsp:sp>
    <dsp:sp modelId="{BDAC2A54-058C-41BE-92B1-934EEE2730CB}">
      <dsp:nvSpPr>
        <dsp:cNvPr id="0" name=""/>
        <dsp:cNvSpPr/>
      </dsp:nvSpPr>
      <dsp:spPr>
        <a:xfrm>
          <a:off x="898138" y="3786988"/>
          <a:ext cx="2201776" cy="1076423"/>
        </a:xfrm>
        <a:prstGeom prst="rect">
          <a:avLst/>
        </a:prstGeom>
        <a:solidFill>
          <a:schemeClr val="accent2">
            <a:lumMod val="60000"/>
            <a:lumOff val="4000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2.3.1.2 </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Mu2e Controls</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G. Brown (AD/Controls)</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D. McArthur (AD/Controls)</a:t>
          </a:r>
        </a:p>
      </dsp:txBody>
      <dsp:txXfrm>
        <a:off x="898138" y="3786988"/>
        <a:ext cx="2201776" cy="1076423"/>
      </dsp:txXfrm>
    </dsp:sp>
    <dsp:sp modelId="{A5E8D16E-4CD2-484C-BA8F-8358D4CC4EF0}">
      <dsp:nvSpPr>
        <dsp:cNvPr id="0" name=""/>
        <dsp:cNvSpPr/>
      </dsp:nvSpPr>
      <dsp:spPr>
        <a:xfrm>
          <a:off x="2936709" y="1226630"/>
          <a:ext cx="2446419"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2.3.2</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Delivery Ring Instrumentation</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B. Drendel (AD/</a:t>
          </a:r>
          <a:r>
            <a:rPr lang="en-US" sz="1100" b="0" kern="1200" dirty="0" err="1" smtClean="0">
              <a:solidFill>
                <a:schemeClr val="tx1"/>
              </a:solidFill>
              <a:effectLst>
                <a:outerShdw blurRad="38100" dist="38100" dir="2700000" algn="tl">
                  <a:srgbClr val="000000">
                    <a:alpha val="43137"/>
                  </a:srgbClr>
                </a:outerShdw>
              </a:effectLst>
            </a:rPr>
            <a:t>Muon</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2936709" y="1226630"/>
        <a:ext cx="2446419" cy="1076423"/>
      </dsp:txXfrm>
    </dsp:sp>
    <dsp:sp modelId="{5A2DCFD0-3205-49D6-8D38-2B0231445492}">
      <dsp:nvSpPr>
        <dsp:cNvPr id="0" name=""/>
        <dsp:cNvSpPr/>
      </dsp:nvSpPr>
      <dsp:spPr>
        <a:xfrm>
          <a:off x="3509842" y="2506809"/>
          <a:ext cx="2201776"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2.3.2.1</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DCCT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A. Ibrahim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3509842" y="2506809"/>
        <a:ext cx="2201776" cy="1076423"/>
      </dsp:txXfrm>
    </dsp:sp>
    <dsp:sp modelId="{7618CABA-9FDF-4F77-A64D-D16548203AF7}">
      <dsp:nvSpPr>
        <dsp:cNvPr id="0" name=""/>
        <dsp:cNvSpPr/>
      </dsp:nvSpPr>
      <dsp:spPr>
        <a:xfrm>
          <a:off x="3548314" y="3786988"/>
          <a:ext cx="2201776"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2.3.2.2</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Tune Measurement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V. Scarpine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B. Fellenz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3548314" y="3786988"/>
        <a:ext cx="2201776" cy="1076423"/>
      </dsp:txXfrm>
    </dsp:sp>
    <dsp:sp modelId="{AAD9E2DA-1AFD-46C6-9F63-3DF65CE96BD1}">
      <dsp:nvSpPr>
        <dsp:cNvPr id="0" name=""/>
        <dsp:cNvSpPr/>
      </dsp:nvSpPr>
      <dsp:spPr>
        <a:xfrm>
          <a:off x="5586884" y="1226630"/>
          <a:ext cx="2446419"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2.3.3</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Extraction </a:t>
          </a:r>
          <a:r>
            <a:rPr lang="en-US" sz="1100" b="0" kern="1200" dirty="0" err="1" smtClean="0">
              <a:solidFill>
                <a:schemeClr val="tx1"/>
              </a:solidFill>
              <a:effectLst>
                <a:outerShdw blurRad="38100" dist="38100" dir="2700000" algn="tl">
                  <a:srgbClr val="000000">
                    <a:alpha val="43137"/>
                  </a:srgbClr>
                </a:outerShdw>
              </a:effectLst>
            </a:rPr>
            <a:t>Beamline</a:t>
          </a:r>
          <a:r>
            <a:rPr lang="en-US" sz="1100" b="0" kern="1200" dirty="0" smtClean="0">
              <a:solidFill>
                <a:schemeClr val="tx1"/>
              </a:solidFill>
              <a:effectLst>
                <a:outerShdw blurRad="38100" dist="38100" dir="2700000" algn="tl">
                  <a:srgbClr val="000000">
                    <a:alpha val="43137"/>
                  </a:srgbClr>
                </a:outerShdw>
              </a:effectLst>
            </a:rPr>
            <a:t> Instrumentation</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B. Drendel (AD/</a:t>
          </a:r>
          <a:r>
            <a:rPr lang="en-US" sz="1100" b="0" kern="1200" dirty="0" err="1" smtClean="0">
              <a:solidFill>
                <a:schemeClr val="tx1"/>
              </a:solidFill>
              <a:effectLst>
                <a:outerShdw blurRad="38100" dist="38100" dir="2700000" algn="tl">
                  <a:srgbClr val="000000">
                    <a:alpha val="43137"/>
                  </a:srgbClr>
                </a:outerShdw>
              </a:effectLst>
            </a:rPr>
            <a:t>Muon</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5586884" y="1226630"/>
        <a:ext cx="2446419" cy="1076423"/>
      </dsp:txXfrm>
    </dsp:sp>
    <dsp:sp modelId="{7B784A63-FA3B-452E-970A-E6846D360050}">
      <dsp:nvSpPr>
        <dsp:cNvPr id="0" name=""/>
        <dsp:cNvSpPr/>
      </dsp:nvSpPr>
      <dsp:spPr>
        <a:xfrm>
          <a:off x="6198489" y="2506809"/>
          <a:ext cx="2201776"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2.3.3.1</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Profile Monitors</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G. Tassotto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D. Schoo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6198489" y="2506809"/>
        <a:ext cx="2201776" cy="1076423"/>
      </dsp:txXfrm>
    </dsp:sp>
    <dsp:sp modelId="{6D5CCE5B-BDA0-43DE-9527-96619DD410D8}">
      <dsp:nvSpPr>
        <dsp:cNvPr id="0" name=""/>
        <dsp:cNvSpPr/>
      </dsp:nvSpPr>
      <dsp:spPr>
        <a:xfrm>
          <a:off x="6198489" y="3786988"/>
          <a:ext cx="2201776"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2.3.3.2</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Beam Loss Monitors</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Randy Thurman-</a:t>
          </a:r>
          <a:r>
            <a:rPr lang="en-US" sz="1100" b="0" kern="1200" dirty="0" err="1" smtClean="0">
              <a:solidFill>
                <a:schemeClr val="tx1"/>
              </a:solidFill>
              <a:effectLst>
                <a:outerShdw blurRad="38100" dist="38100" dir="2700000" algn="tl">
                  <a:srgbClr val="000000">
                    <a:alpha val="43137"/>
                  </a:srgbClr>
                </a:outerShdw>
              </a:effectLst>
            </a:rPr>
            <a:t>Keup</a:t>
          </a:r>
          <a:r>
            <a:rPr lang="en-US" sz="1100" b="0" kern="1200" dirty="0" smtClean="0">
              <a:solidFill>
                <a:schemeClr val="tx1"/>
              </a:solidFill>
              <a:effectLst>
                <a:outerShdw blurRad="38100" dist="38100" dir="2700000" algn="tl">
                  <a:srgbClr val="000000">
                    <a:alpha val="43137"/>
                  </a:srgbClr>
                </a:outerShdw>
              </a:effectLst>
            </a:rPr>
            <a:t>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J. </a:t>
          </a:r>
          <a:r>
            <a:rPr lang="en-US" sz="1100" b="0" kern="1200" dirty="0" err="1" smtClean="0">
              <a:solidFill>
                <a:schemeClr val="tx1"/>
              </a:solidFill>
              <a:effectLst>
                <a:outerShdw blurRad="38100" dist="38100" dir="2700000" algn="tl">
                  <a:srgbClr val="000000">
                    <a:alpha val="43137"/>
                  </a:srgbClr>
                </a:outerShdw>
              </a:effectLst>
            </a:rPr>
            <a:t>Seraphin</a:t>
          </a:r>
          <a:r>
            <a:rPr lang="en-US" sz="1100" b="0" kern="1200" dirty="0" smtClean="0">
              <a:solidFill>
                <a:schemeClr val="tx1"/>
              </a:solidFill>
              <a:effectLst>
                <a:outerShdw blurRad="38100" dist="38100" dir="2700000" algn="tl">
                  <a:srgbClr val="000000">
                    <a:alpha val="43137"/>
                  </a:srgbClr>
                </a:outerShdw>
              </a:effectLst>
            </a:rPr>
            <a:t>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A. </a:t>
          </a:r>
          <a:r>
            <a:rPr lang="en-US" sz="1100" b="0" kern="1200" dirty="0" err="1" smtClean="0">
              <a:solidFill>
                <a:schemeClr val="tx1"/>
              </a:solidFill>
              <a:effectLst>
                <a:outerShdw blurRad="38100" dist="38100" dir="2700000" algn="tl">
                  <a:srgbClr val="000000">
                    <a:alpha val="43137"/>
                  </a:srgbClr>
                </a:outerShdw>
              </a:effectLst>
            </a:rPr>
            <a:t>Saewert</a:t>
          </a:r>
          <a:r>
            <a:rPr lang="en-US" sz="1100" b="0" kern="1200" dirty="0" smtClean="0">
              <a:solidFill>
                <a:schemeClr val="tx1"/>
              </a:solidFill>
              <a:effectLst>
                <a:outerShdw blurRad="38100" dist="38100" dir="2700000" algn="tl">
                  <a:srgbClr val="000000">
                    <a:alpha val="43137"/>
                  </a:srgbClr>
                </a:outerShdw>
              </a:effectLst>
            </a:rPr>
            <a:t>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6198489" y="3786988"/>
        <a:ext cx="2201776" cy="1076423"/>
      </dsp:txXfrm>
    </dsp:sp>
    <dsp:sp modelId="{CDC7A2EB-3546-4B19-A488-31A5AFB29620}">
      <dsp:nvSpPr>
        <dsp:cNvPr id="0" name=""/>
        <dsp:cNvSpPr/>
      </dsp:nvSpPr>
      <dsp:spPr>
        <a:xfrm>
          <a:off x="5522507" y="1688"/>
          <a:ext cx="2317665" cy="1021185"/>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2.3.4</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Technical Documentation</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B. Drendel (AD/</a:t>
          </a:r>
          <a:r>
            <a:rPr lang="en-US" sz="1100" b="0" kern="1200" dirty="0" err="1" smtClean="0">
              <a:solidFill>
                <a:schemeClr val="tx1"/>
              </a:solidFill>
              <a:effectLst>
                <a:outerShdw blurRad="38100" dist="38100" dir="2700000" algn="tl">
                  <a:srgbClr val="000000">
                    <a:alpha val="43137"/>
                  </a:srgbClr>
                </a:outerShdw>
              </a:effectLst>
            </a:rPr>
            <a:t>Muon</a:t>
          </a:r>
          <a:r>
            <a:rPr lang="en-US" sz="1100" b="0" kern="1200" dirty="0" smtClean="0">
              <a:solidFill>
                <a:schemeClr val="tx1"/>
              </a:solidFill>
              <a:effectLst>
                <a:outerShdw blurRad="38100" dist="38100" dir="2700000" algn="tl">
                  <a:srgbClr val="000000">
                    <a:alpha val="43137"/>
                  </a:srgbClr>
                </a:outerShdw>
              </a:effectLst>
            </a:rPr>
            <a:t>)</a:t>
          </a:r>
        </a:p>
      </dsp:txBody>
      <dsp:txXfrm>
        <a:off x="5522507" y="1688"/>
        <a:ext cx="2317665" cy="10211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pPr>
                <a:defRPr/>
              </a:pPr>
              <a:t>10/19/2014</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pPr>
                <a:defRPr/>
              </a:pPr>
              <a:t>‹#›</a:t>
            </a:fld>
            <a:endParaRPr lang="en-US" dirty="0"/>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a:latin typeface="Helvetica"/>
                <a:ea typeface="+mn-ea"/>
                <a:cs typeface="+mn-cs"/>
              </a:defRPr>
            </a:lvl1pPr>
          </a:lstStyle>
          <a:p>
            <a:pPr>
              <a:defRPr/>
            </a:pPr>
            <a:fld id="{82702176-6DAC-6B4F-B700-3AD3B8686ACC}" type="datetimeFigureOut">
              <a:rPr lang="en-US"/>
              <a:pPr>
                <a:defRPr/>
              </a:pPr>
              <a:t>10/19/2014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830" tIns="46415" rIns="92830" bIns="46415" rtlCol="0" anchor="ctr"/>
          <a:lstStyle/>
          <a:p>
            <a:pPr lvl="0"/>
            <a:endParaRPr lang="en-US" noProof="0" dirty="0" smtClean="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a:latin typeface="Helvetica"/>
                <a:ea typeface="+mn-ea"/>
                <a:cs typeface="+mn-cs"/>
              </a:defRPr>
            </a:lvl1pPr>
          </a:lstStyle>
          <a:p>
            <a:pPr>
              <a:defRPr/>
            </a:pPr>
            <a:fld id="{4649E3D0-3FEA-B642-9F67-967BE3D8E8DB}" type="slidenum">
              <a:rPr lang="en-US"/>
              <a:pPr>
                <a:defRPr/>
              </a:pPr>
              <a:t>‹#›</a:t>
            </a:fld>
            <a:endParaRPr lang="en-US" dirty="0"/>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a:t>
            </a:fld>
            <a:endParaRPr lang="en-US" dirty="0"/>
          </a:p>
        </p:txBody>
      </p:sp>
    </p:spTree>
    <p:extLst>
      <p:ext uri="{BB962C8B-B14F-4D97-AF65-F5344CB8AC3E}">
        <p14:creationId xmlns:p14="http://schemas.microsoft.com/office/powerpoint/2010/main" val="3976188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Beam Intensity Monitors (DCCT)</a:t>
            </a:r>
          </a:p>
          <a:p>
            <a:r>
              <a:rPr lang="en-US" dirty="0"/>
              <a:t>A DC current transformer (DCCT) is a device used to measure the quantity of circulating beam with high precision. D:BEAM will become the beam intensity read back for the Delivery Ring. The Accumulator DCCT becomes a spare [2] [6].   Both systems have a full-scale range of 400mA (400e10). Measurements have shown nonlinear errors approaching ~2% for DC currents greater than 200mA. To maximize linearity, calibration procedure focus on doing a least square fit between 0-200mA. The system has an accuracy of one part in 10</a:t>
            </a:r>
            <a:r>
              <a:rPr lang="en-US" baseline="30000" dirty="0"/>
              <a:t>5</a:t>
            </a:r>
            <a:r>
              <a:rPr lang="en-US" dirty="0"/>
              <a:t> over the range of 1 x 10</a:t>
            </a:r>
            <a:r>
              <a:rPr lang="en-US" baseline="30000" dirty="0"/>
              <a:t>10</a:t>
            </a:r>
            <a:r>
              <a:rPr lang="en-US" dirty="0"/>
              <a:t> to 2 x 10</a:t>
            </a:r>
            <a:r>
              <a:rPr lang="en-US" baseline="30000" dirty="0"/>
              <a:t>12</a:t>
            </a:r>
            <a:r>
              <a:rPr lang="en-US" dirty="0"/>
              <a:t> particles with a noise floor of 2 x 10</a:t>
            </a:r>
            <a:r>
              <a:rPr lang="en-US" baseline="30000" dirty="0"/>
              <a:t>9</a:t>
            </a:r>
            <a:r>
              <a:rPr lang="en-US" dirty="0"/>
              <a:t>.</a:t>
            </a:r>
          </a:p>
          <a:p>
            <a:endParaRPr lang="en-US" dirty="0" smtClean="0"/>
          </a:p>
          <a:p>
            <a:r>
              <a:rPr lang="en-US" dirty="0"/>
              <a:t>The existing tunnel device in the Delivery Ring can be reused, after applying some modifications. The Delivery Ring DCCT will not require any specific changes to the physical detector, but will need its analog conditioning and VME electronics modified for Mu2e operation.   The Accumulator unit will become a working spare.</a:t>
            </a:r>
          </a:p>
          <a:p>
            <a:r>
              <a:rPr lang="en-US" dirty="0"/>
              <a:t> </a:t>
            </a:r>
          </a:p>
          <a:p>
            <a:r>
              <a:rPr lang="en-US" dirty="0"/>
              <a:t>The pickups consist of two sets of </a:t>
            </a:r>
            <a:r>
              <a:rPr lang="en-US" dirty="0" err="1"/>
              <a:t>supermalloy</a:t>
            </a:r>
            <a:r>
              <a:rPr lang="en-US" dirty="0"/>
              <a:t> tape-wound </a:t>
            </a:r>
            <a:r>
              <a:rPr lang="en-US" dirty="0" err="1"/>
              <a:t>toroidal</a:t>
            </a:r>
            <a:r>
              <a:rPr lang="en-US" dirty="0"/>
              <a:t> cores with laminations, which act to reduce eddy currents. Beam goes through the hole of the donut and acts as a single turn on both toroid sets. The beam sensing electronics are attached to wire windings on each of the toroid sets. One set of cores (T1 &amp; T2) is driven into saturation with 800Hz sinusoidal drive signal. Passing beam induces net magnetic flux on this set of cores, and a second harmonic of the drive signal is detected in the sense winding. The electronics processes this signal and produces an equal and opposite current that minimizes the harmonic and thus keeps the net toroid flux at zero. The second set of cores (T3) is not driven into saturations and follows classical transformer theory. This signal detected processed by the electronics to extend the bandwidth of the entire system. The combination of the resulting signal from processing each sense winding produces the complete feedback signal.  </a:t>
            </a:r>
          </a:p>
          <a:p>
            <a:endParaRPr lang="en-US" dirty="0" smtClean="0"/>
          </a:p>
          <a:p>
            <a:r>
              <a:rPr lang="en-US" dirty="0"/>
              <a:t>As shown in 6, the receiver chassis provides 3 different sets of analog outputs. Each has a different voltage range and bandwidth, based on modification in the receiver electronics. In order to best measure both the injected and leftover Delivery Ring beam, the following configurations were chosen.</a:t>
            </a:r>
          </a:p>
          <a:p>
            <a:pPr lvl="0"/>
            <a:r>
              <a:rPr lang="en-US" dirty="0"/>
              <a:t>1 Hz bandwidth with 40 mA/V scale.  This output is routed to a </a:t>
            </a:r>
            <a:r>
              <a:rPr lang="en-US" dirty="0" err="1"/>
              <a:t>Keithley</a:t>
            </a:r>
            <a:r>
              <a:rPr lang="en-US" dirty="0"/>
              <a:t> digital voltmeter (DVM) located in a rack in the AP10 control room.  The </a:t>
            </a:r>
            <a:r>
              <a:rPr lang="en-US" dirty="0" err="1"/>
              <a:t>Keithley</a:t>
            </a:r>
            <a:r>
              <a:rPr lang="en-US" dirty="0"/>
              <a:t> DVM is a GPIB device that talks to the control system through the AP1001 front end, resulting in the D:IBEAM </a:t>
            </a:r>
            <a:r>
              <a:rPr lang="en-US" dirty="0" err="1"/>
              <a:t>readback</a:t>
            </a:r>
            <a:r>
              <a:rPr lang="en-US" dirty="0"/>
              <a:t> that updates once per second with a scale in the mA particle range. Due to the slow 1 Hz sample rate, D:IBEAM is not useful to measure Mu2e slow extracted beam, but will be used for circulating beam studies, diagnostic studies, or calibrations. Maintaining this device also will provide backward compatibility to other intensity algorithms running on AP1001.</a:t>
            </a:r>
          </a:p>
          <a:p>
            <a:pPr lvl="0"/>
            <a:r>
              <a:rPr lang="en-US" dirty="0"/>
              <a:t>400Hz bandwidth with 40 mA/V scale. This output will simultaneously provide 2 </a:t>
            </a:r>
            <a:r>
              <a:rPr lang="en-US" dirty="0" err="1"/>
              <a:t>readback</a:t>
            </a:r>
            <a:r>
              <a:rPr lang="en-US" dirty="0"/>
              <a:t> devices in the control system. One device, D:IBEAMB, is processed through an MADC, using the standard CAMAC 190 card communicating through the </a:t>
            </a:r>
            <a:r>
              <a:rPr lang="en-US" dirty="0" err="1"/>
              <a:t>Pbar</a:t>
            </a:r>
            <a:r>
              <a:rPr lang="en-US" dirty="0"/>
              <a:t> CAMAC front end. At a 720Hz update rate, this 12bit </a:t>
            </a:r>
            <a:r>
              <a:rPr lang="en-US" dirty="0" err="1"/>
              <a:t>readback</a:t>
            </a:r>
            <a:r>
              <a:rPr lang="en-US" dirty="0"/>
              <a:t> effectively provides 40 samples of beam intensity measurements in the mA particle range over the 56msec spill. Although this device would allow us to measure the injected beam and beam through the slow spill cycle, D:IBEAMB is primarily intended for  diagnostic purposes. In addition, this output will provide a second device, D:BEAM, which output is sampled by a VME front end after  conditioned thru a buffer amplifier (see later description of PBEAM). D:BEAM is intended to be primary measurement of the injected beam and the beam through the slow spill cycle. </a:t>
            </a:r>
          </a:p>
          <a:p>
            <a:pPr lvl="0"/>
            <a:r>
              <a:rPr lang="en-US" dirty="0"/>
              <a:t>400Hz bandwidth with 5 mA/V scale. This output, D:IBEAMV will drive a buffer amplifier, whose output is sampled by a VME front end (see later description of PBEAM).  This intensity </a:t>
            </a:r>
            <a:r>
              <a:rPr lang="en-US" dirty="0" err="1"/>
              <a:t>readback</a:t>
            </a:r>
            <a:r>
              <a:rPr lang="en-US" dirty="0"/>
              <a:t> in the </a:t>
            </a:r>
            <a:r>
              <a:rPr lang="en-US" dirty="0" err="1"/>
              <a:t>uA</a:t>
            </a:r>
            <a:r>
              <a:rPr lang="en-US" dirty="0"/>
              <a:t> range will provide the best measurement the leftover beam after slow spill has finished.</a:t>
            </a:r>
          </a:p>
          <a:p>
            <a:endParaRPr lang="en-US" dirty="0" smtClean="0"/>
          </a:p>
          <a:p>
            <a:r>
              <a:rPr lang="en-US" dirty="0"/>
              <a:t>The DCCT noise levels are essentially the same in these outputs. The noise of the </a:t>
            </a:r>
            <a:r>
              <a:rPr lang="en-US" dirty="0" err="1"/>
              <a:t>Debuncher</a:t>
            </a:r>
            <a:r>
              <a:rPr lang="en-US" dirty="0"/>
              <a:t> DCCT is about 1.4uA </a:t>
            </a:r>
            <a:r>
              <a:rPr lang="en-US" dirty="0" err="1"/>
              <a:t>rms</a:t>
            </a:r>
            <a:r>
              <a:rPr lang="en-US" dirty="0"/>
              <a:t> for both the 5 and 40mA/V outputs   (square root of the sum of the squares from 1 to 58Hz).  The Accumulator measures 2.2uA rms. </a:t>
            </a:r>
          </a:p>
          <a:p>
            <a:r>
              <a:rPr lang="en-US" dirty="0"/>
              <a:t> </a:t>
            </a:r>
          </a:p>
          <a:p>
            <a:r>
              <a:rPr lang="en-US" dirty="0"/>
              <a:t>PBEAM is a VME front end located in AP10. The front end includes a five-slot VME crate with a Motorola MVME-2401 controller.  An ICS-110BL-8B provides 4 differential 24 bit ADC channels delivering 18 bits of accuracy. A PMC-UCD provides TCLK and allows ACNET channels that track beam intensity measured on event.  (MDAT can also be supported if desired.) Originally, it instrumented such that a single input to the digitizer was from each </a:t>
            </a:r>
            <a:r>
              <a:rPr lang="en-US" dirty="0" err="1"/>
              <a:t>pbar</a:t>
            </a:r>
            <a:r>
              <a:rPr lang="en-US" dirty="0"/>
              <a:t> DCCT systems (i.e. one for </a:t>
            </a:r>
            <a:r>
              <a:rPr lang="en-US" dirty="0" err="1"/>
              <a:t>Debuncher</a:t>
            </a:r>
            <a:r>
              <a:rPr lang="en-US" dirty="0"/>
              <a:t> and another for Accumulator). Since the Accumulator now becomes a spare system, the VME front end will be modified so that both inputs to the digitizer will be from one DCCT system (i.e. </a:t>
            </a:r>
            <a:r>
              <a:rPr lang="en-US" dirty="0" err="1"/>
              <a:t>Debuncher</a:t>
            </a:r>
            <a:r>
              <a:rPr lang="en-US" dirty="0"/>
              <a:t>). One channel will be feed from the 40mA/V receiver chassis output, while the other from 5mA/V. A conditioning amplifier would be used for filtering and to provide a differential inputs to the ADC. The </a:t>
            </a:r>
            <a:r>
              <a:rPr lang="en-US" dirty="0" err="1"/>
              <a:t>Debuncher</a:t>
            </a:r>
            <a:r>
              <a:rPr lang="en-US" dirty="0"/>
              <a:t> signals would be filtered, amplified and driven differentially to the ADC about 50 feet away, located above the Accumulator DCCT.  The digitizer oversamples the 400 Hz DCCT outputs at 720 Hz and can provide </a:t>
            </a:r>
            <a:r>
              <a:rPr lang="en-US" dirty="0" err="1"/>
              <a:t>readbacks</a:t>
            </a:r>
            <a:r>
              <a:rPr lang="en-US" dirty="0"/>
              <a:t> with a resolution on the order of a sliding average of twelve 720 Hz samples. Digital signal processing will allow us to measure the injected beam and beam through the slow spill cycle as well as measure the leftover beam after slow spill has finished. The proposed digitizer has the dynamic range to measure the full 400mA range while providing ½ </a:t>
            </a:r>
            <a:r>
              <a:rPr lang="en-US" dirty="0" err="1"/>
              <a:t>uA</a:t>
            </a:r>
            <a:r>
              <a:rPr lang="en-US" dirty="0"/>
              <a:t> </a:t>
            </a:r>
            <a:r>
              <a:rPr lang="en-US" dirty="0" err="1"/>
              <a:t>rms</a:t>
            </a:r>
            <a:r>
              <a:rPr lang="en-US" dirty="0"/>
              <a:t> resolution.  Processing the signals digitally will also improve accuracy.  The DCCT’s provide between 1 and 2 </a:t>
            </a:r>
            <a:r>
              <a:rPr lang="en-US" dirty="0" err="1"/>
              <a:t>uA</a:t>
            </a:r>
            <a:r>
              <a:rPr lang="en-US" dirty="0"/>
              <a:t> </a:t>
            </a:r>
            <a:r>
              <a:rPr lang="en-US" dirty="0" err="1"/>
              <a:t>rms</a:t>
            </a:r>
            <a:r>
              <a:rPr lang="en-US" dirty="0"/>
              <a:t> provided the 60Hz harmonics are removed.</a:t>
            </a:r>
          </a:p>
          <a:p>
            <a:r>
              <a:rPr lang="en-US" dirty="0"/>
              <a:t> </a:t>
            </a:r>
          </a:p>
          <a:p>
            <a:r>
              <a:rPr lang="en-US" dirty="0"/>
              <a:t>PBEAM was designed to provide stable </a:t>
            </a:r>
            <a:r>
              <a:rPr lang="en-US" dirty="0" err="1"/>
              <a:t>readback</a:t>
            </a:r>
            <a:r>
              <a:rPr lang="en-US" dirty="0"/>
              <a:t> that is fast enough to sample Delivery Ring beam at various times during the slow spill cycle. D:BEAM is the Delivery Ring Beam Current or main intensity device and is used to derive other arrayed data.  PBEAM also provides two other sets of devices that records beam measurements on event. One type is called the fixed-event devices. These will be labeled as D: BEAMXX, where XX is the TCLK reset event. Fixed-event devices will be an array device, containing up to 6 devices. Another time of device is a variable-triggered-event device. It is also an arrayed device, which will be labeled as D:BEAMx. This </a:t>
            </a:r>
            <a:r>
              <a:rPr lang="en-US" dirty="0" err="1"/>
              <a:t>deivce</a:t>
            </a:r>
            <a:r>
              <a:rPr lang="en-US" dirty="0"/>
              <a:t> contains 10 elements, and x will represent the index. Each element will have a settable TCLK event and delay, measured in seconds. The TCLK event is set via the “Timer Reference” selection on a parameter page. The delay is the D/A setting and the intensity </a:t>
            </a:r>
            <a:r>
              <a:rPr lang="en-US" dirty="0" err="1"/>
              <a:t>readback</a:t>
            </a:r>
            <a:r>
              <a:rPr lang="en-US" dirty="0"/>
              <a:t> is the A/D reading.</a:t>
            </a:r>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10</a:t>
            </a:fld>
            <a:endParaRPr lang="en-US" dirty="0"/>
          </a:p>
        </p:txBody>
      </p:sp>
    </p:spTree>
    <p:extLst>
      <p:ext uri="{BB962C8B-B14F-4D97-AF65-F5344CB8AC3E}">
        <p14:creationId xmlns:p14="http://schemas.microsoft.com/office/powerpoint/2010/main" val="1262796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Delivery Ring Tune Measurement  </a:t>
            </a:r>
          </a:p>
          <a:p>
            <a:r>
              <a:rPr lang="en-US" dirty="0"/>
              <a:t>The Delivery Ring is a resonant extraction machine that will require a tune measurement system. The delivery ring tune measurement system will need to measure the average tune and the tune spectrum through the entire 56 </a:t>
            </a:r>
            <a:r>
              <a:rPr lang="en-US" dirty="0" err="1"/>
              <a:t>ms</a:t>
            </a:r>
            <a:r>
              <a:rPr lang="en-US" dirty="0"/>
              <a:t> resonant extraction cycle. These tune measurements will have a resolution of 0.001 at 600 Hz and 0.0001 using averaging. In addition to measuring tune, the system will measure transverse </a:t>
            </a:r>
            <a:r>
              <a:rPr lang="en-US" dirty="0" err="1"/>
              <a:t>emittance</a:t>
            </a:r>
            <a:r>
              <a:rPr lang="en-US" dirty="0"/>
              <a:t> using information from the tune spectrum.</a:t>
            </a:r>
          </a:p>
          <a:p>
            <a:r>
              <a:rPr lang="en-US" dirty="0"/>
              <a:t> </a:t>
            </a:r>
          </a:p>
          <a:p>
            <a:r>
              <a:rPr lang="en-US" dirty="0"/>
              <a:t>The delivery ring tune measurements will consist of two parts, (1) a </a:t>
            </a:r>
            <a:r>
              <a:rPr lang="en-US" dirty="0" err="1"/>
              <a:t>Schottky</a:t>
            </a:r>
            <a:r>
              <a:rPr lang="en-US" dirty="0"/>
              <a:t> detector system and (2) a direct diode detection base-band Q (3D BBQ) measurement. Both systems have the advantage of being non-destructive to the beam. While the </a:t>
            </a:r>
            <a:r>
              <a:rPr lang="en-US" dirty="0" err="1"/>
              <a:t>Schottky</a:t>
            </a:r>
            <a:r>
              <a:rPr lang="en-US" dirty="0"/>
              <a:t> system has the additional advantage that it can measure transverse </a:t>
            </a:r>
            <a:r>
              <a:rPr lang="en-US" dirty="0" err="1"/>
              <a:t>emittance</a:t>
            </a:r>
            <a:r>
              <a:rPr lang="en-US" dirty="0"/>
              <a:t>, it has the challenge of achieving the desired accuracy at an adequately fast update rate. Averaging of the 3D BBQ system will alleviate this problem.</a:t>
            </a:r>
          </a:p>
          <a:p>
            <a:r>
              <a:rPr lang="en-US" dirty="0"/>
              <a:t> </a:t>
            </a:r>
          </a:p>
          <a:p>
            <a:r>
              <a:rPr lang="en-US" dirty="0"/>
              <a:t>The </a:t>
            </a:r>
            <a:r>
              <a:rPr lang="en-US" dirty="0" err="1"/>
              <a:t>Schottky</a:t>
            </a:r>
            <a:r>
              <a:rPr lang="en-US" dirty="0"/>
              <a:t> detector system consists of 21.4 MHz resonant pickups taken from the decommissioned </a:t>
            </a:r>
            <a:r>
              <a:rPr lang="en-US" dirty="0" err="1"/>
              <a:t>Tevatron</a:t>
            </a:r>
            <a:r>
              <a:rPr lang="en-US" dirty="0"/>
              <a:t> accelerator as well as its receiver electronics [11]. The 21.4 MHz resonant pickups are two separate horizontal and vertical units with one meter long copper electrodes with stepper motor driven adjustable aperture. Figure 9 shows the vertical pickup unit with attached 21.4 MHz resonator. The </a:t>
            </a:r>
            <a:r>
              <a:rPr lang="en-US" dirty="0" err="1"/>
              <a:t>Schottky</a:t>
            </a:r>
            <a:r>
              <a:rPr lang="en-US" dirty="0"/>
              <a:t> system will measure the tune spectrum and transverse </a:t>
            </a:r>
            <a:r>
              <a:rPr lang="en-US" dirty="0" err="1"/>
              <a:t>emittance</a:t>
            </a:r>
            <a:r>
              <a:rPr lang="en-US" dirty="0"/>
              <a:t>.</a:t>
            </a:r>
          </a:p>
          <a:p>
            <a:endParaRPr lang="en-US" dirty="0"/>
          </a:p>
          <a:p>
            <a:pPr defTabSz="464149">
              <a:defRPr/>
            </a:pPr>
            <a:r>
              <a:rPr lang="en-US" dirty="0"/>
              <a:t>A period of beam studies will be required to optimize the </a:t>
            </a:r>
            <a:r>
              <a:rPr lang="en-US" dirty="0" err="1"/>
              <a:t>Schottky</a:t>
            </a:r>
            <a:r>
              <a:rPr lang="en-US" dirty="0"/>
              <a:t> detectors for Delivery Ring operation.  Optimal tune measurement will require selection of appropriate band pass filters (BPFs).  A block diagram of the electronics setup is shown in Figure 10.  Both upper and lower sidebands for the horizontal and vertical tunes fall far enough away from the revolution harmonics to allow valid tune measurements with appropriately chosen band pass filters. </a:t>
            </a:r>
          </a:p>
          <a:p>
            <a:pPr defTabSz="464149">
              <a:defRPr/>
            </a:pPr>
            <a:endParaRPr lang="en-US" dirty="0"/>
          </a:p>
          <a:p>
            <a:r>
              <a:rPr lang="en-US" sz="2400" dirty="0"/>
              <a:t>Filter out revolution harmonics</a:t>
            </a:r>
          </a:p>
          <a:p>
            <a:r>
              <a:rPr lang="en-US" sz="2400" dirty="0"/>
              <a:t>Down convert from 36</a:t>
            </a:r>
            <a:r>
              <a:rPr lang="en-US" sz="2400" baseline="30000" dirty="0"/>
              <a:t>th</a:t>
            </a:r>
            <a:r>
              <a:rPr lang="en-US" sz="2400" dirty="0"/>
              <a:t>/37</a:t>
            </a:r>
            <a:r>
              <a:rPr lang="en-US" sz="2400" baseline="30000" dirty="0"/>
              <a:t>th</a:t>
            </a:r>
            <a:r>
              <a:rPr lang="en-US" sz="2400" dirty="0"/>
              <a:t> harmonics to 1</a:t>
            </a:r>
            <a:r>
              <a:rPr lang="en-US" sz="2400" baseline="30000" dirty="0"/>
              <a:t>st</a:t>
            </a:r>
            <a:r>
              <a:rPr lang="en-US" sz="2400" dirty="0"/>
              <a:t> harmonic (0 to 590 KHz)</a:t>
            </a:r>
          </a:p>
          <a:p>
            <a:r>
              <a:rPr lang="en-US" sz="2400" dirty="0"/>
              <a:t>Use 24-bit ADC to sample signal</a:t>
            </a:r>
          </a:p>
          <a:p>
            <a:pPr lvl="1"/>
            <a:r>
              <a:rPr lang="en-US" sz="2000" dirty="0"/>
              <a:t>2 to 4 MHz sampling</a:t>
            </a:r>
          </a:p>
          <a:p>
            <a:pPr lvl="1"/>
            <a:r>
              <a:rPr lang="en-US" sz="2000" dirty="0"/>
              <a:t>100 </a:t>
            </a:r>
            <a:r>
              <a:rPr lang="en-US" sz="2000" dirty="0" err="1"/>
              <a:t>db</a:t>
            </a:r>
            <a:r>
              <a:rPr lang="en-US" sz="2000" dirty="0"/>
              <a:t> dynamic range</a:t>
            </a:r>
          </a:p>
          <a:p>
            <a:r>
              <a:rPr lang="en-US" dirty="0" smtClean="0"/>
              <a:t>Use digital signal processing to produce tunes</a:t>
            </a:r>
          </a:p>
          <a:p>
            <a:pPr lvl="1"/>
            <a:r>
              <a:rPr lang="en-US" dirty="0" smtClean="0"/>
              <a:t>0.001 tunes at 590 Hz</a:t>
            </a:r>
          </a:p>
          <a:p>
            <a:pPr lvl="1"/>
            <a:r>
              <a:rPr lang="en-US" dirty="0" smtClean="0"/>
              <a:t>0.0001 tunes with averaging over many spills</a:t>
            </a:r>
          </a:p>
          <a:p>
            <a:pPr defTabSz="464149">
              <a:defRPr/>
            </a:pPr>
            <a:endParaRPr lang="en-US" dirty="0"/>
          </a:p>
          <a:p>
            <a:r>
              <a:rPr lang="en-US" dirty="0" smtClean="0">
                <a:solidFill>
                  <a:srgbClr val="0070C0"/>
                </a:solidFill>
              </a:rPr>
              <a:t>Beam Parameters:</a:t>
            </a:r>
          </a:p>
          <a:p>
            <a:r>
              <a:rPr lang="en-US" sz="2000" dirty="0"/>
              <a:t>Peak intensity: 1e12 protons</a:t>
            </a:r>
          </a:p>
          <a:p>
            <a:r>
              <a:rPr lang="en-US" sz="2000" dirty="0"/>
              <a:t>Beam energy: 8 </a:t>
            </a:r>
            <a:r>
              <a:rPr lang="en-US" sz="2000" dirty="0" err="1"/>
              <a:t>GeV</a:t>
            </a:r>
            <a:endParaRPr lang="en-US" sz="2000" dirty="0"/>
          </a:p>
          <a:p>
            <a:r>
              <a:rPr lang="en-US" sz="2000" dirty="0"/>
              <a:t>Bunch structure: Single 2.5 MHz bunch</a:t>
            </a:r>
          </a:p>
          <a:p>
            <a:r>
              <a:rPr lang="en-US" sz="2000" dirty="0"/>
              <a:t>Nominal bunch length: 40 ns</a:t>
            </a:r>
          </a:p>
          <a:p>
            <a:r>
              <a:rPr lang="en-US" sz="2000" dirty="0"/>
              <a:t>Bunch base width: 200 ns</a:t>
            </a:r>
          </a:p>
          <a:p>
            <a:r>
              <a:rPr lang="en-US" sz="2000" dirty="0"/>
              <a:t>Resonant slow-spill extraction over 58 </a:t>
            </a:r>
            <a:r>
              <a:rPr lang="en-US" sz="2000" dirty="0" err="1"/>
              <a:t>ms</a:t>
            </a:r>
            <a:endParaRPr lang="en-US" sz="2000" dirty="0"/>
          </a:p>
          <a:p>
            <a:pPr lvl="1"/>
            <a:r>
              <a:rPr lang="en-US" sz="1800" dirty="0"/>
              <a:t>30e6 protons extracted per turn</a:t>
            </a:r>
          </a:p>
          <a:p>
            <a:pPr defTabSz="464149">
              <a:defRPr/>
            </a:pPr>
            <a:endParaRPr lang="en-US" dirty="0"/>
          </a:p>
          <a:p>
            <a:pPr defTabSz="464149">
              <a:defRPr/>
            </a:pPr>
            <a:endParaRPr lang="en-US" dirty="0"/>
          </a:p>
          <a:p>
            <a:r>
              <a:rPr lang="en-US" dirty="0" smtClean="0">
                <a:solidFill>
                  <a:srgbClr val="0070C0"/>
                </a:solidFill>
              </a:rPr>
              <a:t>Tune Parameters:</a:t>
            </a:r>
          </a:p>
          <a:p>
            <a:r>
              <a:rPr lang="en-US" sz="1800" dirty="0"/>
              <a:t>Nominal tunes</a:t>
            </a:r>
          </a:p>
          <a:p>
            <a:pPr lvl="1"/>
            <a:r>
              <a:rPr lang="en-US" sz="2000" dirty="0" err="1">
                <a:latin typeface="Symbol" pitchFamily="18" charset="2"/>
              </a:rPr>
              <a:t>n</a:t>
            </a:r>
            <a:r>
              <a:rPr lang="en-US" sz="2800" baseline="-25000" dirty="0" err="1"/>
              <a:t>x</a:t>
            </a:r>
            <a:r>
              <a:rPr lang="en-US" sz="1600" dirty="0"/>
              <a:t> </a:t>
            </a:r>
            <a:r>
              <a:rPr lang="en-US" sz="1800" dirty="0"/>
              <a:t>= 9.653</a:t>
            </a:r>
            <a:endParaRPr lang="en-US" sz="1600" dirty="0"/>
          </a:p>
          <a:p>
            <a:pPr lvl="1"/>
            <a:r>
              <a:rPr lang="en-US" sz="2000" dirty="0" err="1">
                <a:latin typeface="Symbol" pitchFamily="18" charset="2"/>
              </a:rPr>
              <a:t>n</a:t>
            </a:r>
            <a:r>
              <a:rPr lang="en-US" sz="2800" baseline="-25000" dirty="0" err="1"/>
              <a:t>y</a:t>
            </a:r>
            <a:r>
              <a:rPr lang="en-US" sz="1600" dirty="0"/>
              <a:t> </a:t>
            </a:r>
            <a:r>
              <a:rPr lang="en-US" sz="1800" dirty="0"/>
              <a:t>= 9.735</a:t>
            </a:r>
            <a:endParaRPr lang="en-US" sz="1600" dirty="0"/>
          </a:p>
          <a:p>
            <a:r>
              <a:rPr lang="en-US" sz="1800" dirty="0" err="1"/>
              <a:t>Buncher</a:t>
            </a:r>
            <a:r>
              <a:rPr lang="en-US" sz="1800" dirty="0"/>
              <a:t> revolution </a:t>
            </a:r>
            <a:r>
              <a:rPr lang="en-US" sz="1800" dirty="0" err="1"/>
              <a:t>freq</a:t>
            </a:r>
            <a:r>
              <a:rPr lang="en-US" sz="1800" dirty="0"/>
              <a:t>: 590.018 KHz</a:t>
            </a:r>
          </a:p>
          <a:p>
            <a:endParaRPr lang="en-US" sz="1400" dirty="0">
              <a:solidFill>
                <a:srgbClr val="0070C0"/>
              </a:solidFill>
            </a:endParaRPr>
          </a:p>
          <a:p>
            <a:r>
              <a:rPr lang="en-US" dirty="0" smtClean="0">
                <a:solidFill>
                  <a:srgbClr val="0070C0"/>
                </a:solidFill>
              </a:rPr>
              <a:t>Measurement Requirements:</a:t>
            </a:r>
            <a:endParaRPr lang="en-US" dirty="0" smtClean="0"/>
          </a:p>
          <a:p>
            <a:r>
              <a:rPr lang="en-US" sz="1800" dirty="0"/>
              <a:t>Measure tune and transverse </a:t>
            </a:r>
            <a:r>
              <a:rPr lang="en-US" sz="1800" dirty="0" err="1"/>
              <a:t>emittance</a:t>
            </a:r>
            <a:endParaRPr lang="en-US" sz="1800" dirty="0"/>
          </a:p>
          <a:p>
            <a:pPr lvl="1"/>
            <a:r>
              <a:rPr lang="en-US" sz="1800" dirty="0"/>
              <a:t>Measure tune throughout slow-spill</a:t>
            </a:r>
          </a:p>
          <a:p>
            <a:r>
              <a:rPr lang="en-US" sz="1800" dirty="0"/>
              <a:t>Tune resolution: </a:t>
            </a:r>
          </a:p>
          <a:p>
            <a:pPr lvl="1"/>
            <a:r>
              <a:rPr lang="en-US" sz="1800" dirty="0"/>
              <a:t>0.0001 (with averaging)</a:t>
            </a:r>
          </a:p>
          <a:p>
            <a:pPr lvl="1"/>
            <a:r>
              <a:rPr lang="en-US" sz="1800" dirty="0"/>
              <a:t>0.001 @ 600 Hz</a:t>
            </a:r>
          </a:p>
          <a:p>
            <a:pPr defTabSz="464149">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11</a:t>
            </a:fld>
            <a:endParaRPr lang="en-US" dirty="0"/>
          </a:p>
        </p:txBody>
      </p:sp>
    </p:spTree>
    <p:extLst>
      <p:ext uri="{BB962C8B-B14F-4D97-AF65-F5344CB8AC3E}">
        <p14:creationId xmlns:p14="http://schemas.microsoft.com/office/powerpoint/2010/main" val="51936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12</a:t>
            </a:fld>
            <a:endParaRPr lang="en-US" dirty="0"/>
          </a:p>
        </p:txBody>
      </p:sp>
    </p:spTree>
    <p:extLst>
      <p:ext uri="{BB962C8B-B14F-4D97-AF65-F5344CB8AC3E}">
        <p14:creationId xmlns:p14="http://schemas.microsoft.com/office/powerpoint/2010/main" val="4258499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M4 Line Instrumentation:</a:t>
            </a:r>
          </a:p>
          <a:p>
            <a:r>
              <a:rPr lang="en-US" dirty="0"/>
              <a:t>Slow extracted proton beam from the Delivery Ring will traverse the newly constructed M4 line before arriving at the Mu2e target.  Instrumentation hardware and electronics will be recycled from other areas.  The instantaneous intensity of the slow spill beam is too small to be measured with </a:t>
            </a:r>
            <a:r>
              <a:rPr lang="en-US" dirty="0" err="1"/>
              <a:t>Toroids</a:t>
            </a:r>
            <a:r>
              <a:rPr lang="en-US" dirty="0"/>
              <a:t>, so retractable ion chambers will be constructed to measure the beam intensity.   A Beam Loss Monitor (BLM) system based on the hardware and electronics that exist in the P1 and P2 line will be implemented to help maintain good transmission efficiency in the beam lines. Secondary Emission Monitors (SEMs) and Segmented Ion Wire Chambers (SWICs) will provide beam profiles in both transverse planes.  </a:t>
            </a:r>
          </a:p>
          <a:p>
            <a:endParaRPr lang="en-US" dirty="0" smtClean="0"/>
          </a:p>
          <a:p>
            <a:endParaRPr lang="en-US" dirty="0" smtClean="0"/>
          </a:p>
          <a:p>
            <a:r>
              <a:rPr lang="en-US" dirty="0" smtClean="0"/>
              <a:t>Instrumentation</a:t>
            </a:r>
            <a:r>
              <a:rPr lang="en-US" baseline="0" dirty="0" smtClean="0"/>
              <a:t> locations were chosen by the beam lines optics expert in order to tune-up the line.   16 profile monitors.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13</a:t>
            </a:fld>
            <a:endParaRPr lang="en-US" dirty="0"/>
          </a:p>
        </p:txBody>
      </p:sp>
    </p:spTree>
    <p:extLst>
      <p:ext uri="{BB962C8B-B14F-4D97-AF65-F5344CB8AC3E}">
        <p14:creationId xmlns:p14="http://schemas.microsoft.com/office/powerpoint/2010/main" val="1577025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Ion Chambers:  </a:t>
            </a:r>
          </a:p>
          <a:p>
            <a:r>
              <a:rPr lang="en-US" dirty="0"/>
              <a:t>Ion chambers will be the primary intensity measurement device in the M4 line. Each ion chamber will consist of 3 signal foils interleaved between 4 bias foils, each spaced 1/8” apart. The foils are sealed in an aluminum chamber 10 inches in diameter by 4.5 inches long continuously purged with an 80% argon - 20% carbon dioxide gas mix. The standard ion chamber is shown in Figure 13. Protons passing through ArCO</a:t>
            </a:r>
            <a:r>
              <a:rPr lang="en-US" baseline="-25000" dirty="0"/>
              <a:t>2</a:t>
            </a:r>
            <a:r>
              <a:rPr lang="en-US" dirty="0"/>
              <a:t> gas generate 96 e/ion pairs or about 1.6 x 10</a:t>
            </a:r>
            <a:r>
              <a:rPr lang="en-US" baseline="30000" dirty="0"/>
              <a:t>-17</a:t>
            </a:r>
            <a:r>
              <a:rPr lang="en-US" dirty="0"/>
              <a:t> charges/cm which equals about 1.6 </a:t>
            </a:r>
            <a:r>
              <a:rPr lang="en-US" dirty="0" err="1"/>
              <a:t>picocoulomb</a:t>
            </a:r>
            <a:r>
              <a:rPr lang="en-US" dirty="0"/>
              <a:t> for 10E5 p [5].</a:t>
            </a:r>
          </a:p>
          <a:p>
            <a:endParaRPr lang="en-US" dirty="0" smtClean="0"/>
          </a:p>
          <a:p>
            <a:r>
              <a:rPr lang="en-US" dirty="0"/>
              <a:t>Two ion chambers will be installed in the M4 line and one in the Diagnostic Absorber line.  Since the ion chamber vessel contains ArCO</a:t>
            </a:r>
            <a:r>
              <a:rPr lang="en-US" baseline="-25000" dirty="0"/>
              <a:t>2</a:t>
            </a:r>
            <a:r>
              <a:rPr lang="en-US" dirty="0"/>
              <a:t> gas, it must be separated from beam tube vacuum.  The ion chamber in the diagnostic absorber line will be installed in a gap in the beam line with one 0.003” titanium vacuum window on each side of the ion chamber. </a:t>
            </a:r>
          </a:p>
          <a:p>
            <a:r>
              <a:rPr lang="en-US" dirty="0"/>
              <a:t> </a:t>
            </a:r>
          </a:p>
          <a:p>
            <a:r>
              <a:rPr lang="en-US" dirty="0"/>
              <a:t>The ion chambers in the M4 line will not be installed in the above described manner because the beam going through both M4 line ion chambers and vacuum windows would result in excessive coulomb scattering during high intensity operations [14].  The solution is to make the ion chamber retractable much like what will be discussed in more detail in the Segmented Wire Ion Chamber section below.  The two titanium vacuum windows would be installed on the outside of each ion chamber cylinder, called the anti-vacuum chamber, to provide a barrier between the gas and vacuum.  The entire anti-vacuum chamber would be mounted inside of a vacuum can that is common to beam tube vacuum. The ion chamber will be on a motorized drive that would allow it to be taken in or out of the path of beam. </a:t>
            </a:r>
          </a:p>
          <a:p>
            <a:endParaRPr lang="en-US" dirty="0"/>
          </a:p>
          <a:p>
            <a:r>
              <a:rPr lang="en-US" dirty="0">
                <a:latin typeface="Arial" charset="0"/>
              </a:rPr>
              <a:t>, the gas filled PWCs must be isolated from beam tube vacuum. The PWCs will be packaged in an anti-vacuum box. An anti-vacuum box is a sturdy machined aluminum shell with a .003 inch thick titanium foil window mounted on each side for the beam to pass through. The anti-vacuum box allows the detector to be mounted in a beam line vacuum chamber while the PWC inside the box remains at atmospheric pressure. There is a vacuum tight duct attached to the box in which the gas tubing, signal and high voltage cables are routed in order to get them to atmosphere outside the vacuum chamber.  </a:t>
            </a:r>
          </a:p>
          <a:p>
            <a:r>
              <a:rPr lang="en-US" dirty="0">
                <a:latin typeface="Arial" charset="0"/>
              </a:rPr>
              <a:t> </a:t>
            </a:r>
          </a:p>
          <a:p>
            <a:r>
              <a:rPr lang="en-US" dirty="0">
                <a:latin typeface="Arial" charset="0"/>
              </a:rPr>
              <a:t>To save engineering and assembly costs, the anti-vacuum boxes will be installed inside of bayonet vacuum vessels that are being repurposed from Switchyard. The bayonet type drive slides the PWC linearly into and out of the beam with a screw drive system. Bayonet drives use a 72 RPM Superior Electric </a:t>
            </a:r>
            <a:r>
              <a:rPr lang="en-US" dirty="0" err="1">
                <a:latin typeface="Arial" charset="0"/>
              </a:rPr>
              <a:t>Slo-Syn</a:t>
            </a:r>
            <a:r>
              <a:rPr lang="en-US" dirty="0">
                <a:latin typeface="Arial" charset="0"/>
              </a:rPr>
              <a:t> AC synchronous stepping motor coupled through a set of gears to a pair of screw drive shafts. The detector linear drive shaft is housed in a collapsible bellows that seals it from atmosphere.  Figure 1.62 shows PWC assembly, the anti-vacuum box and the bayonet vacuum can.  The same configuration is being used for the earlier mentioned retractable ion chambers.  In that case, the PWC assembly is modified by exchanging the two </a:t>
            </a:r>
            <a:r>
              <a:rPr lang="en-US" dirty="0" err="1">
                <a:latin typeface="Arial" charset="0"/>
              </a:rPr>
              <a:t>wireplanes</a:t>
            </a:r>
            <a:r>
              <a:rPr lang="en-US" dirty="0">
                <a:latin typeface="Arial" charset="0"/>
              </a:rPr>
              <a:t> with a single foil signal plane and adding spacers such that the ion chamber version is exactly the same dimensions as the PWC.</a:t>
            </a:r>
            <a:endParaRPr lang="en-US" dirty="0" smtClean="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14</a:t>
            </a:fld>
            <a:endParaRPr lang="en-US" dirty="0"/>
          </a:p>
        </p:txBody>
      </p:sp>
    </p:spTree>
    <p:extLst>
      <p:ext uri="{BB962C8B-B14F-4D97-AF65-F5344CB8AC3E}">
        <p14:creationId xmlns:p14="http://schemas.microsoft.com/office/powerpoint/2010/main" val="2872553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Numi</a:t>
            </a:r>
            <a:r>
              <a:rPr lang="en-US" dirty="0"/>
              <a:t> </a:t>
            </a:r>
            <a:r>
              <a:rPr lang="en-US" dirty="0" err="1"/>
              <a:t>multiwire</a:t>
            </a:r>
            <a:r>
              <a:rPr lang="en-US" dirty="0"/>
              <a:t> assembly is drawn and filed, </a:t>
            </a:r>
            <a:r>
              <a:rPr lang="en-US" dirty="0" err="1"/>
              <a:t>dwg</a:t>
            </a:r>
            <a:r>
              <a:rPr lang="en-US" dirty="0"/>
              <a:t> no. 488880.</a:t>
            </a:r>
          </a:p>
          <a:p>
            <a:r>
              <a:rPr lang="en-US" dirty="0"/>
              <a:t>We want these at a 45 degree angle, in which case we would use the </a:t>
            </a:r>
            <a:r>
              <a:rPr lang="en-US" dirty="0" err="1"/>
              <a:t>Numi</a:t>
            </a:r>
            <a:r>
              <a:rPr lang="en-US" dirty="0"/>
              <a:t> PM108 stand 433041 with revised beam elevation off the floor. So just one new drawing needed.</a:t>
            </a:r>
          </a:p>
          <a:p>
            <a:r>
              <a:rPr lang="en-US" dirty="0"/>
              <a:t>Cost estimate 10-15k for the device and 2k for the stand</a:t>
            </a:r>
          </a:p>
          <a:p>
            <a:r>
              <a:rPr lang="en-US" dirty="0"/>
              <a:t> </a:t>
            </a:r>
          </a:p>
          <a:p>
            <a:r>
              <a:rPr lang="en-US" dirty="0"/>
              <a:t>Using Texas can we can also use the PM108 stand with revised height (same new </a:t>
            </a:r>
            <a:r>
              <a:rPr lang="en-US" dirty="0" err="1"/>
              <a:t>dwg</a:t>
            </a:r>
            <a:r>
              <a:rPr lang="en-US" dirty="0"/>
              <a:t> as above). We should also make an assembly </a:t>
            </a:r>
            <a:r>
              <a:rPr lang="en-US" dirty="0" err="1"/>
              <a:t>dwg</a:t>
            </a:r>
            <a:r>
              <a:rPr lang="en-US" dirty="0"/>
              <a:t> of the device.</a:t>
            </a:r>
          </a:p>
          <a:p>
            <a:r>
              <a:rPr lang="en-US" dirty="0"/>
              <a:t>Cost estimate 3k for the device and 1.5k for the stand using old Texas mountings from </a:t>
            </a:r>
            <a:r>
              <a:rPr lang="en-US" dirty="0" err="1"/>
              <a:t>Numi</a:t>
            </a:r>
            <a:r>
              <a:rPr lang="en-US" dirty="0"/>
              <a:t> (I hope we haven't thrown them out).</a:t>
            </a:r>
          </a:p>
          <a:p>
            <a:r>
              <a:rPr lang="en-US" dirty="0"/>
              <a:t> </a:t>
            </a:r>
          </a:p>
          <a:p>
            <a:r>
              <a:rPr lang="en-US" dirty="0"/>
              <a:t>We found the switchyard bayonet can drawings. There are some revisions, and one new drawing for a spacer for the PWC. I don't know yet what new parts will be needed for the retractable ion chambers. Cost estimate $500 per PWC.</a:t>
            </a:r>
          </a:p>
          <a:p>
            <a:r>
              <a:rPr lang="en-US" dirty="0"/>
              <a:t> </a:t>
            </a:r>
          </a:p>
          <a:p>
            <a:r>
              <a:rPr lang="en-US" dirty="0"/>
              <a:t>These costs are all machine shop work per device. Tech and drafting time estimates not included.</a:t>
            </a:r>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15</a:t>
            </a:fld>
            <a:endParaRPr lang="en-US" dirty="0"/>
          </a:p>
        </p:txBody>
      </p:sp>
    </p:spTree>
    <p:extLst>
      <p:ext uri="{BB962C8B-B14F-4D97-AF65-F5344CB8AC3E}">
        <p14:creationId xmlns:p14="http://schemas.microsoft.com/office/powerpoint/2010/main" val="3470128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BLMs:</a:t>
            </a:r>
          </a:p>
          <a:p>
            <a:r>
              <a:rPr lang="en-US" dirty="0"/>
              <a:t>The M4 Line Beam Loss Monitor (BLM) system has been designed to measure a 0.2% localized loss with microsecond integration.  This will allow seeing losses develop inside of an individual slow spill.  20 BLMs will be placed at key locations along the 245m beam line. This system design is identical to the existing Main Injector, P1, P2, M1 and M3 line BLM systems.  There is not a sufficient pool of spare hardware and electronics so new parts will need to be purchased and constructed to build the system.</a:t>
            </a:r>
          </a:p>
          <a:p>
            <a:r>
              <a:rPr lang="en-US" dirty="0"/>
              <a:t> </a:t>
            </a:r>
          </a:p>
          <a:p>
            <a:r>
              <a:rPr lang="en-US" dirty="0"/>
              <a:t>BLM chassis will be implemented at AP30 and the Mu2e Experimental Hall.  Each chassis support 12 BLMs units.  The system uses ion chamber loss monitors originally designed for the </a:t>
            </a:r>
            <a:r>
              <a:rPr lang="en-US" dirty="0" err="1"/>
              <a:t>Tevatron</a:t>
            </a:r>
            <a:r>
              <a:rPr lang="en-US" dirty="0"/>
              <a:t>.  The ion chambers high voltage supply is contained within the BLM Chassis. It is capable of supplying 2500 volts at 500 </a:t>
            </a:r>
            <a:r>
              <a:rPr lang="en-US" dirty="0" err="1"/>
              <a:t>uAmps</a:t>
            </a:r>
            <a:r>
              <a:rPr lang="en-US" dirty="0"/>
              <a:t>. The High Voltage is set to 2000 volts during chassis testing and no further adjustment is required as the Ion Chamber has a flat high voltage to gain response.  An Abort Demand signal is produced by feeding the analog "or" of the 12 daughter card outputs to a voltage comparator circuit. The comparator reference level is set by adjusting a rear panel pot. The daughter card can be set up to operate as a Set-Reset integrator, a fast amplifier or as a Log Amplifier (fig 1). The Integrator has a full scale range of either .14 rad or .014 rad dependent upon which branch is used. The fast amp has a rise and fall time of 1 </a:t>
            </a:r>
            <a:r>
              <a:rPr lang="en-US" dirty="0" err="1"/>
              <a:t>uSec</a:t>
            </a:r>
            <a:r>
              <a:rPr lang="en-US" dirty="0"/>
              <a:t>  and a full scale range of .014 rad. The Log Amp has a 6 Decade dynamic range allowing loss readings from .001 rad/second to 1000 </a:t>
            </a:r>
            <a:r>
              <a:rPr lang="en-US" dirty="0" err="1"/>
              <a:t>rads</a:t>
            </a:r>
            <a:r>
              <a:rPr lang="en-US" dirty="0"/>
              <a:t>/second (Fig.2). One and only one of these signals can be jumper configured to provide the output to the MADC. The Daughter Card also has a track and hold circuit that can be inserted in the signal path before outputting to the MADC. The Start Track and Start Hold triggers are provided by a </a:t>
            </a:r>
            <a:r>
              <a:rPr lang="en-US" dirty="0" err="1"/>
              <a:t>Camac</a:t>
            </a:r>
            <a:r>
              <a:rPr lang="en-US" dirty="0"/>
              <a:t> 377 card. A timing card within the BLM Chassis fans out these triggers to the 12 Daughter cards. The Start Track signal also resets the integrator circuit when the daughter card is configured as an integrator.</a:t>
            </a:r>
          </a:p>
          <a:p>
            <a:endParaRPr lang="en-US" dirty="0"/>
          </a:p>
          <a:p>
            <a:r>
              <a:rPr lang="en-US" dirty="0" err="1"/>
              <a:t>Beamline</a:t>
            </a:r>
            <a:r>
              <a:rPr lang="en-US" dirty="0"/>
              <a:t> Log Amp:</a:t>
            </a:r>
          </a:p>
          <a:p>
            <a:pPr lvl="0"/>
            <a:r>
              <a:rPr lang="en-US" dirty="0"/>
              <a:t>Max rise time 1 </a:t>
            </a:r>
            <a:r>
              <a:rPr lang="en-US" dirty="0" err="1"/>
              <a:t>mSec</a:t>
            </a:r>
            <a:endParaRPr lang="en-US" dirty="0"/>
          </a:p>
          <a:p>
            <a:pPr lvl="0"/>
            <a:r>
              <a:rPr lang="en-US" dirty="0"/>
              <a:t>Max fall time 300 </a:t>
            </a:r>
            <a:r>
              <a:rPr lang="en-US" dirty="0" err="1"/>
              <a:t>mSec</a:t>
            </a:r>
            <a:endParaRPr lang="en-US" dirty="0"/>
          </a:p>
          <a:p>
            <a:pPr lvl="0"/>
            <a:r>
              <a:rPr lang="en-US" dirty="0"/>
              <a:t>Minimum detectable loss .1 R/Sec</a:t>
            </a:r>
          </a:p>
          <a:p>
            <a:pPr lvl="0"/>
            <a:r>
              <a:rPr lang="en-US" dirty="0"/>
              <a:t>Saturation level 1000 R/Sec</a:t>
            </a:r>
          </a:p>
          <a:p>
            <a:pPr lvl="0"/>
            <a:endParaRPr lang="en-US" dirty="0"/>
          </a:p>
          <a:p>
            <a:r>
              <a:rPr lang="en-US" dirty="0"/>
              <a:t>The MM4 Line Beam Loss Monitor system will utilizes 20 Ion Chambers distributed at appropriate tunnel locations It requires two BLM Chassis to service these channels, one at AP30 and one at the Mu2e Experimental Hall.  There is also a </a:t>
            </a:r>
            <a:r>
              <a:rPr lang="en-US" dirty="0" err="1"/>
              <a:t>Camac</a:t>
            </a:r>
            <a:r>
              <a:rPr lang="en-US" dirty="0"/>
              <a:t> 377 timing card at each building to provide the Start Track and Start Hold triggers. </a:t>
            </a:r>
          </a:p>
          <a:p>
            <a:r>
              <a:rPr lang="en-US" dirty="0"/>
              <a:t>	The daughter cards are set up to function as a Log amp with a track and hold output. The daughter card outputs are feed into an  MADC. From there they can be read from a parameter page, Fast Time plotted, or displayed graphically via console application program.</a:t>
            </a:r>
          </a:p>
          <a:p>
            <a:endParaRPr lang="en-US" dirty="0"/>
          </a:p>
          <a:p>
            <a:r>
              <a:rPr lang="en-US" dirty="0"/>
              <a:t>M4 Line BLMs</a:t>
            </a:r>
          </a:p>
          <a:p>
            <a:pPr rtl="0" fontAlgn="ctr"/>
            <a:r>
              <a:rPr lang="en-US" dirty="0" err="1"/>
              <a:t>Asing</a:t>
            </a:r>
            <a:r>
              <a:rPr lang="en-US" dirty="0"/>
              <a:t> for 20 loss monitors</a:t>
            </a:r>
            <a:endParaRPr lang="en-US" dirty="0" smtClean="0">
              <a:effectLst/>
            </a:endParaRPr>
          </a:p>
          <a:p>
            <a:pPr rtl="0" fontAlgn="ctr"/>
            <a:r>
              <a:rPr lang="en-US" dirty="0"/>
              <a:t>Log amp system</a:t>
            </a:r>
            <a:endParaRPr lang="en-US" dirty="0" smtClean="0">
              <a:effectLst/>
            </a:endParaRPr>
          </a:p>
          <a:p>
            <a:pPr rtl="0" fontAlgn="ctr"/>
            <a:r>
              <a:rPr lang="en-US" dirty="0"/>
              <a:t>2 chassis - one at mu2e and one at AP30 - support up to 24 loss monitor.</a:t>
            </a:r>
            <a:endParaRPr lang="en-US" dirty="0" smtClean="0">
              <a:effectLst/>
            </a:endParaRPr>
          </a:p>
          <a:p>
            <a:pPr rtl="0" fontAlgn="ctr"/>
            <a:r>
              <a:rPr lang="en-US" dirty="0"/>
              <a:t>From controls need</a:t>
            </a:r>
            <a:endParaRPr lang="en-US" dirty="0" smtClean="0">
              <a:effectLst/>
            </a:endParaRPr>
          </a:p>
          <a:p>
            <a:pPr lvl="1" rtl="0" fontAlgn="ctr"/>
            <a:r>
              <a:rPr lang="en-US" dirty="0"/>
              <a:t>Reset timer</a:t>
            </a:r>
            <a:endParaRPr lang="en-US" dirty="0" smtClean="0">
              <a:effectLst/>
            </a:endParaRPr>
          </a:p>
          <a:p>
            <a:pPr lvl="1" rtl="0" fontAlgn="ctr"/>
            <a:r>
              <a:rPr lang="en-US" dirty="0"/>
              <a:t>Hold timer</a:t>
            </a:r>
            <a:endParaRPr lang="en-US" dirty="0" smtClean="0">
              <a:effectLst/>
            </a:endParaRPr>
          </a:p>
          <a:p>
            <a:pPr lvl="1" rtl="0" fontAlgn="ctr"/>
            <a:r>
              <a:rPr lang="en-US" dirty="0"/>
              <a:t>1 MADC channel for each loss monitors</a:t>
            </a:r>
            <a:endParaRPr lang="en-US" dirty="0" smtClean="0">
              <a:effectLst/>
            </a:endParaRPr>
          </a:p>
          <a:p>
            <a:pPr rtl="0" fontAlgn="ctr"/>
            <a:r>
              <a:rPr lang="en-US" dirty="0"/>
              <a:t>Switchyard scarfed up all ion chambers.</a:t>
            </a:r>
            <a:endParaRPr lang="en-US" dirty="0" smtClean="0">
              <a:effectLst/>
            </a:endParaRPr>
          </a:p>
          <a:p>
            <a:pPr rtl="0" fontAlgn="ctr"/>
            <a:r>
              <a:rPr lang="en-US" dirty="0"/>
              <a:t>Need to build chassis also.</a:t>
            </a:r>
            <a:endParaRPr lang="en-US" dirty="0" smtClean="0">
              <a:effectLst/>
            </a:endParaRPr>
          </a:p>
          <a:p>
            <a:pPr rtl="0" fontAlgn="ctr"/>
            <a:r>
              <a:rPr lang="en-US" dirty="0"/>
              <a:t>24 channels $33K M&amp;S</a:t>
            </a:r>
            <a:endParaRPr lang="en-US" dirty="0" smtClean="0">
              <a:effectLst/>
            </a:endParaRPr>
          </a:p>
          <a:p>
            <a:pPr rtl="0" fontAlgn="ctr"/>
            <a:r>
              <a:rPr lang="en-US" dirty="0"/>
              <a:t>Labor - 100 hours of technician time. 2.5 weeks - at least….probably more...</a:t>
            </a:r>
            <a:endParaRPr lang="en-US" dirty="0" smtClean="0">
              <a:effectLst/>
            </a:endParaRPr>
          </a:p>
          <a:p>
            <a:pPr rtl="0" fontAlgn="ctr"/>
            <a:r>
              <a:rPr lang="en-US" dirty="0"/>
              <a:t>No engineering required</a:t>
            </a:r>
            <a:endParaRPr lang="en-US" dirty="0" smtClean="0">
              <a:effectLst/>
            </a:endParaRPr>
          </a:p>
          <a:p>
            <a:pPr rtl="0" fontAlgn="ctr"/>
            <a:r>
              <a:rPr lang="en-US" dirty="0"/>
              <a:t>Red </a:t>
            </a:r>
            <a:r>
              <a:rPr lang="en-US" dirty="0" err="1"/>
              <a:t>hv</a:t>
            </a:r>
            <a:r>
              <a:rPr lang="en-US" dirty="0"/>
              <a:t> chain - (MI run is 2000' so no problem)</a:t>
            </a:r>
            <a:endParaRPr lang="en-US" dirty="0" smtClean="0">
              <a:effectLst/>
            </a:endParaRPr>
          </a:p>
          <a:p>
            <a:pPr rtl="0" fontAlgn="ctr"/>
            <a:r>
              <a:rPr lang="en-US" dirty="0"/>
              <a:t>Each loss monitor green RG58  signal cable.</a:t>
            </a:r>
            <a:endParaRPr lang="en-US" dirty="0" smtClean="0">
              <a:effectLst/>
            </a:endParaRPr>
          </a:p>
          <a:p>
            <a:pPr rtl="0" fontAlgn="ctr"/>
            <a:r>
              <a:rPr lang="en-US" dirty="0"/>
              <a:t>P1, P2, AP1, AP3 - everything is the same….</a:t>
            </a:r>
            <a:endParaRPr lang="en-US" dirty="0" smtClean="0">
              <a:effectLst/>
            </a:endParaRPr>
          </a:p>
          <a:p>
            <a:pPr rtl="0" fontAlgn="ctr"/>
            <a:r>
              <a:rPr lang="en-US" dirty="0" err="1"/>
              <a:t>Ar</a:t>
            </a:r>
            <a:r>
              <a:rPr lang="en-US" dirty="0"/>
              <a:t> sealed.  Glass tube inside metal chamber is sealed.</a:t>
            </a:r>
            <a:endParaRPr lang="en-US" dirty="0" smtClean="0">
              <a:effectLst/>
            </a:endParaRPr>
          </a:p>
          <a:p>
            <a:endParaRPr lang="en-US" dirty="0"/>
          </a:p>
          <a:p>
            <a:pPr lvl="0"/>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16</a:t>
            </a:fld>
            <a:endParaRPr lang="en-US" dirty="0"/>
          </a:p>
        </p:txBody>
      </p:sp>
    </p:spTree>
    <p:extLst>
      <p:ext uri="{BB962C8B-B14F-4D97-AF65-F5344CB8AC3E}">
        <p14:creationId xmlns:p14="http://schemas.microsoft.com/office/powerpoint/2010/main" val="2904680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17</a:t>
            </a:fld>
            <a:endParaRPr lang="en-US" dirty="0"/>
          </a:p>
        </p:txBody>
      </p:sp>
    </p:spTree>
    <p:extLst>
      <p:ext uri="{BB962C8B-B14F-4D97-AF65-F5344CB8AC3E}">
        <p14:creationId xmlns:p14="http://schemas.microsoft.com/office/powerpoint/2010/main" val="1846455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18</a:t>
            </a:fld>
            <a:endParaRPr lang="en-US" dirty="0"/>
          </a:p>
        </p:txBody>
      </p:sp>
    </p:spTree>
    <p:extLst>
      <p:ext uri="{BB962C8B-B14F-4D97-AF65-F5344CB8AC3E}">
        <p14:creationId xmlns:p14="http://schemas.microsoft.com/office/powerpoint/2010/main" val="276847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19</a:t>
            </a:fld>
            <a:endParaRPr lang="en-US" dirty="0"/>
          </a:p>
        </p:txBody>
      </p:sp>
    </p:spTree>
    <p:extLst>
      <p:ext uri="{BB962C8B-B14F-4D97-AF65-F5344CB8AC3E}">
        <p14:creationId xmlns:p14="http://schemas.microsoft.com/office/powerpoint/2010/main" val="1384629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a:t>
            </a:fld>
            <a:endParaRPr lang="en-US" dirty="0"/>
          </a:p>
        </p:txBody>
      </p:sp>
    </p:spTree>
    <p:extLst>
      <p:ext uri="{BB962C8B-B14F-4D97-AF65-F5344CB8AC3E}">
        <p14:creationId xmlns:p14="http://schemas.microsoft.com/office/powerpoint/2010/main" val="2313200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20</a:t>
            </a:fld>
            <a:endParaRPr lang="en-US" dirty="0"/>
          </a:p>
        </p:txBody>
      </p:sp>
    </p:spTree>
    <p:extLst>
      <p:ext uri="{BB962C8B-B14F-4D97-AF65-F5344CB8AC3E}">
        <p14:creationId xmlns:p14="http://schemas.microsoft.com/office/powerpoint/2010/main" val="1413358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21</a:t>
            </a:fld>
            <a:endParaRPr lang="en-US" dirty="0"/>
          </a:p>
        </p:txBody>
      </p:sp>
    </p:spTree>
    <p:extLst>
      <p:ext uri="{BB962C8B-B14F-4D97-AF65-F5344CB8AC3E}">
        <p14:creationId xmlns:p14="http://schemas.microsoft.com/office/powerpoint/2010/main" val="1013971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22</a:t>
            </a:fld>
            <a:endParaRPr lang="en-US" dirty="0"/>
          </a:p>
        </p:txBody>
      </p:sp>
    </p:spTree>
    <p:extLst>
      <p:ext uri="{BB962C8B-B14F-4D97-AF65-F5344CB8AC3E}">
        <p14:creationId xmlns:p14="http://schemas.microsoft.com/office/powerpoint/2010/main" val="3476078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23</a:t>
            </a:fld>
            <a:endParaRPr lang="en-US" dirty="0"/>
          </a:p>
        </p:txBody>
      </p:sp>
    </p:spTree>
    <p:extLst>
      <p:ext uri="{BB962C8B-B14F-4D97-AF65-F5344CB8AC3E}">
        <p14:creationId xmlns:p14="http://schemas.microsoft.com/office/powerpoint/2010/main" val="1626489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24</a:t>
            </a:fld>
            <a:endParaRPr lang="en-US" dirty="0"/>
          </a:p>
        </p:txBody>
      </p:sp>
    </p:spTree>
    <p:extLst>
      <p:ext uri="{BB962C8B-B14F-4D97-AF65-F5344CB8AC3E}">
        <p14:creationId xmlns:p14="http://schemas.microsoft.com/office/powerpoint/2010/main" val="2388876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25</a:t>
            </a:fld>
            <a:endParaRPr lang="en-US" dirty="0"/>
          </a:p>
        </p:txBody>
      </p:sp>
    </p:spTree>
    <p:extLst>
      <p:ext uri="{BB962C8B-B14F-4D97-AF65-F5344CB8AC3E}">
        <p14:creationId xmlns:p14="http://schemas.microsoft.com/office/powerpoint/2010/main" val="1479271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26</a:t>
            </a:fld>
            <a:endParaRPr lang="en-US" dirty="0"/>
          </a:p>
        </p:txBody>
      </p:sp>
    </p:spTree>
    <p:extLst>
      <p:ext uri="{BB962C8B-B14F-4D97-AF65-F5344CB8AC3E}">
        <p14:creationId xmlns:p14="http://schemas.microsoft.com/office/powerpoint/2010/main" val="2380712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27</a:t>
            </a:fld>
            <a:endParaRPr lang="en-US" dirty="0"/>
          </a:p>
        </p:txBody>
      </p:sp>
    </p:spTree>
    <p:extLst>
      <p:ext uri="{BB962C8B-B14F-4D97-AF65-F5344CB8AC3E}">
        <p14:creationId xmlns:p14="http://schemas.microsoft.com/office/powerpoint/2010/main" val="3439852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28</a:t>
            </a:fld>
            <a:endParaRPr lang="en-US" dirty="0"/>
          </a:p>
        </p:txBody>
      </p:sp>
    </p:spTree>
    <p:extLst>
      <p:ext uri="{BB962C8B-B14F-4D97-AF65-F5344CB8AC3E}">
        <p14:creationId xmlns:p14="http://schemas.microsoft.com/office/powerpoint/2010/main" val="1351692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29</a:t>
            </a:fld>
            <a:endParaRPr lang="en-US" dirty="0"/>
          </a:p>
        </p:txBody>
      </p:sp>
    </p:spTree>
    <p:extLst>
      <p:ext uri="{BB962C8B-B14F-4D97-AF65-F5344CB8AC3E}">
        <p14:creationId xmlns:p14="http://schemas.microsoft.com/office/powerpoint/2010/main" val="207993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err="1"/>
              <a:t>Camac</a:t>
            </a:r>
            <a:r>
              <a:rPr lang="en-US" b="1" i="1" dirty="0"/>
              <a:t> and Links:</a:t>
            </a:r>
          </a:p>
          <a:p>
            <a:r>
              <a:rPr lang="en-US" dirty="0"/>
              <a:t>The existing accelerator service buildings will continue to use the legacy controls infrastructure that is currently in place.  These service buildings include all of the Main Injector service buildings, as well as F0, F1, F2, F23, F27, AP0, AP10, AP30 and AP50.  Future </a:t>
            </a:r>
            <a:r>
              <a:rPr lang="en-US" dirty="0" err="1"/>
              <a:t>Muon</a:t>
            </a:r>
            <a:r>
              <a:rPr lang="en-US" dirty="0"/>
              <a:t> Campus service buildings, including MC-1 and Mu2e, will be upgraded to a more modern controls infrastructure which will be discussed later in this document.  </a:t>
            </a:r>
          </a:p>
          <a:p>
            <a:r>
              <a:rPr lang="en-US" dirty="0"/>
              <a:t> </a:t>
            </a:r>
          </a:p>
          <a:p>
            <a:r>
              <a:rPr lang="en-US" dirty="0"/>
              <a:t>Computer Automated Measurement and Control (CAMAC) crates exist in each service building and communicate with the control system through a VME style front-end computer over a 10MHz serial link as shown in Figure 1.  Both digital and analog status and control of many accelerator devices occur through the CAMAC front ends.  There should be no need to install additional CAMAC crates, as there is excess capacity in most of the existing crates. An inventory of existing CAMAC crates in the </a:t>
            </a:r>
            <a:r>
              <a:rPr lang="en-US" dirty="0" err="1"/>
              <a:t>Muon</a:t>
            </a:r>
            <a:r>
              <a:rPr lang="en-US" dirty="0"/>
              <a:t> Department service buildings shows that about 25% of the slots are unoccupied and could be used for additional CAMAC cards [1].  In addition, further slots have become available that were used to interfaces devices that became obsolete with the retirement of Collider Run II operations.  It is anticipated that there will be ample CAMAC crate coverage for Mu2e operation in the existing </a:t>
            </a:r>
            <a:r>
              <a:rPr lang="en-US" dirty="0" err="1"/>
              <a:t>Muon</a:t>
            </a:r>
            <a:r>
              <a:rPr lang="en-US" dirty="0"/>
              <a:t> Department service buildings, and very few crates will need to be added or moved. </a:t>
            </a:r>
          </a:p>
          <a:p>
            <a:r>
              <a:rPr lang="en-US" dirty="0"/>
              <a:t> </a:t>
            </a:r>
          </a:p>
          <a:p>
            <a:r>
              <a:rPr lang="en-US" dirty="0"/>
              <a:t>There are serial links that are distributed through and between the service buildings, via the accelerator enclosures, that provide the necessary communications paths for CAMAC as well as other necessary signals such as clock signals, the beam permit loop and the Fire and Utilities System (FIRUS).  Controls serial links can be run over multimode fiber optic cable or copper </a:t>
            </a:r>
            <a:r>
              <a:rPr lang="en-US" dirty="0" err="1"/>
              <a:t>Heliax</a:t>
            </a:r>
            <a:r>
              <a:rPr lang="en-US" dirty="0"/>
              <a:t> cable.  Most </a:t>
            </a:r>
            <a:r>
              <a:rPr lang="en-US" dirty="0" err="1"/>
              <a:t>Muon</a:t>
            </a:r>
            <a:r>
              <a:rPr lang="en-US" dirty="0"/>
              <a:t> Department links that run through accelerator enclosures are run over </a:t>
            </a:r>
            <a:r>
              <a:rPr lang="en-US" dirty="0" err="1"/>
              <a:t>Heliax</a:t>
            </a:r>
            <a:r>
              <a:rPr lang="en-US" dirty="0"/>
              <a:t> which should function normally in the radiation environment expected for Mu2e operations. </a:t>
            </a:r>
          </a:p>
          <a:p>
            <a:r>
              <a:rPr lang="en-US" dirty="0"/>
              <a:t> </a:t>
            </a:r>
          </a:p>
          <a:p>
            <a:r>
              <a:rPr lang="en-US" dirty="0"/>
              <a:t>Accelerator device timing that does not require synchronization to the RF buckets will remain on the existing 10MHz </a:t>
            </a:r>
            <a:r>
              <a:rPr lang="en-US" dirty="0" err="1"/>
              <a:t>Tevatron</a:t>
            </a:r>
            <a:r>
              <a:rPr lang="en-US" dirty="0"/>
              <a:t> Clock (TCLK) system.  The existing TCLK infrastructure will remain in existing service buildings and new TCLK link feeds will be run via multimode fiber optic cable from the Mac Room to the Mu2e Experimental Hall.  </a:t>
            </a:r>
          </a:p>
          <a:p>
            <a:r>
              <a:rPr lang="en-US" dirty="0"/>
              <a:t> </a:t>
            </a:r>
          </a:p>
          <a:p>
            <a:r>
              <a:rPr lang="en-US" dirty="0"/>
              <a:t>Figure 1:  Legacy CAMAC crates interfacing VME front ends via serial links provide both analog and digital status and control of accelerator devices and will continue to be used in existing </a:t>
            </a:r>
            <a:r>
              <a:rPr lang="en-US" dirty="0" err="1"/>
              <a:t>Muon</a:t>
            </a:r>
            <a:r>
              <a:rPr lang="en-US" dirty="0"/>
              <a:t> Department Service Buildings [2]. Drawing courtesy of the AD Operations Controls </a:t>
            </a:r>
            <a:r>
              <a:rPr lang="en-US" dirty="0" err="1"/>
              <a:t>RookieBook</a:t>
            </a:r>
            <a:r>
              <a:rPr lang="en-US" dirty="0"/>
              <a:t> [4].</a:t>
            </a:r>
          </a:p>
          <a:p>
            <a:r>
              <a:rPr lang="en-US" dirty="0"/>
              <a:t> </a:t>
            </a:r>
          </a:p>
          <a:p>
            <a:r>
              <a:rPr lang="en-US" dirty="0"/>
              <a:t> </a:t>
            </a:r>
          </a:p>
          <a:p>
            <a:r>
              <a:rPr lang="en-US" dirty="0"/>
              <a:t>Accelerator device timing for devices that require synchronization to the RF buckets will continue to be handled through the Beam Synch Clocks; however, a few changes will be required to maintain functionality.   The F0, F1 and F2 service buildings will need both 53MHz Main Injector beam synch (MIBS) for SY120 operations and 2.5MHz Recycler beam synch (RRBS) for g-2 and Mu2e operations.  These buildings already support multiple beam synch clocks, so the addition of RRBS will require minimal effort.  An obsolete 53MHz </a:t>
            </a:r>
            <a:r>
              <a:rPr lang="en-US" dirty="0" err="1"/>
              <a:t>Tevatron</a:t>
            </a:r>
            <a:r>
              <a:rPr lang="en-US" dirty="0"/>
              <a:t> beam synch (TVBS) feed in the MI60 control room will be replaced with a 2.5MHz RRBS feed to provide the necessary functionality.  The remaining </a:t>
            </a:r>
            <a:r>
              <a:rPr lang="en-US" dirty="0" err="1"/>
              <a:t>Muon</a:t>
            </a:r>
            <a:r>
              <a:rPr lang="en-US" dirty="0"/>
              <a:t> Department service buildings currently use 53MHz MIBS, but will require 2.5MHz RRBS for g-2 and Mu2e operations. This functionality can be obtained by replacing the MIBS feed at F0 with RRBS and using the existing infrastructure.  Further upgrades and cable pulls will only be required if it is later determined that both MIBS and RRBS are required in these service buildings.  New beam synch feeds to the g-2 and Mu2e service building will be run via multimode fiber optic cable from the Mac Room.</a:t>
            </a:r>
          </a:p>
          <a:p>
            <a:r>
              <a:rPr lang="en-US" dirty="0"/>
              <a:t>The Delivery Ring permit loop provides a means of inhibiting incoming beam when there is a problem with the beam delivery system.  The </a:t>
            </a:r>
            <a:r>
              <a:rPr lang="en-US" dirty="0" err="1"/>
              <a:t>Pbar</a:t>
            </a:r>
            <a:r>
              <a:rPr lang="en-US" dirty="0"/>
              <a:t> beam permit infrastructure will be used in the existing buildings.  The CAMAC 201 and 479 cards, which provide the 50MHz abort loop signal and monitor timing, will need to be moved from the MAC Room to AP50 to accommodate the addition of the abort kicker at AP50.  Existing CAMAC 200 modules in each CAMAC crate can accommodate up to eight abort inputs each.  If additional abort inputs are required, spare CAMAC 200 modules will be repurposed from the </a:t>
            </a:r>
            <a:r>
              <a:rPr lang="en-US" dirty="0" err="1"/>
              <a:t>Tevatron</a:t>
            </a:r>
            <a:r>
              <a:rPr lang="en-US" dirty="0"/>
              <a:t> and will only require an EPROM or PAL change to bring into operation.  The permit loop will be extended to the MC-1 and Mu2e service buildings via multimode fiber optic cable from the Mac Room.  CAMAC will not be available in the MC-1 and Mu2e Experimental Halls, so the abort permit signal for these buildings will be extended via an additional cable pull to the AP30 service building.</a:t>
            </a:r>
          </a:p>
          <a:p>
            <a:r>
              <a:rPr lang="en-US" dirty="0"/>
              <a:t> </a:t>
            </a:r>
          </a:p>
          <a:p>
            <a:r>
              <a:rPr lang="en-US" dirty="0"/>
              <a:t>Permit scenarios are being developed to support necessary operational scenarios.  We will need the capability of running beam to the Delivery Ring dump when Mu2e and g-2 are down, and running to either experiment while the other is down.</a:t>
            </a:r>
          </a:p>
          <a:p>
            <a:endParaRPr lang="en-US" dirty="0" smtClean="0"/>
          </a:p>
          <a:p>
            <a:r>
              <a:rPr lang="en-US" b="1" i="1" dirty="0"/>
              <a:t>Hot-Link Rack Monitor</a:t>
            </a:r>
          </a:p>
          <a:p>
            <a:r>
              <a:rPr lang="en-US" dirty="0"/>
              <a:t>New controls installations in the Mu2e Experimental Hall will use Hot-Link Rack Monitors (HRM’s) in place of CAMAC.  A HRM runs on a VME platform that communicates with the control system over Ethernet as shown in Figure 2.  Unlike CAMAC, no external serial link is required, minimizing the need for cable pulls between buildings.  Each HRM installation provides 64 analog inputs channels, 8 analog output channels, 8 TCLK timer channels and 8 bytes of digital I/O.  This incorporates the features of multiple CAMAC cards into a single-compact chassis.  Like CAMAC, when additional functionality or controls channels are needed, additional units can be added.  Two HRMs will be installed in both MC-1 and Mu2e Experimental Halls and should provide ample controls coverage for both accelerator and experimental devices.</a:t>
            </a:r>
          </a:p>
          <a:p>
            <a:r>
              <a:rPr lang="en-US" dirty="0"/>
              <a:t> </a:t>
            </a:r>
          </a:p>
          <a:p>
            <a:r>
              <a:rPr lang="en-US" dirty="0"/>
              <a:t>Figure 2: A Hot-Link Rack Monitor is a flexible data acquisition system composed of a remote unit and a PCI Mezzanine card that resides in a VME crate.  Each HRM provides </a:t>
            </a:r>
            <a:r>
              <a:rPr lang="en-US" dirty="0" err="1"/>
              <a:t>provides</a:t>
            </a:r>
            <a:r>
              <a:rPr lang="en-US" dirty="0"/>
              <a:t> sixty four 16 bit analog input channels, 8 analog output channels, 8 TCLK timer channels and 8 bytes of digital I/O.  HRM’s will eventually replace all of the functionality of CAMAC [5].</a:t>
            </a:r>
          </a:p>
          <a:p>
            <a:endParaRPr lang="en-US" dirty="0"/>
          </a:p>
          <a:p>
            <a:r>
              <a:rPr lang="en-US" b="1" i="1" dirty="0"/>
              <a:t>Ethernet:</a:t>
            </a:r>
          </a:p>
          <a:p>
            <a:r>
              <a:rPr lang="en-US" dirty="0"/>
              <a:t>Many modern devices have some form of Ethernet user interface.  In addition, many devices and remote front ends use Ethernet to interface the control system instead of using the traditional CAMAC. The results are an increasing demand on the Controls Ethernet.  Figure 3 is a map of the </a:t>
            </a:r>
            <a:r>
              <a:rPr lang="en-US" dirty="0" err="1"/>
              <a:t>Muon</a:t>
            </a:r>
            <a:r>
              <a:rPr lang="en-US" dirty="0"/>
              <a:t> Controls network.  All of the current </a:t>
            </a:r>
            <a:r>
              <a:rPr lang="en-US" dirty="0" err="1"/>
              <a:t>Muon</a:t>
            </a:r>
            <a:r>
              <a:rPr lang="en-US" dirty="0"/>
              <a:t> Ring service buildings have Gigabit fiber optic connections from the cross-gallery computer room to Cisco network switches centrally located in each service building. These will provide ample network bandwidth and connections after the reconfiguration for g-2 and Mu2e operations. A central Ethernet switch that fans out to the other </a:t>
            </a:r>
            <a:r>
              <a:rPr lang="en-US" dirty="0" err="1"/>
              <a:t>Muon</a:t>
            </a:r>
            <a:r>
              <a:rPr lang="en-US" dirty="0"/>
              <a:t> Department buildings is currently located in AP10, but will need to be moved to AP30 as will be discussed later in this document [9].  </a:t>
            </a:r>
          </a:p>
          <a:p>
            <a:r>
              <a:rPr lang="en-US" dirty="0"/>
              <a:t> </a:t>
            </a:r>
          </a:p>
          <a:p>
            <a:r>
              <a:rPr lang="en-US" dirty="0"/>
              <a:t>Figure 3: Controls Ethernet to the </a:t>
            </a:r>
            <a:r>
              <a:rPr lang="en-US" dirty="0" err="1"/>
              <a:t>Muon</a:t>
            </a:r>
            <a:r>
              <a:rPr lang="en-US" dirty="0"/>
              <a:t> Department Service Buildings should be adequate for Mu2e operations.  The central switch at AP10 will be moved to AP30.  Legacy networks at AP0, F23 and F27 have limited bandwidth and connectivity, but should be sufficient for Mu2e operations.</a:t>
            </a:r>
          </a:p>
          <a:p>
            <a:r>
              <a:rPr lang="en-US" dirty="0"/>
              <a:t> </a:t>
            </a:r>
          </a:p>
          <a:p>
            <a:r>
              <a:rPr lang="en-US" dirty="0"/>
              <a:t>Ethernet connects between the </a:t>
            </a:r>
            <a:r>
              <a:rPr lang="en-US" dirty="0" err="1"/>
              <a:t>Muon</a:t>
            </a:r>
            <a:r>
              <a:rPr lang="en-US" dirty="0"/>
              <a:t> Rings service buildings via multimode fiber optic cable paths that traverse the Rings enclosure on the Accumulator side.  This will be upgraded to single mode fiber optic cable in order to support the rerouting of the site emergency warning system as well as provide a more robust fiber infrastructure for the higher radiation levels anticipated for Mu2e operations. </a:t>
            </a:r>
          </a:p>
          <a:p>
            <a:r>
              <a:rPr lang="en-US" dirty="0"/>
              <a:t> </a:t>
            </a:r>
          </a:p>
          <a:p>
            <a:r>
              <a:rPr lang="en-US" dirty="0"/>
              <a:t>Most beam line service buildings have gigabit fiber connected to centrally located network switches that provide ample network bandwidth and connections.   AP0, F23, and F27 are the only three buildings that do not have this functionality.  AP0 runs off a 10Mbps hub that connects to 10Base5 “</a:t>
            </a:r>
            <a:r>
              <a:rPr lang="en-US" dirty="0" err="1"/>
              <a:t>Thicknet</a:t>
            </a:r>
            <a:r>
              <a:rPr lang="en-US" dirty="0"/>
              <a:t>” that runs through the Transport and Rings enclosures back to AP10, while F23 and F27 run off 802.11b wireless from MI60. Both are 10 Mbps shared networks with limited bandwidth and connectivity.  It is anticipated that the network in these three buildings will be sufficient for Mu2e operations.</a:t>
            </a:r>
          </a:p>
          <a:p>
            <a:r>
              <a:rPr lang="en-US" dirty="0"/>
              <a:t> </a:t>
            </a:r>
          </a:p>
          <a:p>
            <a:r>
              <a:rPr lang="en-US" b="1" i="1" dirty="0"/>
              <a:t>Restoring Controls Connectivity:</a:t>
            </a:r>
          </a:p>
          <a:p>
            <a:r>
              <a:rPr lang="en-US" dirty="0"/>
              <a:t>Civil construction of the M4 and M5 beams line enclosures will result in the removal of the underground controls communication duct that provides the connectivity between the Accelerator Controls </a:t>
            </a:r>
            <a:r>
              <a:rPr lang="en-US" dirty="0" err="1"/>
              <a:t>NETwork</a:t>
            </a:r>
            <a:r>
              <a:rPr lang="en-US" dirty="0"/>
              <a:t> (ACNET) and the </a:t>
            </a:r>
            <a:r>
              <a:rPr lang="en-US" dirty="0" err="1"/>
              <a:t>Muon</a:t>
            </a:r>
            <a:r>
              <a:rPr lang="en-US" dirty="0"/>
              <a:t> Campus [8].  Included in this communication duct is the fiber optic cable that provides Ethernet connectivity as well as 18 </a:t>
            </a:r>
            <a:r>
              <a:rPr lang="en-US" dirty="0" err="1"/>
              <a:t>Heliax</a:t>
            </a:r>
            <a:r>
              <a:rPr lang="en-US" dirty="0"/>
              <a:t> cables that provide the controls serial links and other signals including the Fire and Utility System (FIRUS) [10].  These cables currently connect from this communications duct to the center of the D20 location in the Rings enclosure, and travel through cable trays on the Delivery Ring side to the AP10 service building. After removal of the communications duct, FESS will construct new communications ducts from the existing manholes.  These communications ducts will go directly to AP30, MC-1 and Mu2e service buildings without going through accelerator enclosures.  See Figure 4 for drawings of the current and future controls connectivity paths.</a:t>
            </a:r>
          </a:p>
          <a:p>
            <a:r>
              <a:rPr lang="en-US" dirty="0"/>
              <a:t> </a:t>
            </a:r>
          </a:p>
          <a:p>
            <a:r>
              <a:rPr lang="en-US" i="1" dirty="0"/>
              <a:t>Restoring Connectivity:</a:t>
            </a:r>
            <a:endParaRPr lang="en-US" dirty="0"/>
          </a:p>
          <a:p>
            <a:r>
              <a:rPr lang="en-US" dirty="0"/>
              <a:t>When the </a:t>
            </a:r>
            <a:r>
              <a:rPr lang="en-US" dirty="0" err="1"/>
              <a:t>Heliax</a:t>
            </a:r>
            <a:r>
              <a:rPr lang="en-US" dirty="0"/>
              <a:t> and fiber optic cables are cut during the above mentioned communications duct removal, controls connectivity will be lost.  The base plan for restoring both Ethernet and controls link connectivity is to pull new fiber optic cable from the cross gallery to the manhole outside of Booster Tower West and on to AP30 via the new communications duct.  As a result of the new fiber pull, the Ethernet and controls links will </a:t>
            </a:r>
            <a:r>
              <a:rPr lang="en-US" dirty="0" err="1"/>
              <a:t>fanout</a:t>
            </a:r>
            <a:r>
              <a:rPr lang="en-US" dirty="0"/>
              <a:t> from AP30 instead of AP10.  This will require some additional controls hardware configuration and labor.  Efforts will be made to minimize the disruption by pulling the fiber and staging the new hardware at AP30 before the communication duct is cut. This is especially important for FIRUS which is necessary for monitoring building protection [10].  </a:t>
            </a:r>
          </a:p>
          <a:p>
            <a:r>
              <a:rPr lang="en-US" dirty="0"/>
              <a:t> </a:t>
            </a:r>
          </a:p>
          <a:p>
            <a:r>
              <a:rPr lang="en-US" dirty="0"/>
              <a:t> </a:t>
            </a:r>
          </a:p>
          <a:p>
            <a:r>
              <a:rPr lang="en-US" dirty="0"/>
              <a:t> </a:t>
            </a:r>
          </a:p>
          <a:p>
            <a:r>
              <a:rPr lang="en-US" dirty="0"/>
              <a:t>2012 </a:t>
            </a:r>
            <a:r>
              <a:rPr lang="en-US" dirty="0" err="1"/>
              <a:t>Muon</a:t>
            </a:r>
            <a:r>
              <a:rPr lang="en-US" dirty="0"/>
              <a:t> Campus Controls</a:t>
            </a:r>
          </a:p>
          <a:p>
            <a:r>
              <a:rPr lang="en-US" dirty="0"/>
              <a:t>Future </a:t>
            </a:r>
            <a:r>
              <a:rPr lang="en-US" dirty="0" err="1"/>
              <a:t>Muon</a:t>
            </a:r>
            <a:r>
              <a:rPr lang="en-US" dirty="0"/>
              <a:t> Campus Controls</a:t>
            </a:r>
          </a:p>
          <a:p>
            <a:r>
              <a:rPr lang="en-US" dirty="0"/>
              <a:t>Figure 4:  </a:t>
            </a:r>
            <a:r>
              <a:rPr lang="en-US" dirty="0" err="1"/>
              <a:t>Muon</a:t>
            </a:r>
            <a:r>
              <a:rPr lang="en-US" dirty="0"/>
              <a:t> campus controls paths.  During construction of the M4 and M5 beam lines, the communications duct that provides controls connectivity to the </a:t>
            </a:r>
            <a:r>
              <a:rPr lang="en-US" dirty="0" err="1"/>
              <a:t>Muon</a:t>
            </a:r>
            <a:r>
              <a:rPr lang="en-US" dirty="0"/>
              <a:t> Campus will be interrupted. A new communications duct will be built to restore controls connectivity to the </a:t>
            </a:r>
            <a:r>
              <a:rPr lang="en-US" dirty="0" err="1"/>
              <a:t>Muon</a:t>
            </a:r>
            <a:r>
              <a:rPr lang="en-US" dirty="0"/>
              <a:t> Service Buildings.  New controls will be established to the MC-1 and Mu2e Experimental Halls.</a:t>
            </a:r>
          </a:p>
          <a:p>
            <a:r>
              <a:rPr lang="en-US" dirty="0"/>
              <a:t> </a:t>
            </a:r>
          </a:p>
          <a:p>
            <a:r>
              <a:rPr lang="en-US" b="1" dirty="0"/>
              <a:t> </a:t>
            </a:r>
            <a:endParaRPr lang="en-US" dirty="0"/>
          </a:p>
          <a:p>
            <a:r>
              <a:rPr lang="en-US" dirty="0"/>
              <a:t> </a:t>
            </a:r>
          </a:p>
          <a:p>
            <a:r>
              <a:rPr lang="en-US" dirty="0"/>
              <a:t> </a:t>
            </a:r>
          </a:p>
          <a:p>
            <a:r>
              <a:rPr lang="en-US" dirty="0"/>
              <a:t>Single-mode fiber will be needed for the Ethernet and FIRUS connectivity and multimode fiber will be needed for the controls serial links.  Bundles of 96 pair single mode and 36 pair multi-mode fiber optic cable will be run to AP30.  This provides the necessary connectivity in a minimal amount of space. Similar fiber bundles will also be pulled to MC1 and Mu2e.  </a:t>
            </a:r>
          </a:p>
          <a:p>
            <a:r>
              <a:rPr lang="en-US" dirty="0"/>
              <a:t> </a:t>
            </a:r>
          </a:p>
          <a:p>
            <a:r>
              <a:rPr lang="en-US" i="1" dirty="0"/>
              <a:t>Establish Connectivity to Mu2e:</a:t>
            </a:r>
            <a:endParaRPr lang="en-US" dirty="0"/>
          </a:p>
          <a:p>
            <a:r>
              <a:rPr lang="en-US" dirty="0"/>
              <a:t>New fiber optic cable will be pulled from the MAC Room to the Mu2e Experimental Hall.   Single-mode fiber is needed for Ethernet and FIRUS and multimode fiber is needed for the timing links and the abort permit loop.  Bundles of 96 pair single mode and 36 pair multi-mode fiber optic cable will be run to Mu2e. The fiber pulls will provide ample connectivity for all Ethernet and controls signals for both the accelerator and experiment.  The Mu2e experiment anticipates requiring network rates approaching 100MB/sec during production data taking which can be handled easily with the proposed infrastructure.</a:t>
            </a:r>
          </a:p>
          <a:p>
            <a:endParaRPr lang="en-US" dirty="0"/>
          </a:p>
          <a:p>
            <a:r>
              <a:rPr lang="en-US" i="1" dirty="0" err="1"/>
              <a:t>Radmux</a:t>
            </a:r>
            <a:endParaRPr lang="en-US" b="1" i="1" dirty="0"/>
          </a:p>
          <a:p>
            <a:r>
              <a:rPr lang="en-US" dirty="0"/>
              <a:t>The Multiplexed Radiation Monitoring Data Collection System (MUX) is operated by the ES&amp;H / Radiation Protection / Instrumentation Team. The MUX system is used to collect data from connected radiation monitors throughout the accelerator areas, beam line areas, and test areas at the Laboratory. The system provides an interface between the radiation monitors and the hardware network; provides real-time data for its various users; logs the raw data; and processes the data into formatted reports for users and for archive purposes. Additionally the archived data serves as the legal record of radiation levels though out the laboratory [2].  </a:t>
            </a:r>
            <a:r>
              <a:rPr lang="en-US" dirty="0" err="1"/>
              <a:t>Radmux</a:t>
            </a:r>
            <a:r>
              <a:rPr lang="en-US" dirty="0"/>
              <a:t> connectivity will be restored to the existing </a:t>
            </a:r>
            <a:r>
              <a:rPr lang="en-US" dirty="0" err="1"/>
              <a:t>moun</a:t>
            </a:r>
            <a:r>
              <a:rPr lang="en-US" dirty="0"/>
              <a:t> buildings and established to the Mu2e Experimental Hall via new cable pulls [12].</a:t>
            </a:r>
          </a:p>
          <a:p>
            <a:r>
              <a:rPr lang="en-US" dirty="0"/>
              <a:t> </a:t>
            </a:r>
          </a:p>
          <a:p>
            <a:r>
              <a:rPr lang="en-US" i="1" dirty="0"/>
              <a:t>Phone</a:t>
            </a:r>
            <a:endParaRPr lang="en-US" b="1" i="1" dirty="0"/>
          </a:p>
          <a:p>
            <a:r>
              <a:rPr lang="en-US" dirty="0"/>
              <a:t>Phone connections to the existing </a:t>
            </a:r>
            <a:r>
              <a:rPr lang="en-US" dirty="0" err="1"/>
              <a:t>Muon</a:t>
            </a:r>
            <a:r>
              <a:rPr lang="en-US" dirty="0"/>
              <a:t> service buildings will be reestablished by splicing into the 400 pair cable in the MI-8 communications duct.  A new section of 100 pair cable will be run from the splice, via a new communications duct path established by the Delivery Ring AIP to the AP30 service building.</a:t>
            </a:r>
          </a:p>
          <a:p>
            <a:r>
              <a:rPr lang="en-US" dirty="0"/>
              <a:t> </a:t>
            </a:r>
          </a:p>
          <a:p>
            <a:r>
              <a:rPr lang="en-US" dirty="0"/>
              <a:t>Phone connections to the Mu2e Experimental Hall will be established by splicing into 400 conductor pair phone line in the CMH33 Manhole and running new 100 conductor pair phone line to the MC-1 and Mu2e Experimental Halls [13].</a:t>
            </a:r>
          </a:p>
          <a:p>
            <a:r>
              <a:rPr lang="en-US" dirty="0"/>
              <a:t> </a:t>
            </a:r>
          </a:p>
          <a:p>
            <a:r>
              <a:rPr lang="en-US" i="1" dirty="0"/>
              <a:t>Site Emergency Warning System</a:t>
            </a:r>
            <a:endParaRPr lang="en-US" b="1" i="1" dirty="0"/>
          </a:p>
          <a:p>
            <a:r>
              <a:rPr lang="en-US" dirty="0"/>
              <a:t>The Site Emergency Warning System (SEW) currently runs to the </a:t>
            </a:r>
            <a:r>
              <a:rPr lang="en-US" dirty="0" err="1"/>
              <a:t>Muon</a:t>
            </a:r>
            <a:r>
              <a:rPr lang="en-US" dirty="0"/>
              <a:t> Rings buildings over the CATV system.  When the communications duct is cut, the CATV system will not be reestablished to the </a:t>
            </a:r>
            <a:r>
              <a:rPr lang="en-US" dirty="0" err="1"/>
              <a:t>Muon</a:t>
            </a:r>
            <a:r>
              <a:rPr lang="en-US" dirty="0"/>
              <a:t> Rings buildings.  Instead, the SEWs will be run over single mode fiber optic cable to AP30 and then through the </a:t>
            </a:r>
            <a:r>
              <a:rPr lang="en-US" dirty="0" err="1"/>
              <a:t>Muon</a:t>
            </a:r>
            <a:r>
              <a:rPr lang="en-US" dirty="0"/>
              <a:t> Rings enclosure to AP10, where a connection will be made to the existing system.  The fiber will fusion spliced to make one continuous fiber path all of the way to AP10. </a:t>
            </a:r>
          </a:p>
          <a:p>
            <a:r>
              <a:rPr lang="en-US" dirty="0"/>
              <a:t>No cabling infrastructure will be needed for the SEWS in the Mu2e and MC-1 service buildings.  A paging system will be internal to each building and will be tied to a radio receiver (called a TAR) which receives the SEWS radio broadcast system.  The messages will be broadcast over the paging system [14].</a:t>
            </a:r>
          </a:p>
          <a:p>
            <a:endParaRPr lang="en-US" dirty="0"/>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a:t>
            </a:fld>
            <a:endParaRPr lang="en-US" dirty="0"/>
          </a:p>
        </p:txBody>
      </p:sp>
    </p:spTree>
    <p:extLst>
      <p:ext uri="{BB962C8B-B14F-4D97-AF65-F5344CB8AC3E}">
        <p14:creationId xmlns:p14="http://schemas.microsoft.com/office/powerpoint/2010/main" val="1416813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a:t>
            </a:r>
          </a:p>
          <a:p>
            <a:pPr marL="174056" indent="-174056">
              <a:buFontTx/>
              <a:buChar char="-"/>
            </a:pPr>
            <a:r>
              <a:rPr lang="en-US" dirty="0" smtClean="0"/>
              <a:t>ESS Installation depicted here is not what is in the P6 schedule.  P6</a:t>
            </a:r>
            <a:r>
              <a:rPr lang="en-US" baseline="0" dirty="0" smtClean="0"/>
              <a:t> does not account for the fact that the beamline must be commissioned with single turn extracted beam before the ESS can be installed.</a:t>
            </a:r>
          </a:p>
          <a:p>
            <a:pPr marL="174056" indent="-174056">
              <a:buFontTx/>
              <a:buChar char="-"/>
            </a:pPr>
            <a:r>
              <a:rPr lang="en-US" baseline="0" dirty="0" smtClean="0"/>
              <a:t>The ESS replaces a Delivery Ring extraction kicker module. Therefore, ESS installation precludes further single turn extracted beam to the M4 beamline.</a:t>
            </a:r>
            <a:endParaRPr lang="en-US" dirty="0" smtClean="0"/>
          </a:p>
          <a:p>
            <a:pPr marL="174056" indent="-174056">
              <a:buFontTx/>
              <a:buChar char="-"/>
            </a:pPr>
            <a:r>
              <a:rPr lang="en-US" dirty="0" smtClean="0"/>
              <a:t>HRS installation takes 10 days (box on</a:t>
            </a:r>
            <a:r>
              <a:rPr lang="en-US" baseline="0" dirty="0" smtClean="0"/>
              <a:t> schedule is over-sized)</a:t>
            </a:r>
            <a:endParaRPr lang="en-US" dirty="0" smtClean="0"/>
          </a:p>
          <a:p>
            <a:pPr marL="174056" indent="-174056">
              <a:buFontTx/>
              <a:buChar char="-"/>
            </a:pPr>
            <a:r>
              <a:rPr lang="en-US" dirty="0" smtClean="0"/>
              <a:t>Target installation</a:t>
            </a:r>
            <a:r>
              <a:rPr lang="en-US" baseline="0" dirty="0" smtClean="0"/>
              <a:t> is off-project and estimated to occur in Dec. 2021.</a:t>
            </a:r>
          </a:p>
          <a:p>
            <a:pPr marL="174056" indent="-174056">
              <a:buFontTx/>
              <a:buChar char="-"/>
            </a:pPr>
            <a:r>
              <a:rPr lang="en-US" baseline="0" dirty="0" smtClean="0"/>
              <a:t>Beam commissioning is off-project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30</a:t>
            </a:fld>
            <a:endParaRPr lang="en-US"/>
          </a:p>
        </p:txBody>
      </p:sp>
    </p:spTree>
    <p:extLst>
      <p:ext uri="{BB962C8B-B14F-4D97-AF65-F5344CB8AC3E}">
        <p14:creationId xmlns:p14="http://schemas.microsoft.com/office/powerpoint/2010/main" val="2577604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31</a:t>
            </a:fld>
            <a:endParaRPr lang="en-US" dirty="0"/>
          </a:p>
        </p:txBody>
      </p:sp>
    </p:spTree>
    <p:extLst>
      <p:ext uri="{BB962C8B-B14F-4D97-AF65-F5344CB8AC3E}">
        <p14:creationId xmlns:p14="http://schemas.microsoft.com/office/powerpoint/2010/main" val="1152922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32</a:t>
            </a:fld>
            <a:endParaRPr lang="en-US" dirty="0"/>
          </a:p>
        </p:txBody>
      </p:sp>
    </p:spTree>
    <p:extLst>
      <p:ext uri="{BB962C8B-B14F-4D97-AF65-F5344CB8AC3E}">
        <p14:creationId xmlns:p14="http://schemas.microsoft.com/office/powerpoint/2010/main" val="1188857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33</a:t>
            </a:fld>
            <a:endParaRPr lang="en-US" dirty="0"/>
          </a:p>
        </p:txBody>
      </p:sp>
    </p:spTree>
    <p:extLst>
      <p:ext uri="{BB962C8B-B14F-4D97-AF65-F5344CB8AC3E}">
        <p14:creationId xmlns:p14="http://schemas.microsoft.com/office/powerpoint/2010/main" val="3336847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34</a:t>
            </a:fld>
            <a:endParaRPr lang="en-US" dirty="0"/>
          </a:p>
        </p:txBody>
      </p:sp>
    </p:spTree>
    <p:extLst>
      <p:ext uri="{BB962C8B-B14F-4D97-AF65-F5344CB8AC3E}">
        <p14:creationId xmlns:p14="http://schemas.microsoft.com/office/powerpoint/2010/main" val="188960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a:t>
            </a:fld>
            <a:endParaRPr lang="en-US" dirty="0"/>
          </a:p>
        </p:txBody>
      </p:sp>
    </p:spTree>
    <p:extLst>
      <p:ext uri="{BB962C8B-B14F-4D97-AF65-F5344CB8AC3E}">
        <p14:creationId xmlns:p14="http://schemas.microsoft.com/office/powerpoint/2010/main" val="148736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a:t>
            </a:fld>
            <a:endParaRPr lang="en-US" dirty="0"/>
          </a:p>
        </p:txBody>
      </p:sp>
    </p:spTree>
    <p:extLst>
      <p:ext uri="{BB962C8B-B14F-4D97-AF65-F5344CB8AC3E}">
        <p14:creationId xmlns:p14="http://schemas.microsoft.com/office/powerpoint/2010/main" val="2400482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a:t>
            </a:fld>
            <a:endParaRPr lang="en-US" dirty="0"/>
          </a:p>
        </p:txBody>
      </p:sp>
    </p:spTree>
    <p:extLst>
      <p:ext uri="{BB962C8B-B14F-4D97-AF65-F5344CB8AC3E}">
        <p14:creationId xmlns:p14="http://schemas.microsoft.com/office/powerpoint/2010/main" val="3339237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costing for some Transport and Delivery Ring Instrumentation will be covered in the Delivery Rings AIP.</a:t>
            </a:r>
          </a:p>
          <a:p>
            <a:endParaRPr lang="en-US" dirty="0" smtClean="0"/>
          </a:p>
          <a:p>
            <a:r>
              <a:rPr lang="en-US" dirty="0" smtClean="0"/>
              <a:t>Transport</a:t>
            </a:r>
          </a:p>
          <a:p>
            <a:pPr lvl="1"/>
            <a:r>
              <a:rPr lang="en-US" dirty="0" err="1" smtClean="0"/>
              <a:t>Toroids</a:t>
            </a:r>
            <a:r>
              <a:rPr lang="en-US" dirty="0" smtClean="0"/>
              <a:t>:  Existing beam line </a:t>
            </a:r>
            <a:r>
              <a:rPr lang="en-US" dirty="0" err="1" smtClean="0"/>
              <a:t>toroids</a:t>
            </a:r>
            <a:r>
              <a:rPr lang="en-US" dirty="0" smtClean="0"/>
              <a:t> will be used to measure beam intensities in the beam lines with minimal amount of maintenance performed on the electronics.</a:t>
            </a:r>
          </a:p>
          <a:p>
            <a:pPr lvl="1"/>
            <a:r>
              <a:rPr lang="en-US" dirty="0" smtClean="0"/>
              <a:t>Beam Position Monitors (BPMs):  Existing BPMs will need small modifications to be used for beam position feedback and orbit control.</a:t>
            </a:r>
          </a:p>
          <a:p>
            <a:pPr lvl="1"/>
            <a:r>
              <a:rPr lang="en-US" dirty="0" smtClean="0"/>
              <a:t>Beam Loss Monitors (BLMs):  Existing beam loss monitor will be upgraded by repurposing unused BLM electronics and hardware from the </a:t>
            </a:r>
            <a:r>
              <a:rPr lang="en-US" dirty="0" err="1" smtClean="0"/>
              <a:t>Tevatron</a:t>
            </a:r>
            <a:r>
              <a:rPr lang="en-US" dirty="0" smtClean="0"/>
              <a:t>. </a:t>
            </a:r>
          </a:p>
          <a:p>
            <a:pPr lvl="1"/>
            <a:r>
              <a:rPr lang="en-US" dirty="0" smtClean="0"/>
              <a:t>Secondary Emission Monitors (SEMs):  Existing SEM electronics will be upgraded to provide beam profile information.</a:t>
            </a:r>
          </a:p>
          <a:p>
            <a:r>
              <a:rPr lang="en-US" dirty="0" smtClean="0"/>
              <a:t>Delivery Ring</a:t>
            </a:r>
          </a:p>
          <a:p>
            <a:pPr lvl="1"/>
            <a:r>
              <a:rPr lang="en-US" dirty="0" smtClean="0"/>
              <a:t>Beam Position Monitors (BPMs):  BPM electronics will be upgraded with unused electronics from the Recycler to measure the beam orbit.</a:t>
            </a:r>
          </a:p>
          <a:p>
            <a:pPr lvl="1"/>
            <a:r>
              <a:rPr lang="en-US" dirty="0" smtClean="0"/>
              <a:t>Beam Loss Monitors (BLMs):   BLM system will be used to measure beam loss points.  It will be upgraded with unused ion chambers and electronics from the </a:t>
            </a:r>
            <a:r>
              <a:rPr lang="en-US" dirty="0" err="1" smtClean="0"/>
              <a:t>Tevatron</a:t>
            </a:r>
            <a:r>
              <a:rPr lang="en-US" dirty="0" smtClean="0"/>
              <a:t>. </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a:t>
            </a:fld>
            <a:endParaRPr lang="en-US" dirty="0"/>
          </a:p>
        </p:txBody>
      </p:sp>
    </p:spTree>
    <p:extLst>
      <p:ext uri="{BB962C8B-B14F-4D97-AF65-F5344CB8AC3E}">
        <p14:creationId xmlns:p14="http://schemas.microsoft.com/office/powerpoint/2010/main" val="188350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a:t>
            </a:fld>
            <a:endParaRPr lang="en-US" dirty="0"/>
          </a:p>
        </p:txBody>
      </p:sp>
    </p:spTree>
    <p:extLst>
      <p:ext uri="{BB962C8B-B14F-4D97-AF65-F5344CB8AC3E}">
        <p14:creationId xmlns:p14="http://schemas.microsoft.com/office/powerpoint/2010/main" val="909265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Delivery Ring Instrumentation</a:t>
            </a:r>
          </a:p>
          <a:p>
            <a:r>
              <a:rPr lang="en-US" dirty="0"/>
              <a:t>Primary proton beam will circulate in the Delivery Ring as it is slow spilled to the M4 line over a time of 56 msec.  Like with the beam transport lines, most of the instrumentation needed for operation of the Mu2e Delivery Ring already exists, but needs to be modified or upgraded to accommodate the faster cycle times.  The existing DC current transformer (DCCT) will be used to monitor beam intensity through the slow spill cycle.  Beam position monitors (BPMs) and beam loss monitors (BLMs) will be used to monitor the positions and losses in the line.  Both systems will need significant hardware and electronics modifications to work under Mu2e operational conditions; however, much of the needed equipment can be repurposed from unused collider equipment. To regulate and optimize the </a:t>
            </a:r>
            <a:r>
              <a:rPr lang="en-US" dirty="0" err="1"/>
              <a:t>Debuncher</a:t>
            </a:r>
            <a:r>
              <a:rPr lang="en-US" dirty="0"/>
              <a:t> resonant extraction process a Delivery Ring tune measurement scheme will be required.  </a:t>
            </a:r>
            <a:r>
              <a:rPr lang="en-US" dirty="0" err="1"/>
              <a:t>Schottky</a:t>
            </a:r>
            <a:r>
              <a:rPr lang="en-US" dirty="0"/>
              <a:t> Detector hardware and electronics will be recycled from the </a:t>
            </a:r>
            <a:r>
              <a:rPr lang="en-US" dirty="0" err="1"/>
              <a:t>Tevatron</a:t>
            </a:r>
            <a:r>
              <a:rPr lang="en-US" dirty="0"/>
              <a:t> to make this system.</a:t>
            </a:r>
          </a:p>
          <a:p>
            <a:endParaRPr lang="en-US" dirty="0" smtClean="0"/>
          </a:p>
          <a:p>
            <a:r>
              <a:rPr lang="en-US" dirty="0" smtClean="0"/>
              <a:t>Instrumentation</a:t>
            </a:r>
            <a:r>
              <a:rPr lang="en-US" baseline="0" dirty="0" smtClean="0"/>
              <a:t> locations were chosen by the beam lines optics expert in order to tune-up the line.</a:t>
            </a:r>
          </a:p>
          <a:p>
            <a:endParaRPr lang="en-US" baseline="0" dirty="0" smtClean="0"/>
          </a:p>
          <a:p>
            <a:r>
              <a:rPr lang="en-US" baseline="0" dirty="0" smtClean="0"/>
              <a:t>NOT COVERED because they are funded somewhere else:</a:t>
            </a:r>
          </a:p>
          <a:p>
            <a:r>
              <a:rPr lang="en-US" b="1" i="1" dirty="0"/>
              <a:t>Beam Position Monitors (BPM)</a:t>
            </a:r>
          </a:p>
          <a:p>
            <a:r>
              <a:rPr lang="en-US" dirty="0"/>
              <a:t>The primary system to measure the beam orbit in the storage rings will be based on a set of beam position monitors (BPM), distributed along the rings. The existing split-plate BPM pick-ups are suitable for Mu2e operation and will not require modifications.</a:t>
            </a:r>
          </a:p>
          <a:p>
            <a:r>
              <a:rPr lang="en-US" dirty="0"/>
              <a:t> </a:t>
            </a:r>
          </a:p>
          <a:p>
            <a:r>
              <a:rPr lang="en-US" dirty="0"/>
              <a:t>The BPM read-out hardware is based on an analog differential receiver-filter module for analog signal conditioning, and a digital signal processing system, reusing the </a:t>
            </a:r>
            <a:r>
              <a:rPr lang="en-US" i="1" dirty="0" err="1"/>
              <a:t>Echotek</a:t>
            </a:r>
            <a:r>
              <a:rPr lang="en-US" dirty="0"/>
              <a:t> 8-channel 80MSPS digital down converter and other VME hardware from the Recycler BPMs. This system provides beam position and intensity measurements with a dynamic range of 55 dB and an orbit measurement resolution of </a:t>
            </a:r>
            <a:r>
              <a:rPr lang="en-US" dirty="0">
                <a:sym typeface="Symbol"/>
              </a:rPr>
              <a:t></a:t>
            </a:r>
            <a:r>
              <a:rPr lang="en-US" dirty="0"/>
              <a:t>10 microns. The position measurements can be performed on 2.5 MHz bunched beam, as well as on a 53 MHz bunched Booster batch. Data buffers are maintained for each of the acquisition events and support flash, closed orbit and turn-by-turn measurements. A calibration system provides automatic gain correction of the BPM signal path. The software will need to be modified to handle specific events and data acquisition for the Mu2e operation [7].</a:t>
            </a:r>
          </a:p>
          <a:p>
            <a:r>
              <a:rPr lang="en-US" dirty="0"/>
              <a:t> </a:t>
            </a:r>
          </a:p>
          <a:p>
            <a:r>
              <a:rPr lang="en-US" b="1" i="1" dirty="0"/>
              <a:t>Beam Loss Monitors  </a:t>
            </a:r>
          </a:p>
          <a:p>
            <a:r>
              <a:rPr lang="en-US" dirty="0"/>
              <a:t>The beam loss monitors (BLMs) are used to locate and measure beam losses in the storage rings. Although there is already a BLM system in place in the </a:t>
            </a:r>
            <a:r>
              <a:rPr lang="en-US" dirty="0" err="1"/>
              <a:t>Debuncher</a:t>
            </a:r>
            <a:r>
              <a:rPr lang="en-US" dirty="0"/>
              <a:t>, it will require significant upgrades for Mu2e operation. The existing photomultiplier tubes will be too sensitive for the expected Mu2e radiation environment, so they will be replaced by ion chambers repurposed from the </a:t>
            </a:r>
            <a:r>
              <a:rPr lang="en-US" dirty="0" err="1"/>
              <a:t>Tevatron</a:t>
            </a:r>
            <a:r>
              <a:rPr lang="en-US" dirty="0"/>
              <a:t>. The electronics have to be re-designed to accommodate the fast cycle time planned for Mu2e. The system will provide a sample-and-hold acquisition technology on individual beam pulses [4]. </a:t>
            </a:r>
          </a:p>
          <a:p>
            <a:endParaRPr lang="en-US" dirty="0"/>
          </a:p>
          <a:p>
            <a:r>
              <a:rPr lang="en-US" b="1" i="1" dirty="0"/>
              <a:t>Abort Line Instrumentation:</a:t>
            </a:r>
          </a:p>
          <a:p>
            <a:r>
              <a:rPr lang="en-US" dirty="0"/>
              <a:t>Leftover primary proton beam from each spill from the Delivery Ring, as well as Delivery Ring beam that remains when the beam permit goes away, will be sent to the Delivery Ring abort located in the former AP2 line. Like with the beam transport lines, most of the instrumentation needed for operation of the Abort Line already exists, but needs to be modified or upgraded to accommodate the faster cycle times.  An existing Toroid and Ion Chamber will be used to monitor beam intensity in the abort line.  Beam position monitors (BPMs) and beam loss monitors (BLMs) will be used to monitor the positions and losses in the line. Both systems will need significant hardware and electronics modifications to work under Mu2e operational conditions; however, much of the needed equipment can be repurposed from unused collider equipment. Beam profiles will be measured by using two existing SEMs.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a:t>
            </a:fld>
            <a:endParaRPr lang="en-US" dirty="0"/>
          </a:p>
        </p:txBody>
      </p:sp>
    </p:spTree>
    <p:extLst>
      <p:ext uri="{BB962C8B-B14F-4D97-AF65-F5344CB8AC3E}">
        <p14:creationId xmlns:p14="http://schemas.microsoft.com/office/powerpoint/2010/main" val="1577025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6/8/14</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Your Name - Talk Title</a:t>
            </a:r>
            <a:endParaRPr lang="en-US" b="1" dirty="0"/>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dirty="0"/>
          </a:p>
        </p:txBody>
      </p:sp>
    </p:spTree>
    <p:extLst>
      <p:ext uri="{BB962C8B-B14F-4D97-AF65-F5344CB8AC3E}">
        <p14:creationId xmlns:p14="http://schemas.microsoft.com/office/powerpoint/2010/main" val="39836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6/8/14</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Your Name - Talk Title</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17423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6/8/14</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Your Name - Talk Title</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9638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6/8/14</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Your Name - Talk Title</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115453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6/8/14</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Your Name - Talk Title</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39485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8/21/2013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89F30-7D66-4698-A706-09A5EA389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820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6/8/14</a:t>
            </a:r>
            <a:endParaRPr lang="en-US" dirty="0"/>
          </a:p>
        </p:txBody>
      </p:sp>
      <p:sp>
        <p:nvSpPr>
          <p:cNvPr id="7" name="Footer Placeholder 4"/>
          <p:cNvSpPr>
            <a:spLocks noGrp="1"/>
          </p:cNvSpPr>
          <p:nvPr>
            <p:ph type="ftr" sz="quarter" idx="21"/>
          </p:nvPr>
        </p:nvSpPr>
        <p:spPr/>
        <p:txBody>
          <a:bodyPr/>
          <a:lstStyle>
            <a:lvl1pPr>
              <a:defRPr/>
            </a:lvl1pPr>
          </a:lstStyle>
          <a:p>
            <a:pPr>
              <a:defRPr/>
            </a:pPr>
            <a:r>
              <a:rPr lang="en-US" smtClean="0"/>
              <a:t>Your Name - Talk Title</a:t>
            </a:r>
            <a:endParaRPr lang="en-US" b="1" dirty="0"/>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dirty="0"/>
          </a:p>
        </p:txBody>
      </p:sp>
    </p:spTree>
    <p:extLst>
      <p:ext uri="{BB962C8B-B14F-4D97-AF65-F5344CB8AC3E}">
        <p14:creationId xmlns:p14="http://schemas.microsoft.com/office/powerpoint/2010/main" val="2714882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6/8/14</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smtClean="0"/>
              <a:t>Your Name - Talk Title</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dirty="0"/>
          </a:p>
        </p:txBody>
      </p:sp>
    </p:spTree>
    <p:extLst>
      <p:ext uri="{BB962C8B-B14F-4D97-AF65-F5344CB8AC3E}">
        <p14:creationId xmlns:p14="http://schemas.microsoft.com/office/powerpoint/2010/main" val="337851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6/8/14</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smtClean="0"/>
              <a:t>Your Name - Talk Title</a:t>
            </a:r>
            <a:endParaRPr lang="en-US" b="1" dirty="0"/>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dirty="0"/>
          </a:p>
        </p:txBody>
      </p:sp>
    </p:spTree>
    <p:extLst>
      <p:ext uri="{BB962C8B-B14F-4D97-AF65-F5344CB8AC3E}">
        <p14:creationId xmlns:p14="http://schemas.microsoft.com/office/powerpoint/2010/main" val="142806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t>6/8/14</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t>Your Name - Talk Title</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pPr>
                <a:defRPr/>
              </a:pPr>
              <a:t>‹#›</a:t>
            </a:fld>
            <a:endParaRPr lang="en-US" dirty="0"/>
          </a:p>
        </p:txBody>
      </p:sp>
      <p:sp>
        <p:nvSpPr>
          <p:cNvPr id="4" name="TextBox 3"/>
          <p:cNvSpPr txBox="1"/>
          <p:nvPr userDrawn="1"/>
        </p:nvSpPr>
        <p:spPr>
          <a:xfrm>
            <a:off x="118529" y="6114990"/>
            <a:ext cx="840269" cy="400110"/>
          </a:xfrm>
          <a:prstGeom prst="rect">
            <a:avLst/>
          </a:prstGeom>
          <a:solidFill>
            <a:schemeClr val="bg1"/>
          </a:solidFill>
        </p:spPr>
        <p:txBody>
          <a:bodyPr wrap="none" rtlCol="0">
            <a:spAutoFit/>
          </a:bodyPr>
          <a:lstStyle/>
          <a:p>
            <a:r>
              <a:rPr lang="en-US" sz="2000" b="1" i="0" dirty="0" smtClean="0">
                <a:solidFill>
                  <a:schemeClr val="tx2"/>
                </a:solidFill>
                <a:latin typeface="Helvetica"/>
                <a:cs typeface="Helvetica"/>
              </a:rPr>
              <a:t>Mu2e</a:t>
            </a:r>
            <a:endParaRPr lang="en-US" sz="2000" b="1" i="0" dirty="0">
              <a:solidFill>
                <a:schemeClr val="tx2"/>
              </a:solidFill>
              <a:latin typeface="Helvetica"/>
              <a:cs typeface="Helvetica"/>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 id="2147484005" r:id="rId6"/>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r>
              <a:rPr lang="en-US" smtClean="0"/>
              <a:t>6/8/14</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smtClean="0"/>
              <a:t>Your Name - Talk Title</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ABC452BA-E2D2-7F48-9628-85048FBCF9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fnal.gov/directorate/documents/FNAL_Engineering_Manual.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mu2e-docdb.fnal.gov:8080/cgi-bin/ShowDocument?docid=4646" TargetMode="External"/><Relationship Id="rId5" Type="http://schemas.openxmlformats.org/officeDocument/2006/relationships/hyperlink" Target="http://mu2e-docdb.fnal.gov:8080/cgi-bin/ShowDocument?docid=677" TargetMode="External"/><Relationship Id="rId4" Type="http://schemas.openxmlformats.org/officeDocument/2006/relationships/hyperlink" Target="https://esh-docdb.fnal.gov:440/cgi-bin/RetrieveFile?docid=2469"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esh.fnal.gov/xms/FESH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mu2e-docdb.fnal.gov:8080/cgi-bin/ShowDocument?docid=675"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a:solidFill>
                  <a:schemeClr val="tx2"/>
                </a:solidFill>
                <a:latin typeface="Helvetica" charset="0"/>
              </a:rPr>
              <a:t>Mu2e CD-2 Review:  Instrumentation &amp; Controls</a:t>
            </a:r>
          </a:p>
        </p:txBody>
      </p:sp>
      <p:sp>
        <p:nvSpPr>
          <p:cNvPr id="14338" name="Text Placeholder 2"/>
          <p:cNvSpPr>
            <a:spLocks noGrp="1"/>
          </p:cNvSpPr>
          <p:nvPr>
            <p:ph type="body" sz="quarter" idx="10"/>
          </p:nvPr>
        </p:nvSpPr>
        <p:spPr bwMode="auto">
          <a:xfrm>
            <a:off x="806450" y="48418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solidFill>
                  <a:schemeClr val="tx2"/>
                </a:solidFill>
                <a:latin typeface="Helvetica" charset="0"/>
              </a:rPr>
              <a:t>Brian Drendel</a:t>
            </a:r>
            <a:endParaRPr lang="en-US" dirty="0">
              <a:solidFill>
                <a:schemeClr val="tx2"/>
              </a:solidFill>
              <a:latin typeface="Helvetica" charset="0"/>
            </a:endParaRPr>
          </a:p>
          <a:p>
            <a:r>
              <a:rPr lang="en-US" dirty="0" smtClean="0">
                <a:solidFill>
                  <a:schemeClr val="tx2"/>
                </a:solidFill>
                <a:latin typeface="Helvetica" charset="0"/>
              </a:rPr>
              <a:t>L3 Project Manager</a:t>
            </a:r>
            <a:endParaRPr lang="en-US" dirty="0">
              <a:solidFill>
                <a:schemeClr val="tx2"/>
              </a:solidFill>
              <a:latin typeface="Helvetica" charset="0"/>
            </a:endParaRPr>
          </a:p>
          <a:p>
            <a:r>
              <a:rPr lang="en-US" dirty="0" smtClean="0">
                <a:solidFill>
                  <a:schemeClr val="tx2"/>
                </a:solidFill>
                <a:latin typeface="Helvetica" charset="0"/>
              </a:rPr>
              <a:t>10/22/2014</a:t>
            </a:r>
            <a:endParaRPr lang="en-US" dirty="0">
              <a:solidFill>
                <a:schemeClr val="tx2"/>
              </a:solidFill>
              <a:latin typeface="Helvetica" charset="0"/>
            </a:endParaRPr>
          </a:p>
        </p:txBody>
      </p:sp>
      <p:pic>
        <p:nvPicPr>
          <p:cNvPr id="4" name="Picture 6"/>
          <p:cNvPicPr>
            <a:picLocks noChangeAspect="1" noChangeArrowheads="1"/>
          </p:cNvPicPr>
          <p:nvPr/>
        </p:nvPicPr>
        <p:blipFill>
          <a:blip r:embed="rId3"/>
          <a:srcRect/>
          <a:stretch>
            <a:fillRect/>
          </a:stretch>
        </p:blipFill>
        <p:spPr bwMode="auto">
          <a:xfrm>
            <a:off x="7472810" y="4348956"/>
            <a:ext cx="1219200" cy="700088"/>
          </a:xfrm>
          <a:prstGeom prst="rect">
            <a:avLst/>
          </a:prstGeom>
          <a:noFill/>
          <a:ln w="25400">
            <a:noFill/>
            <a:miter lim="800000"/>
            <a:headEnd/>
            <a:tailEnd/>
          </a:ln>
        </p:spPr>
      </p:pic>
      <p:sp>
        <p:nvSpPr>
          <p:cNvPr id="3" name="Rectangle 2"/>
          <p:cNvSpPr/>
          <p:nvPr/>
        </p:nvSpPr>
        <p:spPr>
          <a:xfrm>
            <a:off x="84667" y="5873750"/>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317999" y="1143000"/>
            <a:ext cx="4275667"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Ring Instrumentation:  DCCT</a:t>
            </a:r>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10</a:t>
            </a:fld>
            <a:endParaRPr lang="en-US" dirty="0"/>
          </a:p>
        </p:txBody>
      </p:sp>
      <p:pic>
        <p:nvPicPr>
          <p:cNvPr id="7" name="Picture 6" descr="Clipboard05.jpg"/>
          <p:cNvPicPr/>
          <p:nvPr/>
        </p:nvPicPr>
        <p:blipFill>
          <a:blip r:embed="rId3">
            <a:extLst>
              <a:ext uri="{28A0092B-C50C-407E-A947-70E740481C1C}">
                <a14:useLocalDpi xmlns:a14="http://schemas.microsoft.com/office/drawing/2010/main" val="0"/>
              </a:ext>
            </a:extLst>
          </a:blip>
          <a:stretch>
            <a:fillRect/>
          </a:stretch>
        </p:blipFill>
        <p:spPr>
          <a:xfrm>
            <a:off x="3448100" y="745403"/>
            <a:ext cx="5695900" cy="4020970"/>
          </a:xfrm>
          <a:prstGeom prst="rect">
            <a:avLst/>
          </a:prstGeom>
        </p:spPr>
      </p:pic>
      <p:sp>
        <p:nvSpPr>
          <p:cNvPr id="10" name="Content Placeholder 2"/>
          <p:cNvSpPr txBox="1">
            <a:spLocks/>
          </p:cNvSpPr>
          <p:nvPr/>
        </p:nvSpPr>
        <p:spPr>
          <a:xfrm>
            <a:off x="806450" y="2264850"/>
            <a:ext cx="4832498" cy="376347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Delivery Ring DCCT hardware repurposed.</a:t>
            </a:r>
          </a:p>
          <a:p>
            <a:r>
              <a:rPr lang="en-US" sz="2000" dirty="0"/>
              <a:t>A</a:t>
            </a:r>
            <a:r>
              <a:rPr lang="en-US" sz="2000" dirty="0" smtClean="0"/>
              <a:t>nalog conditioning and VME electronics modified for Mu2e operation.   </a:t>
            </a:r>
          </a:p>
          <a:p>
            <a:r>
              <a:rPr lang="en-US" sz="2000" dirty="0">
                <a:solidFill>
                  <a:schemeClr val="tx1"/>
                </a:solidFill>
              </a:rPr>
              <a:t>The system has an accuracy of one part in 10</a:t>
            </a:r>
            <a:r>
              <a:rPr lang="en-US" sz="2000" baseline="30000" dirty="0">
                <a:solidFill>
                  <a:schemeClr val="tx1"/>
                </a:solidFill>
              </a:rPr>
              <a:t>5</a:t>
            </a:r>
            <a:r>
              <a:rPr lang="en-US" sz="2000" dirty="0">
                <a:solidFill>
                  <a:schemeClr val="tx1"/>
                </a:solidFill>
              </a:rPr>
              <a:t> over the range of 1 x 10</a:t>
            </a:r>
            <a:r>
              <a:rPr lang="en-US" sz="2000" baseline="30000" dirty="0">
                <a:solidFill>
                  <a:schemeClr val="tx1"/>
                </a:solidFill>
              </a:rPr>
              <a:t>10</a:t>
            </a:r>
            <a:r>
              <a:rPr lang="en-US" sz="2000" dirty="0">
                <a:solidFill>
                  <a:schemeClr val="tx1"/>
                </a:solidFill>
              </a:rPr>
              <a:t> to 2 x 10</a:t>
            </a:r>
            <a:r>
              <a:rPr lang="en-US" sz="2000" baseline="30000" dirty="0">
                <a:solidFill>
                  <a:schemeClr val="tx1"/>
                </a:solidFill>
              </a:rPr>
              <a:t>12</a:t>
            </a:r>
            <a:r>
              <a:rPr lang="en-US" sz="2000" dirty="0">
                <a:solidFill>
                  <a:schemeClr val="tx1"/>
                </a:solidFill>
              </a:rPr>
              <a:t> particles with a noise floor of 2 x 10</a:t>
            </a:r>
            <a:r>
              <a:rPr lang="en-US" sz="2000" baseline="30000" dirty="0">
                <a:solidFill>
                  <a:schemeClr val="tx1"/>
                </a:solidFill>
              </a:rPr>
              <a:t>9</a:t>
            </a:r>
            <a:r>
              <a:rPr lang="en-US" sz="2000" dirty="0">
                <a:solidFill>
                  <a:schemeClr val="tx1"/>
                </a:solidFill>
              </a:rPr>
              <a:t>.</a:t>
            </a:r>
            <a:endParaRPr lang="en-US" sz="2000" dirty="0" smtClean="0"/>
          </a:p>
          <a:p>
            <a:r>
              <a:rPr lang="en-US" sz="2000" dirty="0" smtClean="0"/>
              <a:t>The Accumulator unit will become a working spare.</a:t>
            </a:r>
          </a:p>
          <a:p>
            <a:endParaRPr lang="en-US" dirty="0" smtClean="0"/>
          </a:p>
          <a:p>
            <a:endParaRPr lang="en-US" dirty="0"/>
          </a:p>
        </p:txBody>
      </p:sp>
    </p:spTree>
    <p:extLst>
      <p:ext uri="{BB962C8B-B14F-4D97-AF65-F5344CB8AC3E}">
        <p14:creationId xmlns:p14="http://schemas.microsoft.com/office/powerpoint/2010/main" val="3318622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2268"/>
            <a:ext cx="8672513" cy="641739"/>
          </a:xfrm>
        </p:spPr>
        <p:txBody>
          <a:bodyPr/>
          <a:lstStyle/>
          <a:p>
            <a:r>
              <a:rPr lang="en-US" sz="2800" dirty="0" smtClean="0"/>
              <a:t>Delivery Ring Instrumentation:  Tune Measurement</a:t>
            </a:r>
            <a:endParaRPr lang="en-US" sz="2800" dirty="0"/>
          </a:p>
        </p:txBody>
      </p:sp>
      <p:sp>
        <p:nvSpPr>
          <p:cNvPr id="3" name="Content Placeholder 2"/>
          <p:cNvSpPr>
            <a:spLocks noGrp="1"/>
          </p:cNvSpPr>
          <p:nvPr>
            <p:ph idx="1"/>
          </p:nvPr>
        </p:nvSpPr>
        <p:spPr>
          <a:xfrm>
            <a:off x="228601" y="964096"/>
            <a:ext cx="3776870" cy="3794516"/>
          </a:xfrm>
        </p:spPr>
        <p:txBody>
          <a:bodyPr/>
          <a:lstStyle/>
          <a:p>
            <a:r>
              <a:rPr lang="en-US" sz="1600" dirty="0" smtClean="0"/>
              <a:t>Repurpose </a:t>
            </a:r>
            <a:r>
              <a:rPr lang="en-US" sz="1600" dirty="0" err="1" smtClean="0"/>
              <a:t>Tevatron</a:t>
            </a:r>
            <a:r>
              <a:rPr lang="en-US" sz="1600" dirty="0" smtClean="0"/>
              <a:t> 21.4MHz </a:t>
            </a:r>
            <a:r>
              <a:rPr lang="en-US" sz="1600" dirty="0" err="1" smtClean="0"/>
              <a:t>Schottky</a:t>
            </a:r>
            <a:r>
              <a:rPr lang="en-US" sz="1600" dirty="0"/>
              <a:t> </a:t>
            </a:r>
            <a:r>
              <a:rPr lang="en-US" sz="1600" dirty="0" smtClean="0"/>
              <a:t>which has an acceptable aperture.</a:t>
            </a:r>
          </a:p>
          <a:p>
            <a:r>
              <a:rPr lang="en-US" sz="1600" dirty="0" smtClean="0"/>
              <a:t>Down </a:t>
            </a:r>
            <a:r>
              <a:rPr lang="en-US" sz="1600" dirty="0"/>
              <a:t>convert from 36</a:t>
            </a:r>
            <a:r>
              <a:rPr lang="en-US" sz="1600" baseline="30000" dirty="0"/>
              <a:t>th</a:t>
            </a:r>
            <a:r>
              <a:rPr lang="en-US" sz="1600" dirty="0"/>
              <a:t>/37</a:t>
            </a:r>
            <a:r>
              <a:rPr lang="en-US" sz="1600" baseline="30000" dirty="0"/>
              <a:t>th</a:t>
            </a:r>
            <a:r>
              <a:rPr lang="en-US" sz="1600" dirty="0"/>
              <a:t> harmonics to 1</a:t>
            </a:r>
            <a:r>
              <a:rPr lang="en-US" sz="1600" baseline="30000" dirty="0"/>
              <a:t>st</a:t>
            </a:r>
            <a:r>
              <a:rPr lang="en-US" sz="1600" dirty="0"/>
              <a:t> harmonic (0 to 590 KHz)</a:t>
            </a:r>
          </a:p>
          <a:p>
            <a:r>
              <a:rPr lang="en-US" sz="1600" dirty="0"/>
              <a:t>Use 24-bit ADC to sample signal</a:t>
            </a:r>
          </a:p>
          <a:p>
            <a:pPr lvl="1"/>
            <a:r>
              <a:rPr lang="en-US" sz="1400" dirty="0"/>
              <a:t>2 to 4 MHz sampling</a:t>
            </a:r>
          </a:p>
          <a:p>
            <a:pPr lvl="1"/>
            <a:r>
              <a:rPr lang="en-US" sz="1400" dirty="0"/>
              <a:t>100 </a:t>
            </a:r>
            <a:r>
              <a:rPr lang="en-US" sz="1400" dirty="0" err="1"/>
              <a:t>db</a:t>
            </a:r>
            <a:r>
              <a:rPr lang="en-US" sz="1400" dirty="0"/>
              <a:t> dynamic range</a:t>
            </a:r>
          </a:p>
          <a:p>
            <a:r>
              <a:rPr lang="en-US" sz="1600" dirty="0"/>
              <a:t>Use digital signal processing to produce tunes</a:t>
            </a:r>
          </a:p>
          <a:p>
            <a:pPr lvl="1"/>
            <a:r>
              <a:rPr lang="en-US" sz="1400" dirty="0"/>
              <a:t>Tunes to ±0.001 </a:t>
            </a:r>
            <a:r>
              <a:rPr lang="en-US" sz="1400" dirty="0" smtClean="0"/>
              <a:t>at </a:t>
            </a:r>
            <a:r>
              <a:rPr lang="en-US" sz="1400" dirty="0"/>
              <a:t>590 </a:t>
            </a:r>
            <a:r>
              <a:rPr lang="en-US" sz="1400" dirty="0" smtClean="0"/>
              <a:t>Hz</a:t>
            </a:r>
            <a:endParaRPr lang="en-US" sz="1400" dirty="0"/>
          </a:p>
          <a:p>
            <a:pPr lvl="1"/>
            <a:r>
              <a:rPr lang="en-US" sz="1400" dirty="0" smtClean="0"/>
              <a:t>Tunes </a:t>
            </a:r>
            <a:r>
              <a:rPr lang="en-US" sz="1400" dirty="0"/>
              <a:t>to ± 0.0001 </a:t>
            </a:r>
            <a:r>
              <a:rPr lang="en-US" sz="1400" dirty="0" smtClean="0"/>
              <a:t> </a:t>
            </a:r>
            <a:r>
              <a:rPr lang="en-US" sz="1400" dirty="0"/>
              <a:t>with averaging over many spills</a:t>
            </a:r>
          </a:p>
          <a:p>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11</a:t>
            </a:fld>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5520180" y="3896527"/>
            <a:ext cx="3307715" cy="2075180"/>
          </a:xfrm>
          <a:prstGeom prst="rect">
            <a:avLst/>
          </a:prstGeom>
        </p:spPr>
      </p:pic>
      <p:pic>
        <p:nvPicPr>
          <p:cNvPr id="11"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427" y="1110132"/>
            <a:ext cx="4404686" cy="2705100"/>
          </a:xfrm>
          <a:prstGeom prst="rect">
            <a:avLst/>
          </a:prstGeom>
        </p:spPr>
      </p:pic>
      <p:pic>
        <p:nvPicPr>
          <p:cNvPr id="12"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13" y="4911801"/>
            <a:ext cx="4530011" cy="1059905"/>
          </a:xfrm>
          <a:prstGeom prst="rect">
            <a:avLst/>
          </a:prstGeom>
        </p:spPr>
      </p:pic>
    </p:spTree>
    <p:extLst>
      <p:ext uri="{BB962C8B-B14F-4D97-AF65-F5344CB8AC3E}">
        <p14:creationId xmlns:p14="http://schemas.microsoft.com/office/powerpoint/2010/main" val="4250456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a:t>
            </a:r>
            <a:r>
              <a:rPr lang="en-US" dirty="0" err="1" smtClean="0"/>
              <a:t>Schottky</a:t>
            </a:r>
            <a:r>
              <a:rPr lang="en-US" dirty="0" smtClean="0"/>
              <a:t> Tune Measurement</a:t>
            </a:r>
            <a:endParaRPr lang="en-US" dirty="0"/>
          </a:p>
        </p:txBody>
      </p:sp>
      <p:sp>
        <p:nvSpPr>
          <p:cNvPr id="3" name="Content Placeholder 2"/>
          <p:cNvSpPr>
            <a:spLocks noGrp="1"/>
          </p:cNvSpPr>
          <p:nvPr>
            <p:ph idx="1"/>
          </p:nvPr>
        </p:nvSpPr>
        <p:spPr>
          <a:xfrm>
            <a:off x="228600" y="5424285"/>
            <a:ext cx="8672513" cy="834888"/>
          </a:xfrm>
        </p:spPr>
        <p:txBody>
          <a:bodyPr/>
          <a:lstStyle/>
          <a:p>
            <a:r>
              <a:rPr lang="en-US" sz="2000" dirty="0" smtClean="0"/>
              <a:t>Performance was sufficient to continue with </a:t>
            </a:r>
            <a:r>
              <a:rPr lang="en-US" sz="2000" dirty="0" err="1" smtClean="0"/>
              <a:t>Schottky</a:t>
            </a:r>
            <a:r>
              <a:rPr lang="en-US" sz="2000" dirty="0" smtClean="0"/>
              <a:t> tune measurement system.</a:t>
            </a:r>
            <a:endParaRPr lang="en-US" sz="2000"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12</a:t>
            </a:fld>
            <a:endParaRPr lang="en-US" dirty="0"/>
          </a:p>
        </p:txBody>
      </p:sp>
      <p:sp>
        <p:nvSpPr>
          <p:cNvPr id="7"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pic>
        <p:nvPicPr>
          <p:cNvPr id="8"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97160"/>
            <a:ext cx="4267200" cy="3200400"/>
          </a:xfrm>
          <a:prstGeom prst="rect">
            <a:avLst/>
          </a:prstGeom>
        </p:spPr>
      </p:pic>
      <p:pic>
        <p:nvPicPr>
          <p:cNvPr id="9"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097160"/>
            <a:ext cx="4241800" cy="3181350"/>
          </a:xfrm>
          <a:prstGeom prst="rect">
            <a:avLst/>
          </a:prstGeom>
        </p:spPr>
      </p:pic>
      <p:sp>
        <p:nvSpPr>
          <p:cNvPr id="10" name="TextBox 9"/>
          <p:cNvSpPr txBox="1"/>
          <p:nvPr/>
        </p:nvSpPr>
        <p:spPr>
          <a:xfrm>
            <a:off x="397566" y="901148"/>
            <a:ext cx="6951968" cy="1200329"/>
          </a:xfrm>
          <a:prstGeom prst="rect">
            <a:avLst/>
          </a:prstGeom>
          <a:noFill/>
        </p:spPr>
        <p:txBody>
          <a:bodyPr wrap="none" rtlCol="0">
            <a:spAutoFit/>
          </a:bodyPr>
          <a:lstStyle/>
          <a:p>
            <a:pPr marL="342900" indent="-342900">
              <a:buFont typeface="Arial" panose="020B0604020202020204" pitchFamily="34" charset="0"/>
              <a:buChar char="•"/>
            </a:pPr>
            <a:r>
              <a:rPr lang="en-US" dirty="0" smtClean="0"/>
              <a:t>5.3e10 protons in </a:t>
            </a:r>
            <a:r>
              <a:rPr lang="en-US" dirty="0" err="1" smtClean="0"/>
              <a:t>Debuncher</a:t>
            </a:r>
            <a:endParaRPr lang="en-US" dirty="0" smtClean="0"/>
          </a:p>
          <a:p>
            <a:pPr marL="342900" indent="-342900">
              <a:buFont typeface="Arial" panose="020B0604020202020204" pitchFamily="34" charset="0"/>
              <a:buChar char="•"/>
            </a:pPr>
            <a:r>
              <a:rPr lang="en-US" dirty="0" smtClean="0"/>
              <a:t>21.397130 MHz is equal to a vertical tune of 0.7348</a:t>
            </a:r>
          </a:p>
          <a:p>
            <a:pPr marL="342900" indent="-342900">
              <a:buFont typeface="Arial" panose="020B0604020202020204" pitchFamily="34" charset="0"/>
              <a:buChar char="•"/>
            </a:pPr>
            <a:r>
              <a:rPr lang="en-US" dirty="0" err="1" smtClean="0"/>
              <a:t>Pbar</a:t>
            </a:r>
            <a:r>
              <a:rPr lang="en-US" dirty="0" smtClean="0"/>
              <a:t> </a:t>
            </a:r>
            <a:r>
              <a:rPr lang="en-US" dirty="0" err="1" smtClean="0"/>
              <a:t>Schottky</a:t>
            </a:r>
            <a:r>
              <a:rPr lang="en-US" dirty="0" smtClean="0"/>
              <a:t> tune was 0.7348</a:t>
            </a:r>
            <a:endParaRPr lang="en-US" dirty="0"/>
          </a:p>
        </p:txBody>
      </p:sp>
    </p:spTree>
    <p:extLst>
      <p:ext uri="{BB962C8B-B14F-4D97-AF65-F5344CB8AC3E}">
        <p14:creationId xmlns:p14="http://schemas.microsoft.com/office/powerpoint/2010/main" val="3797829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Extraction </a:t>
            </a:r>
            <a:r>
              <a:rPr lang="en-US" dirty="0" err="1" smtClean="0"/>
              <a:t>Beamline</a:t>
            </a:r>
            <a:r>
              <a:rPr lang="en-US" dirty="0" smtClean="0"/>
              <a:t> Instrumentation Design</a:t>
            </a:r>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13</a:t>
            </a:fld>
            <a:endParaRPr 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2108494092"/>
              </p:ext>
            </p:extLst>
          </p:nvPr>
        </p:nvGraphicFramePr>
        <p:xfrm>
          <a:off x="1748641" y="938697"/>
          <a:ext cx="5578433" cy="4954537"/>
        </p:xfrm>
        <a:graphic>
          <a:graphicData uri="http://schemas.openxmlformats.org/drawingml/2006/table">
            <a:tbl>
              <a:tblPr firstRow="1" firstCol="1" bandRow="1">
                <a:tableStyleId>{5C22544A-7EE6-4342-B048-85BDC9FD1C3A}</a:tableStyleId>
              </a:tblPr>
              <a:tblGrid>
                <a:gridCol w="893162"/>
                <a:gridCol w="938384"/>
                <a:gridCol w="754165"/>
                <a:gridCol w="2992722"/>
              </a:tblGrid>
              <a:tr h="461141">
                <a:tc>
                  <a:txBody>
                    <a:bodyPr/>
                    <a:lstStyle/>
                    <a:p>
                      <a:pPr marL="0" marR="0">
                        <a:lnSpc>
                          <a:spcPct val="115000"/>
                        </a:lnSpc>
                        <a:spcBef>
                          <a:spcPts val="0"/>
                        </a:spcBef>
                        <a:spcAft>
                          <a:spcPts val="0"/>
                        </a:spcAft>
                      </a:pPr>
                      <a:r>
                        <a:rPr lang="en-US" sz="1200" dirty="0">
                          <a:effectLst/>
                        </a:rPr>
                        <a:t>Name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Device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Beam Line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Specific Location</a:t>
                      </a:r>
                      <a:endParaRPr lang="en-US" sz="1100" dirty="0">
                        <a:effectLst/>
                        <a:latin typeface="Calibri"/>
                        <a:ea typeface="Calibri"/>
                        <a:cs typeface="Times New Roman"/>
                      </a:endParaRPr>
                    </a:p>
                  </a:txBody>
                  <a:tcPr marL="68580" marR="68580" marT="0" marB="0"/>
                </a:tc>
              </a:tr>
              <a:tr h="222910">
                <a:tc>
                  <a:txBody>
                    <a:bodyPr/>
                    <a:lstStyle/>
                    <a:p>
                      <a:pPr marL="0" marR="0">
                        <a:lnSpc>
                          <a:spcPct val="115000"/>
                        </a:lnSpc>
                        <a:spcBef>
                          <a:spcPts val="0"/>
                        </a:spcBef>
                        <a:spcAft>
                          <a:spcPts val="0"/>
                        </a:spcAft>
                      </a:pPr>
                      <a:r>
                        <a:rPr lang="en-US" sz="1200" dirty="0" smtClean="0">
                          <a:solidFill>
                            <a:schemeClr val="tx1"/>
                          </a:solidFill>
                          <a:effectLst/>
                        </a:rPr>
                        <a:t>MW900</a:t>
                      </a:r>
                      <a:endParaRPr lang="en-US" sz="12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err="1"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Immediately downstream of c-magnet</a:t>
                      </a:r>
                      <a:endParaRPr lang="en-US" sz="1100">
                        <a:effectLst/>
                        <a:latin typeface="Calibri"/>
                        <a:ea typeface="Calibri"/>
                        <a:cs typeface="Times New Roman"/>
                      </a:endParaRPr>
                    </a:p>
                  </a:txBody>
                  <a:tcPr marL="68580" marR="68580" marT="0" marB="0"/>
                </a:tc>
              </a:tr>
              <a:tr h="374176">
                <a:tc>
                  <a:txBody>
                    <a:bodyPr/>
                    <a:lstStyle/>
                    <a:p>
                      <a:pPr marL="0" marR="0">
                        <a:lnSpc>
                          <a:spcPct val="115000"/>
                        </a:lnSpc>
                        <a:spcBef>
                          <a:spcPts val="0"/>
                        </a:spcBef>
                        <a:spcAft>
                          <a:spcPts val="0"/>
                        </a:spcAft>
                      </a:pPr>
                      <a:r>
                        <a:rPr lang="en-US" sz="1200" dirty="0">
                          <a:solidFill>
                            <a:schemeClr val="tx1"/>
                          </a:solidFill>
                          <a:effectLst/>
                        </a:rPr>
                        <a:t>IC901</a:t>
                      </a:r>
                      <a:endParaRPr lang="en-US" sz="12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Ion Chamber</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smtClean="0">
                          <a:effectLst/>
                        </a:rPr>
                        <a:t>Immediately</a:t>
                      </a:r>
                      <a:r>
                        <a:rPr lang="en-US" sz="1200" baseline="0" dirty="0" smtClean="0">
                          <a:effectLst/>
                        </a:rPr>
                        <a:t> </a:t>
                      </a:r>
                      <a:r>
                        <a:rPr lang="en-US" sz="1200" dirty="0" smtClean="0">
                          <a:effectLst/>
                        </a:rPr>
                        <a:t>upstream </a:t>
                      </a:r>
                      <a:r>
                        <a:rPr lang="en-US" sz="1200" dirty="0">
                          <a:effectLst/>
                        </a:rPr>
                        <a:t>of </a:t>
                      </a:r>
                      <a:r>
                        <a:rPr lang="en-US" sz="1200" dirty="0" smtClean="0">
                          <a:effectLst/>
                        </a:rPr>
                        <a:t>V901</a:t>
                      </a:r>
                      <a:endParaRPr lang="en-US" sz="1100" dirty="0">
                        <a:effectLst/>
                        <a:latin typeface="Calibri"/>
                        <a:ea typeface="Calibri"/>
                        <a:cs typeface="Times New Roman"/>
                      </a:endParaRPr>
                    </a:p>
                  </a:txBody>
                  <a:tcPr marL="68580" marR="68580" marT="0" marB="0"/>
                </a:tc>
              </a:tr>
              <a:tr h="222910">
                <a:tc>
                  <a:txBody>
                    <a:bodyPr/>
                    <a:lstStyle/>
                    <a:p>
                      <a:pPr marL="0" marR="0">
                        <a:lnSpc>
                          <a:spcPct val="115000"/>
                        </a:lnSpc>
                        <a:spcBef>
                          <a:spcPts val="0"/>
                        </a:spcBef>
                        <a:spcAft>
                          <a:spcPts val="0"/>
                        </a:spcAft>
                      </a:pPr>
                      <a:r>
                        <a:rPr lang="en-US" sz="1200" dirty="0" smtClean="0">
                          <a:solidFill>
                            <a:schemeClr val="tx1"/>
                          </a:solidFill>
                          <a:effectLst/>
                          <a:latin typeface="Calibri"/>
                          <a:ea typeface="Calibri"/>
                          <a:cs typeface="Times New Roman"/>
                        </a:rPr>
                        <a:t>MW903</a:t>
                      </a:r>
                    </a:p>
                  </a:txBody>
                  <a:tcPr marL="68580" marR="68580" marT="0" marB="0"/>
                </a:tc>
                <a:tc>
                  <a:txBody>
                    <a:bodyPr/>
                    <a:lstStyle/>
                    <a:p>
                      <a:pPr marL="0" marR="0">
                        <a:lnSpc>
                          <a:spcPct val="115000"/>
                        </a:lnSpc>
                        <a:spcBef>
                          <a:spcPts val="0"/>
                        </a:spcBef>
                        <a:spcAft>
                          <a:spcPts val="0"/>
                        </a:spcAft>
                      </a:pPr>
                      <a:r>
                        <a:rPr lang="en-US" sz="1200"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upstream of Q904</a:t>
                      </a:r>
                      <a:endParaRPr lang="en-US" sz="1100" dirty="0">
                        <a:effectLst/>
                        <a:latin typeface="Calibri"/>
                        <a:ea typeface="Calibri"/>
                        <a:cs typeface="Times New Roman"/>
                      </a:endParaRPr>
                    </a:p>
                  </a:txBody>
                  <a:tcPr marL="68580" marR="68580" marT="0" marB="0"/>
                </a:tc>
              </a:tr>
              <a:tr h="222910">
                <a:tc>
                  <a:txBody>
                    <a:bodyPr/>
                    <a:lstStyle/>
                    <a:p>
                      <a:pPr marL="0" marR="0">
                        <a:lnSpc>
                          <a:spcPct val="115000"/>
                        </a:lnSpc>
                        <a:spcBef>
                          <a:spcPts val="0"/>
                        </a:spcBef>
                        <a:spcAft>
                          <a:spcPts val="0"/>
                        </a:spcAft>
                      </a:pPr>
                      <a:r>
                        <a:rPr lang="en-US" sz="1200" dirty="0" smtClean="0">
                          <a:solidFill>
                            <a:schemeClr val="tx1"/>
                          </a:solidFill>
                          <a:effectLst/>
                          <a:latin typeface="Calibri"/>
                          <a:ea typeface="Calibri"/>
                          <a:cs typeface="Times New Roman"/>
                        </a:rPr>
                        <a:t>MW908</a:t>
                      </a:r>
                      <a:endParaRPr lang="en-US" sz="12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err="1"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downstream of Q908</a:t>
                      </a:r>
                      <a:endParaRPr lang="en-US" sz="1100" dirty="0">
                        <a:effectLst/>
                        <a:latin typeface="Calibri"/>
                        <a:ea typeface="Calibri"/>
                        <a:cs typeface="Times New Roman"/>
                      </a:endParaRPr>
                    </a:p>
                  </a:txBody>
                  <a:tcPr marL="68580" marR="68580" marT="0" marB="0"/>
                </a:tc>
              </a:tr>
              <a:tr h="222910">
                <a:tc>
                  <a:txBody>
                    <a:bodyPr/>
                    <a:lstStyle/>
                    <a:p>
                      <a:pPr marL="0" marR="0">
                        <a:lnSpc>
                          <a:spcPct val="115000"/>
                        </a:lnSpc>
                        <a:spcBef>
                          <a:spcPts val="0"/>
                        </a:spcBef>
                        <a:spcAft>
                          <a:spcPts val="0"/>
                        </a:spcAft>
                      </a:pPr>
                      <a:r>
                        <a:rPr lang="en-US" sz="1200" dirty="0" smtClean="0">
                          <a:solidFill>
                            <a:schemeClr val="tx1"/>
                          </a:solidFill>
                          <a:effectLst/>
                          <a:latin typeface="Calibri"/>
                          <a:ea typeface="Calibri"/>
                          <a:cs typeface="Times New Roman"/>
                        </a:rPr>
                        <a:t>MW910</a:t>
                      </a:r>
                    </a:p>
                  </a:txBody>
                  <a:tcPr marL="68580" marR="68580" marT="0" marB="0"/>
                </a:tc>
                <a:tc>
                  <a:txBody>
                    <a:bodyPr/>
                    <a:lstStyle/>
                    <a:p>
                      <a:pPr marL="0" marR="0">
                        <a:lnSpc>
                          <a:spcPct val="115000"/>
                        </a:lnSpc>
                        <a:spcBef>
                          <a:spcPts val="0"/>
                        </a:spcBef>
                        <a:spcAft>
                          <a:spcPts val="0"/>
                        </a:spcAft>
                      </a:pPr>
                      <a:r>
                        <a:rPr lang="en-US" sz="1200"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upstream</a:t>
                      </a:r>
                      <a:r>
                        <a:rPr lang="en-US" sz="1100" baseline="0" dirty="0" smtClean="0">
                          <a:effectLst/>
                          <a:latin typeface="Calibri"/>
                          <a:ea typeface="Calibri"/>
                          <a:cs typeface="Times New Roman"/>
                        </a:rPr>
                        <a:t> of H910</a:t>
                      </a:r>
                    </a:p>
                  </a:txBody>
                  <a:tcPr marL="68580" marR="68580" marT="0" marB="0"/>
                </a:tc>
              </a:tr>
              <a:tr h="222910">
                <a:tc>
                  <a:txBody>
                    <a:bodyPr/>
                    <a:lstStyle/>
                    <a:p>
                      <a:pPr marL="0" marR="0">
                        <a:lnSpc>
                          <a:spcPct val="115000"/>
                        </a:lnSpc>
                        <a:spcBef>
                          <a:spcPts val="0"/>
                        </a:spcBef>
                        <a:spcAft>
                          <a:spcPts val="0"/>
                        </a:spcAft>
                      </a:pPr>
                      <a:r>
                        <a:rPr lang="en-US" sz="1200" dirty="0" smtClean="0">
                          <a:solidFill>
                            <a:schemeClr val="tx1"/>
                          </a:solidFill>
                          <a:effectLst/>
                          <a:latin typeface="Calibri"/>
                          <a:ea typeface="Calibri"/>
                          <a:cs typeface="Times New Roman"/>
                        </a:rPr>
                        <a:t>MW914</a:t>
                      </a:r>
                      <a:endParaRPr lang="en-US" sz="12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downstream</a:t>
                      </a:r>
                      <a:r>
                        <a:rPr lang="en-US" sz="1100" baseline="0" dirty="0" smtClean="0">
                          <a:effectLst/>
                          <a:latin typeface="Calibri"/>
                          <a:ea typeface="Calibri"/>
                          <a:cs typeface="Times New Roman"/>
                        </a:rPr>
                        <a:t> of Q914</a:t>
                      </a:r>
                    </a:p>
                  </a:txBody>
                  <a:tcPr marL="68580" marR="68580" marT="0" marB="0"/>
                </a:tc>
              </a:tr>
              <a:tr h="222910">
                <a:tc>
                  <a:txBody>
                    <a:bodyPr/>
                    <a:lstStyle/>
                    <a:p>
                      <a:pPr marL="0" marR="0">
                        <a:lnSpc>
                          <a:spcPct val="115000"/>
                        </a:lnSpc>
                        <a:spcBef>
                          <a:spcPts val="0"/>
                        </a:spcBef>
                        <a:spcAft>
                          <a:spcPts val="0"/>
                        </a:spcAft>
                      </a:pPr>
                      <a:r>
                        <a:rPr lang="en-US" sz="1200" dirty="0" smtClean="0">
                          <a:solidFill>
                            <a:schemeClr val="tx1"/>
                          </a:solidFill>
                          <a:effectLst/>
                          <a:latin typeface="Calibri"/>
                          <a:ea typeface="Calibri"/>
                          <a:cs typeface="Times New Roman"/>
                        </a:rPr>
                        <a:t>MW918</a:t>
                      </a:r>
                      <a:endParaRPr lang="en-US" sz="12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downstream of H918</a:t>
                      </a:r>
                      <a:endParaRPr lang="en-US" sz="1100" dirty="0">
                        <a:effectLst/>
                        <a:latin typeface="Calibri"/>
                        <a:ea typeface="Calibri"/>
                        <a:cs typeface="Times New Roman"/>
                      </a:endParaRPr>
                    </a:p>
                  </a:txBody>
                  <a:tcPr marL="68580" marR="68580" marT="0" marB="0"/>
                </a:tc>
              </a:tr>
              <a:tr h="222910">
                <a:tc>
                  <a:txBody>
                    <a:bodyPr/>
                    <a:lstStyle/>
                    <a:p>
                      <a:pPr marL="0" marR="0">
                        <a:lnSpc>
                          <a:spcPct val="115000"/>
                        </a:lnSpc>
                        <a:spcBef>
                          <a:spcPts val="0"/>
                        </a:spcBef>
                        <a:spcAft>
                          <a:spcPts val="0"/>
                        </a:spcAft>
                      </a:pPr>
                      <a:r>
                        <a:rPr lang="en-US" sz="1200" dirty="0" smtClean="0">
                          <a:solidFill>
                            <a:schemeClr val="tx1"/>
                          </a:solidFill>
                          <a:effectLst/>
                          <a:latin typeface="Calibri"/>
                          <a:ea typeface="Calibri"/>
                          <a:cs typeface="Times New Roman"/>
                        </a:rPr>
                        <a:t>MW928A/B</a:t>
                      </a:r>
                      <a:endParaRPr lang="en-US" sz="12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*Each side of extinction</a:t>
                      </a:r>
                      <a:r>
                        <a:rPr lang="en-US" sz="1100" baseline="0" dirty="0" smtClean="0">
                          <a:effectLst/>
                          <a:latin typeface="Calibri"/>
                          <a:ea typeface="Calibri"/>
                          <a:cs typeface="Times New Roman"/>
                        </a:rPr>
                        <a:t> collimator at 928 </a:t>
                      </a:r>
                      <a:endParaRPr lang="en-US" sz="1100" dirty="0">
                        <a:effectLst/>
                        <a:latin typeface="Calibri"/>
                        <a:ea typeface="Calibri"/>
                        <a:cs typeface="Times New Roman"/>
                      </a:endParaRPr>
                    </a:p>
                  </a:txBody>
                  <a:tcPr marL="68580" marR="68580" marT="0" marB="0"/>
                </a:tc>
              </a:tr>
              <a:tr h="222910">
                <a:tc>
                  <a:txBody>
                    <a:bodyPr/>
                    <a:lstStyle/>
                    <a:p>
                      <a:pPr marL="0" marR="0">
                        <a:lnSpc>
                          <a:spcPct val="115000"/>
                        </a:lnSpc>
                        <a:spcBef>
                          <a:spcPts val="0"/>
                        </a:spcBef>
                        <a:spcAft>
                          <a:spcPts val="0"/>
                        </a:spcAft>
                      </a:pPr>
                      <a:r>
                        <a:rPr lang="en-US" sz="1200" dirty="0" smtClean="0">
                          <a:solidFill>
                            <a:schemeClr val="tx1"/>
                          </a:solidFill>
                          <a:effectLst/>
                          <a:latin typeface="Calibri"/>
                          <a:ea typeface="Calibri"/>
                          <a:cs typeface="Times New Roman"/>
                        </a:rPr>
                        <a:t>MW932A/B</a:t>
                      </a:r>
                      <a:endParaRPr lang="en-US" sz="12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*Each side of extinction</a:t>
                      </a:r>
                      <a:r>
                        <a:rPr lang="en-US" sz="1100" baseline="0" dirty="0" smtClean="0">
                          <a:effectLst/>
                          <a:latin typeface="Calibri"/>
                          <a:ea typeface="Calibri"/>
                          <a:cs typeface="Times New Roman"/>
                        </a:rPr>
                        <a:t> collimator at 932</a:t>
                      </a:r>
                      <a:endParaRPr lang="en-US" sz="1100" dirty="0">
                        <a:effectLst/>
                        <a:latin typeface="Calibri"/>
                        <a:ea typeface="Calibri"/>
                        <a:cs typeface="Times New Roman"/>
                      </a:endParaRPr>
                    </a:p>
                  </a:txBody>
                  <a:tcPr marL="68580" marR="68580" marT="0" marB="0"/>
                </a:tc>
              </a:tr>
              <a:tr h="222910">
                <a:tc>
                  <a:txBody>
                    <a:bodyPr/>
                    <a:lstStyle/>
                    <a:p>
                      <a:pPr marL="0" marR="0">
                        <a:lnSpc>
                          <a:spcPct val="115000"/>
                        </a:lnSpc>
                        <a:spcBef>
                          <a:spcPts val="0"/>
                        </a:spcBef>
                        <a:spcAft>
                          <a:spcPts val="0"/>
                        </a:spcAft>
                      </a:pPr>
                      <a:r>
                        <a:rPr lang="en-US" sz="1200" dirty="0" smtClean="0">
                          <a:solidFill>
                            <a:schemeClr val="tx1"/>
                          </a:solidFill>
                          <a:effectLst/>
                          <a:latin typeface="Calibri"/>
                          <a:ea typeface="Calibri"/>
                          <a:cs typeface="Times New Roman"/>
                        </a:rPr>
                        <a:t>MW921A/B</a:t>
                      </a:r>
                      <a:endParaRPr lang="en-US" sz="12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err="1" smtClean="0">
                          <a:solidFill>
                            <a:schemeClr val="tx1"/>
                          </a:solidFill>
                          <a:effectLst/>
                          <a:latin typeface="+mn-lt"/>
                          <a:ea typeface="+mn-ea"/>
                          <a:cs typeface="+mn-cs"/>
                        </a:rPr>
                        <a:t>Multiwire</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smtClean="0">
                          <a:solidFill>
                            <a:schemeClr val="tx1"/>
                          </a:solidFill>
                          <a:effectLst/>
                        </a:rPr>
                        <a:t>M4</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solidFill>
                            <a:schemeClr val="tx1"/>
                          </a:solidFill>
                          <a:effectLst/>
                          <a:latin typeface="Calibri"/>
                          <a:ea typeface="Calibri"/>
                          <a:cs typeface="Times New Roman"/>
                        </a:rPr>
                        <a:t>Each side of AC Dipole</a:t>
                      </a:r>
                      <a:endParaRPr lang="en-US" sz="1100" dirty="0">
                        <a:solidFill>
                          <a:schemeClr val="tx1"/>
                        </a:solidFill>
                        <a:effectLst/>
                        <a:latin typeface="Calibri"/>
                        <a:ea typeface="Calibri"/>
                        <a:cs typeface="Times New Roman"/>
                      </a:endParaRPr>
                    </a:p>
                  </a:txBody>
                  <a:tcPr marL="68580" marR="68580" marT="0" marB="0"/>
                </a:tc>
              </a:tr>
              <a:tr h="222910">
                <a:tc>
                  <a:txBody>
                    <a:bodyPr/>
                    <a:lstStyle/>
                    <a:p>
                      <a:pPr marL="0" marR="0">
                        <a:lnSpc>
                          <a:spcPct val="115000"/>
                        </a:lnSpc>
                        <a:spcBef>
                          <a:spcPts val="0"/>
                        </a:spcBef>
                        <a:spcAft>
                          <a:spcPts val="0"/>
                        </a:spcAft>
                      </a:pPr>
                      <a:r>
                        <a:rPr lang="en-US" sz="1200" dirty="0" smtClean="0">
                          <a:solidFill>
                            <a:schemeClr val="tx1"/>
                          </a:solidFill>
                          <a:effectLst/>
                          <a:latin typeface="Calibri"/>
                          <a:ea typeface="Calibri"/>
                          <a:cs typeface="Times New Roman"/>
                        </a:rPr>
                        <a:t>MW936A/B</a:t>
                      </a:r>
                      <a:endParaRPr lang="en-US" sz="12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*Each side of extinction</a:t>
                      </a:r>
                      <a:r>
                        <a:rPr lang="en-US" sz="1100" baseline="0" dirty="0" smtClean="0">
                          <a:effectLst/>
                          <a:latin typeface="Calibri"/>
                          <a:ea typeface="Calibri"/>
                          <a:cs typeface="Times New Roman"/>
                        </a:rPr>
                        <a:t> collimator at 936 </a:t>
                      </a:r>
                      <a:endParaRPr lang="en-US" sz="1100" dirty="0">
                        <a:effectLst/>
                        <a:latin typeface="Calibri"/>
                        <a:ea typeface="Calibri"/>
                        <a:cs typeface="Times New Roman"/>
                      </a:endParaRPr>
                    </a:p>
                  </a:txBody>
                  <a:tcPr marL="68580" marR="68580" marT="0" marB="0"/>
                </a:tc>
              </a:tr>
              <a:tr h="374176">
                <a:tc>
                  <a:txBody>
                    <a:bodyPr/>
                    <a:lstStyle/>
                    <a:p>
                      <a:pPr marL="0" marR="0">
                        <a:lnSpc>
                          <a:spcPct val="115000"/>
                        </a:lnSpc>
                        <a:spcBef>
                          <a:spcPts val="0"/>
                        </a:spcBef>
                        <a:spcAft>
                          <a:spcPts val="0"/>
                        </a:spcAft>
                      </a:pPr>
                      <a:r>
                        <a:rPr lang="en-US" sz="1200" dirty="0" smtClean="0">
                          <a:solidFill>
                            <a:schemeClr val="tx1"/>
                          </a:solidFill>
                          <a:effectLst/>
                          <a:latin typeface="Calibri"/>
                          <a:ea typeface="Calibri"/>
                          <a:cs typeface="Times New Roman"/>
                        </a:rPr>
                        <a:t>IC938</a:t>
                      </a:r>
                    </a:p>
                  </a:txBody>
                  <a:tcPr marL="68580" marR="68580" marT="0" marB="0"/>
                </a:tc>
                <a:tc>
                  <a:txBody>
                    <a:bodyPr/>
                    <a:lstStyle/>
                    <a:p>
                      <a:pPr marL="0" marR="0">
                        <a:lnSpc>
                          <a:spcPct val="115000"/>
                        </a:lnSpc>
                        <a:spcBef>
                          <a:spcPts val="0"/>
                        </a:spcBef>
                        <a:spcAft>
                          <a:spcPts val="0"/>
                        </a:spcAft>
                      </a:pPr>
                      <a:r>
                        <a:rPr lang="en-US" sz="1200" dirty="0" smtClean="0">
                          <a:effectLst/>
                        </a:rPr>
                        <a:t>Ion Chamber</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upstream of Q939</a:t>
                      </a:r>
                      <a:endParaRPr lang="en-US" sz="1100" dirty="0">
                        <a:effectLst/>
                        <a:latin typeface="Calibri"/>
                        <a:ea typeface="Calibri"/>
                        <a:cs typeface="Times New Roman"/>
                      </a:endParaRPr>
                    </a:p>
                  </a:txBody>
                  <a:tcPr marL="68580" marR="68580" marT="0" marB="0"/>
                </a:tc>
              </a:tr>
              <a:tr h="342995">
                <a:tc>
                  <a:txBody>
                    <a:bodyPr/>
                    <a:lstStyle/>
                    <a:p>
                      <a:pPr marL="0" marR="0">
                        <a:lnSpc>
                          <a:spcPct val="115000"/>
                        </a:lnSpc>
                        <a:spcBef>
                          <a:spcPts val="0"/>
                        </a:spcBef>
                        <a:spcAft>
                          <a:spcPts val="0"/>
                        </a:spcAft>
                      </a:pPr>
                      <a:r>
                        <a:rPr lang="en-US" sz="1200" dirty="0" smtClean="0">
                          <a:solidFill>
                            <a:schemeClr val="tx1"/>
                          </a:solidFill>
                          <a:effectLst/>
                          <a:latin typeface="Calibri"/>
                          <a:ea typeface="Calibri"/>
                          <a:cs typeface="Times New Roman"/>
                        </a:rPr>
                        <a:t>MW945A/B</a:t>
                      </a:r>
                      <a:endParaRPr lang="en-US" sz="12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100" dirty="0" smtClean="0">
                          <a:effectLst/>
                          <a:latin typeface="Calibri"/>
                          <a:ea typeface="Calibri"/>
                          <a:cs typeface="Times New Roman"/>
                        </a:rPr>
                        <a:t>*Each side of shielding</a:t>
                      </a:r>
                      <a:r>
                        <a:rPr lang="en-US" sz="1100" baseline="0" dirty="0" smtClean="0">
                          <a:effectLst/>
                          <a:latin typeface="Calibri"/>
                          <a:ea typeface="Calibri"/>
                          <a:cs typeface="Times New Roman"/>
                        </a:rPr>
                        <a:t> wall near the Diagnostic Absorber</a:t>
                      </a:r>
                      <a:endParaRPr lang="en-US" sz="1100" dirty="0" smtClean="0">
                        <a:effectLst/>
                        <a:latin typeface="Calibri"/>
                        <a:ea typeface="Calibri"/>
                        <a:cs typeface="Times New Roman"/>
                      </a:endParaRPr>
                    </a:p>
                  </a:txBody>
                  <a:tcPr marL="68580" marR="68580" marT="0" marB="0"/>
                </a:tc>
              </a:tr>
              <a:tr h="222910">
                <a:tc>
                  <a:txBody>
                    <a:bodyPr/>
                    <a:lstStyle/>
                    <a:p>
                      <a:pPr marL="0" marR="0">
                        <a:lnSpc>
                          <a:spcPct val="115000"/>
                        </a:lnSpc>
                        <a:spcBef>
                          <a:spcPts val="0"/>
                        </a:spcBef>
                        <a:spcAft>
                          <a:spcPts val="0"/>
                        </a:spcAft>
                      </a:pPr>
                      <a:r>
                        <a:rPr lang="en-US" sz="1100" dirty="0" smtClean="0">
                          <a:solidFill>
                            <a:schemeClr val="tx1"/>
                          </a:solidFill>
                          <a:effectLst/>
                          <a:latin typeface="Calibri"/>
                          <a:ea typeface="Calibri"/>
                          <a:cs typeface="Times New Roman"/>
                        </a:rPr>
                        <a:t>MW947</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downstream of Q947</a:t>
                      </a:r>
                      <a:endParaRPr lang="en-US" sz="1100" dirty="0">
                        <a:effectLst/>
                        <a:latin typeface="Calibri"/>
                        <a:ea typeface="Calibri"/>
                        <a:cs typeface="Times New Roman"/>
                      </a:endParaRPr>
                    </a:p>
                  </a:txBody>
                  <a:tcPr marL="68580" marR="68580" marT="0" marB="0"/>
                </a:tc>
              </a:tr>
              <a:tr h="222910">
                <a:tc>
                  <a:txBody>
                    <a:bodyPr/>
                    <a:lstStyle/>
                    <a:p>
                      <a:pPr marL="0" marR="0">
                        <a:lnSpc>
                          <a:spcPct val="115000"/>
                        </a:lnSpc>
                        <a:spcBef>
                          <a:spcPts val="0"/>
                        </a:spcBef>
                        <a:spcAft>
                          <a:spcPts val="0"/>
                        </a:spcAft>
                      </a:pPr>
                      <a:r>
                        <a:rPr lang="en-US" sz="1100" dirty="0" smtClean="0">
                          <a:solidFill>
                            <a:schemeClr val="tx1"/>
                          </a:solidFill>
                          <a:effectLst/>
                          <a:latin typeface="Calibri"/>
                          <a:ea typeface="Calibri"/>
                          <a:cs typeface="Times New Roman"/>
                        </a:rPr>
                        <a:t>MW950</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a:t>
                      </a:r>
                      <a:r>
                        <a:rPr lang="en-US" sz="1100" dirty="0" err="1" smtClean="0">
                          <a:effectLst/>
                          <a:latin typeface="Calibri"/>
                          <a:ea typeface="Calibri"/>
                          <a:cs typeface="Times New Roman"/>
                        </a:rPr>
                        <a:t>downstreamof</a:t>
                      </a:r>
                      <a:r>
                        <a:rPr lang="en-US" sz="1100" dirty="0" smtClean="0">
                          <a:effectLst/>
                          <a:latin typeface="Calibri"/>
                          <a:ea typeface="Calibri"/>
                          <a:cs typeface="Times New Roman"/>
                        </a:rPr>
                        <a:t> IC950</a:t>
                      </a:r>
                      <a:endParaRPr lang="en-US" sz="1100" dirty="0">
                        <a:effectLst/>
                        <a:latin typeface="Calibri"/>
                        <a:ea typeface="Calibri"/>
                        <a:cs typeface="Times New Roman"/>
                      </a:endParaRPr>
                    </a:p>
                  </a:txBody>
                  <a:tcPr marL="68580" marR="68580" marT="0" marB="0"/>
                </a:tc>
              </a:tr>
              <a:tr h="374176">
                <a:tc>
                  <a:txBody>
                    <a:bodyPr/>
                    <a:lstStyle/>
                    <a:p>
                      <a:pPr marL="0" marR="0">
                        <a:lnSpc>
                          <a:spcPct val="115000"/>
                        </a:lnSpc>
                        <a:spcBef>
                          <a:spcPts val="0"/>
                        </a:spcBef>
                        <a:spcAft>
                          <a:spcPts val="0"/>
                        </a:spcAft>
                      </a:pPr>
                      <a:r>
                        <a:rPr lang="en-US" sz="1100" dirty="0" smtClean="0">
                          <a:solidFill>
                            <a:schemeClr val="tx1"/>
                          </a:solidFill>
                          <a:effectLst/>
                          <a:latin typeface="Calibri"/>
                          <a:ea typeface="Calibri"/>
                          <a:cs typeface="Times New Roman"/>
                        </a:rPr>
                        <a:t>IC950</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smtClean="0">
                          <a:effectLst/>
                        </a:rPr>
                        <a:t>Ion Chamber</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downstream</a:t>
                      </a:r>
                      <a:r>
                        <a:rPr lang="en-US" sz="1100" baseline="0" dirty="0" smtClean="0">
                          <a:effectLst/>
                          <a:latin typeface="Calibri"/>
                          <a:ea typeface="Calibri"/>
                          <a:cs typeface="Times New Roman"/>
                        </a:rPr>
                        <a:t> of Q950</a:t>
                      </a:r>
                      <a:endParaRPr lang="en-US" sz="1100" dirty="0">
                        <a:effectLst/>
                        <a:latin typeface="Calibri"/>
                        <a:ea typeface="Calibri"/>
                        <a:cs typeface="Times New Roman"/>
                      </a:endParaRPr>
                    </a:p>
                  </a:txBody>
                  <a:tcPr marL="68580" marR="68580" marT="0" marB="0"/>
                </a:tc>
              </a:tr>
              <a:tr h="222910">
                <a:tc>
                  <a:txBody>
                    <a:bodyPr/>
                    <a:lstStyle/>
                    <a:p>
                      <a:pPr marL="0" marR="0">
                        <a:lnSpc>
                          <a:spcPct val="115000"/>
                        </a:lnSpc>
                        <a:spcBef>
                          <a:spcPts val="0"/>
                        </a:spcBef>
                        <a:spcAft>
                          <a:spcPts val="0"/>
                        </a:spcAft>
                      </a:pPr>
                      <a:r>
                        <a:rPr lang="en-US" sz="1100" dirty="0" smtClean="0">
                          <a:solidFill>
                            <a:schemeClr val="tx1"/>
                          </a:solidFill>
                          <a:effectLst/>
                          <a:latin typeface="Calibri"/>
                          <a:ea typeface="Calibri"/>
                          <a:cs typeface="Times New Roman"/>
                        </a:rPr>
                        <a:t>MW952</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err="1" smtClean="0">
                          <a:effectLst/>
                          <a:latin typeface="+mn-lt"/>
                          <a:ea typeface="+mn-ea"/>
                          <a:cs typeface="+mn-cs"/>
                        </a:rPr>
                        <a:t>Multiwire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smtClean="0">
                          <a:effectLst/>
                        </a:rPr>
                        <a:t>M4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a:t>
                      </a:r>
                      <a:r>
                        <a:rPr lang="en-US" sz="1100" dirty="0" err="1" smtClean="0">
                          <a:effectLst/>
                          <a:latin typeface="Calibri"/>
                          <a:ea typeface="Calibri"/>
                          <a:cs typeface="Times New Roman"/>
                        </a:rPr>
                        <a:t>downatream</a:t>
                      </a:r>
                      <a:r>
                        <a:rPr lang="en-US" sz="1100" dirty="0" smtClean="0">
                          <a:effectLst/>
                          <a:latin typeface="Calibri"/>
                          <a:ea typeface="Calibri"/>
                          <a:cs typeface="Times New Roman"/>
                        </a:rPr>
                        <a:t> of HT952</a:t>
                      </a:r>
                      <a:endParaRPr lang="en-US" sz="1100" dirty="0">
                        <a:effectLst/>
                        <a:latin typeface="Calibri"/>
                        <a:ea typeface="Calibri"/>
                        <a:cs typeface="Times New Roman"/>
                      </a:endParaRPr>
                    </a:p>
                  </a:txBody>
                  <a:tcPr marL="68580" marR="68580" marT="0" marB="0"/>
                </a:tc>
              </a:tr>
            </a:tbl>
          </a:graphicData>
        </a:graphic>
      </p:graphicFrame>
      <p:sp>
        <p:nvSpPr>
          <p:cNvPr id="8" name="TextBox 7"/>
          <p:cNvSpPr txBox="1"/>
          <p:nvPr/>
        </p:nvSpPr>
        <p:spPr>
          <a:xfrm>
            <a:off x="1926771" y="5945112"/>
            <a:ext cx="5181227" cy="215444"/>
          </a:xfrm>
          <a:prstGeom prst="rect">
            <a:avLst/>
          </a:prstGeom>
          <a:noFill/>
        </p:spPr>
        <p:txBody>
          <a:bodyPr wrap="none" rtlCol="0">
            <a:spAutoFit/>
          </a:bodyPr>
          <a:lstStyle/>
          <a:p>
            <a:r>
              <a:rPr lang="en-US" sz="800" dirty="0" smtClean="0"/>
              <a:t>*Two profile monitors used on either side of the collimators only for commissioning and later moved to other locations.</a:t>
            </a:r>
            <a:endParaRPr lang="en-US" sz="800" dirty="0"/>
          </a:p>
        </p:txBody>
      </p:sp>
    </p:spTree>
    <p:extLst>
      <p:ext uri="{BB962C8B-B14F-4D97-AF65-F5344CB8AC3E}">
        <p14:creationId xmlns:p14="http://schemas.microsoft.com/office/powerpoint/2010/main" val="3476841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Extraction Instrumentation: Ion Chambers</a:t>
            </a:r>
            <a:endParaRPr lang="en-US" dirty="0"/>
          </a:p>
        </p:txBody>
      </p:sp>
      <p:sp>
        <p:nvSpPr>
          <p:cNvPr id="3" name="Content Placeholder 2"/>
          <p:cNvSpPr>
            <a:spLocks noGrp="1"/>
          </p:cNvSpPr>
          <p:nvPr>
            <p:ph idx="1"/>
          </p:nvPr>
        </p:nvSpPr>
        <p:spPr>
          <a:xfrm>
            <a:off x="228600" y="3021760"/>
            <a:ext cx="8563783" cy="2843011"/>
          </a:xfrm>
        </p:spPr>
        <p:txBody>
          <a:bodyPr/>
          <a:lstStyle/>
          <a:p>
            <a:r>
              <a:rPr lang="en-US" dirty="0" smtClean="0"/>
              <a:t>Ion chamber uses prototype FNAL design.</a:t>
            </a:r>
          </a:p>
          <a:p>
            <a:r>
              <a:rPr lang="en-US" dirty="0" smtClean="0"/>
              <a:t>The ion chamber </a:t>
            </a:r>
            <a:r>
              <a:rPr lang="en-US" dirty="0"/>
              <a:t>to fit in existing anti-vacuum box</a:t>
            </a:r>
            <a:r>
              <a:rPr lang="en-US" dirty="0" smtClean="0"/>
              <a:t>.</a:t>
            </a:r>
          </a:p>
          <a:p>
            <a:r>
              <a:rPr lang="en-US" dirty="0" smtClean="0">
                <a:solidFill>
                  <a:schemeClr val="tx1"/>
                </a:solidFill>
                <a:latin typeface="Arial" charset="0"/>
              </a:rPr>
              <a:t>The anti-vacuum </a:t>
            </a:r>
            <a:r>
              <a:rPr lang="en-US" dirty="0">
                <a:solidFill>
                  <a:schemeClr val="tx1"/>
                </a:solidFill>
                <a:latin typeface="Arial" charset="0"/>
              </a:rPr>
              <a:t>boxes will be installed inside of bayonet vacuum vessels that are being repurposed from </a:t>
            </a:r>
            <a:r>
              <a:rPr lang="en-US" dirty="0" smtClean="0">
                <a:solidFill>
                  <a:schemeClr val="tx1"/>
                </a:solidFill>
                <a:latin typeface="Arial" charset="0"/>
              </a:rPr>
              <a:t>Switchyard</a:t>
            </a:r>
          </a:p>
          <a:p>
            <a:r>
              <a:rPr lang="en-US" dirty="0" smtClean="0">
                <a:solidFill>
                  <a:schemeClr val="tx1"/>
                </a:solidFill>
                <a:latin typeface="Arial" charset="0"/>
              </a:rPr>
              <a:t>The </a:t>
            </a:r>
            <a:r>
              <a:rPr lang="en-US" dirty="0">
                <a:solidFill>
                  <a:schemeClr val="tx1"/>
                </a:solidFill>
                <a:latin typeface="Arial" charset="0"/>
              </a:rPr>
              <a:t>bayonet type drive slides the </a:t>
            </a:r>
            <a:r>
              <a:rPr lang="en-US" dirty="0" smtClean="0">
                <a:solidFill>
                  <a:schemeClr val="tx1"/>
                </a:solidFill>
                <a:latin typeface="Arial" charset="0"/>
              </a:rPr>
              <a:t>ion chamber </a:t>
            </a:r>
            <a:r>
              <a:rPr lang="en-US" dirty="0">
                <a:solidFill>
                  <a:schemeClr val="tx1"/>
                </a:solidFill>
                <a:latin typeface="Arial" charset="0"/>
              </a:rPr>
              <a:t>linearly into and out of the beam with a screw drive system. </a:t>
            </a:r>
            <a:endParaRPr lang="en-US" dirty="0" smtClean="0">
              <a:solidFill>
                <a:schemeClr val="tx1"/>
              </a:solidFill>
              <a:latin typeface="Arial" charset="0"/>
            </a:endParaRPr>
          </a:p>
          <a:p>
            <a:r>
              <a:rPr lang="en-US" dirty="0" smtClean="0">
                <a:solidFill>
                  <a:schemeClr val="tx1"/>
                </a:solidFill>
                <a:latin typeface="Arial" charset="0"/>
              </a:rPr>
              <a:t>The </a:t>
            </a:r>
            <a:r>
              <a:rPr lang="en-US" dirty="0">
                <a:solidFill>
                  <a:schemeClr val="tx1"/>
                </a:solidFill>
                <a:latin typeface="Arial" charset="0"/>
              </a:rPr>
              <a:t>detector linear drive shaft is housed in a collapsible bellows that seals it from atmosphere.</a:t>
            </a:r>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14</a:t>
            </a:fld>
            <a:endParaRPr lang="en-US" dirty="0"/>
          </a:p>
        </p:txBody>
      </p:sp>
      <p:pic>
        <p:nvPicPr>
          <p:cNvPr id="8" name="Picture 7"/>
          <p:cNvPicPr/>
          <p:nvPr/>
        </p:nvPicPr>
        <p:blipFill>
          <a:blip r:embed="rId3" cstate="screen">
            <a:extLst>
              <a:ext uri="{28A0092B-C50C-407E-A947-70E740481C1C}">
                <a14:useLocalDpi xmlns:a14="http://schemas.microsoft.com/office/drawing/2010/main"/>
              </a:ext>
            </a:extLst>
          </a:blip>
          <a:stretch>
            <a:fillRect/>
          </a:stretch>
        </p:blipFill>
        <p:spPr>
          <a:xfrm>
            <a:off x="8069686" y="1079501"/>
            <a:ext cx="694496" cy="1789823"/>
          </a:xfrm>
          <a:prstGeom prst="rect">
            <a:avLst/>
          </a:prstGeom>
        </p:spPr>
      </p:pic>
      <p:pic>
        <p:nvPicPr>
          <p:cNvPr id="10" name="Picture 9"/>
          <p:cNvPicPr/>
          <p:nvPr/>
        </p:nvPicPr>
        <p:blipFill>
          <a:blip r:embed="rId4" cstate="screen">
            <a:extLst>
              <a:ext uri="{28A0092B-C50C-407E-A947-70E740481C1C}">
                <a14:useLocalDpi xmlns:a14="http://schemas.microsoft.com/office/drawing/2010/main"/>
              </a:ext>
            </a:extLst>
          </a:blip>
          <a:stretch>
            <a:fillRect/>
          </a:stretch>
        </p:blipFill>
        <p:spPr>
          <a:xfrm>
            <a:off x="6235350" y="1079501"/>
            <a:ext cx="1766829" cy="178982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824" y="1079501"/>
            <a:ext cx="1934314" cy="1789823"/>
          </a:xfrm>
          <a:prstGeom prst="rect">
            <a:avLst/>
          </a:prstGeom>
        </p:spPr>
      </p:pic>
      <p:sp>
        <p:nvSpPr>
          <p:cNvPr id="13" name="Rectangle 12"/>
          <p:cNvSpPr/>
          <p:nvPr/>
        </p:nvSpPr>
        <p:spPr>
          <a:xfrm>
            <a:off x="4322996" y="2038327"/>
            <a:ext cx="1779970" cy="830997"/>
          </a:xfrm>
          <a:prstGeom prst="rect">
            <a:avLst/>
          </a:prstGeom>
          <a:noFill/>
        </p:spPr>
        <p:txBody>
          <a:bodyPr wrap="square" lIns="91440" tIns="45720" rIns="91440" bIns="45720">
            <a:spAutoFit/>
          </a:bodyPr>
          <a:lstStyle/>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Ion</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Chamber</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6171979" y="1162155"/>
            <a:ext cx="1893570" cy="646331"/>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Anti-vacuum Box</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a:off x="7778650" y="2038327"/>
            <a:ext cx="1276568" cy="830997"/>
          </a:xfrm>
          <a:prstGeom prst="rect">
            <a:avLst/>
          </a:prstGeom>
        </p:spPr>
        <p:txBody>
          <a:bodyPr wrap="non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Bayonet </a:t>
            </a:r>
          </a:p>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17" y="1014760"/>
            <a:ext cx="3846863" cy="185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894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Extraction Instrumentation: </a:t>
            </a:r>
            <a:r>
              <a:rPr lang="en-US" dirty="0" err="1" smtClean="0"/>
              <a:t>Multiwires</a:t>
            </a:r>
            <a:endParaRPr lang="en-US" dirty="0"/>
          </a:p>
        </p:txBody>
      </p:sp>
      <p:sp>
        <p:nvSpPr>
          <p:cNvPr id="3" name="Content Placeholder 2"/>
          <p:cNvSpPr>
            <a:spLocks noGrp="1"/>
          </p:cNvSpPr>
          <p:nvPr>
            <p:ph idx="1"/>
          </p:nvPr>
        </p:nvSpPr>
        <p:spPr>
          <a:xfrm>
            <a:off x="228601" y="1043047"/>
            <a:ext cx="4863662" cy="2346539"/>
          </a:xfrm>
        </p:spPr>
        <p:txBody>
          <a:bodyPr/>
          <a:lstStyle/>
          <a:p>
            <a:r>
              <a:rPr lang="en-US" sz="1800" dirty="0" err="1" smtClean="0"/>
              <a:t>NuMI</a:t>
            </a:r>
            <a:r>
              <a:rPr lang="en-US" sz="1800" dirty="0" smtClean="0"/>
              <a:t> </a:t>
            </a:r>
            <a:r>
              <a:rPr lang="en-US" sz="1800" dirty="0" err="1" smtClean="0"/>
              <a:t>multiwire</a:t>
            </a:r>
            <a:r>
              <a:rPr lang="en-US" sz="1800" dirty="0" smtClean="0"/>
              <a:t> design used with a gap in the ceramic that allows the wires to be moved into and out of the beam while beam is running.</a:t>
            </a:r>
          </a:p>
          <a:p>
            <a:r>
              <a:rPr lang="en-US" sz="1800" dirty="0" smtClean="0"/>
              <a:t>New vacuum cans will be constructed based on the </a:t>
            </a:r>
            <a:r>
              <a:rPr lang="en-US" sz="1800" dirty="0" err="1" smtClean="0"/>
              <a:t>NuMI</a:t>
            </a:r>
            <a:r>
              <a:rPr lang="en-US" sz="1800" dirty="0" smtClean="0"/>
              <a:t> design.</a:t>
            </a:r>
          </a:p>
          <a:p>
            <a:r>
              <a:rPr lang="en-US" sz="1800" dirty="0" smtClean="0"/>
              <a:t>11 available Texas </a:t>
            </a:r>
            <a:r>
              <a:rPr lang="en-US" sz="1800" dirty="0" err="1" smtClean="0"/>
              <a:t>Multiwire</a:t>
            </a:r>
            <a:r>
              <a:rPr lang="en-US" sz="1800" dirty="0" smtClean="0"/>
              <a:t> cans will be repurposed.</a:t>
            </a:r>
          </a:p>
          <a:p>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939" y="2786231"/>
            <a:ext cx="2710461" cy="3094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Graphics_Storage\PrintKeyCapture-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688" y="888901"/>
            <a:ext cx="2320962" cy="194429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imap://drendel@imapserver1.fnal.gov:993/fetch%3EUID%3E/INBOX%3E31956?part=1.3&amp;filename=UTA%20%20SEM.png"/>
          <p:cNvSpPr>
            <a:spLocks noChangeAspect="1" noChangeArrowheads="1"/>
          </p:cNvSpPr>
          <p:nvPr/>
        </p:nvSpPr>
        <p:spPr bwMode="auto">
          <a:xfrm>
            <a:off x="155575" y="-1371600"/>
            <a:ext cx="4629150" cy="2867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p://drendel@imapserver1.fnal.gov:993/fetch%3EUID%3E/INBOX%3E31956?part=1.3&amp;filename=UTA%20%20SEM.png"/>
          <p:cNvSpPr>
            <a:spLocks noChangeAspect="1" noChangeArrowheads="1"/>
          </p:cNvSpPr>
          <p:nvPr/>
        </p:nvSpPr>
        <p:spPr bwMode="auto">
          <a:xfrm>
            <a:off x="307975" y="-1219200"/>
            <a:ext cx="4629150" cy="2867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694" y="3614901"/>
            <a:ext cx="235743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12" descr="imap://drendel@imapserver1.fnal.gov:993/fetch%3EUID%3E/INBOX%3E31956?part=1.5&amp;filename=UTA%20SEM%20Wire%20planes.jpg"/>
          <p:cNvSpPr>
            <a:spLocks noChangeAspect="1" noChangeArrowheads="1"/>
          </p:cNvSpPr>
          <p:nvPr/>
        </p:nvSpPr>
        <p:spPr bwMode="auto">
          <a:xfrm>
            <a:off x="155575" y="-14779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5171" y="3602515"/>
            <a:ext cx="2962656" cy="222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013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Extraction Instrumentation: BLMs</a:t>
            </a:r>
            <a:endParaRPr lang="en-US" dirty="0"/>
          </a:p>
        </p:txBody>
      </p:sp>
      <p:sp>
        <p:nvSpPr>
          <p:cNvPr id="3" name="Content Placeholder 2"/>
          <p:cNvSpPr>
            <a:spLocks noGrp="1"/>
          </p:cNvSpPr>
          <p:nvPr>
            <p:ph idx="1"/>
          </p:nvPr>
        </p:nvSpPr>
        <p:spPr>
          <a:xfrm>
            <a:off x="676275" y="3132159"/>
            <a:ext cx="7687340" cy="2843339"/>
          </a:xfrm>
        </p:spPr>
        <p:txBody>
          <a:bodyPr/>
          <a:lstStyle/>
          <a:p>
            <a:r>
              <a:rPr lang="en-US" sz="1600" dirty="0">
                <a:solidFill>
                  <a:schemeClr val="tx1"/>
                </a:solidFill>
              </a:rPr>
              <a:t>The M4 Line Beam Loss Monitor (BLM) system has been designed to measure a 0.2% localized loss with microsecond integration.  </a:t>
            </a:r>
            <a:endParaRPr lang="en-US" sz="1600" dirty="0" smtClean="0">
              <a:solidFill>
                <a:schemeClr val="tx1"/>
              </a:solidFill>
            </a:endParaRPr>
          </a:p>
          <a:p>
            <a:r>
              <a:rPr lang="en-US" sz="1600" dirty="0" smtClean="0">
                <a:solidFill>
                  <a:schemeClr val="tx1"/>
                </a:solidFill>
              </a:rPr>
              <a:t>This </a:t>
            </a:r>
            <a:r>
              <a:rPr lang="en-US" sz="1600" dirty="0">
                <a:solidFill>
                  <a:schemeClr val="tx1"/>
                </a:solidFill>
              </a:rPr>
              <a:t>will allow seeing losses develop inside of an individual slow spill.  </a:t>
            </a:r>
            <a:endParaRPr lang="en-US" sz="1600" dirty="0" smtClean="0">
              <a:solidFill>
                <a:schemeClr val="tx1"/>
              </a:solidFill>
            </a:endParaRPr>
          </a:p>
          <a:p>
            <a:r>
              <a:rPr lang="en-US" sz="1600" dirty="0">
                <a:solidFill>
                  <a:schemeClr val="tx1"/>
                </a:solidFill>
              </a:rPr>
              <a:t>3</a:t>
            </a:r>
            <a:r>
              <a:rPr lang="en-US" sz="1600" dirty="0" smtClean="0">
                <a:solidFill>
                  <a:schemeClr val="tx1"/>
                </a:solidFill>
              </a:rPr>
              <a:t>0 </a:t>
            </a:r>
            <a:r>
              <a:rPr lang="en-US" sz="1600" dirty="0">
                <a:solidFill>
                  <a:schemeClr val="tx1"/>
                </a:solidFill>
              </a:rPr>
              <a:t>BLMs will be placed at key locations along the 245m beam line. </a:t>
            </a:r>
            <a:endParaRPr lang="en-US" sz="1600" dirty="0" smtClean="0">
              <a:solidFill>
                <a:schemeClr val="tx1"/>
              </a:solidFill>
            </a:endParaRPr>
          </a:p>
          <a:p>
            <a:r>
              <a:rPr lang="en-US" sz="1600" dirty="0" smtClean="0">
                <a:solidFill>
                  <a:schemeClr val="tx1"/>
                </a:solidFill>
              </a:rPr>
              <a:t>This </a:t>
            </a:r>
            <a:r>
              <a:rPr lang="en-US" sz="1600" dirty="0">
                <a:solidFill>
                  <a:schemeClr val="tx1"/>
                </a:solidFill>
              </a:rPr>
              <a:t>system design is identical to the existing Main Injector, P1, P2, M1 and M3 line BLM systems.  </a:t>
            </a:r>
            <a:endParaRPr lang="en-US" sz="1600" dirty="0" smtClean="0">
              <a:solidFill>
                <a:schemeClr val="tx1"/>
              </a:solidFill>
            </a:endParaRPr>
          </a:p>
          <a:p>
            <a:r>
              <a:rPr lang="en-US" sz="1600" dirty="0" smtClean="0">
                <a:solidFill>
                  <a:schemeClr val="tx1"/>
                </a:solidFill>
              </a:rPr>
              <a:t>There </a:t>
            </a:r>
            <a:r>
              <a:rPr lang="en-US" sz="1600" dirty="0">
                <a:solidFill>
                  <a:schemeClr val="tx1"/>
                </a:solidFill>
              </a:rPr>
              <a:t>is not a sufficient pool of spare hardware and electronics so new parts will need to be purchased and constructed to build the system.</a:t>
            </a:r>
          </a:p>
          <a:p>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311" y="1012326"/>
            <a:ext cx="3513582" cy="1796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799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since CD-1</a:t>
            </a:r>
            <a:endParaRPr lang="en-US" dirty="0"/>
          </a:p>
        </p:txBody>
      </p:sp>
      <p:sp>
        <p:nvSpPr>
          <p:cNvPr id="3" name="Content Placeholder 2"/>
          <p:cNvSpPr>
            <a:spLocks noGrp="1"/>
          </p:cNvSpPr>
          <p:nvPr>
            <p:ph idx="1"/>
          </p:nvPr>
        </p:nvSpPr>
        <p:spPr/>
        <p:txBody>
          <a:bodyPr/>
          <a:lstStyle/>
          <a:p>
            <a:pPr lvl="0">
              <a:spcBef>
                <a:spcPts val="0"/>
              </a:spcBef>
            </a:pPr>
            <a:endParaRPr lang="en-US" sz="2000" dirty="0">
              <a:latin typeface="Calibri" panose="020F0502020204030204" pitchFamily="34" charset="0"/>
            </a:endParaRPr>
          </a:p>
          <a:p>
            <a:pPr marL="0" lvl="0" indent="0">
              <a:spcBef>
                <a:spcPts val="0"/>
              </a:spcBef>
              <a:buNone/>
            </a:pPr>
            <a:r>
              <a:rPr lang="en-US" sz="2000" dirty="0" smtClean="0">
                <a:latin typeface="Calibri" panose="020F0502020204030204" pitchFamily="34" charset="0"/>
              </a:rPr>
              <a:t>Controls</a:t>
            </a:r>
          </a:p>
          <a:p>
            <a:pPr>
              <a:spcBef>
                <a:spcPts val="0"/>
              </a:spcBef>
            </a:pPr>
            <a:r>
              <a:rPr lang="en-US" sz="2000" dirty="0" smtClean="0">
                <a:latin typeface="Calibri" panose="020F0502020204030204" pitchFamily="34" charset="0"/>
              </a:rPr>
              <a:t>Pull additional fiber optic channels to the Mu2e service building to cover necessary signals and future expansion.  </a:t>
            </a:r>
          </a:p>
          <a:p>
            <a:pPr>
              <a:spcBef>
                <a:spcPts val="0"/>
              </a:spcBef>
            </a:pPr>
            <a:r>
              <a:rPr lang="en-US" sz="2000" dirty="0" smtClean="0">
                <a:latin typeface="Calibri" panose="020F0502020204030204" pitchFamily="34" charset="0"/>
              </a:rPr>
              <a:t>Additional items covered in Value Engineering Slide.</a:t>
            </a:r>
          </a:p>
          <a:p>
            <a:pPr marL="0" lvl="0" indent="0">
              <a:spcBef>
                <a:spcPts val="0"/>
              </a:spcBef>
              <a:buNone/>
            </a:pPr>
            <a:endParaRPr lang="en-US" sz="2000" dirty="0">
              <a:latin typeface="Calibri" panose="020F0502020204030204" pitchFamily="34" charset="0"/>
            </a:endParaRPr>
          </a:p>
          <a:p>
            <a:pPr marL="0" lvl="0" indent="0">
              <a:spcBef>
                <a:spcPts val="0"/>
              </a:spcBef>
              <a:buNone/>
            </a:pPr>
            <a:r>
              <a:rPr lang="en-US" sz="2000" dirty="0" smtClean="0">
                <a:latin typeface="Calibri" panose="020F0502020204030204" pitchFamily="34" charset="0"/>
              </a:rPr>
              <a:t>Instrumentation</a:t>
            </a:r>
          </a:p>
          <a:p>
            <a:pPr>
              <a:spcBef>
                <a:spcPts val="0"/>
              </a:spcBef>
            </a:pPr>
            <a:r>
              <a:rPr lang="en-US" sz="2000" dirty="0" smtClean="0">
                <a:latin typeface="Calibri" panose="020F0502020204030204" pitchFamily="34" charset="0"/>
              </a:rPr>
              <a:t>Covered in Value Engineering Slide</a:t>
            </a:r>
            <a:r>
              <a:rPr lang="en-US" sz="2000" dirty="0" smtClean="0">
                <a:latin typeface="Calibri" panose="020F0502020204030204" pitchFamily="34" charset="0"/>
              </a:rPr>
              <a:t>.</a:t>
            </a:r>
          </a:p>
          <a:p>
            <a:pPr>
              <a:spcBef>
                <a:spcPts val="0"/>
              </a:spcBef>
            </a:pPr>
            <a:r>
              <a:rPr lang="en-US" sz="2000" dirty="0" smtClean="0">
                <a:latin typeface="Calibri" panose="020F0502020204030204" pitchFamily="34" charset="0"/>
              </a:rPr>
              <a:t>Two additional </a:t>
            </a:r>
            <a:r>
              <a:rPr lang="en-US" sz="2000" dirty="0" err="1" smtClean="0">
                <a:latin typeface="Calibri" panose="020F0502020204030204" pitchFamily="34" charset="0"/>
              </a:rPr>
              <a:t>multiwires</a:t>
            </a:r>
            <a:r>
              <a:rPr lang="en-US" sz="2000" dirty="0" smtClean="0">
                <a:latin typeface="Calibri" panose="020F0502020204030204" pitchFamily="34" charset="0"/>
              </a:rPr>
              <a:t>, one just upstream of the target and one just downstream of the target were added to my scope.</a:t>
            </a:r>
            <a:endParaRPr lang="en-US" sz="2000" dirty="0">
              <a:latin typeface="Calibri" panose="020F0502020204030204" pitchFamily="34" charset="0"/>
            </a:endParaRPr>
          </a:p>
          <a:p>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17</a:t>
            </a:fld>
            <a:endParaRPr lang="en-US" dirty="0"/>
          </a:p>
        </p:txBody>
      </p:sp>
      <p:sp>
        <p:nvSpPr>
          <p:cNvPr id="7"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spTree>
    <p:extLst>
      <p:ext uri="{BB962C8B-B14F-4D97-AF65-F5344CB8AC3E}">
        <p14:creationId xmlns:p14="http://schemas.microsoft.com/office/powerpoint/2010/main" val="412562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Engineering since CD-1</a:t>
            </a:r>
            <a:endParaRPr lang="en-US" dirty="0"/>
          </a:p>
        </p:txBody>
      </p:sp>
      <p:sp>
        <p:nvSpPr>
          <p:cNvPr id="3" name="Content Placeholder 2"/>
          <p:cNvSpPr>
            <a:spLocks noGrp="1"/>
          </p:cNvSpPr>
          <p:nvPr>
            <p:ph idx="1"/>
          </p:nvPr>
        </p:nvSpPr>
        <p:spPr/>
        <p:txBody>
          <a:bodyPr/>
          <a:lstStyle/>
          <a:p>
            <a:r>
              <a:rPr lang="en-US" sz="1800" dirty="0" smtClean="0">
                <a:solidFill>
                  <a:schemeClr val="tx2">
                    <a:lumMod val="60000"/>
                    <a:lumOff val="40000"/>
                  </a:schemeClr>
                </a:solidFill>
              </a:rPr>
              <a:t>Controls</a:t>
            </a:r>
          </a:p>
          <a:p>
            <a:pPr lvl="1"/>
            <a:r>
              <a:rPr lang="en-US" sz="1600" dirty="0" smtClean="0"/>
              <a:t>Splice </a:t>
            </a:r>
            <a:r>
              <a:rPr lang="en-US" sz="1600" dirty="0"/>
              <a:t>into nearby existing phone lines to save on costly cable pulls and/or VOIP installations</a:t>
            </a:r>
            <a:r>
              <a:rPr lang="en-US" sz="1600" dirty="0" smtClean="0"/>
              <a:t>.</a:t>
            </a:r>
            <a:endParaRPr lang="en-US" sz="2000" dirty="0" smtClean="0"/>
          </a:p>
          <a:p>
            <a:r>
              <a:rPr lang="en-US" sz="1800" dirty="0" smtClean="0">
                <a:solidFill>
                  <a:schemeClr val="tx2">
                    <a:lumMod val="60000"/>
                    <a:lumOff val="40000"/>
                  </a:schemeClr>
                </a:solidFill>
              </a:rPr>
              <a:t>Instrumentation</a:t>
            </a:r>
          </a:p>
          <a:p>
            <a:pPr lvl="1"/>
            <a:r>
              <a:rPr lang="en-US" sz="1600" dirty="0" smtClean="0">
                <a:solidFill>
                  <a:srgbClr val="00B050"/>
                </a:solidFill>
              </a:rPr>
              <a:t>Tune Measurement</a:t>
            </a:r>
          </a:p>
          <a:p>
            <a:pPr lvl="2"/>
            <a:r>
              <a:rPr lang="en-US" sz="1400" dirty="0" smtClean="0"/>
              <a:t>Repurpose </a:t>
            </a:r>
            <a:r>
              <a:rPr lang="en-US" sz="1400" dirty="0" err="1" smtClean="0"/>
              <a:t>Tevatron</a:t>
            </a:r>
            <a:r>
              <a:rPr lang="en-US" sz="1400" dirty="0" smtClean="0"/>
              <a:t> </a:t>
            </a:r>
            <a:r>
              <a:rPr lang="en-US" sz="1400" dirty="0" err="1" smtClean="0"/>
              <a:t>Schottky</a:t>
            </a:r>
            <a:r>
              <a:rPr lang="en-US" sz="1400" dirty="0" smtClean="0"/>
              <a:t> detectors for our tune measurement system.</a:t>
            </a:r>
          </a:p>
          <a:p>
            <a:pPr lvl="1"/>
            <a:r>
              <a:rPr lang="en-US" sz="1600" dirty="0" smtClean="0">
                <a:solidFill>
                  <a:srgbClr val="00B050"/>
                </a:solidFill>
              </a:rPr>
              <a:t>M4 Line Profile Monitors</a:t>
            </a:r>
          </a:p>
          <a:p>
            <a:pPr lvl="2"/>
            <a:r>
              <a:rPr lang="en-US" sz="1400" dirty="0" smtClean="0"/>
              <a:t>Changed </a:t>
            </a:r>
            <a:r>
              <a:rPr lang="en-US" sz="1400" dirty="0"/>
              <a:t>type of profile monitor in the M4 line to save on labor and refurbishment costs </a:t>
            </a:r>
            <a:endParaRPr lang="en-US" sz="1400" dirty="0" smtClean="0"/>
          </a:p>
          <a:p>
            <a:pPr lvl="2"/>
            <a:r>
              <a:rPr lang="en-US" sz="1400" dirty="0" smtClean="0"/>
              <a:t>Use ANU </a:t>
            </a:r>
            <a:r>
              <a:rPr lang="en-US" sz="1400" dirty="0" err="1" smtClean="0"/>
              <a:t>multiwire</a:t>
            </a:r>
            <a:r>
              <a:rPr lang="en-US" sz="1400" dirty="0" smtClean="0"/>
              <a:t> design for M4 line </a:t>
            </a:r>
            <a:r>
              <a:rPr lang="en-US" sz="1400" dirty="0" err="1" smtClean="0"/>
              <a:t>multiwires</a:t>
            </a:r>
            <a:r>
              <a:rPr lang="en-US" sz="1400" dirty="0" smtClean="0"/>
              <a:t>.</a:t>
            </a:r>
          </a:p>
          <a:p>
            <a:pPr lvl="2"/>
            <a:r>
              <a:rPr lang="en-US" sz="1400" dirty="0"/>
              <a:t>Repurpose Texas </a:t>
            </a:r>
            <a:r>
              <a:rPr lang="en-US" sz="1400" dirty="0" err="1"/>
              <a:t>Multiwire</a:t>
            </a:r>
            <a:r>
              <a:rPr lang="en-US" sz="1400" dirty="0"/>
              <a:t> vacuum cans for our M4 line </a:t>
            </a:r>
            <a:r>
              <a:rPr lang="en-US" sz="1400" dirty="0" err="1" smtClean="0"/>
              <a:t>multiwires</a:t>
            </a:r>
            <a:endParaRPr lang="en-US" sz="1400" dirty="0" smtClean="0"/>
          </a:p>
          <a:p>
            <a:pPr lvl="2"/>
            <a:r>
              <a:rPr lang="en-US" sz="1400" dirty="0" smtClean="0"/>
              <a:t>Reduced </a:t>
            </a:r>
            <a:r>
              <a:rPr lang="en-US" sz="1400" dirty="0"/>
              <a:t>amount of external </a:t>
            </a:r>
            <a:r>
              <a:rPr lang="en-US" sz="1400" dirty="0" err="1"/>
              <a:t>beamline</a:t>
            </a:r>
            <a:r>
              <a:rPr lang="en-US" sz="1400" dirty="0"/>
              <a:t> instrumentation by allowing for the early use of final focus section instrumentation for commissioning the extinction section</a:t>
            </a:r>
            <a:r>
              <a:rPr lang="en-US" sz="1400" dirty="0" smtClean="0"/>
              <a:t>.</a:t>
            </a:r>
          </a:p>
          <a:p>
            <a:pPr lvl="1"/>
            <a:r>
              <a:rPr lang="en-US" sz="1600" dirty="0" smtClean="0">
                <a:solidFill>
                  <a:srgbClr val="00B050"/>
                </a:solidFill>
              </a:rPr>
              <a:t>Retractable Ion Chambers</a:t>
            </a:r>
          </a:p>
          <a:p>
            <a:pPr lvl="2"/>
            <a:r>
              <a:rPr lang="en-US" sz="1400" dirty="0"/>
              <a:t>Repurpose Switchyard Bayonet vacuum cans for ion chambers</a:t>
            </a:r>
            <a:r>
              <a:rPr lang="en-US" sz="1400" dirty="0" smtClean="0"/>
              <a:t>.</a:t>
            </a:r>
          </a:p>
          <a:p>
            <a:pPr lvl="2"/>
            <a:r>
              <a:rPr lang="en-US" sz="1400" dirty="0" smtClean="0"/>
              <a:t>Modify PWC design to fit ion chamber.</a:t>
            </a:r>
          </a:p>
          <a:p>
            <a:pPr lvl="1"/>
            <a:r>
              <a:rPr lang="en-US" sz="1600" dirty="0" smtClean="0">
                <a:solidFill>
                  <a:srgbClr val="00B050"/>
                </a:solidFill>
              </a:rPr>
              <a:t>M4 Line beam loss monitors.</a:t>
            </a:r>
          </a:p>
          <a:p>
            <a:pPr lvl="2"/>
            <a:r>
              <a:rPr lang="en-US" sz="1400" dirty="0" smtClean="0"/>
              <a:t>Use log amp system for BLM electronics.  No engineering time required.</a:t>
            </a:r>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18</a:t>
            </a:fld>
            <a:endParaRPr lang="en-US" dirty="0"/>
          </a:p>
        </p:txBody>
      </p:sp>
      <p:sp>
        <p:nvSpPr>
          <p:cNvPr id="7"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spTree>
    <p:extLst>
      <p:ext uri="{BB962C8B-B14F-4D97-AF65-F5344CB8AC3E}">
        <p14:creationId xmlns:p14="http://schemas.microsoft.com/office/powerpoint/2010/main" val="1899051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Breakdown</a:t>
            </a:r>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19</a:t>
            </a:fld>
            <a:endParaRPr lang="en-US" dirty="0"/>
          </a:p>
        </p:txBody>
      </p:sp>
      <p:graphicFrame>
        <p:nvGraphicFramePr>
          <p:cNvPr id="7" name="Diagram 6"/>
          <p:cNvGraphicFramePr/>
          <p:nvPr>
            <p:extLst>
              <p:ext uri="{D42A27DB-BD31-4B8C-83A1-F6EECF244321}">
                <p14:modId xmlns:p14="http://schemas.microsoft.com/office/powerpoint/2010/main" val="3052860631"/>
              </p:ext>
            </p:extLst>
          </p:nvPr>
        </p:nvGraphicFramePr>
        <p:xfrm>
          <a:off x="313660" y="940275"/>
          <a:ext cx="8686800" cy="4865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spTree>
    <p:extLst>
      <p:ext uri="{BB962C8B-B14F-4D97-AF65-F5344CB8AC3E}">
        <p14:creationId xmlns:p14="http://schemas.microsoft.com/office/powerpoint/2010/main" val="2638540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WBS 475.02.03    Instrumentation and Controls</a:t>
            </a:r>
            <a:endParaRPr lang="en-US" sz="2800" dirty="0"/>
          </a:p>
        </p:txBody>
      </p:sp>
      <p:sp>
        <p:nvSpPr>
          <p:cNvPr id="3" name="Content Placeholder 2"/>
          <p:cNvSpPr>
            <a:spLocks noGrp="1"/>
          </p:cNvSpPr>
          <p:nvPr>
            <p:ph idx="1"/>
          </p:nvPr>
        </p:nvSpPr>
        <p:spPr>
          <a:xfrm>
            <a:off x="228600" y="1043046"/>
            <a:ext cx="8672513" cy="4581577"/>
          </a:xfrm>
        </p:spPr>
        <p:txBody>
          <a:bodyPr/>
          <a:lstStyle/>
          <a:p>
            <a:pPr lvl="0"/>
            <a:r>
              <a:rPr lang="en-US" sz="2000" b="1" dirty="0"/>
              <a:t>Technical Objective</a:t>
            </a:r>
            <a:endParaRPr lang="en-US" sz="2000" dirty="0"/>
          </a:p>
          <a:p>
            <a:pPr lvl="1"/>
            <a:r>
              <a:rPr lang="en-US" sz="1800" dirty="0"/>
              <a:t>The technical objective is to design and fabricate the equipment for the accelerator controls and instrumentation upgrades required for beam delivery to Mu2e</a:t>
            </a:r>
            <a:r>
              <a:rPr lang="en-US" sz="1800" dirty="0" smtClean="0"/>
              <a:t>.  This includes implementing system that:</a:t>
            </a:r>
          </a:p>
          <a:p>
            <a:pPr lvl="2"/>
            <a:r>
              <a:rPr lang="en-US" sz="1600" dirty="0" smtClean="0"/>
              <a:t>Provide Accelerator controls in the </a:t>
            </a:r>
            <a:r>
              <a:rPr lang="en-US" sz="1600" dirty="0" err="1" smtClean="0"/>
              <a:t>Muon</a:t>
            </a:r>
            <a:r>
              <a:rPr lang="en-US" sz="1600" dirty="0" smtClean="0"/>
              <a:t> Campus for Mu2e specific controls needs.</a:t>
            </a:r>
          </a:p>
          <a:p>
            <a:pPr lvl="2"/>
            <a:r>
              <a:rPr lang="en-US" sz="1600" dirty="0" smtClean="0"/>
              <a:t>Provide Accelerator controls connectivity to the Mu2e Building and M4 beam line.</a:t>
            </a:r>
          </a:p>
          <a:p>
            <a:pPr lvl="2"/>
            <a:r>
              <a:rPr lang="en-US" sz="1600" dirty="0" smtClean="0"/>
              <a:t>Provide instrumentation capable of measuring beam intensities, profiles and losses in the M4 beam line.</a:t>
            </a:r>
          </a:p>
          <a:p>
            <a:pPr lvl="2"/>
            <a:r>
              <a:rPr lang="en-US" sz="1600" dirty="0" smtClean="0"/>
              <a:t>Provide instrumentation capable of measuring the Delivery Ring tune and Delivery Ring beam intensity.</a:t>
            </a:r>
            <a:endParaRPr lang="en-US" sz="1600" dirty="0"/>
          </a:p>
          <a:p>
            <a:pPr marL="0" indent="0">
              <a:buNone/>
            </a:pPr>
            <a:endParaRPr lang="en-US" dirty="0"/>
          </a:p>
          <a:p>
            <a:endParaRPr lang="en-US" dirty="0" smtClean="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en-US"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a:t>
            </a:fld>
            <a:endParaRPr lang="en-US" dirty="0"/>
          </a:p>
        </p:txBody>
      </p:sp>
    </p:spTree>
    <p:extLst>
      <p:ext uri="{BB962C8B-B14F-4D97-AF65-F5344CB8AC3E}">
        <p14:creationId xmlns:p14="http://schemas.microsoft.com/office/powerpoint/2010/main" val="1230004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5"/>
            <a:ext cx="8686800" cy="444976"/>
          </a:xfrm>
        </p:spPr>
        <p:txBody>
          <a:bodyPr/>
          <a:lstStyle/>
          <a:p>
            <a:r>
              <a:rPr lang="en-US" dirty="0" smtClean="0"/>
              <a:t>Quality Assurance: Controls</a:t>
            </a:r>
            <a:endParaRPr lang="en-US" dirty="0"/>
          </a:p>
        </p:txBody>
      </p:sp>
      <p:sp>
        <p:nvSpPr>
          <p:cNvPr id="3" name="Content Placeholder 2"/>
          <p:cNvSpPr>
            <a:spLocks noGrp="1"/>
          </p:cNvSpPr>
          <p:nvPr>
            <p:ph idx="1"/>
          </p:nvPr>
        </p:nvSpPr>
        <p:spPr>
          <a:xfrm>
            <a:off x="242887" y="894456"/>
            <a:ext cx="8672513" cy="4987867"/>
          </a:xfrm>
        </p:spPr>
        <p:txBody>
          <a:bodyPr/>
          <a:lstStyle/>
          <a:p>
            <a:r>
              <a:rPr lang="en-US" sz="1400" b="1" dirty="0">
                <a:solidFill>
                  <a:srgbClr val="00B050"/>
                </a:solidFill>
              </a:rPr>
              <a:t>Use of Government Lab and Project QA Standards</a:t>
            </a:r>
          </a:p>
          <a:p>
            <a:pPr lvl="1"/>
            <a:r>
              <a:rPr lang="en-US" sz="1200" dirty="0" err="1"/>
              <a:t>Fermilab</a:t>
            </a:r>
            <a:r>
              <a:rPr lang="en-US" sz="1200" dirty="0"/>
              <a:t> Engineering Manual </a:t>
            </a:r>
            <a:r>
              <a:rPr lang="en-US" sz="1200" u="sng" dirty="0">
                <a:hlinkClick r:id="rId3"/>
              </a:rPr>
              <a:t>http://www.fnal.gov/directorate/documents/FNAL_Engineering_Manual.pdf</a:t>
            </a:r>
            <a:r>
              <a:rPr lang="en-US" sz="1200" dirty="0"/>
              <a:t> </a:t>
            </a:r>
          </a:p>
          <a:p>
            <a:pPr lvl="1"/>
            <a:r>
              <a:rPr lang="en-US" sz="1200" dirty="0" err="1"/>
              <a:t>Fermilab’s</a:t>
            </a:r>
            <a:r>
              <a:rPr lang="en-US" sz="1200" dirty="0"/>
              <a:t> Integrated Quality Assurance Program </a:t>
            </a:r>
            <a:r>
              <a:rPr lang="en-US" sz="1200" u="sng" dirty="0">
                <a:hlinkClick r:id="rId4"/>
              </a:rPr>
              <a:t>https://esh-docdb.fnal.gov:440/cgi-bin/RetrieveFile?docid=2469</a:t>
            </a:r>
            <a:r>
              <a:rPr lang="en-US" sz="1200" dirty="0"/>
              <a:t> </a:t>
            </a:r>
          </a:p>
          <a:p>
            <a:pPr lvl="1"/>
            <a:r>
              <a:rPr lang="en-US" sz="1200" dirty="0"/>
              <a:t>Mu2e Quality Management Plan </a:t>
            </a:r>
            <a:r>
              <a:rPr lang="en-US" sz="1200" dirty="0">
                <a:hlinkClick r:id="rId5"/>
              </a:rPr>
              <a:t>http://</a:t>
            </a:r>
            <a:r>
              <a:rPr lang="en-US" sz="1200" dirty="0" smtClean="0">
                <a:hlinkClick r:id="rId5"/>
              </a:rPr>
              <a:t>mu2e-docdb.fnal.gov:8080/cgi-bin/ShowDocument?docid=677</a:t>
            </a:r>
            <a:r>
              <a:rPr lang="en-US" sz="1200" dirty="0" smtClean="0"/>
              <a:t>.</a:t>
            </a:r>
          </a:p>
          <a:p>
            <a:pPr lvl="1"/>
            <a:r>
              <a:rPr lang="en-US" sz="1200" dirty="0" smtClean="0"/>
              <a:t>Mechanical Engineering QA practices, policy and </a:t>
            </a:r>
            <a:r>
              <a:rPr lang="en-US" sz="1200" dirty="0"/>
              <a:t>procedures </a:t>
            </a:r>
            <a:r>
              <a:rPr lang="en-US" sz="1200" dirty="0">
                <a:hlinkClick r:id="rId6"/>
              </a:rPr>
              <a:t>http://</a:t>
            </a:r>
            <a:r>
              <a:rPr lang="en-US" sz="1200" dirty="0" smtClean="0">
                <a:hlinkClick r:id="rId6"/>
              </a:rPr>
              <a:t>mu2e-docdb.fnal.gov:8080/cgi-bin/ShowDocument?docid=4646</a:t>
            </a:r>
            <a:endParaRPr lang="en-US" sz="1400" dirty="0"/>
          </a:p>
          <a:p>
            <a:r>
              <a:rPr lang="en-US" sz="1400" b="1" dirty="0" smtClean="0">
                <a:solidFill>
                  <a:srgbClr val="00B050"/>
                </a:solidFill>
              </a:rPr>
              <a:t>Quality Assurance for Controls</a:t>
            </a:r>
          </a:p>
          <a:p>
            <a:pPr lvl="1"/>
            <a:r>
              <a:rPr lang="en-US" sz="1200" dirty="0"/>
              <a:t>All </a:t>
            </a:r>
            <a:r>
              <a:rPr lang="en-US" sz="1200" dirty="0" err="1"/>
              <a:t>innerduct</a:t>
            </a:r>
            <a:r>
              <a:rPr lang="en-US" sz="1200" dirty="0"/>
              <a:t> and cable pulls will be completed by contract electricians under the direction of Accelerator Division management.   </a:t>
            </a:r>
            <a:endParaRPr lang="en-US" sz="1200" dirty="0" smtClean="0"/>
          </a:p>
          <a:p>
            <a:pPr lvl="1"/>
            <a:r>
              <a:rPr lang="en-US" sz="1200" dirty="0" smtClean="0"/>
              <a:t>Fiber </a:t>
            </a:r>
            <a:r>
              <a:rPr lang="en-US" sz="1200" dirty="0"/>
              <a:t>optic terminations will be completed by contract electricians, safety system cable terminations will be managed by FNAL ES&amp;H personnel, and phone cable termination will be managed by Business services section, telecommunications department.  </a:t>
            </a:r>
            <a:endParaRPr lang="en-US" sz="1200" dirty="0" smtClean="0"/>
          </a:p>
          <a:p>
            <a:pPr lvl="1"/>
            <a:r>
              <a:rPr lang="en-US" sz="1200" dirty="0" smtClean="0"/>
              <a:t>All </a:t>
            </a:r>
            <a:r>
              <a:rPr lang="en-US" sz="1200" dirty="0"/>
              <a:t>controls links, FIRUS configuration and network connections work will be managed by Accelerator Division Controls Department personnel.  </a:t>
            </a:r>
            <a:endParaRPr lang="en-US" sz="1200" dirty="0" smtClean="0"/>
          </a:p>
          <a:p>
            <a:pPr lvl="1"/>
            <a:r>
              <a:rPr lang="en-US" sz="1200" dirty="0" smtClean="0"/>
              <a:t>All </a:t>
            </a:r>
            <a:r>
              <a:rPr lang="en-US" sz="1200" dirty="0"/>
              <a:t>parts are expected to be procured by FNAL personnel and inspected before being installed.  Final testing and calibration of controls devices will be performed by FNAL </a:t>
            </a:r>
            <a:r>
              <a:rPr lang="en-US" sz="1200" dirty="0" smtClean="0"/>
              <a:t>technical </a:t>
            </a:r>
            <a:r>
              <a:rPr lang="en-US" sz="1200" dirty="0"/>
              <a:t>staff before locating equipment in the service buildings</a:t>
            </a:r>
            <a:r>
              <a:rPr lang="en-US" sz="1200" dirty="0" smtClean="0"/>
              <a:t>.</a:t>
            </a:r>
          </a:p>
          <a:p>
            <a:r>
              <a:rPr lang="en-US" sz="1400" b="1" dirty="0">
                <a:solidFill>
                  <a:srgbClr val="00B050"/>
                </a:solidFill>
              </a:rPr>
              <a:t>Quality Assurance for Instrumentation</a:t>
            </a:r>
          </a:p>
          <a:p>
            <a:pPr lvl="1"/>
            <a:r>
              <a:rPr lang="en-US" sz="1200" dirty="0"/>
              <a:t>Repurposing, design, upgrading, building and commissioning of M4 line instrumentation will be completed by qualified Accelerator Division Instrumentation and Controls Department Engineers and Technicians under the direction of Instrumentation and </a:t>
            </a:r>
            <a:r>
              <a:rPr lang="en-US" sz="1200" dirty="0" err="1"/>
              <a:t>Muon</a:t>
            </a:r>
            <a:r>
              <a:rPr lang="en-US" sz="1200" dirty="0"/>
              <a:t> Department management.  </a:t>
            </a:r>
          </a:p>
          <a:p>
            <a:pPr lvl="1"/>
            <a:r>
              <a:rPr lang="en-US" sz="1200" dirty="0"/>
              <a:t>All necessary parts will be procured by FNAL personnel and inspected by qualified Instrumentation engineers or technicians prior to installation. </a:t>
            </a:r>
          </a:p>
          <a:p>
            <a:pPr lvl="1"/>
            <a:r>
              <a:rPr lang="en-US" sz="1200" dirty="0"/>
              <a:t>Final testing of instrumentation devices will be performed by FNAL technical staff before devices are installed.  </a:t>
            </a:r>
          </a:p>
          <a:p>
            <a:pPr lvl="1"/>
            <a:r>
              <a:rPr lang="en-US" sz="1200" dirty="0"/>
              <a:t>Controls checkout and beam commissioning of each device will be completed by qualified Instrumentation, Controls and </a:t>
            </a:r>
            <a:r>
              <a:rPr lang="en-US" sz="1200" dirty="0" err="1"/>
              <a:t>Muon</a:t>
            </a:r>
            <a:r>
              <a:rPr lang="en-US" sz="1200" dirty="0"/>
              <a:t> Department technical staff.</a:t>
            </a:r>
          </a:p>
          <a:p>
            <a:pPr marL="0" indent="0">
              <a:buNone/>
            </a:pPr>
            <a:endParaRPr lang="en-US" sz="1800" dirty="0"/>
          </a:p>
          <a:p>
            <a:pPr marL="457200" lvl="1" indent="0">
              <a:buNone/>
            </a:pPr>
            <a:endParaRPr lang="en-US" sz="1800"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20</a:t>
            </a:fld>
            <a:endParaRPr lang="en-US" dirty="0"/>
          </a:p>
        </p:txBody>
      </p:sp>
      <p:sp>
        <p:nvSpPr>
          <p:cNvPr id="7"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spTree>
    <p:extLst>
      <p:ext uri="{BB962C8B-B14F-4D97-AF65-F5344CB8AC3E}">
        <p14:creationId xmlns:p14="http://schemas.microsoft.com/office/powerpoint/2010/main" val="116444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p:txBody>
          <a:bodyPr/>
          <a:lstStyle/>
          <a:p>
            <a:pPr marL="228600" indent="-228600">
              <a:spcBef>
                <a:spcPts val="1800"/>
              </a:spcBef>
              <a:tabLst>
                <a:tab pos="1600200" algn="l"/>
              </a:tabLst>
            </a:pPr>
            <a:r>
              <a:rPr lang="en-US" dirty="0">
                <a:solidFill>
                  <a:srgbClr val="00B050"/>
                </a:solidFill>
                <a:effectLst>
                  <a:outerShdw blurRad="38100" dist="38100" dir="2700000" algn="tl">
                    <a:srgbClr val="000000">
                      <a:alpha val="43137"/>
                    </a:srgbClr>
                  </a:outerShdw>
                </a:effectLst>
                <a:latin typeface="Calibri" panose="020F0502020204030204" pitchFamily="34" charset="0"/>
              </a:rPr>
              <a:t>ACCEL-015	Injection Damper Required for Delivery Ring</a:t>
            </a:r>
          </a:p>
          <a:p>
            <a:pPr marL="742950" indent="-285750">
              <a:buFont typeface="Symbol" panose="05050102010706020507" pitchFamily="18" charset="2"/>
              <a:buChar char=""/>
              <a:tabLst>
                <a:tab pos="1828800" algn="l"/>
              </a:tabLst>
            </a:pPr>
            <a:r>
              <a:rPr lang="en-US" sz="2000" dirty="0">
                <a:latin typeface="Calibri" panose="020F0502020204030204" pitchFamily="34" charset="0"/>
              </a:rPr>
              <a:t>Orbit control in the beam lines may not adequately control trajectory and may lead to excessive </a:t>
            </a:r>
            <a:r>
              <a:rPr lang="en-US" sz="2000" dirty="0" err="1">
                <a:latin typeface="Calibri" panose="020F0502020204030204" pitchFamily="34" charset="0"/>
              </a:rPr>
              <a:t>emittance</a:t>
            </a:r>
            <a:r>
              <a:rPr lang="en-US" sz="2000" dirty="0">
                <a:latin typeface="Calibri" panose="020F0502020204030204" pitchFamily="34" charset="0"/>
              </a:rPr>
              <a:t> dilution</a:t>
            </a:r>
            <a:r>
              <a:rPr lang="en-US" sz="2000" dirty="0" smtClean="0">
                <a:latin typeface="Calibri" panose="020F0502020204030204" pitchFamily="34" charset="0"/>
              </a:rPr>
              <a:t>.</a:t>
            </a:r>
          </a:p>
          <a:p>
            <a:pPr marL="742950" indent="-285750">
              <a:buFont typeface="Symbol" panose="05050102010706020507" pitchFamily="18" charset="2"/>
              <a:buChar char=""/>
              <a:tabLst>
                <a:tab pos="1828800" algn="l"/>
              </a:tabLst>
            </a:pPr>
            <a:r>
              <a:rPr lang="en-US" sz="2000" dirty="0" smtClean="0">
                <a:latin typeface="Calibri" panose="020F0502020204030204" pitchFamily="34" charset="0"/>
              </a:rPr>
              <a:t>Note: Delivery Ring injection will be made to work for g-2 before the need for Mu2e.</a:t>
            </a:r>
            <a:endParaRPr lang="en-US" sz="2000" dirty="0">
              <a:latin typeface="Calibri" panose="020F0502020204030204" pitchFamily="34" charset="0"/>
            </a:endParaRPr>
          </a:p>
          <a:p>
            <a:pPr marL="742950" indent="-285750">
              <a:buFont typeface="Symbol" panose="05050102010706020507" pitchFamily="18" charset="2"/>
              <a:buChar char=""/>
              <a:tabLst>
                <a:tab pos="1828800" algn="l"/>
              </a:tabLst>
            </a:pPr>
            <a:r>
              <a:rPr lang="en-US" sz="2000" dirty="0">
                <a:solidFill>
                  <a:srgbClr val="FF0000"/>
                </a:solidFill>
                <a:latin typeface="Calibri" panose="020F0502020204030204" pitchFamily="34" charset="0"/>
              </a:rPr>
              <a:t>Threat</a:t>
            </a:r>
            <a:r>
              <a:rPr lang="en-US" sz="2000" dirty="0" smtClean="0">
                <a:latin typeface="Calibri" panose="020F0502020204030204" pitchFamily="34" charset="0"/>
              </a:rPr>
              <a:t>:  $240K</a:t>
            </a:r>
            <a:endParaRPr lang="en-US" sz="2000" dirty="0">
              <a:latin typeface="Calibri" panose="020F0502020204030204" pitchFamily="34" charset="0"/>
            </a:endParaRPr>
          </a:p>
          <a:p>
            <a:pPr marL="742950" indent="-285750">
              <a:buFont typeface="Symbol" panose="05050102010706020507" pitchFamily="18" charset="2"/>
              <a:buChar char=""/>
              <a:tabLst>
                <a:tab pos="1828800" algn="l"/>
              </a:tabLst>
            </a:pPr>
            <a:r>
              <a:rPr lang="en-US" sz="2000" u="sng" dirty="0">
                <a:effectLst>
                  <a:outerShdw blurRad="38100" dist="38100" dir="2700000" algn="tl">
                    <a:srgbClr val="000000">
                      <a:alpha val="43137"/>
                    </a:srgbClr>
                  </a:outerShdw>
                </a:effectLst>
                <a:latin typeface="Calibri" panose="020F0502020204030204" pitchFamily="34" charset="0"/>
              </a:rPr>
              <a:t>Mitigation</a:t>
            </a:r>
            <a:r>
              <a:rPr lang="en-US" sz="2000" dirty="0">
                <a:latin typeface="Calibri" panose="020F0502020204030204" pitchFamily="34" charset="0"/>
              </a:rPr>
              <a:t>:  If beam studies indicate instabilities of injected beam into the Delivery Ring, an injection damper system will be </a:t>
            </a:r>
            <a:r>
              <a:rPr lang="en-US" sz="2000" dirty="0" smtClean="0">
                <a:latin typeface="Calibri" panose="020F0502020204030204" pitchFamily="34" charset="0"/>
              </a:rPr>
              <a:t>developed.</a:t>
            </a:r>
          </a:p>
          <a:p>
            <a:pPr marL="228600" indent="-228600">
              <a:spcBef>
                <a:spcPts val="1800"/>
              </a:spcBef>
              <a:tabLst>
                <a:tab pos="1600200" algn="l"/>
              </a:tabLst>
            </a:pPr>
            <a:r>
              <a:rPr lang="en-US" dirty="0" smtClean="0">
                <a:solidFill>
                  <a:srgbClr val="00B050"/>
                </a:solidFill>
                <a:effectLst>
                  <a:outerShdw blurRad="38100" dist="38100" dir="2700000" algn="tl">
                    <a:srgbClr val="000000">
                      <a:alpha val="43137"/>
                    </a:srgbClr>
                  </a:outerShdw>
                </a:effectLst>
                <a:latin typeface="Calibri" panose="020F0502020204030204" pitchFamily="34" charset="0"/>
              </a:rPr>
              <a:t>ACCEL-140</a:t>
            </a:r>
            <a:r>
              <a:rPr lang="en-US" dirty="0">
                <a:solidFill>
                  <a:srgbClr val="00B050"/>
                </a:solidFill>
                <a:effectLst>
                  <a:outerShdw blurRad="38100" dist="38100" dir="2700000" algn="tl">
                    <a:srgbClr val="000000">
                      <a:alpha val="43137"/>
                    </a:srgbClr>
                  </a:outerShdw>
                </a:effectLst>
                <a:latin typeface="Calibri" panose="020F0502020204030204" pitchFamily="34" charset="0"/>
              </a:rPr>
              <a:t>	</a:t>
            </a:r>
            <a:r>
              <a:rPr lang="en-US" dirty="0" smtClean="0">
                <a:solidFill>
                  <a:srgbClr val="00B050"/>
                </a:solidFill>
                <a:effectLst>
                  <a:outerShdw blurRad="38100" dist="38100" dir="2700000" algn="tl">
                    <a:srgbClr val="000000">
                      <a:alpha val="43137"/>
                    </a:srgbClr>
                  </a:outerShdw>
                </a:effectLst>
                <a:latin typeface="Calibri" panose="020F0502020204030204" pitchFamily="34" charset="0"/>
              </a:rPr>
              <a:t>Proton Beam not available for FY’13 beam studies</a:t>
            </a:r>
            <a:endParaRPr lang="en-US" dirty="0">
              <a:solidFill>
                <a:srgbClr val="00B050"/>
              </a:solidFill>
              <a:effectLst>
                <a:outerShdw blurRad="38100" dist="38100" dir="2700000" algn="tl">
                  <a:srgbClr val="000000">
                    <a:alpha val="43137"/>
                  </a:srgbClr>
                </a:outerShdw>
              </a:effectLst>
              <a:latin typeface="Calibri" panose="020F0502020204030204" pitchFamily="34" charset="0"/>
            </a:endParaRPr>
          </a:p>
          <a:p>
            <a:pPr marL="742950" indent="-285750">
              <a:buFont typeface="Symbol" panose="05050102010706020507" pitchFamily="18" charset="2"/>
              <a:buChar char=""/>
              <a:tabLst>
                <a:tab pos="1828800" algn="l"/>
              </a:tabLst>
            </a:pPr>
            <a:r>
              <a:rPr lang="en-US" sz="2000" dirty="0">
                <a:latin typeface="Calibri" panose="020F0502020204030204" pitchFamily="34" charset="0"/>
              </a:rPr>
              <a:t>Beam studies in the Delivery Ring are scheduled in order to understand and address various technical concerns associated with the delivery of beam to Mu2e. These beam studies can only be performed when the Lab is operating the accelerator system</a:t>
            </a:r>
            <a:r>
              <a:rPr lang="en-US" sz="2000" dirty="0" smtClean="0">
                <a:latin typeface="Calibri" panose="020F0502020204030204" pitchFamily="34" charset="0"/>
              </a:rPr>
              <a:t>.</a:t>
            </a:r>
          </a:p>
          <a:p>
            <a:pPr marL="742950" indent="-285750">
              <a:buFont typeface="Symbol" panose="05050102010706020507" pitchFamily="18" charset="2"/>
              <a:buChar char=""/>
              <a:tabLst>
                <a:tab pos="1828800" algn="l"/>
              </a:tabLst>
            </a:pPr>
            <a:r>
              <a:rPr lang="en-US" sz="2000" b="1" u="sng" dirty="0" smtClean="0">
                <a:solidFill>
                  <a:srgbClr val="00B050"/>
                </a:solidFill>
                <a:latin typeface="Calibri" panose="020F0502020204030204" pitchFamily="34" charset="0"/>
              </a:rPr>
              <a:t>Threat Retired</a:t>
            </a:r>
            <a:r>
              <a:rPr lang="en-US" sz="2000" dirty="0" smtClean="0">
                <a:latin typeface="Calibri" panose="020F0502020204030204" pitchFamily="34" charset="0"/>
              </a:rPr>
              <a:t>:  Beam studies were completed.</a:t>
            </a:r>
            <a:endParaRPr lang="en-US" sz="2000" dirty="0">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21</a:t>
            </a:fld>
            <a:endParaRPr lang="en-US" dirty="0"/>
          </a:p>
        </p:txBody>
      </p:sp>
    </p:spTree>
    <p:extLst>
      <p:ext uri="{BB962C8B-B14F-4D97-AF65-F5344CB8AC3E}">
        <p14:creationId xmlns:p14="http://schemas.microsoft.com/office/powerpoint/2010/main" val="1075755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ES&amp;H</a:t>
            </a:r>
            <a:endParaRPr lang="en-US" dirty="0"/>
          </a:p>
        </p:txBody>
      </p:sp>
      <p:sp>
        <p:nvSpPr>
          <p:cNvPr id="3" name="Content Placeholder 2"/>
          <p:cNvSpPr>
            <a:spLocks noGrp="1"/>
          </p:cNvSpPr>
          <p:nvPr>
            <p:ph idx="1"/>
          </p:nvPr>
        </p:nvSpPr>
        <p:spPr>
          <a:xfrm>
            <a:off x="242887" y="897272"/>
            <a:ext cx="8672513" cy="4987867"/>
          </a:xfrm>
        </p:spPr>
        <p:txBody>
          <a:bodyPr/>
          <a:lstStyle/>
          <a:p>
            <a:pPr marL="57150" indent="0">
              <a:buNone/>
            </a:pPr>
            <a:r>
              <a:rPr lang="en-US" sz="1800" dirty="0" smtClean="0">
                <a:effectLst>
                  <a:outerShdw blurRad="38100" dist="38100" dir="2700000" algn="tl">
                    <a:srgbClr val="000000">
                      <a:alpha val="43137"/>
                    </a:srgbClr>
                  </a:outerShdw>
                </a:effectLst>
                <a:latin typeface="Calibri" panose="020F0502020204030204" pitchFamily="34" charset="0"/>
              </a:rPr>
              <a:t>Tunnel Enclosures and Service Buildings</a:t>
            </a:r>
            <a:endParaRPr lang="en-US" sz="1600" dirty="0" smtClean="0">
              <a:latin typeface="Calibri" panose="020F0502020204030204" pitchFamily="34" charset="0"/>
            </a:endParaRPr>
          </a:p>
          <a:p>
            <a:r>
              <a:rPr lang="en-US" sz="1600" dirty="0" smtClean="0">
                <a:latin typeface="Calibri" panose="020F0502020204030204" pitchFamily="34" charset="0"/>
              </a:rPr>
              <a:t>Electrical </a:t>
            </a:r>
            <a:r>
              <a:rPr lang="en-US" sz="1600" dirty="0">
                <a:latin typeface="Calibri" panose="020F0502020204030204" pitchFamily="34" charset="0"/>
              </a:rPr>
              <a:t>hazards from exposed bus </a:t>
            </a:r>
            <a:r>
              <a:rPr lang="en-US" sz="1600" dirty="0" smtClean="0">
                <a:latin typeface="Calibri" panose="020F0502020204030204" pitchFamily="34" charset="0"/>
              </a:rPr>
              <a:t>work and high voltage connectors.</a:t>
            </a:r>
            <a:endParaRPr lang="en-US" sz="1600" dirty="0">
              <a:latin typeface="Calibri" panose="020F0502020204030204" pitchFamily="34" charset="0"/>
            </a:endParaRPr>
          </a:p>
          <a:p>
            <a:r>
              <a:rPr lang="en-US" sz="1600" dirty="0">
                <a:latin typeface="Calibri" panose="020F0502020204030204" pitchFamily="34" charset="0"/>
              </a:rPr>
              <a:t>Mechanical hazards (sharp edges, protruding fixtures)</a:t>
            </a:r>
          </a:p>
          <a:p>
            <a:r>
              <a:rPr lang="en-US" sz="1600" dirty="0">
                <a:latin typeface="Calibri" panose="020F0502020204030204" pitchFamily="34" charset="0"/>
              </a:rPr>
              <a:t>Radiation hazards</a:t>
            </a:r>
          </a:p>
          <a:p>
            <a:pPr lvl="1">
              <a:spcBef>
                <a:spcPts val="0"/>
              </a:spcBef>
            </a:pPr>
            <a:r>
              <a:rPr lang="en-US" sz="1400" dirty="0">
                <a:solidFill>
                  <a:srgbClr val="0000FF"/>
                </a:solidFill>
                <a:latin typeface="Calibri" panose="020F0502020204030204" pitchFamily="34" charset="0"/>
              </a:rPr>
              <a:t>Potentially lethal doses during beam operation</a:t>
            </a:r>
          </a:p>
          <a:p>
            <a:pPr lvl="1">
              <a:spcBef>
                <a:spcPts val="0"/>
              </a:spcBef>
            </a:pPr>
            <a:r>
              <a:rPr lang="en-US" sz="1400" dirty="0">
                <a:solidFill>
                  <a:srgbClr val="0000FF"/>
                </a:solidFill>
                <a:latin typeface="Calibri" panose="020F0502020204030204" pitchFamily="34" charset="0"/>
              </a:rPr>
              <a:t>Residual radioactivity after beam operations</a:t>
            </a:r>
          </a:p>
          <a:p>
            <a:pPr lvl="1">
              <a:spcBef>
                <a:spcPts val="0"/>
              </a:spcBef>
            </a:pPr>
            <a:r>
              <a:rPr lang="en-US" sz="1400" dirty="0">
                <a:solidFill>
                  <a:srgbClr val="0000FF"/>
                </a:solidFill>
                <a:latin typeface="Calibri" panose="020F0502020204030204" pitchFamily="34" charset="0"/>
              </a:rPr>
              <a:t>Radioactive surface and air </a:t>
            </a:r>
            <a:r>
              <a:rPr lang="en-US" sz="1400" dirty="0" smtClean="0">
                <a:solidFill>
                  <a:srgbClr val="0000FF"/>
                </a:solidFill>
                <a:latin typeface="Calibri" panose="020F0502020204030204" pitchFamily="34" charset="0"/>
              </a:rPr>
              <a:t>contamination</a:t>
            </a:r>
            <a:endParaRPr lang="en-US" sz="1800" dirty="0" smtClean="0">
              <a:effectLst>
                <a:outerShdw blurRad="38100" dist="38100" dir="2700000" algn="tl">
                  <a:srgbClr val="000000">
                    <a:alpha val="43137"/>
                  </a:srgbClr>
                </a:outerShdw>
              </a:effectLst>
              <a:latin typeface="Calibri" panose="020F0502020204030204" pitchFamily="34" charset="0"/>
            </a:endParaRPr>
          </a:p>
          <a:p>
            <a:pPr marL="0" indent="0">
              <a:buNone/>
            </a:pPr>
            <a:r>
              <a:rPr lang="en-US" sz="1800" dirty="0" smtClean="0">
                <a:effectLst>
                  <a:outerShdw blurRad="38100" dist="38100" dir="2700000" algn="tl">
                    <a:srgbClr val="000000">
                      <a:alpha val="43137"/>
                    </a:srgbClr>
                  </a:outerShdw>
                </a:effectLst>
                <a:latin typeface="Calibri" panose="020F0502020204030204" pitchFamily="34" charset="0"/>
              </a:rPr>
              <a:t>Laboratory ES&amp;H </a:t>
            </a:r>
            <a:endParaRPr lang="en-US" sz="2000" dirty="0" smtClean="0"/>
          </a:p>
          <a:p>
            <a:r>
              <a:rPr lang="en-US" sz="1600" dirty="0" smtClean="0"/>
              <a:t>Instrumentation and controls systems will all be implemented within the guidelines documented in the </a:t>
            </a:r>
            <a:r>
              <a:rPr lang="en-US" sz="1600" dirty="0" err="1" smtClean="0"/>
              <a:t>Fermilab</a:t>
            </a:r>
            <a:r>
              <a:rPr lang="en-US" sz="1600" dirty="0" smtClean="0"/>
              <a:t> Environment, Safety and Health Manual (FESHM) which can be found online at </a:t>
            </a:r>
            <a:r>
              <a:rPr lang="en-US" sz="1600" dirty="0" smtClean="0">
                <a:hlinkClick r:id="rId3"/>
              </a:rPr>
              <a:t>http://esh.fnal.gov/xms/FESHM</a:t>
            </a:r>
            <a:r>
              <a:rPr lang="en-US" sz="1600" dirty="0" smtClean="0"/>
              <a:t>.</a:t>
            </a:r>
          </a:p>
          <a:p>
            <a:pPr lvl="1"/>
            <a:r>
              <a:rPr lang="en-US" sz="1600" dirty="0" smtClean="0"/>
              <a:t>Laboratory </a:t>
            </a:r>
            <a:r>
              <a:rPr lang="en-US" sz="1600" dirty="0"/>
              <a:t>safety practices will be observed for all work.</a:t>
            </a:r>
          </a:p>
          <a:p>
            <a:pPr lvl="1"/>
            <a:r>
              <a:rPr lang="en-US" sz="1600" dirty="0"/>
              <a:t>Job hazard analyses will be performed for installation and other appropriate work</a:t>
            </a:r>
            <a:r>
              <a:rPr lang="en-US" sz="1600" dirty="0" smtClean="0"/>
              <a:t>.</a:t>
            </a:r>
          </a:p>
          <a:p>
            <a:pPr marL="57150" indent="0">
              <a:buNone/>
            </a:pPr>
            <a:r>
              <a:rPr lang="en-US" sz="1800" dirty="0" smtClean="0">
                <a:effectLst>
                  <a:outerShdw blurRad="38100" dist="38100" dir="2700000" algn="tl">
                    <a:srgbClr val="000000">
                      <a:alpha val="43137"/>
                    </a:srgbClr>
                  </a:outerShdw>
                </a:effectLst>
                <a:latin typeface="Calibri" panose="020F0502020204030204" pitchFamily="34" charset="0"/>
              </a:rPr>
              <a:t>Mu2e </a:t>
            </a:r>
            <a:r>
              <a:rPr lang="en-US" sz="1800" dirty="0">
                <a:effectLst>
                  <a:outerShdw blurRad="38100" dist="38100" dir="2700000" algn="tl">
                    <a:srgbClr val="000000">
                      <a:alpha val="43137"/>
                    </a:srgbClr>
                  </a:outerShdw>
                </a:effectLst>
                <a:latin typeface="Calibri" panose="020F0502020204030204" pitchFamily="34" charset="0"/>
              </a:rPr>
              <a:t>ES&amp;H </a:t>
            </a:r>
            <a:endParaRPr lang="en-US" sz="1600" dirty="0"/>
          </a:p>
          <a:p>
            <a:r>
              <a:rPr lang="en-US" sz="1600" dirty="0" smtClean="0"/>
              <a:t>All hazards in this WBS are covered in the Mu2e </a:t>
            </a:r>
            <a:r>
              <a:rPr lang="en-US" sz="1600" dirty="0"/>
              <a:t>Hazard Analysis Report document Mu2e-doc-675 (</a:t>
            </a:r>
            <a:r>
              <a:rPr lang="en-US" sz="1600" dirty="0">
                <a:hlinkClick r:id="rId4"/>
              </a:rPr>
              <a:t>http://mu2e-docdb.fnal.gov:8080/cgi-bin/ShowDocument?docid=675</a:t>
            </a:r>
            <a:r>
              <a:rPr lang="en-US" sz="1600" dirty="0"/>
              <a:t>).</a:t>
            </a:r>
          </a:p>
          <a:p>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22</a:t>
            </a:fld>
            <a:endParaRPr lang="en-US" dirty="0"/>
          </a:p>
        </p:txBody>
      </p:sp>
      <p:sp>
        <p:nvSpPr>
          <p:cNvPr id="8"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spTree>
    <p:extLst>
      <p:ext uri="{BB962C8B-B14F-4D97-AF65-F5344CB8AC3E}">
        <p14:creationId xmlns:p14="http://schemas.microsoft.com/office/powerpoint/2010/main" val="2952877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Distribution by L4</a:t>
            </a:r>
            <a:endParaRPr lang="en-US" dirty="0"/>
          </a:p>
        </p:txBody>
      </p:sp>
      <p:sp>
        <p:nvSpPr>
          <p:cNvPr id="4" name="Date Placeholder 3"/>
          <p:cNvSpPr>
            <a:spLocks noGrp="1"/>
          </p:cNvSpPr>
          <p:nvPr>
            <p:ph type="dt" sz="half" idx="10"/>
          </p:nvPr>
        </p:nvSpPr>
        <p:spPr/>
        <p:txBody>
          <a:bodyPr/>
          <a:lstStyle/>
          <a:p>
            <a:pPr>
              <a:defRPr/>
            </a:pPr>
            <a:r>
              <a:rPr lang="en-US" smtClean="0"/>
              <a:t>6/8/14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23</a:t>
            </a:fld>
            <a:endParaRPr lang="en-US" dirty="0"/>
          </a:p>
        </p:txBody>
      </p:sp>
      <p:sp>
        <p:nvSpPr>
          <p:cNvPr id="8" name="TextBox 7"/>
          <p:cNvSpPr txBox="1"/>
          <p:nvPr/>
        </p:nvSpPr>
        <p:spPr>
          <a:xfrm>
            <a:off x="1718754" y="1062094"/>
            <a:ext cx="3520516" cy="523220"/>
          </a:xfrm>
          <a:prstGeom prst="rect">
            <a:avLst/>
          </a:prstGeom>
          <a:noFill/>
        </p:spPr>
        <p:txBody>
          <a:bodyPr wrap="none" rtlCol="0">
            <a:spAutoFit/>
          </a:bodyPr>
          <a:lstStyle/>
          <a:p>
            <a:r>
              <a:rPr lang="en-US" sz="2800" dirty="0" smtClean="0"/>
              <a:t>Base Cost by L4 (AY $k)</a:t>
            </a:r>
            <a:endParaRPr lang="en-US" sz="2800" dirty="0"/>
          </a:p>
        </p:txBody>
      </p:sp>
      <p:sp>
        <p:nvSpPr>
          <p:cNvPr id="10"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sp>
        <p:nvSpPr>
          <p:cNvPr id="3" name="TextBox 2"/>
          <p:cNvSpPr txBox="1"/>
          <p:nvPr/>
        </p:nvSpPr>
        <p:spPr>
          <a:xfrm>
            <a:off x="5411096" y="4275650"/>
            <a:ext cx="3504304" cy="1631216"/>
          </a:xfrm>
          <a:prstGeom prst="rect">
            <a:avLst/>
          </a:prstGeom>
          <a:noFill/>
        </p:spPr>
        <p:txBody>
          <a:bodyPr wrap="square" rtlCol="0">
            <a:spAutoFit/>
          </a:bodyPr>
          <a:lstStyle/>
          <a:p>
            <a:r>
              <a:rPr lang="en-US" sz="2000" dirty="0" smtClean="0"/>
              <a:t>Extraction </a:t>
            </a:r>
            <a:r>
              <a:rPr lang="en-US" sz="2000" dirty="0" err="1" smtClean="0"/>
              <a:t>Beamline</a:t>
            </a:r>
            <a:r>
              <a:rPr lang="en-US" sz="2000" dirty="0" smtClean="0"/>
              <a:t> Instrumentation is the cost driver due to construction of </a:t>
            </a:r>
            <a:r>
              <a:rPr lang="en-US" sz="2000" dirty="0" err="1" smtClean="0"/>
              <a:t>Multiwires</a:t>
            </a:r>
            <a:r>
              <a:rPr lang="en-US" sz="2000" dirty="0" smtClean="0"/>
              <a:t>, Ion Chambers and BLM systems.</a:t>
            </a:r>
            <a:endParaRPr lang="en-US" sz="2000" dirty="0"/>
          </a:p>
        </p:txBody>
      </p:sp>
      <p:sp>
        <p:nvSpPr>
          <p:cNvPr id="11" name="Rounded Rectangle 10"/>
          <p:cNvSpPr/>
          <p:nvPr/>
        </p:nvSpPr>
        <p:spPr>
          <a:xfrm>
            <a:off x="5204798" y="4212023"/>
            <a:ext cx="3504304" cy="1758471"/>
          </a:xfrm>
          <a:prstGeom prst="roundRect">
            <a:avLst/>
          </a:prstGeom>
          <a:noFill/>
          <a:ln w="38100">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Chart 11"/>
          <p:cNvGraphicFramePr>
            <a:graphicFrameLocks/>
          </p:cNvGraphicFramePr>
          <p:nvPr>
            <p:extLst>
              <p:ext uri="{D42A27DB-BD31-4B8C-83A1-F6EECF244321}">
                <p14:modId xmlns:p14="http://schemas.microsoft.com/office/powerpoint/2010/main" val="2837138143"/>
              </p:ext>
            </p:extLst>
          </p:nvPr>
        </p:nvGraphicFramePr>
        <p:xfrm>
          <a:off x="379562" y="1378978"/>
          <a:ext cx="8535837" cy="4685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1194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Distribution by Resource Type</a:t>
            </a:r>
            <a:endParaRPr lang="en-US" dirty="0"/>
          </a:p>
        </p:txBody>
      </p:sp>
      <p:sp>
        <p:nvSpPr>
          <p:cNvPr id="4" name="Date Placeholder 3"/>
          <p:cNvSpPr>
            <a:spLocks noGrp="1"/>
          </p:cNvSpPr>
          <p:nvPr>
            <p:ph type="dt" sz="half" idx="10"/>
          </p:nvPr>
        </p:nvSpPr>
        <p:spPr/>
        <p:txBody>
          <a:bodyPr/>
          <a:lstStyle/>
          <a:p>
            <a:pPr>
              <a:defRPr/>
            </a:pPr>
            <a:r>
              <a:rPr lang="en-US" smtClean="0"/>
              <a:t>6/8/14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24</a:t>
            </a:fld>
            <a:endParaRPr lang="en-US" dirty="0"/>
          </a:p>
        </p:txBody>
      </p:sp>
      <p:sp>
        <p:nvSpPr>
          <p:cNvPr id="8" name="TextBox 7"/>
          <p:cNvSpPr txBox="1"/>
          <p:nvPr/>
        </p:nvSpPr>
        <p:spPr>
          <a:xfrm>
            <a:off x="2999258" y="987572"/>
            <a:ext cx="2411838" cy="461665"/>
          </a:xfrm>
          <a:prstGeom prst="rect">
            <a:avLst/>
          </a:prstGeom>
          <a:noFill/>
        </p:spPr>
        <p:txBody>
          <a:bodyPr wrap="none" rtlCol="0">
            <a:spAutoFit/>
          </a:bodyPr>
          <a:lstStyle/>
          <a:p>
            <a:r>
              <a:rPr lang="en-US" dirty="0" smtClean="0"/>
              <a:t>Base Cost (AY $k)</a:t>
            </a:r>
            <a:endParaRPr lang="en-US" dirty="0"/>
          </a:p>
        </p:txBody>
      </p:sp>
      <p:sp>
        <p:nvSpPr>
          <p:cNvPr id="11"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sp>
        <p:nvSpPr>
          <p:cNvPr id="12" name="TextBox 11"/>
          <p:cNvSpPr txBox="1"/>
          <p:nvPr/>
        </p:nvSpPr>
        <p:spPr>
          <a:xfrm>
            <a:off x="5617394" y="4125938"/>
            <a:ext cx="3504304" cy="1938992"/>
          </a:xfrm>
          <a:prstGeom prst="rect">
            <a:avLst/>
          </a:prstGeom>
          <a:noFill/>
        </p:spPr>
        <p:txBody>
          <a:bodyPr wrap="square" rtlCol="0">
            <a:spAutoFit/>
          </a:bodyPr>
          <a:lstStyle/>
          <a:p>
            <a:r>
              <a:rPr lang="en-US" sz="2000" dirty="0" smtClean="0"/>
              <a:t>Extraction </a:t>
            </a:r>
            <a:r>
              <a:rPr lang="en-US" sz="2000" dirty="0" err="1" smtClean="0"/>
              <a:t>Beamline</a:t>
            </a:r>
            <a:r>
              <a:rPr lang="en-US" sz="2000" dirty="0" smtClean="0"/>
              <a:t> Instrumentation is the cost driver due to the labor costs associated with the construction of </a:t>
            </a:r>
            <a:r>
              <a:rPr lang="en-US" sz="2000" dirty="0" err="1" smtClean="0"/>
              <a:t>Multiwires</a:t>
            </a:r>
            <a:r>
              <a:rPr lang="en-US" sz="2000" dirty="0" smtClean="0"/>
              <a:t>, Ion Chambers and BLM systems.</a:t>
            </a:r>
            <a:endParaRPr lang="en-US" sz="2000" dirty="0"/>
          </a:p>
        </p:txBody>
      </p:sp>
      <p:sp>
        <p:nvSpPr>
          <p:cNvPr id="13" name="Rounded Rectangle 12"/>
          <p:cNvSpPr/>
          <p:nvPr/>
        </p:nvSpPr>
        <p:spPr>
          <a:xfrm>
            <a:off x="5411096" y="4062311"/>
            <a:ext cx="3504304" cy="1993431"/>
          </a:xfrm>
          <a:prstGeom prst="round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extLst>
              <p:ext uri="{D42A27DB-BD31-4B8C-83A1-F6EECF244321}">
                <p14:modId xmlns:p14="http://schemas.microsoft.com/office/powerpoint/2010/main" val="11753825"/>
              </p:ext>
            </p:extLst>
          </p:nvPr>
        </p:nvGraphicFramePr>
        <p:xfrm>
          <a:off x="228600" y="1449237"/>
          <a:ext cx="8018253" cy="46065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5464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of Estimate</a:t>
            </a:r>
            <a:endParaRPr lang="en-US" dirty="0"/>
          </a:p>
        </p:txBody>
      </p:sp>
      <p:sp>
        <p:nvSpPr>
          <p:cNvPr id="4" name="Date Placeholder 3"/>
          <p:cNvSpPr>
            <a:spLocks noGrp="1"/>
          </p:cNvSpPr>
          <p:nvPr>
            <p:ph type="dt" sz="half" idx="10"/>
          </p:nvPr>
        </p:nvSpPr>
        <p:spPr/>
        <p:txBody>
          <a:bodyPr/>
          <a:lstStyle/>
          <a:p>
            <a:pPr>
              <a:defRPr/>
            </a:pPr>
            <a:r>
              <a:rPr lang="en-US" smtClean="0"/>
              <a:t>6/8/14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25</a:t>
            </a:fld>
            <a:endParaRPr lang="en-US" dirty="0"/>
          </a:p>
        </p:txBody>
      </p:sp>
      <p:sp>
        <p:nvSpPr>
          <p:cNvPr id="8" name="TextBox 7"/>
          <p:cNvSpPr txBox="1"/>
          <p:nvPr/>
        </p:nvSpPr>
        <p:spPr>
          <a:xfrm>
            <a:off x="1210734" y="1062093"/>
            <a:ext cx="4598585" cy="461665"/>
          </a:xfrm>
          <a:prstGeom prst="rect">
            <a:avLst/>
          </a:prstGeom>
          <a:noFill/>
        </p:spPr>
        <p:txBody>
          <a:bodyPr wrap="none" rtlCol="0">
            <a:spAutoFit/>
          </a:bodyPr>
          <a:lstStyle/>
          <a:p>
            <a:r>
              <a:rPr lang="en-US" dirty="0" smtClean="0"/>
              <a:t>Base Cost by Estimate Type (</a:t>
            </a:r>
            <a:r>
              <a:rPr lang="en-US" dirty="0" err="1" smtClean="0"/>
              <a:t>AY$k</a:t>
            </a:r>
            <a:r>
              <a:rPr lang="en-US" dirty="0" smtClean="0"/>
              <a:t>)</a:t>
            </a:r>
            <a:endParaRPr lang="en-US" dirty="0"/>
          </a:p>
        </p:txBody>
      </p:sp>
      <p:sp>
        <p:nvSpPr>
          <p:cNvPr id="11"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sp>
        <p:nvSpPr>
          <p:cNvPr id="12" name="TextBox 11"/>
          <p:cNvSpPr txBox="1"/>
          <p:nvPr/>
        </p:nvSpPr>
        <p:spPr>
          <a:xfrm>
            <a:off x="5275031" y="3651706"/>
            <a:ext cx="3148207" cy="1938992"/>
          </a:xfrm>
          <a:prstGeom prst="rect">
            <a:avLst/>
          </a:prstGeom>
          <a:noFill/>
        </p:spPr>
        <p:txBody>
          <a:bodyPr wrap="square" rtlCol="0">
            <a:spAutoFit/>
          </a:bodyPr>
          <a:lstStyle/>
          <a:p>
            <a:r>
              <a:rPr lang="en-US" sz="2000" dirty="0" smtClean="0"/>
              <a:t>100% of estimates are at the preliminary level or better.  Most of the preliminary estimates will be at the advanced level by the time of the DoE CD-3 review.</a:t>
            </a:r>
            <a:endParaRPr lang="en-US" sz="2000" dirty="0"/>
          </a:p>
        </p:txBody>
      </p:sp>
      <p:sp>
        <p:nvSpPr>
          <p:cNvPr id="13" name="Rounded Rectangle 12"/>
          <p:cNvSpPr/>
          <p:nvPr/>
        </p:nvSpPr>
        <p:spPr>
          <a:xfrm>
            <a:off x="5068733" y="3588079"/>
            <a:ext cx="3504304" cy="2002619"/>
          </a:xfrm>
          <a:prstGeom prst="round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Chart 15"/>
          <p:cNvGraphicFramePr>
            <a:graphicFrameLocks/>
          </p:cNvGraphicFramePr>
          <p:nvPr>
            <p:extLst>
              <p:ext uri="{D42A27DB-BD31-4B8C-83A1-F6EECF244321}">
                <p14:modId xmlns:p14="http://schemas.microsoft.com/office/powerpoint/2010/main" val="310197275"/>
              </p:ext>
            </p:extLst>
          </p:nvPr>
        </p:nvGraphicFramePr>
        <p:xfrm>
          <a:off x="411480" y="1310608"/>
          <a:ext cx="7533236" cy="45549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88476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 Resources</a:t>
            </a:r>
            <a:endParaRPr lang="en-US" dirty="0"/>
          </a:p>
        </p:txBody>
      </p:sp>
      <p:sp>
        <p:nvSpPr>
          <p:cNvPr id="4" name="Date Placeholder 3"/>
          <p:cNvSpPr>
            <a:spLocks noGrp="1"/>
          </p:cNvSpPr>
          <p:nvPr>
            <p:ph type="dt" sz="half" idx="10"/>
          </p:nvPr>
        </p:nvSpPr>
        <p:spPr/>
        <p:txBody>
          <a:bodyPr/>
          <a:lstStyle/>
          <a:p>
            <a:pPr>
              <a:defRPr/>
            </a:pPr>
            <a:r>
              <a:rPr lang="en-US" smtClean="0"/>
              <a:t>6/8/14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26</a:t>
            </a:fld>
            <a:endParaRPr lang="en-US" dirty="0"/>
          </a:p>
        </p:txBody>
      </p:sp>
      <p:sp>
        <p:nvSpPr>
          <p:cNvPr id="8" name="TextBox 7"/>
          <p:cNvSpPr txBox="1"/>
          <p:nvPr/>
        </p:nvSpPr>
        <p:spPr>
          <a:xfrm>
            <a:off x="3276599" y="870344"/>
            <a:ext cx="2385839" cy="461665"/>
          </a:xfrm>
          <a:prstGeom prst="rect">
            <a:avLst/>
          </a:prstGeom>
          <a:noFill/>
        </p:spPr>
        <p:txBody>
          <a:bodyPr wrap="none" rtlCol="0">
            <a:spAutoFit/>
          </a:bodyPr>
          <a:lstStyle/>
          <a:p>
            <a:r>
              <a:rPr lang="en-US" dirty="0" smtClean="0"/>
              <a:t>FTEs by Discipline</a:t>
            </a:r>
            <a:endParaRPr lang="en-US" dirty="0"/>
          </a:p>
        </p:txBody>
      </p:sp>
      <p:sp>
        <p:nvSpPr>
          <p:cNvPr id="10"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graphicFrame>
        <p:nvGraphicFramePr>
          <p:cNvPr id="13" name="Chart 12"/>
          <p:cNvGraphicFramePr>
            <a:graphicFrameLocks/>
          </p:cNvGraphicFramePr>
          <p:nvPr>
            <p:extLst>
              <p:ext uri="{D42A27DB-BD31-4B8C-83A1-F6EECF244321}">
                <p14:modId xmlns:p14="http://schemas.microsoft.com/office/powerpoint/2010/main" val="336685997"/>
              </p:ext>
            </p:extLst>
          </p:nvPr>
        </p:nvGraphicFramePr>
        <p:xfrm>
          <a:off x="228600" y="1234440"/>
          <a:ext cx="8538210" cy="4862739"/>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171512" y="1480006"/>
            <a:ext cx="3148207" cy="1631216"/>
          </a:xfrm>
          <a:prstGeom prst="rect">
            <a:avLst/>
          </a:prstGeom>
          <a:solidFill>
            <a:schemeClr val="bg1"/>
          </a:solidFill>
        </p:spPr>
        <p:txBody>
          <a:bodyPr wrap="square" rtlCol="0">
            <a:spAutoFit/>
          </a:bodyPr>
          <a:lstStyle/>
          <a:p>
            <a:r>
              <a:rPr lang="en-US" sz="2000" dirty="0" smtClean="0"/>
              <a:t>Implementation of most of the cost driving instrumentation was moved to FY’18 to meet the DOE funding profile.</a:t>
            </a:r>
            <a:endParaRPr lang="en-US" sz="2000" dirty="0"/>
          </a:p>
        </p:txBody>
      </p:sp>
      <p:sp>
        <p:nvSpPr>
          <p:cNvPr id="16" name="Rounded Rectangle 15"/>
          <p:cNvSpPr/>
          <p:nvPr/>
        </p:nvSpPr>
        <p:spPr>
          <a:xfrm>
            <a:off x="965214" y="1416379"/>
            <a:ext cx="3504304" cy="1694843"/>
          </a:xfrm>
          <a:prstGeom prst="round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958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 and Material Breakdown</a:t>
            </a:r>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27</a:t>
            </a:fld>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2509951757"/>
              </p:ext>
            </p:extLst>
          </p:nvPr>
        </p:nvGraphicFramePr>
        <p:xfrm>
          <a:off x="331470" y="948690"/>
          <a:ext cx="8458199" cy="510920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297242" y="1239976"/>
            <a:ext cx="3148207" cy="1631216"/>
          </a:xfrm>
          <a:prstGeom prst="rect">
            <a:avLst/>
          </a:prstGeom>
          <a:solidFill>
            <a:schemeClr val="bg1"/>
          </a:solidFill>
        </p:spPr>
        <p:txBody>
          <a:bodyPr wrap="square" rtlCol="0">
            <a:spAutoFit/>
          </a:bodyPr>
          <a:lstStyle/>
          <a:p>
            <a:r>
              <a:rPr lang="en-US" sz="2000" dirty="0" smtClean="0"/>
              <a:t>Implementation of most of the cost driving instrumentation was moved to FY’18 to meet the DOE funding profile.</a:t>
            </a:r>
            <a:endParaRPr lang="en-US" sz="2000" dirty="0"/>
          </a:p>
        </p:txBody>
      </p:sp>
      <p:sp>
        <p:nvSpPr>
          <p:cNvPr id="14" name="Rounded Rectangle 13"/>
          <p:cNvSpPr/>
          <p:nvPr/>
        </p:nvSpPr>
        <p:spPr>
          <a:xfrm>
            <a:off x="1090944" y="1176349"/>
            <a:ext cx="3354505" cy="1694843"/>
          </a:xfrm>
          <a:prstGeom prst="round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55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Table</a:t>
            </a:r>
            <a:endParaRPr lang="en-US" dirty="0"/>
          </a:p>
        </p:txBody>
      </p:sp>
      <p:sp>
        <p:nvSpPr>
          <p:cNvPr id="4" name="Date Placeholder 3"/>
          <p:cNvSpPr>
            <a:spLocks noGrp="1"/>
          </p:cNvSpPr>
          <p:nvPr>
            <p:ph type="dt" sz="half" idx="10"/>
          </p:nvPr>
        </p:nvSpPr>
        <p:spPr/>
        <p:txBody>
          <a:bodyPr/>
          <a:lstStyle/>
          <a:p>
            <a:pPr>
              <a:defRPr/>
            </a:pPr>
            <a:r>
              <a:rPr lang="en-US" smtClean="0"/>
              <a:t>6/8/14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28</a:t>
            </a:fld>
            <a:endParaRPr lang="en-US" dirty="0"/>
          </a:p>
        </p:txBody>
      </p:sp>
      <p:sp>
        <p:nvSpPr>
          <p:cNvPr id="9" name="TextBox 8"/>
          <p:cNvSpPr txBox="1"/>
          <p:nvPr/>
        </p:nvSpPr>
        <p:spPr>
          <a:xfrm>
            <a:off x="569343" y="1292793"/>
            <a:ext cx="3782382" cy="369332"/>
          </a:xfrm>
          <a:prstGeom prst="rect">
            <a:avLst/>
          </a:prstGeom>
          <a:noFill/>
        </p:spPr>
        <p:txBody>
          <a:bodyPr wrap="none" rtlCol="0">
            <a:spAutoFit/>
          </a:bodyPr>
          <a:lstStyle/>
          <a:p>
            <a:r>
              <a:rPr lang="en-US" sz="1800" dirty="0" smtClean="0"/>
              <a:t>WBS 2.3 Instrumentation and Controls</a:t>
            </a:r>
            <a:endParaRPr lang="en-US" sz="1800" dirty="0"/>
          </a:p>
        </p:txBody>
      </p:sp>
      <p:sp>
        <p:nvSpPr>
          <p:cNvPr id="10" name="TextBox 9"/>
          <p:cNvSpPr txBox="1"/>
          <p:nvPr/>
        </p:nvSpPr>
        <p:spPr>
          <a:xfrm>
            <a:off x="5880398" y="1292793"/>
            <a:ext cx="1800236" cy="369332"/>
          </a:xfrm>
          <a:prstGeom prst="rect">
            <a:avLst/>
          </a:prstGeom>
          <a:noFill/>
        </p:spPr>
        <p:txBody>
          <a:bodyPr wrap="none" rtlCol="0">
            <a:spAutoFit/>
          </a:bodyPr>
          <a:lstStyle/>
          <a:p>
            <a:r>
              <a:rPr lang="en-US" sz="1800" dirty="0" smtClean="0"/>
              <a:t>Base Cost (AY K$)</a:t>
            </a:r>
            <a:endParaRPr lang="en-US" sz="1800" dirty="0"/>
          </a:p>
        </p:txBody>
      </p:sp>
      <p:sp>
        <p:nvSpPr>
          <p:cNvPr id="12"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3520186970"/>
              </p:ext>
            </p:extLst>
          </p:nvPr>
        </p:nvGraphicFramePr>
        <p:xfrm>
          <a:off x="457199" y="1704845"/>
          <a:ext cx="8229602" cy="2422700"/>
        </p:xfrm>
        <a:graphic>
          <a:graphicData uri="http://schemas.openxmlformats.org/drawingml/2006/table">
            <a:tbl>
              <a:tblPr/>
              <a:tblGrid>
                <a:gridCol w="3326860"/>
                <a:gridCol w="839011"/>
                <a:gridCol w="839011"/>
                <a:gridCol w="839011"/>
                <a:gridCol w="839011"/>
                <a:gridCol w="836579"/>
                <a:gridCol w="710119"/>
              </a:tblGrid>
              <a:tr h="767631">
                <a:tc>
                  <a:txBody>
                    <a:bodyPr/>
                    <a:lstStyle/>
                    <a:p>
                      <a:pPr algn="l" fontAlgn="b"/>
                      <a:r>
                        <a:rPr lang="en-US" sz="1200" b="0" i="0" u="none" strike="noStrike">
                          <a:effectLst/>
                          <a:latin typeface="Microsoft Sans Serif"/>
                        </a:rPr>
                        <a:t> </a:t>
                      </a:r>
                    </a:p>
                  </a:txBody>
                  <a:tcPr marL="7304" marR="7304" marT="7304"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M&amp;S</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Labor</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Total</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100" b="0" i="0" u="none" strike="noStrike">
                          <a:solidFill>
                            <a:srgbClr val="FFFFFF"/>
                          </a:solidFill>
                          <a:effectLst/>
                          <a:latin typeface="Arial"/>
                        </a:rPr>
                        <a:t>Estimate Uncertainty (on remaining budget)</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100" b="0" i="0" u="none" strike="noStrike">
                          <a:solidFill>
                            <a:srgbClr val="FFFFFF"/>
                          </a:solidFill>
                          <a:effectLst/>
                          <a:latin typeface="Arial"/>
                        </a:rPr>
                        <a:t>% Contingency on (on remaining budget)</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Total Cost</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301033">
                <a:tc>
                  <a:txBody>
                    <a:bodyPr/>
                    <a:lstStyle/>
                    <a:p>
                      <a:pPr algn="l" fontAlgn="ctr"/>
                      <a:r>
                        <a:rPr lang="en-US" sz="1200" b="0" i="0" u="none" strike="noStrike">
                          <a:effectLst/>
                          <a:latin typeface="Microsoft Sans Serif"/>
                        </a:rPr>
                        <a:t>475.02.03.01 Mu2e Accelerator Controls</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45</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115</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160</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26</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21%</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186</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301033">
                <a:tc>
                  <a:txBody>
                    <a:bodyPr/>
                    <a:lstStyle/>
                    <a:p>
                      <a:pPr algn="l" fontAlgn="ctr"/>
                      <a:r>
                        <a:rPr lang="en-US" sz="1200" b="0" i="0" u="none" strike="noStrike">
                          <a:effectLst/>
                          <a:latin typeface="Microsoft Sans Serif"/>
                        </a:rPr>
                        <a:t>475.02.03.02 Delivery Ring Instrumentation</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46</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277</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323</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52</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29%</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375</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301033">
                <a:tc>
                  <a:txBody>
                    <a:bodyPr/>
                    <a:lstStyle/>
                    <a:p>
                      <a:pPr algn="l" fontAlgn="ctr"/>
                      <a:r>
                        <a:rPr lang="en-US" sz="1200" b="0" i="0" u="none" strike="noStrike">
                          <a:effectLst/>
                          <a:latin typeface="Microsoft Sans Serif"/>
                        </a:rPr>
                        <a:t>475.02.03.03 Extraction Beamline Instrumentation</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563</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671</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1,235</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310</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26%</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1,545</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301033">
                <a:tc>
                  <a:txBody>
                    <a:bodyPr/>
                    <a:lstStyle/>
                    <a:p>
                      <a:pPr algn="l" fontAlgn="ctr"/>
                      <a:r>
                        <a:rPr lang="en-US" sz="1200" b="0" i="0" u="none" strike="noStrike">
                          <a:effectLst/>
                          <a:latin typeface="Microsoft Sans Serif"/>
                        </a:rPr>
                        <a:t>475.02.03.04 Technical Documentation</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 </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507</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507</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94</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27%</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601</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301033">
                <a:tc>
                  <a:txBody>
                    <a:bodyPr/>
                    <a:lstStyle/>
                    <a:p>
                      <a:pPr algn="l" fontAlgn="ctr"/>
                      <a:r>
                        <a:rPr lang="en-US" sz="1200" b="0" i="0" u="none" strike="noStrike">
                          <a:effectLst/>
                          <a:latin typeface="Microsoft Sans Serif"/>
                        </a:rPr>
                        <a:t>Grand Total</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655</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1,571</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2,225</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482</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dirty="0">
                          <a:effectLst/>
                          <a:latin typeface="Microsoft Sans Serif"/>
                        </a:rPr>
                        <a:t>26%</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dirty="0">
                          <a:effectLst/>
                          <a:latin typeface="Microsoft Sans Serif"/>
                        </a:rPr>
                        <a:t>2,708</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bl>
          </a:graphicData>
        </a:graphic>
      </p:graphicFrame>
      <p:sp>
        <p:nvSpPr>
          <p:cNvPr id="11" name="TextBox 10"/>
          <p:cNvSpPr txBox="1"/>
          <p:nvPr/>
        </p:nvSpPr>
        <p:spPr>
          <a:xfrm>
            <a:off x="806450" y="4314646"/>
            <a:ext cx="7606030" cy="1323439"/>
          </a:xfrm>
          <a:prstGeom prst="rect">
            <a:avLst/>
          </a:prstGeom>
          <a:solidFill>
            <a:schemeClr val="bg1"/>
          </a:solidFill>
        </p:spPr>
        <p:txBody>
          <a:bodyPr wrap="square" rtlCol="0">
            <a:spAutoFit/>
          </a:bodyPr>
          <a:lstStyle/>
          <a:p>
            <a:r>
              <a:rPr lang="en-US" sz="2000" dirty="0" smtClean="0"/>
              <a:t>Total project cost plus contingency is $2.7M with 26% contingency on remaining budget.   Extraction beam line instrumentation is the cost driver and the largest contingency is on the Delivery Ring instrumentation.</a:t>
            </a:r>
            <a:endParaRPr lang="en-US" sz="2000" dirty="0"/>
          </a:p>
        </p:txBody>
      </p:sp>
      <p:sp>
        <p:nvSpPr>
          <p:cNvPr id="13" name="Rounded Rectangle 12"/>
          <p:cNvSpPr/>
          <p:nvPr/>
        </p:nvSpPr>
        <p:spPr>
          <a:xfrm>
            <a:off x="569343" y="4251019"/>
            <a:ext cx="8014587" cy="1694843"/>
          </a:xfrm>
          <a:prstGeom prst="roundRect">
            <a:avLst/>
          </a:prstGeom>
          <a:noFill/>
          <a:ln w="381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7788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Milestones</a:t>
            </a:r>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29</a:t>
            </a:fld>
            <a:endParaRPr lang="en-US" dirty="0"/>
          </a:p>
        </p:txBody>
      </p:sp>
      <p:sp>
        <p:nvSpPr>
          <p:cNvPr id="7"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graphicFrame>
        <p:nvGraphicFramePr>
          <p:cNvPr id="9" name="Table 8"/>
          <p:cNvGraphicFramePr>
            <a:graphicFrameLocks noGrp="1"/>
          </p:cNvGraphicFramePr>
          <p:nvPr>
            <p:extLst>
              <p:ext uri="{D42A27DB-BD31-4B8C-83A1-F6EECF244321}">
                <p14:modId xmlns:p14="http://schemas.microsoft.com/office/powerpoint/2010/main" val="1718142962"/>
              </p:ext>
            </p:extLst>
          </p:nvPr>
        </p:nvGraphicFramePr>
        <p:xfrm>
          <a:off x="228600" y="905760"/>
          <a:ext cx="8574065" cy="5072130"/>
        </p:xfrm>
        <a:graphic>
          <a:graphicData uri="http://schemas.openxmlformats.org/drawingml/2006/table">
            <a:tbl>
              <a:tblPr/>
              <a:tblGrid>
                <a:gridCol w="6058087"/>
                <a:gridCol w="741930"/>
                <a:gridCol w="741930"/>
                <a:gridCol w="1032118"/>
              </a:tblGrid>
              <a:tr h="193763">
                <a:tc>
                  <a:txBody>
                    <a:bodyPr/>
                    <a:lstStyle/>
                    <a:p>
                      <a:pPr algn="l" fontAlgn="b"/>
                      <a:r>
                        <a:rPr lang="en-US" sz="700" b="1" i="0" u="none" strike="noStrike" dirty="0">
                          <a:solidFill>
                            <a:srgbClr val="FFFFFF"/>
                          </a:solidFill>
                          <a:effectLst/>
                          <a:latin typeface="Calibri"/>
                        </a:rPr>
                        <a:t>Activity Name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en-US" sz="700" b="1" i="0" u="none" strike="noStrike">
                          <a:solidFill>
                            <a:srgbClr val="FFFFFF"/>
                          </a:solidFill>
                          <a:effectLst/>
                          <a:latin typeface="Calibri"/>
                        </a:rPr>
                        <a:t>Start</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en-US" sz="700" b="1" i="0" u="none" strike="noStrike">
                          <a:solidFill>
                            <a:srgbClr val="FFFFFF"/>
                          </a:solidFill>
                          <a:effectLst/>
                          <a:latin typeface="Calibri"/>
                        </a:rPr>
                        <a:t>Finish</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en-US" sz="700" b="1" i="0" u="none" strike="noStrike">
                          <a:solidFill>
                            <a:srgbClr val="FFFFFF"/>
                          </a:solidFill>
                          <a:effectLst/>
                          <a:latin typeface="Calibri"/>
                        </a:rPr>
                        <a:t>Milestone Tier</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193763">
                <a:tc>
                  <a:txBody>
                    <a:bodyPr/>
                    <a:lstStyle/>
                    <a:p>
                      <a:pPr algn="l" fontAlgn="b"/>
                      <a:r>
                        <a:rPr lang="en-US" sz="1200" b="0" i="0" u="none" strike="noStrike" dirty="0">
                          <a:solidFill>
                            <a:srgbClr val="000000"/>
                          </a:solidFill>
                          <a:effectLst/>
                          <a:latin typeface="Calibri"/>
                        </a:rPr>
                        <a:t>T5 - External </a:t>
                      </a:r>
                      <a:r>
                        <a:rPr lang="en-US" sz="1200" b="0" i="0" u="none" strike="noStrike" dirty="0" err="1">
                          <a:solidFill>
                            <a:srgbClr val="000000"/>
                          </a:solidFill>
                          <a:effectLst/>
                          <a:latin typeface="Calibri"/>
                        </a:rPr>
                        <a:t>Beamline</a:t>
                      </a:r>
                      <a:r>
                        <a:rPr lang="en-US" sz="1200" b="0" i="0" u="none" strike="noStrike" dirty="0">
                          <a:solidFill>
                            <a:srgbClr val="000000"/>
                          </a:solidFill>
                          <a:effectLst/>
                          <a:latin typeface="Calibri"/>
                        </a:rPr>
                        <a:t> Instrumentation Design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13-Oct-15</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en-US" sz="1200" b="0" i="0" u="none" strike="noStrike">
                          <a:solidFill>
                            <a:srgbClr val="000000"/>
                          </a:solidFill>
                          <a:effectLst/>
                          <a:latin typeface="Calibri"/>
                        </a:rPr>
                        <a:t>T5 - Final Design of Profile and Intensity Monitors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13-Oct-15</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93763">
                <a:tc>
                  <a:txBody>
                    <a:bodyPr/>
                    <a:lstStyle/>
                    <a:p>
                      <a:pPr algn="l" fontAlgn="b"/>
                      <a:r>
                        <a:rPr lang="en-US" sz="1200" b="0" i="0" u="none" strike="noStrike">
                          <a:solidFill>
                            <a:srgbClr val="000000"/>
                          </a:solidFill>
                          <a:effectLst/>
                          <a:latin typeface="Calibri"/>
                        </a:rPr>
                        <a:t>T5 - Instrumentation &amp; Controls CD-3c Approval Granted</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23-Feb-16</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en-US" sz="1200" b="0" i="0" u="none" strike="noStrike">
                          <a:solidFill>
                            <a:srgbClr val="000000"/>
                          </a:solidFill>
                          <a:effectLst/>
                          <a:latin typeface="Calibri"/>
                        </a:rPr>
                        <a:t>T5 - Mu2e Experimental Hall Controls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20-May-16</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93763">
                <a:tc>
                  <a:txBody>
                    <a:bodyPr/>
                    <a:lstStyle/>
                    <a:p>
                      <a:pPr algn="l" fontAlgn="b"/>
                      <a:r>
                        <a:rPr lang="en-US" sz="1200" b="0" i="0" u="none" strike="noStrike">
                          <a:solidFill>
                            <a:srgbClr val="000000"/>
                          </a:solidFill>
                          <a:effectLst/>
                          <a:latin typeface="Calibri"/>
                        </a:rPr>
                        <a:t>T5 - Abort Controls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1-Jun-16</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en-US" sz="1200" b="0" i="0" u="none" strike="noStrike">
                          <a:solidFill>
                            <a:srgbClr val="000000"/>
                          </a:solidFill>
                          <a:effectLst/>
                          <a:latin typeface="Calibri"/>
                        </a:rPr>
                        <a:t>T5 - Transport and Delivery Ring Controls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1-Jun-16</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93763">
                <a:tc>
                  <a:txBody>
                    <a:bodyPr/>
                    <a:lstStyle/>
                    <a:p>
                      <a:pPr algn="l" fontAlgn="b"/>
                      <a:r>
                        <a:rPr lang="en-US" sz="1200" b="0" i="0" u="none" strike="noStrike">
                          <a:solidFill>
                            <a:srgbClr val="000000"/>
                          </a:solidFill>
                          <a:effectLst/>
                          <a:latin typeface="Calibri"/>
                        </a:rPr>
                        <a:t>T5 - Controls Implementation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2-Jun-16</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en-US" sz="1200" b="0" i="0" u="none" strike="noStrike">
                          <a:solidFill>
                            <a:srgbClr val="000000"/>
                          </a:solidFill>
                          <a:effectLst/>
                          <a:latin typeface="Calibri"/>
                        </a:rPr>
                        <a:t>T5 - Delivery Ring DCCT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3-Feb-17</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93763">
                <a:tc>
                  <a:txBody>
                    <a:bodyPr/>
                    <a:lstStyle/>
                    <a:p>
                      <a:pPr algn="l" fontAlgn="b"/>
                      <a:r>
                        <a:rPr lang="en-US" sz="1200" b="0" i="0" u="none" strike="noStrike">
                          <a:solidFill>
                            <a:srgbClr val="000000"/>
                          </a:solidFill>
                          <a:effectLst/>
                          <a:latin typeface="Calibri"/>
                        </a:rPr>
                        <a:t>T5 - Start M4 beamline Profile and Intensity Monitor Procurements</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2-Oct-17</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en-US" sz="1200" b="0" i="0" u="none" strike="noStrike">
                          <a:solidFill>
                            <a:srgbClr val="000000"/>
                          </a:solidFill>
                          <a:effectLst/>
                          <a:latin typeface="Calibri"/>
                        </a:rPr>
                        <a:t>T5 - Start M4 Beamline BLM Procurements</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2-Oct-17</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93763">
                <a:tc>
                  <a:txBody>
                    <a:bodyPr/>
                    <a:lstStyle/>
                    <a:p>
                      <a:pPr algn="l" fontAlgn="b"/>
                      <a:r>
                        <a:rPr lang="en-US" sz="1200" b="0" i="0" u="none" strike="noStrike">
                          <a:solidFill>
                            <a:srgbClr val="000000"/>
                          </a:solidFill>
                          <a:effectLst/>
                          <a:latin typeface="Calibri"/>
                        </a:rPr>
                        <a:t>T5 - Start M4 Beamline BLM Assembly and Installation</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21-Nov-17</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fr-FR" sz="1200" b="0" i="0" u="none" strike="noStrike">
                          <a:solidFill>
                            <a:srgbClr val="000000"/>
                          </a:solidFill>
                          <a:effectLst/>
                          <a:latin typeface="Calibri"/>
                        </a:rPr>
                        <a:t>T5 - M4 Beamline BLM Procurements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30-Nov-17</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93763">
                <a:tc>
                  <a:txBody>
                    <a:bodyPr/>
                    <a:lstStyle/>
                    <a:p>
                      <a:pPr algn="l" fontAlgn="b"/>
                      <a:r>
                        <a:rPr lang="en-US" sz="1200" b="0" i="0" u="none" strike="noStrike">
                          <a:solidFill>
                            <a:srgbClr val="000000"/>
                          </a:solidFill>
                          <a:effectLst/>
                          <a:latin typeface="Calibri"/>
                        </a:rPr>
                        <a:t>T5 - Start of M4 Beamline Ion Chamber and Multiwire Assembly</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11-Jan-18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en-US" sz="1200" b="0" i="0" u="none" strike="noStrike">
                          <a:solidFill>
                            <a:srgbClr val="000000"/>
                          </a:solidFill>
                          <a:effectLst/>
                          <a:latin typeface="Calibri"/>
                        </a:rPr>
                        <a:t>T5 - Ion Chamber Assembly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26-Mar-18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93763">
                <a:tc>
                  <a:txBody>
                    <a:bodyPr/>
                    <a:lstStyle/>
                    <a:p>
                      <a:pPr algn="l" fontAlgn="b"/>
                      <a:r>
                        <a:rPr lang="en-US" sz="1200" b="0" i="0" u="none" strike="noStrike">
                          <a:solidFill>
                            <a:srgbClr val="000000"/>
                          </a:solidFill>
                          <a:effectLst/>
                          <a:latin typeface="Calibri"/>
                        </a:rPr>
                        <a:t>T5 - External Beamline BLM Installation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6-Apr-18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en-US" sz="1200" b="0" i="0" u="none" strike="noStrike">
                          <a:solidFill>
                            <a:srgbClr val="000000"/>
                          </a:solidFill>
                          <a:effectLst/>
                          <a:latin typeface="Calibri"/>
                        </a:rPr>
                        <a:t>T5 - BBQ Tune Measurement System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10-Apr-18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93763">
                <a:tc>
                  <a:txBody>
                    <a:bodyPr/>
                    <a:lstStyle/>
                    <a:p>
                      <a:pPr algn="l" fontAlgn="b"/>
                      <a:r>
                        <a:rPr lang="en-US" sz="1200" b="0" i="0" u="none" strike="noStrike">
                          <a:solidFill>
                            <a:srgbClr val="000000"/>
                          </a:solidFill>
                          <a:effectLst/>
                          <a:latin typeface="Calibri"/>
                        </a:rPr>
                        <a:t>T5 - Delivery Ring Instrumentation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8-May-18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en-US" sz="1200" b="0" i="0" u="none" strike="noStrike">
                          <a:solidFill>
                            <a:srgbClr val="000000"/>
                          </a:solidFill>
                          <a:effectLst/>
                          <a:latin typeface="Calibri"/>
                        </a:rPr>
                        <a:t>T5 - Schottky Tune Measurement System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8-May-18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93763">
                <a:tc>
                  <a:txBody>
                    <a:bodyPr/>
                    <a:lstStyle/>
                    <a:p>
                      <a:pPr algn="l" fontAlgn="b"/>
                      <a:r>
                        <a:rPr lang="en-US" sz="1200" b="0" i="0" u="none" strike="noStrike">
                          <a:solidFill>
                            <a:srgbClr val="000000"/>
                          </a:solidFill>
                          <a:effectLst/>
                          <a:latin typeface="Calibri"/>
                        </a:rPr>
                        <a:t>T5 - Delivery Ring Tune Measurement Systems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8-May-18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en-US" sz="1200" b="0" i="0" u="none" strike="noStrike">
                          <a:solidFill>
                            <a:srgbClr val="000000"/>
                          </a:solidFill>
                          <a:effectLst/>
                          <a:latin typeface="Calibri"/>
                        </a:rPr>
                        <a:t>T5 - Multiwire Assembly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14-Jun-18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93763">
                <a:tc>
                  <a:txBody>
                    <a:bodyPr/>
                    <a:lstStyle/>
                    <a:p>
                      <a:pPr algn="l" fontAlgn="b"/>
                      <a:r>
                        <a:rPr lang="fr-FR" sz="1200" b="0" i="0" u="none" strike="noStrike">
                          <a:solidFill>
                            <a:srgbClr val="000000"/>
                          </a:solidFill>
                          <a:effectLst/>
                          <a:latin typeface="Calibri"/>
                        </a:rPr>
                        <a:t>T5 - Instrumentation &amp; Controls Implementation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4-Sep-18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en-US" sz="1200" b="0" i="0" u="none" strike="noStrike">
                          <a:solidFill>
                            <a:srgbClr val="000000"/>
                          </a:solidFill>
                          <a:effectLst/>
                          <a:latin typeface="Calibri"/>
                        </a:rPr>
                        <a:t>T5 - Instrumentation &amp; Controls ready to run beam to the diagnostic absorber</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4-Sep-18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93763">
                <a:tc>
                  <a:txBody>
                    <a:bodyPr/>
                    <a:lstStyle/>
                    <a:p>
                      <a:pPr algn="l" fontAlgn="b"/>
                      <a:r>
                        <a:rPr lang="en-US" sz="1200" b="0" i="0" u="none" strike="noStrike">
                          <a:solidFill>
                            <a:srgbClr val="000000"/>
                          </a:solidFill>
                          <a:effectLst/>
                          <a:latin typeface="Calibri"/>
                        </a:rPr>
                        <a:t>T5 - Instrumentation Implementation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4-Sep-18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3763">
                <a:tc>
                  <a:txBody>
                    <a:bodyPr/>
                    <a:lstStyle/>
                    <a:p>
                      <a:pPr algn="l" fontAlgn="b"/>
                      <a:r>
                        <a:rPr lang="fr-FR" sz="1200" b="0" i="0" u="none" strike="noStrike">
                          <a:solidFill>
                            <a:srgbClr val="000000"/>
                          </a:solidFill>
                          <a:effectLst/>
                          <a:latin typeface="Calibri"/>
                        </a:rPr>
                        <a:t>T5 - External Beamline Instrumentation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1200" b="0" i="0" u="none" strike="noStrike">
                          <a:solidFill>
                            <a:srgbClr val="000000"/>
                          </a:solidFill>
                          <a:effectLst/>
                          <a:latin typeface="Calibri"/>
                        </a:rPr>
                        <a:t>4-Sep-18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200" b="0" i="0" u="none" strike="noStrike">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28055">
                <a:tc>
                  <a:txBody>
                    <a:bodyPr/>
                    <a:lstStyle/>
                    <a:p>
                      <a:pPr algn="l" fontAlgn="b"/>
                      <a:r>
                        <a:rPr lang="en-US" sz="1200" b="0" i="0" u="none" strike="noStrike">
                          <a:solidFill>
                            <a:srgbClr val="000000"/>
                          </a:solidFill>
                          <a:effectLst/>
                          <a:latin typeface="Calibri"/>
                        </a:rPr>
                        <a:t>T5 - Multiwire and Ion Chamber Installation Complete</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4-Sep-18</a:t>
                      </a:r>
                    </a:p>
                  </a:txBody>
                  <a:tcPr marL="6116" marR="6116" marT="6116"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T5</a:t>
                      </a:r>
                    </a:p>
                  </a:txBody>
                  <a:tcPr marL="6116" marR="6116" marT="6116"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79657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Standard Specifications: Accelerator Controls</a:t>
            </a:r>
            <a:endParaRPr lang="en-US" sz="2800" dirty="0"/>
          </a:p>
        </p:txBody>
      </p:sp>
      <p:sp>
        <p:nvSpPr>
          <p:cNvPr id="3" name="Content Placeholder 2"/>
          <p:cNvSpPr>
            <a:spLocks noGrp="1"/>
          </p:cNvSpPr>
          <p:nvPr>
            <p:ph idx="1"/>
          </p:nvPr>
        </p:nvSpPr>
        <p:spPr>
          <a:xfrm>
            <a:off x="321365" y="933145"/>
            <a:ext cx="8080513" cy="4394229"/>
          </a:xfrm>
        </p:spPr>
        <p:txBody>
          <a:bodyPr/>
          <a:lstStyle/>
          <a:p>
            <a:r>
              <a:rPr lang="en-US" sz="2000" dirty="0" smtClean="0"/>
              <a:t>Ethernet (Controls &amp; General):  Communicating with controls system and the outside world.</a:t>
            </a:r>
          </a:p>
          <a:p>
            <a:r>
              <a:rPr lang="en-US" sz="2000" dirty="0" smtClean="0"/>
              <a:t>Experiment data: &gt; 1GB/s pipeline between Mu2e and FCC.</a:t>
            </a:r>
          </a:p>
          <a:p>
            <a:r>
              <a:rPr lang="en-US" sz="2000" dirty="0" err="1" smtClean="0"/>
              <a:t>Camac</a:t>
            </a:r>
            <a:r>
              <a:rPr lang="en-US" sz="2000" dirty="0" smtClean="0"/>
              <a:t>/HRM:  Communication with ACNET controls.</a:t>
            </a:r>
          </a:p>
          <a:p>
            <a:r>
              <a:rPr lang="en-US" sz="2000" dirty="0" smtClean="0"/>
              <a:t>Timing Links:  TCLK timing for devices.</a:t>
            </a:r>
          </a:p>
          <a:p>
            <a:r>
              <a:rPr lang="en-US" sz="2000" dirty="0" smtClean="0"/>
              <a:t>Beam Synch:  RF synched timing for devices.</a:t>
            </a:r>
          </a:p>
          <a:p>
            <a:r>
              <a:rPr lang="en-US" sz="2000" dirty="0" smtClean="0"/>
              <a:t>Permit Loop:  Permit for Delivery Ring beam abort.  </a:t>
            </a:r>
          </a:p>
          <a:p>
            <a:r>
              <a:rPr lang="en-US" sz="2000" dirty="0" smtClean="0"/>
              <a:t>FIRUS:  Fire and Utility system for building monitoring.</a:t>
            </a:r>
          </a:p>
          <a:p>
            <a:r>
              <a:rPr lang="en-US" sz="2000" dirty="0" smtClean="0"/>
              <a:t>Safety System:  Interlocks and safety system for Mu2e and M4 enclosure.</a:t>
            </a:r>
          </a:p>
          <a:p>
            <a:r>
              <a:rPr lang="en-US" sz="2000" dirty="0" smtClean="0"/>
              <a:t>SEWs:  Site Emergency Warning system.</a:t>
            </a:r>
          </a:p>
          <a:p>
            <a:r>
              <a:rPr lang="en-US" sz="2000" dirty="0" err="1" smtClean="0"/>
              <a:t>Radmux</a:t>
            </a:r>
            <a:r>
              <a:rPr lang="en-US" sz="2000" dirty="0" smtClean="0"/>
              <a:t>:  </a:t>
            </a:r>
            <a:r>
              <a:rPr lang="en-US" sz="2000" dirty="0" smtClean="0">
                <a:solidFill>
                  <a:schemeClr val="tx1"/>
                </a:solidFill>
              </a:rPr>
              <a:t>Collects </a:t>
            </a:r>
            <a:r>
              <a:rPr lang="en-US" sz="2000" dirty="0">
                <a:solidFill>
                  <a:schemeClr val="tx1"/>
                </a:solidFill>
              </a:rPr>
              <a:t>data from connected radiation monitors throughout the accelerator areas, beam line areas, and test areas at the Laboratory</a:t>
            </a:r>
            <a:endParaRPr lang="en-US" sz="2000" dirty="0" smtClean="0"/>
          </a:p>
          <a:p>
            <a:r>
              <a:rPr lang="en-US" sz="2000" dirty="0" smtClean="0"/>
              <a:t>Phone:  Hard-lined phone connection to building.</a:t>
            </a:r>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Mu2e DOE </a:t>
            </a:r>
            <a:r>
              <a:rPr lang="nl-NL" dirty="0"/>
              <a:t>CD-2/3b </a:t>
            </a:r>
            <a:r>
              <a:rPr lang="de-DE" dirty="0" smtClean="0"/>
              <a:t>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a:t>
            </a:fld>
            <a:endParaRPr lang="en-US" dirty="0"/>
          </a:p>
        </p:txBody>
      </p:sp>
    </p:spTree>
    <p:extLst>
      <p:ext uri="{BB962C8B-B14F-4D97-AF65-F5344CB8AC3E}">
        <p14:creationId xmlns:p14="http://schemas.microsoft.com/office/powerpoint/2010/main" val="3655570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12315" y="3531320"/>
            <a:ext cx="9186080" cy="1892017"/>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8181" y="2490953"/>
            <a:ext cx="9152181" cy="94593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12315" y="1976451"/>
            <a:ext cx="9156314" cy="433201"/>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2316" y="1562621"/>
            <a:ext cx="9156315"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TextBox 100"/>
          <p:cNvSpPr txBox="1"/>
          <p:nvPr/>
        </p:nvSpPr>
        <p:spPr>
          <a:xfrm>
            <a:off x="1870764" y="1033737"/>
            <a:ext cx="1347196" cy="461665"/>
          </a:xfrm>
          <a:prstGeom prst="rect">
            <a:avLst/>
          </a:prstGeom>
          <a:solidFill>
            <a:schemeClr val="bg1"/>
          </a:solidFill>
        </p:spPr>
        <p:txBody>
          <a:bodyPr wrap="square" rtlCol="0">
            <a:spAutoFit/>
          </a:bodyPr>
          <a:lstStyle/>
          <a:p>
            <a:pPr algn="ctr"/>
            <a:r>
              <a:rPr lang="en-US" sz="1200" dirty="0" smtClean="0">
                <a:solidFill>
                  <a:srgbClr val="0000FF"/>
                </a:solidFill>
                <a:latin typeface="Calibri" panose="020F0502020204030204" pitchFamily="34" charset="0"/>
              </a:rPr>
              <a:t>M4 Enclosure </a:t>
            </a:r>
          </a:p>
          <a:p>
            <a:pPr algn="ctr"/>
            <a:r>
              <a:rPr lang="en-US" sz="1200" dirty="0" smtClean="0">
                <a:solidFill>
                  <a:srgbClr val="0000FF"/>
                </a:solidFill>
                <a:latin typeface="Calibri" panose="020F0502020204030204" pitchFamily="34" charset="0"/>
              </a:rPr>
              <a:t>BO</a:t>
            </a:r>
            <a:endParaRPr lang="en-US" sz="1200" dirty="0">
              <a:solidFill>
                <a:srgbClr val="0000FF"/>
              </a:solidFill>
              <a:latin typeface="Calibri" panose="020F0502020204030204" pitchFamily="34" charset="0"/>
            </a:endParaRPr>
          </a:p>
        </p:txBody>
      </p:sp>
      <p:sp>
        <p:nvSpPr>
          <p:cNvPr id="2" name="Title 1"/>
          <p:cNvSpPr>
            <a:spLocks noGrp="1"/>
          </p:cNvSpPr>
          <p:nvPr>
            <p:ph type="title"/>
          </p:nvPr>
        </p:nvSpPr>
        <p:spPr/>
        <p:txBody>
          <a:bodyPr/>
          <a:lstStyle/>
          <a:p>
            <a:r>
              <a:rPr lang="en-US" smtClean="0"/>
              <a:t>Schedule</a:t>
            </a:r>
            <a:endParaRPr lang="en-US"/>
          </a:p>
        </p:txBody>
      </p:sp>
      <p:graphicFrame>
        <p:nvGraphicFramePr>
          <p:cNvPr id="44" name="Table 43"/>
          <p:cNvGraphicFramePr>
            <a:graphicFrameLocks noGrp="1"/>
          </p:cNvGraphicFramePr>
          <p:nvPr>
            <p:extLst>
              <p:ext uri="{D42A27DB-BD31-4B8C-83A1-F6EECF244321}">
                <p14:modId xmlns:p14="http://schemas.microsoft.com/office/powerpoint/2010/main" val="1151156271"/>
              </p:ext>
            </p:extLst>
          </p:nvPr>
        </p:nvGraphicFramePr>
        <p:xfrm>
          <a:off x="15516" y="5622527"/>
          <a:ext cx="8686796" cy="556260"/>
        </p:xfrm>
        <a:graphic>
          <a:graphicData uri="http://schemas.openxmlformats.org/drawingml/2006/table">
            <a:tbl>
              <a:tblPr/>
              <a:tblGrid>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tblGrid>
              <a:tr h="143356">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r>
              <a:tr h="169821">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r>
              <a:tr h="169821">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bl>
          </a:graphicData>
        </a:graphic>
      </p:graphicFrame>
      <p:sp>
        <p:nvSpPr>
          <p:cNvPr id="45" name="Rectangle 44"/>
          <p:cNvSpPr/>
          <p:nvPr/>
        </p:nvSpPr>
        <p:spPr>
          <a:xfrm>
            <a:off x="15516" y="5613003"/>
            <a:ext cx="8606149" cy="381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6" name="Right Arrow 45"/>
          <p:cNvSpPr/>
          <p:nvPr/>
        </p:nvSpPr>
        <p:spPr>
          <a:xfrm>
            <a:off x="0" y="5803900"/>
            <a:ext cx="9144000" cy="908050"/>
          </a:xfrm>
          <a:prstGeom prst="rightArrow">
            <a:avLst>
              <a:gd name="adj1" fmla="val 50000"/>
              <a:gd name="adj2" fmla="val 38112"/>
            </a:avLst>
          </a:prstGeom>
          <a:gradFill flip="none" rotWithShape="1">
            <a:gsLst>
              <a:gs pos="0">
                <a:schemeClr val="accent5">
                  <a:lumMod val="50000"/>
                </a:schemeClr>
              </a:gs>
              <a:gs pos="92000">
                <a:srgbClr val="FFFFFF"/>
              </a:gs>
            </a:gsLst>
            <a:path path="rect">
              <a:fillToRect l="100000" t="100000"/>
            </a:path>
            <a:tileRect r="-100000" b="-100000"/>
          </a:gradFill>
          <a:ln>
            <a:solidFill>
              <a:schemeClr val="tx1"/>
            </a:solid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tabLst>
                <a:tab pos="914400" algn="ctr"/>
              </a:tabLst>
            </a:pPr>
            <a:r>
              <a:rPr lang="en-US" sz="1400" smtClean="0">
                <a:solidFill>
                  <a:srgbClr val="404040"/>
                </a:solidFill>
                <a:latin typeface="Calibri" panose="020F0502020204030204" pitchFamily="34" charset="0"/>
                <a:ea typeface="ＭＳ Ｐゴシック" charset="0"/>
              </a:rPr>
              <a:t>	                   FY14                 FY15                </a:t>
            </a:r>
            <a:r>
              <a:rPr lang="en-US" sz="1400">
                <a:solidFill>
                  <a:srgbClr val="404040"/>
                </a:solidFill>
                <a:latin typeface="Calibri" panose="020F0502020204030204" pitchFamily="34" charset="0"/>
                <a:ea typeface="ＭＳ Ｐゴシック" charset="0"/>
              </a:rPr>
              <a:t>FY16                 FY17                 FY18                 FY19                FY20                  </a:t>
            </a:r>
            <a:r>
              <a:rPr lang="en-US" sz="1400" smtClean="0">
                <a:solidFill>
                  <a:srgbClr val="404040"/>
                </a:solidFill>
                <a:latin typeface="Calibri" panose="020F0502020204030204" pitchFamily="34" charset="0"/>
                <a:ea typeface="ＭＳ Ｐゴシック" charset="0"/>
              </a:rPr>
              <a:t>FY21</a:t>
            </a:r>
            <a:endParaRPr lang="en-US" sz="1400">
              <a:solidFill>
                <a:srgbClr val="404040"/>
              </a:solidFill>
              <a:latin typeface="Calibri" panose="020F0502020204030204" pitchFamily="34" charset="0"/>
              <a:ea typeface="ＭＳ Ｐゴシック" charset="0"/>
            </a:endParaRPr>
          </a:p>
        </p:txBody>
      </p:sp>
      <p:cxnSp>
        <p:nvCxnSpPr>
          <p:cNvPr id="54" name="Straight Connector 53"/>
          <p:cNvCxnSpPr/>
          <p:nvPr/>
        </p:nvCxnSpPr>
        <p:spPr>
          <a:xfrm rot="5400000">
            <a:off x="6334857" y="410151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2442166" y="1448780"/>
            <a:ext cx="234315" cy="5023858"/>
            <a:chOff x="2035136" y="269538"/>
            <a:chExt cx="234315" cy="5538039"/>
          </a:xfrm>
        </p:grpSpPr>
        <p:sp>
          <p:nvSpPr>
            <p:cNvPr id="93" name="Diamond 92"/>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94" name="Straight Connector 93"/>
            <p:cNvCxnSpPr>
              <a:stCxn id="93"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p:cNvCxnSpPr/>
          <p:nvPr/>
        </p:nvCxnSpPr>
        <p:spPr>
          <a:xfrm rot="5400000">
            <a:off x="-819454" y="4086153"/>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1850020" y="411055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08969" y="4103637"/>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1218619" y="4114211"/>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263319" y="412056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285669" y="412056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303518" y="842230"/>
            <a:ext cx="836657" cy="5618996"/>
            <a:chOff x="1115616" y="871972"/>
            <a:chExt cx="836657" cy="5618996"/>
          </a:xfrm>
        </p:grpSpPr>
        <p:sp>
          <p:nvSpPr>
            <p:cNvPr id="58" name="Diamond 57"/>
            <p:cNvSpPr>
              <a:spLocks noChangeAspect="1"/>
            </p:cNvSpPr>
            <p:nvPr/>
          </p:nvSpPr>
          <p:spPr>
            <a:xfrm>
              <a:off x="1415054" y="6256653"/>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59" name="Straight Connector 58"/>
            <p:cNvCxnSpPr>
              <a:stCxn id="58" idx="0"/>
              <a:endCxn id="61" idx="2"/>
            </p:cNvCxnSpPr>
            <p:nvPr/>
          </p:nvCxnSpPr>
          <p:spPr>
            <a:xfrm flipV="1">
              <a:off x="1532212" y="1179749"/>
              <a:ext cx="1733" cy="5076904"/>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115616" y="871972"/>
              <a:ext cx="836657" cy="307777"/>
            </a:xfrm>
            <a:prstGeom prst="rect">
              <a:avLst/>
            </a:prstGeom>
            <a:noFill/>
          </p:spPr>
          <p:txBody>
            <a:bodyPr wrap="square" rtlCol="0">
              <a:spAutoFit/>
            </a:bodyPr>
            <a:lstStyle/>
            <a:p>
              <a:pPr algn="ctr"/>
              <a:r>
                <a:rPr lang="en-US" sz="1400" dirty="0" smtClean="0">
                  <a:latin typeface="Calibri" panose="020F0502020204030204" pitchFamily="34" charset="0"/>
                </a:rPr>
                <a:t>CD-2/3b</a:t>
              </a:r>
            </a:p>
          </p:txBody>
        </p:sp>
      </p:grpSp>
      <p:cxnSp>
        <p:nvCxnSpPr>
          <p:cNvPr id="63" name="Straight Connector 62"/>
          <p:cNvCxnSpPr/>
          <p:nvPr/>
        </p:nvCxnSpPr>
        <p:spPr>
          <a:xfrm rot="5400000">
            <a:off x="2247319" y="4103595"/>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968571" y="5621764"/>
            <a:ext cx="2161683" cy="274320"/>
          </a:xfrm>
          <a:prstGeom prst="rect">
            <a:avLst/>
          </a:prstGeom>
          <a:gradFill>
            <a:gsLst>
              <a:gs pos="0">
                <a:schemeClr val="accent4">
                  <a:lumMod val="20000"/>
                  <a:lumOff val="80000"/>
                </a:schemeClr>
              </a:gs>
              <a:gs pos="30000">
                <a:schemeClr val="accent4">
                  <a:lumMod val="20000"/>
                  <a:lumOff val="80000"/>
                </a:schemeClr>
              </a:gs>
              <a:gs pos="64999">
                <a:schemeClr val="accent4">
                  <a:lumMod val="40000"/>
                  <a:lumOff val="60000"/>
                </a:schemeClr>
              </a:gs>
              <a:gs pos="89999">
                <a:schemeClr val="accent4">
                  <a:lumMod val="60000"/>
                  <a:lumOff val="40000"/>
                </a:schemeClr>
              </a:gs>
              <a:gs pos="100000">
                <a:schemeClr val="accent4">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FF"/>
                </a:solidFill>
                <a:latin typeface="Calibri" panose="020F0502020204030204" pitchFamily="34" charset="0"/>
              </a:rPr>
              <a:t>g-2 Beam Operations</a:t>
            </a:r>
            <a:endParaRPr lang="en-US" sz="1600" dirty="0">
              <a:solidFill>
                <a:srgbClr val="0000FF"/>
              </a:solidFill>
              <a:latin typeface="Calibri" panose="020F0502020204030204" pitchFamily="34" charset="0"/>
            </a:endParaRPr>
          </a:p>
        </p:txBody>
      </p:sp>
      <p:sp>
        <p:nvSpPr>
          <p:cNvPr id="78" name="Rectangle 77"/>
          <p:cNvSpPr/>
          <p:nvPr/>
        </p:nvSpPr>
        <p:spPr>
          <a:xfrm>
            <a:off x="501925" y="1976453"/>
            <a:ext cx="2174556" cy="322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chemeClr val="tx1"/>
                </a:solidFill>
                <a:latin typeface="Calibri" panose="020F0502020204030204" pitchFamily="34" charset="0"/>
              </a:rPr>
              <a:t>External (M4) Beamline Design</a:t>
            </a:r>
            <a:endParaRPr lang="en-US" sz="1200" dirty="0">
              <a:solidFill>
                <a:schemeClr val="tx1"/>
              </a:solidFill>
              <a:latin typeface="Calibri" panose="020F0502020204030204" pitchFamily="34" charset="0"/>
            </a:endParaRPr>
          </a:p>
        </p:txBody>
      </p:sp>
      <p:sp>
        <p:nvSpPr>
          <p:cNvPr id="89" name="Rectangle 88"/>
          <p:cNvSpPr/>
          <p:nvPr/>
        </p:nvSpPr>
        <p:spPr>
          <a:xfrm>
            <a:off x="3112969" y="2504080"/>
            <a:ext cx="209981"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3" name="Date Placeholder 2"/>
          <p:cNvSpPr>
            <a:spLocks noGrp="1"/>
          </p:cNvSpPr>
          <p:nvPr>
            <p:ph type="dt" sz="half" idx="10"/>
          </p:nvPr>
        </p:nvSpPr>
        <p:spPr/>
        <p:txBody>
          <a:bodyPr/>
          <a:lstStyle/>
          <a:p>
            <a:pPr>
              <a:defRPr/>
            </a:pPr>
            <a:r>
              <a:rPr lang="en-US" dirty="0" smtClean="0"/>
              <a:t>10/22/14</a:t>
            </a:r>
            <a:endParaRPr lang="en-US" dirty="0"/>
          </a:p>
        </p:txBody>
      </p:sp>
      <p:sp>
        <p:nvSpPr>
          <p:cNvPr id="4" name="Footer Placeholder 3"/>
          <p:cNvSpPr>
            <a:spLocks noGrp="1"/>
          </p:cNvSpPr>
          <p:nvPr>
            <p:ph type="ftr" sz="quarter" idx="11"/>
          </p:nvPr>
        </p:nvSpPr>
        <p:spPr/>
        <p:txBody>
          <a:bodyPr/>
          <a:lstStyle/>
          <a:p>
            <a:pPr>
              <a:defRPr/>
            </a:pPr>
            <a:r>
              <a:rPr lang="nl-NL" dirty="0" smtClean="0"/>
              <a:t>B. Drendel - DOE CD-2/3b  Review</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30</a:t>
            </a:fld>
            <a:endParaRPr lang="en-US"/>
          </a:p>
        </p:txBody>
      </p:sp>
      <p:sp>
        <p:nvSpPr>
          <p:cNvPr id="68" name="Rectangle 67"/>
          <p:cNvSpPr/>
          <p:nvPr/>
        </p:nvSpPr>
        <p:spPr>
          <a:xfrm>
            <a:off x="4643967" y="1976451"/>
            <a:ext cx="2064824" cy="433201"/>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dirty="0">
                <a:solidFill>
                  <a:schemeClr val="tx1"/>
                </a:solidFill>
                <a:latin typeface="Calibri" panose="020F0502020204030204" pitchFamily="34" charset="0"/>
              </a:rPr>
              <a:t>External (M4) </a:t>
            </a:r>
            <a:r>
              <a:rPr lang="en-US" sz="900" dirty="0" err="1">
                <a:solidFill>
                  <a:schemeClr val="tx1"/>
                </a:solidFill>
                <a:latin typeface="Calibri" panose="020F0502020204030204" pitchFamily="34" charset="0"/>
              </a:rPr>
              <a:t>Beamline</a:t>
            </a:r>
            <a:r>
              <a:rPr lang="en-US" sz="900" dirty="0">
                <a:solidFill>
                  <a:schemeClr val="tx1"/>
                </a:solidFill>
                <a:latin typeface="Calibri" panose="020F0502020204030204" pitchFamily="34" charset="0"/>
              </a:rPr>
              <a:t>  </a:t>
            </a:r>
            <a:r>
              <a:rPr lang="en-US" sz="900" dirty="0" smtClean="0">
                <a:solidFill>
                  <a:schemeClr val="tx1"/>
                </a:solidFill>
                <a:latin typeface="Calibri" panose="020F0502020204030204" pitchFamily="34" charset="0"/>
              </a:rPr>
              <a:t>Implementation</a:t>
            </a:r>
            <a:endParaRPr lang="en-US" sz="900" dirty="0">
              <a:solidFill>
                <a:schemeClr val="tx1"/>
              </a:solidFill>
              <a:latin typeface="Calibri" panose="020F0502020204030204" pitchFamily="34" charset="0"/>
            </a:endParaRPr>
          </a:p>
        </p:txBody>
      </p:sp>
      <p:grpSp>
        <p:nvGrpSpPr>
          <p:cNvPr id="76" name="Group 75"/>
          <p:cNvGrpSpPr/>
          <p:nvPr/>
        </p:nvGrpSpPr>
        <p:grpSpPr>
          <a:xfrm>
            <a:off x="7090692" y="1454995"/>
            <a:ext cx="234315" cy="5023858"/>
            <a:chOff x="2035136" y="269538"/>
            <a:chExt cx="234315" cy="5538039"/>
          </a:xfrm>
        </p:grpSpPr>
        <p:sp>
          <p:nvSpPr>
            <p:cNvPr id="95" name="Diamond 94"/>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96" name="Straight Connector 95"/>
            <p:cNvCxnSpPr>
              <a:stCxn id="95"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13" name="Straight Connector 12"/>
          <p:cNvCxnSpPr/>
          <p:nvPr/>
        </p:nvCxnSpPr>
        <p:spPr>
          <a:xfrm>
            <a:off x="9591991" y="1255145"/>
            <a:ext cx="10402612" cy="0"/>
          </a:xfrm>
          <a:prstGeom prst="line">
            <a:avLst/>
          </a:prstGeom>
          <a:ln w="190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9869488" y="139908"/>
            <a:ext cx="0" cy="6390332"/>
          </a:xfrm>
          <a:prstGeom prst="line">
            <a:avLst/>
          </a:prstGeom>
          <a:ln w="190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00333" y="3588667"/>
            <a:ext cx="2044029"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050" dirty="0" smtClean="0">
                <a:solidFill>
                  <a:schemeClr val="tx1"/>
                </a:solidFill>
                <a:latin typeface="Calibri" panose="020F0502020204030204" pitchFamily="34" charset="0"/>
              </a:rPr>
              <a:t>Instrumentation Design</a:t>
            </a:r>
            <a:endParaRPr lang="en-US" sz="1050" dirty="0">
              <a:solidFill>
                <a:schemeClr val="tx1"/>
              </a:solidFill>
              <a:latin typeface="Calibri" panose="020F0502020204030204" pitchFamily="34" charset="0"/>
            </a:endParaRPr>
          </a:p>
        </p:txBody>
      </p:sp>
      <p:sp>
        <p:nvSpPr>
          <p:cNvPr id="111" name="Right Arrow 110"/>
          <p:cNvSpPr/>
          <p:nvPr/>
        </p:nvSpPr>
        <p:spPr>
          <a:xfrm>
            <a:off x="7821757" y="1562621"/>
            <a:ext cx="1096617" cy="358915"/>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FF"/>
                </a:solidFill>
                <a:latin typeface="Calibri" panose="020F0502020204030204" pitchFamily="34" charset="0"/>
              </a:rPr>
              <a:t>Commission </a:t>
            </a:r>
            <a:r>
              <a:rPr lang="en-US" sz="1100" dirty="0" smtClean="0">
                <a:solidFill>
                  <a:srgbClr val="0000FF"/>
                </a:solidFill>
                <a:latin typeface="Calibri" panose="020F0502020204030204" pitchFamily="34" charset="0"/>
              </a:rPr>
              <a:t>Res. </a:t>
            </a:r>
            <a:r>
              <a:rPr lang="en-US" sz="1100" dirty="0" err="1" smtClean="0">
                <a:solidFill>
                  <a:srgbClr val="0000FF"/>
                </a:solidFill>
                <a:latin typeface="Calibri" panose="020F0502020204030204" pitchFamily="34" charset="0"/>
              </a:rPr>
              <a:t>Extr</a:t>
            </a:r>
            <a:r>
              <a:rPr lang="en-US" sz="1100" dirty="0" smtClean="0">
                <a:solidFill>
                  <a:srgbClr val="0000FF"/>
                </a:solidFill>
                <a:latin typeface="Calibri" panose="020F0502020204030204" pitchFamily="34" charset="0"/>
              </a:rPr>
              <a:t>.</a:t>
            </a:r>
            <a:endParaRPr lang="en-US" sz="1100" dirty="0">
              <a:solidFill>
                <a:srgbClr val="0000FF"/>
              </a:solidFill>
              <a:latin typeface="Calibri" panose="020F0502020204030204" pitchFamily="34" charset="0"/>
            </a:endParaRPr>
          </a:p>
        </p:txBody>
      </p:sp>
      <p:sp>
        <p:nvSpPr>
          <p:cNvPr id="97" name="TextBox 96"/>
          <p:cNvSpPr txBox="1"/>
          <p:nvPr/>
        </p:nvSpPr>
        <p:spPr>
          <a:xfrm>
            <a:off x="6758148" y="926442"/>
            <a:ext cx="899404" cy="590931"/>
          </a:xfrm>
          <a:prstGeom prst="rect">
            <a:avLst/>
          </a:prstGeom>
          <a:solidFill>
            <a:schemeClr val="bg1"/>
          </a:solidFill>
        </p:spPr>
        <p:txBody>
          <a:bodyPr wrap="square" rtlCol="0">
            <a:spAutoFit/>
          </a:bodyPr>
          <a:lstStyle/>
          <a:p>
            <a:pPr algn="ctr">
              <a:lnSpc>
                <a:spcPct val="90000"/>
              </a:lnSpc>
            </a:pPr>
            <a:r>
              <a:rPr lang="en-US" sz="1200" dirty="0" smtClean="0">
                <a:solidFill>
                  <a:srgbClr val="0000FF"/>
                </a:solidFill>
                <a:latin typeface="Calibri" panose="020F0502020204030204" pitchFamily="34" charset="0"/>
              </a:rPr>
              <a:t>Beam to Diagnostic Absorber</a:t>
            </a:r>
            <a:endParaRPr lang="en-US" sz="1200" dirty="0">
              <a:solidFill>
                <a:srgbClr val="0000FF"/>
              </a:solidFill>
              <a:latin typeface="Calibri" panose="020F0502020204030204" pitchFamily="34" charset="0"/>
            </a:endParaRPr>
          </a:p>
        </p:txBody>
      </p:sp>
      <p:grpSp>
        <p:nvGrpSpPr>
          <p:cNvPr id="86" name="Group 85"/>
          <p:cNvGrpSpPr/>
          <p:nvPr/>
        </p:nvGrpSpPr>
        <p:grpSpPr>
          <a:xfrm>
            <a:off x="7386341" y="831672"/>
            <a:ext cx="836657" cy="5629554"/>
            <a:chOff x="2329715" y="862686"/>
            <a:chExt cx="836657" cy="5629554"/>
          </a:xfrm>
        </p:grpSpPr>
        <p:sp>
          <p:nvSpPr>
            <p:cNvPr id="87" name="Diamond 86"/>
            <p:cNvSpPr>
              <a:spLocks noChangeAspect="1"/>
            </p:cNvSpPr>
            <p:nvPr/>
          </p:nvSpPr>
          <p:spPr>
            <a:xfrm>
              <a:off x="2635352" y="6257925"/>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88" name="Straight Connector 87"/>
            <p:cNvCxnSpPr>
              <a:stCxn id="87" idx="0"/>
            </p:cNvCxnSpPr>
            <p:nvPr/>
          </p:nvCxnSpPr>
          <p:spPr>
            <a:xfrm flipV="1">
              <a:off x="2752510" y="1268532"/>
              <a:ext cx="0" cy="4989393"/>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2329715" y="862686"/>
              <a:ext cx="836657" cy="307777"/>
            </a:xfrm>
            <a:prstGeom prst="rect">
              <a:avLst/>
            </a:prstGeom>
            <a:noFill/>
          </p:spPr>
          <p:txBody>
            <a:bodyPr wrap="square" rtlCol="0">
              <a:spAutoFit/>
            </a:bodyPr>
            <a:lstStyle/>
            <a:p>
              <a:pPr algn="ctr"/>
              <a:r>
                <a:rPr lang="en-US" sz="1400" dirty="0" smtClean="0">
                  <a:latin typeface="Calibri" panose="020F0502020204030204" pitchFamily="34" charset="0"/>
                </a:rPr>
                <a:t>CD-4</a:t>
              </a:r>
            </a:p>
          </p:txBody>
        </p:sp>
      </p:grpSp>
      <p:cxnSp>
        <p:nvCxnSpPr>
          <p:cNvPr id="119" name="Straight Connector 118"/>
          <p:cNvCxnSpPr/>
          <p:nvPr/>
        </p:nvCxnSpPr>
        <p:spPr>
          <a:xfrm rot="5400000">
            <a:off x="5317989" y="4123171"/>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06945" y="3000151"/>
            <a:ext cx="2476960" cy="261610"/>
          </a:xfrm>
          <a:prstGeom prst="rect">
            <a:avLst/>
          </a:prstGeom>
          <a:solidFill>
            <a:schemeClr val="bg1"/>
          </a:solidFill>
        </p:spPr>
        <p:txBody>
          <a:bodyPr wrap="none" rtlCol="0">
            <a:spAutoFit/>
          </a:bodyPr>
          <a:lstStyle/>
          <a:p>
            <a:r>
              <a:rPr lang="en-US" sz="1100" dirty="0" smtClean="0">
                <a:solidFill>
                  <a:srgbClr val="000000"/>
                </a:solidFill>
                <a:latin typeface="Calibri" panose="020F0502020204030204" pitchFamily="34" charset="0"/>
                <a:cs typeface="Calibri"/>
              </a:rPr>
              <a:t>Mu2e Building Controls Implementation</a:t>
            </a:r>
            <a:endParaRPr lang="en-US" sz="1100" dirty="0">
              <a:solidFill>
                <a:srgbClr val="000000"/>
              </a:solidFill>
              <a:latin typeface="Calibri" panose="020F0502020204030204" pitchFamily="34" charset="0"/>
              <a:cs typeface="Calibri"/>
            </a:endParaRPr>
          </a:p>
        </p:txBody>
      </p:sp>
      <p:grpSp>
        <p:nvGrpSpPr>
          <p:cNvPr id="123" name="Group 122"/>
          <p:cNvGrpSpPr/>
          <p:nvPr/>
        </p:nvGrpSpPr>
        <p:grpSpPr>
          <a:xfrm>
            <a:off x="2559321" y="831672"/>
            <a:ext cx="836657" cy="5629554"/>
            <a:chOff x="2329715" y="862686"/>
            <a:chExt cx="836657" cy="5629554"/>
          </a:xfrm>
        </p:grpSpPr>
        <p:sp>
          <p:nvSpPr>
            <p:cNvPr id="124" name="Diamond 123"/>
            <p:cNvSpPr>
              <a:spLocks noChangeAspect="1"/>
            </p:cNvSpPr>
            <p:nvPr/>
          </p:nvSpPr>
          <p:spPr>
            <a:xfrm>
              <a:off x="2635352" y="6257925"/>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125" name="Straight Connector 124"/>
            <p:cNvCxnSpPr>
              <a:stCxn id="124" idx="0"/>
            </p:cNvCxnSpPr>
            <p:nvPr/>
          </p:nvCxnSpPr>
          <p:spPr>
            <a:xfrm flipV="1">
              <a:off x="2752510" y="1268532"/>
              <a:ext cx="0" cy="4989393"/>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2329715" y="862686"/>
              <a:ext cx="836657" cy="307777"/>
            </a:xfrm>
            <a:prstGeom prst="rect">
              <a:avLst/>
            </a:prstGeom>
            <a:noFill/>
          </p:spPr>
          <p:txBody>
            <a:bodyPr wrap="square" rtlCol="0">
              <a:spAutoFit/>
            </a:bodyPr>
            <a:lstStyle/>
            <a:p>
              <a:pPr algn="ctr"/>
              <a:r>
                <a:rPr lang="en-US" sz="1400" dirty="0" smtClean="0">
                  <a:latin typeface="Calibri" panose="020F0502020204030204" pitchFamily="34" charset="0"/>
                </a:rPr>
                <a:t>CD-3c</a:t>
              </a:r>
            </a:p>
          </p:txBody>
        </p:sp>
      </p:grpSp>
      <p:sp>
        <p:nvSpPr>
          <p:cNvPr id="127" name="Rectangle 126"/>
          <p:cNvSpPr/>
          <p:nvPr/>
        </p:nvSpPr>
        <p:spPr>
          <a:xfrm>
            <a:off x="500333" y="2481848"/>
            <a:ext cx="790905"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100" dirty="0" smtClean="0">
                <a:solidFill>
                  <a:schemeClr val="tx1"/>
                </a:solidFill>
                <a:latin typeface="Calibri" panose="020F0502020204030204" pitchFamily="34" charset="0"/>
              </a:rPr>
              <a:t>Controls Design</a:t>
            </a:r>
            <a:endParaRPr lang="en-US" sz="1100" dirty="0">
              <a:solidFill>
                <a:schemeClr val="tx1"/>
              </a:solidFill>
              <a:latin typeface="Calibri" panose="020F0502020204030204" pitchFamily="34" charset="0"/>
            </a:endParaRPr>
          </a:p>
        </p:txBody>
      </p:sp>
      <p:sp>
        <p:nvSpPr>
          <p:cNvPr id="129" name="TextBox 128"/>
          <p:cNvSpPr txBox="1"/>
          <p:nvPr/>
        </p:nvSpPr>
        <p:spPr>
          <a:xfrm>
            <a:off x="3406945" y="2556155"/>
            <a:ext cx="1690113" cy="261610"/>
          </a:xfrm>
          <a:prstGeom prst="rect">
            <a:avLst/>
          </a:prstGeom>
          <a:solidFill>
            <a:schemeClr val="bg1"/>
          </a:solidFill>
        </p:spPr>
        <p:txBody>
          <a:bodyPr wrap="square" rtlCol="0">
            <a:spAutoFit/>
          </a:bodyPr>
          <a:lstStyle/>
          <a:p>
            <a:r>
              <a:rPr lang="en-US" sz="1100" dirty="0" smtClean="0">
                <a:solidFill>
                  <a:srgbClr val="000000"/>
                </a:solidFill>
                <a:latin typeface="Calibri" panose="020F0502020204030204" pitchFamily="34" charset="0"/>
                <a:cs typeface="Calibri"/>
              </a:rPr>
              <a:t>BL </a:t>
            </a:r>
            <a:r>
              <a:rPr lang="en-US" sz="1100" dirty="0" err="1" smtClean="0">
                <a:solidFill>
                  <a:srgbClr val="000000"/>
                </a:solidFill>
                <a:latin typeface="Calibri" panose="020F0502020204030204" pitchFamily="34" charset="0"/>
                <a:cs typeface="Calibri"/>
              </a:rPr>
              <a:t>Ctls</a:t>
            </a:r>
            <a:r>
              <a:rPr lang="en-US" sz="1100" dirty="0" smtClean="0">
                <a:solidFill>
                  <a:srgbClr val="000000"/>
                </a:solidFill>
                <a:latin typeface="Calibri" panose="020F0502020204030204" pitchFamily="34" charset="0"/>
                <a:cs typeface="Calibri"/>
              </a:rPr>
              <a:t> Implementation</a:t>
            </a:r>
            <a:endParaRPr lang="en-US" sz="1100" dirty="0">
              <a:solidFill>
                <a:srgbClr val="000000"/>
              </a:solidFill>
              <a:latin typeface="Calibri" panose="020F0502020204030204" pitchFamily="34" charset="0"/>
              <a:cs typeface="Calibri"/>
            </a:endParaRPr>
          </a:p>
        </p:txBody>
      </p:sp>
      <p:sp>
        <p:nvSpPr>
          <p:cNvPr id="131" name="Rectangle 130"/>
          <p:cNvSpPr/>
          <p:nvPr/>
        </p:nvSpPr>
        <p:spPr>
          <a:xfrm>
            <a:off x="3099273" y="2948076"/>
            <a:ext cx="223677"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132" name="Rectangle 131"/>
          <p:cNvSpPr/>
          <p:nvPr/>
        </p:nvSpPr>
        <p:spPr>
          <a:xfrm>
            <a:off x="15516" y="5540244"/>
            <a:ext cx="9156315" cy="497885"/>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2886419" y="3549334"/>
            <a:ext cx="1082152"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endParaRPr lang="en-US" sz="1000" dirty="0">
              <a:solidFill>
                <a:schemeClr val="tx1"/>
              </a:solidFill>
              <a:latin typeface="Calibri" panose="020F0502020204030204" pitchFamily="34" charset="0"/>
            </a:endParaRPr>
          </a:p>
        </p:txBody>
      </p:sp>
      <p:sp>
        <p:nvSpPr>
          <p:cNvPr id="134" name="Rectangle 133"/>
          <p:cNvSpPr/>
          <p:nvPr/>
        </p:nvSpPr>
        <p:spPr>
          <a:xfrm>
            <a:off x="4599262" y="3975447"/>
            <a:ext cx="792545"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endParaRPr lang="en-US" sz="1000" dirty="0">
              <a:solidFill>
                <a:schemeClr val="tx1"/>
              </a:solidFill>
              <a:latin typeface="Calibri" panose="020F0502020204030204" pitchFamily="34" charset="0"/>
            </a:endParaRPr>
          </a:p>
        </p:txBody>
      </p:sp>
      <p:sp>
        <p:nvSpPr>
          <p:cNvPr id="135" name="Rectangle 134"/>
          <p:cNvSpPr/>
          <p:nvPr/>
        </p:nvSpPr>
        <p:spPr>
          <a:xfrm>
            <a:off x="4607202" y="4446750"/>
            <a:ext cx="1041051"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endParaRPr lang="en-US" sz="1000" dirty="0">
              <a:solidFill>
                <a:schemeClr val="tx1"/>
              </a:solidFill>
              <a:latin typeface="Calibri" panose="020F0502020204030204" pitchFamily="34" charset="0"/>
            </a:endParaRPr>
          </a:p>
        </p:txBody>
      </p:sp>
      <p:sp>
        <p:nvSpPr>
          <p:cNvPr id="136" name="Rectangle 135"/>
          <p:cNvSpPr/>
          <p:nvPr/>
        </p:nvSpPr>
        <p:spPr>
          <a:xfrm>
            <a:off x="4599262" y="4910437"/>
            <a:ext cx="528465"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endParaRPr lang="en-US" sz="1000" dirty="0">
              <a:solidFill>
                <a:schemeClr val="tx1"/>
              </a:solidFill>
              <a:latin typeface="Calibri" panose="020F0502020204030204" pitchFamily="34" charset="0"/>
            </a:endParaRPr>
          </a:p>
        </p:txBody>
      </p:sp>
      <p:sp>
        <p:nvSpPr>
          <p:cNvPr id="137" name="TextBox 136"/>
          <p:cNvSpPr txBox="1"/>
          <p:nvPr/>
        </p:nvSpPr>
        <p:spPr>
          <a:xfrm>
            <a:off x="5470311" y="4006502"/>
            <a:ext cx="1619354" cy="261610"/>
          </a:xfrm>
          <a:prstGeom prst="rect">
            <a:avLst/>
          </a:prstGeom>
          <a:solidFill>
            <a:schemeClr val="bg1"/>
          </a:solidFill>
        </p:spPr>
        <p:txBody>
          <a:bodyPr wrap="none" rtlCol="0">
            <a:spAutoFit/>
          </a:bodyPr>
          <a:lstStyle/>
          <a:p>
            <a:r>
              <a:rPr lang="en-US" sz="1100" dirty="0" smtClean="0">
                <a:solidFill>
                  <a:srgbClr val="000000"/>
                </a:solidFill>
                <a:latin typeface="Calibri" panose="020F0502020204030204" pitchFamily="34" charset="0"/>
                <a:cs typeface="Calibri"/>
              </a:rPr>
              <a:t>DR Tune Implementation</a:t>
            </a:r>
            <a:endParaRPr lang="en-US" sz="1100" dirty="0">
              <a:solidFill>
                <a:srgbClr val="000000"/>
              </a:solidFill>
              <a:latin typeface="Calibri" panose="020F0502020204030204" pitchFamily="34" charset="0"/>
              <a:cs typeface="Calibri"/>
            </a:endParaRPr>
          </a:p>
        </p:txBody>
      </p:sp>
      <p:sp>
        <p:nvSpPr>
          <p:cNvPr id="138" name="TextBox 137"/>
          <p:cNvSpPr txBox="1"/>
          <p:nvPr/>
        </p:nvSpPr>
        <p:spPr>
          <a:xfrm>
            <a:off x="5705653" y="4498825"/>
            <a:ext cx="2236510" cy="261610"/>
          </a:xfrm>
          <a:prstGeom prst="rect">
            <a:avLst/>
          </a:prstGeom>
          <a:solidFill>
            <a:schemeClr val="bg1"/>
          </a:solidFill>
        </p:spPr>
        <p:txBody>
          <a:bodyPr wrap="none" rtlCol="0">
            <a:spAutoFit/>
          </a:bodyPr>
          <a:lstStyle/>
          <a:p>
            <a:r>
              <a:rPr lang="en-US" sz="1100" dirty="0" smtClean="0">
                <a:solidFill>
                  <a:srgbClr val="000000"/>
                </a:solidFill>
                <a:latin typeface="Calibri" panose="020F0502020204030204" pitchFamily="34" charset="0"/>
                <a:cs typeface="Calibri"/>
              </a:rPr>
              <a:t>M4 Profile Monitor Implementation</a:t>
            </a:r>
            <a:endParaRPr lang="en-US" sz="1100" dirty="0">
              <a:solidFill>
                <a:srgbClr val="000000"/>
              </a:solidFill>
              <a:latin typeface="Calibri" panose="020F0502020204030204" pitchFamily="34" charset="0"/>
              <a:cs typeface="Calibri"/>
            </a:endParaRPr>
          </a:p>
        </p:txBody>
      </p:sp>
      <p:sp>
        <p:nvSpPr>
          <p:cNvPr id="139" name="TextBox 138"/>
          <p:cNvSpPr txBox="1"/>
          <p:nvPr/>
        </p:nvSpPr>
        <p:spPr>
          <a:xfrm>
            <a:off x="4060216" y="3590308"/>
            <a:ext cx="1443024" cy="261610"/>
          </a:xfrm>
          <a:prstGeom prst="rect">
            <a:avLst/>
          </a:prstGeom>
          <a:solidFill>
            <a:schemeClr val="bg1"/>
          </a:solidFill>
        </p:spPr>
        <p:txBody>
          <a:bodyPr wrap="none" rtlCol="0">
            <a:spAutoFit/>
          </a:bodyPr>
          <a:lstStyle/>
          <a:p>
            <a:r>
              <a:rPr lang="en-US" sz="1100" dirty="0" smtClean="0">
                <a:solidFill>
                  <a:srgbClr val="000000"/>
                </a:solidFill>
                <a:latin typeface="Calibri" panose="020F0502020204030204" pitchFamily="34" charset="0"/>
                <a:cs typeface="Calibri"/>
              </a:rPr>
              <a:t>DCCT Implementation</a:t>
            </a:r>
            <a:endParaRPr lang="en-US" sz="1100" dirty="0">
              <a:solidFill>
                <a:srgbClr val="000000"/>
              </a:solidFill>
              <a:latin typeface="Calibri" panose="020F0502020204030204" pitchFamily="34" charset="0"/>
              <a:cs typeface="Calibri"/>
            </a:endParaRPr>
          </a:p>
        </p:txBody>
      </p:sp>
      <p:sp>
        <p:nvSpPr>
          <p:cNvPr id="140" name="TextBox 139"/>
          <p:cNvSpPr txBox="1"/>
          <p:nvPr/>
        </p:nvSpPr>
        <p:spPr>
          <a:xfrm>
            <a:off x="5206157" y="4962512"/>
            <a:ext cx="1617751" cy="261610"/>
          </a:xfrm>
          <a:prstGeom prst="rect">
            <a:avLst/>
          </a:prstGeom>
          <a:solidFill>
            <a:schemeClr val="bg1"/>
          </a:solidFill>
        </p:spPr>
        <p:txBody>
          <a:bodyPr wrap="none" rtlCol="0">
            <a:spAutoFit/>
          </a:bodyPr>
          <a:lstStyle/>
          <a:p>
            <a:r>
              <a:rPr lang="en-US" sz="1100" dirty="0" smtClean="0">
                <a:solidFill>
                  <a:srgbClr val="000000"/>
                </a:solidFill>
                <a:latin typeface="Calibri" panose="020F0502020204030204" pitchFamily="34" charset="0"/>
                <a:cs typeface="Calibri"/>
              </a:rPr>
              <a:t>M4 BLM Implementation</a:t>
            </a:r>
            <a:endParaRPr lang="en-US" sz="1100" dirty="0">
              <a:solidFill>
                <a:srgbClr val="000000"/>
              </a:solidFill>
              <a:latin typeface="Calibri" panose="020F0502020204030204" pitchFamily="34" charset="0"/>
              <a:cs typeface="Calibri"/>
            </a:endParaRPr>
          </a:p>
        </p:txBody>
      </p:sp>
      <p:sp>
        <p:nvSpPr>
          <p:cNvPr id="69" name="Right Arrow 68"/>
          <p:cNvSpPr/>
          <p:nvPr/>
        </p:nvSpPr>
        <p:spPr>
          <a:xfrm>
            <a:off x="7207851" y="5576150"/>
            <a:ext cx="318420" cy="411480"/>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FF"/>
              </a:solidFill>
              <a:latin typeface="Calibri" panose="020F0502020204030204" pitchFamily="34" charset="0"/>
            </a:endParaRPr>
          </a:p>
        </p:txBody>
      </p:sp>
      <p:sp>
        <p:nvSpPr>
          <p:cNvPr id="70" name="TextBox 69"/>
          <p:cNvSpPr txBox="1"/>
          <p:nvPr/>
        </p:nvSpPr>
        <p:spPr>
          <a:xfrm>
            <a:off x="7526270" y="5574029"/>
            <a:ext cx="1389130" cy="397032"/>
          </a:xfrm>
          <a:prstGeom prst="rect">
            <a:avLst/>
          </a:prstGeom>
          <a:solidFill>
            <a:schemeClr val="bg1"/>
          </a:solidFill>
        </p:spPr>
        <p:txBody>
          <a:bodyPr wrap="square" rtlCol="0">
            <a:spAutoFit/>
          </a:bodyPr>
          <a:lstStyle/>
          <a:p>
            <a:pPr>
              <a:lnSpc>
                <a:spcPct val="90000"/>
              </a:lnSpc>
            </a:pPr>
            <a:r>
              <a:rPr lang="en-US" sz="1100" dirty="0">
                <a:solidFill>
                  <a:srgbClr val="0000FF"/>
                </a:solidFill>
                <a:latin typeface="Calibri" panose="020F0502020204030204" pitchFamily="34" charset="0"/>
              </a:rPr>
              <a:t>Commissioning with single turn </a:t>
            </a:r>
            <a:r>
              <a:rPr lang="en-US" sz="1100" dirty="0" smtClean="0">
                <a:solidFill>
                  <a:srgbClr val="0000FF"/>
                </a:solidFill>
                <a:latin typeface="Calibri" panose="020F0502020204030204" pitchFamily="34" charset="0"/>
              </a:rPr>
              <a:t>Beam</a:t>
            </a:r>
            <a:endParaRPr lang="en-US" sz="1100" dirty="0">
              <a:solidFill>
                <a:srgbClr val="0000FF"/>
              </a:solidFill>
              <a:latin typeface="Calibri" panose="020F0502020204030204" pitchFamily="34" charset="0"/>
            </a:endParaRPr>
          </a:p>
        </p:txBody>
      </p:sp>
    </p:spTree>
    <p:extLst>
      <p:ext uri="{BB962C8B-B14F-4D97-AF65-F5344CB8AC3E}">
        <p14:creationId xmlns:p14="http://schemas.microsoft.com/office/powerpoint/2010/main" val="3276900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28600" y="913955"/>
            <a:ext cx="8672513" cy="4987867"/>
          </a:xfrm>
        </p:spPr>
        <p:txBody>
          <a:bodyPr/>
          <a:lstStyle/>
          <a:p>
            <a:r>
              <a:rPr lang="en-US" sz="1800" dirty="0"/>
              <a:t>The technical objective is to design and fabricate the equipment for the accelerator controls and instrumentation upgrades required for beam delivery to Mu2e</a:t>
            </a:r>
            <a:r>
              <a:rPr lang="en-US" sz="1800" dirty="0" smtClean="0"/>
              <a:t>.</a:t>
            </a:r>
          </a:p>
          <a:p>
            <a:r>
              <a:rPr lang="en-US" sz="1800" b="1" dirty="0" smtClean="0">
                <a:solidFill>
                  <a:srgbClr val="0070C0"/>
                </a:solidFill>
              </a:rPr>
              <a:t>Controls</a:t>
            </a:r>
            <a:r>
              <a:rPr lang="en-US" sz="1800" dirty="0" smtClean="0"/>
              <a:t>:</a:t>
            </a:r>
          </a:p>
          <a:p>
            <a:pPr lvl="1"/>
            <a:r>
              <a:rPr lang="en-US" sz="1600" dirty="0" smtClean="0"/>
              <a:t>Controls will provide all of the necessary communications links and infrastructure to connect the Mu2e experimental hall with the existing Accelerator Division controls systems.</a:t>
            </a:r>
          </a:p>
          <a:p>
            <a:r>
              <a:rPr lang="en-US" sz="1800" b="1" dirty="0" smtClean="0">
                <a:solidFill>
                  <a:srgbClr val="0070C0"/>
                </a:solidFill>
              </a:rPr>
              <a:t>Instrumentation</a:t>
            </a:r>
            <a:r>
              <a:rPr lang="en-US" sz="1800" dirty="0" smtClean="0"/>
              <a:t>:</a:t>
            </a:r>
          </a:p>
          <a:p>
            <a:pPr lvl="1"/>
            <a:r>
              <a:rPr lang="en-US" sz="1600" dirty="0" smtClean="0"/>
              <a:t>Instrumentation for the Delivery Ring will consist of an intensity measuring DCCT and tune measurement system.</a:t>
            </a:r>
          </a:p>
          <a:p>
            <a:pPr lvl="1"/>
            <a:r>
              <a:rPr lang="en-US" sz="1600" dirty="0" smtClean="0"/>
              <a:t>Other Delivery Ring instrumentation are funded from other sources.</a:t>
            </a:r>
          </a:p>
          <a:p>
            <a:pPr lvl="1"/>
            <a:r>
              <a:rPr lang="en-US" sz="1600" dirty="0" smtClean="0"/>
              <a:t>Instrumentation for the Extraction </a:t>
            </a:r>
            <a:r>
              <a:rPr lang="en-US" sz="1600" dirty="0" err="1" smtClean="0"/>
              <a:t>Beamline</a:t>
            </a:r>
            <a:r>
              <a:rPr lang="en-US" sz="1600" dirty="0" smtClean="0"/>
              <a:t> will consist of intensity measuring retractable ion chambers, position measuring </a:t>
            </a:r>
            <a:r>
              <a:rPr lang="en-US" sz="1600" dirty="0" err="1" smtClean="0"/>
              <a:t>multiwires</a:t>
            </a:r>
            <a:r>
              <a:rPr lang="en-US" sz="1600" dirty="0"/>
              <a:t> </a:t>
            </a:r>
            <a:r>
              <a:rPr lang="en-US" sz="1600" dirty="0" smtClean="0"/>
              <a:t>loss measuring beam loss monitors.</a:t>
            </a:r>
          </a:p>
          <a:p>
            <a:pPr lvl="1"/>
            <a:r>
              <a:rPr lang="en-US" sz="1600" dirty="0" smtClean="0"/>
              <a:t>Instrumentation for </a:t>
            </a:r>
            <a:r>
              <a:rPr lang="en-US" sz="1600" dirty="0" err="1" smtClean="0"/>
              <a:t>beamlines</a:t>
            </a:r>
            <a:r>
              <a:rPr lang="en-US" sz="1600" dirty="0" smtClean="0"/>
              <a:t> upstream of the Delivery Ring are covered by other sources.</a:t>
            </a:r>
          </a:p>
          <a:p>
            <a:r>
              <a:rPr lang="en-US" b="1" dirty="0" smtClean="0">
                <a:solidFill>
                  <a:srgbClr val="FF0000"/>
                </a:solidFill>
              </a:rPr>
              <a:t>Preliminary design is complete and we are ready to baseline our schedule.</a:t>
            </a:r>
            <a:endParaRPr lang="en-US" b="1" dirty="0">
              <a:solidFill>
                <a:srgbClr val="FF0000"/>
              </a:solidFill>
            </a:endParaRPr>
          </a:p>
          <a:p>
            <a:endParaRPr lang="en-US" sz="2000"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31</a:t>
            </a:fld>
            <a:endParaRPr lang="en-US" dirty="0"/>
          </a:p>
        </p:txBody>
      </p:sp>
      <p:sp>
        <p:nvSpPr>
          <p:cNvPr id="7"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spTree>
    <p:extLst>
      <p:ext uri="{BB962C8B-B14F-4D97-AF65-F5344CB8AC3E}">
        <p14:creationId xmlns:p14="http://schemas.microsoft.com/office/powerpoint/2010/main" val="40482814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Mu2e Delivery Ring Tune Measurements</a:t>
            </a:r>
            <a:endParaRPr lang="en-US" dirty="0"/>
          </a:p>
        </p:txBody>
      </p:sp>
      <p:sp>
        <p:nvSpPr>
          <p:cNvPr id="5" name="Content Placeholder 4"/>
          <p:cNvSpPr>
            <a:spLocks noGrp="1"/>
          </p:cNvSpPr>
          <p:nvPr>
            <p:ph sz="half" idx="1"/>
          </p:nvPr>
        </p:nvSpPr>
        <p:spPr>
          <a:xfrm>
            <a:off x="304800" y="1219201"/>
            <a:ext cx="4038600" cy="3810000"/>
          </a:xfrm>
        </p:spPr>
        <p:txBody>
          <a:bodyPr>
            <a:normAutofit fontScale="92500" lnSpcReduction="10000"/>
          </a:bodyPr>
          <a:lstStyle/>
          <a:p>
            <a:pPr marL="0" indent="0">
              <a:buNone/>
            </a:pPr>
            <a:r>
              <a:rPr lang="en-US" dirty="0" smtClean="0">
                <a:solidFill>
                  <a:srgbClr val="0070C0"/>
                </a:solidFill>
              </a:rPr>
              <a:t>Beam Parameters:</a:t>
            </a:r>
          </a:p>
          <a:p>
            <a:r>
              <a:rPr lang="en-US" sz="2000" dirty="0" smtClean="0"/>
              <a:t>Peak intensity: 1e12 protons</a:t>
            </a:r>
          </a:p>
          <a:p>
            <a:r>
              <a:rPr lang="en-US" sz="2000" dirty="0" smtClean="0"/>
              <a:t>Beam energy: 8 </a:t>
            </a:r>
            <a:r>
              <a:rPr lang="en-US" sz="2000" dirty="0" err="1" smtClean="0"/>
              <a:t>GeV</a:t>
            </a:r>
            <a:endParaRPr lang="en-US" sz="2000" dirty="0"/>
          </a:p>
          <a:p>
            <a:r>
              <a:rPr lang="en-US" sz="2000" dirty="0" smtClean="0"/>
              <a:t>Bunch structure: Single 2.5 MHz bunch</a:t>
            </a:r>
          </a:p>
          <a:p>
            <a:r>
              <a:rPr lang="en-US" sz="2000" dirty="0" smtClean="0"/>
              <a:t>Nominal bunch length: 40 ns</a:t>
            </a:r>
          </a:p>
          <a:p>
            <a:r>
              <a:rPr lang="en-US" sz="2000" dirty="0" smtClean="0"/>
              <a:t>Bunch base width: 200 ns</a:t>
            </a:r>
          </a:p>
          <a:p>
            <a:r>
              <a:rPr lang="en-US" sz="2000" dirty="0" smtClean="0"/>
              <a:t>Resonant slow-spill extraction over 58 </a:t>
            </a:r>
            <a:r>
              <a:rPr lang="en-US" sz="2000" dirty="0" err="1" smtClean="0"/>
              <a:t>ms</a:t>
            </a:r>
            <a:endParaRPr lang="en-US" sz="2000" dirty="0" smtClean="0"/>
          </a:p>
          <a:p>
            <a:pPr lvl="1"/>
            <a:r>
              <a:rPr lang="en-US" sz="1800" dirty="0" smtClean="0"/>
              <a:t>30e6 protons extracted per turn</a:t>
            </a:r>
          </a:p>
          <a:p>
            <a:pPr lvl="1"/>
            <a:endParaRPr lang="en-US" sz="1600" dirty="0" smtClean="0"/>
          </a:p>
        </p:txBody>
      </p:sp>
      <p:sp>
        <p:nvSpPr>
          <p:cNvPr id="6" name="Content Placeholder 5"/>
          <p:cNvSpPr>
            <a:spLocks noGrp="1"/>
          </p:cNvSpPr>
          <p:nvPr>
            <p:ph sz="half" idx="2"/>
          </p:nvPr>
        </p:nvSpPr>
        <p:spPr>
          <a:xfrm>
            <a:off x="4267200" y="1143001"/>
            <a:ext cx="4495800" cy="4038599"/>
          </a:xfrm>
        </p:spPr>
        <p:txBody>
          <a:bodyPr>
            <a:normAutofit fontScale="92500" lnSpcReduction="10000"/>
          </a:bodyPr>
          <a:lstStyle/>
          <a:p>
            <a:pPr marL="0" indent="0">
              <a:buNone/>
            </a:pPr>
            <a:r>
              <a:rPr lang="en-US" dirty="0" smtClean="0">
                <a:solidFill>
                  <a:srgbClr val="0070C0"/>
                </a:solidFill>
              </a:rPr>
              <a:t>Tune Parameters:</a:t>
            </a:r>
          </a:p>
          <a:p>
            <a:r>
              <a:rPr lang="en-US" sz="1800" dirty="0" smtClean="0"/>
              <a:t>Nominal tunes</a:t>
            </a:r>
          </a:p>
          <a:p>
            <a:pPr lvl="1"/>
            <a:r>
              <a:rPr lang="en-US" sz="2000" dirty="0" err="1" smtClean="0">
                <a:latin typeface="Symbol" pitchFamily="18" charset="2"/>
              </a:rPr>
              <a:t>n</a:t>
            </a:r>
            <a:r>
              <a:rPr lang="en-US" sz="2800" baseline="-25000" dirty="0" err="1" smtClean="0"/>
              <a:t>x</a:t>
            </a:r>
            <a:r>
              <a:rPr lang="en-US" sz="1600" dirty="0" smtClean="0"/>
              <a:t> </a:t>
            </a:r>
            <a:r>
              <a:rPr lang="en-US" sz="1800" dirty="0" smtClean="0"/>
              <a:t>= 9.653</a:t>
            </a:r>
            <a:endParaRPr lang="en-US" sz="1600" dirty="0" smtClean="0"/>
          </a:p>
          <a:p>
            <a:pPr lvl="1"/>
            <a:r>
              <a:rPr lang="en-US" sz="2000" dirty="0" err="1" smtClean="0">
                <a:latin typeface="Symbol" pitchFamily="18" charset="2"/>
              </a:rPr>
              <a:t>n</a:t>
            </a:r>
            <a:r>
              <a:rPr lang="en-US" sz="2800" baseline="-25000" dirty="0" err="1" smtClean="0"/>
              <a:t>y</a:t>
            </a:r>
            <a:r>
              <a:rPr lang="en-US" sz="1600" dirty="0" smtClean="0"/>
              <a:t> </a:t>
            </a:r>
            <a:r>
              <a:rPr lang="en-US" sz="1800" dirty="0"/>
              <a:t>= </a:t>
            </a:r>
            <a:r>
              <a:rPr lang="en-US" sz="1800" dirty="0" smtClean="0"/>
              <a:t>9.735</a:t>
            </a:r>
            <a:endParaRPr lang="en-US" sz="1600" dirty="0" smtClean="0"/>
          </a:p>
          <a:p>
            <a:r>
              <a:rPr lang="en-US" sz="1800" dirty="0" err="1" smtClean="0"/>
              <a:t>Buncher</a:t>
            </a:r>
            <a:r>
              <a:rPr lang="en-US" sz="1800" dirty="0" smtClean="0"/>
              <a:t> revolution </a:t>
            </a:r>
            <a:r>
              <a:rPr lang="en-US" sz="1800" dirty="0" err="1" smtClean="0"/>
              <a:t>freq</a:t>
            </a:r>
            <a:r>
              <a:rPr lang="en-US" sz="1800" dirty="0" smtClean="0"/>
              <a:t>: 590.018 KHz</a:t>
            </a:r>
          </a:p>
          <a:p>
            <a:pPr marL="0" indent="0">
              <a:buNone/>
            </a:pPr>
            <a:endParaRPr lang="en-US" sz="1400" dirty="0" smtClean="0">
              <a:solidFill>
                <a:srgbClr val="0070C0"/>
              </a:solidFill>
            </a:endParaRPr>
          </a:p>
          <a:p>
            <a:pPr marL="0" indent="0">
              <a:buNone/>
            </a:pPr>
            <a:r>
              <a:rPr lang="en-US" dirty="0" smtClean="0">
                <a:solidFill>
                  <a:srgbClr val="0070C0"/>
                </a:solidFill>
              </a:rPr>
              <a:t>Measurement Requirements:</a:t>
            </a:r>
            <a:endParaRPr lang="en-US" dirty="0" smtClean="0"/>
          </a:p>
          <a:p>
            <a:r>
              <a:rPr lang="en-US" sz="1800" dirty="0" smtClean="0"/>
              <a:t>Measure tune and transverse </a:t>
            </a:r>
            <a:r>
              <a:rPr lang="en-US" sz="1800" dirty="0" err="1" smtClean="0"/>
              <a:t>emittance</a:t>
            </a:r>
            <a:endParaRPr lang="en-US" sz="1800" dirty="0" smtClean="0"/>
          </a:p>
          <a:p>
            <a:pPr lvl="1"/>
            <a:r>
              <a:rPr lang="en-US" sz="1800" dirty="0" smtClean="0"/>
              <a:t>Measure tune throughout slow-spill</a:t>
            </a:r>
          </a:p>
          <a:p>
            <a:r>
              <a:rPr lang="en-US" sz="1800" dirty="0" smtClean="0"/>
              <a:t>Tune resolution: </a:t>
            </a:r>
          </a:p>
          <a:p>
            <a:pPr lvl="1"/>
            <a:r>
              <a:rPr lang="en-US" sz="1800" dirty="0" smtClean="0"/>
              <a:t>0.0001 (with averaging)</a:t>
            </a:r>
          </a:p>
          <a:p>
            <a:pPr lvl="1"/>
            <a:r>
              <a:rPr lang="en-US" sz="1800" dirty="0" smtClean="0"/>
              <a:t>0.001 @ 600 Hz</a:t>
            </a:r>
          </a:p>
        </p:txBody>
      </p:sp>
      <p:sp>
        <p:nvSpPr>
          <p:cNvPr id="3" name="Date Placeholder 2"/>
          <p:cNvSpPr>
            <a:spLocks noGrp="1"/>
          </p:cNvSpPr>
          <p:nvPr>
            <p:ph type="dt" sz="half" idx="10"/>
          </p:nvPr>
        </p:nvSpPr>
        <p:spPr/>
        <p:txBody>
          <a:bodyPr/>
          <a:lstStyle/>
          <a:p>
            <a:r>
              <a:rPr lang="en-US" smtClean="0">
                <a:solidFill>
                  <a:prstClr val="black">
                    <a:tint val="75000"/>
                  </a:prstClr>
                </a:solidFill>
              </a:rPr>
              <a:t>8/21/2013</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89F30-7D66-4698-A706-09A5EA389CAF}"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3466381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Proposed Mu2E </a:t>
            </a:r>
            <a:r>
              <a:rPr lang="en-US" b="1" dirty="0" err="1" smtClean="0"/>
              <a:t>Schottky</a:t>
            </a:r>
            <a:r>
              <a:rPr lang="en-US" b="1" dirty="0" smtClean="0"/>
              <a:t> System</a:t>
            </a:r>
            <a:endParaRPr lang="en-US" b="1"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09600" y="5105400"/>
            <a:ext cx="7758885" cy="953519"/>
          </a:xfrm>
        </p:spPr>
      </p:pic>
      <p:sp>
        <p:nvSpPr>
          <p:cNvPr id="4" name="Content Placeholder 3"/>
          <p:cNvSpPr>
            <a:spLocks noGrp="1"/>
          </p:cNvSpPr>
          <p:nvPr>
            <p:ph sz="half" idx="2"/>
          </p:nvPr>
        </p:nvSpPr>
        <p:spPr>
          <a:xfrm>
            <a:off x="457200" y="1143000"/>
            <a:ext cx="8305800" cy="3505200"/>
          </a:xfrm>
        </p:spPr>
        <p:txBody>
          <a:bodyPr>
            <a:normAutofit lnSpcReduction="10000"/>
          </a:bodyPr>
          <a:lstStyle/>
          <a:p>
            <a:r>
              <a:rPr lang="en-US" sz="2400" dirty="0" smtClean="0"/>
              <a:t>Filter out revolution harmonics</a:t>
            </a:r>
          </a:p>
          <a:p>
            <a:r>
              <a:rPr lang="en-US" sz="2400" dirty="0" smtClean="0"/>
              <a:t>Down convert from 36</a:t>
            </a:r>
            <a:r>
              <a:rPr lang="en-US" sz="2400" baseline="30000" dirty="0" smtClean="0"/>
              <a:t>th</a:t>
            </a:r>
            <a:r>
              <a:rPr lang="en-US" sz="2400" dirty="0" smtClean="0"/>
              <a:t>/37</a:t>
            </a:r>
            <a:r>
              <a:rPr lang="en-US" sz="2400" baseline="30000" dirty="0" smtClean="0"/>
              <a:t>th</a:t>
            </a:r>
            <a:r>
              <a:rPr lang="en-US" sz="2400" dirty="0" smtClean="0"/>
              <a:t> harmonics to 1</a:t>
            </a:r>
            <a:r>
              <a:rPr lang="en-US" sz="2400" baseline="30000" dirty="0" smtClean="0"/>
              <a:t>st</a:t>
            </a:r>
            <a:r>
              <a:rPr lang="en-US" sz="2400" dirty="0" smtClean="0"/>
              <a:t> harmonic (0 to 590 KHz)</a:t>
            </a:r>
          </a:p>
          <a:p>
            <a:r>
              <a:rPr lang="en-US" sz="2400" dirty="0" smtClean="0"/>
              <a:t>Use 24-bit ADC to sample signal</a:t>
            </a:r>
          </a:p>
          <a:p>
            <a:pPr lvl="1"/>
            <a:r>
              <a:rPr lang="en-US" sz="2000" dirty="0" smtClean="0"/>
              <a:t>2 to 4 MHz sampling</a:t>
            </a:r>
          </a:p>
          <a:p>
            <a:pPr lvl="1"/>
            <a:r>
              <a:rPr lang="en-US" sz="2000" dirty="0" smtClean="0"/>
              <a:t>100 </a:t>
            </a:r>
            <a:r>
              <a:rPr lang="en-US" sz="2000" dirty="0" err="1" smtClean="0"/>
              <a:t>db</a:t>
            </a:r>
            <a:r>
              <a:rPr lang="en-US" sz="2000" dirty="0" smtClean="0"/>
              <a:t> dynamic range</a:t>
            </a:r>
          </a:p>
          <a:p>
            <a:r>
              <a:rPr lang="en-US" dirty="0" smtClean="0"/>
              <a:t>Use digital signal processing to produce tunes</a:t>
            </a:r>
          </a:p>
          <a:p>
            <a:pPr lvl="1"/>
            <a:r>
              <a:rPr lang="en-US" dirty="0" smtClean="0"/>
              <a:t>0.001 tunes at 590 Hz</a:t>
            </a:r>
          </a:p>
          <a:p>
            <a:pPr lvl="1"/>
            <a:r>
              <a:rPr lang="en-US" dirty="0" smtClean="0"/>
              <a:t>0.0001 tunes with averaging over many spills</a:t>
            </a:r>
          </a:p>
          <a:p>
            <a:pPr lvl="1"/>
            <a:endParaRPr lang="en-US" dirty="0"/>
          </a:p>
        </p:txBody>
      </p:sp>
    </p:spTree>
    <p:extLst>
      <p:ext uri="{BB962C8B-B14F-4D97-AF65-F5344CB8AC3E}">
        <p14:creationId xmlns:p14="http://schemas.microsoft.com/office/powerpoint/2010/main" val="858076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WBS 475.02.03    Instrumentation and Controls</a:t>
            </a:r>
            <a:endParaRPr lang="en-US" sz="2800" dirty="0"/>
          </a:p>
        </p:txBody>
      </p:sp>
      <p:sp>
        <p:nvSpPr>
          <p:cNvPr id="3" name="Content Placeholder 2"/>
          <p:cNvSpPr>
            <a:spLocks noGrp="1"/>
          </p:cNvSpPr>
          <p:nvPr>
            <p:ph idx="1"/>
          </p:nvPr>
        </p:nvSpPr>
        <p:spPr>
          <a:xfrm>
            <a:off x="228600" y="1043046"/>
            <a:ext cx="8672513" cy="4581577"/>
          </a:xfrm>
        </p:spPr>
        <p:txBody>
          <a:bodyPr/>
          <a:lstStyle/>
          <a:p>
            <a:pPr lvl="0"/>
            <a:r>
              <a:rPr lang="en-US" sz="1400" b="1" dirty="0"/>
              <a:t>Technical Objective</a:t>
            </a:r>
            <a:endParaRPr lang="en-US" sz="1400" dirty="0"/>
          </a:p>
          <a:p>
            <a:pPr lvl="1"/>
            <a:r>
              <a:rPr lang="en-US" sz="1200" dirty="0"/>
              <a:t>The technical objective is to design and fabricate the equipment for the accelerator controls and instrumentation upgrades required for beam delivery to Mu2e.</a:t>
            </a:r>
          </a:p>
          <a:p>
            <a:pPr lvl="0"/>
            <a:r>
              <a:rPr lang="en-US" sz="1400" b="1" dirty="0"/>
              <a:t>Scope of Work Statement</a:t>
            </a:r>
            <a:endParaRPr lang="en-US" sz="1400" dirty="0"/>
          </a:p>
          <a:p>
            <a:pPr lvl="1"/>
            <a:r>
              <a:rPr lang="en-US" sz="1200" dirty="0"/>
              <a:t>Design and implementation of required controls systems upgrades for beam transport to the Delivery Ring including Delivery Ring Abort controls, External (M4) </a:t>
            </a:r>
            <a:r>
              <a:rPr lang="en-US" sz="1200" dirty="0" err="1"/>
              <a:t>beamline</a:t>
            </a:r>
            <a:r>
              <a:rPr lang="en-US" sz="1200" dirty="0"/>
              <a:t> control system, instrumentation upgrades, instrumentation for the External (M4) </a:t>
            </a:r>
            <a:r>
              <a:rPr lang="en-US" sz="1200" dirty="0" err="1"/>
              <a:t>beamline</a:t>
            </a:r>
            <a:r>
              <a:rPr lang="en-US" sz="1200" dirty="0"/>
              <a:t>.</a:t>
            </a:r>
          </a:p>
          <a:p>
            <a:pPr lvl="0"/>
            <a:r>
              <a:rPr lang="en-US" sz="1400" b="1" dirty="0"/>
              <a:t>Deliverables</a:t>
            </a:r>
            <a:endParaRPr lang="en-US" sz="1400" dirty="0"/>
          </a:p>
          <a:p>
            <a:pPr lvl="1"/>
            <a:r>
              <a:rPr lang="en-US" sz="1200" dirty="0"/>
              <a:t>Upgraded control system for beam transport to the Delivery Ring, Delivery Ring abort controls, External (M4) </a:t>
            </a:r>
            <a:r>
              <a:rPr lang="en-US" sz="1200" dirty="0" err="1"/>
              <a:t>beamline</a:t>
            </a:r>
            <a:r>
              <a:rPr lang="en-US" sz="1200" dirty="0"/>
              <a:t> control system, Delivery Ring instrumentation upgrades (DC beam current and tune measurement instrumentation), External (M4) </a:t>
            </a:r>
            <a:r>
              <a:rPr lang="en-US" sz="1200" dirty="0" err="1"/>
              <a:t>beamline</a:t>
            </a:r>
            <a:r>
              <a:rPr lang="en-US" sz="1200" dirty="0"/>
              <a:t> instrumentation (beam profile, loss, and intensity monitoring).</a:t>
            </a:r>
          </a:p>
          <a:p>
            <a:pPr lvl="0"/>
            <a:r>
              <a:rPr lang="en-US" sz="1400" b="1" dirty="0"/>
              <a:t>Relationships/Interfaces to other WBS Elements/Inputs</a:t>
            </a:r>
            <a:endParaRPr lang="en-US" sz="1400" dirty="0"/>
          </a:p>
          <a:p>
            <a:pPr lvl="1"/>
            <a:r>
              <a:rPr lang="en-US" sz="1200" dirty="0"/>
              <a:t>Installation of M4 </a:t>
            </a:r>
            <a:r>
              <a:rPr lang="en-US" sz="1200" dirty="0" err="1"/>
              <a:t>beamline</a:t>
            </a:r>
            <a:r>
              <a:rPr lang="en-US" sz="1200" dirty="0"/>
              <a:t> controls and instrumentation requires beneficial occupancy of the M4 </a:t>
            </a:r>
            <a:r>
              <a:rPr lang="en-US" sz="1200" dirty="0" err="1"/>
              <a:t>beamline</a:t>
            </a:r>
            <a:r>
              <a:rPr lang="en-US" sz="1200" dirty="0"/>
              <a:t> enclosure (</a:t>
            </a:r>
            <a:r>
              <a:rPr lang="en-US" sz="1200" dirty="0" err="1"/>
              <a:t>Beamline</a:t>
            </a:r>
            <a:r>
              <a:rPr lang="en-US" sz="1200" dirty="0"/>
              <a:t> Enclosure GPP), the MC-1 building (MC-1 Building GPP), and the Mu2e building (475.03 Mu2e Conventional Construction).</a:t>
            </a:r>
          </a:p>
          <a:p>
            <a:pPr lvl="0"/>
            <a:r>
              <a:rPr lang="en-US" sz="1400" b="1" dirty="0"/>
              <a:t>Assumptions</a:t>
            </a:r>
            <a:endParaRPr lang="en-US" sz="1400" dirty="0"/>
          </a:p>
          <a:p>
            <a:pPr lvl="1"/>
            <a:r>
              <a:rPr lang="en-US" sz="1200" dirty="0"/>
              <a:t>The existing </a:t>
            </a:r>
            <a:r>
              <a:rPr lang="en-US" sz="1200" dirty="0" err="1"/>
              <a:t>Muon</a:t>
            </a:r>
            <a:r>
              <a:rPr lang="en-US" sz="1200" dirty="0"/>
              <a:t> Campus controls infrastructure will remains in place and will continue to function.</a:t>
            </a:r>
          </a:p>
          <a:p>
            <a:pPr lvl="1"/>
            <a:r>
              <a:rPr lang="en-US" sz="1200" dirty="0"/>
              <a:t>Restoring controls connectivity to the Delivery Ring service buildings after the extraction tunnel construction will be successfully completed prior to Mu2e operations and funded through the Delivery Ring AIP.</a:t>
            </a:r>
          </a:p>
          <a:p>
            <a:pPr lvl="1"/>
            <a:r>
              <a:rPr lang="en-US" sz="1200" dirty="0"/>
              <a:t>Controls and Instrumentation items reserved in the Mu2e MOU for re-used components will be functional and remain available at the time of Mu2e implementation.</a:t>
            </a:r>
          </a:p>
          <a:p>
            <a:endParaRPr lang="en-US" dirty="0"/>
          </a:p>
          <a:p>
            <a:endParaRPr lang="en-US" dirty="0" smtClean="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34</a:t>
            </a:fld>
            <a:endParaRPr lang="en-US" dirty="0"/>
          </a:p>
        </p:txBody>
      </p:sp>
    </p:spTree>
    <p:extLst>
      <p:ext uri="{BB962C8B-B14F-4D97-AF65-F5344CB8AC3E}">
        <p14:creationId xmlns:p14="http://schemas.microsoft.com/office/powerpoint/2010/main" val="293700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Design</a:t>
            </a:r>
            <a:endParaRPr lang="en-US" dirty="0"/>
          </a:p>
        </p:txBody>
      </p:sp>
      <p:sp>
        <p:nvSpPr>
          <p:cNvPr id="3" name="Content Placeholder 2"/>
          <p:cNvSpPr>
            <a:spLocks noGrp="1"/>
          </p:cNvSpPr>
          <p:nvPr>
            <p:ph idx="1"/>
          </p:nvPr>
        </p:nvSpPr>
        <p:spPr/>
        <p:txBody>
          <a:bodyPr/>
          <a:lstStyle/>
          <a:p>
            <a:r>
              <a:rPr lang="en-US" sz="2000" dirty="0" smtClean="0"/>
              <a:t>This WBS covers provides the connectivity of all of the controls signals on the previous slide to Mu2e.</a:t>
            </a:r>
          </a:p>
          <a:p>
            <a:pPr lvl="1"/>
            <a:r>
              <a:rPr lang="en-US" sz="2000" dirty="0" smtClean="0"/>
              <a:t>This includes everything up to any front end device in the Mu2e service building.</a:t>
            </a:r>
          </a:p>
          <a:p>
            <a:pPr lvl="1"/>
            <a:r>
              <a:rPr lang="en-US" sz="2000" dirty="0" smtClean="0"/>
              <a:t>Controls needs specific to any given system are included in the costing for that system.</a:t>
            </a:r>
          </a:p>
          <a:p>
            <a:r>
              <a:rPr lang="en-US" sz="2000" dirty="0" smtClean="0"/>
              <a:t>Software formerly handled in the Operations Preparation WBS for CD-1 have been moved to operations since they will not be required until after project completion.</a:t>
            </a:r>
          </a:p>
          <a:p>
            <a:pPr lvl="1"/>
            <a:r>
              <a:rPr lang="en-US" sz="2000" dirty="0" smtClean="0"/>
              <a:t>Any special software needs for specific systems that are needed before project closeout are covered in the costing for that system.</a:t>
            </a:r>
          </a:p>
          <a:p>
            <a:r>
              <a:rPr lang="en-US" sz="2000" dirty="0" smtClean="0"/>
              <a:t>Controls cable pulls and terminations  have been moved to conventional construction BoE 475.03.04.05 to coordinate controls infrastructure availability with Mu2e building beneficial occupancy.</a:t>
            </a:r>
            <a:endParaRPr lang="en-US" sz="2000"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a:t>
            </a:fld>
            <a:endParaRPr lang="en-US" dirty="0"/>
          </a:p>
        </p:txBody>
      </p:sp>
    </p:spTree>
    <p:extLst>
      <p:ext uri="{BB962C8B-B14F-4D97-AF65-F5344CB8AC3E}">
        <p14:creationId xmlns:p14="http://schemas.microsoft.com/office/powerpoint/2010/main" val="2167735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Scope</a:t>
            </a:r>
            <a:endParaRPr lang="en-US" dirty="0"/>
          </a:p>
        </p:txBody>
      </p:sp>
      <p:sp>
        <p:nvSpPr>
          <p:cNvPr id="3" name="Content Placeholder 2"/>
          <p:cNvSpPr>
            <a:spLocks noGrp="1"/>
          </p:cNvSpPr>
          <p:nvPr>
            <p:ph idx="1"/>
          </p:nvPr>
        </p:nvSpPr>
        <p:spPr>
          <a:xfrm>
            <a:off x="177417" y="4536324"/>
            <a:ext cx="8686799" cy="1590787"/>
          </a:xfrm>
        </p:spPr>
        <p:txBody>
          <a:bodyPr/>
          <a:lstStyle/>
          <a:p>
            <a:r>
              <a:rPr lang="en-US" sz="2000" dirty="0" smtClean="0"/>
              <a:t>New controls and communications connectivity will be established from the cross gallery to the Mu2e service building.</a:t>
            </a:r>
          </a:p>
          <a:p>
            <a:pPr lvl="1"/>
            <a:r>
              <a:rPr lang="en-US" sz="1800" dirty="0" smtClean="0"/>
              <a:t>96 pair bundle of single mode fiber.</a:t>
            </a:r>
          </a:p>
          <a:p>
            <a:pPr lvl="1"/>
            <a:r>
              <a:rPr lang="en-US" sz="1800" dirty="0" smtClean="0"/>
              <a:t>36 pair bundle of multi-mode fiber</a:t>
            </a:r>
          </a:p>
          <a:p>
            <a:pPr lvl="1"/>
            <a:r>
              <a:rPr lang="en-US" sz="1800" dirty="0" smtClean="0"/>
              <a:t>Various multi-conductor copper cable.</a:t>
            </a:r>
          </a:p>
          <a:p>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a:t>
            </a:fld>
            <a:endParaRPr lang="en-US" dirty="0"/>
          </a:p>
        </p:txBody>
      </p:sp>
      <p:pic>
        <p:nvPicPr>
          <p:cNvPr id="3074" name="Picture 2" descr="M:\Projects\Mu2e\Controls\Drawings\Communication-duct-to-Rings-future-v2013-04-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288" y="892069"/>
            <a:ext cx="3579125" cy="35935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EAMSSRV1\muondept.bd\Internet\photo-album\Muon-Department-Photo-Album\Originals\Systems\Controls\2012-09-10-Communications-Manholes\Manhole-CMH33.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198" y="2630574"/>
            <a:ext cx="2430090" cy="18225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BEAMSSRV1\muondept.bd\Internet\photo-album\Muon-Department-Photo-Album\Originals\Muon Experiments\g-2\2014-05-13-Controls-Cable-Pulls\IMG_5908-crop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0148" y="892489"/>
            <a:ext cx="2903118" cy="36569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Graphics_Storage\temp\IMG_5914.JP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33457" y="892069"/>
            <a:ext cx="2416831" cy="17645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4298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Instrumentation Scope</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8264" y="915692"/>
            <a:ext cx="7915940" cy="3813906"/>
          </a:xfrm>
        </p:spPr>
      </p:pic>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a:t>
            </a:fld>
            <a:endParaRPr lang="en-US" dirty="0"/>
          </a:p>
        </p:txBody>
      </p:sp>
      <p:sp>
        <p:nvSpPr>
          <p:cNvPr id="9" name="Rounded Rectangle 8"/>
          <p:cNvSpPr/>
          <p:nvPr/>
        </p:nvSpPr>
        <p:spPr>
          <a:xfrm rot="20232829">
            <a:off x="4334800" y="1498866"/>
            <a:ext cx="1977412" cy="1971965"/>
          </a:xfrm>
          <a:prstGeom prst="roundRect">
            <a:avLst/>
          </a:prstGeom>
          <a:solidFill>
            <a:schemeClr val="accent5">
              <a:lumMod val="60000"/>
              <a:lumOff val="4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5327838" y="1620588"/>
            <a:ext cx="2994110" cy="1770701"/>
            <a:chOff x="5327838" y="1620588"/>
            <a:chExt cx="2994110" cy="1770701"/>
          </a:xfrm>
        </p:grpSpPr>
        <p:sp>
          <p:nvSpPr>
            <p:cNvPr id="15" name="Rounded Rectangle 14"/>
            <p:cNvSpPr/>
            <p:nvPr/>
          </p:nvSpPr>
          <p:spPr>
            <a:xfrm rot="19670945">
              <a:off x="7110766" y="1620588"/>
              <a:ext cx="1211182" cy="1217089"/>
            </a:xfrm>
            <a:prstGeom prst="roundRect">
              <a:avLst/>
            </a:prstGeom>
            <a:solidFill>
              <a:schemeClr val="accent3">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rot="19654294">
              <a:off x="6226500" y="2907691"/>
              <a:ext cx="1157970" cy="171280"/>
            </a:xfrm>
            <a:prstGeom prst="roundRect">
              <a:avLst/>
            </a:prstGeom>
            <a:solidFill>
              <a:schemeClr val="accent3">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rot="347011">
              <a:off x="5327838" y="3194320"/>
              <a:ext cx="941639" cy="171280"/>
            </a:xfrm>
            <a:prstGeom prst="roundRect">
              <a:avLst/>
            </a:prstGeom>
            <a:solidFill>
              <a:schemeClr val="accent3">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rot="20769673">
              <a:off x="6230506" y="3236236"/>
              <a:ext cx="125638" cy="155053"/>
            </a:xfrm>
            <a:prstGeom prst="triangle">
              <a:avLst/>
            </a:prstGeom>
            <a:solidFill>
              <a:schemeClr val="accent3">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318537" y="5136347"/>
            <a:ext cx="8596863" cy="1607419"/>
          </a:xfrm>
          <a:prstGeom prst="rect">
            <a:avLst/>
          </a:prstGeom>
          <a:noFill/>
        </p:spPr>
        <p:txBody>
          <a:bodyPr wrap="square" numCol="2" spcCol="91440" rtlCol="0">
            <a:spAutoFit/>
          </a:bodyPr>
          <a:lstStyle/>
          <a:p>
            <a:pPr marL="569913" lvl="2" indent="-112713">
              <a:buFont typeface="Arial" pitchFamily="34" charset="0"/>
              <a:buChar char="•"/>
            </a:pPr>
            <a:r>
              <a:rPr lang="en-US" sz="1200" dirty="0" smtClean="0">
                <a:solidFill>
                  <a:srgbClr val="0070C0"/>
                </a:solidFill>
              </a:rPr>
              <a:t>Delivery Ring Protons (1E12 -&gt; 2E10)</a:t>
            </a:r>
          </a:p>
          <a:p>
            <a:pPr marL="1027113" lvl="3" indent="-112713">
              <a:buFont typeface="Arial" pitchFamily="34" charset="0"/>
              <a:buChar char="•"/>
            </a:pPr>
            <a:r>
              <a:rPr lang="en-US" sz="1200" dirty="0" smtClean="0">
                <a:solidFill>
                  <a:schemeClr val="tx1">
                    <a:lumMod val="75000"/>
                    <a:lumOff val="25000"/>
                  </a:schemeClr>
                </a:solidFill>
              </a:rPr>
              <a:t>Intensity: DCCT</a:t>
            </a:r>
            <a:endParaRPr lang="en-US" sz="1200" dirty="0">
              <a:solidFill>
                <a:schemeClr val="tx1">
                  <a:lumMod val="75000"/>
                  <a:lumOff val="25000"/>
                </a:schemeClr>
              </a:solidFill>
            </a:endParaRPr>
          </a:p>
          <a:p>
            <a:pPr marL="1027113" lvl="3" indent="-112713">
              <a:buFont typeface="Arial" pitchFamily="34" charset="0"/>
              <a:buChar char="•"/>
            </a:pPr>
            <a:r>
              <a:rPr lang="en-US" sz="1200" dirty="0" smtClean="0">
                <a:solidFill>
                  <a:schemeClr val="tx1">
                    <a:lumMod val="75000"/>
                    <a:lumOff val="25000"/>
                  </a:schemeClr>
                </a:solidFill>
              </a:rPr>
              <a:t>Tune: </a:t>
            </a:r>
            <a:r>
              <a:rPr lang="en-US" sz="1200" dirty="0" err="1" smtClean="0">
                <a:solidFill>
                  <a:schemeClr val="tx1">
                    <a:lumMod val="75000"/>
                    <a:lumOff val="25000"/>
                  </a:schemeClr>
                </a:solidFill>
              </a:rPr>
              <a:t>Schottky</a:t>
            </a:r>
            <a:endParaRPr lang="en-US" sz="1200" dirty="0" smtClean="0">
              <a:solidFill>
                <a:schemeClr val="tx1">
                  <a:lumMod val="75000"/>
                  <a:lumOff val="25000"/>
                </a:schemeClr>
              </a:solidFill>
            </a:endParaRPr>
          </a:p>
          <a:p>
            <a:pPr marL="1027113" lvl="3" indent="-112713">
              <a:buFont typeface="Arial" pitchFamily="34" charset="0"/>
              <a:buChar char="•"/>
            </a:pPr>
            <a:endParaRPr lang="en-US" sz="1200" dirty="0">
              <a:solidFill>
                <a:schemeClr val="tx1">
                  <a:lumMod val="75000"/>
                  <a:lumOff val="25000"/>
                </a:schemeClr>
              </a:solidFill>
            </a:endParaRPr>
          </a:p>
          <a:p>
            <a:pPr marL="914400" lvl="3"/>
            <a:endParaRPr lang="en-US" sz="1200" dirty="0" smtClean="0">
              <a:solidFill>
                <a:srgbClr val="0070C0"/>
              </a:solidFill>
            </a:endParaRPr>
          </a:p>
          <a:p>
            <a:pPr marL="914400" lvl="3"/>
            <a:endParaRPr lang="en-US" sz="1200" dirty="0">
              <a:solidFill>
                <a:srgbClr val="0070C0"/>
              </a:solidFill>
            </a:endParaRPr>
          </a:p>
          <a:p>
            <a:pPr marL="914400" lvl="3"/>
            <a:endParaRPr lang="en-US" sz="1200" dirty="0" smtClean="0">
              <a:solidFill>
                <a:srgbClr val="0070C0"/>
              </a:solidFill>
            </a:endParaRPr>
          </a:p>
          <a:p>
            <a:pPr marL="914400" lvl="3"/>
            <a:endParaRPr lang="en-US" sz="1200" dirty="0">
              <a:solidFill>
                <a:srgbClr val="0070C0"/>
              </a:solidFill>
            </a:endParaRPr>
          </a:p>
          <a:p>
            <a:pPr marL="569913" lvl="2" indent="-112713">
              <a:buFont typeface="Arial" pitchFamily="34" charset="0"/>
              <a:buChar char="•"/>
            </a:pPr>
            <a:r>
              <a:rPr lang="en-US" sz="1200" dirty="0" smtClean="0">
                <a:solidFill>
                  <a:srgbClr val="0070C0"/>
                </a:solidFill>
              </a:rPr>
              <a:t>Extraction Line (2E7 slice every 1.69usec)</a:t>
            </a:r>
            <a:endParaRPr lang="en-US" sz="1200" dirty="0">
              <a:solidFill>
                <a:srgbClr val="0070C0"/>
              </a:solidFill>
            </a:endParaRPr>
          </a:p>
          <a:p>
            <a:pPr marL="1027113" lvl="3" indent="-112713">
              <a:buFont typeface="Arial" pitchFamily="34" charset="0"/>
              <a:buChar char="•"/>
            </a:pPr>
            <a:r>
              <a:rPr lang="de-DE" sz="1200" dirty="0">
                <a:solidFill>
                  <a:schemeClr val="tx1">
                    <a:lumMod val="75000"/>
                    <a:lumOff val="25000"/>
                  </a:schemeClr>
                </a:solidFill>
              </a:rPr>
              <a:t>Intensity: Ion Chambers</a:t>
            </a:r>
          </a:p>
          <a:p>
            <a:pPr marL="1027113" lvl="3" indent="-112713">
              <a:buFont typeface="Arial" pitchFamily="34" charset="0"/>
              <a:buChar char="•"/>
            </a:pPr>
            <a:r>
              <a:rPr lang="de-DE" sz="1200" dirty="0">
                <a:solidFill>
                  <a:schemeClr val="tx1">
                    <a:lumMod val="75000"/>
                    <a:lumOff val="25000"/>
                  </a:schemeClr>
                </a:solidFill>
              </a:rPr>
              <a:t>Position/Profile:  </a:t>
            </a:r>
            <a:r>
              <a:rPr lang="de-DE" sz="1200" dirty="0" smtClean="0">
                <a:solidFill>
                  <a:schemeClr val="tx1">
                    <a:lumMod val="75000"/>
                    <a:lumOff val="25000"/>
                  </a:schemeClr>
                </a:solidFill>
              </a:rPr>
              <a:t>Multiwires</a:t>
            </a:r>
            <a:endParaRPr lang="de-DE" sz="1200" dirty="0">
              <a:solidFill>
                <a:schemeClr val="tx1">
                  <a:lumMod val="75000"/>
                  <a:lumOff val="25000"/>
                </a:schemeClr>
              </a:solidFill>
            </a:endParaRPr>
          </a:p>
          <a:p>
            <a:pPr marL="1027113" lvl="3" indent="-112713">
              <a:buFont typeface="Arial" pitchFamily="34" charset="0"/>
              <a:buChar char="•"/>
            </a:pPr>
            <a:r>
              <a:rPr lang="de-DE" sz="1200" dirty="0" smtClean="0">
                <a:solidFill>
                  <a:schemeClr val="tx1">
                    <a:lumMod val="75000"/>
                    <a:lumOff val="25000"/>
                  </a:schemeClr>
                </a:solidFill>
              </a:rPr>
              <a:t>Losses: BLMs</a:t>
            </a:r>
            <a:endParaRPr lang="de-DE" sz="1200" dirty="0">
              <a:solidFill>
                <a:schemeClr val="tx1">
                  <a:lumMod val="75000"/>
                  <a:lumOff val="25000"/>
                </a:schemeClr>
              </a:solidFill>
            </a:endParaRPr>
          </a:p>
        </p:txBody>
      </p:sp>
      <p:sp>
        <p:nvSpPr>
          <p:cNvPr id="23" name="Rounded Rectangle 22"/>
          <p:cNvSpPr/>
          <p:nvPr/>
        </p:nvSpPr>
        <p:spPr>
          <a:xfrm>
            <a:off x="806449" y="5136347"/>
            <a:ext cx="2834625" cy="822892"/>
          </a:xfrm>
          <a:prstGeom prst="roundRect">
            <a:avLst/>
          </a:prstGeom>
          <a:solidFill>
            <a:schemeClr val="accent5">
              <a:lumMod val="60000"/>
              <a:lumOff val="4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5006620" y="5155530"/>
            <a:ext cx="2948659" cy="803709"/>
          </a:xfrm>
          <a:prstGeom prst="roundRect">
            <a:avLst/>
          </a:prstGeom>
          <a:solidFill>
            <a:schemeClr val="accent3">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2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Scope</a:t>
            </a:r>
            <a:endParaRPr lang="en-US" dirty="0"/>
          </a:p>
        </p:txBody>
      </p:sp>
      <p:sp>
        <p:nvSpPr>
          <p:cNvPr id="3" name="Content Placeholder 2"/>
          <p:cNvSpPr>
            <a:spLocks noGrp="1"/>
          </p:cNvSpPr>
          <p:nvPr>
            <p:ph idx="1"/>
          </p:nvPr>
        </p:nvSpPr>
        <p:spPr>
          <a:xfrm>
            <a:off x="228600" y="1043046"/>
            <a:ext cx="8672513" cy="1232321"/>
          </a:xfrm>
        </p:spPr>
        <p:txBody>
          <a:bodyPr/>
          <a:lstStyle/>
          <a:p>
            <a:r>
              <a:rPr lang="en-US" dirty="0" smtClean="0"/>
              <a:t>Instrumentation is funded by five different sources as shown below.  The focus of this talk are the items covered under my Mu2e WBS.</a:t>
            </a:r>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80564380"/>
              </p:ext>
            </p:extLst>
          </p:nvPr>
        </p:nvGraphicFramePr>
        <p:xfrm>
          <a:off x="552893" y="2195354"/>
          <a:ext cx="8091377" cy="3651625"/>
        </p:xfrm>
        <a:graphic>
          <a:graphicData uri="http://schemas.openxmlformats.org/drawingml/2006/table">
            <a:tbl>
              <a:tblPr firstRow="1" firstCol="1" bandRow="1">
                <a:tableStyleId>{5C22544A-7EE6-4342-B048-85BDC9FD1C3A}</a:tableStyleId>
              </a:tblPr>
              <a:tblGrid>
                <a:gridCol w="2943575"/>
                <a:gridCol w="2943575"/>
                <a:gridCol w="2204227"/>
              </a:tblGrid>
              <a:tr h="555550">
                <a:tc>
                  <a:txBody>
                    <a:bodyPr/>
                    <a:lstStyle/>
                    <a:p>
                      <a:pPr marL="0" marR="0" algn="ctr">
                        <a:lnSpc>
                          <a:spcPts val="1600"/>
                        </a:lnSpc>
                        <a:spcBef>
                          <a:spcPts val="0"/>
                        </a:spcBef>
                        <a:spcAft>
                          <a:spcPts val="0"/>
                        </a:spcAft>
                      </a:pPr>
                      <a:r>
                        <a:rPr lang="en-US" sz="1200" dirty="0">
                          <a:effectLst/>
                        </a:rPr>
                        <a:t>Category</a:t>
                      </a:r>
                      <a:endParaRPr lang="en-US" sz="1200" dirty="0">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200">
                          <a:effectLst/>
                        </a:rPr>
                        <a:t>Instrumentation Type</a:t>
                      </a:r>
                      <a:endParaRPr lang="en-US" sz="1200">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200">
                          <a:effectLst/>
                        </a:rPr>
                        <a:t>Funding Source</a:t>
                      </a:r>
                      <a:endParaRPr lang="en-US" sz="1200">
                        <a:effectLst/>
                        <a:latin typeface="Times New Roman"/>
                        <a:ea typeface="Times New Roman"/>
                        <a:cs typeface="Times New Roman"/>
                      </a:endParaRPr>
                    </a:p>
                  </a:txBody>
                  <a:tcPr marL="68580" marR="68580" marT="0" marB="0" anchor="ctr"/>
                </a:tc>
              </a:tr>
              <a:tr h="221357">
                <a:tc rowSpan="4">
                  <a:txBody>
                    <a:bodyPr/>
                    <a:lstStyle/>
                    <a:p>
                      <a:pPr marL="0" marR="0" algn="just">
                        <a:lnSpc>
                          <a:spcPts val="1600"/>
                        </a:lnSpc>
                        <a:spcBef>
                          <a:spcPts val="0"/>
                        </a:spcBef>
                        <a:spcAft>
                          <a:spcPts val="0"/>
                        </a:spcAft>
                      </a:pPr>
                      <a:r>
                        <a:rPr lang="en-US" sz="1200" dirty="0">
                          <a:effectLst/>
                        </a:rPr>
                        <a:t>Beam </a:t>
                      </a:r>
                      <a:r>
                        <a:rPr lang="en-US" sz="1200" dirty="0" smtClean="0">
                          <a:effectLst/>
                        </a:rPr>
                        <a:t>Lines (P1,</a:t>
                      </a:r>
                      <a:r>
                        <a:rPr lang="en-US" sz="1200" baseline="0" dirty="0" smtClean="0">
                          <a:effectLst/>
                        </a:rPr>
                        <a:t> P2, M1 and M3)</a:t>
                      </a:r>
                      <a:endParaRPr lang="en-US" sz="1200" dirty="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Toroid</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Beam Line AIP</a:t>
                      </a:r>
                      <a:endParaRPr lang="en-US" sz="120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Beam Position Monitor</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Beam Line AIP</a:t>
                      </a:r>
                      <a:endParaRPr lang="en-US" sz="120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Beam Loss Monitors</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dirty="0">
                          <a:effectLst/>
                        </a:rPr>
                        <a:t>Beam Line </a:t>
                      </a:r>
                      <a:r>
                        <a:rPr lang="en-US" sz="1200" dirty="0" smtClean="0">
                          <a:effectLst/>
                        </a:rPr>
                        <a:t>AIP, RR AIP</a:t>
                      </a:r>
                      <a:endParaRPr lang="en-US" sz="1200" dirty="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Profile Monitors</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dirty="0">
                          <a:effectLst/>
                        </a:rPr>
                        <a:t>Beam Line </a:t>
                      </a:r>
                      <a:r>
                        <a:rPr lang="en-US" sz="1200" dirty="0" smtClean="0">
                          <a:effectLst/>
                        </a:rPr>
                        <a:t>AIP, RR AIP</a:t>
                      </a:r>
                      <a:endParaRPr lang="en-US" sz="1200" dirty="0">
                        <a:effectLst/>
                        <a:latin typeface="Times New Roman"/>
                        <a:ea typeface="Times New Roman"/>
                        <a:cs typeface="Times New Roman"/>
                      </a:endParaRPr>
                    </a:p>
                  </a:txBody>
                  <a:tcPr marL="68580" marR="68580" marT="0" marB="0"/>
                </a:tc>
              </a:tr>
              <a:tr h="221357">
                <a:tc rowSpan="4">
                  <a:txBody>
                    <a:bodyPr/>
                    <a:lstStyle/>
                    <a:p>
                      <a:pPr marL="0" marR="0" algn="just">
                        <a:lnSpc>
                          <a:spcPts val="1600"/>
                        </a:lnSpc>
                        <a:spcBef>
                          <a:spcPts val="0"/>
                        </a:spcBef>
                        <a:spcAft>
                          <a:spcPts val="0"/>
                        </a:spcAft>
                      </a:pPr>
                      <a:r>
                        <a:rPr lang="en-US" sz="1200" dirty="0">
                          <a:effectLst/>
                        </a:rPr>
                        <a:t>Delivery Ring</a:t>
                      </a:r>
                      <a:endParaRPr lang="en-US" sz="1200" dirty="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a:solidFill>
                            <a:srgbClr val="00B050"/>
                          </a:solidFill>
                          <a:effectLst/>
                        </a:rPr>
                        <a:t>DCCT</a:t>
                      </a:r>
                      <a:endParaRPr lang="en-US" sz="1200" b="1">
                        <a:solidFill>
                          <a:srgbClr val="00B05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dirty="0">
                          <a:solidFill>
                            <a:srgbClr val="00B050"/>
                          </a:solidFill>
                          <a:effectLst/>
                        </a:rPr>
                        <a:t>Mu2e Project</a:t>
                      </a:r>
                      <a:endParaRPr lang="en-US" sz="1200" b="1" dirty="0">
                        <a:solidFill>
                          <a:srgbClr val="00B050"/>
                        </a:solidFill>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Beam Position Monitor</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Delivery Ring AIP</a:t>
                      </a:r>
                      <a:endParaRPr lang="en-US" sz="120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Beam Loss Monitor</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Delivery Ring AIP</a:t>
                      </a:r>
                      <a:endParaRPr lang="en-US" sz="1200">
                        <a:effectLst/>
                        <a:latin typeface="Times New Roman"/>
                        <a:ea typeface="Times New Roman"/>
                        <a:cs typeface="Times New Roman"/>
                      </a:endParaRPr>
                    </a:p>
                  </a:txBody>
                  <a:tcPr marL="68580" marR="68580" marT="0" marB="0"/>
                </a:tc>
              </a:tr>
              <a:tr h="218434">
                <a:tc vMerge="1">
                  <a:txBody>
                    <a:bodyPr/>
                    <a:lstStyle/>
                    <a:p>
                      <a:endParaRPr lang="en-US"/>
                    </a:p>
                  </a:txBody>
                  <a:tcPr/>
                </a:tc>
                <a:tc>
                  <a:txBody>
                    <a:bodyPr/>
                    <a:lstStyle/>
                    <a:p>
                      <a:pPr marL="0" marR="0" algn="just">
                        <a:lnSpc>
                          <a:spcPts val="1600"/>
                        </a:lnSpc>
                        <a:spcBef>
                          <a:spcPts val="0"/>
                        </a:spcBef>
                        <a:spcAft>
                          <a:spcPts val="0"/>
                        </a:spcAft>
                      </a:pPr>
                      <a:r>
                        <a:rPr lang="en-US" sz="1200" b="1" dirty="0">
                          <a:solidFill>
                            <a:srgbClr val="00B050"/>
                          </a:solidFill>
                          <a:effectLst/>
                        </a:rPr>
                        <a:t>Tune Measurement System</a:t>
                      </a:r>
                      <a:endParaRPr lang="en-US" sz="1200" b="1" dirty="0">
                        <a:solidFill>
                          <a:srgbClr val="00B05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dirty="0">
                          <a:solidFill>
                            <a:srgbClr val="00B050"/>
                          </a:solidFill>
                          <a:effectLst/>
                        </a:rPr>
                        <a:t>Mu2e Project</a:t>
                      </a:r>
                      <a:endParaRPr lang="en-US" sz="1200" b="1" dirty="0">
                        <a:solidFill>
                          <a:srgbClr val="00B050"/>
                        </a:solidFill>
                        <a:effectLst/>
                        <a:latin typeface="Times New Roman"/>
                        <a:ea typeface="Times New Roman"/>
                        <a:cs typeface="Times New Roman"/>
                      </a:endParaRPr>
                    </a:p>
                  </a:txBody>
                  <a:tcPr marL="68580" marR="68580" marT="0" marB="0"/>
                </a:tc>
              </a:tr>
              <a:tr h="221357">
                <a:tc rowSpan="3">
                  <a:txBody>
                    <a:bodyPr/>
                    <a:lstStyle/>
                    <a:p>
                      <a:pPr marL="0" marR="0" algn="just">
                        <a:lnSpc>
                          <a:spcPts val="1600"/>
                        </a:lnSpc>
                        <a:spcBef>
                          <a:spcPts val="0"/>
                        </a:spcBef>
                        <a:spcAft>
                          <a:spcPts val="0"/>
                        </a:spcAft>
                      </a:pPr>
                      <a:r>
                        <a:rPr lang="en-US" sz="1200" dirty="0">
                          <a:effectLst/>
                        </a:rPr>
                        <a:t>Abort Line</a:t>
                      </a:r>
                      <a:endParaRPr lang="en-US" sz="1200" dirty="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dirty="0">
                          <a:effectLst/>
                        </a:rPr>
                        <a:t>Toroid/Ion Chamber</a:t>
                      </a:r>
                      <a:endParaRPr lang="en-US" sz="1200" dirty="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dirty="0" smtClean="0">
                          <a:effectLst/>
                        </a:rPr>
                        <a:t>g-2 </a:t>
                      </a:r>
                      <a:r>
                        <a:rPr lang="en-US" sz="1200" dirty="0">
                          <a:effectLst/>
                        </a:rPr>
                        <a:t>Project</a:t>
                      </a:r>
                      <a:endParaRPr lang="en-US" sz="1200" dirty="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Profile Monitor</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dirty="0" smtClean="0">
                          <a:effectLst/>
                        </a:rPr>
                        <a:t>g-2 </a:t>
                      </a:r>
                      <a:r>
                        <a:rPr lang="en-US" sz="1200" dirty="0">
                          <a:effectLst/>
                        </a:rPr>
                        <a:t>Project</a:t>
                      </a:r>
                      <a:endParaRPr lang="en-US" sz="1200" dirty="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Beam Loss Monitors</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Delivery Ring AIP</a:t>
                      </a:r>
                      <a:endParaRPr lang="en-US" sz="1200">
                        <a:effectLst/>
                        <a:latin typeface="Times New Roman"/>
                        <a:ea typeface="Times New Roman"/>
                        <a:cs typeface="Times New Roman"/>
                      </a:endParaRPr>
                    </a:p>
                  </a:txBody>
                  <a:tcPr marL="68580" marR="68580" marT="0" marB="0"/>
                </a:tc>
              </a:tr>
              <a:tr h="221357">
                <a:tc rowSpan="3">
                  <a:txBody>
                    <a:bodyPr/>
                    <a:lstStyle/>
                    <a:p>
                      <a:pPr marL="0" marR="0" algn="just">
                        <a:lnSpc>
                          <a:spcPts val="1600"/>
                        </a:lnSpc>
                        <a:spcBef>
                          <a:spcPts val="0"/>
                        </a:spcBef>
                        <a:spcAft>
                          <a:spcPts val="0"/>
                        </a:spcAft>
                      </a:pPr>
                      <a:r>
                        <a:rPr lang="en-US" sz="1200" dirty="0">
                          <a:effectLst/>
                        </a:rPr>
                        <a:t>Extraction </a:t>
                      </a:r>
                      <a:r>
                        <a:rPr lang="en-US" sz="1200" dirty="0" smtClean="0">
                          <a:effectLst/>
                        </a:rPr>
                        <a:t>Line (M4 line)</a:t>
                      </a:r>
                      <a:endParaRPr lang="en-US" sz="1200" dirty="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dirty="0">
                          <a:solidFill>
                            <a:srgbClr val="00B050"/>
                          </a:solidFill>
                          <a:effectLst/>
                        </a:rPr>
                        <a:t>Ion Chamber</a:t>
                      </a:r>
                      <a:endParaRPr lang="en-US" sz="1200" b="1" dirty="0">
                        <a:solidFill>
                          <a:srgbClr val="00B05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a:solidFill>
                            <a:srgbClr val="00B050"/>
                          </a:solidFill>
                          <a:effectLst/>
                        </a:rPr>
                        <a:t>Mu2e Project</a:t>
                      </a:r>
                      <a:endParaRPr lang="en-US" sz="1200" b="1">
                        <a:solidFill>
                          <a:srgbClr val="00B050"/>
                        </a:solidFill>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b="1">
                          <a:solidFill>
                            <a:srgbClr val="00B050"/>
                          </a:solidFill>
                          <a:effectLst/>
                        </a:rPr>
                        <a:t>Profile Monitor</a:t>
                      </a:r>
                      <a:endParaRPr lang="en-US" sz="1200" b="1">
                        <a:solidFill>
                          <a:srgbClr val="00B05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a:solidFill>
                            <a:srgbClr val="00B050"/>
                          </a:solidFill>
                          <a:effectLst/>
                        </a:rPr>
                        <a:t>Mu2e Project</a:t>
                      </a:r>
                      <a:endParaRPr lang="en-US" sz="1200" b="1">
                        <a:solidFill>
                          <a:srgbClr val="00B050"/>
                        </a:solidFill>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b="1">
                          <a:solidFill>
                            <a:srgbClr val="00B050"/>
                          </a:solidFill>
                          <a:effectLst/>
                        </a:rPr>
                        <a:t>Beam Loss Monitor</a:t>
                      </a:r>
                      <a:endParaRPr lang="en-US" sz="1200" b="1">
                        <a:solidFill>
                          <a:srgbClr val="00B05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dirty="0">
                          <a:solidFill>
                            <a:srgbClr val="00B050"/>
                          </a:solidFill>
                          <a:effectLst/>
                        </a:rPr>
                        <a:t>Mu2e Project</a:t>
                      </a:r>
                      <a:endParaRPr lang="en-US" sz="1200" b="1" dirty="0">
                        <a:solidFill>
                          <a:srgbClr val="00B050"/>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4227644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Instrumentation</a:t>
            </a:r>
            <a:endParaRPr lang="en-US" dirty="0"/>
          </a:p>
        </p:txBody>
      </p:sp>
      <p:sp>
        <p:nvSpPr>
          <p:cNvPr id="3" name="Content Placeholder 2"/>
          <p:cNvSpPr>
            <a:spLocks noGrp="1"/>
          </p:cNvSpPr>
          <p:nvPr>
            <p:ph idx="1"/>
          </p:nvPr>
        </p:nvSpPr>
        <p:spPr/>
        <p:txBody>
          <a:bodyPr/>
          <a:lstStyle/>
          <a:p>
            <a:r>
              <a:rPr lang="en-US" sz="2000" dirty="0" smtClean="0"/>
              <a:t>Instrumentation designed to measure proton beam based on the Proton Beam Requirements Mu2e-doc-1105.</a:t>
            </a:r>
            <a:endParaRPr lang="en-US" sz="2000"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a:t>
            </a:fld>
            <a:endParaRPr lang="en-US" dirty="0"/>
          </a:p>
        </p:txBody>
      </p:sp>
      <p:sp>
        <p:nvSpPr>
          <p:cNvPr id="7"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2142494792"/>
              </p:ext>
            </p:extLst>
          </p:nvPr>
        </p:nvGraphicFramePr>
        <p:xfrm>
          <a:off x="1215689" y="1772915"/>
          <a:ext cx="6438559" cy="4257998"/>
        </p:xfrm>
        <a:graphic>
          <a:graphicData uri="http://schemas.openxmlformats.org/drawingml/2006/table">
            <a:tbl>
              <a:tblPr firstRow="1" firstCol="1" bandRow="1">
                <a:tableStyleId>{5C22544A-7EE6-4342-B048-85BDC9FD1C3A}</a:tableStyleId>
              </a:tblPr>
              <a:tblGrid>
                <a:gridCol w="1353726"/>
                <a:gridCol w="1401710"/>
                <a:gridCol w="1283931"/>
                <a:gridCol w="1075274"/>
                <a:gridCol w="1323918"/>
              </a:tblGrid>
              <a:tr h="631912">
                <a:tc>
                  <a:txBody>
                    <a:bodyPr/>
                    <a:lstStyle/>
                    <a:p>
                      <a:pPr marL="0" marR="0" algn="ctr">
                        <a:lnSpc>
                          <a:spcPts val="1600"/>
                        </a:lnSpc>
                        <a:spcBef>
                          <a:spcPts val="0"/>
                        </a:spcBef>
                        <a:spcAft>
                          <a:spcPts val="0"/>
                        </a:spcAft>
                      </a:pPr>
                      <a:r>
                        <a:rPr lang="en-US" sz="1400" dirty="0">
                          <a:effectLst/>
                        </a:rPr>
                        <a:t> </a:t>
                      </a:r>
                      <a:endParaRPr lang="en-US" sz="1400" dirty="0">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effectLst/>
                        </a:rPr>
                        <a:t>Beam Line</a:t>
                      </a:r>
                      <a:endParaRPr lang="en-US" sz="1400">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effectLst/>
                        </a:rPr>
                        <a:t>Delivery Ring</a:t>
                      </a:r>
                      <a:endParaRPr lang="en-US" sz="1400">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effectLst/>
                        </a:rPr>
                        <a:t>Abort Line</a:t>
                      </a:r>
                      <a:endParaRPr lang="en-US" sz="1400">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effectLst/>
                        </a:rPr>
                        <a:t>Extraction</a:t>
                      </a:r>
                      <a:endParaRPr lang="en-US" sz="1400">
                        <a:effectLst/>
                        <a:latin typeface="Times New Roman"/>
                        <a:ea typeface="Times New Roman"/>
                        <a:cs typeface="Times New Roman"/>
                      </a:endParaRPr>
                    </a:p>
                  </a:txBody>
                  <a:tcPr marL="68580" marR="68580" marT="0" marB="0" anchor="ctr"/>
                </a:tc>
              </a:tr>
              <a:tr h="424422">
                <a:tc>
                  <a:txBody>
                    <a:bodyPr/>
                    <a:lstStyle/>
                    <a:p>
                      <a:pPr marL="0" marR="0" algn="l">
                        <a:lnSpc>
                          <a:spcPts val="1600"/>
                        </a:lnSpc>
                        <a:spcBef>
                          <a:spcPts val="0"/>
                        </a:spcBef>
                        <a:spcAft>
                          <a:spcPts val="0"/>
                        </a:spcAft>
                      </a:pPr>
                      <a:r>
                        <a:rPr lang="en-US" sz="1400">
                          <a:effectLst/>
                        </a:rPr>
                        <a:t>Beam Line Names</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P1 Stub, P1, P2, M1, and M3</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Delivery Ring</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Abort Line</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M4</a:t>
                      </a:r>
                      <a:endParaRPr lang="en-US" sz="1400">
                        <a:effectLst/>
                        <a:latin typeface="Times New Roman"/>
                        <a:ea typeface="Times New Roman"/>
                        <a:cs typeface="Times New Roman"/>
                      </a:endParaRPr>
                    </a:p>
                  </a:txBody>
                  <a:tcPr marL="68580" marR="68580" marT="0" marB="0"/>
                </a:tc>
              </a:tr>
              <a:tr h="203907">
                <a:tc>
                  <a:txBody>
                    <a:bodyPr/>
                    <a:lstStyle/>
                    <a:p>
                      <a:pPr marL="0" marR="0" algn="l">
                        <a:lnSpc>
                          <a:spcPts val="1600"/>
                        </a:lnSpc>
                        <a:spcBef>
                          <a:spcPts val="0"/>
                        </a:spcBef>
                        <a:spcAft>
                          <a:spcPts val="0"/>
                        </a:spcAft>
                      </a:pPr>
                      <a:r>
                        <a:rPr lang="en-US" sz="1400">
                          <a:effectLst/>
                        </a:rPr>
                        <a:t>Particles</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Protons</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Protons</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Protons</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Protons</a:t>
                      </a:r>
                      <a:endParaRPr lang="en-US" sz="1400">
                        <a:effectLst/>
                        <a:latin typeface="Times New Roman"/>
                        <a:ea typeface="Times New Roman"/>
                        <a:cs typeface="Times New Roman"/>
                      </a:endParaRPr>
                    </a:p>
                  </a:txBody>
                  <a:tcPr marL="68580" marR="68580" marT="0" marB="0"/>
                </a:tc>
              </a:tr>
              <a:tr h="424422">
                <a:tc>
                  <a:txBody>
                    <a:bodyPr/>
                    <a:lstStyle/>
                    <a:p>
                      <a:pPr marL="0" marR="0" algn="l">
                        <a:lnSpc>
                          <a:spcPts val="1600"/>
                        </a:lnSpc>
                        <a:spcBef>
                          <a:spcPts val="0"/>
                        </a:spcBef>
                        <a:spcAft>
                          <a:spcPts val="0"/>
                        </a:spcAft>
                      </a:pPr>
                      <a:r>
                        <a:rPr lang="en-US" sz="1400">
                          <a:effectLst/>
                        </a:rPr>
                        <a:t>Momentum (GeV/c)</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8.88626</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8.88626</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8.88626</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8.88626</a:t>
                      </a:r>
                      <a:endParaRPr lang="en-US" sz="1400">
                        <a:effectLst/>
                        <a:latin typeface="Times New Roman"/>
                        <a:ea typeface="Times New Roman"/>
                        <a:cs typeface="Times New Roman"/>
                      </a:endParaRPr>
                    </a:p>
                  </a:txBody>
                  <a:tcPr marL="68580" marR="68580" marT="0" marB="0"/>
                </a:tc>
              </a:tr>
              <a:tr h="1300070">
                <a:tc>
                  <a:txBody>
                    <a:bodyPr/>
                    <a:lstStyle/>
                    <a:p>
                      <a:pPr marL="0" marR="0" algn="l">
                        <a:lnSpc>
                          <a:spcPts val="1600"/>
                        </a:lnSpc>
                        <a:spcBef>
                          <a:spcPts val="0"/>
                        </a:spcBef>
                        <a:spcAft>
                          <a:spcPts val="0"/>
                        </a:spcAft>
                      </a:pPr>
                      <a:r>
                        <a:rPr lang="en-US" sz="1400">
                          <a:effectLst/>
                        </a:rPr>
                        <a:t># of Particles</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1E12</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dirty="0">
                          <a:effectLst/>
                        </a:rPr>
                        <a:t>1E12 -&gt; 2E10 slow spill over </a:t>
                      </a:r>
                      <a:r>
                        <a:rPr lang="en-US" sz="1050" dirty="0" smtClean="0">
                          <a:effectLst/>
                        </a:rPr>
                        <a:t>54msec</a:t>
                      </a:r>
                      <a:endParaRPr lang="en-US" sz="1400" dirty="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dirty="0">
                          <a:effectLst/>
                        </a:rPr>
                        <a:t>2E10 at the end of every cycle or up to 1E12 when beam permit is pulled.</a:t>
                      </a:r>
                      <a:endParaRPr lang="en-US" sz="1400" dirty="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dirty="0">
                          <a:effectLst/>
                        </a:rPr>
                        <a:t>Slices of 2E7 every 1.695usec totaling 1E12 over the 56msec slow spill cycle.</a:t>
                      </a:r>
                      <a:endParaRPr lang="en-US" sz="1400" dirty="0">
                        <a:effectLst/>
                        <a:latin typeface="Times New Roman"/>
                        <a:ea typeface="Times New Roman"/>
                        <a:cs typeface="Times New Roman"/>
                      </a:endParaRPr>
                    </a:p>
                  </a:txBody>
                  <a:tcPr marL="68580" marR="68580" marT="0" marB="0"/>
                </a:tc>
              </a:tr>
              <a:tr h="203907">
                <a:tc>
                  <a:txBody>
                    <a:bodyPr/>
                    <a:lstStyle/>
                    <a:p>
                      <a:pPr marL="0" marR="0" algn="l">
                        <a:lnSpc>
                          <a:spcPts val="1600"/>
                        </a:lnSpc>
                        <a:spcBef>
                          <a:spcPts val="0"/>
                        </a:spcBef>
                        <a:spcAft>
                          <a:spcPts val="0"/>
                        </a:spcAft>
                      </a:pPr>
                      <a:r>
                        <a:rPr lang="en-US" sz="1400">
                          <a:effectLst/>
                        </a:rPr>
                        <a:t>Bunch Length</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120nsec</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120 nsec</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120 nsec</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120 nsec</a:t>
                      </a:r>
                      <a:endParaRPr lang="en-US" sz="1400">
                        <a:effectLst/>
                        <a:latin typeface="Times New Roman"/>
                        <a:ea typeface="Times New Roman"/>
                        <a:cs typeface="Times New Roman"/>
                      </a:endParaRPr>
                    </a:p>
                  </a:txBody>
                  <a:tcPr marL="68580" marR="68580" marT="0" marB="0"/>
                </a:tc>
              </a:tr>
              <a:tr h="644936">
                <a:tc>
                  <a:txBody>
                    <a:bodyPr/>
                    <a:lstStyle/>
                    <a:p>
                      <a:pPr marL="0" marR="0" algn="l">
                        <a:lnSpc>
                          <a:spcPts val="1600"/>
                        </a:lnSpc>
                        <a:spcBef>
                          <a:spcPts val="0"/>
                        </a:spcBef>
                        <a:spcAft>
                          <a:spcPts val="0"/>
                        </a:spcAft>
                      </a:pPr>
                      <a:r>
                        <a:rPr lang="en-US" sz="1400">
                          <a:effectLst/>
                        </a:rPr>
                        <a:t>Transverse Emittance (mm-mrad)</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15pi</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19pi</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40pi</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40pi</a:t>
                      </a:r>
                      <a:endParaRPr lang="en-US" sz="1400">
                        <a:effectLst/>
                        <a:latin typeface="Times New Roman"/>
                        <a:ea typeface="Times New Roman"/>
                        <a:cs typeface="Times New Roman"/>
                      </a:endParaRPr>
                    </a:p>
                  </a:txBody>
                  <a:tcPr marL="68580" marR="68580" marT="0" marB="0"/>
                </a:tc>
              </a:tr>
              <a:tr h="424422">
                <a:tc>
                  <a:txBody>
                    <a:bodyPr/>
                    <a:lstStyle/>
                    <a:p>
                      <a:pPr marL="0" marR="0" algn="l">
                        <a:lnSpc>
                          <a:spcPts val="1600"/>
                        </a:lnSpc>
                        <a:spcBef>
                          <a:spcPts val="0"/>
                        </a:spcBef>
                        <a:spcAft>
                          <a:spcPts val="0"/>
                        </a:spcAft>
                      </a:pPr>
                      <a:r>
                        <a:rPr lang="en-US" sz="1400">
                          <a:effectLst/>
                        </a:rPr>
                        <a:t>Beam Line Length</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~975m</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505m</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72m</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dirty="0">
                          <a:effectLst/>
                        </a:rPr>
                        <a:t>244m</a:t>
                      </a:r>
                      <a:endParaRPr lang="en-US" sz="1400" dirty="0">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3653454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Ring Instrumentation Design</a:t>
            </a:r>
            <a:endParaRPr lang="en-US"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9</a:t>
            </a:fld>
            <a:endParaRPr 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368791304"/>
              </p:ext>
            </p:extLst>
          </p:nvPr>
        </p:nvGraphicFramePr>
        <p:xfrm>
          <a:off x="513226" y="1168912"/>
          <a:ext cx="8054009" cy="1861671"/>
        </p:xfrm>
        <a:graphic>
          <a:graphicData uri="http://schemas.openxmlformats.org/drawingml/2006/table">
            <a:tbl>
              <a:tblPr firstRow="1" firstCol="1" bandRow="1">
                <a:tableStyleId>{5C22544A-7EE6-4342-B048-85BDC9FD1C3A}</a:tableStyleId>
              </a:tblPr>
              <a:tblGrid>
                <a:gridCol w="1790587"/>
                <a:gridCol w="1638795"/>
                <a:gridCol w="1484415"/>
                <a:gridCol w="3140212"/>
              </a:tblGrid>
              <a:tr h="604943">
                <a:tc>
                  <a:txBody>
                    <a:bodyPr/>
                    <a:lstStyle/>
                    <a:p>
                      <a:pPr marL="0" marR="0">
                        <a:lnSpc>
                          <a:spcPct val="115000"/>
                        </a:lnSpc>
                        <a:spcBef>
                          <a:spcPts val="0"/>
                        </a:spcBef>
                        <a:spcAft>
                          <a:spcPts val="0"/>
                        </a:spcAft>
                      </a:pPr>
                      <a:r>
                        <a:rPr lang="en-US" sz="1400" dirty="0" smtClean="0">
                          <a:effectLst/>
                        </a:rPr>
                        <a:t>Measurement</a:t>
                      </a:r>
                      <a:endParaRPr lang="en-US" sz="12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Device</a:t>
                      </a:r>
                      <a:endParaRPr lang="en-US" sz="12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Beam Line</a:t>
                      </a:r>
                      <a:endParaRPr lang="en-US" sz="12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Specific Location</a:t>
                      </a:r>
                      <a:endParaRPr lang="en-US" sz="1200" dirty="0">
                        <a:effectLst/>
                        <a:latin typeface="Calibri"/>
                        <a:ea typeface="Calibri"/>
                        <a:cs typeface="Times New Roman"/>
                      </a:endParaRPr>
                    </a:p>
                  </a:txBody>
                  <a:tcPr marL="68580" marR="68580" marT="0" marB="0"/>
                </a:tc>
              </a:tr>
              <a:tr h="478009">
                <a:tc>
                  <a:txBody>
                    <a:bodyPr/>
                    <a:lstStyle/>
                    <a:p>
                      <a:pPr marL="0" marR="0">
                        <a:lnSpc>
                          <a:spcPct val="115000"/>
                        </a:lnSpc>
                        <a:spcBef>
                          <a:spcPts val="0"/>
                        </a:spcBef>
                        <a:spcAft>
                          <a:spcPts val="0"/>
                        </a:spcAft>
                      </a:pPr>
                      <a:r>
                        <a:rPr lang="en-US" sz="1400" dirty="0" smtClean="0">
                          <a:effectLst/>
                          <a:latin typeface="+mj-lt"/>
                        </a:rPr>
                        <a:t>Intensity</a:t>
                      </a:r>
                      <a:endParaRPr lang="en-US" sz="14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b="0" dirty="0" smtClean="0">
                          <a:effectLst/>
                          <a:latin typeface="+mn-lt"/>
                          <a:ea typeface="+mn-ea"/>
                          <a:cs typeface="+mn-cs"/>
                        </a:rPr>
                        <a:t>DCCT</a:t>
                      </a:r>
                      <a:endParaRPr lang="en-US" sz="1200" b="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b="0" dirty="0" smtClean="0">
                          <a:effectLst/>
                        </a:rPr>
                        <a:t>Delivery Ring</a:t>
                      </a:r>
                      <a:endParaRPr lang="en-US" sz="1200" b="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b="0" dirty="0" smtClean="0">
                          <a:effectLst/>
                          <a:latin typeface="+mn-lt"/>
                          <a:ea typeface="+mn-ea"/>
                          <a:cs typeface="+mn-cs"/>
                        </a:rPr>
                        <a:t>Between</a:t>
                      </a:r>
                      <a:r>
                        <a:rPr lang="en-US" sz="1200" b="0" baseline="0" dirty="0" smtClean="0">
                          <a:effectLst/>
                          <a:latin typeface="+mn-lt"/>
                          <a:ea typeface="+mn-ea"/>
                          <a:cs typeface="+mn-cs"/>
                        </a:rPr>
                        <a:t> D1Q2 and D1Q3</a:t>
                      </a:r>
                      <a:endParaRPr lang="en-US" sz="1200" b="0" dirty="0">
                        <a:effectLst/>
                        <a:latin typeface="Calibri"/>
                        <a:ea typeface="Calibri"/>
                        <a:cs typeface="Times New Roman"/>
                      </a:endParaRPr>
                    </a:p>
                  </a:txBody>
                  <a:tcPr marL="68580" marR="68580" marT="0" marB="0"/>
                </a:tc>
              </a:tr>
              <a:tr h="486297">
                <a:tc>
                  <a:txBody>
                    <a:bodyPr/>
                    <a:lstStyle/>
                    <a:p>
                      <a:pPr marL="0" marR="0">
                        <a:lnSpc>
                          <a:spcPct val="115000"/>
                        </a:lnSpc>
                        <a:spcBef>
                          <a:spcPts val="0"/>
                        </a:spcBef>
                        <a:spcAft>
                          <a:spcPts val="0"/>
                        </a:spcAft>
                      </a:pPr>
                      <a:r>
                        <a:rPr lang="en-US" sz="1400" dirty="0" smtClean="0">
                          <a:effectLst/>
                          <a:latin typeface="+mj-lt"/>
                          <a:ea typeface="Calibri"/>
                          <a:cs typeface="Times New Roman"/>
                        </a:rPr>
                        <a:t>Horizontal Tune</a:t>
                      </a:r>
                      <a:endParaRPr lang="en-US" sz="14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b="0" dirty="0" err="1" smtClean="0">
                          <a:effectLst/>
                        </a:rPr>
                        <a:t>Schottky</a:t>
                      </a:r>
                      <a:endParaRPr lang="en-US" sz="1200" b="0" dirty="0">
                        <a:effectLst/>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200" b="0" dirty="0" smtClean="0">
                          <a:effectLst/>
                        </a:rPr>
                        <a:t>Delivery Ring</a:t>
                      </a:r>
                      <a:endParaRPr lang="en-US" sz="1200" b="0" dirty="0" smtClean="0">
                        <a:effectLst/>
                        <a:latin typeface="Calibri"/>
                        <a:ea typeface="Calibri"/>
                        <a:cs typeface="Times New Roman"/>
                      </a:endParaRPr>
                    </a:p>
                    <a:p>
                      <a:pPr marL="0" marR="0">
                        <a:lnSpc>
                          <a:spcPct val="115000"/>
                        </a:lnSpc>
                        <a:spcBef>
                          <a:spcPts val="0"/>
                        </a:spcBef>
                        <a:spcAft>
                          <a:spcPts val="0"/>
                        </a:spcAft>
                      </a:pPr>
                      <a:endParaRPr lang="en-US" sz="1200" b="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b="0" dirty="0" smtClean="0">
                          <a:effectLst/>
                        </a:rPr>
                        <a:t>Between D5Q3 and D5Q4</a:t>
                      </a:r>
                      <a:endParaRPr lang="en-US" sz="1200" b="0" dirty="0">
                        <a:effectLst/>
                        <a:latin typeface="Calibri"/>
                        <a:ea typeface="Calibri"/>
                        <a:cs typeface="Times New Roman"/>
                      </a:endParaRPr>
                    </a:p>
                  </a:txBody>
                  <a:tcPr marL="68580" marR="68580" marT="0" marB="0"/>
                </a:tc>
              </a:tr>
              <a:tr h="292422">
                <a:tc>
                  <a:txBody>
                    <a:bodyPr/>
                    <a:lstStyle/>
                    <a:p>
                      <a:pPr marL="0" marR="0">
                        <a:lnSpc>
                          <a:spcPct val="115000"/>
                        </a:lnSpc>
                        <a:spcBef>
                          <a:spcPts val="0"/>
                        </a:spcBef>
                        <a:spcAft>
                          <a:spcPts val="0"/>
                        </a:spcAft>
                      </a:pPr>
                      <a:r>
                        <a:rPr lang="en-US" sz="1400" dirty="0" smtClean="0">
                          <a:effectLst/>
                          <a:latin typeface="+mj-lt"/>
                          <a:ea typeface="Calibri"/>
                          <a:cs typeface="Arial" panose="020B0604020202020204" pitchFamily="34" charset="0"/>
                        </a:rPr>
                        <a:t>Vertical Tune</a:t>
                      </a:r>
                    </a:p>
                  </a:txBody>
                  <a:tcPr marL="68580" marR="68580" marT="0" marB="0"/>
                </a:tc>
                <a:tc>
                  <a:txBody>
                    <a:bodyPr/>
                    <a:lstStyle/>
                    <a:p>
                      <a:pPr marL="0" marR="0">
                        <a:lnSpc>
                          <a:spcPct val="115000"/>
                        </a:lnSpc>
                        <a:spcBef>
                          <a:spcPts val="0"/>
                        </a:spcBef>
                        <a:spcAft>
                          <a:spcPts val="0"/>
                        </a:spcAft>
                      </a:pPr>
                      <a:r>
                        <a:rPr lang="en-US" sz="1200" b="0" dirty="0" err="1" smtClean="0">
                          <a:effectLst/>
                          <a:latin typeface="+mn-lt"/>
                          <a:ea typeface="+mn-ea"/>
                          <a:cs typeface="+mn-cs"/>
                        </a:rPr>
                        <a:t>Schottky</a:t>
                      </a:r>
                      <a:endParaRPr lang="en-US" sz="1200" b="0" dirty="0">
                        <a:effectLst/>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200" b="0" dirty="0" smtClean="0">
                          <a:effectLst/>
                        </a:rPr>
                        <a:t>Delivery Ring</a:t>
                      </a:r>
                      <a:endParaRPr lang="en-US" sz="1200" b="0" dirty="0" smtClean="0">
                        <a:effectLst/>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200" b="0" dirty="0" smtClean="0">
                          <a:effectLst/>
                        </a:rPr>
                        <a:t>Between D5Q2 and D5Q3</a:t>
                      </a:r>
                      <a:endParaRPr lang="en-US" sz="1200" b="0" dirty="0" smtClean="0">
                        <a:effectLst/>
                        <a:latin typeface="Calibri"/>
                        <a:ea typeface="Calibri"/>
                        <a:cs typeface="Times New Roman"/>
                      </a:endParaRPr>
                    </a:p>
                  </a:txBody>
                  <a:tcPr marL="68580" marR="68580" marT="0" marB="0"/>
                </a:tc>
              </a:tr>
            </a:tbl>
          </a:graphicData>
        </a:graphic>
      </p:graphicFrame>
      <p:pic>
        <p:nvPicPr>
          <p:cNvPr id="4099" name="Picture 3" descr="\\BEAMSSRV1\muondept.bd\Internet\photo-album\Muon-Department-Photo-Album\Originals\Tunnel Enclosures\Muon Operation (After 10-1-2011)\Muon Rings (Delivery Ring, M3, M4, Abort)\2014-01-03-AP50-Schottky-and-WCM\IMG_55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6" y="3434344"/>
            <a:ext cx="3335731" cy="250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671776"/>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FermilabTemplate.potx</Template>
  <TotalTime>15419</TotalTime>
  <Words>4771</Words>
  <Application>Microsoft Office PowerPoint</Application>
  <PresentationFormat>On-screen Show (4:3)</PresentationFormat>
  <Paragraphs>987</Paragraphs>
  <Slides>34</Slides>
  <Notes>34</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FermilabTemplate</vt:lpstr>
      <vt:lpstr>Fermilab: Footer Only</vt:lpstr>
      <vt:lpstr>Mu2e CD-2 Review:  Instrumentation &amp; Controls</vt:lpstr>
      <vt:lpstr>WBS 475.02.03    Instrumentation and Controls</vt:lpstr>
      <vt:lpstr>Standard Specifications: Accelerator Controls</vt:lpstr>
      <vt:lpstr>Controls Design</vt:lpstr>
      <vt:lpstr>Controls Scope</vt:lpstr>
      <vt:lpstr>Mu2e Instrumentation Scope</vt:lpstr>
      <vt:lpstr>Instrumentation Scope</vt:lpstr>
      <vt:lpstr>Requirements: Instrumentation</vt:lpstr>
      <vt:lpstr>Delivery Ring Instrumentation Design</vt:lpstr>
      <vt:lpstr>Delivery Ring Instrumentation:  DCCT</vt:lpstr>
      <vt:lpstr>Delivery Ring Instrumentation:  Tune Measurement</vt:lpstr>
      <vt:lpstr>Performance: Schottky Tune Measurement</vt:lpstr>
      <vt:lpstr>Extraction Beamline Instrumentation Design</vt:lpstr>
      <vt:lpstr>Extraction Instrumentation: Ion Chambers</vt:lpstr>
      <vt:lpstr>Extraction Instrumentation: Multiwires</vt:lpstr>
      <vt:lpstr>Extraction Instrumentation: BLMs</vt:lpstr>
      <vt:lpstr>Changes since CD-1</vt:lpstr>
      <vt:lpstr>Value Engineering since CD-1</vt:lpstr>
      <vt:lpstr>Organizational Breakdown</vt:lpstr>
      <vt:lpstr>Quality Assurance: Controls</vt:lpstr>
      <vt:lpstr>Risks</vt:lpstr>
      <vt:lpstr>ES&amp;H</vt:lpstr>
      <vt:lpstr>Cost Distribution by L4</vt:lpstr>
      <vt:lpstr>Cost Distribution by Resource Type</vt:lpstr>
      <vt:lpstr>Quality of Estimate</vt:lpstr>
      <vt:lpstr>Labor Resources</vt:lpstr>
      <vt:lpstr>Labor and Material Breakdown</vt:lpstr>
      <vt:lpstr>Cost Table</vt:lpstr>
      <vt:lpstr>Major Milestones</vt:lpstr>
      <vt:lpstr>Schedule</vt:lpstr>
      <vt:lpstr>Summary</vt:lpstr>
      <vt:lpstr>Mu2e Delivery Ring Tune Measurements</vt:lpstr>
      <vt:lpstr>Proposed Mu2E Schottky System</vt:lpstr>
      <vt:lpstr>WBS 475.02.03    Instrumentation and Controls</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Brian E. Drendel x6572 09990N</cp:lastModifiedBy>
  <cp:revision>416</cp:revision>
  <cp:lastPrinted>2014-10-22T12:05:11Z</cp:lastPrinted>
  <dcterms:created xsi:type="dcterms:W3CDTF">2014-01-03T20:18:13Z</dcterms:created>
  <dcterms:modified xsi:type="dcterms:W3CDTF">2014-10-22T12:26:17Z</dcterms:modified>
</cp:coreProperties>
</file>