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37.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38.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bookmarkIdSeed="3">
  <p:sldMasterIdLst>
    <p:sldMasterId id="2147483682" r:id="rId1"/>
    <p:sldMasterId id="2147484006" r:id="rId2"/>
    <p:sldMasterId id="2147484013" r:id="rId3"/>
  </p:sldMasterIdLst>
  <p:notesMasterIdLst>
    <p:notesMasterId r:id="rId53"/>
  </p:notesMasterIdLst>
  <p:handoutMasterIdLst>
    <p:handoutMasterId r:id="rId54"/>
  </p:handoutMasterIdLst>
  <p:sldIdLst>
    <p:sldId id="369" r:id="rId4"/>
    <p:sldId id="370" r:id="rId5"/>
    <p:sldId id="376" r:id="rId6"/>
    <p:sldId id="335" r:id="rId7"/>
    <p:sldId id="382" r:id="rId8"/>
    <p:sldId id="377" r:id="rId9"/>
    <p:sldId id="314" r:id="rId10"/>
    <p:sldId id="337" r:id="rId11"/>
    <p:sldId id="339" r:id="rId12"/>
    <p:sldId id="315" r:id="rId13"/>
    <p:sldId id="354" r:id="rId14"/>
    <p:sldId id="359" r:id="rId15"/>
    <p:sldId id="351" r:id="rId16"/>
    <p:sldId id="373" r:id="rId17"/>
    <p:sldId id="340" r:id="rId18"/>
    <p:sldId id="341" r:id="rId19"/>
    <p:sldId id="371" r:id="rId20"/>
    <p:sldId id="344" r:id="rId21"/>
    <p:sldId id="360" r:id="rId22"/>
    <p:sldId id="352" r:id="rId23"/>
    <p:sldId id="353" r:id="rId24"/>
    <p:sldId id="357" r:id="rId25"/>
    <p:sldId id="356" r:id="rId26"/>
    <p:sldId id="378" r:id="rId27"/>
    <p:sldId id="316" r:id="rId28"/>
    <p:sldId id="363" r:id="rId29"/>
    <p:sldId id="330" r:id="rId30"/>
    <p:sldId id="381" r:id="rId31"/>
    <p:sldId id="386" r:id="rId32"/>
    <p:sldId id="319" r:id="rId33"/>
    <p:sldId id="321" r:id="rId34"/>
    <p:sldId id="387" r:id="rId35"/>
    <p:sldId id="379" r:id="rId36"/>
    <p:sldId id="325" r:id="rId37"/>
    <p:sldId id="361" r:id="rId38"/>
    <p:sldId id="326" r:id="rId39"/>
    <p:sldId id="368" r:id="rId40"/>
    <p:sldId id="327" r:id="rId41"/>
    <p:sldId id="323" r:id="rId42"/>
    <p:sldId id="328" r:id="rId43"/>
    <p:sldId id="367" r:id="rId44"/>
    <p:sldId id="329" r:id="rId45"/>
    <p:sldId id="385" r:id="rId46"/>
    <p:sldId id="343" r:id="rId47"/>
    <p:sldId id="345" r:id="rId48"/>
    <p:sldId id="346" r:id="rId49"/>
    <p:sldId id="348" r:id="rId50"/>
    <p:sldId id="349" r:id="rId51"/>
    <p:sldId id="372" r:id="rId52"/>
  </p:sldIdLst>
  <p:sldSz cx="9144000" cy="6858000" type="screen4x3"/>
  <p:notesSz cx="6858000" cy="9144000"/>
  <p:embeddedFontLst>
    <p:embeddedFont>
      <p:font typeface="Cambria Math" panose="02040503050406030204" pitchFamily="18" charset="0"/>
      <p:regular r:id="rId55"/>
    </p:embeddedFont>
    <p:embeddedFont>
      <p:font typeface="Microsoft Sans Serif" panose="020B0604020202020204" pitchFamily="34" charset="0"/>
      <p:regular r:id="rId56"/>
    </p:embeddedFont>
    <p:embeddedFont>
      <p:font typeface="Cambria" panose="02040503050406030204" pitchFamily="18" charset="0"/>
      <p:regular r:id="rId57"/>
      <p:bold r:id="rId58"/>
      <p:italic r:id="rId59"/>
      <p:boldItalic r:id="rId60"/>
    </p:embeddedFont>
    <p:embeddedFont>
      <p:font typeface="ＭＳ Ｐゴシック" panose="020B0600070205080204" pitchFamily="34" charset="-128"/>
      <p:regular r:id="rId61"/>
    </p:embeddedFont>
    <p:embeddedFont>
      <p:font typeface="Calibri" panose="020F0502020204030204" pitchFamily="34" charset="0"/>
      <p:regular r:id="rId62"/>
      <p:bold r:id="rId63"/>
      <p:italic r:id="rId64"/>
      <p:boldItalic r:id="rId65"/>
    </p:embeddedFont>
    <p:embeddedFont>
      <p:font typeface="MS Mincho" panose="02020609040205080304" pitchFamily="49" charset="-128"/>
      <p:regular r:id="rId66"/>
    </p:embeddedFont>
  </p:embeddedFontLst>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8E4BC"/>
    <a:srgbClr val="DF652C"/>
    <a:srgbClr val="1C6B11"/>
    <a:srgbClr val="BD1F24"/>
    <a:srgbClr val="E0692D"/>
    <a:srgbClr val="DF6424"/>
    <a:srgbClr val="D35420"/>
    <a:srgbClr val="DA592A"/>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5" autoAdjust="0"/>
    <p:restoredTop sz="88134" autoAdjust="0"/>
  </p:normalViewPr>
  <p:slideViewPr>
    <p:cSldViewPr snapToGrid="0" snapToObjects="1">
      <p:cViewPr>
        <p:scale>
          <a:sx n="100" d="100"/>
          <a:sy n="100" d="100"/>
        </p:scale>
        <p:origin x="-918" y="12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1" d="100"/>
          <a:sy n="81" d="100"/>
        </p:scale>
        <p:origin x="-2646"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[47502 47503 47508 DOE CD2 L2 2014 09 27.xlsx]WBS Breakdown 47502!PivotTable1</c:name>
    <c:fmtId val="13"/>
  </c:pivotSource>
  <c:chart>
    <c:autoTitleDeleted val="1"/>
    <c:pivotFmts>
      <c:pivotFmt>
        <c:idx val="0"/>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1"/>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2"/>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s>
    <c:plotArea>
      <c:layout>
        <c:manualLayout>
          <c:layoutTarget val="inner"/>
          <c:xMode val="edge"/>
          <c:yMode val="edge"/>
          <c:x val="5.1745406824146988E-2"/>
          <c:y val="8.8878755263505735E-2"/>
          <c:w val="0.54221508495648574"/>
          <c:h val="0.88938877244660963"/>
        </c:manualLayout>
      </c:layout>
      <c:pieChart>
        <c:varyColors val="1"/>
        <c:ser>
          <c:idx val="0"/>
          <c:order val="0"/>
          <c:tx>
            <c:strRef>
              <c:f>'WBS Breakdown 47502'!$B$6:$B$7</c:f>
              <c:strCache>
                <c:ptCount val="1"/>
                <c:pt idx="0">
                  <c:v>Total</c:v>
                </c:pt>
              </c:strCache>
            </c:strRef>
          </c:tx>
          <c:dLbls>
            <c:txPr>
              <a:bodyPr/>
              <a:lstStyle/>
              <a:p>
                <a:pPr>
                  <a:defRPr sz="1400" b="1">
                    <a:solidFill>
                      <a:srgbClr val="FFFF00"/>
                    </a:solidFill>
                  </a:defRPr>
                </a:pPr>
                <a:endParaRPr lang="en-US"/>
              </a:p>
            </c:txPr>
            <c:showLegendKey val="0"/>
            <c:showVal val="1"/>
            <c:showCatName val="0"/>
            <c:showSerName val="0"/>
            <c:showPercent val="1"/>
            <c:showBubbleSize val="0"/>
            <c:separator>
</c:separator>
            <c:showLeaderLines val="0"/>
          </c:dLbls>
          <c:cat>
            <c:strRef>
              <c:f>'WBS Breakdown 47502'!$A$8:$A$17</c:f>
              <c:strCache>
                <c:ptCount val="9"/>
                <c:pt idx="0">
                  <c:v>475.02.01 Accelerator Project Management</c:v>
                </c:pt>
                <c:pt idx="1">
                  <c:v>475.02.03 Instrumentation and Controls</c:v>
                </c:pt>
                <c:pt idx="2">
                  <c:v>475.02.04 Radiation Safety Improvements</c:v>
                </c:pt>
                <c:pt idx="3">
                  <c:v>475.02.05 Resonant Extraction System</c:v>
                </c:pt>
                <c:pt idx="4">
                  <c:v>475.02.06 Delivery Ring  RF System</c:v>
                </c:pt>
                <c:pt idx="5">
                  <c:v>475.02.07 External Beamline</c:v>
                </c:pt>
                <c:pt idx="6">
                  <c:v>475.02.08 Extinction Systems</c:v>
                </c:pt>
                <c:pt idx="7">
                  <c:v>475.02.09 Target Station</c:v>
                </c:pt>
                <c:pt idx="8">
                  <c:v>475.02.10 Accelerator Conceptual Design/R&amp;D</c:v>
                </c:pt>
              </c:strCache>
            </c:strRef>
          </c:cat>
          <c:val>
            <c:numRef>
              <c:f>'WBS Breakdown 47502'!$B$8:$B$17</c:f>
              <c:numCache>
                <c:formatCode>###,###,</c:formatCode>
                <c:ptCount val="9"/>
                <c:pt idx="0">
                  <c:v>3567702.7380000013</c:v>
                </c:pt>
                <c:pt idx="1">
                  <c:v>2226113.4048000006</c:v>
                </c:pt>
                <c:pt idx="2">
                  <c:v>2020563.7818000007</c:v>
                </c:pt>
                <c:pt idx="3">
                  <c:v>5527040.0638000006</c:v>
                </c:pt>
                <c:pt idx="4">
                  <c:v>1806389.1088999996</c:v>
                </c:pt>
                <c:pt idx="5">
                  <c:v>7239613.1642000033</c:v>
                </c:pt>
                <c:pt idx="6">
                  <c:v>3027369.2531999988</c:v>
                </c:pt>
                <c:pt idx="7">
                  <c:v>10346316.572100002</c:v>
                </c:pt>
                <c:pt idx="8">
                  <c:v>5045286.6535</c:v>
                </c:pt>
              </c:numCache>
            </c:numRef>
          </c:val>
        </c:ser>
        <c:dLbls>
          <c:showLegendKey val="0"/>
          <c:showVal val="0"/>
          <c:showCatName val="0"/>
          <c:showSerName val="0"/>
          <c:showPercent val="0"/>
          <c:showBubbleSize val="0"/>
          <c:showLeaderLines val="0"/>
        </c:dLbls>
        <c:firstSliceAng val="0"/>
      </c:pieChart>
    </c:plotArea>
    <c:legend>
      <c:legendPos val="r"/>
      <c:layout>
        <c:manualLayout>
          <c:xMode val="edge"/>
          <c:yMode val="edge"/>
          <c:x val="0.62816215407284615"/>
          <c:y val="7.7288279612530431E-2"/>
          <c:w val="0.36306591610259242"/>
          <c:h val="0.78786948394040668"/>
        </c:manualLayout>
      </c:layout>
      <c:overlay val="0"/>
      <c:txPr>
        <a:bodyPr/>
        <a:lstStyle/>
        <a:p>
          <a:pPr>
            <a:defRPr sz="1400"/>
          </a:pPr>
          <a:endParaRPr lang="en-US"/>
        </a:p>
      </c:txPr>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[47502 47503 47508 DOE CD2 L2 2014 09 27.xlsx]Resource Type 47502!PivotTable1</c:name>
    <c:fmtId val="20"/>
  </c:pivotSource>
  <c:chart>
    <c:autoTitleDeleted val="1"/>
    <c:pivotFmts>
      <c:pivotFmt>
        <c:idx val="0"/>
        <c:marker>
          <c:symbol val="none"/>
        </c:marker>
        <c:dLbl>
          <c:idx val="0"/>
          <c:spPr/>
          <c:txPr>
            <a:bodyPr/>
            <a:lstStyle/>
            <a:p>
              <a:pPr>
                <a:defRPr/>
              </a:pPr>
              <a:endParaRPr lang="en-US"/>
            </a:p>
          </c:txPr>
          <c:dLblPos val="inEnd"/>
          <c:showLegendKey val="0"/>
          <c:showVal val="1"/>
          <c:showCatName val="0"/>
          <c:showSerName val="0"/>
          <c:showPercent val="0"/>
          <c:showBubbleSize val="0"/>
        </c:dLbl>
      </c:pivotFmt>
      <c:pivotFmt>
        <c:idx val="1"/>
        <c:marker>
          <c:symbol val="none"/>
        </c:marker>
      </c:pivotFmt>
      <c:pivotFmt>
        <c:idx val="2"/>
        <c:marker>
          <c:symbol val="none"/>
        </c:marker>
        <c:dLbl>
          <c:idx val="0"/>
          <c:spPr/>
          <c:txPr>
            <a:bodyPr/>
            <a:lstStyle/>
            <a:p>
              <a:pPr>
                <a:defRPr/>
              </a:pPr>
              <a:endParaRPr lang="en-US"/>
            </a:p>
          </c:txPr>
          <c:showLegendKey val="1"/>
          <c:showVal val="1"/>
          <c:showCatName val="1"/>
          <c:showSerName val="0"/>
          <c:showPercent val="1"/>
          <c:showBubbleSize val="0"/>
          <c:separator>
</c:separator>
        </c:dLbl>
      </c:pivotFmt>
      <c:pivotFmt>
        <c:idx val="3"/>
        <c:marker>
          <c:symbol val="none"/>
        </c:marker>
        <c:dLbl>
          <c:idx val="0"/>
          <c:spPr/>
          <c:txPr>
            <a:bodyPr/>
            <a:lstStyle/>
            <a:p>
              <a:pPr>
                <a:defRPr/>
              </a:pPr>
              <a:endParaRPr lang="en-US"/>
            </a:p>
          </c:txPr>
          <c:showLegendKey val="1"/>
          <c:showVal val="1"/>
          <c:showCatName val="1"/>
          <c:showSerName val="0"/>
          <c:showPercent val="1"/>
          <c:showBubbleSize val="0"/>
          <c:separator>
</c:separator>
        </c:dLbl>
      </c:pivotFmt>
      <c:pivotFmt>
        <c:idx val="4"/>
        <c:marker>
          <c:symbol val="none"/>
        </c:marker>
        <c:dLbl>
          <c:idx val="0"/>
          <c:spPr/>
          <c:txPr>
            <a:bodyPr/>
            <a:lstStyle/>
            <a:p>
              <a:pPr>
                <a:defRPr/>
              </a:pPr>
              <a:endParaRPr lang="en-US"/>
            </a:p>
          </c:txPr>
          <c:showLegendKey val="1"/>
          <c:showVal val="1"/>
          <c:showCatName val="1"/>
          <c:showSerName val="0"/>
          <c:showPercent val="1"/>
          <c:showBubbleSize val="0"/>
          <c:separator>
</c:separator>
        </c:dLbl>
      </c:pivotFmt>
    </c:pivotFmts>
    <c:plotArea>
      <c:layout>
        <c:manualLayout>
          <c:layoutTarget val="inner"/>
          <c:xMode val="edge"/>
          <c:yMode val="edge"/>
          <c:x val="8.0879498603599817E-2"/>
          <c:y val="8.9215132261472777E-2"/>
          <c:w val="0.57932991472151385"/>
          <c:h val="0.88957216413522078"/>
        </c:manualLayout>
      </c:layout>
      <c:pieChart>
        <c:varyColors val="1"/>
        <c:ser>
          <c:idx val="0"/>
          <c:order val="0"/>
          <c:tx>
            <c:strRef>
              <c:f>'Resource Type 47502'!$B$6:$B$7</c:f>
              <c:strCache>
                <c:ptCount val="1"/>
                <c:pt idx="0">
                  <c:v>Total</c:v>
                </c:pt>
              </c:strCache>
            </c:strRef>
          </c:tx>
          <c:dLbls>
            <c:dLbl>
              <c:idx val="0"/>
              <c:layout>
                <c:manualLayout>
                  <c:x val="-0.22071211739102006"/>
                  <c:y val="-7.7100908834483117E-2"/>
                </c:manualLayout>
              </c:layout>
              <c:spPr/>
              <c:txPr>
                <a:bodyPr/>
                <a:lstStyle/>
                <a:p>
                  <a:pPr>
                    <a:defRPr sz="1400" b="1">
                      <a:solidFill>
                        <a:srgbClr val="FFFF00"/>
                      </a:solidFill>
                    </a:defRPr>
                  </a:pPr>
                  <a:endParaRPr lang="en-US"/>
                </a:p>
              </c:txPr>
              <c:showLegendKey val="1"/>
              <c:showVal val="1"/>
              <c:showCatName val="1"/>
              <c:showSerName val="0"/>
              <c:showPercent val="1"/>
              <c:showBubbleSize val="0"/>
              <c:separator>
</c:separator>
            </c:dLbl>
            <c:dLbl>
              <c:idx val="1"/>
              <c:layout>
                <c:manualLayout>
                  <c:x val="0.1151989364318784"/>
                  <c:y val="0.10865606280089306"/>
                </c:manualLayout>
              </c:layout>
              <c:spPr/>
              <c:txPr>
                <a:bodyPr/>
                <a:lstStyle/>
                <a:p>
                  <a:pPr>
                    <a:defRPr sz="1400" b="1">
                      <a:solidFill>
                        <a:srgbClr val="FFFF00"/>
                      </a:solidFill>
                    </a:defRPr>
                  </a:pPr>
                  <a:endParaRPr lang="en-US"/>
                </a:p>
              </c:txPr>
              <c:showLegendKey val="1"/>
              <c:showVal val="1"/>
              <c:showCatName val="1"/>
              <c:showSerName val="0"/>
              <c:showPercent val="1"/>
              <c:showBubbleSize val="0"/>
              <c:separator>
</c:separator>
            </c:dLbl>
            <c:dLbl>
              <c:idx val="2"/>
              <c:layout>
                <c:manualLayout>
                  <c:x val="0.19009212816369483"/>
                  <c:y val="0"/>
                </c:manualLayout>
              </c:layout>
              <c:spPr/>
              <c:txPr>
                <a:bodyPr/>
                <a:lstStyle/>
                <a:p>
                  <a:pPr>
                    <a:defRPr sz="1400" b="1">
                      <a:solidFill>
                        <a:schemeClr val="tx1"/>
                      </a:solidFill>
                    </a:defRPr>
                  </a:pPr>
                  <a:endParaRPr lang="en-US"/>
                </a:p>
              </c:txPr>
              <c:showLegendKey val="1"/>
              <c:showVal val="1"/>
              <c:showCatName val="1"/>
              <c:showSerName val="0"/>
              <c:showPercent val="1"/>
              <c:showBubbleSize val="0"/>
              <c:separator>
</c:separator>
            </c:dLbl>
            <c:txPr>
              <a:bodyPr/>
              <a:lstStyle/>
              <a:p>
                <a:pPr>
                  <a:defRPr sz="1400">
                    <a:solidFill>
                      <a:srgbClr val="FFFF00"/>
                    </a:solidFill>
                  </a:defRPr>
                </a:pPr>
                <a:endParaRPr lang="en-US"/>
              </a:p>
            </c:txPr>
            <c:showLegendKey val="1"/>
            <c:showVal val="1"/>
            <c:showCatName val="1"/>
            <c:showSerName val="0"/>
            <c:showPercent val="1"/>
            <c:showBubbleSize val="0"/>
            <c:separator>
</c:separator>
            <c:showLeaderLines val="1"/>
          </c:dLbls>
          <c:cat>
            <c:strRef>
              <c:f>'Resource Type 47502'!$A$8:$A$11</c:f>
              <c:strCache>
                <c:ptCount val="3"/>
                <c:pt idx="0">
                  <c:v>L Labor</c:v>
                </c:pt>
                <c:pt idx="1">
                  <c:v>M Material</c:v>
                </c:pt>
                <c:pt idx="2">
                  <c:v>N Non-Fermi Labor</c:v>
                </c:pt>
              </c:strCache>
            </c:strRef>
          </c:cat>
          <c:val>
            <c:numRef>
              <c:f>'Resource Type 47502'!$B$8:$B$11</c:f>
              <c:numCache>
                <c:formatCode>###,###,</c:formatCode>
                <c:ptCount val="3"/>
                <c:pt idx="0">
                  <c:v>26030256.663200043</c:v>
                </c:pt>
                <c:pt idx="1">
                  <c:v>13340850.605699994</c:v>
                </c:pt>
                <c:pt idx="2">
                  <c:v>1435287.4713999999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5216048171914451"/>
          <c:y val="0.39221987961887278"/>
          <c:w val="0.20513489194633588"/>
          <c:h val="0.16698707743499275"/>
        </c:manualLayout>
      </c:layout>
      <c:overlay val="0"/>
      <c:txPr>
        <a:bodyPr/>
        <a:lstStyle/>
        <a:p>
          <a:pPr>
            <a:defRPr sz="1400"/>
          </a:pPr>
          <a:endParaRPr lang="en-US"/>
        </a:p>
      </c:txPr>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[47502 47503 47508 DOE CD2 L2 2014 10 09 R1.xlsx]Estimate Type 47502!PivotTable2</c:name>
    <c:fmtId val="11"/>
  </c:pivotSource>
  <c:chart>
    <c:autoTitleDeleted val="1"/>
    <c:pivotFmts>
      <c:pivotFmt>
        <c:idx val="0"/>
        <c:marker>
          <c:symbol val="none"/>
        </c:marker>
        <c:dLbl>
          <c:idx val="0"/>
          <c:spPr/>
          <c:txPr>
            <a:bodyPr/>
            <a:lstStyle/>
            <a:p>
              <a:pPr>
                <a:defRPr/>
              </a:pPr>
              <a:endParaRPr lang="en-US"/>
            </a:p>
          </c:txPr>
          <c:dLblPos val="inEnd"/>
          <c:showLegendKey val="0"/>
          <c:showVal val="1"/>
          <c:showCatName val="0"/>
          <c:showSerName val="0"/>
          <c:showPercent val="0"/>
          <c:showBubbleSize val="0"/>
        </c:dLbl>
      </c:pivotFmt>
      <c:pivotFmt>
        <c:idx val="1"/>
      </c:pivotFmt>
      <c:pivotFmt>
        <c:idx val="2"/>
      </c:pivotFmt>
      <c:pivotFmt>
        <c:idx val="3"/>
        <c:marker>
          <c:symbol val="none"/>
        </c:marker>
      </c:pivotFmt>
      <c:pivotFmt>
        <c:idx val="4"/>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5"/>
        <c:dLbl>
          <c:idx val="0"/>
          <c:delete val="1"/>
        </c:dLbl>
      </c:pivotFmt>
      <c:pivotFmt>
        <c:idx val="6"/>
        <c:dLbl>
          <c:idx val="0"/>
          <c:layout>
            <c:manualLayout>
              <c:x val="3.5516924638777765E-2"/>
              <c:y val="7.7372163518208564E-4"/>
            </c:manualLayout>
          </c:layout>
          <c:showLegendKey val="0"/>
          <c:showVal val="1"/>
          <c:showCatName val="0"/>
          <c:showSerName val="0"/>
          <c:showPercent val="1"/>
          <c:showBubbleSize val="0"/>
          <c:separator>
</c:separator>
        </c:dLbl>
      </c:pivotFmt>
      <c:pivotFmt>
        <c:idx val="7"/>
        <c:dLbl>
          <c:idx val="0"/>
          <c:layout>
            <c:manualLayout>
              <c:x val="-4.9264969241406664E-2"/>
              <c:y val="1.0058381257367119E-2"/>
            </c:manualLayout>
          </c:layout>
          <c:showLegendKey val="0"/>
          <c:showVal val="1"/>
          <c:showCatName val="0"/>
          <c:showSerName val="0"/>
          <c:showPercent val="1"/>
          <c:showBubbleSize val="0"/>
          <c:separator>
</c:separator>
        </c:dLbl>
      </c:pivotFmt>
      <c:pivotFmt>
        <c:idx val="8"/>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9"/>
        <c:dLbl>
          <c:idx val="0"/>
          <c:layout>
            <c:manualLayout>
              <c:x val="-4.9264969241406664E-2"/>
              <c:y val="1.0058381257367119E-2"/>
            </c:manualLayout>
          </c:layout>
          <c:showLegendKey val="0"/>
          <c:showVal val="1"/>
          <c:showCatName val="0"/>
          <c:showSerName val="0"/>
          <c:showPercent val="1"/>
          <c:showBubbleSize val="0"/>
          <c:separator>
</c:separator>
        </c:dLbl>
      </c:pivotFmt>
      <c:pivotFmt>
        <c:idx val="10"/>
        <c:dLbl>
          <c:idx val="0"/>
          <c:layout>
            <c:manualLayout>
              <c:x val="3.5516924638777765E-2"/>
              <c:y val="7.7372163518208564E-4"/>
            </c:manualLayout>
          </c:layout>
          <c:showLegendKey val="0"/>
          <c:showVal val="1"/>
          <c:showCatName val="0"/>
          <c:showSerName val="0"/>
          <c:showPercent val="1"/>
          <c:showBubbleSize val="0"/>
          <c:separator>
</c:separator>
        </c:dLbl>
      </c:pivotFmt>
      <c:pivotFmt>
        <c:idx val="11"/>
        <c:dLbl>
          <c:idx val="0"/>
          <c:delete val="1"/>
        </c:dLbl>
      </c:pivotFmt>
      <c:pivotFmt>
        <c:idx val="12"/>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13"/>
        <c:dLbl>
          <c:idx val="0"/>
          <c:layout>
            <c:manualLayout>
              <c:x val="-4.9264969241406664E-2"/>
              <c:y val="1.0058381257367119E-2"/>
            </c:manualLayout>
          </c:layout>
          <c:showLegendKey val="0"/>
          <c:showVal val="1"/>
          <c:showCatName val="0"/>
          <c:showSerName val="0"/>
          <c:showPercent val="1"/>
          <c:showBubbleSize val="0"/>
          <c:separator>
</c:separator>
        </c:dLbl>
      </c:pivotFmt>
      <c:pivotFmt>
        <c:idx val="14"/>
        <c:dLbl>
          <c:idx val="0"/>
          <c:layout>
            <c:manualLayout>
              <c:x val="3.5516924638777765E-2"/>
              <c:y val="7.7372163518208564E-4"/>
            </c:manualLayout>
          </c:layout>
          <c:showLegendKey val="0"/>
          <c:showVal val="1"/>
          <c:showCatName val="0"/>
          <c:showSerName val="0"/>
          <c:showPercent val="1"/>
          <c:showBubbleSize val="0"/>
          <c:separator>
</c:separator>
        </c:dLbl>
      </c:pivotFmt>
      <c:pivotFmt>
        <c:idx val="15"/>
        <c:dLbl>
          <c:idx val="0"/>
          <c:delete val="1"/>
        </c:dLbl>
      </c:pivotFmt>
    </c:pivotFmts>
    <c:plotArea>
      <c:layout>
        <c:manualLayout>
          <c:layoutTarget val="inner"/>
          <c:xMode val="edge"/>
          <c:yMode val="edge"/>
          <c:x val="1.355789778612081E-2"/>
          <c:y val="6.7266062517181105E-2"/>
          <c:w val="0.53165735739222297"/>
          <c:h val="0.86785094727124146"/>
        </c:manualLayout>
      </c:layout>
      <c:pieChart>
        <c:varyColors val="1"/>
        <c:ser>
          <c:idx val="0"/>
          <c:order val="0"/>
          <c:tx>
            <c:strRef>
              <c:f>'Estimate Type 47502'!$B$6:$B$7</c:f>
              <c:strCache>
                <c:ptCount val="1"/>
                <c:pt idx="0">
                  <c:v>Total</c:v>
                </c:pt>
              </c:strCache>
            </c:strRef>
          </c:tx>
          <c:dLbls>
            <c:dLbl>
              <c:idx val="4"/>
              <c:layout>
                <c:manualLayout>
                  <c:x val="-0.14561851018655717"/>
                  <c:y val="5.2615234211911451E-4"/>
                </c:manualLayout>
              </c:layout>
              <c:spPr/>
              <c:txPr>
                <a:bodyPr/>
                <a:lstStyle/>
                <a:p>
                  <a:pPr>
                    <a:defRPr sz="1400" b="1">
                      <a:solidFill>
                        <a:schemeClr val="tx1"/>
                      </a:solidFill>
                    </a:defRPr>
                  </a:pPr>
                  <a:endParaRPr lang="en-US"/>
                </a:p>
              </c:txPr>
              <c:showLegendKey val="0"/>
              <c:showVal val="1"/>
              <c:showCatName val="0"/>
              <c:showSerName val="0"/>
              <c:showPercent val="1"/>
              <c:showBubbleSize val="0"/>
              <c:separator>
</c:separator>
            </c:dLbl>
            <c:dLbl>
              <c:idx val="5"/>
              <c:layout>
                <c:manualLayout>
                  <c:x val="0.15376890545233418"/>
                  <c:y val="1.2689015631640821E-2"/>
                </c:manualLayout>
              </c:layout>
              <c:spPr/>
              <c:txPr>
                <a:bodyPr/>
                <a:lstStyle/>
                <a:p>
                  <a:pPr>
                    <a:defRPr sz="1400" b="1">
                      <a:solidFill>
                        <a:schemeClr val="tx1"/>
                      </a:solidFill>
                    </a:defRPr>
                  </a:pPr>
                  <a:endParaRPr lang="en-US"/>
                </a:p>
              </c:txPr>
              <c:showLegendKey val="0"/>
              <c:showVal val="1"/>
              <c:showCatName val="0"/>
              <c:showSerName val="0"/>
              <c:showPercent val="1"/>
              <c:showBubbleSize val="0"/>
              <c:separator>
</c:separator>
            </c:dLbl>
            <c:dLbl>
              <c:idx val="6"/>
              <c:delete val="1"/>
            </c:dLbl>
            <c:txPr>
              <a:bodyPr/>
              <a:lstStyle/>
              <a:p>
                <a:pPr>
                  <a:defRPr sz="1400" b="1">
                    <a:solidFill>
                      <a:srgbClr val="FFFF00"/>
                    </a:solidFill>
                  </a:defRPr>
                </a:pPr>
                <a:endParaRPr lang="en-US"/>
              </a:p>
            </c:txPr>
            <c:showLegendKey val="0"/>
            <c:showVal val="1"/>
            <c:showCatName val="0"/>
            <c:showSerName val="0"/>
            <c:showPercent val="1"/>
            <c:showBubbleSize val="0"/>
            <c:separator>
</c:separator>
            <c:showLeaderLines val="1"/>
          </c:dLbls>
          <c:cat>
            <c:strRef>
              <c:f>'Estimate Type 47502'!$A$8:$A$15</c:f>
              <c:strCache>
                <c:ptCount val="7"/>
                <c:pt idx="0">
                  <c:v>L1 Actual / M1 Existing P.O.</c:v>
                </c:pt>
                <c:pt idx="1">
                  <c:v>L2 LOE Task / M2 Procurements for LOE/Oversight Work</c:v>
                </c:pt>
                <c:pt idx="2">
                  <c:v>L3 / M3  Advanced</c:v>
                </c:pt>
                <c:pt idx="3">
                  <c:v>L4 / M4 Preliminary</c:v>
                </c:pt>
                <c:pt idx="4">
                  <c:v>L5 / M5 Conceptual</c:v>
                </c:pt>
                <c:pt idx="5">
                  <c:v>L6 / M6 Pre-Conceptual</c:v>
                </c:pt>
                <c:pt idx="6">
                  <c:v>L7 / M7 Rough Estimate Pre-Conceptual - Uncommon Work</c:v>
                </c:pt>
              </c:strCache>
            </c:strRef>
          </c:cat>
          <c:val>
            <c:numRef>
              <c:f>'Estimate Type 47502'!$B$8:$B$15</c:f>
              <c:numCache>
                <c:formatCode>###,###,</c:formatCode>
                <c:ptCount val="7"/>
                <c:pt idx="0">
                  <c:v>7711084.797799998</c:v>
                </c:pt>
                <c:pt idx="1">
                  <c:v>4178821.4587000003</c:v>
                </c:pt>
                <c:pt idx="2">
                  <c:v>8760854.9088000003</c:v>
                </c:pt>
                <c:pt idx="3">
                  <c:v>20005380.45690003</c:v>
                </c:pt>
                <c:pt idx="4">
                  <c:v>124024.46610000001</c:v>
                </c:pt>
                <c:pt idx="5">
                  <c:v>26228.712</c:v>
                </c:pt>
                <c:pt idx="6">
                  <c:v>0.01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4524824667987091"/>
          <c:y val="0.18440288558156814"/>
          <c:w val="0.3532918506393109"/>
          <c:h val="0.60498024583173449"/>
        </c:manualLayout>
      </c:layout>
      <c:overlay val="0"/>
      <c:txPr>
        <a:bodyPr/>
        <a:lstStyle/>
        <a:p>
          <a:pPr>
            <a:defRPr sz="1400"/>
          </a:pPr>
          <a:endParaRPr lang="en-US"/>
        </a:p>
      </c:txPr>
    </c:legend>
    <c:plotVisOnly val="1"/>
    <c:dispBlanksAs val="zero"/>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4"/>
          <c:order val="0"/>
          <c:tx>
            <c:strRef>
              <c:f>'FTE''s 47502'!$B$26</c:f>
              <c:strCache>
                <c:ptCount val="1"/>
                <c:pt idx="0">
                  <c:v>AD Administrative</c:v>
                </c:pt>
              </c:strCache>
            </c:strRef>
          </c:tx>
          <c:invertIfNegative val="0"/>
          <c:val>
            <c:numRef>
              <c:f>'FTE''s 47502'!$B$27:$B$33</c:f>
              <c:numCache>
                <c:formatCode>#,##0.0</c:formatCode>
                <c:ptCount val="7"/>
                <c:pt idx="0">
                  <c:v>1.0699999999999999E-2</c:v>
                </c:pt>
                <c:pt idx="1">
                  <c:v>5.7999999999999996E-3</c:v>
                </c:pt>
                <c:pt idx="2">
                  <c:v>4.4499999999999998E-2</c:v>
                </c:pt>
                <c:pt idx="3">
                  <c:v>1.1299999999999999E-2</c:v>
                </c:pt>
                <c:pt idx="4">
                  <c:v>3.0599999999999999E-2</c:v>
                </c:pt>
                <c:pt idx="5">
                  <c:v>0</c:v>
                </c:pt>
                <c:pt idx="6">
                  <c:v>0</c:v>
                </c:pt>
              </c:numCache>
            </c:numRef>
          </c:val>
        </c:ser>
        <c:ser>
          <c:idx val="1"/>
          <c:order val="1"/>
          <c:tx>
            <c:strRef>
              <c:f>'FTE''s 47502'!$C$26</c:f>
              <c:strCache>
                <c:ptCount val="1"/>
                <c:pt idx="0">
                  <c:v>EN Engineering</c:v>
                </c:pt>
              </c:strCache>
            </c:strRef>
          </c:tx>
          <c:invertIfNegative val="0"/>
          <c:cat>
            <c:numRef>
              <c:f>'FTE''s 47502'!$A$27:$A$33</c:f>
              <c:numCache>
                <c:formatCode>"FY"yy</c:formatCode>
                <c:ptCount val="7"/>
                <c:pt idx="0">
                  <c:v>42277</c:v>
                </c:pt>
                <c:pt idx="1">
                  <c:v>42643</c:v>
                </c:pt>
                <c:pt idx="2">
                  <c:v>43008</c:v>
                </c:pt>
                <c:pt idx="3">
                  <c:v>43373</c:v>
                </c:pt>
                <c:pt idx="4">
                  <c:v>43738</c:v>
                </c:pt>
                <c:pt idx="5">
                  <c:v>44104</c:v>
                </c:pt>
                <c:pt idx="6">
                  <c:v>44469</c:v>
                </c:pt>
              </c:numCache>
            </c:numRef>
          </c:cat>
          <c:val>
            <c:numRef>
              <c:f>'FTE''s 47502'!$C$27:$C$33</c:f>
              <c:numCache>
                <c:formatCode>#,##0.0</c:formatCode>
                <c:ptCount val="7"/>
                <c:pt idx="0">
                  <c:v>2.0193000000000003</c:v>
                </c:pt>
                <c:pt idx="1">
                  <c:v>2.0950000000000002</c:v>
                </c:pt>
                <c:pt idx="2">
                  <c:v>3.3917000000000002</c:v>
                </c:pt>
                <c:pt idx="3">
                  <c:v>4.4354999999999993</c:v>
                </c:pt>
                <c:pt idx="4">
                  <c:v>2.6206999999999994</c:v>
                </c:pt>
                <c:pt idx="5">
                  <c:v>1.4278999999999999</c:v>
                </c:pt>
                <c:pt idx="6">
                  <c:v>0</c:v>
                </c:pt>
              </c:numCache>
            </c:numRef>
          </c:val>
        </c:ser>
        <c:ser>
          <c:idx val="2"/>
          <c:order val="2"/>
          <c:tx>
            <c:strRef>
              <c:f>'FTE''s 47502'!$D$26</c:f>
              <c:strCache>
                <c:ptCount val="1"/>
                <c:pt idx="0">
                  <c:v>ES Environmental, Safety &amp; Health</c:v>
                </c:pt>
              </c:strCache>
            </c:strRef>
          </c:tx>
          <c:invertIfNegative val="0"/>
          <c:cat>
            <c:numRef>
              <c:f>'FTE''s 47502'!$A$27:$A$33</c:f>
              <c:numCache>
                <c:formatCode>"FY"yy</c:formatCode>
                <c:ptCount val="7"/>
                <c:pt idx="0">
                  <c:v>42277</c:v>
                </c:pt>
                <c:pt idx="1">
                  <c:v>42643</c:v>
                </c:pt>
                <c:pt idx="2">
                  <c:v>43008</c:v>
                </c:pt>
                <c:pt idx="3">
                  <c:v>43373</c:v>
                </c:pt>
                <c:pt idx="4">
                  <c:v>43738</c:v>
                </c:pt>
                <c:pt idx="5">
                  <c:v>44104</c:v>
                </c:pt>
                <c:pt idx="6">
                  <c:v>44469</c:v>
                </c:pt>
              </c:numCache>
            </c:numRef>
          </c:cat>
          <c:val>
            <c:numRef>
              <c:f>'FTE''s 47502'!$D$27:$D$33</c:f>
              <c:numCache>
                <c:formatCode>#,##0.0</c:formatCode>
                <c:ptCount val="7"/>
                <c:pt idx="0">
                  <c:v>7.0199999999999999E-2</c:v>
                </c:pt>
                <c:pt idx="1">
                  <c:v>5.8900000000000001E-2</c:v>
                </c:pt>
                <c:pt idx="2">
                  <c:v>6.4600000000000005E-2</c:v>
                </c:pt>
                <c:pt idx="3">
                  <c:v>9.290000000000001E-2</c:v>
                </c:pt>
                <c:pt idx="4">
                  <c:v>5.8999999999999997E-2</c:v>
                </c:pt>
                <c:pt idx="5">
                  <c:v>5.0900000000000001E-2</c:v>
                </c:pt>
                <c:pt idx="6">
                  <c:v>0</c:v>
                </c:pt>
              </c:numCache>
            </c:numRef>
          </c:val>
        </c:ser>
        <c:ser>
          <c:idx val="6"/>
          <c:order val="3"/>
          <c:tx>
            <c:strRef>
              <c:f>'FTE''s 47502'!$E$26</c:f>
              <c:strCache>
                <c:ptCount val="1"/>
                <c:pt idx="0">
                  <c:v>FM Facilities Management</c:v>
                </c:pt>
              </c:strCache>
            </c:strRef>
          </c:tx>
          <c:invertIfNegative val="0"/>
          <c:val>
            <c:numRef>
              <c:f>'FTE''s 47502'!$E$27:$E$33</c:f>
              <c:numCache>
                <c:formatCode>#,##0.0</c:formatCode>
                <c:ptCount val="7"/>
                <c:pt idx="0">
                  <c:v>0</c:v>
                </c:pt>
                <c:pt idx="1">
                  <c:v>0</c:v>
                </c:pt>
                <c:pt idx="2">
                  <c:v>0</c:v>
                </c:pt>
                <c:pt idx="3">
                  <c:v>0</c:v>
                </c:pt>
                <c:pt idx="4">
                  <c:v>0</c:v>
                </c:pt>
                <c:pt idx="5">
                  <c:v>0</c:v>
                </c:pt>
                <c:pt idx="6">
                  <c:v>1E-4</c:v>
                </c:pt>
              </c:numCache>
            </c:numRef>
          </c:val>
        </c:ser>
        <c:ser>
          <c:idx val="3"/>
          <c:order val="4"/>
          <c:tx>
            <c:strRef>
              <c:f>'FTE''s 47502'!$F$26</c:f>
              <c:strCache>
                <c:ptCount val="1"/>
                <c:pt idx="0">
                  <c:v>IT Information Technology</c:v>
                </c:pt>
              </c:strCache>
            </c:strRef>
          </c:tx>
          <c:invertIfNegative val="0"/>
          <c:cat>
            <c:numRef>
              <c:f>'FTE''s 47502'!$A$27:$A$33</c:f>
              <c:numCache>
                <c:formatCode>"FY"yy</c:formatCode>
                <c:ptCount val="7"/>
                <c:pt idx="0">
                  <c:v>42277</c:v>
                </c:pt>
                <c:pt idx="1">
                  <c:v>42643</c:v>
                </c:pt>
                <c:pt idx="2">
                  <c:v>43008</c:v>
                </c:pt>
                <c:pt idx="3">
                  <c:v>43373</c:v>
                </c:pt>
                <c:pt idx="4">
                  <c:v>43738</c:v>
                </c:pt>
                <c:pt idx="5">
                  <c:v>44104</c:v>
                </c:pt>
                <c:pt idx="6">
                  <c:v>44469</c:v>
                </c:pt>
              </c:numCache>
            </c:numRef>
          </c:cat>
          <c:val>
            <c:numRef>
              <c:f>'FTE''s 47502'!$F$27:$F$33</c:f>
              <c:numCache>
                <c:formatCode>#,##0.0</c:formatCode>
                <c:ptCount val="7"/>
                <c:pt idx="0">
                  <c:v>2.8299999999999999E-2</c:v>
                </c:pt>
                <c:pt idx="1">
                  <c:v>8.9800000000000005E-2</c:v>
                </c:pt>
                <c:pt idx="2">
                  <c:v>0.31319999999999998</c:v>
                </c:pt>
                <c:pt idx="3">
                  <c:v>0</c:v>
                </c:pt>
                <c:pt idx="4">
                  <c:v>0</c:v>
                </c:pt>
                <c:pt idx="5">
                  <c:v>0</c:v>
                </c:pt>
                <c:pt idx="6">
                  <c:v>0</c:v>
                </c:pt>
              </c:numCache>
            </c:numRef>
          </c:val>
        </c:ser>
        <c:ser>
          <c:idx val="7"/>
          <c:order val="5"/>
          <c:tx>
            <c:strRef>
              <c:f>'FTE''s 47502'!$G$26</c:f>
              <c:strCache>
                <c:ptCount val="1"/>
                <c:pt idx="0">
                  <c:v>SC Scientific</c:v>
                </c:pt>
              </c:strCache>
            </c:strRef>
          </c:tx>
          <c:invertIfNegative val="0"/>
          <c:val>
            <c:numRef>
              <c:f>'FTE''s 47502'!$G$27:$G$33</c:f>
              <c:numCache>
                <c:formatCode>#,##0.0</c:formatCode>
                <c:ptCount val="7"/>
                <c:pt idx="0">
                  <c:v>3.1707000000000001</c:v>
                </c:pt>
                <c:pt idx="1">
                  <c:v>1.9692000000000001</c:v>
                </c:pt>
                <c:pt idx="2">
                  <c:v>2.0808000000000004</c:v>
                </c:pt>
                <c:pt idx="3">
                  <c:v>2.0024999999999999</c:v>
                </c:pt>
                <c:pt idx="4">
                  <c:v>1.2924000000000002</c:v>
                </c:pt>
                <c:pt idx="5">
                  <c:v>1.1835</c:v>
                </c:pt>
                <c:pt idx="6">
                  <c:v>0</c:v>
                </c:pt>
              </c:numCache>
            </c:numRef>
          </c:val>
        </c:ser>
        <c:ser>
          <c:idx val="0"/>
          <c:order val="6"/>
          <c:tx>
            <c:strRef>
              <c:f>'FTE''s 47502'!$H$26</c:f>
              <c:strCache>
                <c:ptCount val="1"/>
                <c:pt idx="0">
                  <c:v>TE Technical</c:v>
                </c:pt>
              </c:strCache>
            </c:strRef>
          </c:tx>
          <c:invertIfNegative val="0"/>
          <c:cat>
            <c:numRef>
              <c:f>'FTE''s 47502'!$A$27:$A$33</c:f>
              <c:numCache>
                <c:formatCode>"FY"yy</c:formatCode>
                <c:ptCount val="7"/>
                <c:pt idx="0">
                  <c:v>42277</c:v>
                </c:pt>
                <c:pt idx="1">
                  <c:v>42643</c:v>
                </c:pt>
                <c:pt idx="2">
                  <c:v>43008</c:v>
                </c:pt>
                <c:pt idx="3">
                  <c:v>43373</c:v>
                </c:pt>
                <c:pt idx="4">
                  <c:v>43738</c:v>
                </c:pt>
                <c:pt idx="5">
                  <c:v>44104</c:v>
                </c:pt>
                <c:pt idx="6">
                  <c:v>44469</c:v>
                </c:pt>
              </c:numCache>
            </c:numRef>
          </c:cat>
          <c:val>
            <c:numRef>
              <c:f>'FTE''s 47502'!$H$27:$H$33</c:f>
              <c:numCache>
                <c:formatCode>#,##0.0</c:formatCode>
                <c:ptCount val="7"/>
                <c:pt idx="0">
                  <c:v>2.3941999999999997</c:v>
                </c:pt>
                <c:pt idx="1">
                  <c:v>1.9549999999999998</c:v>
                </c:pt>
                <c:pt idx="2">
                  <c:v>8.8013000000000012</c:v>
                </c:pt>
                <c:pt idx="3">
                  <c:v>10.141200000000001</c:v>
                </c:pt>
                <c:pt idx="4">
                  <c:v>8.2628999999999984</c:v>
                </c:pt>
                <c:pt idx="5">
                  <c:v>2.5415999999999999</c:v>
                </c:pt>
                <c:pt idx="6">
                  <c:v>0</c:v>
                </c:pt>
              </c:numCache>
            </c:numRef>
          </c:val>
        </c:ser>
        <c:dLbls>
          <c:showLegendKey val="0"/>
          <c:showVal val="0"/>
          <c:showCatName val="0"/>
          <c:showSerName val="0"/>
          <c:showPercent val="0"/>
          <c:showBubbleSize val="0"/>
        </c:dLbls>
        <c:gapWidth val="150"/>
        <c:overlap val="100"/>
        <c:axId val="214493824"/>
        <c:axId val="214671744"/>
      </c:barChart>
      <c:lineChart>
        <c:grouping val="standard"/>
        <c:varyColors val="0"/>
        <c:ser>
          <c:idx val="5"/>
          <c:order val="7"/>
          <c:tx>
            <c:strRef>
              <c:f>'FTE''s 47502'!$I$26</c:f>
              <c:strCache>
                <c:ptCount val="1"/>
                <c:pt idx="0">
                  <c:v>Cumulative</c:v>
                </c:pt>
              </c:strCache>
            </c:strRef>
          </c:tx>
          <c:marker>
            <c:symbol val="none"/>
          </c:marker>
          <c:cat>
            <c:numRef>
              <c:f>'FTE''s 47502'!$A$27:$A$33</c:f>
              <c:numCache>
                <c:formatCode>"FY"yy</c:formatCode>
                <c:ptCount val="7"/>
                <c:pt idx="0">
                  <c:v>42277</c:v>
                </c:pt>
                <c:pt idx="1">
                  <c:v>42643</c:v>
                </c:pt>
                <c:pt idx="2">
                  <c:v>43008</c:v>
                </c:pt>
                <c:pt idx="3">
                  <c:v>43373</c:v>
                </c:pt>
                <c:pt idx="4">
                  <c:v>43738</c:v>
                </c:pt>
                <c:pt idx="5">
                  <c:v>44104</c:v>
                </c:pt>
                <c:pt idx="6">
                  <c:v>44469</c:v>
                </c:pt>
              </c:numCache>
            </c:numRef>
          </c:cat>
          <c:val>
            <c:numRef>
              <c:f>'FTE''s 47502'!$I$27:$I$33</c:f>
              <c:numCache>
                <c:formatCode>#,##0.0</c:formatCode>
                <c:ptCount val="7"/>
                <c:pt idx="0">
                  <c:v>7.6934000000000005</c:v>
                </c:pt>
                <c:pt idx="1">
                  <c:v>13.867100000000001</c:v>
                </c:pt>
                <c:pt idx="2">
                  <c:v>28.563200000000002</c:v>
                </c:pt>
                <c:pt idx="3">
                  <c:v>45.246600000000001</c:v>
                </c:pt>
                <c:pt idx="4">
                  <c:v>57.5122</c:v>
                </c:pt>
                <c:pt idx="5">
                  <c:v>62.716099999999997</c:v>
                </c:pt>
                <c:pt idx="6">
                  <c:v>62.716200000000001</c:v>
                </c:pt>
              </c:numCache>
            </c:numRef>
          </c:val>
          <c:smooth val="0"/>
        </c:ser>
        <c:dLbls>
          <c:showLegendKey val="0"/>
          <c:showVal val="0"/>
          <c:showCatName val="0"/>
          <c:showSerName val="0"/>
          <c:showPercent val="0"/>
          <c:showBubbleSize val="0"/>
        </c:dLbls>
        <c:marker val="1"/>
        <c:smooth val="0"/>
        <c:axId val="216265856"/>
        <c:axId val="214674048"/>
      </c:lineChart>
      <c:catAx>
        <c:axId val="214493824"/>
        <c:scaling>
          <c:orientation val="minMax"/>
        </c:scaling>
        <c:delete val="0"/>
        <c:axPos val="b"/>
        <c:numFmt formatCode="&quot;FY&quot;yy" sourceLinked="1"/>
        <c:majorTickMark val="out"/>
        <c:minorTickMark val="none"/>
        <c:tickLblPos val="nextTo"/>
        <c:txPr>
          <a:bodyPr/>
          <a:lstStyle/>
          <a:p>
            <a:pPr>
              <a:defRPr sz="1200"/>
            </a:pPr>
            <a:endParaRPr lang="en-US"/>
          </a:p>
        </c:txPr>
        <c:crossAx val="214671744"/>
        <c:crosses val="autoZero"/>
        <c:auto val="1"/>
        <c:lblAlgn val="ctr"/>
        <c:lblOffset val="100"/>
        <c:noMultiLvlLbl val="0"/>
      </c:catAx>
      <c:valAx>
        <c:axId val="214671744"/>
        <c:scaling>
          <c:orientation val="minMax"/>
        </c:scaling>
        <c:delete val="0"/>
        <c:axPos val="l"/>
        <c:majorGridlines/>
        <c:title>
          <c:tx>
            <c:rich>
              <a:bodyPr rot="-5400000" vert="horz"/>
              <a:lstStyle/>
              <a:p>
                <a:pPr>
                  <a:defRPr sz="1400"/>
                </a:pPr>
                <a:r>
                  <a:rPr lang="en-US" sz="1400"/>
                  <a:t>Annual FTE's</a:t>
                </a:r>
              </a:p>
            </c:rich>
          </c:tx>
          <c:layout/>
          <c:overlay val="0"/>
        </c:title>
        <c:numFmt formatCode="#,##0.0" sourceLinked="1"/>
        <c:majorTickMark val="out"/>
        <c:minorTickMark val="none"/>
        <c:tickLblPos val="nextTo"/>
        <c:txPr>
          <a:bodyPr/>
          <a:lstStyle/>
          <a:p>
            <a:pPr>
              <a:defRPr sz="1200"/>
            </a:pPr>
            <a:endParaRPr lang="en-US"/>
          </a:p>
        </c:txPr>
        <c:crossAx val="214493824"/>
        <c:crosses val="autoZero"/>
        <c:crossBetween val="between"/>
      </c:valAx>
      <c:valAx>
        <c:axId val="214674048"/>
        <c:scaling>
          <c:orientation val="minMax"/>
        </c:scaling>
        <c:delete val="0"/>
        <c:axPos val="r"/>
        <c:title>
          <c:tx>
            <c:rich>
              <a:bodyPr rot="-5400000" vert="horz"/>
              <a:lstStyle/>
              <a:p>
                <a:pPr>
                  <a:defRPr sz="1400"/>
                </a:pPr>
                <a:r>
                  <a:rPr lang="en-US" sz="1400"/>
                  <a:t>Cumulative FTE's</a:t>
                </a:r>
              </a:p>
            </c:rich>
          </c:tx>
          <c:layout/>
          <c:overlay val="0"/>
        </c:title>
        <c:numFmt formatCode="#,##0.0" sourceLinked="1"/>
        <c:majorTickMark val="out"/>
        <c:minorTickMark val="none"/>
        <c:tickLblPos val="nextTo"/>
        <c:txPr>
          <a:bodyPr/>
          <a:lstStyle/>
          <a:p>
            <a:pPr>
              <a:defRPr sz="1200"/>
            </a:pPr>
            <a:endParaRPr lang="en-US"/>
          </a:p>
        </c:txPr>
        <c:crossAx val="216265856"/>
        <c:crosses val="max"/>
        <c:crossBetween val="between"/>
      </c:valAx>
      <c:dateAx>
        <c:axId val="216265856"/>
        <c:scaling>
          <c:orientation val="minMax"/>
        </c:scaling>
        <c:delete val="1"/>
        <c:axPos val="b"/>
        <c:numFmt formatCode="&quot;FY&quot;yy" sourceLinked="1"/>
        <c:majorTickMark val="out"/>
        <c:minorTickMark val="none"/>
        <c:tickLblPos val="none"/>
        <c:crossAx val="214674048"/>
        <c:crosses val="autoZero"/>
        <c:auto val="1"/>
        <c:lblOffset val="100"/>
        <c:baseTimeUnit val="years"/>
      </c:dateAx>
    </c:plotArea>
    <c:legend>
      <c:legendPos val="b"/>
      <c:layout>
        <c:manualLayout>
          <c:xMode val="edge"/>
          <c:yMode val="edge"/>
          <c:x val="4.773674258459628E-2"/>
          <c:y val="0.85936866509280596"/>
          <c:w val="0.89735805604944541"/>
          <c:h val="0.12626867781563211"/>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'Labor and Material 47502'!$B$24</c:f>
              <c:strCache>
                <c:ptCount val="1"/>
                <c:pt idx="0">
                  <c:v>L Labor</c:v>
                </c:pt>
              </c:strCache>
            </c:strRef>
          </c:tx>
          <c:invertIfNegative val="0"/>
          <c:cat>
            <c:numRef>
              <c:f>'Labor and Material 47502'!$A$25:$A$30</c:f>
              <c:numCache>
                <c:formatCode>"FY"yy</c:formatCode>
                <c:ptCount val="6"/>
                <c:pt idx="0">
                  <c:v>42277</c:v>
                </c:pt>
                <c:pt idx="1">
                  <c:v>42643</c:v>
                </c:pt>
                <c:pt idx="2">
                  <c:v>43008</c:v>
                </c:pt>
                <c:pt idx="3">
                  <c:v>43373</c:v>
                </c:pt>
                <c:pt idx="4">
                  <c:v>43738</c:v>
                </c:pt>
                <c:pt idx="5">
                  <c:v>44104</c:v>
                </c:pt>
              </c:numCache>
            </c:numRef>
          </c:cat>
          <c:val>
            <c:numRef>
              <c:f>'Labor and Material 47502'!$B$25:$B$30</c:f>
              <c:numCache>
                <c:formatCode>###,###,</c:formatCode>
                <c:ptCount val="6"/>
                <c:pt idx="0">
                  <c:v>2114138.3215999994</c:v>
                </c:pt>
                <c:pt idx="1">
                  <c:v>1646664.483800001</c:v>
                </c:pt>
                <c:pt idx="2">
                  <c:v>3390351.9327999996</c:v>
                </c:pt>
                <c:pt idx="3">
                  <c:v>3989859.3435999998</c:v>
                </c:pt>
                <c:pt idx="4">
                  <c:v>2977107.3130000001</c:v>
                </c:pt>
                <c:pt idx="5">
                  <c:v>1423208.9846999987</c:v>
                </c:pt>
              </c:numCache>
            </c:numRef>
          </c:val>
        </c:ser>
        <c:ser>
          <c:idx val="3"/>
          <c:order val="1"/>
          <c:tx>
            <c:strRef>
              <c:f>'Labor and Material 47502'!$C$24</c:f>
              <c:strCache>
                <c:ptCount val="1"/>
                <c:pt idx="0">
                  <c:v>M Material</c:v>
                </c:pt>
              </c:strCache>
            </c:strRef>
          </c:tx>
          <c:spPr>
            <a:solidFill>
              <a:srgbClr val="C0504D"/>
            </a:solidFill>
          </c:spPr>
          <c:invertIfNegative val="0"/>
          <c:cat>
            <c:numRef>
              <c:f>'Labor and Material 47502'!$A$25:$A$30</c:f>
              <c:numCache>
                <c:formatCode>"FY"yy</c:formatCode>
                <c:ptCount val="6"/>
                <c:pt idx="0">
                  <c:v>42277</c:v>
                </c:pt>
                <c:pt idx="1">
                  <c:v>42643</c:v>
                </c:pt>
                <c:pt idx="2">
                  <c:v>43008</c:v>
                </c:pt>
                <c:pt idx="3">
                  <c:v>43373</c:v>
                </c:pt>
                <c:pt idx="4">
                  <c:v>43738</c:v>
                </c:pt>
                <c:pt idx="5">
                  <c:v>44104</c:v>
                </c:pt>
              </c:numCache>
            </c:numRef>
          </c:cat>
          <c:val>
            <c:numRef>
              <c:f>'Labor and Material 47502'!$C$25:$C$30</c:f>
              <c:numCache>
                <c:formatCode>###,###,</c:formatCode>
                <c:ptCount val="6"/>
                <c:pt idx="0">
                  <c:v>407709.02890000009</c:v>
                </c:pt>
                <c:pt idx="1">
                  <c:v>757649.31599999999</c:v>
                </c:pt>
                <c:pt idx="2">
                  <c:v>3682416.5346999997</c:v>
                </c:pt>
                <c:pt idx="3">
                  <c:v>2884458.3990000007</c:v>
                </c:pt>
                <c:pt idx="4">
                  <c:v>3691388.6913000005</c:v>
                </c:pt>
                <c:pt idx="5">
                  <c:v>200397.59110000002</c:v>
                </c:pt>
              </c:numCache>
            </c:numRef>
          </c:val>
        </c:ser>
        <c:ser>
          <c:idx val="2"/>
          <c:order val="2"/>
          <c:tx>
            <c:strRef>
              <c:f>'Labor and Material 47502'!$D$24</c:f>
              <c:strCache>
                <c:ptCount val="1"/>
                <c:pt idx="0">
                  <c:v>Non-Fermi Labor</c:v>
                </c:pt>
              </c:strCache>
            </c:strRef>
          </c:tx>
          <c:invertIfNegative val="0"/>
          <c:cat>
            <c:numRef>
              <c:f>'Labor and Material 47502'!$A$25:$A$30</c:f>
              <c:numCache>
                <c:formatCode>"FY"yy</c:formatCode>
                <c:ptCount val="6"/>
                <c:pt idx="0">
                  <c:v>42277</c:v>
                </c:pt>
                <c:pt idx="1">
                  <c:v>42643</c:v>
                </c:pt>
                <c:pt idx="2">
                  <c:v>43008</c:v>
                </c:pt>
                <c:pt idx="3">
                  <c:v>43373</c:v>
                </c:pt>
                <c:pt idx="4">
                  <c:v>43738</c:v>
                </c:pt>
                <c:pt idx="5">
                  <c:v>44104</c:v>
                </c:pt>
              </c:numCache>
            </c:numRef>
          </c:cat>
          <c:val>
            <c:numRef>
              <c:f>'Labor and Material 47502'!$D$25:$D$30</c:f>
              <c:numCache>
                <c:formatCode>###,###,</c:formatCode>
                <c:ptCount val="6"/>
                <c:pt idx="0">
                  <c:v>0</c:v>
                </c:pt>
                <c:pt idx="1">
                  <c:v>94227.829100000032</c:v>
                </c:pt>
                <c:pt idx="2">
                  <c:v>440557.0172</c:v>
                </c:pt>
                <c:pt idx="3">
                  <c:v>369436.43510000018</c:v>
                </c:pt>
                <c:pt idx="4">
                  <c:v>389675.37879999977</c:v>
                </c:pt>
                <c:pt idx="5">
                  <c:v>141390.8112</c:v>
                </c:pt>
              </c:numCache>
            </c:numRef>
          </c:val>
        </c:ser>
        <c:dLbls>
          <c:showLegendKey val="0"/>
          <c:showVal val="0"/>
          <c:showCatName val="0"/>
          <c:showSerName val="0"/>
          <c:showPercent val="0"/>
          <c:showBubbleSize val="0"/>
        </c:dLbls>
        <c:gapWidth val="150"/>
        <c:overlap val="100"/>
        <c:axId val="331980800"/>
        <c:axId val="331982336"/>
      </c:barChart>
      <c:lineChart>
        <c:grouping val="standard"/>
        <c:varyColors val="0"/>
        <c:ser>
          <c:idx val="1"/>
          <c:order val="3"/>
          <c:tx>
            <c:strRef>
              <c:f>'Labor and Material 47502'!$E$24</c:f>
              <c:strCache>
                <c:ptCount val="1"/>
                <c:pt idx="0">
                  <c:v>Cumulative Total</c:v>
                </c:pt>
              </c:strCache>
            </c:strRef>
          </c:tx>
          <c:spPr>
            <a:ln>
              <a:solidFill>
                <a:srgbClr val="7030A0"/>
              </a:solidFill>
            </a:ln>
          </c:spPr>
          <c:marker>
            <c:symbol val="none"/>
          </c:marker>
          <c:cat>
            <c:numRef>
              <c:f>'Labor and Material 47502'!$A$25:$A$30</c:f>
              <c:numCache>
                <c:formatCode>"FY"yy</c:formatCode>
                <c:ptCount val="6"/>
                <c:pt idx="0">
                  <c:v>42277</c:v>
                </c:pt>
                <c:pt idx="1">
                  <c:v>42643</c:v>
                </c:pt>
                <c:pt idx="2">
                  <c:v>43008</c:v>
                </c:pt>
                <c:pt idx="3">
                  <c:v>43373</c:v>
                </c:pt>
                <c:pt idx="4">
                  <c:v>43738</c:v>
                </c:pt>
                <c:pt idx="5">
                  <c:v>44104</c:v>
                </c:pt>
              </c:numCache>
            </c:numRef>
          </c:cat>
          <c:val>
            <c:numRef>
              <c:f>'Labor and Material 47502'!$E$25:$E$30</c:f>
              <c:numCache>
                <c:formatCode>###,###,</c:formatCode>
                <c:ptCount val="6"/>
                <c:pt idx="0">
                  <c:v>14727604.6789</c:v>
                </c:pt>
                <c:pt idx="1">
                  <c:v>17226146.307800002</c:v>
                </c:pt>
                <c:pt idx="2">
                  <c:v>24739471.7925</c:v>
                </c:pt>
                <c:pt idx="3">
                  <c:v>31983225.970200002</c:v>
                </c:pt>
                <c:pt idx="4">
                  <c:v>39041397.353300005</c:v>
                </c:pt>
                <c:pt idx="5">
                  <c:v>40806394.740300007</c:v>
                </c:pt>
              </c:numCache>
            </c:numRef>
          </c:val>
          <c:smooth val="0"/>
        </c:ser>
        <c:dLbls>
          <c:showLegendKey val="0"/>
          <c:showVal val="0"/>
          <c:showCatName val="0"/>
          <c:showSerName val="0"/>
          <c:showPercent val="0"/>
          <c:showBubbleSize val="0"/>
        </c:dLbls>
        <c:marker val="1"/>
        <c:smooth val="0"/>
        <c:axId val="331986432"/>
        <c:axId val="331984256"/>
      </c:lineChart>
      <c:dateAx>
        <c:axId val="331980800"/>
        <c:scaling>
          <c:orientation val="minMax"/>
        </c:scaling>
        <c:delete val="0"/>
        <c:axPos val="b"/>
        <c:numFmt formatCode="&quot;FY&quot;yy" sourceLinked="1"/>
        <c:majorTickMark val="out"/>
        <c:minorTickMark val="none"/>
        <c:tickLblPos val="nextTo"/>
        <c:txPr>
          <a:bodyPr/>
          <a:lstStyle/>
          <a:p>
            <a:pPr>
              <a:defRPr sz="1200"/>
            </a:pPr>
            <a:endParaRPr lang="en-US"/>
          </a:p>
        </c:txPr>
        <c:crossAx val="331982336"/>
        <c:crosses val="autoZero"/>
        <c:auto val="1"/>
        <c:lblOffset val="100"/>
        <c:baseTimeUnit val="years"/>
      </c:dateAx>
      <c:valAx>
        <c:axId val="331982336"/>
        <c:scaling>
          <c:orientation val="minMax"/>
        </c:scaling>
        <c:delete val="0"/>
        <c:axPos val="l"/>
        <c:majorGridlines/>
        <c:title>
          <c:tx>
            <c:rich>
              <a:bodyPr rot="-5400000" vert="horz"/>
              <a:lstStyle/>
              <a:p>
                <a:pPr>
                  <a:defRPr sz="1400"/>
                </a:pPr>
                <a:r>
                  <a:rPr lang="en-US" sz="1400"/>
                  <a:t>Annual Cost $K</a:t>
                </a:r>
              </a:p>
            </c:rich>
          </c:tx>
          <c:layout>
            <c:manualLayout>
              <c:xMode val="edge"/>
              <c:yMode val="edge"/>
              <c:x val="5.9193488716241215E-3"/>
              <c:y val="0.29876102338976818"/>
            </c:manualLayout>
          </c:layout>
          <c:overlay val="0"/>
        </c:title>
        <c:numFmt formatCode="###,###," sourceLinked="1"/>
        <c:majorTickMark val="out"/>
        <c:minorTickMark val="none"/>
        <c:tickLblPos val="nextTo"/>
        <c:txPr>
          <a:bodyPr/>
          <a:lstStyle/>
          <a:p>
            <a:pPr>
              <a:defRPr sz="1200"/>
            </a:pPr>
            <a:endParaRPr lang="en-US"/>
          </a:p>
        </c:txPr>
        <c:crossAx val="331980800"/>
        <c:crosses val="autoZero"/>
        <c:crossBetween val="between"/>
      </c:valAx>
      <c:valAx>
        <c:axId val="331984256"/>
        <c:scaling>
          <c:orientation val="minMax"/>
        </c:scaling>
        <c:delete val="0"/>
        <c:axPos val="r"/>
        <c:title>
          <c:tx>
            <c:rich>
              <a:bodyPr rot="-5400000" vert="horz"/>
              <a:lstStyle/>
              <a:p>
                <a:pPr>
                  <a:defRPr sz="1400"/>
                </a:pPr>
                <a:r>
                  <a:rPr lang="en-US" sz="1400"/>
                  <a:t>Cumulative Cost $K</a:t>
                </a:r>
              </a:p>
              <a:p>
                <a:pPr>
                  <a:defRPr sz="1400"/>
                </a:pPr>
                <a:endParaRPr lang="en-US" sz="1400"/>
              </a:p>
            </c:rich>
          </c:tx>
          <c:layout>
            <c:manualLayout>
              <c:xMode val="edge"/>
              <c:yMode val="edge"/>
              <c:x val="0.94497965223825375"/>
              <c:y val="0.29815378668049997"/>
            </c:manualLayout>
          </c:layout>
          <c:overlay val="0"/>
        </c:title>
        <c:numFmt formatCode="###,###," sourceLinked="1"/>
        <c:majorTickMark val="out"/>
        <c:minorTickMark val="none"/>
        <c:tickLblPos val="nextTo"/>
        <c:txPr>
          <a:bodyPr/>
          <a:lstStyle/>
          <a:p>
            <a:pPr>
              <a:defRPr sz="1200"/>
            </a:pPr>
            <a:endParaRPr lang="en-US"/>
          </a:p>
        </c:txPr>
        <c:crossAx val="331986432"/>
        <c:crosses val="max"/>
        <c:crossBetween val="between"/>
      </c:valAx>
      <c:dateAx>
        <c:axId val="331986432"/>
        <c:scaling>
          <c:orientation val="minMax"/>
        </c:scaling>
        <c:delete val="1"/>
        <c:axPos val="b"/>
        <c:numFmt formatCode="&quot;FY&quot;yy" sourceLinked="1"/>
        <c:majorTickMark val="out"/>
        <c:minorTickMark val="none"/>
        <c:tickLblPos val="none"/>
        <c:crossAx val="331984256"/>
        <c:crosses val="autoZero"/>
        <c:auto val="1"/>
        <c:lblOffset val="100"/>
        <c:baseTimeUnit val="years"/>
        <c:majorUnit val="1"/>
        <c:minorUnit val="1"/>
      </c:dateAx>
      <c:spPr>
        <a:noFill/>
        <a:ln w="25400">
          <a:noFill/>
        </a:ln>
      </c:spPr>
    </c:plotArea>
    <c:legend>
      <c:legendPos val="b"/>
      <c:layout/>
      <c:overlay val="0"/>
      <c:txPr>
        <a:bodyPr/>
        <a:lstStyle/>
        <a:p>
          <a:pPr>
            <a:defRPr sz="1400"/>
          </a:pPr>
          <a:endParaRPr lang="en-US"/>
        </a:p>
      </c:txPr>
    </c:legend>
    <c:plotVisOnly val="1"/>
    <c:dispBlanksAs val="gap"/>
    <c:showDLblsOverMax val="0"/>
  </c:chart>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0.09669</cdr:x>
      <cdr:y>0.48523</cdr:y>
    </cdr:from>
    <cdr:to>
      <cdr:x>0.21056</cdr:x>
      <cdr:y>0.54778</cdr:y>
    </cdr:to>
    <cdr:sp macro="" textlink="">
      <cdr:nvSpPr>
        <cdr:cNvPr id="2" name="TextBox 1"/>
        <cdr:cNvSpPr txBox="1"/>
      </cdr:nvSpPr>
      <cdr:spPr>
        <a:xfrm xmlns:a="http://schemas.openxmlformats.org/drawingml/2006/main">
          <a:off x="841085" y="2585897"/>
          <a:ext cx="990600" cy="333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solidFill>
                <a:srgbClr val="FFFF00"/>
              </a:solidFill>
              <a:effectLst>
                <a:outerShdw blurRad="38100" dist="38100" dir="2700000" algn="tl">
                  <a:srgbClr val="000000">
                    <a:alpha val="43137"/>
                  </a:srgbClr>
                </a:outerShdw>
              </a:effectLst>
            </a:rPr>
            <a:t>Preliminary</a:t>
          </a:r>
          <a:endParaRPr lang="en-US" sz="1600" dirty="0">
            <a:solidFill>
              <a:srgbClr val="FFFF00"/>
            </a:solidFill>
            <a:effectLst>
              <a:outerShdw blurRad="38100" dist="38100" dir="2700000" algn="tl">
                <a:srgbClr val="000000">
                  <a:alpha val="43137"/>
                </a:srgbClr>
              </a:outerShdw>
            </a:effectLst>
          </a:endParaRPr>
        </a:p>
      </cdr:txBody>
    </cdr:sp>
  </cdr:relSizeAnchor>
  <cdr:relSizeAnchor xmlns:cdr="http://schemas.openxmlformats.org/drawingml/2006/chartDrawing">
    <cdr:from>
      <cdr:x>0.31589</cdr:x>
      <cdr:y>0.68064</cdr:y>
    </cdr:from>
    <cdr:to>
      <cdr:x>0.42976</cdr:x>
      <cdr:y>0.74319</cdr:y>
    </cdr:to>
    <cdr:sp macro="" textlink="">
      <cdr:nvSpPr>
        <cdr:cNvPr id="3" name="TextBox 1"/>
        <cdr:cNvSpPr txBox="1"/>
      </cdr:nvSpPr>
      <cdr:spPr>
        <a:xfrm xmlns:a="http://schemas.openxmlformats.org/drawingml/2006/main">
          <a:off x="2747976" y="3627297"/>
          <a:ext cx="990600" cy="33337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rgbClr val="FFFF00"/>
              </a:solidFill>
              <a:effectLst>
                <a:outerShdw blurRad="38100" dist="38100" dir="2700000" algn="tl">
                  <a:srgbClr val="000000">
                    <a:alpha val="43137"/>
                  </a:srgbClr>
                </a:outerShdw>
              </a:effectLst>
            </a:rPr>
            <a:t>Advanced</a:t>
          </a:r>
          <a:endParaRPr lang="en-US" sz="1600" dirty="0">
            <a:solidFill>
              <a:srgbClr val="FFFF00"/>
            </a:solidFill>
            <a:effectLst>
              <a:outerShdw blurRad="38100" dist="38100" dir="2700000" algn="tl">
                <a:srgbClr val="000000">
                  <a:alpha val="43137"/>
                </a:srgbClr>
              </a:outerShdw>
            </a:effectLst>
          </a:endParaRPr>
        </a:p>
      </cdr:txBody>
    </cdr:sp>
  </cdr:relSizeAnchor>
  <cdr:relSizeAnchor xmlns:cdr="http://schemas.openxmlformats.org/drawingml/2006/chartDrawing">
    <cdr:from>
      <cdr:x>0.34341</cdr:x>
      <cdr:y>0.24454</cdr:y>
    </cdr:from>
    <cdr:to>
      <cdr:x>0.45728</cdr:x>
      <cdr:y>0.30709</cdr:y>
    </cdr:to>
    <cdr:sp macro="" textlink="">
      <cdr:nvSpPr>
        <cdr:cNvPr id="4" name="TextBox 1"/>
        <cdr:cNvSpPr txBox="1"/>
      </cdr:nvSpPr>
      <cdr:spPr>
        <a:xfrm xmlns:a="http://schemas.openxmlformats.org/drawingml/2006/main">
          <a:off x="2987385" y="1303197"/>
          <a:ext cx="990600" cy="33337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rgbClr val="FFFF00"/>
              </a:solidFill>
              <a:effectLst>
                <a:outerShdw blurRad="38100" dist="38100" dir="2700000" algn="tl">
                  <a:srgbClr val="000000">
                    <a:alpha val="43137"/>
                  </a:srgbClr>
                </a:outerShdw>
              </a:effectLst>
            </a:rPr>
            <a:t>Existing P.O.</a:t>
          </a:r>
          <a:endParaRPr lang="en-US" sz="1600" dirty="0">
            <a:solidFill>
              <a:srgbClr val="FFFF00"/>
            </a:solidFill>
            <a:effectLst>
              <a:outerShdw blurRad="38100" dist="38100" dir="2700000" algn="tl">
                <a:srgbClr val="000000">
                  <a:alpha val="43137"/>
                </a:srgbClr>
              </a:outerShdw>
            </a:effectLst>
          </a:endParaRPr>
        </a:p>
      </cdr:txBody>
    </cdr:sp>
  </cdr:relSizeAnchor>
  <cdr:relSizeAnchor xmlns:cdr="http://schemas.openxmlformats.org/drawingml/2006/chartDrawing">
    <cdr:from>
      <cdr:x>0.38283</cdr:x>
      <cdr:y>0.45395</cdr:y>
    </cdr:from>
    <cdr:to>
      <cdr:x>0.44706</cdr:x>
      <cdr:y>0.5165</cdr:y>
    </cdr:to>
    <cdr:sp macro="" textlink="">
      <cdr:nvSpPr>
        <cdr:cNvPr id="5" name="TextBox 1"/>
        <cdr:cNvSpPr txBox="1"/>
      </cdr:nvSpPr>
      <cdr:spPr>
        <a:xfrm xmlns:a="http://schemas.openxmlformats.org/drawingml/2006/main">
          <a:off x="3330285" y="2419209"/>
          <a:ext cx="558800" cy="33337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rgbClr val="FFFF00"/>
              </a:solidFill>
              <a:effectLst>
                <a:outerShdw blurRad="38100" dist="38100" dir="2700000" algn="tl">
                  <a:srgbClr val="000000">
                    <a:alpha val="43137"/>
                  </a:srgbClr>
                </a:outerShdw>
              </a:effectLst>
            </a:rPr>
            <a:t>LOE</a:t>
          </a:r>
          <a:endParaRPr lang="en-US" sz="1600" dirty="0">
            <a:solidFill>
              <a:srgbClr val="FFFF00"/>
            </a:solidFill>
            <a:effectLst>
              <a:outerShdw blurRad="38100" dist="38100" dir="2700000" algn="tl">
                <a:srgbClr val="000000">
                  <a:alpha val="43137"/>
                </a:srgbClr>
              </a:outerShdw>
            </a:effectLs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latin typeface="Calibri" panose="020F050202020403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latin typeface="Calibri" panose="020F0502020204030204" pitchFamily="34" charset="0"/>
              </a:rPr>
              <a:pPr>
                <a:defRPr/>
              </a:pPr>
              <a:t>10/13/2014</a:t>
            </a:fld>
            <a:endParaRPr lang="en-US">
              <a:latin typeface="Calibri" panose="020F050202020403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latin typeface="Calibri" panose="020F050202020403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Calibri" panose="020F0502020204030204" pitchFamily="34"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Calibri" panose="020F0502020204030204" pitchFamily="34" charset="0"/>
                <a:ea typeface="+mn-ea"/>
                <a:cs typeface="+mn-cs"/>
              </a:defRPr>
            </a:lvl1pPr>
          </a:lstStyle>
          <a:p>
            <a:pPr>
              <a:defRPr/>
            </a:pPr>
            <a:fld id="{82702176-6DAC-6B4F-B700-3AD3B8686ACC}" type="datetimeFigureOut">
              <a:rPr lang="en-US" smtClean="0"/>
              <a:pPr>
                <a:defRPr/>
              </a:pPr>
              <a:t>10/13/2014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Calibri" panose="020F0502020204030204"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Calibri" panose="020F0502020204030204" pitchFamily="34" charset="0"/>
                <a:ea typeface="+mn-ea"/>
                <a:cs typeface="+mn-cs"/>
              </a:defRPr>
            </a:lvl1pPr>
          </a:lstStyle>
          <a:p>
            <a:pPr>
              <a:defRPr/>
            </a:pPr>
            <a:fld id="{4649E3D0-3FEA-B642-9F67-967BE3D8E8DB}" type="slidenum">
              <a:rPr lang="en-US" smtClean="0"/>
              <a:pPr>
                <a:defRPr/>
              </a:pPr>
              <a:t>‹#›</a:t>
            </a:fld>
            <a:endParaRPr lang="en-US"/>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panose="020F0502020204030204" pitchFamily="34" charset="0"/>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Calibri" panose="020F0502020204030204" pitchFamily="34" charset="0"/>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Calibri" panose="020F0502020204030204" pitchFamily="34" charset="0"/>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Calibri" panose="020F0502020204030204" pitchFamily="34" charset="0"/>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Calibri" panose="020F0502020204030204" pitchFamily="34"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a:t>
            </a:fld>
            <a:endParaRPr lang="en-US"/>
          </a:p>
        </p:txBody>
      </p:sp>
    </p:spTree>
    <p:extLst>
      <p:ext uri="{BB962C8B-B14F-4D97-AF65-F5344CB8AC3E}">
        <p14:creationId xmlns:p14="http://schemas.microsoft.com/office/powerpoint/2010/main" val="149099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muons for the Mu2e experiment come from the interaction of a primary proton beam</a:t>
            </a:r>
            <a:r>
              <a:rPr lang="en-US" baseline="0" dirty="0" smtClean="0"/>
              <a:t> with a tungsten target in the Mu2e experimental hall. The protons that meet the requirements of the experiment are derived thusly:</a:t>
            </a:r>
            <a:endParaRPr lang="en-US" dirty="0" smtClean="0"/>
          </a:p>
          <a:p>
            <a:pPr>
              <a:spcBef>
                <a:spcPts val="0"/>
              </a:spcBef>
              <a:spcAft>
                <a:spcPts val="600"/>
              </a:spcAft>
            </a:pPr>
            <a:r>
              <a:rPr lang="en-US" dirty="0" smtClean="0"/>
              <a:t>- A single batch (4 Tp) of 8 GeV</a:t>
            </a:r>
            <a:r>
              <a:rPr lang="en-US" baseline="0" dirty="0" smtClean="0"/>
              <a:t> KE protons are transported to the Recycler Ring via the MI-8 Line.</a:t>
            </a:r>
          </a:p>
          <a:p>
            <a:pPr>
              <a:spcBef>
                <a:spcPts val="0"/>
              </a:spcBef>
              <a:spcAft>
                <a:spcPts val="600"/>
              </a:spcAft>
            </a:pPr>
            <a:r>
              <a:rPr lang="en-US" baseline="0" dirty="0" smtClean="0"/>
              <a:t>- The proton batch is rebunched in the Recycler with a 2.5 MHz RF system into 4 narrow bunches that occupy 1/7</a:t>
            </a:r>
            <a:r>
              <a:rPr lang="en-US" baseline="30000" dirty="0" smtClean="0"/>
              <a:t>th</a:t>
            </a:r>
            <a:r>
              <a:rPr lang="en-US" baseline="0" dirty="0" smtClean="0"/>
              <a:t> of the Recycler circumference.</a:t>
            </a:r>
          </a:p>
          <a:p>
            <a:pPr>
              <a:spcBef>
                <a:spcPts val="0"/>
              </a:spcBef>
              <a:spcAft>
                <a:spcPts val="600"/>
              </a:spcAft>
            </a:pPr>
            <a:r>
              <a:rPr lang="en-US" baseline="0" dirty="0" smtClean="0"/>
              <a:t>- These bunches are extracted, one-at-a-time, from the Recycler and transported to the Delivery Ring.</a:t>
            </a:r>
          </a:p>
          <a:p>
            <a:pPr>
              <a:spcBef>
                <a:spcPts val="0"/>
              </a:spcBef>
              <a:spcAft>
                <a:spcPts val="600"/>
              </a:spcAft>
            </a:pPr>
            <a:r>
              <a:rPr lang="en-US" baseline="0" dirty="0" smtClean="0"/>
              <a:t>- The single bunch circulating in the Delivery Ring is resonantly extracted over approximately 54 msec to the Mu2e proton target forming a train of bunches spaced in time by 1.695 micro-sec (Delivery Ring </a:t>
            </a:r>
            <a:r>
              <a:rPr lang="en-US" baseline="0" dirty="0" err="1" smtClean="0"/>
              <a:t>T</a:t>
            </a:r>
            <a:r>
              <a:rPr lang="en-US" baseline="-25000" dirty="0" err="1" smtClean="0"/>
              <a:t>rev</a:t>
            </a:r>
            <a:r>
              <a:rPr lang="en-US" baseline="0" dirty="0" smtClean="0"/>
              <a:t>).</a:t>
            </a:r>
          </a:p>
          <a:p>
            <a:pPr>
              <a:spcBef>
                <a:spcPts val="0"/>
              </a:spcBef>
              <a:spcAft>
                <a:spcPts val="600"/>
              </a:spcAft>
            </a:pPr>
            <a:r>
              <a:rPr lang="en-US" baseline="0" dirty="0" smtClean="0"/>
              <a:t>- These proton bunches are transported to the proton target via the M4 Beamline.</a:t>
            </a:r>
          </a:p>
          <a:p>
            <a:pPr marL="0" indent="0">
              <a:spcBef>
                <a:spcPts val="0"/>
              </a:spcBef>
              <a:spcAft>
                <a:spcPts val="600"/>
              </a:spcAft>
              <a:buFontTx/>
              <a:buNone/>
            </a:pPr>
            <a:r>
              <a:rPr lang="en-US" baseline="0" dirty="0" smtClean="0"/>
              <a:t>- During transport from the Delivery Ring to the target the beam pulse passes through an extinction section containing a fast ac dipole magnet that removes the unwanted beam between pulses.</a:t>
            </a:r>
          </a:p>
          <a:p>
            <a:pPr>
              <a:spcBef>
                <a:spcPts val="0"/>
              </a:spcBef>
              <a:spcAft>
                <a:spcPts val="600"/>
              </a:spcAft>
            </a:pPr>
            <a:r>
              <a:rPr lang="en-US" baseline="0" dirty="0" smtClean="0"/>
              <a:t>- This process is repeated twice for every 1.333 sec MI ramp cycle in the part of the cycle during which NOvA beam is being accelerated in the Main Injector.</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10</a:t>
            </a:fld>
            <a:endParaRPr lang="en-US"/>
          </a:p>
        </p:txBody>
      </p:sp>
    </p:spTree>
    <p:extLst>
      <p:ext uri="{BB962C8B-B14F-4D97-AF65-F5344CB8AC3E}">
        <p14:creationId xmlns:p14="http://schemas.microsoft.com/office/powerpoint/2010/main" val="1161835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there are two competing constraints on the AC dipole excitation:</a:t>
            </a:r>
          </a:p>
          <a:p>
            <a:pPr marL="228600" indent="-228600">
              <a:buAutoNum type="arabicParenBoth"/>
            </a:pPr>
            <a:r>
              <a:rPr lang="en-US" baseline="0" dirty="0" smtClean="0"/>
              <a:t>Efficient transmission of in-time beam (99.7%)</a:t>
            </a:r>
          </a:p>
          <a:p>
            <a:pPr marL="228600" indent="-228600">
              <a:buAutoNum type="arabicParenBoth"/>
            </a:pPr>
            <a:r>
              <a:rPr lang="en-US" baseline="0" dirty="0" smtClean="0"/>
              <a:t>Kick all out-of-time beam into collimator and only the collimator – that is why the out-of-time part of the waveform must be flattened.</a:t>
            </a:r>
          </a:p>
          <a:p>
            <a:pPr marL="0" indent="0">
              <a:buNone/>
            </a:pPr>
            <a:endParaRPr lang="en-US" baseline="0" dirty="0" smtClean="0"/>
          </a:p>
          <a:p>
            <a:pPr marL="0" indent="0">
              <a:buNone/>
            </a:pPr>
            <a:r>
              <a:rPr lang="en-US" baseline="0" dirty="0" smtClean="0"/>
              <a:t>The lattice functions for this section of the beamline is included in the backup slides.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11</a:t>
            </a:fld>
            <a:endParaRPr lang="en-US"/>
          </a:p>
        </p:txBody>
      </p:sp>
    </p:spTree>
    <p:extLst>
      <p:ext uri="{BB962C8B-B14F-4D97-AF65-F5344CB8AC3E}">
        <p14:creationId xmlns:p14="http://schemas.microsoft.com/office/powerpoint/2010/main" val="180990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12</a:t>
            </a:fld>
            <a:endParaRPr lang="en-US"/>
          </a:p>
        </p:txBody>
      </p:sp>
    </p:spTree>
    <p:extLst>
      <p:ext uri="{BB962C8B-B14F-4D97-AF65-F5344CB8AC3E}">
        <p14:creationId xmlns:p14="http://schemas.microsoft.com/office/powerpoint/2010/main" val="2267168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4"/>
              </a:spcBef>
            </a:pPr>
            <a:r>
              <a:rPr lang="en-US" baseline="0" dirty="0" smtClean="0"/>
              <a:t>Note: 3 hour integration time assumes design beam power (6 Tp/sec -- ~8 kW)</a:t>
            </a:r>
          </a:p>
        </p:txBody>
      </p:sp>
      <p:sp>
        <p:nvSpPr>
          <p:cNvPr id="4" name="Slide Number Placeholder 3"/>
          <p:cNvSpPr>
            <a:spLocks noGrp="1"/>
          </p:cNvSpPr>
          <p:nvPr>
            <p:ph type="sldNum" sz="quarter" idx="10"/>
          </p:nvPr>
        </p:nvSpPr>
        <p:spPr/>
        <p:txBody>
          <a:bodyPr/>
          <a:lstStyle/>
          <a:p>
            <a:fld id="{8D4A254F-9F57-114D-86BE-FFC886BA4761}" type="slidenum">
              <a:rPr lang="en-US" smtClean="0"/>
              <a:pPr/>
              <a:t>13</a:t>
            </a:fld>
            <a:endParaRPr lang="en-US"/>
          </a:p>
        </p:txBody>
      </p:sp>
    </p:spTree>
    <p:extLst>
      <p:ext uri="{BB962C8B-B14F-4D97-AF65-F5344CB8AC3E}">
        <p14:creationId xmlns:p14="http://schemas.microsoft.com/office/powerpoint/2010/main" val="180433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i="0" dirty="0" smtClean="0">
                <a:latin typeface="Times New Roman" panose="02020603050405020304" pitchFamily="18" charset="0"/>
                <a:cs typeface="Times New Roman" panose="02020603050405020304" pitchFamily="18" charset="0"/>
              </a:rPr>
              <a:t>The filter</a:t>
            </a:r>
            <a:r>
              <a:rPr lang="en-US" sz="1200" i="0" baseline="0" dirty="0" smtClean="0">
                <a:latin typeface="Times New Roman" panose="02020603050405020304" pitchFamily="18" charset="0"/>
                <a:cs typeface="Times New Roman" panose="02020603050405020304" pitchFamily="18" charset="0"/>
              </a:rPr>
              <a:t> is designed to select a small number of charged particles of momentum ~ 4.2 GeV/c and shield detectors from unwanted interaction products</a:t>
            </a:r>
          </a:p>
          <a:p>
            <a:pPr marL="228600" indent="-228600">
              <a:buAutoNum type="arabicPeriod"/>
            </a:pPr>
            <a:r>
              <a:rPr lang="en-US" sz="1200" i="0" baseline="0" dirty="0" smtClean="0">
                <a:latin typeface="Times New Roman" panose="02020603050405020304" pitchFamily="18" charset="0"/>
                <a:cs typeface="Times New Roman" panose="02020603050405020304" pitchFamily="18" charset="0"/>
              </a:rPr>
              <a:t>Spectrometer magnet and detectors measure in-time and out-of-time rates with equal efficiency</a:t>
            </a:r>
          </a:p>
          <a:p>
            <a:pPr marL="228600" indent="-228600">
              <a:buAutoNum type="arabicPeriod"/>
            </a:pPr>
            <a:r>
              <a:rPr lang="en-US" sz="1200" i="0" dirty="0" smtClean="0">
                <a:latin typeface="Times New Roman" panose="02020603050405020304" pitchFamily="18" charset="0"/>
                <a:cs typeface="Times New Roman" panose="02020603050405020304" pitchFamily="18" charset="0"/>
              </a:rPr>
              <a:t>The range stack will help establish the muon content of both in-time and out-of-time beams. </a:t>
            </a:r>
          </a:p>
          <a:p>
            <a:pPr marL="228600" indent="-228600">
              <a:buAutoNum type="arabicPeriod"/>
            </a:pPr>
            <a:r>
              <a:rPr lang="en-US" sz="1200" i="0" dirty="0" smtClean="0">
                <a:latin typeface="Times New Roman" panose="02020603050405020304" pitchFamily="18" charset="0"/>
                <a:cs typeface="Times New Roman" panose="02020603050405020304" pitchFamily="18" charset="0"/>
              </a:rPr>
              <a:t>Principle</a:t>
            </a:r>
            <a:r>
              <a:rPr lang="en-US" sz="1200" i="0" baseline="0" dirty="0" smtClean="0">
                <a:latin typeface="Times New Roman" panose="02020603050405020304" pitchFamily="18" charset="0"/>
                <a:cs typeface="Times New Roman" panose="02020603050405020304" pitchFamily="18" charset="0"/>
              </a:rPr>
              <a:t> of operation is to build up a statistical picture of the in-time and out-of-time particle distributions over the course of ~3 hours at design beam intensity.</a:t>
            </a:r>
          </a:p>
          <a:p>
            <a:pPr marL="228600" indent="-228600">
              <a:buAutoNum type="arabicPeriod"/>
            </a:pPr>
            <a:r>
              <a:rPr lang="en-US" sz="1200" i="0" baseline="0" dirty="0" smtClean="0">
                <a:latin typeface="Times New Roman" panose="02020603050405020304" pitchFamily="18" charset="0"/>
                <a:cs typeface="Times New Roman" panose="02020603050405020304" pitchFamily="18" charset="0"/>
              </a:rPr>
              <a:t>At 10</a:t>
            </a:r>
            <a:r>
              <a:rPr lang="en-US" sz="1200" i="0" baseline="30000" dirty="0" smtClean="0">
                <a:latin typeface="Times New Roman" panose="02020603050405020304" pitchFamily="18" charset="0"/>
                <a:cs typeface="Times New Roman" panose="02020603050405020304" pitchFamily="18" charset="0"/>
              </a:rPr>
              <a:t>-10</a:t>
            </a:r>
            <a:r>
              <a:rPr lang="en-US" sz="1200" i="0" baseline="0" dirty="0" smtClean="0">
                <a:latin typeface="Times New Roman" panose="02020603050405020304" pitchFamily="18" charset="0"/>
                <a:cs typeface="Times New Roman" panose="02020603050405020304" pitchFamily="18" charset="0"/>
              </a:rPr>
              <a:t> extinction, for every 6x10</a:t>
            </a:r>
            <a:r>
              <a:rPr lang="en-US" sz="1200" i="0" baseline="30000" dirty="0" smtClean="0">
                <a:latin typeface="Times New Roman" panose="02020603050405020304" pitchFamily="18" charset="0"/>
                <a:cs typeface="Times New Roman" panose="02020603050405020304" pitchFamily="18" charset="0"/>
              </a:rPr>
              <a:t>16 </a:t>
            </a:r>
            <a:r>
              <a:rPr lang="en-US" sz="1200" i="0" baseline="0" dirty="0" smtClean="0">
                <a:latin typeface="Times New Roman" panose="02020603050405020304" pitchFamily="18" charset="0"/>
                <a:cs typeface="Times New Roman" panose="02020603050405020304" pitchFamily="18" charset="0"/>
              </a:rPr>
              <a:t>POT (~3 hours at design intensity), about 5 tracks will appear in the pixel planes.</a:t>
            </a:r>
            <a:endParaRPr lang="en-US" i="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14</a:t>
            </a:fld>
            <a:endParaRPr lang="en-US"/>
          </a:p>
        </p:txBody>
      </p:sp>
    </p:spTree>
    <p:extLst>
      <p:ext uri="{BB962C8B-B14F-4D97-AF65-F5344CB8AC3E}">
        <p14:creationId xmlns:p14="http://schemas.microsoft.com/office/powerpoint/2010/main" val="4268233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For the sake of time, the Proton Absorber and Protection</a:t>
            </a:r>
            <a:r>
              <a:rPr lang="en-US" baseline="0" smtClean="0"/>
              <a:t> Collimator requirements will not be covered in this talk (see backup slides and/or Rick Coleman’s breakout talk).</a:t>
            </a:r>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15</a:t>
            </a:fld>
            <a:endParaRPr lang="en-US"/>
          </a:p>
        </p:txBody>
      </p:sp>
    </p:spTree>
    <p:extLst>
      <p:ext uri="{BB962C8B-B14F-4D97-AF65-F5344CB8AC3E}">
        <p14:creationId xmlns:p14="http://schemas.microsoft.com/office/powerpoint/2010/main" val="45387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Calibri" panose="020F0502020204030204" pitchFamily="34" charset="0"/>
              </a:rPr>
              <a:t>Target Positioning Requirements are included in the backup slides</a:t>
            </a:r>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16</a:t>
            </a:fld>
            <a:endParaRPr lang="en-US"/>
          </a:p>
        </p:txBody>
      </p:sp>
    </p:spTree>
    <p:extLst>
      <p:ext uri="{BB962C8B-B14F-4D97-AF65-F5344CB8AC3E}">
        <p14:creationId xmlns:p14="http://schemas.microsoft.com/office/powerpoint/2010/main" val="4074408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man making the optical pyrometer measurement in the picture at the right is Roger Bennett – RAL Physicist. </a:t>
            </a:r>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17</a:t>
            </a:fld>
            <a:endParaRPr lang="en-US"/>
          </a:p>
        </p:txBody>
      </p:sp>
    </p:spTree>
    <p:extLst>
      <p:ext uri="{BB962C8B-B14F-4D97-AF65-F5344CB8AC3E}">
        <p14:creationId xmlns:p14="http://schemas.microsoft.com/office/powerpoint/2010/main" val="3040250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purpose of the HRS is to</a:t>
            </a:r>
            <a:r>
              <a:rPr lang="en-US" baseline="0" smtClean="0"/>
              <a:t> protect the PS from the heat and radiation produced by the proton target when 8 kW/8 GeV protons are targeted.</a:t>
            </a:r>
            <a:endParaRPr lang="en-US" smtClean="0"/>
          </a:p>
          <a:p>
            <a:r>
              <a:rPr lang="en-US" smtClean="0"/>
              <a:t>NOTE: TS1 coils</a:t>
            </a:r>
            <a:r>
              <a:rPr lang="en-US" baseline="0" smtClean="0"/>
              <a:t> are not drawn.</a:t>
            </a:r>
            <a:endParaRPr lang="en-US"/>
          </a:p>
        </p:txBody>
      </p:sp>
      <p:sp>
        <p:nvSpPr>
          <p:cNvPr id="4" name="Slide Number Placeholder 3"/>
          <p:cNvSpPr>
            <a:spLocks noGrp="1"/>
          </p:cNvSpPr>
          <p:nvPr>
            <p:ph type="sldNum" sz="quarter" idx="10"/>
          </p:nvPr>
        </p:nvSpPr>
        <p:spPr/>
        <p:txBody>
          <a:bodyPr/>
          <a:lstStyle/>
          <a:p>
            <a:fld id="{DC70CA3C-79EA-4B18-8CB5-D77BCE43CCB6}" type="slidenum">
              <a:rPr lang="en-US" smtClean="0"/>
              <a:t>18</a:t>
            </a:fld>
            <a:endParaRPr lang="en-US"/>
          </a:p>
        </p:txBody>
      </p:sp>
    </p:spTree>
    <p:extLst>
      <p:ext uri="{BB962C8B-B14F-4D97-AF65-F5344CB8AC3E}">
        <p14:creationId xmlns:p14="http://schemas.microsoft.com/office/powerpoint/2010/main" val="3977957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19</a:t>
            </a:fld>
            <a:endParaRPr lang="en-US"/>
          </a:p>
        </p:txBody>
      </p:sp>
    </p:spTree>
    <p:extLst>
      <p:ext uri="{BB962C8B-B14F-4D97-AF65-F5344CB8AC3E}">
        <p14:creationId xmlns:p14="http://schemas.microsoft.com/office/powerpoint/2010/main" val="225844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a:t>
            </a:fld>
            <a:endParaRPr lang="en-US"/>
          </a:p>
        </p:txBody>
      </p:sp>
    </p:spTree>
    <p:extLst>
      <p:ext uri="{BB962C8B-B14F-4D97-AF65-F5344CB8AC3E}">
        <p14:creationId xmlns:p14="http://schemas.microsoft.com/office/powerpoint/2010/main" val="1968127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Extraction time duty factor is the ratio</a:t>
            </a:r>
            <a:r>
              <a:rPr lang="en-US" baseline="0" smtClean="0"/>
              <a:t> of spill time to the total cycle time = 8 * 54 msec / 1333 msec </a:t>
            </a:r>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20</a:t>
            </a:fld>
            <a:endParaRPr lang="en-US"/>
          </a:p>
        </p:txBody>
      </p:sp>
    </p:spTree>
    <p:extLst>
      <p:ext uri="{BB962C8B-B14F-4D97-AF65-F5344CB8AC3E}">
        <p14:creationId xmlns:p14="http://schemas.microsoft.com/office/powerpoint/2010/main" val="1641754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Mu2e</a:t>
            </a:r>
            <a:r>
              <a:rPr lang="en-US" baseline="0" smtClean="0"/>
              <a:t> project installs the M4 beamline from the V907 split through the final focus section</a:t>
            </a:r>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21</a:t>
            </a:fld>
            <a:endParaRPr lang="en-US"/>
          </a:p>
        </p:txBody>
      </p:sp>
    </p:spTree>
    <p:extLst>
      <p:ext uri="{BB962C8B-B14F-4D97-AF65-F5344CB8AC3E}">
        <p14:creationId xmlns:p14="http://schemas.microsoft.com/office/powerpoint/2010/main" val="2779575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Note:</a:t>
            </a:r>
            <a:r>
              <a:rPr lang="en-US" baseline="0" smtClean="0"/>
              <a:t> Blue diamonds are dose rate in mrem/yr, red diamonds are the statistical error on the dose rate (secondary axis).</a:t>
            </a:r>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22</a:t>
            </a:fld>
            <a:endParaRPr lang="en-US"/>
          </a:p>
        </p:txBody>
      </p:sp>
    </p:spTree>
    <p:extLst>
      <p:ext uri="{BB962C8B-B14F-4D97-AF65-F5344CB8AC3E}">
        <p14:creationId xmlns:p14="http://schemas.microsoft.com/office/powerpoint/2010/main" val="533877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smtClean="0">
                <a:solidFill>
                  <a:srgbClr val="00B050"/>
                </a:solidFill>
                <a:latin typeface="Calibri" panose="020F0502020204030204" pitchFamily="34" charset="0"/>
              </a:rPr>
              <a:t>Details of these systems are available in the breakout talks and in the TDR</a:t>
            </a:r>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23</a:t>
            </a:fld>
            <a:endParaRPr lang="en-US"/>
          </a:p>
        </p:txBody>
      </p:sp>
    </p:spTree>
    <p:extLst>
      <p:ext uri="{BB962C8B-B14F-4D97-AF65-F5344CB8AC3E}">
        <p14:creationId xmlns:p14="http://schemas.microsoft.com/office/powerpoint/2010/main" val="2613604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24</a:t>
            </a:fld>
            <a:endParaRPr lang="en-US"/>
          </a:p>
        </p:txBody>
      </p:sp>
    </p:spTree>
    <p:extLst>
      <p:ext uri="{BB962C8B-B14F-4D97-AF65-F5344CB8AC3E}">
        <p14:creationId xmlns:p14="http://schemas.microsoft.com/office/powerpoint/2010/main" val="3594271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Note</a:t>
            </a:r>
            <a:r>
              <a:rPr lang="en-US" dirty="0" smtClean="0"/>
              <a:t>: Radiation Safety approval documentation is available on the review web site.</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25</a:t>
            </a:fld>
            <a:endParaRPr lang="en-US"/>
          </a:p>
        </p:txBody>
      </p:sp>
    </p:spTree>
    <p:extLst>
      <p:ext uri="{BB962C8B-B14F-4D97-AF65-F5344CB8AC3E}">
        <p14:creationId xmlns:p14="http://schemas.microsoft.com/office/powerpoint/2010/main" val="1805029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Internal extinction</a:t>
            </a:r>
            <a:r>
              <a:rPr lang="en-US" baseline="0" dirty="0" smtClean="0"/>
              <a:t> was conceived as a momentum collimator in a high dispersion region of the Delivery Ring that would eliminate particles with high longitudinal amplitude.</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26</a:t>
            </a:fld>
            <a:endParaRPr lang="en-US"/>
          </a:p>
        </p:txBody>
      </p:sp>
    </p:spTree>
    <p:extLst>
      <p:ext uri="{BB962C8B-B14F-4D97-AF65-F5344CB8AC3E}">
        <p14:creationId xmlns:p14="http://schemas.microsoft.com/office/powerpoint/2010/main" val="1805029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27</a:t>
            </a:fld>
            <a:endParaRPr lang="en-US"/>
          </a:p>
        </p:txBody>
      </p:sp>
    </p:spTree>
    <p:extLst>
      <p:ext uri="{BB962C8B-B14F-4D97-AF65-F5344CB8AC3E}">
        <p14:creationId xmlns:p14="http://schemas.microsoft.com/office/powerpoint/2010/main" val="4248767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28</a:t>
            </a:fld>
            <a:endParaRPr lang="en-US"/>
          </a:p>
        </p:txBody>
      </p:sp>
    </p:spTree>
    <p:extLst>
      <p:ext uri="{BB962C8B-B14F-4D97-AF65-F5344CB8AC3E}">
        <p14:creationId xmlns:p14="http://schemas.microsoft.com/office/powerpoint/2010/main" val="219080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29</a:t>
            </a:fld>
            <a:endParaRPr lang="en-US"/>
          </a:p>
        </p:txBody>
      </p:sp>
    </p:spTree>
    <p:extLst>
      <p:ext uri="{BB962C8B-B14F-4D97-AF65-F5344CB8AC3E}">
        <p14:creationId xmlns:p14="http://schemas.microsoft.com/office/powerpoint/2010/main" val="128150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a:t>
            </a:fld>
            <a:endParaRPr lang="en-US"/>
          </a:p>
        </p:txBody>
      </p:sp>
    </p:spTree>
    <p:extLst>
      <p:ext uri="{BB962C8B-B14F-4D97-AF65-F5344CB8AC3E}">
        <p14:creationId xmlns:p14="http://schemas.microsoft.com/office/powerpoint/2010/main" val="893486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specific QA measures will be given in the breakout talks for each sub-system.</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30</a:t>
            </a:fld>
            <a:endParaRPr lang="en-US"/>
          </a:p>
        </p:txBody>
      </p:sp>
    </p:spTree>
    <p:extLst>
      <p:ext uri="{BB962C8B-B14F-4D97-AF65-F5344CB8AC3E}">
        <p14:creationId xmlns:p14="http://schemas.microsoft.com/office/powerpoint/2010/main" val="1648115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31</a:t>
            </a:fld>
            <a:endParaRPr lang="en-US"/>
          </a:p>
        </p:txBody>
      </p:sp>
    </p:spTree>
    <p:extLst>
      <p:ext uri="{BB962C8B-B14F-4D97-AF65-F5344CB8AC3E}">
        <p14:creationId xmlns:p14="http://schemas.microsoft.com/office/powerpoint/2010/main" val="3352707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32</a:t>
            </a:fld>
            <a:endParaRPr lang="en-US"/>
          </a:p>
        </p:txBody>
      </p:sp>
    </p:spTree>
    <p:extLst>
      <p:ext uri="{BB962C8B-B14F-4D97-AF65-F5344CB8AC3E}">
        <p14:creationId xmlns:p14="http://schemas.microsoft.com/office/powerpoint/2010/main" val="949182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33</a:t>
            </a:fld>
            <a:endParaRPr lang="en-US"/>
          </a:p>
        </p:txBody>
      </p:sp>
    </p:spTree>
    <p:extLst>
      <p:ext uri="{BB962C8B-B14F-4D97-AF65-F5344CB8AC3E}">
        <p14:creationId xmlns:p14="http://schemas.microsoft.com/office/powerpoint/2010/main" val="3245343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34</a:t>
            </a:fld>
            <a:endParaRPr lang="en-US"/>
          </a:p>
        </p:txBody>
      </p:sp>
    </p:spTree>
    <p:extLst>
      <p:ext uri="{BB962C8B-B14F-4D97-AF65-F5344CB8AC3E}">
        <p14:creationId xmlns:p14="http://schemas.microsoft.com/office/powerpoint/2010/main" val="4125333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STFC RAL</a:t>
            </a:r>
            <a:r>
              <a:rPr lang="en-US" baseline="0" dirty="0" smtClean="0"/>
              <a:t> and</a:t>
            </a:r>
            <a:r>
              <a:rPr lang="en-US" dirty="0" smtClean="0"/>
              <a:t> Bartoszek Engineering</a:t>
            </a:r>
            <a:r>
              <a:rPr lang="en-US" baseline="0" dirty="0" smtClean="0"/>
              <a:t> labor </a:t>
            </a:r>
            <a:r>
              <a:rPr lang="en-US" dirty="0" smtClean="0"/>
              <a:t>appear </a:t>
            </a:r>
            <a:r>
              <a:rPr lang="en-US" dirty="0" smtClean="0"/>
              <a:t>as</a:t>
            </a:r>
            <a:r>
              <a:rPr lang="en-US" baseline="0" dirty="0" smtClean="0"/>
              <a:t> M&amp;S on this graph.</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35</a:t>
            </a:fld>
            <a:endParaRPr lang="en-US"/>
          </a:p>
        </p:txBody>
      </p:sp>
    </p:spTree>
    <p:extLst>
      <p:ext uri="{BB962C8B-B14F-4D97-AF65-F5344CB8AC3E}">
        <p14:creationId xmlns:p14="http://schemas.microsoft.com/office/powerpoint/2010/main" val="3476112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36</a:t>
            </a:fld>
            <a:endParaRPr lang="en-US"/>
          </a:p>
        </p:txBody>
      </p:sp>
    </p:spTree>
    <p:extLst>
      <p:ext uri="{BB962C8B-B14F-4D97-AF65-F5344CB8AC3E}">
        <p14:creationId xmlns:p14="http://schemas.microsoft.com/office/powerpoint/2010/main" val="2809631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37</a:t>
            </a:fld>
            <a:endParaRPr lang="en-US"/>
          </a:p>
        </p:txBody>
      </p:sp>
    </p:spTree>
    <p:extLst>
      <p:ext uri="{BB962C8B-B14F-4D97-AF65-F5344CB8AC3E}">
        <p14:creationId xmlns:p14="http://schemas.microsoft.com/office/powerpoint/2010/main" val="4178010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38</a:t>
            </a:fld>
            <a:endParaRPr lang="en-US"/>
          </a:p>
        </p:txBody>
      </p:sp>
    </p:spTree>
    <p:extLst>
      <p:ext uri="{BB962C8B-B14F-4D97-AF65-F5344CB8AC3E}">
        <p14:creationId xmlns:p14="http://schemas.microsoft.com/office/powerpoint/2010/main" val="1785269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Cost </a:t>
            </a:r>
            <a:r>
              <a:rPr lang="en-US" baseline="0" dirty="0" smtClean="0"/>
              <a:t>drivers highlighted in pink</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39</a:t>
            </a:fld>
            <a:endParaRPr lang="en-US"/>
          </a:p>
        </p:txBody>
      </p:sp>
    </p:spTree>
    <p:extLst>
      <p:ext uri="{BB962C8B-B14F-4D97-AF65-F5344CB8AC3E}">
        <p14:creationId xmlns:p14="http://schemas.microsoft.com/office/powerpoint/2010/main" val="203436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Kautz Road will not be routed</a:t>
            </a:r>
            <a:r>
              <a:rPr lang="en-US" baseline="0" dirty="0" smtClean="0"/>
              <a:t> around the Mu2e building – hence the big red </a:t>
            </a:r>
            <a:r>
              <a:rPr lang="en-US" baseline="0" dirty="0" smtClean="0">
                <a:solidFill>
                  <a:srgbClr val="FF0000"/>
                </a:solidFill>
              </a:rPr>
              <a:t>X</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A4C7B6D-7FFA-451C-BE21-4F4E6D0E61B3}" type="slidenum">
              <a:rPr lang="en-US" altLang="en-US" smtClean="0"/>
              <a:pPr/>
              <a:t>4</a:t>
            </a:fld>
            <a:endParaRPr lang="en-US" altLang="en-US"/>
          </a:p>
        </p:txBody>
      </p:sp>
    </p:spTree>
    <p:extLst>
      <p:ext uri="{BB962C8B-B14F-4D97-AF65-F5344CB8AC3E}">
        <p14:creationId xmlns:p14="http://schemas.microsoft.com/office/powerpoint/2010/main" val="2060874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40</a:t>
            </a:fld>
            <a:endParaRPr lang="en-US"/>
          </a:p>
        </p:txBody>
      </p:sp>
    </p:spTree>
    <p:extLst>
      <p:ext uri="{BB962C8B-B14F-4D97-AF65-F5344CB8AC3E}">
        <p14:creationId xmlns:p14="http://schemas.microsoft.com/office/powerpoint/2010/main" val="2941723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a:t>
            </a:r>
          </a:p>
          <a:p>
            <a:pPr marL="171450" indent="-171450">
              <a:buFontTx/>
              <a:buChar char="-"/>
            </a:pPr>
            <a:r>
              <a:rPr lang="en-US" dirty="0" smtClean="0"/>
              <a:t>No Muon Campus beam </a:t>
            </a:r>
            <a:r>
              <a:rPr lang="en-US" smtClean="0"/>
              <a:t>between</a:t>
            </a:r>
            <a:r>
              <a:rPr lang="en-US" baseline="0" smtClean="0"/>
              <a:t> Spring 2014 and Winter 2017</a:t>
            </a:r>
            <a:endParaRPr lang="en-US" smtClean="0"/>
          </a:p>
          <a:p>
            <a:pPr marL="171450" indent="-171450">
              <a:buFontTx/>
              <a:buChar char="-"/>
            </a:pPr>
            <a:r>
              <a:rPr lang="en-US" dirty="0" smtClean="0"/>
              <a:t>ESS </a:t>
            </a:r>
            <a:r>
              <a:rPr lang="en-US" dirty="0" smtClean="0"/>
              <a:t>Installation depicted here is not what is in the P6 schedule.  P6</a:t>
            </a:r>
            <a:r>
              <a:rPr lang="en-US" baseline="0" dirty="0" smtClean="0"/>
              <a:t> does not account for the fact that the beamline must be commissioned with single turn extracted beam before the ESS can be installed.</a:t>
            </a:r>
          </a:p>
          <a:p>
            <a:pPr marL="171450" indent="-171450">
              <a:buFontTx/>
              <a:buChar char="-"/>
            </a:pPr>
            <a:r>
              <a:rPr lang="en-US" baseline="0" dirty="0" smtClean="0"/>
              <a:t>The ESS replaces a Delivery Ring extraction kicker module. Therefore, ESS installation precludes further single turn extracted beam to the M4 beamline.</a:t>
            </a:r>
            <a:endParaRPr lang="en-US" dirty="0" smtClean="0"/>
          </a:p>
          <a:p>
            <a:pPr marL="171450" indent="-171450">
              <a:buFontTx/>
              <a:buChar char="-"/>
            </a:pPr>
            <a:r>
              <a:rPr lang="en-US" dirty="0" smtClean="0"/>
              <a:t>HRS installation takes 10 days (box on</a:t>
            </a:r>
            <a:r>
              <a:rPr lang="en-US" baseline="0" dirty="0" smtClean="0"/>
              <a:t> schedule is over-sized)</a:t>
            </a:r>
            <a:endParaRPr lang="en-US" dirty="0" smtClean="0"/>
          </a:p>
          <a:p>
            <a:pPr marL="171450" indent="-171450">
              <a:buFontTx/>
              <a:buChar char="-"/>
            </a:pPr>
            <a:r>
              <a:rPr lang="en-US" dirty="0" smtClean="0"/>
              <a:t>Target installation</a:t>
            </a:r>
            <a:r>
              <a:rPr lang="en-US" baseline="0" dirty="0" smtClean="0"/>
              <a:t> is off-project and estimated to occur in Dec. 2021.</a:t>
            </a:r>
          </a:p>
          <a:p>
            <a:pPr marL="171450" indent="-171450">
              <a:buFontTx/>
              <a:buChar char="-"/>
            </a:pPr>
            <a:r>
              <a:rPr lang="en-US" baseline="0" dirty="0" smtClean="0"/>
              <a:t>Beam commissioning is off-project</a:t>
            </a:r>
            <a:endParaRPr lang="en-US" dirty="0" smtClean="0"/>
          </a:p>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41</a:t>
            </a:fld>
            <a:endParaRPr lang="en-US"/>
          </a:p>
        </p:txBody>
      </p:sp>
    </p:spTree>
    <p:extLst>
      <p:ext uri="{BB962C8B-B14F-4D97-AF65-F5344CB8AC3E}">
        <p14:creationId xmlns:p14="http://schemas.microsoft.com/office/powerpoint/2010/main" val="2577604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42</a:t>
            </a:fld>
            <a:endParaRPr lang="en-US"/>
          </a:p>
        </p:txBody>
      </p:sp>
    </p:spTree>
    <p:extLst>
      <p:ext uri="{BB962C8B-B14F-4D97-AF65-F5344CB8AC3E}">
        <p14:creationId xmlns:p14="http://schemas.microsoft.com/office/powerpoint/2010/main" val="1576666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43</a:t>
            </a:fld>
            <a:endParaRPr lang="en-US"/>
          </a:p>
        </p:txBody>
      </p:sp>
    </p:spTree>
    <p:extLst>
      <p:ext uri="{BB962C8B-B14F-4D97-AF65-F5344CB8AC3E}">
        <p14:creationId xmlns:p14="http://schemas.microsoft.com/office/powerpoint/2010/main" val="2588861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0CA3C-79EA-4B18-8CB5-D77BCE43CCB6}" type="slidenum">
              <a:rPr lang="en-US" smtClean="0"/>
              <a:t>44</a:t>
            </a:fld>
            <a:endParaRPr lang="en-US"/>
          </a:p>
        </p:txBody>
      </p:sp>
    </p:spTree>
    <p:extLst>
      <p:ext uri="{BB962C8B-B14F-4D97-AF65-F5344CB8AC3E}">
        <p14:creationId xmlns:p14="http://schemas.microsoft.com/office/powerpoint/2010/main" val="1154138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bulk of the HRS Requirements document expands, in detail, the specific,</a:t>
            </a:r>
            <a:r>
              <a:rPr lang="en-US" baseline="0" smtClean="0"/>
              <a:t> quantitative requirements that result from these general requirements.</a:t>
            </a:r>
            <a:endParaRPr lang="en-US"/>
          </a:p>
        </p:txBody>
      </p:sp>
      <p:sp>
        <p:nvSpPr>
          <p:cNvPr id="4" name="Slide Number Placeholder 3"/>
          <p:cNvSpPr>
            <a:spLocks noGrp="1"/>
          </p:cNvSpPr>
          <p:nvPr>
            <p:ph type="sldNum" sz="quarter" idx="10"/>
          </p:nvPr>
        </p:nvSpPr>
        <p:spPr/>
        <p:txBody>
          <a:bodyPr/>
          <a:lstStyle/>
          <a:p>
            <a:fld id="{DC70CA3C-79EA-4B18-8CB5-D77BCE43CCB6}" type="slidenum">
              <a:rPr lang="en-US" smtClean="0"/>
              <a:t>45</a:t>
            </a:fld>
            <a:endParaRPr lang="en-US"/>
          </a:p>
        </p:txBody>
      </p:sp>
    </p:spTree>
    <p:extLst>
      <p:ext uri="{BB962C8B-B14F-4D97-AF65-F5344CB8AC3E}">
        <p14:creationId xmlns:p14="http://schemas.microsoft.com/office/powerpoint/2010/main" val="4944070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46</a:t>
            </a:fld>
            <a:endParaRPr lang="en-US"/>
          </a:p>
        </p:txBody>
      </p:sp>
    </p:spTree>
    <p:extLst>
      <p:ext uri="{BB962C8B-B14F-4D97-AF65-F5344CB8AC3E}">
        <p14:creationId xmlns:p14="http://schemas.microsoft.com/office/powerpoint/2010/main" val="599460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47</a:t>
            </a:fld>
            <a:endParaRPr lang="en-US"/>
          </a:p>
        </p:txBody>
      </p:sp>
    </p:spTree>
    <p:extLst>
      <p:ext uri="{BB962C8B-B14F-4D97-AF65-F5344CB8AC3E}">
        <p14:creationId xmlns:p14="http://schemas.microsoft.com/office/powerpoint/2010/main" val="1072187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48</a:t>
            </a:fld>
            <a:endParaRPr lang="en-US"/>
          </a:p>
        </p:txBody>
      </p:sp>
    </p:spTree>
    <p:extLst>
      <p:ext uri="{BB962C8B-B14F-4D97-AF65-F5344CB8AC3E}">
        <p14:creationId xmlns:p14="http://schemas.microsoft.com/office/powerpoint/2010/main" val="29971895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49</a:t>
            </a:fld>
            <a:endParaRPr lang="en-US"/>
          </a:p>
        </p:txBody>
      </p:sp>
    </p:spTree>
    <p:extLst>
      <p:ext uri="{BB962C8B-B14F-4D97-AF65-F5344CB8AC3E}">
        <p14:creationId xmlns:p14="http://schemas.microsoft.com/office/powerpoint/2010/main" val="166119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a:t>
            </a:fld>
            <a:endParaRPr lang="en-US"/>
          </a:p>
        </p:txBody>
      </p:sp>
    </p:spTree>
    <p:extLst>
      <p:ext uri="{BB962C8B-B14F-4D97-AF65-F5344CB8AC3E}">
        <p14:creationId xmlns:p14="http://schemas.microsoft.com/office/powerpoint/2010/main" val="752320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a:t>
            </a:fld>
            <a:endParaRPr lang="en-US"/>
          </a:p>
        </p:txBody>
      </p:sp>
    </p:spTree>
    <p:extLst>
      <p:ext uri="{BB962C8B-B14F-4D97-AF65-F5344CB8AC3E}">
        <p14:creationId xmlns:p14="http://schemas.microsoft.com/office/powerpoint/2010/main" val="2940481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panose="02070309020205020404" pitchFamily="49" charset="0"/>
              <a:buChar char="­"/>
            </a:pPr>
            <a:r>
              <a:rPr lang="en-US" dirty="0" smtClean="0"/>
              <a:t>A brief</a:t>
            </a:r>
            <a:r>
              <a:rPr lang="en-US" baseline="0" dirty="0" smtClean="0"/>
              <a:t> overview of the requirements and how the project meets the requirements is given in what follows.  More in-depth coverage will be provided in the relevant breakout session talks.</a:t>
            </a:r>
          </a:p>
          <a:p>
            <a:pPr marL="171450" indent="-171450">
              <a:buFont typeface="Courier New" panose="02070309020205020404" pitchFamily="49" charset="0"/>
              <a:buChar char="­"/>
            </a:pPr>
            <a:r>
              <a:rPr lang="en-US" baseline="0" dirty="0" smtClean="0"/>
              <a:t>The Science Driven requirements that are relevant to the Accelerator Upgrades are included in the Proton Beam Requirements, the Beam Extinction Requirements, and the Extinction Monitor Requirements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a:t>
            </a:fld>
            <a:endParaRPr lang="en-US"/>
          </a:p>
        </p:txBody>
      </p:sp>
    </p:spTree>
    <p:extLst>
      <p:ext uri="{BB962C8B-B14F-4D97-AF65-F5344CB8AC3E}">
        <p14:creationId xmlns:p14="http://schemas.microsoft.com/office/powerpoint/2010/main" val="2111075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time structure</a:t>
            </a:r>
            <a:r>
              <a:rPr lang="en-US" baseline="0" smtClean="0"/>
              <a:t> requirements are generally for the reduction of prompt backgrounds in the Mu2e detector.</a:t>
            </a:r>
          </a:p>
          <a:p>
            <a:r>
              <a:rPr lang="en-US" baseline="0" smtClean="0"/>
              <a:t>The intensity requirements optimize Mu2e detector performance.</a:t>
            </a:r>
          </a:p>
          <a:p>
            <a:r>
              <a:rPr lang="en-US" baseline="0" smtClean="0"/>
              <a:t>The beam size requirements optimize muon yield and preclude excessive energy density in the proton target.</a:t>
            </a:r>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a:t>
            </a:fld>
            <a:endParaRPr lang="en-US"/>
          </a:p>
        </p:txBody>
      </p:sp>
    </p:spTree>
    <p:extLst>
      <p:ext uri="{BB962C8B-B14F-4D97-AF65-F5344CB8AC3E}">
        <p14:creationId xmlns:p14="http://schemas.microsoft.com/office/powerpoint/2010/main" val="366038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Holdoff time is the time required for primary proton induced </a:t>
            </a:r>
            <a:r>
              <a:rPr lang="en-US" baseline="0" dirty="0" smtClean="0"/>
              <a:t>background particles to decay or be lost by interaction with muon beamline materials. Holdoff time is determined by physics and may not be what is shown here.</a:t>
            </a:r>
          </a:p>
          <a:p>
            <a:r>
              <a:rPr lang="en-US" baseline="0" dirty="0" smtClean="0"/>
              <a:t>Therefore, the measurement window is decreased as the proton pulse width is increased. The measurement window ends at the leading edge of the next proton pulse.</a:t>
            </a:r>
          </a:p>
          <a:p>
            <a:endParaRPr lang="en-US" dirty="0"/>
          </a:p>
        </p:txBody>
      </p:sp>
      <p:sp>
        <p:nvSpPr>
          <p:cNvPr id="4" name="Slide Number Placeholder 3"/>
          <p:cNvSpPr>
            <a:spLocks noGrp="1"/>
          </p:cNvSpPr>
          <p:nvPr>
            <p:ph type="sldNum" sz="quarter" idx="10"/>
          </p:nvPr>
        </p:nvSpPr>
        <p:spPr/>
        <p:txBody>
          <a:bodyPr/>
          <a:lstStyle/>
          <a:p>
            <a:fld id="{DC70CA3C-79EA-4B18-8CB5-D77BCE43CCB6}" type="slidenum">
              <a:rPr lang="en-US" smtClean="0"/>
              <a:t>9</a:t>
            </a:fld>
            <a:endParaRPr lang="en-US"/>
          </a:p>
        </p:txBody>
      </p:sp>
    </p:spTree>
    <p:extLst>
      <p:ext uri="{BB962C8B-B14F-4D97-AF65-F5344CB8AC3E}">
        <p14:creationId xmlns:p14="http://schemas.microsoft.com/office/powerpoint/2010/main" val="339565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800">
                <a:solidFill>
                  <a:srgbClr val="404040"/>
                </a:solidFill>
                <a:latin typeface="Calibri" panose="020F0502020204030204" pitchFamily="34" charset="0"/>
              </a:defRPr>
            </a:lvl1pPr>
            <a:lvl2pPr>
              <a:defRPr sz="2400">
                <a:solidFill>
                  <a:srgbClr val="404040"/>
                </a:solidFill>
                <a:latin typeface="Calibri" panose="020F0502020204030204" pitchFamily="34" charset="0"/>
              </a:defRPr>
            </a:lvl2pPr>
            <a:lvl3pPr>
              <a:defRPr sz="2400">
                <a:solidFill>
                  <a:srgbClr val="404040"/>
                </a:solidFill>
                <a:latin typeface="Calibri" panose="020F0502020204030204" pitchFamily="34" charset="0"/>
              </a:defRPr>
            </a:lvl3pPr>
            <a:lvl4pPr>
              <a:defRPr sz="2000">
                <a:solidFill>
                  <a:srgbClr val="404040"/>
                </a:solidFill>
                <a:latin typeface="Calibri" panose="020F0502020204030204" pitchFamily="34" charset="0"/>
              </a:defRPr>
            </a:lvl4pPr>
            <a:lvl5pPr marL="2057400" indent="-228600">
              <a:buFont typeface="Arial"/>
              <a:buChar char="•"/>
              <a:defRPr sz="20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800">
                <a:solidFill>
                  <a:srgbClr val="404040"/>
                </a:solidFill>
                <a:latin typeface="Calibri" panose="020F0502020204030204" pitchFamily="34" charset="0"/>
              </a:defRPr>
            </a:lvl1pPr>
            <a:lvl2pPr>
              <a:defRPr sz="2400">
                <a:solidFill>
                  <a:srgbClr val="404040"/>
                </a:solidFill>
                <a:latin typeface="Calibri" panose="020F0502020204030204" pitchFamily="34" charset="0"/>
              </a:defRPr>
            </a:lvl2pPr>
            <a:lvl3pPr>
              <a:defRPr sz="2400">
                <a:solidFill>
                  <a:srgbClr val="404040"/>
                </a:solidFill>
                <a:latin typeface="Calibri" panose="020F0502020204030204" pitchFamily="34" charset="0"/>
              </a:defRPr>
            </a:lvl3pPr>
            <a:lvl4pPr>
              <a:defRPr sz="2000">
                <a:solidFill>
                  <a:srgbClr val="404040"/>
                </a:solidFill>
                <a:latin typeface="Calibri" panose="020F0502020204030204" pitchFamily="34" charset="0"/>
              </a:defRPr>
            </a:lvl4pPr>
            <a:lvl5pPr marL="2057400" indent="-228600">
              <a:buFont typeface="Arial"/>
              <a:buChar char="•"/>
              <a:defRPr sz="20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4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4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sz="1000">
                <a:latin typeface="Calibri" panose="020F0502020204030204" pitchFamily="34" charset="0"/>
              </a:defRPr>
            </a:lvl1pPr>
          </a:lstStyle>
          <a:p>
            <a:pPr>
              <a:defRPr/>
            </a:pPr>
            <a:r>
              <a:rPr lang="en-US" smtClean="0"/>
              <a:t>10/21/14</a:t>
            </a:r>
            <a:endParaRPr lang="en-US"/>
          </a:p>
        </p:txBody>
      </p:sp>
      <p:sp>
        <p:nvSpPr>
          <p:cNvPr id="7" name="Footer Placeholder 4"/>
          <p:cNvSpPr>
            <a:spLocks noGrp="1"/>
          </p:cNvSpPr>
          <p:nvPr>
            <p:ph type="ftr" sz="quarter" idx="21"/>
          </p:nvPr>
        </p:nvSpPr>
        <p:spPr/>
        <p:txBody>
          <a:bodyPr/>
          <a:lstStyle>
            <a:lvl1pPr>
              <a:defRPr sz="1000">
                <a:latin typeface="Calibri" panose="020F0502020204030204" pitchFamily="34" charset="0"/>
              </a:defRPr>
            </a:lvl1pPr>
          </a:lstStyle>
          <a:p>
            <a:pPr>
              <a:defRPr/>
            </a:pPr>
            <a:r>
              <a:rPr lang="de-DE" smtClean="0"/>
              <a:t>S. Werkema - Mu2e Accelerator Systems</a:t>
            </a:r>
            <a:endParaRPr lang="en-US" b="1"/>
          </a:p>
        </p:txBody>
      </p:sp>
      <p:sp>
        <p:nvSpPr>
          <p:cNvPr id="8" name="Slide Number Placeholder 5"/>
          <p:cNvSpPr>
            <a:spLocks noGrp="1"/>
          </p:cNvSpPr>
          <p:nvPr>
            <p:ph type="sldNum" sz="quarter" idx="22"/>
          </p:nvPr>
        </p:nvSpPr>
        <p:spPr/>
        <p:txBody>
          <a:bodyPr/>
          <a:lstStyle>
            <a:lvl1pPr>
              <a:defRPr sz="1000">
                <a:latin typeface="Calibri" panose="020F0502020204030204" pitchFamily="34" charset="0"/>
              </a:defRPr>
            </a:lvl1pPr>
          </a:lstStyle>
          <a:p>
            <a:pPr>
              <a:defRPr/>
            </a:pPr>
            <a:fld id="{D5468A71-83C6-EF40-AD36-EC1683BCD1EF}" type="slidenum">
              <a:rPr lang="en-US" smtClean="0"/>
              <a:pPr>
                <a:defRPr/>
              </a:pPr>
              <a:t>‹#›</a:t>
            </a:fld>
            <a:endParaRPr lang="en-US"/>
          </a:p>
        </p:txBody>
      </p:sp>
    </p:spTree>
    <p:extLst>
      <p:ext uri="{BB962C8B-B14F-4D97-AF65-F5344CB8AC3E}">
        <p14:creationId xmlns:p14="http://schemas.microsoft.com/office/powerpoint/2010/main" val="27148820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7627" y="39811"/>
            <a:ext cx="6259974" cy="923720"/>
          </a:xfrm>
          <a:prstGeom prst="rect">
            <a:avLst/>
          </a:prstGeom>
        </p:spPr>
        <p:txBody>
          <a:bodyPr/>
          <a:lstStyle>
            <a:lvl1pPr>
              <a:defRPr sz="1800">
                <a:latin typeface="Calibri" panose="020F050202020403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sz="1000">
                <a:latin typeface="Calibri" panose="020F0502020204030204" pitchFamily="34" charset="0"/>
              </a:defRPr>
            </a:lvl1pPr>
          </a:lstStyle>
          <a:p>
            <a:r>
              <a:rPr lang="en-US" smtClean="0"/>
              <a:t>10/21/14</a:t>
            </a:r>
            <a:endParaRPr lang="en-US"/>
          </a:p>
        </p:txBody>
      </p:sp>
      <p:sp>
        <p:nvSpPr>
          <p:cNvPr id="4" name="Footer Placeholder 3"/>
          <p:cNvSpPr>
            <a:spLocks noGrp="1"/>
          </p:cNvSpPr>
          <p:nvPr>
            <p:ph type="ftr" sz="quarter" idx="11"/>
          </p:nvPr>
        </p:nvSpPr>
        <p:spPr/>
        <p:txBody>
          <a:bodyPr/>
          <a:lstStyle>
            <a:lvl1pPr>
              <a:defRPr sz="1000">
                <a:latin typeface="Calibri" panose="020F0502020204030204" pitchFamily="34" charset="0"/>
              </a:defRPr>
            </a:lvl1pPr>
          </a:lstStyle>
          <a:p>
            <a:r>
              <a:rPr lang="de-DE" smtClean="0"/>
              <a:t>S. Werkema - Mu2e Accelerator Systems</a:t>
            </a:r>
            <a:endParaRPr lang="en-US"/>
          </a:p>
        </p:txBody>
      </p:sp>
      <p:sp>
        <p:nvSpPr>
          <p:cNvPr id="5" name="Slide Number Placeholder 4"/>
          <p:cNvSpPr>
            <a:spLocks noGrp="1"/>
          </p:cNvSpPr>
          <p:nvPr>
            <p:ph type="sldNum" sz="quarter" idx="12"/>
          </p:nvPr>
        </p:nvSpPr>
        <p:spPr/>
        <p:txBody>
          <a:bodyPr/>
          <a:lstStyle>
            <a:lvl1pPr>
              <a:defRPr sz="1000">
                <a:latin typeface="Calibri" panose="020F0502020204030204" pitchFamily="34" charset="0"/>
              </a:defRPr>
            </a:lvl1pPr>
          </a:lstStyle>
          <a:p>
            <a:fld id="{68C85E99-DC11-4D40-8F11-8344DE5BD1BB}" type="slidenum">
              <a:rPr lang="en-US" smtClean="0"/>
              <a:pPr/>
              <a:t>‹#›</a:t>
            </a:fld>
            <a:endParaRPr lang="en-US"/>
          </a:p>
        </p:txBody>
      </p:sp>
    </p:spTree>
    <p:extLst>
      <p:ext uri="{BB962C8B-B14F-4D97-AF65-F5344CB8AC3E}">
        <p14:creationId xmlns:p14="http://schemas.microsoft.com/office/powerpoint/2010/main" val="165911120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10/21/14</a:t>
            </a:r>
            <a:endParaRPr lang="en-US"/>
          </a:p>
        </p:txBody>
      </p:sp>
      <p:sp>
        <p:nvSpPr>
          <p:cNvPr id="8" name="Footer Placeholder 4"/>
          <p:cNvSpPr>
            <a:spLocks noGrp="1"/>
          </p:cNvSpPr>
          <p:nvPr>
            <p:ph type="ftr" sz="quarter" idx="20"/>
          </p:nvPr>
        </p:nvSpPr>
        <p:spPr/>
        <p:txBody>
          <a:bodyPr/>
          <a:lstStyle>
            <a:lvl1pPr>
              <a:defRPr/>
            </a:lvl1pPr>
          </a:lstStyle>
          <a:p>
            <a:pPr>
              <a:defRPr/>
            </a:pPr>
            <a:r>
              <a:rPr lang="de-DE" smtClean="0"/>
              <a:t>S. Werkema - Mu2e Accelerator Systems</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a:p>
        </p:txBody>
      </p:sp>
    </p:spTree>
    <p:extLst>
      <p:ext uri="{BB962C8B-B14F-4D97-AF65-F5344CB8AC3E}">
        <p14:creationId xmlns:p14="http://schemas.microsoft.com/office/powerpoint/2010/main" val="3996381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10/21/14</a:t>
            </a:r>
            <a:endParaRPr lang="en-US"/>
          </a:p>
        </p:txBody>
      </p:sp>
      <p:sp>
        <p:nvSpPr>
          <p:cNvPr id="6" name="Footer Placeholder 4"/>
          <p:cNvSpPr>
            <a:spLocks noGrp="1"/>
          </p:cNvSpPr>
          <p:nvPr>
            <p:ph type="ftr" sz="quarter" idx="17"/>
          </p:nvPr>
        </p:nvSpPr>
        <p:spPr/>
        <p:txBody>
          <a:bodyPr/>
          <a:lstStyle>
            <a:lvl1pPr>
              <a:defRPr/>
            </a:lvl1pPr>
          </a:lstStyle>
          <a:p>
            <a:pPr>
              <a:defRPr/>
            </a:pPr>
            <a:r>
              <a:rPr lang="de-DE" smtClean="0"/>
              <a:t>S. Werkema - Mu2e Accelerator Systems</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a:p>
        </p:txBody>
      </p:sp>
    </p:spTree>
    <p:extLst>
      <p:ext uri="{BB962C8B-B14F-4D97-AF65-F5344CB8AC3E}">
        <p14:creationId xmlns:p14="http://schemas.microsoft.com/office/powerpoint/2010/main" val="1154532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10/21/14</a:t>
            </a:r>
            <a:endParaRPr lang="en-US"/>
          </a:p>
        </p:txBody>
      </p:sp>
      <p:sp>
        <p:nvSpPr>
          <p:cNvPr id="6" name="Footer Placeholder 4"/>
          <p:cNvSpPr>
            <a:spLocks noGrp="1"/>
          </p:cNvSpPr>
          <p:nvPr>
            <p:ph type="ftr" sz="quarter" idx="11"/>
          </p:nvPr>
        </p:nvSpPr>
        <p:spPr/>
        <p:txBody>
          <a:bodyPr/>
          <a:lstStyle>
            <a:lvl1pPr>
              <a:defRPr/>
            </a:lvl1pPr>
          </a:lstStyle>
          <a:p>
            <a:pPr>
              <a:defRPr/>
            </a:pPr>
            <a:r>
              <a:rPr lang="de-DE" smtClean="0"/>
              <a:t>S. Werkema - Mu2e Accelerator Systems</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a:p>
        </p:txBody>
      </p:sp>
    </p:spTree>
    <p:extLst>
      <p:ext uri="{BB962C8B-B14F-4D97-AF65-F5344CB8AC3E}">
        <p14:creationId xmlns:p14="http://schemas.microsoft.com/office/powerpoint/2010/main" val="2394852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10/21/14</a:t>
            </a:r>
            <a:endParaRPr lang="en-US"/>
          </a:p>
        </p:txBody>
      </p:sp>
      <p:sp>
        <p:nvSpPr>
          <p:cNvPr id="7" name="Footer Placeholder 4"/>
          <p:cNvSpPr>
            <a:spLocks noGrp="1"/>
          </p:cNvSpPr>
          <p:nvPr>
            <p:ph type="ftr" sz="quarter" idx="21"/>
          </p:nvPr>
        </p:nvSpPr>
        <p:spPr/>
        <p:txBody>
          <a:bodyPr/>
          <a:lstStyle>
            <a:lvl1pPr>
              <a:defRPr/>
            </a:lvl1pPr>
          </a:lstStyle>
          <a:p>
            <a:pPr>
              <a:defRPr/>
            </a:pPr>
            <a:r>
              <a:rPr lang="de-DE" smtClean="0"/>
              <a:t>S. Werkema - Mu2e Accelerator Systems</a:t>
            </a:r>
            <a:endParaRPr lang="en-US" b="1"/>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a:p>
        </p:txBody>
      </p:sp>
    </p:spTree>
    <p:extLst>
      <p:ext uri="{BB962C8B-B14F-4D97-AF65-F5344CB8AC3E}">
        <p14:creationId xmlns:p14="http://schemas.microsoft.com/office/powerpoint/2010/main" val="2714882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10/21/14</a:t>
            </a:r>
            <a:endParaRPr lang="en-US"/>
          </a:p>
        </p:txBody>
      </p:sp>
      <p:sp>
        <p:nvSpPr>
          <p:cNvPr id="4" name="Footer Placeholder 4"/>
          <p:cNvSpPr>
            <a:spLocks noGrp="1"/>
          </p:cNvSpPr>
          <p:nvPr>
            <p:ph type="ftr" sz="quarter" idx="15"/>
          </p:nvPr>
        </p:nvSpPr>
        <p:spPr/>
        <p:txBody>
          <a:bodyPr/>
          <a:lstStyle>
            <a:lvl1pPr>
              <a:defRPr/>
            </a:lvl1pPr>
          </a:lstStyle>
          <a:p>
            <a:pPr>
              <a:defRPr/>
            </a:pPr>
            <a:r>
              <a:rPr lang="de-DE" smtClean="0"/>
              <a:t>S. Werkema - Mu2e Accelerator Systems</a:t>
            </a:r>
            <a:endParaRPr lang="en-US" b="1"/>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a:p>
        </p:txBody>
      </p:sp>
    </p:spTree>
    <p:extLst>
      <p:ext uri="{BB962C8B-B14F-4D97-AF65-F5344CB8AC3E}">
        <p14:creationId xmlns:p14="http://schemas.microsoft.com/office/powerpoint/2010/main" val="3378516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10/21/14</a:t>
            </a:r>
            <a:endParaRPr lang="en-US"/>
          </a:p>
        </p:txBody>
      </p:sp>
      <p:sp>
        <p:nvSpPr>
          <p:cNvPr id="5" name="Footer Placeholder 4"/>
          <p:cNvSpPr>
            <a:spLocks noGrp="1"/>
          </p:cNvSpPr>
          <p:nvPr>
            <p:ph type="ftr" sz="quarter" idx="15"/>
          </p:nvPr>
        </p:nvSpPr>
        <p:spPr/>
        <p:txBody>
          <a:bodyPr/>
          <a:lstStyle>
            <a:lvl1pPr>
              <a:defRPr/>
            </a:lvl1pPr>
          </a:lstStyle>
          <a:p>
            <a:pPr>
              <a:defRPr/>
            </a:pPr>
            <a:r>
              <a:rPr lang="de-DE" smtClean="0"/>
              <a:t>S. Werkema - Mu2e Accelerator Systems</a:t>
            </a:r>
            <a:endParaRPr lang="en-US" b="1"/>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a:p>
        </p:txBody>
      </p:sp>
    </p:spTree>
    <p:extLst>
      <p:ext uri="{BB962C8B-B14F-4D97-AF65-F5344CB8AC3E}">
        <p14:creationId xmlns:p14="http://schemas.microsoft.com/office/powerpoint/2010/main" val="1428063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10/21/14</a:t>
            </a:r>
            <a:endParaRPr lang="en-US"/>
          </a:p>
        </p:txBody>
      </p:sp>
      <p:sp>
        <p:nvSpPr>
          <p:cNvPr id="5" name="Footer Placeholder 4"/>
          <p:cNvSpPr>
            <a:spLocks noGrp="1"/>
          </p:cNvSpPr>
          <p:nvPr>
            <p:ph type="ftr" sz="quarter" idx="11"/>
          </p:nvPr>
        </p:nvSpPr>
        <p:spPr/>
        <p:txBody>
          <a:bodyPr/>
          <a:lstStyle>
            <a:lvl1pPr>
              <a:defRPr/>
            </a:lvl1pPr>
          </a:lstStyle>
          <a:p>
            <a:pPr>
              <a:defRPr/>
            </a:pPr>
            <a:r>
              <a:rPr lang="de-DE" smtClean="0"/>
              <a:t>S. Werkema - Mu2e Accelerator Systems</a:t>
            </a:r>
            <a:endParaRPr lang="en-US" b="1"/>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a:p>
        </p:txBody>
      </p:sp>
    </p:spTree>
    <p:extLst>
      <p:ext uri="{BB962C8B-B14F-4D97-AF65-F5344CB8AC3E}">
        <p14:creationId xmlns:p14="http://schemas.microsoft.com/office/powerpoint/2010/main" val="39836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800">
                <a:solidFill>
                  <a:srgbClr val="404040"/>
                </a:solidFill>
                <a:latin typeface="Calibri" panose="020F0502020204030204" pitchFamily="34" charset="0"/>
              </a:defRPr>
            </a:lvl1pPr>
            <a:lvl2pPr>
              <a:defRPr sz="2400">
                <a:solidFill>
                  <a:srgbClr val="404040"/>
                </a:solidFill>
                <a:latin typeface="Calibri" panose="020F0502020204030204" pitchFamily="34" charset="0"/>
              </a:defRPr>
            </a:lvl2pPr>
            <a:lvl3pPr>
              <a:defRPr sz="2400">
                <a:solidFill>
                  <a:srgbClr val="404040"/>
                </a:solidFill>
                <a:latin typeface="Calibri" panose="020F0502020204030204" pitchFamily="34" charset="0"/>
              </a:defRPr>
            </a:lvl3pPr>
            <a:lvl4pPr>
              <a:defRPr sz="2000">
                <a:solidFill>
                  <a:srgbClr val="404040"/>
                </a:solidFill>
                <a:latin typeface="Calibri" panose="020F0502020204030204" pitchFamily="34" charset="0"/>
              </a:defRPr>
            </a:lvl4pPr>
            <a:lvl5pPr marL="2057400" indent="-228600">
              <a:buFont typeface="Arial"/>
              <a:buChar char="•"/>
              <a:defRPr sz="20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sz="1000">
                <a:latin typeface="Calibri" panose="020F0502020204030204" pitchFamily="34" charset="0"/>
              </a:defRPr>
            </a:lvl1pPr>
          </a:lstStyle>
          <a:p>
            <a:pPr>
              <a:defRPr/>
            </a:pPr>
            <a:r>
              <a:rPr lang="en-US" smtClean="0"/>
              <a:t>10/21/14</a:t>
            </a:r>
            <a:endParaRPr lang="en-US"/>
          </a:p>
        </p:txBody>
      </p:sp>
      <p:sp>
        <p:nvSpPr>
          <p:cNvPr id="4" name="Footer Placeholder 4"/>
          <p:cNvSpPr>
            <a:spLocks noGrp="1"/>
          </p:cNvSpPr>
          <p:nvPr>
            <p:ph type="ftr" sz="quarter" idx="15"/>
          </p:nvPr>
        </p:nvSpPr>
        <p:spPr/>
        <p:txBody>
          <a:bodyPr/>
          <a:lstStyle>
            <a:lvl1pPr>
              <a:defRPr sz="1000">
                <a:latin typeface="Calibri" panose="020F0502020204030204" pitchFamily="34" charset="0"/>
              </a:defRPr>
            </a:lvl1pPr>
          </a:lstStyle>
          <a:p>
            <a:pPr>
              <a:defRPr/>
            </a:pPr>
            <a:r>
              <a:rPr lang="de-DE" smtClean="0"/>
              <a:t>S. Werkema - Mu2e Accelerator Systems</a:t>
            </a:r>
            <a:endParaRPr lang="en-US" b="1"/>
          </a:p>
        </p:txBody>
      </p:sp>
      <p:sp>
        <p:nvSpPr>
          <p:cNvPr id="5" name="Slide Number Placeholder 5"/>
          <p:cNvSpPr>
            <a:spLocks noGrp="1"/>
          </p:cNvSpPr>
          <p:nvPr>
            <p:ph type="sldNum" sz="quarter" idx="16"/>
          </p:nvPr>
        </p:nvSpPr>
        <p:spPr/>
        <p:txBody>
          <a:bodyPr/>
          <a:lstStyle>
            <a:lvl1pPr>
              <a:defRPr sz="1000">
                <a:latin typeface="Calibri" panose="020F0502020204030204" pitchFamily="34" charset="0"/>
              </a:defRPr>
            </a:lvl1pPr>
          </a:lstStyle>
          <a:p>
            <a:pPr>
              <a:defRPr/>
            </a:pPr>
            <a:fld id="{5D92DCEB-21D2-CD4C-B55A-F3EADD9B8B6E}" type="slidenum">
              <a:rPr lang="en-US" smtClean="0"/>
              <a:pPr>
                <a:defRPr/>
              </a:pPr>
              <a:t>‹#›</a:t>
            </a:fld>
            <a:endParaRPr lang="en-US"/>
          </a:p>
        </p:txBody>
      </p:sp>
    </p:spTree>
    <p:extLst>
      <p:ext uri="{BB962C8B-B14F-4D97-AF65-F5344CB8AC3E}">
        <p14:creationId xmlns:p14="http://schemas.microsoft.com/office/powerpoint/2010/main" val="33785165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8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400">
                <a:solidFill>
                  <a:schemeClr val="accent6"/>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sz="1000">
                <a:latin typeface="Calibri" panose="020F0502020204030204" pitchFamily="34" charset="0"/>
              </a:defRPr>
            </a:lvl1pPr>
          </a:lstStyle>
          <a:p>
            <a:pPr>
              <a:defRPr/>
            </a:pPr>
            <a:r>
              <a:rPr lang="en-US" smtClean="0"/>
              <a:t>10/21/14</a:t>
            </a:r>
            <a:endParaRPr lang="en-US"/>
          </a:p>
        </p:txBody>
      </p:sp>
      <p:sp>
        <p:nvSpPr>
          <p:cNvPr id="5" name="Footer Placeholder 4"/>
          <p:cNvSpPr>
            <a:spLocks noGrp="1"/>
          </p:cNvSpPr>
          <p:nvPr>
            <p:ph type="ftr" sz="quarter" idx="15"/>
          </p:nvPr>
        </p:nvSpPr>
        <p:spPr/>
        <p:txBody>
          <a:bodyPr/>
          <a:lstStyle>
            <a:lvl1pPr>
              <a:defRPr sz="1000">
                <a:latin typeface="Calibri" panose="020F0502020204030204" pitchFamily="34" charset="0"/>
              </a:defRPr>
            </a:lvl1pPr>
          </a:lstStyle>
          <a:p>
            <a:pPr>
              <a:defRPr/>
            </a:pPr>
            <a:r>
              <a:rPr lang="de-DE" smtClean="0"/>
              <a:t>S. Werkema - Mu2e Accelerator Systems</a:t>
            </a:r>
            <a:endParaRPr lang="en-US" b="1"/>
          </a:p>
        </p:txBody>
      </p:sp>
      <p:sp>
        <p:nvSpPr>
          <p:cNvPr id="6" name="Slide Number Placeholder 5"/>
          <p:cNvSpPr>
            <a:spLocks noGrp="1"/>
          </p:cNvSpPr>
          <p:nvPr>
            <p:ph type="sldNum" sz="quarter" idx="16"/>
          </p:nvPr>
        </p:nvSpPr>
        <p:spPr/>
        <p:txBody>
          <a:bodyPr/>
          <a:lstStyle>
            <a:lvl1pPr>
              <a:defRPr sz="1000">
                <a:latin typeface="Calibri" panose="020F0502020204030204" pitchFamily="34" charset="0"/>
              </a:defRPr>
            </a:lvl1pPr>
          </a:lstStyle>
          <a:p>
            <a:pPr>
              <a:defRPr/>
            </a:pPr>
            <a:fld id="{D89B2117-9F9F-7143-9723-4103C8BEA5E0}" type="slidenum">
              <a:rPr lang="en-US" smtClean="0"/>
              <a:pPr>
                <a:defRPr/>
              </a:pPr>
              <a:t>‹#›</a:t>
            </a:fld>
            <a:endParaRPr lang="en-US"/>
          </a:p>
        </p:txBody>
      </p:sp>
    </p:spTree>
    <p:extLst>
      <p:ext uri="{BB962C8B-B14F-4D97-AF65-F5344CB8AC3E}">
        <p14:creationId xmlns:p14="http://schemas.microsoft.com/office/powerpoint/2010/main" val="14280639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8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800">
                <a:solidFill>
                  <a:srgbClr val="404040"/>
                </a:solidFill>
                <a:latin typeface="Calibri" panose="020F0502020204030204" pitchFamily="34" charset="0"/>
              </a:defRPr>
            </a:lvl1pPr>
            <a:lvl2pPr>
              <a:defRPr sz="2400">
                <a:solidFill>
                  <a:srgbClr val="404040"/>
                </a:solidFill>
                <a:latin typeface="Calibri" panose="020F0502020204030204" pitchFamily="34" charset="0"/>
              </a:defRPr>
            </a:lvl2pPr>
            <a:lvl3pPr>
              <a:defRPr sz="2400">
                <a:solidFill>
                  <a:srgbClr val="404040"/>
                </a:solidFill>
                <a:latin typeface="Calibri" panose="020F0502020204030204" pitchFamily="34" charset="0"/>
              </a:defRPr>
            </a:lvl3pPr>
            <a:lvl4pPr>
              <a:defRPr sz="2000">
                <a:solidFill>
                  <a:srgbClr val="404040"/>
                </a:solidFill>
                <a:latin typeface="Calibri" panose="020F0502020204030204" pitchFamily="34" charset="0"/>
              </a:defRPr>
            </a:lvl4pPr>
            <a:lvl5pPr marL="2057400" indent="-228600">
              <a:buFont typeface="Arial"/>
              <a:buChar char="•"/>
              <a:defRPr sz="2000">
                <a:solidFill>
                  <a:srgbClr val="40404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sz="1000">
                <a:latin typeface="Calibri" panose="020F0502020204030204" pitchFamily="34" charset="0"/>
              </a:defRPr>
            </a:lvl1pPr>
          </a:lstStyle>
          <a:p>
            <a:pPr>
              <a:defRPr/>
            </a:pPr>
            <a:r>
              <a:rPr lang="en-US" smtClean="0"/>
              <a:t>10/21/14</a:t>
            </a:r>
            <a:endParaRPr lang="en-US"/>
          </a:p>
        </p:txBody>
      </p:sp>
      <p:sp>
        <p:nvSpPr>
          <p:cNvPr id="5" name="Footer Placeholder 4"/>
          <p:cNvSpPr>
            <a:spLocks noGrp="1"/>
          </p:cNvSpPr>
          <p:nvPr>
            <p:ph type="ftr" sz="quarter" idx="11"/>
          </p:nvPr>
        </p:nvSpPr>
        <p:spPr/>
        <p:txBody>
          <a:bodyPr/>
          <a:lstStyle>
            <a:lvl1pPr>
              <a:defRPr sz="1000">
                <a:latin typeface="Calibri" panose="020F0502020204030204" pitchFamily="34" charset="0"/>
              </a:defRPr>
            </a:lvl1pPr>
          </a:lstStyle>
          <a:p>
            <a:pPr>
              <a:defRPr/>
            </a:pPr>
            <a:r>
              <a:rPr lang="de-DE" smtClean="0"/>
              <a:t>S. Werkema - Mu2e Accelerator Systems</a:t>
            </a:r>
            <a:endParaRPr lang="en-US" b="1"/>
          </a:p>
        </p:txBody>
      </p:sp>
      <p:sp>
        <p:nvSpPr>
          <p:cNvPr id="8" name="Slide Number Placeholder 5"/>
          <p:cNvSpPr>
            <a:spLocks noGrp="1"/>
          </p:cNvSpPr>
          <p:nvPr>
            <p:ph type="sldNum" sz="quarter" idx="12"/>
          </p:nvPr>
        </p:nvSpPr>
        <p:spPr/>
        <p:txBody>
          <a:bodyPr/>
          <a:lstStyle>
            <a:lvl1pPr>
              <a:defRPr sz="1000">
                <a:latin typeface="Calibri" panose="020F0502020204030204" pitchFamily="34" charset="0"/>
              </a:defRPr>
            </a:lvl1pPr>
          </a:lstStyle>
          <a:p>
            <a:pPr>
              <a:defRPr/>
            </a:pPr>
            <a:fld id="{B6EB6373-8500-2042-A196-2287B72DC720}" type="slidenum">
              <a:rPr lang="en-US" smtClean="0"/>
              <a:pPr>
                <a:defRPr/>
              </a:pPr>
              <a:t>‹#›</a:t>
            </a:fld>
            <a:endParaRPr lang="en-US"/>
          </a:p>
        </p:txBody>
      </p:sp>
    </p:spTree>
    <p:extLst>
      <p:ext uri="{BB962C8B-B14F-4D97-AF65-F5344CB8AC3E}">
        <p14:creationId xmlns:p14="http://schemas.microsoft.com/office/powerpoint/2010/main" val="39836904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10/21/14</a:t>
            </a:r>
            <a:endParaRPr lang="en-US"/>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smtClean="0"/>
              <a:pPr>
                <a:defRPr/>
              </a:pPr>
              <a:t>‹#›</a:t>
            </a:fld>
            <a:endParaRPr lang="en-US"/>
          </a:p>
        </p:txBody>
      </p:sp>
    </p:spTree>
    <p:extLst>
      <p:ext uri="{BB962C8B-B14F-4D97-AF65-F5344CB8AC3E}">
        <p14:creationId xmlns:p14="http://schemas.microsoft.com/office/powerpoint/2010/main" val="117423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10/21/14</a:t>
            </a:r>
            <a:endParaRPr lang="en-US"/>
          </a:p>
        </p:txBody>
      </p:sp>
      <p:sp>
        <p:nvSpPr>
          <p:cNvPr id="8" name="Footer Placeholder 4"/>
          <p:cNvSpPr>
            <a:spLocks noGrp="1"/>
          </p:cNvSpPr>
          <p:nvPr>
            <p:ph type="ftr" sz="quarter" idx="20"/>
          </p:nvPr>
        </p:nvSpPr>
        <p:spPr/>
        <p:txBody>
          <a:bodyPr/>
          <a:lstStyle>
            <a:lvl1pPr>
              <a:defRPr/>
            </a:lvl1pPr>
          </a:lstStyle>
          <a:p>
            <a:pPr>
              <a:defRPr/>
            </a:pPr>
            <a:r>
              <a:rPr lang="de-DE" smtClean="0"/>
              <a:t>S. Werkema - Mu2e Accelerator Systems</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smtClean="0"/>
              <a:pPr>
                <a:defRPr/>
              </a:pPr>
              <a:t>‹#›</a:t>
            </a:fld>
            <a:endParaRPr lang="en-US"/>
          </a:p>
        </p:txBody>
      </p:sp>
    </p:spTree>
    <p:extLst>
      <p:ext uri="{BB962C8B-B14F-4D97-AF65-F5344CB8AC3E}">
        <p14:creationId xmlns:p14="http://schemas.microsoft.com/office/powerpoint/2010/main" val="3996381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10/21/14</a:t>
            </a:r>
            <a:endParaRPr lang="en-US"/>
          </a:p>
        </p:txBody>
      </p:sp>
      <p:sp>
        <p:nvSpPr>
          <p:cNvPr id="6" name="Footer Placeholder 4"/>
          <p:cNvSpPr>
            <a:spLocks noGrp="1"/>
          </p:cNvSpPr>
          <p:nvPr>
            <p:ph type="ftr" sz="quarter" idx="17"/>
          </p:nvPr>
        </p:nvSpPr>
        <p:spPr/>
        <p:txBody>
          <a:bodyPr/>
          <a:lstStyle>
            <a:lvl1pPr>
              <a:defRPr/>
            </a:lvl1pPr>
          </a:lstStyle>
          <a:p>
            <a:pPr>
              <a:defRPr/>
            </a:pPr>
            <a:r>
              <a:rPr lang="de-DE" smtClean="0"/>
              <a:t>S. Werkema - Mu2e Accelerator Systems</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smtClean="0"/>
              <a:pPr>
                <a:defRPr/>
              </a:pPr>
              <a:t>‹#›</a:t>
            </a:fld>
            <a:endParaRPr lang="en-US"/>
          </a:p>
        </p:txBody>
      </p:sp>
    </p:spTree>
    <p:extLst>
      <p:ext uri="{BB962C8B-B14F-4D97-AF65-F5344CB8AC3E}">
        <p14:creationId xmlns:p14="http://schemas.microsoft.com/office/powerpoint/2010/main" val="1154532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10/21/14</a:t>
            </a:r>
            <a:endParaRPr lang="en-US"/>
          </a:p>
        </p:txBody>
      </p:sp>
      <p:sp>
        <p:nvSpPr>
          <p:cNvPr id="6" name="Footer Placeholder 4"/>
          <p:cNvSpPr>
            <a:spLocks noGrp="1"/>
          </p:cNvSpPr>
          <p:nvPr>
            <p:ph type="ftr" sz="quarter" idx="11"/>
          </p:nvPr>
        </p:nvSpPr>
        <p:spPr/>
        <p:txBody>
          <a:bodyPr/>
          <a:lstStyle>
            <a:lvl1pPr>
              <a:defRPr/>
            </a:lvl1pPr>
          </a:lstStyle>
          <a:p>
            <a:pPr>
              <a:defRPr/>
            </a:pPr>
            <a:r>
              <a:rPr lang="de-DE" smtClean="0"/>
              <a:t>S. Werkema - Mu2e Accelerator Systems</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smtClean="0"/>
              <a:pPr>
                <a:defRPr/>
              </a:pPr>
              <a:t>‹#›</a:t>
            </a:fld>
            <a:endParaRPr lang="en-US"/>
          </a:p>
        </p:txBody>
      </p:sp>
    </p:spTree>
    <p:extLst>
      <p:ext uri="{BB962C8B-B14F-4D97-AF65-F5344CB8AC3E}">
        <p14:creationId xmlns:p14="http://schemas.microsoft.com/office/powerpoint/2010/main" val="23948523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2.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Calibri" panose="020F0502020204030204" pitchFamily="34" charset="0"/>
                <a:cs typeface="Calibri" panose="020F0502020204030204" pitchFamily="34" charset="0"/>
              </a:defRPr>
            </a:lvl1pPr>
          </a:lstStyle>
          <a:p>
            <a:pPr>
              <a:defRPr/>
            </a:pPr>
            <a:r>
              <a:rPr lang="en-US" smtClean="0"/>
              <a:t>10/21/14</a:t>
            </a:r>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Calibri" panose="020F0502020204030204" pitchFamily="34" charset="0"/>
              </a:defRPr>
            </a:lvl1pPr>
          </a:lstStyle>
          <a:p>
            <a:pPr>
              <a:defRPr/>
            </a:pPr>
            <a:r>
              <a:rPr lang="de-DE" smtClean="0"/>
              <a:t>S. Werkema - Mu2e Accelerator Systems</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Calibri" panose="020F0502020204030204" pitchFamily="34" charset="0"/>
              </a:defRPr>
            </a:lvl1pPr>
          </a:lstStyle>
          <a:p>
            <a:pPr>
              <a:defRPr/>
            </a:pPr>
            <a:fld id="{ABC452BA-E2D2-7F48-9628-85048FBCF9B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Calibri" panose="020F0502020204030204" pitchFamily="34" charset="0"/>
              </a:defRPr>
            </a:lvl1pPr>
          </a:lstStyle>
          <a:p>
            <a:pPr>
              <a:defRPr/>
            </a:pPr>
            <a:r>
              <a:rPr lang="en-US" smtClean="0"/>
              <a:t>10/21/14</a:t>
            </a:r>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r>
              <a:rPr lang="de-DE" smtClean="0"/>
              <a:t>S. Werkema - Mu2e Accelerator Systems</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fld id="{762C15F7-22DB-1448-B34D-3F8D2909FD0C}" type="slidenum">
              <a:rPr lang="en-US" smtClean="0"/>
              <a:pPr>
                <a:defRPr/>
              </a:pPr>
              <a:t>‹#›</a:t>
            </a:fld>
            <a:endParaRPr lang="en-US"/>
          </a:p>
        </p:txBody>
      </p:sp>
      <p:sp>
        <p:nvSpPr>
          <p:cNvPr id="4" name="TextBox 3"/>
          <p:cNvSpPr txBox="1"/>
          <p:nvPr/>
        </p:nvSpPr>
        <p:spPr>
          <a:xfrm>
            <a:off x="118529" y="6114990"/>
            <a:ext cx="806631" cy="400110"/>
          </a:xfrm>
          <a:prstGeom prst="rect">
            <a:avLst/>
          </a:prstGeom>
          <a:solidFill>
            <a:schemeClr val="bg1"/>
          </a:solidFill>
        </p:spPr>
        <p:txBody>
          <a:bodyPr wrap="none" rtlCol="0">
            <a:spAutoFit/>
          </a:bodyPr>
          <a:lstStyle/>
          <a:p>
            <a:r>
              <a:rPr lang="en-US" sz="2000" b="1" i="0" smtClean="0">
                <a:solidFill>
                  <a:schemeClr val="tx2"/>
                </a:solidFill>
                <a:latin typeface="Calibri" panose="020F0502020204030204" pitchFamily="34" charset="0"/>
                <a:cs typeface="Helvetica"/>
              </a:rPr>
              <a:t>Mu2e</a:t>
            </a:r>
            <a:endParaRPr lang="en-US" sz="2000" b="1" i="0">
              <a:solidFill>
                <a:schemeClr val="tx2"/>
              </a:solidFill>
              <a:latin typeface="Calibri" panose="020F0502020204030204" pitchFamily="34" charset="0"/>
              <a:cs typeface="Helvetica"/>
            </a:endParaRPr>
          </a:p>
        </p:txBody>
      </p:sp>
      <p:sp>
        <p:nvSpPr>
          <p:cNvPr id="6" name="TextBox 5"/>
          <p:cNvSpPr txBox="1"/>
          <p:nvPr/>
        </p:nvSpPr>
        <p:spPr>
          <a:xfrm>
            <a:off x="118529" y="6114990"/>
            <a:ext cx="806631" cy="400110"/>
          </a:xfrm>
          <a:prstGeom prst="rect">
            <a:avLst/>
          </a:prstGeom>
          <a:solidFill>
            <a:schemeClr val="bg1"/>
          </a:solidFill>
        </p:spPr>
        <p:txBody>
          <a:bodyPr wrap="none" rtlCol="0">
            <a:spAutoFit/>
          </a:bodyPr>
          <a:lstStyle/>
          <a:p>
            <a:r>
              <a:rPr lang="en-US" sz="2000" b="1" i="0" smtClean="0">
                <a:solidFill>
                  <a:schemeClr val="tx2"/>
                </a:solidFill>
                <a:latin typeface="Calibri" panose="020F0502020204030204" pitchFamily="34" charset="0"/>
                <a:cs typeface="Helvetica"/>
              </a:rPr>
              <a:t>Mu2e</a:t>
            </a:r>
            <a:endParaRPr lang="en-US" sz="2000" b="1" i="0">
              <a:solidFill>
                <a:schemeClr val="tx2"/>
              </a:solidFill>
              <a:latin typeface="Calibri" panose="020F0502020204030204" pitchFamily="34" charset="0"/>
              <a:cs typeface="Helvetica"/>
            </a:endParaRPr>
          </a:p>
        </p:txBody>
      </p:sp>
    </p:spTree>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3999" r:id="rId7"/>
    <p:sldLayoutId id="2147483996" r:id="rId8"/>
    <p:sldLayoutId id="2147483997" r:id="rId9"/>
    <p:sldLayoutId id="2147483998" r:id="rId10"/>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Calibri" panose="020F0502020204030204" pitchFamily="34" charset="0"/>
                <a:cs typeface="Calibri" panose="020F0502020204030204" pitchFamily="34" charset="0"/>
              </a:defRPr>
            </a:lvl1pPr>
          </a:lstStyle>
          <a:p>
            <a:pPr>
              <a:defRPr/>
            </a:pPr>
            <a:r>
              <a:rPr lang="en-US" smtClean="0"/>
              <a:t>10/21/14</a:t>
            </a:r>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Calibri" panose="020F0502020204030204" pitchFamily="34" charset="0"/>
              </a:defRPr>
            </a:lvl1pPr>
          </a:lstStyle>
          <a:p>
            <a:pPr>
              <a:defRPr/>
            </a:pPr>
            <a:r>
              <a:rPr lang="de-DE" smtClean="0"/>
              <a:t>S. Werkema - Mu2e Accelerator Systems</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Calibri" panose="020F0502020204030204" pitchFamily="34" charset="0"/>
              </a:defRPr>
            </a:lvl1pPr>
          </a:lstStyle>
          <a:p>
            <a:pPr>
              <a:defRPr/>
            </a:pPr>
            <a:fld id="{ABC452BA-E2D2-7F48-9628-85048FBCF9B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9.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_msoanchor_2"/><Relationship Id="rId5" Type="http://schemas.openxmlformats.org/officeDocument/2006/relationships/hyperlink" Target="#_msoanchor_1"/><Relationship Id="rId4" Type="http://schemas.openxmlformats.org/officeDocument/2006/relationships/hyperlink" Target="#_ftnref2"/></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smtClean="0">
                <a:solidFill>
                  <a:schemeClr val="tx2"/>
                </a:solidFill>
                <a:latin typeface="Calibri" panose="020F0502020204030204" pitchFamily="34" charset="0"/>
              </a:rPr>
              <a:t>Mu2e Accelerator Systems</a:t>
            </a:r>
            <a:endParaRPr lang="en-US" dirty="0">
              <a:solidFill>
                <a:schemeClr val="tx2"/>
              </a:solidFill>
              <a:latin typeface="Calibri" panose="020F0502020204030204" pitchFamily="34" charset="0"/>
            </a:endParaRPr>
          </a:p>
        </p:txBody>
      </p:sp>
      <p:sp>
        <p:nvSpPr>
          <p:cNvPr id="14338" name="Text Placeholder 2"/>
          <p:cNvSpPr>
            <a:spLocks noGrp="1"/>
          </p:cNvSpPr>
          <p:nvPr>
            <p:ph type="body" sz="quarter" idx="10"/>
          </p:nvPr>
        </p:nvSpPr>
        <p:spPr bwMode="auto">
          <a:xfrm>
            <a:off x="806450" y="48418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solidFill>
                  <a:schemeClr val="tx2"/>
                </a:solidFill>
                <a:latin typeface="Calibri" panose="020F0502020204030204" pitchFamily="34" charset="0"/>
              </a:rPr>
              <a:t>Steve Werkema</a:t>
            </a:r>
            <a:endParaRPr lang="en-US" dirty="0">
              <a:solidFill>
                <a:schemeClr val="tx2"/>
              </a:solidFill>
              <a:latin typeface="Calibri" panose="020F0502020204030204" pitchFamily="34" charset="0"/>
            </a:endParaRPr>
          </a:p>
          <a:p>
            <a:r>
              <a:rPr lang="en-US" dirty="0" smtClean="0">
                <a:solidFill>
                  <a:schemeClr val="tx2"/>
                </a:solidFill>
                <a:latin typeface="Calibri" panose="020F0502020204030204" pitchFamily="34" charset="0"/>
              </a:rPr>
              <a:t>Mu2e Accelerator Level 2 Manager</a:t>
            </a:r>
            <a:endParaRPr lang="en-US" dirty="0">
              <a:solidFill>
                <a:schemeClr val="tx2"/>
              </a:solidFill>
              <a:latin typeface="Calibri" panose="020F0502020204030204" pitchFamily="34" charset="0"/>
            </a:endParaRPr>
          </a:p>
          <a:p>
            <a:r>
              <a:rPr lang="en-US" dirty="0" smtClean="0">
                <a:solidFill>
                  <a:schemeClr val="tx2"/>
                </a:solidFill>
                <a:latin typeface="Calibri" panose="020F0502020204030204" pitchFamily="34" charset="0"/>
              </a:rPr>
              <a:t>10/21/2014</a:t>
            </a:r>
            <a:endParaRPr lang="en-US" dirty="0">
              <a:solidFill>
                <a:schemeClr val="tx2"/>
              </a:solidFill>
              <a:latin typeface="Calibri" panose="020F0502020204030204" pitchFamily="34" charset="0"/>
            </a:endParaRPr>
          </a:p>
        </p:txBody>
      </p:sp>
      <p:pic>
        <p:nvPicPr>
          <p:cNvPr id="4" name="Picture 6"/>
          <p:cNvPicPr>
            <a:picLocks noChangeAspect="1" noChangeArrowheads="1"/>
          </p:cNvPicPr>
          <p:nvPr/>
        </p:nvPicPr>
        <p:blipFill>
          <a:blip r:embed="rId3"/>
          <a:srcRect/>
          <a:stretch>
            <a:fillRect/>
          </a:stretch>
        </p:blipFill>
        <p:spPr bwMode="auto">
          <a:xfrm>
            <a:off x="7472810" y="4348956"/>
            <a:ext cx="1219200" cy="700088"/>
          </a:xfrm>
          <a:prstGeom prst="rect">
            <a:avLst/>
          </a:prstGeom>
          <a:noFill/>
          <a:ln w="25400">
            <a:noFill/>
            <a:miter lim="800000"/>
            <a:headEnd/>
            <a:tailEnd/>
          </a:ln>
        </p:spPr>
      </p:pic>
      <p:sp>
        <p:nvSpPr>
          <p:cNvPr id="3" name="Rectangle 2"/>
          <p:cNvSpPr/>
          <p:nvPr/>
        </p:nvSpPr>
        <p:spPr>
          <a:xfrm>
            <a:off x="84667" y="5873750"/>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 name="Rectangle 6"/>
          <p:cNvSpPr/>
          <p:nvPr/>
        </p:nvSpPr>
        <p:spPr>
          <a:xfrm>
            <a:off x="4317999" y="1143000"/>
            <a:ext cx="4275667"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3600764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Design – Proton Beam Delivery to Mu2e</a:t>
            </a:r>
            <a:endParaRPr lang="en-US" dirty="0">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10</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1" y="879303"/>
            <a:ext cx="6221413" cy="1769897"/>
          </a:xfrm>
          <a:prstGeom prst="rect">
            <a:avLst/>
          </a:prstGeom>
          <a:noFill/>
          <a:ln>
            <a:noFill/>
          </a:ln>
          <a:effec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3192125"/>
            <a:ext cx="4124325" cy="303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Arrow Connector 24"/>
          <p:cNvCxnSpPr/>
          <p:nvPr/>
        </p:nvCxnSpPr>
        <p:spPr>
          <a:xfrm>
            <a:off x="457201" y="1926177"/>
            <a:ext cx="47625" cy="23791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762126" y="1926177"/>
            <a:ext cx="1828800" cy="23791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4133850" y="879303"/>
            <a:ext cx="5042386" cy="4984589"/>
            <a:chOff x="4257672" y="1017810"/>
            <a:chExt cx="4918564" cy="4846082"/>
          </a:xfrm>
        </p:grpSpPr>
        <p:grpSp>
          <p:nvGrpSpPr>
            <p:cNvPr id="16" name="Group 15"/>
            <p:cNvGrpSpPr/>
            <p:nvPr/>
          </p:nvGrpSpPr>
          <p:grpSpPr>
            <a:xfrm>
              <a:off x="4257672" y="1017810"/>
              <a:ext cx="4918564" cy="4846082"/>
              <a:chOff x="3752850" y="907018"/>
              <a:chExt cx="5302077" cy="5030232"/>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549" b="25872"/>
              <a:stretch/>
            </p:blipFill>
            <p:spPr>
              <a:xfrm>
                <a:off x="3752850" y="944394"/>
                <a:ext cx="5267328" cy="4992856"/>
              </a:xfrm>
              <a:prstGeom prst="rect">
                <a:avLst/>
              </a:prstGeom>
            </p:spPr>
          </p:pic>
          <p:sp>
            <p:nvSpPr>
              <p:cNvPr id="9" name="TextBox 8"/>
              <p:cNvSpPr txBox="1"/>
              <p:nvPr/>
            </p:nvSpPr>
            <p:spPr>
              <a:xfrm>
                <a:off x="8058150" y="1091684"/>
                <a:ext cx="996777" cy="383367"/>
              </a:xfrm>
              <a:prstGeom prst="rect">
                <a:avLst/>
              </a:prstGeom>
              <a:noFill/>
            </p:spPr>
            <p:txBody>
              <a:bodyPr wrap="none" rtlCol="0">
                <a:spAutoFit/>
              </a:bodyPr>
              <a:lstStyle/>
              <a:p>
                <a:pPr fontAlgn="auto">
                  <a:spcBef>
                    <a:spcPts val="0"/>
                  </a:spcBef>
                  <a:spcAft>
                    <a:spcPts val="0"/>
                  </a:spcAft>
                </a:pPr>
                <a:r>
                  <a:rPr lang="en-US" sz="1800" b="1" smtClean="0">
                    <a:solidFill>
                      <a:srgbClr val="66FFFF"/>
                    </a:solidFill>
                    <a:effectLst>
                      <a:outerShdw blurRad="38100" dist="38100" dir="2700000" algn="tl">
                        <a:srgbClr val="000000">
                          <a:alpha val="43137"/>
                        </a:srgbClr>
                      </a:outerShdw>
                    </a:effectLst>
                    <a:latin typeface="Calibri" panose="020F0502020204030204" pitchFamily="34" charset="0"/>
                  </a:rPr>
                  <a:t>Booster</a:t>
                </a:r>
                <a:endParaRPr lang="en-US" sz="1800" b="1">
                  <a:solidFill>
                    <a:srgbClr val="66FFFF"/>
                  </a:solidFill>
                  <a:effectLst>
                    <a:outerShdw blurRad="38100" dist="38100" dir="2700000" algn="tl">
                      <a:srgbClr val="000000">
                        <a:alpha val="43137"/>
                      </a:srgbClr>
                    </a:outerShdw>
                  </a:effectLst>
                  <a:latin typeface="Calibri" panose="020F0502020204030204" pitchFamily="34" charset="0"/>
                </a:endParaRPr>
              </a:p>
            </p:txBody>
          </p:sp>
          <p:sp>
            <p:nvSpPr>
              <p:cNvPr id="10" name="TextBox 9"/>
              <p:cNvSpPr txBox="1"/>
              <p:nvPr/>
            </p:nvSpPr>
            <p:spPr>
              <a:xfrm>
                <a:off x="7576150" y="1849903"/>
                <a:ext cx="1048063" cy="670891"/>
              </a:xfrm>
              <a:prstGeom prst="rect">
                <a:avLst/>
              </a:prstGeom>
              <a:noFill/>
            </p:spPr>
            <p:txBody>
              <a:bodyPr wrap="none" rtlCol="0">
                <a:spAutoFit/>
              </a:bodyPr>
              <a:lstStyle/>
              <a:p>
                <a:pPr fontAlgn="auto">
                  <a:spcBef>
                    <a:spcPts val="0"/>
                  </a:spcBef>
                  <a:spcAft>
                    <a:spcPts val="0"/>
                  </a:spcAft>
                </a:pPr>
                <a:r>
                  <a:rPr lang="en-US" sz="1800" b="1" smtClean="0">
                    <a:solidFill>
                      <a:srgbClr val="FFCCFF"/>
                    </a:solidFill>
                    <a:effectLst>
                      <a:outerShdw blurRad="38100" dist="38100" dir="2700000" algn="tl">
                        <a:srgbClr val="000000">
                          <a:alpha val="43137"/>
                        </a:srgbClr>
                      </a:outerShdw>
                    </a:effectLst>
                    <a:latin typeface="Calibri" panose="020F0502020204030204" pitchFamily="34" charset="0"/>
                  </a:rPr>
                  <a:t>Delivery</a:t>
                </a:r>
              </a:p>
              <a:p>
                <a:pPr fontAlgn="auto">
                  <a:spcBef>
                    <a:spcPts val="0"/>
                  </a:spcBef>
                  <a:spcAft>
                    <a:spcPts val="0"/>
                  </a:spcAft>
                </a:pPr>
                <a:r>
                  <a:rPr lang="en-US" sz="1800" b="1" smtClean="0">
                    <a:solidFill>
                      <a:srgbClr val="FFCCFF"/>
                    </a:solidFill>
                    <a:effectLst>
                      <a:outerShdw blurRad="38100" dist="38100" dir="2700000" algn="tl">
                        <a:srgbClr val="000000">
                          <a:alpha val="43137"/>
                        </a:srgbClr>
                      </a:outerShdw>
                    </a:effectLst>
                    <a:latin typeface="Calibri" panose="020F0502020204030204" pitchFamily="34" charset="0"/>
                  </a:rPr>
                  <a:t>Ring</a:t>
                </a:r>
                <a:endParaRPr lang="en-US" sz="1800" b="1">
                  <a:solidFill>
                    <a:srgbClr val="FFCCFF"/>
                  </a:solidFill>
                  <a:effectLst>
                    <a:outerShdw blurRad="38100" dist="38100" dir="2700000" algn="tl">
                      <a:srgbClr val="000000">
                        <a:alpha val="43137"/>
                      </a:srgbClr>
                    </a:outerShdw>
                  </a:effectLst>
                  <a:latin typeface="Calibri" panose="020F0502020204030204" pitchFamily="34" charset="0"/>
                </a:endParaRPr>
              </a:p>
            </p:txBody>
          </p:sp>
          <p:sp>
            <p:nvSpPr>
              <p:cNvPr id="11" name="TextBox 10"/>
              <p:cNvSpPr txBox="1"/>
              <p:nvPr/>
            </p:nvSpPr>
            <p:spPr>
              <a:xfrm rot="19870308">
                <a:off x="6227397" y="2712900"/>
                <a:ext cx="1165013" cy="383367"/>
              </a:xfrm>
              <a:prstGeom prst="rect">
                <a:avLst/>
              </a:prstGeom>
              <a:noFill/>
            </p:spPr>
            <p:txBody>
              <a:bodyPr wrap="none" rtlCol="0">
                <a:spAutoFit/>
              </a:bodyPr>
              <a:lstStyle/>
              <a:p>
                <a:pPr fontAlgn="auto">
                  <a:spcBef>
                    <a:spcPts val="0"/>
                  </a:spcBef>
                  <a:spcAft>
                    <a:spcPts val="0"/>
                  </a:spcAft>
                </a:pPr>
                <a:r>
                  <a:rPr lang="en-US" sz="1800" b="1" smtClean="0">
                    <a:solidFill>
                      <a:srgbClr val="66FFFF"/>
                    </a:solidFill>
                    <a:effectLst>
                      <a:outerShdw blurRad="38100" dist="38100" dir="2700000" algn="tl">
                        <a:srgbClr val="000000">
                          <a:alpha val="43137"/>
                        </a:srgbClr>
                      </a:outerShdw>
                    </a:effectLst>
                    <a:latin typeface="Calibri" panose="020F0502020204030204" pitchFamily="34" charset="0"/>
                  </a:rPr>
                  <a:t>MI-8 Line</a:t>
                </a:r>
                <a:endParaRPr lang="en-US" sz="1800" b="1">
                  <a:solidFill>
                    <a:srgbClr val="66FFFF"/>
                  </a:solidFill>
                  <a:effectLst>
                    <a:outerShdw blurRad="38100" dist="38100" dir="2700000" algn="tl">
                      <a:srgbClr val="000000">
                        <a:alpha val="43137"/>
                      </a:srgbClr>
                    </a:outerShdw>
                  </a:effectLst>
                  <a:latin typeface="Calibri" panose="020F0502020204030204" pitchFamily="34" charset="0"/>
                </a:endParaRPr>
              </a:p>
            </p:txBody>
          </p:sp>
          <p:sp>
            <p:nvSpPr>
              <p:cNvPr id="12" name="TextBox 11"/>
              <p:cNvSpPr txBox="1"/>
              <p:nvPr/>
            </p:nvSpPr>
            <p:spPr>
              <a:xfrm>
                <a:off x="5027501" y="3433594"/>
                <a:ext cx="1720736" cy="415314"/>
              </a:xfrm>
              <a:prstGeom prst="rect">
                <a:avLst/>
              </a:prstGeom>
              <a:noFill/>
            </p:spPr>
            <p:txBody>
              <a:bodyPr wrap="none" rtlCol="0">
                <a:spAutoFit/>
              </a:bodyPr>
              <a:lstStyle/>
              <a:p>
                <a:pPr fontAlgn="auto">
                  <a:spcBef>
                    <a:spcPts val="0"/>
                  </a:spcBef>
                  <a:spcAft>
                    <a:spcPts val="0"/>
                  </a:spcAft>
                </a:pPr>
                <a:r>
                  <a:rPr lang="en-US" sz="2000" b="1" smtClean="0">
                    <a:solidFill>
                      <a:srgbClr val="FF0000"/>
                    </a:solidFill>
                    <a:effectLst>
                      <a:outerShdw blurRad="38100" dist="38100" dir="2700000" algn="tl">
                        <a:srgbClr val="000000">
                          <a:alpha val="43137"/>
                        </a:srgbClr>
                      </a:outerShdw>
                    </a:effectLst>
                    <a:latin typeface="Calibri" panose="020F0502020204030204" pitchFamily="34" charset="0"/>
                  </a:rPr>
                  <a:t>Recycler Ring</a:t>
                </a:r>
                <a:endParaRPr lang="en-US" sz="2000" b="1">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13" name="TextBox 12"/>
              <p:cNvSpPr txBox="1"/>
              <p:nvPr/>
            </p:nvSpPr>
            <p:spPr>
              <a:xfrm rot="4822863">
                <a:off x="7103179" y="3338072"/>
                <a:ext cx="1331466" cy="398130"/>
              </a:xfrm>
              <a:prstGeom prst="rect">
                <a:avLst/>
              </a:prstGeom>
              <a:noFill/>
            </p:spPr>
            <p:txBody>
              <a:bodyPr wrap="none" rtlCol="0">
                <a:spAutoFit/>
              </a:bodyPr>
              <a:lstStyle/>
              <a:p>
                <a:pPr fontAlgn="auto">
                  <a:spcBef>
                    <a:spcPts val="0"/>
                  </a:spcBef>
                  <a:spcAft>
                    <a:spcPts val="0"/>
                  </a:spcAft>
                </a:pPr>
                <a:r>
                  <a:rPr lang="en-US" sz="1800" b="1" smtClean="0">
                    <a:solidFill>
                      <a:srgbClr val="CCFFCC"/>
                    </a:solidFill>
                    <a:effectLst>
                      <a:outerShdw blurRad="38100" dist="38100" dir="2700000" algn="tl">
                        <a:srgbClr val="000000">
                          <a:alpha val="43137"/>
                        </a:srgbClr>
                      </a:outerShdw>
                    </a:effectLst>
                    <a:latin typeface="Calibri" panose="020F0502020204030204" pitchFamily="34" charset="0"/>
                  </a:rPr>
                  <a:t>M1-M2-M3</a:t>
                </a:r>
                <a:endParaRPr lang="en-US" sz="1800" b="1">
                  <a:solidFill>
                    <a:srgbClr val="CCFFCC"/>
                  </a:solidFill>
                  <a:effectLst>
                    <a:outerShdw blurRad="38100" dist="38100" dir="2700000" algn="tl">
                      <a:srgbClr val="000000">
                        <a:alpha val="43137"/>
                      </a:srgbClr>
                    </a:outerShdw>
                  </a:effectLst>
                  <a:latin typeface="Calibri" panose="020F0502020204030204" pitchFamily="34" charset="0"/>
                </a:endParaRPr>
              </a:p>
            </p:txBody>
          </p:sp>
          <p:sp>
            <p:nvSpPr>
              <p:cNvPr id="14" name="TextBox 13"/>
              <p:cNvSpPr txBox="1"/>
              <p:nvPr/>
            </p:nvSpPr>
            <p:spPr>
              <a:xfrm>
                <a:off x="6289591" y="907018"/>
                <a:ext cx="800406" cy="383367"/>
              </a:xfrm>
              <a:prstGeom prst="rect">
                <a:avLst/>
              </a:prstGeom>
              <a:solidFill>
                <a:srgbClr val="FFFF00">
                  <a:alpha val="40000"/>
                </a:srgbClr>
              </a:solidFill>
            </p:spPr>
            <p:txBody>
              <a:bodyPr wrap="none" rtlCol="0">
                <a:spAutoFit/>
              </a:bodyPr>
              <a:lstStyle/>
              <a:p>
                <a:pPr fontAlgn="auto">
                  <a:spcBef>
                    <a:spcPts val="0"/>
                  </a:spcBef>
                  <a:spcAft>
                    <a:spcPts val="0"/>
                  </a:spcAft>
                </a:pPr>
                <a:r>
                  <a:rPr lang="en-US" sz="1800" b="1" smtClean="0">
                    <a:solidFill>
                      <a:srgbClr val="0000FF"/>
                    </a:solidFill>
                    <a:effectLst>
                      <a:outerShdw blurRad="38100" dist="38100" dir="2700000" algn="tl">
                        <a:srgbClr val="000000">
                          <a:alpha val="43137"/>
                        </a:srgbClr>
                      </a:outerShdw>
                    </a:effectLst>
                    <a:latin typeface="Calibri" panose="020F0502020204030204" pitchFamily="34" charset="0"/>
                  </a:rPr>
                  <a:t>Mu2e</a:t>
                </a:r>
                <a:endParaRPr lang="en-US" sz="1800" b="1">
                  <a:solidFill>
                    <a:srgbClr val="0000FF"/>
                  </a:solidFill>
                  <a:effectLst>
                    <a:outerShdw blurRad="38100" dist="38100" dir="2700000" algn="tl">
                      <a:srgbClr val="000000">
                        <a:alpha val="43137"/>
                      </a:srgbClr>
                    </a:outerShdw>
                  </a:effectLst>
                  <a:latin typeface="Calibri" panose="020F0502020204030204" pitchFamily="34" charset="0"/>
                </a:endParaRPr>
              </a:p>
            </p:txBody>
          </p:sp>
        </p:grpSp>
        <p:sp>
          <p:nvSpPr>
            <p:cNvPr id="28" name="TextBox 27"/>
            <p:cNvSpPr txBox="1"/>
            <p:nvPr/>
          </p:nvSpPr>
          <p:spPr>
            <a:xfrm>
              <a:off x="7010400" y="1524000"/>
              <a:ext cx="503664" cy="369332"/>
            </a:xfrm>
            <a:prstGeom prst="rect">
              <a:avLst/>
            </a:prstGeom>
            <a:noFill/>
          </p:spPr>
          <p:txBody>
            <a:bodyPr wrap="none" rtlCol="0">
              <a:spAutoFit/>
            </a:bodyPr>
            <a:lstStyle/>
            <a:p>
              <a:r>
                <a:rPr lang="en-US" sz="1800" b="1" smtClean="0">
                  <a:solidFill>
                    <a:srgbClr val="FFFF00"/>
                  </a:solidFill>
                  <a:effectLst>
                    <a:outerShdw blurRad="38100" dist="38100" dir="2700000" algn="tl">
                      <a:srgbClr val="000000">
                        <a:alpha val="43137"/>
                      </a:srgbClr>
                    </a:outerShdw>
                  </a:effectLst>
                  <a:latin typeface="Calibri" panose="020F0502020204030204" pitchFamily="34" charset="0"/>
                </a:rPr>
                <a:t>M4</a:t>
              </a:r>
              <a:endParaRPr lang="en-US" sz="1800">
                <a:solidFill>
                  <a:srgbClr val="FFFF00"/>
                </a:solidFill>
                <a:latin typeface="Calibri" panose="020F0502020204030204" pitchFamily="34" charset="0"/>
              </a:endParaRPr>
            </a:p>
          </p:txBody>
        </p:sp>
      </p:grpSp>
      <p:sp>
        <p:nvSpPr>
          <p:cNvPr id="3" name="TextBox 2"/>
          <p:cNvSpPr txBox="1"/>
          <p:nvPr/>
        </p:nvSpPr>
        <p:spPr>
          <a:xfrm>
            <a:off x="4191000" y="1187513"/>
            <a:ext cx="2584722" cy="1477328"/>
          </a:xfrm>
          <a:prstGeom prst="rect">
            <a:avLst/>
          </a:prstGeom>
          <a:solidFill>
            <a:schemeClr val="accent5">
              <a:alpha val="50000"/>
            </a:schemeClr>
          </a:solidFill>
          <a:effectLst>
            <a:softEdge rad="63500"/>
          </a:effectLst>
        </p:spPr>
        <p:txBody>
          <a:bodyPr wrap="square" rtlCol="0">
            <a:spAutoFit/>
          </a:bodyPr>
          <a:lstStyle/>
          <a:p>
            <a:r>
              <a:rPr lang="en-US" sz="1800" dirty="0" smtClean="0">
                <a:solidFill>
                  <a:srgbClr val="FFFF00"/>
                </a:solidFill>
                <a:latin typeface="Calibri" panose="020F0502020204030204" pitchFamily="34" charset="0"/>
              </a:rPr>
              <a:t>Each spill is a train of ~32,000 narrow proton pulses separated by the Delivery Ring revolution period.</a:t>
            </a:r>
            <a:endParaRPr lang="en-US" sz="18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3060005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Design – Extinction</a:t>
            </a:r>
            <a:endParaRPr lang="en-US">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11</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5601" y="855318"/>
            <a:ext cx="7712798" cy="5374031"/>
          </a:xfrm>
        </p:spPr>
      </p:pic>
      <p:sp>
        <p:nvSpPr>
          <p:cNvPr id="10" name="TextBox 9"/>
          <p:cNvSpPr txBox="1"/>
          <p:nvPr/>
        </p:nvSpPr>
        <p:spPr>
          <a:xfrm>
            <a:off x="884709" y="5264942"/>
            <a:ext cx="2693987" cy="738664"/>
          </a:xfrm>
          <a:prstGeom prst="rect">
            <a:avLst/>
          </a:prstGeom>
          <a:noFill/>
        </p:spPr>
        <p:txBody>
          <a:bodyPr wrap="square" rtlCol="0">
            <a:spAutoFit/>
          </a:bodyPr>
          <a:lstStyle/>
          <a:p>
            <a:r>
              <a:rPr lang="en-US" sz="1400" dirty="0" smtClean="0">
                <a:solidFill>
                  <a:srgbClr val="0000FF"/>
                </a:solidFill>
                <a:latin typeface="Calibri" panose="020F0502020204030204" pitchFamily="34" charset="0"/>
              </a:rPr>
              <a:t>The AC Dipole excitation is a superposition of three harmonics: 300 kHz, 900 kHz, and 4.5 MHz. </a:t>
            </a:r>
            <a:endParaRPr lang="en-US" sz="1400" dirty="0">
              <a:solidFill>
                <a:srgbClr val="0000FF"/>
              </a:solidFill>
              <a:latin typeface="Calibri" panose="020F0502020204030204" pitchFamily="34" charset="0"/>
            </a:endParaRPr>
          </a:p>
        </p:txBody>
      </p:sp>
      <p:sp>
        <p:nvSpPr>
          <p:cNvPr id="9" name="TextBox 8"/>
          <p:cNvSpPr txBox="1"/>
          <p:nvPr/>
        </p:nvSpPr>
        <p:spPr>
          <a:xfrm>
            <a:off x="3227113" y="2161874"/>
            <a:ext cx="956224" cy="738664"/>
          </a:xfrm>
          <a:prstGeom prst="rect">
            <a:avLst/>
          </a:prstGeom>
          <a:noFill/>
        </p:spPr>
        <p:txBody>
          <a:bodyPr wrap="none" rtlCol="0">
            <a:spAutoFit/>
          </a:bodyPr>
          <a:lstStyle/>
          <a:p>
            <a:pPr algn="ctr"/>
            <a:r>
              <a:rPr lang="en-US" sz="1400" dirty="0" smtClean="0">
                <a:solidFill>
                  <a:srgbClr val="DF652C"/>
                </a:solidFill>
                <a:effectLst>
                  <a:outerShdw blurRad="38100" dist="38100" dir="2700000" algn="tl">
                    <a:srgbClr val="000000">
                      <a:alpha val="43137"/>
                    </a:srgbClr>
                  </a:outerShdw>
                </a:effectLst>
                <a:latin typeface="Calibri" panose="020F0502020204030204" pitchFamily="34" charset="0"/>
              </a:rPr>
              <a:t>Upstream</a:t>
            </a:r>
            <a:endParaRPr lang="en-US" sz="1400" dirty="0">
              <a:solidFill>
                <a:srgbClr val="DF652C"/>
              </a:solidFill>
              <a:effectLst>
                <a:outerShdw blurRad="38100" dist="38100" dir="2700000" algn="tl">
                  <a:srgbClr val="000000">
                    <a:alpha val="43137"/>
                  </a:srgbClr>
                </a:outerShdw>
              </a:effectLst>
              <a:latin typeface="Calibri" panose="020F0502020204030204" pitchFamily="34" charset="0"/>
            </a:endParaRPr>
          </a:p>
          <a:p>
            <a:pPr algn="ctr"/>
            <a:r>
              <a:rPr lang="en-US" sz="1400" dirty="0" smtClean="0">
                <a:solidFill>
                  <a:srgbClr val="DF652C"/>
                </a:solidFill>
                <a:effectLst>
                  <a:outerShdw blurRad="38100" dist="38100" dir="2700000" algn="tl">
                    <a:srgbClr val="000000">
                      <a:alpha val="43137"/>
                    </a:srgbClr>
                  </a:outerShdw>
                </a:effectLst>
                <a:latin typeface="Calibri" panose="020F0502020204030204" pitchFamily="34" charset="0"/>
              </a:rPr>
              <a:t>Extinction </a:t>
            </a:r>
          </a:p>
          <a:p>
            <a:pPr algn="ctr"/>
            <a:r>
              <a:rPr lang="en-US" sz="1400" dirty="0" smtClean="0">
                <a:solidFill>
                  <a:srgbClr val="DF652C"/>
                </a:solidFill>
                <a:effectLst>
                  <a:outerShdw blurRad="38100" dist="38100" dir="2700000" algn="tl">
                    <a:srgbClr val="000000">
                      <a:alpha val="43137"/>
                    </a:srgbClr>
                  </a:outerShdw>
                </a:effectLst>
                <a:latin typeface="Calibri" panose="020F0502020204030204" pitchFamily="34" charset="0"/>
              </a:rPr>
              <a:t>&lt; 10</a:t>
            </a:r>
            <a:r>
              <a:rPr lang="en-US" sz="1400" baseline="30000" dirty="0" smtClean="0">
                <a:solidFill>
                  <a:srgbClr val="DF652C"/>
                </a:solidFill>
                <a:effectLst>
                  <a:outerShdw blurRad="38100" dist="38100" dir="2700000" algn="tl">
                    <a:srgbClr val="000000">
                      <a:alpha val="43137"/>
                    </a:srgbClr>
                  </a:outerShdw>
                </a:effectLst>
                <a:latin typeface="Calibri" panose="020F0502020204030204" pitchFamily="34" charset="0"/>
              </a:rPr>
              <a:t>-4</a:t>
            </a:r>
            <a:endParaRPr lang="en-US" sz="1400" dirty="0">
              <a:solidFill>
                <a:srgbClr val="DF652C"/>
              </a:solidFill>
              <a:effectLst>
                <a:outerShdw blurRad="38100" dist="38100" dir="2700000" algn="tl">
                  <a:srgbClr val="000000">
                    <a:alpha val="43137"/>
                  </a:srgbClr>
                </a:outerShdw>
              </a:effectLst>
              <a:latin typeface="Calibri" panose="020F0502020204030204" pitchFamily="34" charset="0"/>
            </a:endParaRPr>
          </a:p>
        </p:txBody>
      </p:sp>
      <p:sp>
        <p:nvSpPr>
          <p:cNvPr id="11" name="TextBox 10"/>
          <p:cNvSpPr txBox="1"/>
          <p:nvPr/>
        </p:nvSpPr>
        <p:spPr>
          <a:xfrm>
            <a:off x="7868117" y="2161573"/>
            <a:ext cx="1120563" cy="738664"/>
          </a:xfrm>
          <a:prstGeom prst="rect">
            <a:avLst/>
          </a:prstGeom>
          <a:noFill/>
        </p:spPr>
        <p:txBody>
          <a:bodyPr wrap="none" rtlCol="0">
            <a:spAutoFit/>
          </a:bodyPr>
          <a:lstStyle/>
          <a:p>
            <a:pPr algn="ctr"/>
            <a:r>
              <a:rPr lang="en-US" sz="1400" dirty="0" smtClean="0">
                <a:solidFill>
                  <a:srgbClr val="DF652C"/>
                </a:solidFill>
                <a:effectLst>
                  <a:outerShdw blurRad="38100" dist="38100" dir="2700000" algn="tl">
                    <a:srgbClr val="000000">
                      <a:alpha val="43137"/>
                    </a:srgbClr>
                  </a:outerShdw>
                </a:effectLst>
                <a:latin typeface="Calibri" panose="020F0502020204030204" pitchFamily="34" charset="0"/>
              </a:rPr>
              <a:t>Downstream</a:t>
            </a:r>
          </a:p>
          <a:p>
            <a:pPr algn="ctr"/>
            <a:r>
              <a:rPr lang="en-US" sz="1400" dirty="0" smtClean="0">
                <a:solidFill>
                  <a:srgbClr val="DF652C"/>
                </a:solidFill>
                <a:effectLst>
                  <a:outerShdw blurRad="38100" dist="38100" dir="2700000" algn="tl">
                    <a:srgbClr val="000000">
                      <a:alpha val="43137"/>
                    </a:srgbClr>
                  </a:outerShdw>
                </a:effectLst>
                <a:latin typeface="Calibri" panose="020F0502020204030204" pitchFamily="34" charset="0"/>
              </a:rPr>
              <a:t>Extinction</a:t>
            </a:r>
          </a:p>
          <a:p>
            <a:pPr algn="ctr"/>
            <a:r>
              <a:rPr lang="en-US" sz="1400" dirty="0" smtClean="0">
                <a:solidFill>
                  <a:srgbClr val="DF652C"/>
                </a:solidFill>
                <a:effectLst>
                  <a:outerShdw blurRad="38100" dist="38100" dir="2700000" algn="tl">
                    <a:srgbClr val="000000">
                      <a:alpha val="43137"/>
                    </a:srgbClr>
                  </a:outerShdw>
                </a:effectLst>
                <a:latin typeface="Calibri" panose="020F0502020204030204" pitchFamily="34" charset="0"/>
              </a:rPr>
              <a:t>          &lt; 10</a:t>
            </a:r>
            <a:r>
              <a:rPr lang="en-US" sz="1400" baseline="30000" dirty="0" smtClean="0">
                <a:solidFill>
                  <a:srgbClr val="DF652C"/>
                </a:solidFill>
                <a:effectLst>
                  <a:outerShdw blurRad="38100" dist="38100" dir="2700000" algn="tl">
                    <a:srgbClr val="000000">
                      <a:alpha val="43137"/>
                    </a:srgbClr>
                  </a:outerShdw>
                </a:effectLst>
                <a:latin typeface="Calibri" panose="020F0502020204030204" pitchFamily="34" charset="0"/>
              </a:rPr>
              <a:t>-10</a:t>
            </a:r>
            <a:endParaRPr lang="en-US" sz="1400" dirty="0">
              <a:solidFill>
                <a:srgbClr val="DF652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5488292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2" y="-103064"/>
            <a:ext cx="6259974" cy="923720"/>
          </a:xfrm>
        </p:spPr>
        <p:txBody>
          <a:bodyPr anchor="b"/>
          <a:lstStyle/>
          <a:p>
            <a:r>
              <a:rPr lang="en-US" sz="3200" smtClean="0"/>
              <a:t>Extinction Performance</a:t>
            </a:r>
            <a:endParaRPr lang="en-US"/>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12</a:t>
            </a:fld>
            <a:endParaRPr lang="en-US"/>
          </a:p>
        </p:txBody>
      </p:sp>
      <p:sp>
        <p:nvSpPr>
          <p:cNvPr id="7" name="TextBox 6"/>
          <p:cNvSpPr txBox="1"/>
          <p:nvPr/>
        </p:nvSpPr>
        <p:spPr>
          <a:xfrm>
            <a:off x="4605338" y="989114"/>
            <a:ext cx="3343276" cy="738664"/>
          </a:xfrm>
          <a:prstGeom prst="rect">
            <a:avLst/>
          </a:prstGeom>
          <a:solidFill>
            <a:schemeClr val="bg1">
              <a:alpha val="84000"/>
            </a:schemeClr>
          </a:solidFill>
        </p:spPr>
        <p:txBody>
          <a:bodyPr wrap="square" rtlCol="0">
            <a:spAutoFit/>
          </a:bodyPr>
          <a:lstStyle/>
          <a:p>
            <a:pPr marL="285750" indent="-285750">
              <a:spcBef>
                <a:spcPts val="0"/>
              </a:spcBef>
              <a:buFont typeface="Courier New" panose="02070309020205020404" pitchFamily="49" charset="0"/>
              <a:buChar char="­"/>
            </a:pPr>
            <a:r>
              <a:rPr lang="en-US" sz="1400" smtClean="0">
                <a:latin typeface="Calibri" panose="020F0502020204030204" pitchFamily="34" charset="0"/>
              </a:rPr>
              <a:t>Extinction Transmission</a:t>
            </a:r>
          </a:p>
          <a:p>
            <a:pPr marL="285750" indent="-285750">
              <a:spcBef>
                <a:spcPts val="0"/>
              </a:spcBef>
              <a:buFont typeface="Courier New" panose="02070309020205020404" pitchFamily="49" charset="0"/>
              <a:buChar char="­"/>
            </a:pPr>
            <a:r>
              <a:rPr lang="en-US" sz="1400" smtClean="0">
                <a:solidFill>
                  <a:srgbClr val="00B050"/>
                </a:solidFill>
                <a:latin typeface="Calibri" panose="020F0502020204030204" pitchFamily="34" charset="0"/>
              </a:rPr>
              <a:t>Average Delivery Ring Distribution</a:t>
            </a:r>
          </a:p>
          <a:p>
            <a:pPr marL="285750" indent="-285750">
              <a:spcBef>
                <a:spcPts val="0"/>
              </a:spcBef>
              <a:buFont typeface="Courier New" panose="02070309020205020404" pitchFamily="49" charset="0"/>
              <a:buChar char="­"/>
            </a:pPr>
            <a:r>
              <a:rPr lang="en-US" sz="1400" smtClean="0">
                <a:solidFill>
                  <a:srgbClr val="0000FF"/>
                </a:solidFill>
                <a:latin typeface="Calibri" panose="020F0502020204030204" pitchFamily="34" charset="0"/>
              </a:rPr>
              <a:t>Average Distribution on Target</a:t>
            </a:r>
            <a:endParaRPr lang="en-US" sz="1400">
              <a:solidFill>
                <a:srgbClr val="0000FF"/>
              </a:solidFill>
              <a:latin typeface="Calibri" panose="020F0502020204030204" pitchFamily="34" charset="0"/>
            </a:endParaRPr>
          </a:p>
        </p:txBody>
      </p:sp>
      <p:sp>
        <p:nvSpPr>
          <p:cNvPr id="13" name="TextBox 12"/>
          <p:cNvSpPr txBox="1"/>
          <p:nvPr/>
        </p:nvSpPr>
        <p:spPr>
          <a:xfrm>
            <a:off x="26527" y="989114"/>
            <a:ext cx="3440573" cy="4724370"/>
          </a:xfrm>
          <a:prstGeom prst="rect">
            <a:avLst/>
          </a:prstGeom>
          <a:noFill/>
        </p:spPr>
        <p:txBody>
          <a:bodyPr wrap="square" rtlCol="0">
            <a:spAutoFit/>
          </a:bodyPr>
          <a:lstStyle/>
          <a:p>
            <a:pPr>
              <a:spcBef>
                <a:spcPts val="600"/>
              </a:spcBef>
              <a:tabLst>
                <a:tab pos="2400300" algn="l"/>
              </a:tabLst>
            </a:pPr>
            <a:r>
              <a:rPr lang="en-US" sz="1800" smtClean="0">
                <a:effectLst>
                  <a:outerShdw blurRad="38100" dist="38100" dir="2700000" algn="tl">
                    <a:srgbClr val="000000">
                      <a:alpha val="43137"/>
                    </a:srgbClr>
                  </a:outerShdw>
                </a:effectLst>
                <a:latin typeface="Calibri" panose="020F0502020204030204" pitchFamily="34" charset="0"/>
              </a:rPr>
              <a:t>Two Models</a:t>
            </a:r>
            <a:r>
              <a:rPr lang="en-US" sz="1800" smtClean="0">
                <a:latin typeface="Calibri" panose="020F0502020204030204" pitchFamily="34" charset="0"/>
              </a:rPr>
              <a:t>:</a:t>
            </a:r>
          </a:p>
          <a:p>
            <a:pPr marL="342900" indent="-342900">
              <a:spcBef>
                <a:spcPts val="600"/>
              </a:spcBef>
              <a:buFont typeface="+mj-lt"/>
              <a:buAutoNum type="arabicPeriod"/>
              <a:tabLst>
                <a:tab pos="2400300" algn="l"/>
              </a:tabLst>
            </a:pPr>
            <a:r>
              <a:rPr lang="en-US" sz="1800" smtClean="0">
                <a:latin typeface="Calibri" panose="020F0502020204030204" pitchFamily="34" charset="0"/>
              </a:rPr>
              <a:t>Beam time distribution from ESME longitudinal tracking model in the Delivery Ring.</a:t>
            </a:r>
          </a:p>
          <a:p>
            <a:pPr marL="342900" indent="-342900">
              <a:spcBef>
                <a:spcPts val="600"/>
              </a:spcBef>
              <a:buFont typeface="+mj-lt"/>
              <a:buAutoNum type="arabicPeriod"/>
              <a:tabLst>
                <a:tab pos="2400300" algn="l"/>
              </a:tabLst>
            </a:pPr>
            <a:r>
              <a:rPr lang="en-US" sz="1800" smtClean="0">
                <a:latin typeface="Calibri" panose="020F0502020204030204" pitchFamily="34" charset="0"/>
              </a:rPr>
              <a:t>G4Beamline tracking model of extinction section of the M4 beamline.</a:t>
            </a:r>
          </a:p>
          <a:p>
            <a:pPr>
              <a:spcBef>
                <a:spcPts val="1800"/>
              </a:spcBef>
              <a:tabLst>
                <a:tab pos="2400300" algn="l"/>
              </a:tabLst>
            </a:pPr>
            <a:r>
              <a:rPr lang="en-US" sz="1800" smtClean="0">
                <a:effectLst>
                  <a:outerShdw blurRad="38100" dist="38100" dir="2700000" algn="tl">
                    <a:srgbClr val="000000">
                      <a:alpha val="43137"/>
                    </a:srgbClr>
                  </a:outerShdw>
                </a:effectLst>
                <a:latin typeface="Calibri" panose="020F0502020204030204" pitchFamily="34" charset="0"/>
              </a:rPr>
              <a:t>Results:</a:t>
            </a:r>
          </a:p>
          <a:p>
            <a:pPr>
              <a:spcBef>
                <a:spcPts val="600"/>
              </a:spcBef>
              <a:tabLst>
                <a:tab pos="2400300" algn="l"/>
              </a:tabLst>
            </a:pPr>
            <a:r>
              <a:rPr lang="en-US" sz="1600" smtClean="0">
                <a:solidFill>
                  <a:srgbClr val="0000FF"/>
                </a:solidFill>
                <a:latin typeface="Calibri" panose="020F0502020204030204" pitchFamily="34" charset="0"/>
              </a:rPr>
              <a:t>Upstream extinction: 	1.6</a:t>
            </a:r>
            <a:r>
              <a:rPr lang="en-US" sz="1600" smtClean="0">
                <a:solidFill>
                  <a:srgbClr val="0000FF"/>
                </a:solidFill>
                <a:latin typeface="Cambria Math"/>
                <a:ea typeface="Cambria Math"/>
              </a:rPr>
              <a:t>×</a:t>
            </a:r>
            <a:r>
              <a:rPr lang="en-US" sz="1600" smtClean="0">
                <a:solidFill>
                  <a:srgbClr val="0000FF"/>
                </a:solidFill>
                <a:latin typeface="Calibri" panose="020F0502020204030204" pitchFamily="34" charset="0"/>
                <a:ea typeface="Cambria Math"/>
              </a:rPr>
              <a:t>10</a:t>
            </a:r>
            <a:r>
              <a:rPr lang="en-US" sz="1600" baseline="30000" smtClean="0">
                <a:solidFill>
                  <a:srgbClr val="0000FF"/>
                </a:solidFill>
                <a:latin typeface="Calibri" panose="020F0502020204030204" pitchFamily="34" charset="0"/>
                <a:ea typeface="Cambria Math"/>
              </a:rPr>
              <a:t>-5</a:t>
            </a:r>
            <a:endParaRPr lang="en-US" sz="1600" smtClean="0">
              <a:solidFill>
                <a:srgbClr val="0000FF"/>
              </a:solidFill>
              <a:latin typeface="Calibri" panose="020F0502020204030204" pitchFamily="34" charset="0"/>
              <a:ea typeface="Cambria Math"/>
            </a:endParaRPr>
          </a:p>
          <a:p>
            <a:pPr>
              <a:spcBef>
                <a:spcPts val="600"/>
              </a:spcBef>
              <a:tabLst>
                <a:tab pos="2400300" algn="l"/>
              </a:tabLst>
            </a:pPr>
            <a:r>
              <a:rPr lang="en-US" sz="1600">
                <a:solidFill>
                  <a:srgbClr val="0000FF"/>
                </a:solidFill>
                <a:latin typeface="Calibri" panose="020F0502020204030204" pitchFamily="34" charset="0"/>
                <a:ea typeface="Cambria Math"/>
              </a:rPr>
              <a:t>I</a:t>
            </a:r>
            <a:r>
              <a:rPr lang="en-US" sz="1600" smtClean="0">
                <a:solidFill>
                  <a:srgbClr val="0000FF"/>
                </a:solidFill>
                <a:latin typeface="Calibri" panose="020F0502020204030204" pitchFamily="34" charset="0"/>
                <a:ea typeface="Cambria Math"/>
              </a:rPr>
              <a:t>n-time beam transmission: 	99.7%</a:t>
            </a:r>
          </a:p>
          <a:p>
            <a:pPr>
              <a:spcBef>
                <a:spcPts val="600"/>
              </a:spcBef>
              <a:tabLst>
                <a:tab pos="2400300" algn="l"/>
              </a:tabLst>
            </a:pPr>
            <a:r>
              <a:rPr lang="en-US" sz="1600" smtClean="0">
                <a:solidFill>
                  <a:srgbClr val="0000FF"/>
                </a:solidFill>
                <a:latin typeface="Calibri" panose="020F0502020204030204" pitchFamily="34" charset="0"/>
                <a:ea typeface="Cambria Math"/>
              </a:rPr>
              <a:t>Downstream extinction:	</a:t>
            </a:r>
            <a:r>
              <a:rPr lang="en-US" sz="1600" smtClean="0">
                <a:solidFill>
                  <a:srgbClr val="0000FF"/>
                </a:solidFill>
                <a:latin typeface="Calibri" panose="020F0502020204030204" pitchFamily="34" charset="0"/>
              </a:rPr>
              <a:t>8</a:t>
            </a:r>
            <a:r>
              <a:rPr lang="en-US" sz="1600" smtClean="0">
                <a:solidFill>
                  <a:srgbClr val="0000FF"/>
                </a:solidFill>
                <a:latin typeface="Cambria Math"/>
                <a:ea typeface="Cambria Math"/>
              </a:rPr>
              <a:t>×</a:t>
            </a:r>
            <a:r>
              <a:rPr lang="en-US" sz="1600" smtClean="0">
                <a:solidFill>
                  <a:srgbClr val="0000FF"/>
                </a:solidFill>
                <a:latin typeface="Calibri" panose="020F0502020204030204" pitchFamily="34" charset="0"/>
                <a:ea typeface="Cambria Math"/>
              </a:rPr>
              <a:t>10</a:t>
            </a:r>
            <a:r>
              <a:rPr lang="en-US" sz="1600" baseline="30000" smtClean="0">
                <a:solidFill>
                  <a:srgbClr val="0000FF"/>
                </a:solidFill>
                <a:latin typeface="Calibri" panose="020F0502020204030204" pitchFamily="34" charset="0"/>
                <a:ea typeface="Cambria Math"/>
              </a:rPr>
              <a:t>-13</a:t>
            </a:r>
            <a:r>
              <a:rPr lang="en-US" sz="1600" b="1" baseline="30000" smtClean="0">
                <a:solidFill>
                  <a:srgbClr val="FF0000"/>
                </a:solidFill>
                <a:latin typeface="Times New Roman"/>
                <a:ea typeface="Cambria Math"/>
                <a:cs typeface="Times New Roman"/>
              </a:rPr>
              <a:t>†</a:t>
            </a:r>
            <a:endParaRPr lang="en-US" sz="1600" smtClean="0">
              <a:solidFill>
                <a:srgbClr val="0000FF"/>
              </a:solidFill>
              <a:effectLst>
                <a:outerShdw blurRad="38100" dist="38100" dir="2700000" algn="tl">
                  <a:srgbClr val="000000">
                    <a:alpha val="43137"/>
                  </a:srgbClr>
                </a:outerShdw>
              </a:effectLst>
              <a:latin typeface="Calibri" panose="020F0502020204030204" pitchFamily="34" charset="0"/>
              <a:ea typeface="Cambria Math"/>
              <a:cs typeface="Times New Roman"/>
            </a:endParaRPr>
          </a:p>
          <a:p>
            <a:pPr>
              <a:spcBef>
                <a:spcPts val="1200"/>
              </a:spcBef>
              <a:tabLst>
                <a:tab pos="2400300" algn="l"/>
              </a:tabLst>
            </a:pPr>
            <a:r>
              <a:rPr lang="en-US" sz="1600" smtClean="0">
                <a:solidFill>
                  <a:srgbClr val="0000FF"/>
                </a:solidFill>
                <a:effectLst>
                  <a:outerShdw blurRad="38100" dist="38100" dir="2700000" algn="tl">
                    <a:srgbClr val="000000">
                      <a:alpha val="43137"/>
                    </a:srgbClr>
                  </a:outerShdw>
                </a:effectLst>
                <a:latin typeface="Calibri" panose="020F0502020204030204" pitchFamily="34" charset="0"/>
                <a:ea typeface="Cambria Math"/>
                <a:cs typeface="Times New Roman"/>
              </a:rPr>
              <a:t>Extinction Requirement:</a:t>
            </a:r>
            <a:r>
              <a:rPr lang="en-US" sz="1600" b="1" smtClean="0">
                <a:solidFill>
                  <a:srgbClr val="0000FF"/>
                </a:solidFill>
                <a:effectLst>
                  <a:outerShdw blurRad="38100" dist="38100" dir="2700000" algn="tl">
                    <a:srgbClr val="000000">
                      <a:alpha val="43137"/>
                    </a:srgbClr>
                  </a:outerShdw>
                </a:effectLst>
                <a:latin typeface="Times New Roman"/>
                <a:ea typeface="Cambria Math"/>
                <a:cs typeface="Times New Roman"/>
              </a:rPr>
              <a:t>	</a:t>
            </a:r>
            <a:r>
              <a:rPr lang="en-US" sz="1600" smtClean="0">
                <a:solidFill>
                  <a:srgbClr val="0000FF"/>
                </a:solidFill>
                <a:effectLst>
                  <a:outerShdw blurRad="38100" dist="38100" dir="2700000" algn="tl">
                    <a:srgbClr val="000000">
                      <a:alpha val="43137"/>
                    </a:srgbClr>
                  </a:outerShdw>
                </a:effectLst>
                <a:latin typeface="Calibri" panose="020F0502020204030204" pitchFamily="34" charset="0"/>
              </a:rPr>
              <a:t>1</a:t>
            </a:r>
            <a:r>
              <a:rPr lang="en-US" sz="1600" smtClean="0">
                <a:solidFill>
                  <a:srgbClr val="0000FF"/>
                </a:solidFill>
                <a:effectLst>
                  <a:outerShdw blurRad="38100" dist="38100" dir="2700000" algn="tl">
                    <a:srgbClr val="000000">
                      <a:alpha val="43137"/>
                    </a:srgbClr>
                  </a:outerShdw>
                </a:effectLst>
                <a:latin typeface="Cambria Math"/>
                <a:ea typeface="Cambria Math"/>
              </a:rPr>
              <a:t>×</a:t>
            </a:r>
            <a:r>
              <a:rPr lang="en-US" sz="1600" smtClean="0">
                <a:solidFill>
                  <a:srgbClr val="0000FF"/>
                </a:solidFill>
                <a:effectLst>
                  <a:outerShdw blurRad="38100" dist="38100" dir="2700000" algn="tl">
                    <a:srgbClr val="000000">
                      <a:alpha val="43137"/>
                    </a:srgbClr>
                  </a:outerShdw>
                </a:effectLst>
                <a:latin typeface="Calibri" panose="020F0502020204030204" pitchFamily="34" charset="0"/>
                <a:ea typeface="Cambria Math"/>
              </a:rPr>
              <a:t>10</a:t>
            </a:r>
            <a:r>
              <a:rPr lang="en-US" sz="1600" baseline="30000" smtClean="0">
                <a:solidFill>
                  <a:srgbClr val="0000FF"/>
                </a:solidFill>
                <a:effectLst>
                  <a:outerShdw blurRad="38100" dist="38100" dir="2700000" algn="tl">
                    <a:srgbClr val="000000">
                      <a:alpha val="43137"/>
                    </a:srgbClr>
                  </a:outerShdw>
                </a:effectLst>
                <a:latin typeface="Calibri" panose="020F0502020204030204" pitchFamily="34" charset="0"/>
                <a:ea typeface="Cambria Math"/>
              </a:rPr>
              <a:t>-10</a:t>
            </a:r>
            <a:endParaRPr lang="en-US" sz="1600" b="1" smtClean="0">
              <a:solidFill>
                <a:srgbClr val="0000FF"/>
              </a:solidFill>
              <a:effectLst>
                <a:outerShdw blurRad="38100" dist="38100" dir="2700000" algn="tl">
                  <a:srgbClr val="000000">
                    <a:alpha val="43137"/>
                  </a:srgbClr>
                </a:outerShdw>
              </a:effectLst>
              <a:latin typeface="Times New Roman"/>
              <a:ea typeface="Cambria Math"/>
              <a:cs typeface="Times New Roman"/>
            </a:endParaRPr>
          </a:p>
          <a:p>
            <a:pPr>
              <a:spcBef>
                <a:spcPts val="1800"/>
              </a:spcBef>
              <a:tabLst>
                <a:tab pos="2400300" algn="l"/>
              </a:tabLst>
            </a:pPr>
            <a:r>
              <a:rPr lang="en-US" sz="1600" b="1" baseline="30000" smtClean="0">
                <a:solidFill>
                  <a:srgbClr val="FF0000"/>
                </a:solidFill>
                <a:latin typeface="Times New Roman"/>
                <a:ea typeface="Cambria Math"/>
                <a:cs typeface="Times New Roman"/>
              </a:rPr>
              <a:t>†</a:t>
            </a:r>
            <a:r>
              <a:rPr lang="en-US" sz="1400" b="1" baseline="30000" smtClean="0">
                <a:solidFill>
                  <a:srgbClr val="FF0000"/>
                </a:solidFill>
                <a:latin typeface="Calibri" panose="020F0502020204030204" pitchFamily="34" charset="0"/>
                <a:ea typeface="Cambria Math"/>
                <a:cs typeface="Times New Roman"/>
              </a:rPr>
              <a:t> </a:t>
            </a:r>
            <a:r>
              <a:rPr lang="en-US" sz="1400" smtClean="0">
                <a:solidFill>
                  <a:srgbClr val="FF0000"/>
                </a:solidFill>
                <a:latin typeface="Calibri" panose="020F0502020204030204" pitchFamily="34" charset="0"/>
                <a:ea typeface="Cambria Math"/>
                <a:cs typeface="Times New Roman"/>
              </a:rPr>
              <a:t>This number assumes that there is no contribution from long transverse tails.</a:t>
            </a:r>
            <a:endParaRPr lang="en-US" sz="1600" b="1">
              <a:solidFill>
                <a:srgbClr val="FF0000"/>
              </a:solidFill>
              <a:latin typeface="Calibri" panose="020F0502020204030204" pitchFamily="34" charset="0"/>
              <a:ea typeface="Cambria Math"/>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275" y="1759299"/>
            <a:ext cx="5800725" cy="44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443417" y="3075981"/>
            <a:ext cx="808748" cy="307777"/>
          </a:xfrm>
          <a:prstGeom prst="rect">
            <a:avLst/>
          </a:prstGeom>
          <a:solidFill>
            <a:schemeClr val="bg1"/>
          </a:solidFill>
        </p:spPr>
        <p:txBody>
          <a:bodyPr wrap="square" lIns="45720" rIns="45720" rtlCol="0">
            <a:spAutoFit/>
          </a:bodyPr>
          <a:lstStyle/>
          <a:p>
            <a:r>
              <a:rPr lang="en-US" sz="1400" dirty="0" smtClean="0">
                <a:solidFill>
                  <a:srgbClr val="00B050"/>
                </a:solidFill>
                <a:latin typeface="Calibri" panose="020F0502020204030204" pitchFamily="34" charset="0"/>
              </a:rPr>
              <a:t>Upstream</a:t>
            </a:r>
            <a:endParaRPr lang="en-US" sz="1400" dirty="0">
              <a:solidFill>
                <a:srgbClr val="00B050"/>
              </a:solidFill>
              <a:latin typeface="Calibri" panose="020F0502020204030204" pitchFamily="34" charset="0"/>
            </a:endParaRPr>
          </a:p>
        </p:txBody>
      </p:sp>
      <p:sp>
        <p:nvSpPr>
          <p:cNvPr id="15" name="TextBox 14"/>
          <p:cNvSpPr txBox="1"/>
          <p:nvPr/>
        </p:nvSpPr>
        <p:spPr>
          <a:xfrm>
            <a:off x="7535863" y="4569022"/>
            <a:ext cx="623856" cy="523220"/>
          </a:xfrm>
          <a:prstGeom prst="rect">
            <a:avLst/>
          </a:prstGeom>
          <a:solidFill>
            <a:schemeClr val="bg1"/>
          </a:solidFill>
        </p:spPr>
        <p:txBody>
          <a:bodyPr wrap="square" lIns="45720" rIns="45720" rtlCol="0">
            <a:spAutoFit/>
          </a:bodyPr>
          <a:lstStyle/>
          <a:p>
            <a:r>
              <a:rPr lang="en-US" sz="1400" dirty="0" smtClean="0">
                <a:solidFill>
                  <a:srgbClr val="0000FF"/>
                </a:solidFill>
                <a:latin typeface="Calibri" panose="020F0502020204030204" pitchFamily="34" charset="0"/>
              </a:rPr>
              <a:t>Down-stream</a:t>
            </a:r>
            <a:endParaRPr lang="en-US" sz="1400" dirty="0">
              <a:solidFill>
                <a:srgbClr val="0000FF"/>
              </a:solidFill>
              <a:latin typeface="Calibri" panose="020F0502020204030204" pitchFamily="34" charset="0"/>
            </a:endParaRPr>
          </a:p>
        </p:txBody>
      </p:sp>
    </p:spTree>
    <p:extLst>
      <p:ext uri="{BB962C8B-B14F-4D97-AF65-F5344CB8AC3E}">
        <p14:creationId xmlns:p14="http://schemas.microsoft.com/office/powerpoint/2010/main" val="164965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61" y="2636542"/>
            <a:ext cx="8525878" cy="3567827"/>
          </a:xfrm>
          <a:prstGeom prst="rect">
            <a:avLst/>
          </a:prstGeom>
        </p:spPr>
      </p:pic>
      <p:sp>
        <p:nvSpPr>
          <p:cNvPr id="2" name="Title 1"/>
          <p:cNvSpPr>
            <a:spLocks noGrp="1"/>
          </p:cNvSpPr>
          <p:nvPr>
            <p:ph type="title"/>
          </p:nvPr>
        </p:nvSpPr>
        <p:spPr>
          <a:xfrm>
            <a:off x="238125" y="209550"/>
            <a:ext cx="6115050" cy="649287"/>
          </a:xfrm>
        </p:spPr>
        <p:txBody>
          <a:bodyPr anchor="ctr">
            <a:normAutofit/>
          </a:bodyPr>
          <a:lstStyle/>
          <a:p>
            <a:r>
              <a:rPr lang="en-US" sz="2800" smtClean="0">
                <a:latin typeface="Calibri" panose="020F0502020204030204" pitchFamily="34" charset="0"/>
              </a:rPr>
              <a:t>Extinction Monitor Requirements</a:t>
            </a:r>
            <a:endParaRPr lang="en-US" sz="2800">
              <a:latin typeface="Calibri" panose="020F0502020204030204" pitchFamily="34" charset="0"/>
            </a:endParaRPr>
          </a:p>
        </p:txBody>
      </p:sp>
      <p:sp>
        <p:nvSpPr>
          <p:cNvPr id="3" name="Date Placeholder 2"/>
          <p:cNvSpPr>
            <a:spLocks noGrp="1"/>
          </p:cNvSpPr>
          <p:nvPr>
            <p:ph type="dt" sz="half" idx="10"/>
          </p:nvPr>
        </p:nvSpPr>
        <p:spPr/>
        <p:txBody>
          <a:bodyPr/>
          <a:lstStyle/>
          <a:p>
            <a:pPr>
              <a:defRPr/>
            </a:pPr>
            <a:r>
              <a:rPr lang="en-US" smtClean="0"/>
              <a:t>10/21/14</a:t>
            </a:r>
            <a:endParaRPr lang="en-US"/>
          </a:p>
        </p:txBody>
      </p:sp>
      <p:sp>
        <p:nvSpPr>
          <p:cNvPr id="4" name="Footer Placeholder 3"/>
          <p:cNvSpPr>
            <a:spLocks noGrp="1"/>
          </p:cNvSpPr>
          <p:nvPr>
            <p:ph type="ftr" sz="quarter" idx="11"/>
          </p:nvPr>
        </p:nvSpPr>
        <p:spPr/>
        <p:txBody>
          <a:bodyPr/>
          <a:lstStyle/>
          <a:p>
            <a:r>
              <a:rPr lang="de-DE" smtClean="0"/>
              <a:t>S. Werkema - Mu2e Accelerator Systems</a:t>
            </a:r>
            <a:endParaRPr lang="en-US"/>
          </a:p>
        </p:txBody>
      </p:sp>
      <p:sp>
        <p:nvSpPr>
          <p:cNvPr id="5" name="Slide Number Placeholder 4"/>
          <p:cNvSpPr>
            <a:spLocks noGrp="1"/>
          </p:cNvSpPr>
          <p:nvPr>
            <p:ph type="sldNum" sz="quarter" idx="12"/>
          </p:nvPr>
        </p:nvSpPr>
        <p:spPr/>
        <p:txBody>
          <a:bodyPr/>
          <a:lstStyle/>
          <a:p>
            <a:fld id="{AB3C1F1C-F708-3F4B-8ECB-6D467F0718B5}" type="slidenum">
              <a:rPr lang="en-US" smtClean="0"/>
              <a:pPr/>
              <a:t>13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706959958"/>
              </p:ext>
            </p:extLst>
          </p:nvPr>
        </p:nvGraphicFramePr>
        <p:xfrm>
          <a:off x="1670756" y="901797"/>
          <a:ext cx="5573888" cy="3603812"/>
        </p:xfrm>
        <a:graphic>
          <a:graphicData uri="http://schemas.openxmlformats.org/drawingml/2006/table">
            <a:tbl>
              <a:tblPr firstRow="1" firstCol="1" bandRow="1">
                <a:tableStyleId>{5C22544A-7EE6-4342-B048-85BDC9FD1C3A}</a:tableStyleId>
              </a:tblPr>
              <a:tblGrid>
                <a:gridCol w="3623027"/>
                <a:gridCol w="1950861"/>
              </a:tblGrid>
              <a:tr h="548640">
                <a:tc>
                  <a:txBody>
                    <a:bodyPr/>
                    <a:lstStyle/>
                    <a:p>
                      <a:r>
                        <a:rPr lang="en-US" sz="1800" smtClean="0">
                          <a:solidFill>
                            <a:schemeClr val="tx1"/>
                          </a:solidFill>
                          <a:latin typeface="Calibri" panose="020F0502020204030204" pitchFamily="34" charset="0"/>
                        </a:rPr>
                        <a:t>Specification</a:t>
                      </a:r>
                      <a:endParaRPr lang="en-US" sz="2000">
                        <a:solidFill>
                          <a:schemeClr val="tx1"/>
                        </a:solidFill>
                        <a:latin typeface="Calibri" panose="020F0502020204030204" pitchFamily="34" charset="0"/>
                      </a:endParaRPr>
                    </a:p>
                  </a:txBody>
                  <a:tcPr anchor="ctr">
                    <a:solidFill>
                      <a:schemeClr val="accent1">
                        <a:lumMod val="60000"/>
                        <a:lumOff val="40000"/>
                      </a:schemeClr>
                    </a:solidFill>
                  </a:tcPr>
                </a:tc>
                <a:tc>
                  <a:txBody>
                    <a:bodyPr/>
                    <a:lstStyle/>
                    <a:p>
                      <a:pPr algn="ctr"/>
                      <a:r>
                        <a:rPr lang="en-US" sz="1800" smtClean="0">
                          <a:solidFill>
                            <a:schemeClr val="tx1"/>
                          </a:solidFill>
                          <a:latin typeface="Calibri" panose="020F0502020204030204" pitchFamily="34" charset="0"/>
                        </a:rPr>
                        <a:t>Value</a:t>
                      </a:r>
                      <a:endParaRPr lang="en-US" sz="1800">
                        <a:solidFill>
                          <a:schemeClr val="tx1"/>
                        </a:solidFill>
                        <a:latin typeface="Calibri" panose="020F0502020204030204" pitchFamily="34" charset="0"/>
                      </a:endParaRPr>
                    </a:p>
                  </a:txBody>
                  <a:tcPr anchor="ctr">
                    <a:solidFill>
                      <a:schemeClr val="accent1">
                        <a:lumMod val="60000"/>
                        <a:lumOff val="40000"/>
                      </a:schemeClr>
                    </a:solidFill>
                  </a:tcPr>
                </a:tc>
              </a:tr>
              <a:tr h="365760">
                <a:tc>
                  <a:txBody>
                    <a:bodyPr/>
                    <a:lstStyle/>
                    <a:p>
                      <a:r>
                        <a:rPr lang="en-US" sz="1600" smtClean="0">
                          <a:solidFill>
                            <a:schemeClr val="tx1"/>
                          </a:solidFill>
                          <a:latin typeface="Calibri" panose="020F0502020204030204" pitchFamily="34" charset="0"/>
                        </a:rPr>
                        <a:t>Extinction sensitivity (90%</a:t>
                      </a:r>
                      <a:r>
                        <a:rPr lang="en-US" sz="1600" baseline="0" smtClean="0">
                          <a:solidFill>
                            <a:schemeClr val="tx1"/>
                          </a:solidFill>
                          <a:latin typeface="Calibri" panose="020F0502020204030204" pitchFamily="34" charset="0"/>
                        </a:rPr>
                        <a:t> CL)</a:t>
                      </a:r>
                      <a:endParaRPr lang="en-US" sz="1600">
                        <a:solidFill>
                          <a:schemeClr val="tx1"/>
                        </a:solidFill>
                        <a:latin typeface="Calibri" panose="020F0502020204030204" pitchFamily="34" charset="0"/>
                      </a:endParaRPr>
                    </a:p>
                  </a:txBody>
                  <a:tcPr anchor="ctr">
                    <a:solidFill>
                      <a:schemeClr val="accent1">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smtClean="0">
                          <a:latin typeface="Calibri" panose="020F0502020204030204" pitchFamily="34" charset="0"/>
                        </a:rPr>
                        <a:t>10</a:t>
                      </a:r>
                      <a:r>
                        <a:rPr lang="en-US" sz="1600" baseline="30000" smtClean="0">
                          <a:latin typeface="Calibri" panose="020F0502020204030204" pitchFamily="34" charset="0"/>
                        </a:rPr>
                        <a:t>-10</a:t>
                      </a:r>
                    </a:p>
                  </a:txBody>
                  <a:tcPr anchor="ctr"/>
                </a:tc>
              </a:tr>
              <a:tr h="647252">
                <a:tc>
                  <a:txBody>
                    <a:bodyPr/>
                    <a:lstStyle/>
                    <a:p>
                      <a:r>
                        <a:rPr lang="en-US" sz="1600" smtClean="0">
                          <a:solidFill>
                            <a:schemeClr val="tx1"/>
                          </a:solidFill>
                          <a:latin typeface="Calibri" panose="020F0502020204030204" pitchFamily="34" charset="0"/>
                        </a:rPr>
                        <a:t>Integration time</a:t>
                      </a:r>
                      <a:endParaRPr lang="en-US" sz="1800">
                        <a:solidFill>
                          <a:schemeClr val="tx1"/>
                        </a:solidFill>
                        <a:latin typeface="Calibri" panose="020F0502020204030204" pitchFamily="34" charset="0"/>
                      </a:endParaRPr>
                    </a:p>
                  </a:txBody>
                  <a:tcPr anchor="ctr">
                    <a:solidFill>
                      <a:schemeClr val="accent1">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smtClean="0">
                          <a:latin typeface="Calibri" panose="020F0502020204030204" pitchFamily="34" charset="0"/>
                        </a:rPr>
                        <a:t>~3</a:t>
                      </a:r>
                      <a:r>
                        <a:rPr lang="en-US" sz="1600" baseline="0" smtClean="0">
                          <a:latin typeface="Calibri" panose="020F0502020204030204" pitchFamily="34" charset="0"/>
                        </a:rPr>
                        <a:t> hr</a:t>
                      </a:r>
                      <a:endParaRPr lang="en-US" sz="1600" smtClean="0">
                        <a:latin typeface="Calibri" panose="020F0502020204030204" pitchFamily="34"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600" smtClean="0">
                          <a:latin typeface="Calibri" panose="020F0502020204030204" pitchFamily="34" charset="0"/>
                        </a:rPr>
                        <a:t>(6</a:t>
                      </a:r>
                      <a:r>
                        <a:rPr lang="en-US" sz="1600" smtClean="0">
                          <a:latin typeface="Calibri" panose="020F0502020204030204" pitchFamily="34" charset="0"/>
                          <a:sym typeface="Symbol"/>
                        </a:rPr>
                        <a:t>10</a:t>
                      </a:r>
                      <a:r>
                        <a:rPr lang="en-US" sz="1600" baseline="30000" smtClean="0">
                          <a:latin typeface="Calibri" panose="020F0502020204030204" pitchFamily="34" charset="0"/>
                          <a:sym typeface="Symbol"/>
                        </a:rPr>
                        <a:t>16</a:t>
                      </a:r>
                      <a:r>
                        <a:rPr lang="en-US" sz="1600" smtClean="0">
                          <a:latin typeface="Calibri" panose="020F0502020204030204" pitchFamily="34" charset="0"/>
                          <a:sym typeface="Symbol"/>
                        </a:rPr>
                        <a:t> POT)</a:t>
                      </a:r>
                      <a:endParaRPr lang="en-US" sz="1600" smtClean="0">
                        <a:latin typeface="Calibri" panose="020F0502020204030204" pitchFamily="34" charset="0"/>
                      </a:endParaRPr>
                    </a:p>
                  </a:txBody>
                  <a:tcPr anchor="ctr"/>
                </a:tc>
              </a:tr>
              <a:tr h="365760">
                <a:tc>
                  <a:txBody>
                    <a:bodyPr/>
                    <a:lstStyle/>
                    <a:p>
                      <a:r>
                        <a:rPr lang="en-US" sz="1600" smtClean="0">
                          <a:solidFill>
                            <a:schemeClr val="tx1"/>
                          </a:solidFill>
                          <a:latin typeface="Calibri" panose="020F0502020204030204" pitchFamily="34" charset="0"/>
                        </a:rPr>
                        <a:t>Timing</a:t>
                      </a:r>
                      <a:r>
                        <a:rPr lang="en-US" sz="1600" baseline="0" smtClean="0">
                          <a:solidFill>
                            <a:schemeClr val="tx1"/>
                          </a:solidFill>
                          <a:latin typeface="Calibri" panose="020F0502020204030204" pitchFamily="34" charset="0"/>
                        </a:rPr>
                        <a:t> Resolution (rms)</a:t>
                      </a:r>
                      <a:endParaRPr lang="en-US" sz="1600">
                        <a:solidFill>
                          <a:schemeClr val="tx1"/>
                        </a:solidFill>
                        <a:latin typeface="Calibri" panose="020F0502020204030204" pitchFamily="34" charset="0"/>
                      </a:endParaRPr>
                    </a:p>
                  </a:txBody>
                  <a:tcPr anchor="ctr">
                    <a:solidFill>
                      <a:schemeClr val="accent1">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smtClean="0">
                          <a:latin typeface="Calibri" panose="020F0502020204030204" pitchFamily="34" charset="0"/>
                        </a:rPr>
                        <a:t>&lt;10 nsec</a:t>
                      </a:r>
                    </a:p>
                  </a:txBody>
                  <a:tcPr anchor="ctr"/>
                </a:tc>
              </a:tr>
              <a:tr h="365760">
                <a:tc>
                  <a:txBody>
                    <a:bodyPr/>
                    <a:lstStyle/>
                    <a:p>
                      <a:r>
                        <a:rPr lang="en-US" sz="1600" smtClean="0">
                          <a:solidFill>
                            <a:schemeClr val="tx1"/>
                          </a:solidFill>
                          <a:latin typeface="Calibri" panose="020F0502020204030204" pitchFamily="34" charset="0"/>
                        </a:rPr>
                        <a:t>Dead Time</a:t>
                      </a:r>
                      <a:endParaRPr lang="en-US" sz="1600">
                        <a:solidFill>
                          <a:schemeClr val="tx1"/>
                        </a:solidFill>
                        <a:latin typeface="Calibri" panose="020F0502020204030204" pitchFamily="34" charset="0"/>
                      </a:endParaRPr>
                    </a:p>
                  </a:txBody>
                  <a:tcPr anchor="ctr">
                    <a:solidFill>
                      <a:schemeClr val="accent1">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smtClean="0">
                          <a:latin typeface="Calibri" panose="020F0502020204030204" pitchFamily="34" charset="0"/>
                        </a:rPr>
                        <a:t>&lt;10 nsec</a:t>
                      </a:r>
                    </a:p>
                  </a:txBody>
                  <a:tcPr anchor="ctr"/>
                </a:tc>
              </a:tr>
              <a:tr h="365760">
                <a:tc>
                  <a:txBody>
                    <a:bodyPr/>
                    <a:lstStyle/>
                    <a:p>
                      <a:r>
                        <a:rPr lang="en-US" sz="1600" smtClean="0">
                          <a:solidFill>
                            <a:schemeClr val="tx1"/>
                          </a:solidFill>
                          <a:latin typeface="Calibri" panose="020F0502020204030204" pitchFamily="34" charset="0"/>
                        </a:rPr>
                        <a:t>Rate Dependent</a:t>
                      </a:r>
                      <a:r>
                        <a:rPr lang="en-US" sz="1600" baseline="0" smtClean="0">
                          <a:solidFill>
                            <a:schemeClr val="tx1"/>
                          </a:solidFill>
                          <a:latin typeface="Calibri" panose="020F0502020204030204" pitchFamily="34" charset="0"/>
                        </a:rPr>
                        <a:t> error over dynamic range</a:t>
                      </a:r>
                      <a:endParaRPr lang="en-US" sz="1600">
                        <a:solidFill>
                          <a:schemeClr val="tx1"/>
                        </a:solidFill>
                        <a:latin typeface="Calibri" panose="020F0502020204030204" pitchFamily="34" charset="0"/>
                      </a:endParaRPr>
                    </a:p>
                  </a:txBody>
                  <a:tcPr anchor="ctr">
                    <a:solidFill>
                      <a:schemeClr val="accent1">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smtClean="0">
                          <a:latin typeface="Calibri" panose="020F0502020204030204" pitchFamily="34" charset="0"/>
                        </a:rPr>
                        <a:t>&lt;10%</a:t>
                      </a:r>
                    </a:p>
                  </a:txBody>
                  <a:tcPr anchor="ctr"/>
                </a:tc>
              </a:tr>
              <a:tr h="365760">
                <a:tc>
                  <a:txBody>
                    <a:bodyPr/>
                    <a:lstStyle/>
                    <a:p>
                      <a:r>
                        <a:rPr lang="en-US" sz="1600" smtClean="0">
                          <a:solidFill>
                            <a:schemeClr val="tx1"/>
                          </a:solidFill>
                          <a:latin typeface="Calibri" panose="020F0502020204030204" pitchFamily="34" charset="0"/>
                        </a:rPr>
                        <a:t>Access Time</a:t>
                      </a:r>
                      <a:endParaRPr lang="en-US" sz="1600">
                        <a:solidFill>
                          <a:schemeClr val="tx1"/>
                        </a:solidFill>
                        <a:latin typeface="Calibri" panose="020F0502020204030204" pitchFamily="34" charset="0"/>
                      </a:endParaRPr>
                    </a:p>
                  </a:txBody>
                  <a:tcPr anchor="ctr">
                    <a:solidFill>
                      <a:schemeClr val="accent1">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smtClean="0">
                          <a:latin typeface="Calibri" panose="020F0502020204030204" pitchFamily="34" charset="0"/>
                        </a:rPr>
                        <a:t>4 hrs</a:t>
                      </a:r>
                    </a:p>
                  </a:txBody>
                  <a:tcPr anchor="ctr"/>
                </a:tc>
              </a:tr>
              <a:tr h="365760">
                <a:tc>
                  <a:txBody>
                    <a:bodyPr/>
                    <a:lstStyle/>
                    <a:p>
                      <a:r>
                        <a:rPr lang="en-US" sz="1600" smtClean="0">
                          <a:solidFill>
                            <a:schemeClr val="tx1"/>
                          </a:solidFill>
                          <a:latin typeface="Calibri" panose="020F0502020204030204" pitchFamily="34" charset="0"/>
                        </a:rPr>
                        <a:t>Rad Hardness</a:t>
                      </a:r>
                      <a:r>
                        <a:rPr lang="en-US" sz="1600" baseline="0" smtClean="0">
                          <a:solidFill>
                            <a:schemeClr val="tx1"/>
                          </a:solidFill>
                          <a:latin typeface="Calibri" panose="020F0502020204030204" pitchFamily="34" charset="0"/>
                        </a:rPr>
                        <a:t> (max POT)</a:t>
                      </a:r>
                      <a:endParaRPr lang="en-US" sz="1600">
                        <a:solidFill>
                          <a:schemeClr val="tx1"/>
                        </a:solidFill>
                        <a:latin typeface="Calibri" panose="020F0502020204030204" pitchFamily="34" charset="0"/>
                      </a:endParaRPr>
                    </a:p>
                  </a:txBody>
                  <a:tcPr anchor="ctr">
                    <a:solidFill>
                      <a:schemeClr val="accent1">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smtClean="0">
                          <a:latin typeface="Calibri" panose="020F0502020204030204" pitchFamily="34" charset="0"/>
                        </a:rPr>
                        <a:t>4</a:t>
                      </a:r>
                      <a:r>
                        <a:rPr lang="en-US" sz="1600" smtClean="0">
                          <a:latin typeface="Calibri" panose="020F0502020204030204" pitchFamily="34" charset="0"/>
                          <a:sym typeface="Symbol"/>
                        </a:rPr>
                        <a:t>10</a:t>
                      </a:r>
                      <a:r>
                        <a:rPr lang="en-US" sz="1600" baseline="30000" smtClean="0">
                          <a:latin typeface="Calibri" panose="020F0502020204030204" pitchFamily="34" charset="0"/>
                          <a:sym typeface="Symbol"/>
                        </a:rPr>
                        <a:t>20</a:t>
                      </a:r>
                      <a:r>
                        <a:rPr lang="en-US" sz="1600" smtClean="0">
                          <a:latin typeface="Calibri" panose="020F0502020204030204" pitchFamily="34" charset="0"/>
                          <a:sym typeface="Symbol"/>
                        </a:rPr>
                        <a:t> POT</a:t>
                      </a:r>
                      <a:endParaRPr lang="en-US" sz="1600" smtClean="0">
                        <a:latin typeface="Calibri" panose="020F0502020204030204" pitchFamily="34" charset="0"/>
                      </a:endParaRPr>
                    </a:p>
                  </a:txBody>
                  <a:tcPr anchor="ctr"/>
                </a:tc>
              </a:tr>
            </a:tbl>
          </a:graphicData>
        </a:graphic>
      </p:graphicFrame>
    </p:spTree>
    <p:extLst>
      <p:ext uri="{BB962C8B-B14F-4D97-AF65-F5344CB8AC3E}">
        <p14:creationId xmlns:p14="http://schemas.microsoft.com/office/powerpoint/2010/main" val="3342459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3822" y="880926"/>
            <a:ext cx="7872857" cy="4780409"/>
          </a:xfrm>
        </p:spPr>
      </p:pic>
      <p:sp>
        <p:nvSpPr>
          <p:cNvPr id="2" name="Title 1"/>
          <p:cNvSpPr>
            <a:spLocks noGrp="1"/>
          </p:cNvSpPr>
          <p:nvPr>
            <p:ph type="title"/>
          </p:nvPr>
        </p:nvSpPr>
        <p:spPr/>
        <p:txBody>
          <a:bodyPr/>
          <a:lstStyle/>
          <a:p>
            <a:r>
              <a:rPr lang="en-US" smtClean="0"/>
              <a:t>Mu2e Extinction Monitor</a:t>
            </a:r>
            <a:endParaRPr lang="en-US"/>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14</a:t>
            </a:fld>
            <a:endParaRPr lang="en-US"/>
          </a:p>
        </p:txBody>
      </p:sp>
      <p:sp>
        <p:nvSpPr>
          <p:cNvPr id="8" name="TextBox 7"/>
          <p:cNvSpPr txBox="1"/>
          <p:nvPr/>
        </p:nvSpPr>
        <p:spPr>
          <a:xfrm>
            <a:off x="338134" y="5595951"/>
            <a:ext cx="8467725" cy="646331"/>
          </a:xfrm>
          <a:prstGeom prst="rect">
            <a:avLst/>
          </a:prstGeom>
          <a:noFill/>
        </p:spPr>
        <p:txBody>
          <a:bodyPr wrap="square" rtlCol="0">
            <a:spAutoFit/>
          </a:bodyPr>
          <a:lstStyle/>
          <a:p>
            <a:r>
              <a:rPr lang="en-US" sz="1800" i="1">
                <a:latin typeface="Times New Roman" panose="02020603050405020304" pitchFamily="18" charset="0"/>
                <a:cs typeface="Times New Roman" panose="02020603050405020304" pitchFamily="18" charset="0"/>
              </a:rPr>
              <a:t>The target extinction monitor design </a:t>
            </a:r>
            <a:r>
              <a:rPr lang="en-US" sz="1800" i="1" smtClean="0">
                <a:latin typeface="Times New Roman" panose="02020603050405020304" pitchFamily="18" charset="0"/>
                <a:cs typeface="Times New Roman" panose="02020603050405020304" pitchFamily="18" charset="0"/>
              </a:rPr>
              <a:t>is a </a:t>
            </a:r>
            <a:r>
              <a:rPr lang="en-US" sz="1800" i="1">
                <a:latin typeface="Times New Roman" panose="02020603050405020304" pitchFamily="18" charset="0"/>
                <a:cs typeface="Times New Roman" panose="02020603050405020304" pitchFamily="18" charset="0"/>
              </a:rPr>
              <a:t>momentum-selecting filter consisting of collimators and a permanent dipole magnet, a magnetic </a:t>
            </a:r>
            <a:r>
              <a:rPr lang="en-US" sz="1800" i="1" smtClean="0">
                <a:latin typeface="Times New Roman" panose="02020603050405020304" pitchFamily="18" charset="0"/>
                <a:cs typeface="Times New Roman" panose="02020603050405020304" pitchFamily="18" charset="0"/>
              </a:rPr>
              <a:t>spectrometer, and </a:t>
            </a:r>
            <a:r>
              <a:rPr lang="en-US" sz="1800" i="1">
                <a:latin typeface="Times New Roman" panose="02020603050405020304" pitchFamily="18" charset="0"/>
                <a:cs typeface="Times New Roman" panose="02020603050405020304" pitchFamily="18" charset="0"/>
              </a:rPr>
              <a:t>a range </a:t>
            </a:r>
            <a:r>
              <a:rPr lang="en-US" sz="1800" i="1" smtClean="0">
                <a:latin typeface="Times New Roman" panose="02020603050405020304" pitchFamily="18" charset="0"/>
                <a:cs typeface="Times New Roman" panose="02020603050405020304" pitchFamily="18" charset="0"/>
              </a:rPr>
              <a:t>stack. </a:t>
            </a:r>
            <a:endParaRPr lang="en-US" sz="1800" i="1">
              <a:latin typeface="Times New Roman" panose="02020603050405020304" pitchFamily="18" charset="0"/>
              <a:cs typeface="Times New Roman" panose="02020603050405020304" pitchFamily="18" charset="0"/>
            </a:endParaRPr>
          </a:p>
        </p:txBody>
      </p:sp>
      <p:sp>
        <p:nvSpPr>
          <p:cNvPr id="11" name="TextBox 10"/>
          <p:cNvSpPr txBox="1"/>
          <p:nvPr/>
        </p:nvSpPr>
        <p:spPr>
          <a:xfrm>
            <a:off x="8028861" y="3804791"/>
            <a:ext cx="907621" cy="338554"/>
          </a:xfrm>
          <a:prstGeom prst="rect">
            <a:avLst/>
          </a:prstGeom>
          <a:noFill/>
        </p:spPr>
        <p:txBody>
          <a:bodyPr wrap="none" rtlCol="0">
            <a:spAutoFit/>
          </a:bodyPr>
          <a:lstStyle/>
          <a:p>
            <a:r>
              <a:rPr lang="en-US" sz="1600" smtClean="0">
                <a:solidFill>
                  <a:srgbClr val="FF0000"/>
                </a:solidFill>
              </a:rPr>
              <a:t>Muon ID</a:t>
            </a:r>
            <a:endParaRPr lang="en-US" sz="1600">
              <a:solidFill>
                <a:srgbClr val="FF0000"/>
              </a:solidFill>
            </a:endParaRPr>
          </a:p>
        </p:txBody>
      </p:sp>
      <p:cxnSp>
        <p:nvCxnSpPr>
          <p:cNvPr id="13" name="Straight Arrow Connector 12"/>
          <p:cNvCxnSpPr>
            <a:stCxn id="11" idx="0"/>
          </p:cNvCxnSpPr>
          <p:nvPr/>
        </p:nvCxnSpPr>
        <p:spPr>
          <a:xfrm flipH="1" flipV="1">
            <a:off x="7610469" y="2792999"/>
            <a:ext cx="872203" cy="1011792"/>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343061" y="880926"/>
            <a:ext cx="1452770" cy="338554"/>
          </a:xfrm>
          <a:prstGeom prst="rect">
            <a:avLst/>
          </a:prstGeom>
          <a:noFill/>
        </p:spPr>
        <p:txBody>
          <a:bodyPr wrap="none" rtlCol="0">
            <a:spAutoFit/>
          </a:bodyPr>
          <a:lstStyle/>
          <a:p>
            <a:r>
              <a:rPr lang="en-US" sz="1600" smtClean="0">
                <a:solidFill>
                  <a:srgbClr val="FF0000"/>
                </a:solidFill>
              </a:rPr>
              <a:t>Detector Room</a:t>
            </a:r>
            <a:endParaRPr lang="en-US" sz="1600">
              <a:solidFill>
                <a:srgbClr val="FF0000"/>
              </a:solidFill>
            </a:endParaRPr>
          </a:p>
        </p:txBody>
      </p:sp>
      <p:cxnSp>
        <p:nvCxnSpPr>
          <p:cNvPr id="18" name="Straight Arrow Connector 17"/>
          <p:cNvCxnSpPr>
            <a:stCxn id="17" idx="2"/>
          </p:cNvCxnSpPr>
          <p:nvPr/>
        </p:nvCxnSpPr>
        <p:spPr>
          <a:xfrm flipH="1">
            <a:off x="7610469" y="1219480"/>
            <a:ext cx="458977" cy="1097268"/>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300416" y="759303"/>
            <a:ext cx="1329018" cy="584775"/>
          </a:xfrm>
          <a:prstGeom prst="rect">
            <a:avLst/>
          </a:prstGeom>
          <a:noFill/>
        </p:spPr>
        <p:txBody>
          <a:bodyPr wrap="none" rtlCol="0">
            <a:spAutoFit/>
          </a:bodyPr>
          <a:lstStyle/>
          <a:p>
            <a:r>
              <a:rPr lang="en-US" sz="1600" smtClean="0">
                <a:solidFill>
                  <a:srgbClr val="FF0000"/>
                </a:solidFill>
              </a:rPr>
              <a:t>Spectrometer</a:t>
            </a:r>
          </a:p>
          <a:p>
            <a:pPr algn="ctr"/>
            <a:r>
              <a:rPr lang="en-US" sz="1600" smtClean="0">
                <a:solidFill>
                  <a:srgbClr val="FF0000"/>
                </a:solidFill>
              </a:rPr>
              <a:t>Magnet</a:t>
            </a:r>
            <a:endParaRPr lang="en-US" sz="1600">
              <a:solidFill>
                <a:srgbClr val="FF0000"/>
              </a:solidFill>
            </a:endParaRPr>
          </a:p>
        </p:txBody>
      </p:sp>
      <p:cxnSp>
        <p:nvCxnSpPr>
          <p:cNvPr id="22" name="Straight Arrow Connector 21"/>
          <p:cNvCxnSpPr/>
          <p:nvPr/>
        </p:nvCxnSpPr>
        <p:spPr>
          <a:xfrm>
            <a:off x="6188522" y="1327201"/>
            <a:ext cx="635900" cy="1370547"/>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410175" y="4451122"/>
            <a:ext cx="1192954" cy="584775"/>
          </a:xfrm>
          <a:prstGeom prst="rect">
            <a:avLst/>
          </a:prstGeom>
          <a:noFill/>
        </p:spPr>
        <p:txBody>
          <a:bodyPr wrap="none" rtlCol="0">
            <a:spAutoFit/>
          </a:bodyPr>
          <a:lstStyle/>
          <a:p>
            <a:pPr algn="ctr"/>
            <a:r>
              <a:rPr lang="en-US" sz="1600" smtClean="0">
                <a:solidFill>
                  <a:srgbClr val="FF0000"/>
                </a:solidFill>
              </a:rPr>
              <a:t>Triggers and</a:t>
            </a:r>
          </a:p>
          <a:p>
            <a:pPr algn="ctr"/>
            <a:r>
              <a:rPr lang="en-US" sz="1600" smtClean="0">
                <a:solidFill>
                  <a:srgbClr val="FF0000"/>
                </a:solidFill>
              </a:rPr>
              <a:t>Pixel Planes</a:t>
            </a:r>
            <a:endParaRPr lang="en-US" sz="1600">
              <a:solidFill>
                <a:srgbClr val="FF0000"/>
              </a:solidFill>
            </a:endParaRPr>
          </a:p>
        </p:txBody>
      </p:sp>
      <p:cxnSp>
        <p:nvCxnSpPr>
          <p:cNvPr id="26" name="Straight Arrow Connector 25"/>
          <p:cNvCxnSpPr>
            <a:stCxn id="25" idx="0"/>
          </p:cNvCxnSpPr>
          <p:nvPr/>
        </p:nvCxnSpPr>
        <p:spPr>
          <a:xfrm flipH="1" flipV="1">
            <a:off x="6673611" y="2945398"/>
            <a:ext cx="333041" cy="1505724"/>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5" idx="0"/>
          </p:cNvCxnSpPr>
          <p:nvPr/>
        </p:nvCxnSpPr>
        <p:spPr>
          <a:xfrm flipV="1">
            <a:off x="7006652" y="2793000"/>
            <a:ext cx="103520" cy="1658122"/>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419164" y="3878015"/>
            <a:ext cx="1254446" cy="584775"/>
          </a:xfrm>
          <a:prstGeom prst="rect">
            <a:avLst/>
          </a:prstGeom>
          <a:noFill/>
        </p:spPr>
        <p:txBody>
          <a:bodyPr wrap="none" rtlCol="0">
            <a:spAutoFit/>
          </a:bodyPr>
          <a:lstStyle/>
          <a:p>
            <a:pPr algn="ctr"/>
            <a:r>
              <a:rPr lang="en-US" sz="1600" smtClean="0">
                <a:solidFill>
                  <a:srgbClr val="FF0000"/>
                </a:solidFill>
              </a:rPr>
              <a:t>Downstream</a:t>
            </a:r>
          </a:p>
          <a:p>
            <a:pPr algn="ctr"/>
            <a:r>
              <a:rPr lang="en-US" sz="1600" smtClean="0">
                <a:solidFill>
                  <a:srgbClr val="FF0000"/>
                </a:solidFill>
              </a:rPr>
              <a:t>Collimator</a:t>
            </a:r>
            <a:endParaRPr lang="en-US" sz="1600">
              <a:solidFill>
                <a:srgbClr val="FF0000"/>
              </a:solidFill>
            </a:endParaRPr>
          </a:p>
        </p:txBody>
      </p:sp>
      <p:cxnSp>
        <p:nvCxnSpPr>
          <p:cNvPr id="35" name="Straight Arrow Connector 34"/>
          <p:cNvCxnSpPr>
            <a:stCxn id="32" idx="0"/>
          </p:cNvCxnSpPr>
          <p:nvPr/>
        </p:nvCxnSpPr>
        <p:spPr>
          <a:xfrm flipV="1">
            <a:off x="6046387" y="3193048"/>
            <a:ext cx="0" cy="684967"/>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990011" y="864049"/>
            <a:ext cx="1367169" cy="338554"/>
          </a:xfrm>
          <a:prstGeom prst="rect">
            <a:avLst/>
          </a:prstGeom>
          <a:noFill/>
        </p:spPr>
        <p:txBody>
          <a:bodyPr wrap="none" rtlCol="0">
            <a:spAutoFit/>
          </a:bodyPr>
          <a:lstStyle/>
          <a:p>
            <a:r>
              <a:rPr lang="en-US" sz="1600" smtClean="0">
                <a:solidFill>
                  <a:srgbClr val="FF0000"/>
                </a:solidFill>
              </a:rPr>
              <a:t>Magnet Room</a:t>
            </a:r>
            <a:endParaRPr lang="en-US" sz="1600">
              <a:solidFill>
                <a:srgbClr val="FF0000"/>
              </a:solidFill>
            </a:endParaRPr>
          </a:p>
        </p:txBody>
      </p:sp>
      <p:cxnSp>
        <p:nvCxnSpPr>
          <p:cNvPr id="39" name="Straight Arrow Connector 38"/>
          <p:cNvCxnSpPr>
            <a:stCxn id="38" idx="2"/>
          </p:cNvCxnSpPr>
          <p:nvPr/>
        </p:nvCxnSpPr>
        <p:spPr>
          <a:xfrm>
            <a:off x="2673596" y="1202603"/>
            <a:ext cx="1264751" cy="1647545"/>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136171" y="4089943"/>
            <a:ext cx="831190" cy="584775"/>
          </a:xfrm>
          <a:prstGeom prst="rect">
            <a:avLst/>
          </a:prstGeom>
          <a:noFill/>
        </p:spPr>
        <p:txBody>
          <a:bodyPr wrap="none" rtlCol="0">
            <a:spAutoFit/>
          </a:bodyPr>
          <a:lstStyle/>
          <a:p>
            <a:pPr algn="ctr"/>
            <a:r>
              <a:rPr lang="en-US" sz="1600" smtClean="0">
                <a:solidFill>
                  <a:srgbClr val="FF0000"/>
                </a:solidFill>
              </a:rPr>
              <a:t>Filter</a:t>
            </a:r>
          </a:p>
          <a:p>
            <a:pPr algn="ctr"/>
            <a:r>
              <a:rPr lang="en-US" sz="1600" smtClean="0">
                <a:solidFill>
                  <a:srgbClr val="FF0000"/>
                </a:solidFill>
              </a:rPr>
              <a:t>Magnet</a:t>
            </a:r>
            <a:endParaRPr lang="en-US" sz="1600">
              <a:solidFill>
                <a:srgbClr val="FF0000"/>
              </a:solidFill>
            </a:endParaRPr>
          </a:p>
        </p:txBody>
      </p:sp>
      <p:cxnSp>
        <p:nvCxnSpPr>
          <p:cNvPr id="43" name="Straight Arrow Connector 42"/>
          <p:cNvCxnSpPr>
            <a:stCxn id="42" idx="0"/>
          </p:cNvCxnSpPr>
          <p:nvPr/>
        </p:nvCxnSpPr>
        <p:spPr>
          <a:xfrm flipH="1" flipV="1">
            <a:off x="4290772" y="3298895"/>
            <a:ext cx="260994" cy="791048"/>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158501" y="4849565"/>
            <a:ext cx="1274195" cy="584775"/>
          </a:xfrm>
          <a:prstGeom prst="rect">
            <a:avLst/>
          </a:prstGeom>
          <a:noFill/>
        </p:spPr>
        <p:txBody>
          <a:bodyPr wrap="none" rtlCol="0">
            <a:spAutoFit/>
          </a:bodyPr>
          <a:lstStyle/>
          <a:p>
            <a:pPr algn="ctr"/>
            <a:r>
              <a:rPr lang="en-US" sz="1600" smtClean="0">
                <a:solidFill>
                  <a:srgbClr val="FF0000"/>
                </a:solidFill>
              </a:rPr>
              <a:t>Proton Beam</a:t>
            </a:r>
          </a:p>
          <a:p>
            <a:pPr algn="ctr"/>
            <a:r>
              <a:rPr lang="en-US" sz="1600" smtClean="0">
                <a:solidFill>
                  <a:srgbClr val="FF0000"/>
                </a:solidFill>
              </a:rPr>
              <a:t>Dump</a:t>
            </a:r>
            <a:endParaRPr lang="en-US" sz="1600">
              <a:solidFill>
                <a:srgbClr val="FF0000"/>
              </a:solidFill>
            </a:endParaRPr>
          </a:p>
        </p:txBody>
      </p:sp>
      <p:cxnSp>
        <p:nvCxnSpPr>
          <p:cNvPr id="48" name="Straight Arrow Connector 47"/>
          <p:cNvCxnSpPr>
            <a:stCxn id="47" idx="1"/>
          </p:cNvCxnSpPr>
          <p:nvPr/>
        </p:nvCxnSpPr>
        <p:spPr>
          <a:xfrm flipH="1" flipV="1">
            <a:off x="2881072" y="4451122"/>
            <a:ext cx="1277429" cy="690831"/>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369182" y="2714120"/>
            <a:ext cx="1049582" cy="584775"/>
          </a:xfrm>
          <a:prstGeom prst="rect">
            <a:avLst/>
          </a:prstGeom>
          <a:solidFill>
            <a:schemeClr val="bg1">
              <a:alpha val="65000"/>
            </a:schemeClr>
          </a:solidFill>
        </p:spPr>
        <p:txBody>
          <a:bodyPr wrap="none" rtlCol="0">
            <a:spAutoFit/>
          </a:bodyPr>
          <a:lstStyle/>
          <a:p>
            <a:pPr algn="ctr"/>
            <a:r>
              <a:rPr lang="en-US" sz="1600" smtClean="0">
                <a:solidFill>
                  <a:srgbClr val="FF0000"/>
                </a:solidFill>
              </a:rPr>
              <a:t>Upstream</a:t>
            </a:r>
          </a:p>
          <a:p>
            <a:pPr algn="ctr"/>
            <a:r>
              <a:rPr lang="en-US" sz="1600" smtClean="0">
                <a:solidFill>
                  <a:srgbClr val="FF0000"/>
                </a:solidFill>
              </a:rPr>
              <a:t>Collimator</a:t>
            </a:r>
            <a:endParaRPr lang="en-US" sz="1600">
              <a:solidFill>
                <a:srgbClr val="FF0000"/>
              </a:solidFill>
            </a:endParaRPr>
          </a:p>
        </p:txBody>
      </p:sp>
      <p:cxnSp>
        <p:nvCxnSpPr>
          <p:cNvPr id="52" name="Straight Arrow Connector 51"/>
          <p:cNvCxnSpPr>
            <a:stCxn id="51" idx="2"/>
          </p:cNvCxnSpPr>
          <p:nvPr/>
        </p:nvCxnSpPr>
        <p:spPr>
          <a:xfrm>
            <a:off x="1893973" y="3298895"/>
            <a:ext cx="263199" cy="395524"/>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1076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smtClean="0">
                <a:latin typeface="Calibri" panose="020F0502020204030204" pitchFamily="34" charset="0"/>
              </a:rPr>
              <a:t>Target Station Requirements</a:t>
            </a:r>
            <a:endParaRPr lang="en-US" sz="2800">
              <a:latin typeface="Calibri" panose="020F0502020204030204" pitchFamily="34" charset="0"/>
            </a:endParaRPr>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72568" y="859988"/>
            <a:ext cx="5154889" cy="5311047"/>
          </a:xfrm>
        </p:spPr>
      </p:pic>
      <p:sp>
        <p:nvSpPr>
          <p:cNvPr id="4" name="Date Placeholder 3"/>
          <p:cNvSpPr>
            <a:spLocks noGrp="1"/>
          </p:cNvSpPr>
          <p:nvPr>
            <p:ph type="dt" sz="half" idx="10"/>
          </p:nvPr>
        </p:nvSpPr>
        <p:spPr/>
        <p:txBody>
          <a:bodyPr/>
          <a:lstStyle/>
          <a:p>
            <a:r>
              <a:rPr lang="en-US" smtClean="0"/>
              <a:t>10/21/14</a:t>
            </a:r>
            <a:endParaRPr lang="en-US"/>
          </a:p>
        </p:txBody>
      </p:sp>
      <p:sp>
        <p:nvSpPr>
          <p:cNvPr id="5" name="Footer Placeholder 4"/>
          <p:cNvSpPr>
            <a:spLocks noGrp="1"/>
          </p:cNvSpPr>
          <p:nvPr>
            <p:ph type="ftr" sz="quarter" idx="11"/>
          </p:nvPr>
        </p:nvSpPr>
        <p:spPr/>
        <p:txBody>
          <a:bodyPr/>
          <a:lstStyle/>
          <a:p>
            <a:r>
              <a:rPr lang="de-DE" smtClean="0"/>
              <a:t>S. Werkema - Mu2e Accelerator Systems</a:t>
            </a:r>
            <a:endParaRPr lang="en-US"/>
          </a:p>
        </p:txBody>
      </p:sp>
      <p:sp>
        <p:nvSpPr>
          <p:cNvPr id="6" name="Slide Number Placeholder 5"/>
          <p:cNvSpPr>
            <a:spLocks noGrp="1"/>
          </p:cNvSpPr>
          <p:nvPr>
            <p:ph type="sldNum" sz="quarter" idx="12"/>
          </p:nvPr>
        </p:nvSpPr>
        <p:spPr/>
        <p:txBody>
          <a:bodyPr/>
          <a:lstStyle/>
          <a:p>
            <a:fld id="{46E7FEE9-2E67-449B-AD8C-4B97904C2799}" type="slidenum">
              <a:rPr lang="en-US" smtClean="0"/>
              <a:t>15</a:t>
            </a:fld>
            <a:endParaRPr lang="en-US"/>
          </a:p>
        </p:txBody>
      </p:sp>
      <p:sp>
        <p:nvSpPr>
          <p:cNvPr id="11" name="TextBox 10"/>
          <p:cNvSpPr txBox="1"/>
          <p:nvPr/>
        </p:nvSpPr>
        <p:spPr>
          <a:xfrm>
            <a:off x="209550" y="2020922"/>
            <a:ext cx="4343403" cy="2816156"/>
          </a:xfrm>
          <a:prstGeom prst="rect">
            <a:avLst/>
          </a:prstGeom>
          <a:noFill/>
        </p:spPr>
        <p:txBody>
          <a:bodyPr wrap="square" rtlCol="0">
            <a:spAutoFit/>
          </a:bodyPr>
          <a:lstStyle/>
          <a:p>
            <a:pPr>
              <a:spcAft>
                <a:spcPts val="600"/>
              </a:spcAft>
            </a:pPr>
            <a:r>
              <a:rPr lang="en-US" smtClean="0">
                <a:latin typeface="Calibri" panose="020F0502020204030204" pitchFamily="34" charset="0"/>
              </a:rPr>
              <a:t>There are four requirements documents governing target station components.</a:t>
            </a:r>
            <a:endParaRPr lang="en-US">
              <a:latin typeface="Calibri" panose="020F0502020204030204" pitchFamily="34" charset="0"/>
            </a:endParaRPr>
          </a:p>
          <a:p>
            <a:pPr marL="342900" indent="-342900">
              <a:spcBef>
                <a:spcPts val="600"/>
              </a:spcBef>
              <a:buFont typeface="Arial" panose="020B0604020202020204" pitchFamily="34" charset="0"/>
              <a:buChar char="•"/>
            </a:pPr>
            <a:r>
              <a:rPr lang="en-US" sz="2000" smtClean="0">
                <a:solidFill>
                  <a:srgbClr val="0000FF"/>
                </a:solidFill>
                <a:latin typeface="Calibri" panose="020F0502020204030204" pitchFamily="34" charset="0"/>
              </a:rPr>
              <a:t>Target</a:t>
            </a:r>
          </a:p>
          <a:p>
            <a:pPr marL="342900" indent="-342900">
              <a:spcBef>
                <a:spcPts val="600"/>
              </a:spcBef>
              <a:buFont typeface="Arial" panose="020B0604020202020204" pitchFamily="34" charset="0"/>
              <a:buChar char="•"/>
            </a:pPr>
            <a:r>
              <a:rPr lang="en-US" sz="2000" smtClean="0">
                <a:solidFill>
                  <a:srgbClr val="0000FF"/>
                </a:solidFill>
                <a:latin typeface="Calibri" panose="020F0502020204030204" pitchFamily="34" charset="0"/>
              </a:rPr>
              <a:t>Heat &amp; Radiation Shield (HRS)</a:t>
            </a:r>
          </a:p>
          <a:p>
            <a:pPr marL="342900" indent="-342900">
              <a:spcBef>
                <a:spcPts val="600"/>
              </a:spcBef>
              <a:buFont typeface="Arial" panose="020B0604020202020204" pitchFamily="34" charset="0"/>
              <a:buChar char="•"/>
            </a:pPr>
            <a:r>
              <a:rPr lang="en-US" sz="2000" smtClean="0">
                <a:solidFill>
                  <a:srgbClr val="0000FF"/>
                </a:solidFill>
                <a:latin typeface="Calibri" panose="020F0502020204030204" pitchFamily="34" charset="0"/>
              </a:rPr>
              <a:t>Proton Absorber (breakout talk)</a:t>
            </a:r>
          </a:p>
          <a:p>
            <a:pPr marL="342900" indent="-342900">
              <a:spcBef>
                <a:spcPts val="600"/>
              </a:spcBef>
              <a:buFont typeface="Arial" panose="020B0604020202020204" pitchFamily="34" charset="0"/>
              <a:buChar char="•"/>
            </a:pPr>
            <a:r>
              <a:rPr lang="en-US" sz="2000" smtClean="0">
                <a:solidFill>
                  <a:srgbClr val="0000FF"/>
                </a:solidFill>
                <a:latin typeface="Calibri" panose="020F0502020204030204" pitchFamily="34" charset="0"/>
              </a:rPr>
              <a:t>Protection Collimator (breakout talk)</a:t>
            </a:r>
          </a:p>
        </p:txBody>
      </p:sp>
      <p:sp>
        <p:nvSpPr>
          <p:cNvPr id="3" name="TextBox 2"/>
          <p:cNvSpPr txBox="1"/>
          <p:nvPr/>
        </p:nvSpPr>
        <p:spPr>
          <a:xfrm>
            <a:off x="7212013" y="2221468"/>
            <a:ext cx="484428" cy="461665"/>
          </a:xfrm>
          <a:prstGeom prst="rect">
            <a:avLst/>
          </a:prstGeom>
          <a:noFill/>
        </p:spPr>
        <p:txBody>
          <a:bodyPr wrap="none" rtlCol="0">
            <a:spAutoFit/>
          </a:bodyPr>
          <a:lstStyle/>
          <a:p>
            <a:r>
              <a:rPr lang="en-US" smtClean="0">
                <a:solidFill>
                  <a:srgbClr val="FFFF00"/>
                </a:solidFill>
                <a:effectLst>
                  <a:outerShdw blurRad="38100" dist="38100" dir="2700000" algn="tl">
                    <a:srgbClr val="000000">
                      <a:alpha val="43137"/>
                    </a:srgbClr>
                  </a:outerShdw>
                </a:effectLst>
                <a:latin typeface="Calibri" panose="020F0502020204030204" pitchFamily="34" charset="0"/>
              </a:rPr>
              <a:t>PS</a:t>
            </a:r>
            <a:endParaRPr lang="en-US">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7" name="TextBox 6"/>
          <p:cNvSpPr txBox="1"/>
          <p:nvPr/>
        </p:nvSpPr>
        <p:spPr>
          <a:xfrm>
            <a:off x="209550" y="1133172"/>
            <a:ext cx="3698064" cy="584775"/>
          </a:xfrm>
          <a:prstGeom prst="rect">
            <a:avLst/>
          </a:prstGeom>
          <a:noFill/>
        </p:spPr>
        <p:txBody>
          <a:bodyPr wrap="none" rtlCol="0">
            <a:spAutoFit/>
          </a:bodyPr>
          <a:lstStyle/>
          <a:p>
            <a:r>
              <a:rPr lang="en-US" sz="3200" smtClean="0">
                <a:solidFill>
                  <a:srgbClr val="0070C0"/>
                </a:solidFill>
                <a:effectLst>
                  <a:outerShdw blurRad="38100" dist="38100" dir="2700000" algn="tl">
                    <a:srgbClr val="000000">
                      <a:alpha val="43137"/>
                    </a:srgbClr>
                  </a:outerShdw>
                </a:effectLst>
                <a:latin typeface="Calibri" panose="020F0502020204030204" pitchFamily="34" charset="0"/>
              </a:rPr>
              <a:t>Target Station Layout</a:t>
            </a:r>
            <a:endParaRPr lang="en-US" sz="3200">
              <a:solidFill>
                <a:srgbClr val="0070C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07473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4" y="1084551"/>
            <a:ext cx="3286125" cy="331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161925"/>
            <a:ext cx="7127874" cy="685800"/>
          </a:xfrm>
        </p:spPr>
        <p:txBody>
          <a:bodyPr anchor="ctr" anchorCtr="0">
            <a:noAutofit/>
          </a:bodyPr>
          <a:lstStyle/>
          <a:p>
            <a:r>
              <a:rPr lang="en-US" sz="2800" smtClean="0">
                <a:latin typeface="Calibri" panose="020F0502020204030204" pitchFamily="34" charset="0"/>
              </a:rPr>
              <a:t>Production Target General Requirements</a:t>
            </a:r>
            <a:endParaRPr lang="en-US" sz="2800">
              <a:latin typeface="Calibri" panose="020F0502020204030204" pitchFamily="34" charset="0"/>
            </a:endParaRPr>
          </a:p>
        </p:txBody>
      </p:sp>
      <p:sp>
        <p:nvSpPr>
          <p:cNvPr id="3" name="Content Placeholder 2"/>
          <p:cNvSpPr>
            <a:spLocks noGrp="1"/>
          </p:cNvSpPr>
          <p:nvPr>
            <p:ph idx="1"/>
          </p:nvPr>
        </p:nvSpPr>
        <p:spPr>
          <a:xfrm>
            <a:off x="152400" y="1532155"/>
            <a:ext cx="5629275" cy="4648201"/>
          </a:xfrm>
        </p:spPr>
        <p:txBody>
          <a:bodyPr>
            <a:normAutofit lnSpcReduction="10000"/>
          </a:bodyPr>
          <a:lstStyle/>
          <a:p>
            <a:pPr>
              <a:lnSpc>
                <a:spcPct val="110000"/>
              </a:lnSpc>
              <a:spcBef>
                <a:spcPts val="600"/>
              </a:spcBef>
            </a:pPr>
            <a:r>
              <a:rPr lang="en-US" sz="1900" dirty="0" smtClean="0"/>
              <a:t>Maximize pion yield</a:t>
            </a:r>
          </a:p>
          <a:p>
            <a:pPr marL="457200" lvl="1">
              <a:lnSpc>
                <a:spcPct val="120000"/>
              </a:lnSpc>
              <a:spcBef>
                <a:spcPts val="0"/>
              </a:spcBef>
              <a:buFont typeface="Courier New" panose="02070309020205020404" pitchFamily="49" charset="0"/>
              <a:buChar char="­"/>
            </a:pPr>
            <a:r>
              <a:rPr lang="en-US" sz="1700" dirty="0" smtClean="0">
                <a:solidFill>
                  <a:srgbClr val="0000FF"/>
                </a:solidFill>
              </a:rPr>
              <a:t>High Z, high density</a:t>
            </a:r>
          </a:p>
          <a:p>
            <a:pPr marL="457200" lvl="1">
              <a:lnSpc>
                <a:spcPct val="120000"/>
              </a:lnSpc>
              <a:spcBef>
                <a:spcPts val="0"/>
              </a:spcBef>
              <a:buFont typeface="Courier New" panose="02070309020205020404" pitchFamily="49" charset="0"/>
              <a:buChar char="­"/>
            </a:pPr>
            <a:r>
              <a:rPr lang="en-US" sz="1700" dirty="0" smtClean="0">
                <a:solidFill>
                  <a:srgbClr val="0000FF"/>
                </a:solidFill>
              </a:rPr>
              <a:t>Compact geometry to minimize reabsorption</a:t>
            </a:r>
          </a:p>
          <a:p>
            <a:pPr marL="457200" lvl="1">
              <a:lnSpc>
                <a:spcPct val="120000"/>
              </a:lnSpc>
              <a:spcBef>
                <a:spcPts val="0"/>
              </a:spcBef>
              <a:buFont typeface="Courier New" panose="02070309020205020404" pitchFamily="49" charset="0"/>
              <a:buChar char="­"/>
            </a:pPr>
            <a:r>
              <a:rPr lang="en-US" sz="1700" dirty="0" smtClean="0">
                <a:solidFill>
                  <a:srgbClr val="0000FF"/>
                </a:solidFill>
              </a:rPr>
              <a:t>Mechanically stable, low mass target support structure</a:t>
            </a:r>
          </a:p>
          <a:p>
            <a:pPr>
              <a:lnSpc>
                <a:spcPct val="110000"/>
              </a:lnSpc>
              <a:spcBef>
                <a:spcPts val="600"/>
              </a:spcBef>
            </a:pPr>
            <a:r>
              <a:rPr lang="en-US" sz="1900" dirty="0"/>
              <a:t>lifetime &gt; </a:t>
            </a:r>
            <a:r>
              <a:rPr lang="en-US" sz="1900" dirty="0" smtClean="0"/>
              <a:t>1 year in high radiation, high temperature environment</a:t>
            </a:r>
          </a:p>
          <a:p>
            <a:pPr marL="457200" lvl="1">
              <a:lnSpc>
                <a:spcPct val="120000"/>
              </a:lnSpc>
              <a:spcBef>
                <a:spcPts val="0"/>
              </a:spcBef>
              <a:buFont typeface="Courier New" panose="02070309020205020404" pitchFamily="49" charset="0"/>
              <a:buChar char="­"/>
            </a:pPr>
            <a:r>
              <a:rPr lang="en-US" sz="1700" dirty="0" smtClean="0">
                <a:solidFill>
                  <a:srgbClr val="0000FF"/>
                </a:solidFill>
              </a:rPr>
              <a:t>High melting point</a:t>
            </a:r>
          </a:p>
          <a:p>
            <a:pPr marL="457200" lvl="1">
              <a:lnSpc>
                <a:spcPct val="120000"/>
              </a:lnSpc>
              <a:spcBef>
                <a:spcPts val="0"/>
              </a:spcBef>
              <a:buFont typeface="Courier New" panose="02070309020205020404" pitchFamily="49" charset="0"/>
              <a:buChar char="­"/>
            </a:pPr>
            <a:r>
              <a:rPr lang="en-US" sz="1700" dirty="0" smtClean="0">
                <a:solidFill>
                  <a:srgbClr val="0000FF"/>
                </a:solidFill>
              </a:rPr>
              <a:t>Corrosion resistant</a:t>
            </a:r>
          </a:p>
          <a:p>
            <a:pPr marL="457200" lvl="1">
              <a:lnSpc>
                <a:spcPct val="120000"/>
              </a:lnSpc>
              <a:spcBef>
                <a:spcPts val="0"/>
              </a:spcBef>
              <a:buFont typeface="Courier New" panose="02070309020205020404" pitchFamily="49" charset="0"/>
              <a:buChar char="­"/>
            </a:pPr>
            <a:r>
              <a:rPr lang="en-US" sz="1700" dirty="0" smtClean="0">
                <a:solidFill>
                  <a:srgbClr val="0000FF"/>
                </a:solidFill>
              </a:rPr>
              <a:t>High emissivity (lower operating temp.)</a:t>
            </a:r>
          </a:p>
          <a:p>
            <a:pPr marL="457200" lvl="1">
              <a:lnSpc>
                <a:spcPct val="120000"/>
              </a:lnSpc>
              <a:spcBef>
                <a:spcPts val="0"/>
              </a:spcBef>
              <a:buFont typeface="Courier New" panose="02070309020205020404" pitchFamily="49" charset="0"/>
              <a:buChar char="­"/>
            </a:pPr>
            <a:r>
              <a:rPr lang="en-US" sz="1700" dirty="0" smtClean="0">
                <a:solidFill>
                  <a:srgbClr val="0000FF"/>
                </a:solidFill>
              </a:rPr>
              <a:t>Robust support structure</a:t>
            </a:r>
            <a:endParaRPr lang="en-US" sz="1700" dirty="0">
              <a:solidFill>
                <a:srgbClr val="0000FF"/>
              </a:solidFill>
            </a:endParaRPr>
          </a:p>
          <a:p>
            <a:pPr>
              <a:lnSpc>
                <a:spcPct val="110000"/>
              </a:lnSpc>
              <a:spcBef>
                <a:spcPts val="600"/>
              </a:spcBef>
            </a:pPr>
            <a:r>
              <a:rPr lang="en-US" sz="1900" dirty="0" smtClean="0"/>
              <a:t>Replaceability</a:t>
            </a:r>
          </a:p>
          <a:p>
            <a:pPr marL="457200" lvl="1">
              <a:lnSpc>
                <a:spcPct val="120000"/>
              </a:lnSpc>
              <a:spcBef>
                <a:spcPts val="0"/>
              </a:spcBef>
              <a:buFont typeface="Courier New" panose="02070309020205020404" pitchFamily="49" charset="0"/>
              <a:buChar char="­"/>
            </a:pPr>
            <a:r>
              <a:rPr lang="en-US" sz="1700" dirty="0" smtClean="0">
                <a:solidFill>
                  <a:srgbClr val="0000FF"/>
                </a:solidFill>
              </a:rPr>
              <a:t>Remote target handling system</a:t>
            </a:r>
          </a:p>
          <a:p>
            <a:pPr marL="457200" lvl="1">
              <a:lnSpc>
                <a:spcPct val="120000"/>
              </a:lnSpc>
              <a:spcBef>
                <a:spcPts val="0"/>
              </a:spcBef>
              <a:buFont typeface="Courier New" panose="02070309020205020404" pitchFamily="49" charset="0"/>
              <a:buChar char="­"/>
            </a:pPr>
            <a:r>
              <a:rPr lang="en-US" sz="1700" dirty="0" smtClean="0">
                <a:solidFill>
                  <a:srgbClr val="0000FF"/>
                </a:solidFill>
              </a:rPr>
              <a:t>Target support structure/target handling system  must allow removal of spent target and precise positioning of replacement target</a:t>
            </a:r>
            <a:endParaRPr lang="en-US" sz="1700" dirty="0">
              <a:solidFill>
                <a:srgbClr val="0000FF"/>
              </a:solidFill>
            </a:endParaRPr>
          </a:p>
        </p:txBody>
      </p:sp>
      <p:sp>
        <p:nvSpPr>
          <p:cNvPr id="4" name="Date Placeholder 3"/>
          <p:cNvSpPr>
            <a:spLocks noGrp="1"/>
          </p:cNvSpPr>
          <p:nvPr>
            <p:ph type="dt" sz="half" idx="10"/>
          </p:nvPr>
        </p:nvSpPr>
        <p:spPr/>
        <p:txBody>
          <a:bodyPr/>
          <a:lstStyle/>
          <a:p>
            <a:r>
              <a:rPr lang="en-US" smtClean="0"/>
              <a:t>10/21/14</a:t>
            </a:r>
            <a:endParaRPr lang="en-US"/>
          </a:p>
        </p:txBody>
      </p:sp>
      <p:sp>
        <p:nvSpPr>
          <p:cNvPr id="5" name="Footer Placeholder 4"/>
          <p:cNvSpPr>
            <a:spLocks noGrp="1"/>
          </p:cNvSpPr>
          <p:nvPr>
            <p:ph type="ftr" sz="quarter" idx="11"/>
          </p:nvPr>
        </p:nvSpPr>
        <p:spPr/>
        <p:txBody>
          <a:bodyPr/>
          <a:lstStyle/>
          <a:p>
            <a:r>
              <a:rPr lang="de-DE" smtClean="0"/>
              <a:t>S. Werkema - Mu2e Accelerator Systems</a:t>
            </a:r>
            <a:endParaRPr lang="en-US"/>
          </a:p>
        </p:txBody>
      </p:sp>
      <p:sp>
        <p:nvSpPr>
          <p:cNvPr id="6" name="Slide Number Placeholder 5"/>
          <p:cNvSpPr>
            <a:spLocks noGrp="1"/>
          </p:cNvSpPr>
          <p:nvPr>
            <p:ph type="sldNum" sz="quarter" idx="12"/>
          </p:nvPr>
        </p:nvSpPr>
        <p:spPr/>
        <p:txBody>
          <a:bodyPr/>
          <a:lstStyle/>
          <a:p>
            <a:fld id="{46E7FEE9-2E67-449B-AD8C-4B97904C2799}" type="slidenum">
              <a:rPr lang="en-US" smtClean="0"/>
              <a:t>16</a:t>
            </a:fld>
            <a:endParaRPr lang="en-US"/>
          </a:p>
        </p:txBody>
      </p:sp>
      <p:sp>
        <p:nvSpPr>
          <p:cNvPr id="7" name="TextBox 6"/>
          <p:cNvSpPr txBox="1"/>
          <p:nvPr/>
        </p:nvSpPr>
        <p:spPr>
          <a:xfrm>
            <a:off x="5676901" y="4403259"/>
            <a:ext cx="3459162" cy="1892826"/>
          </a:xfrm>
          <a:prstGeom prst="rect">
            <a:avLst/>
          </a:prstGeom>
          <a:noFill/>
        </p:spPr>
        <p:txBody>
          <a:bodyPr wrap="square" rtlCol="0">
            <a:spAutoFit/>
          </a:bodyPr>
          <a:lstStyle/>
          <a:p>
            <a:pPr>
              <a:spcAft>
                <a:spcPts val="600"/>
              </a:spcAft>
            </a:pPr>
            <a:r>
              <a:rPr lang="en-US" sz="1600" b="1" i="1" dirty="0" smtClean="0">
                <a:latin typeface="Times New Roman" panose="02020603050405020304" pitchFamily="18" charset="0"/>
                <a:cs typeface="Times New Roman" panose="02020603050405020304" pitchFamily="18" charset="0"/>
              </a:rPr>
              <a:t>Mu2e proton target design</a:t>
            </a:r>
          </a:p>
          <a:p>
            <a:pPr marL="171450" indent="-171450">
              <a:buFont typeface="Arial" panose="020B0604020202020204" pitchFamily="34" charset="0"/>
              <a:buChar char="•"/>
            </a:pPr>
            <a:r>
              <a:rPr lang="en-US" sz="1600" i="1" dirty="0" smtClean="0">
                <a:latin typeface="Times New Roman" panose="02020603050405020304" pitchFamily="18" charset="0"/>
                <a:cs typeface="Times New Roman" panose="02020603050405020304" pitchFamily="18" charset="0"/>
              </a:rPr>
              <a:t>Tungsten Rod: 16 cm (long) × 6 mm (diameter)</a:t>
            </a:r>
          </a:p>
          <a:p>
            <a:pPr marL="171450" indent="-171450">
              <a:buFont typeface="Arial" panose="020B0604020202020204" pitchFamily="34" charset="0"/>
              <a:buChar char="•"/>
            </a:pPr>
            <a:r>
              <a:rPr lang="en-US" sz="1600" i="1" dirty="0" smtClean="0">
                <a:latin typeface="Times New Roman" panose="02020603050405020304" pitchFamily="18" charset="0"/>
                <a:cs typeface="Times New Roman" panose="02020603050405020304" pitchFamily="18" charset="0"/>
              </a:rPr>
              <a:t>Radiatively </a:t>
            </a:r>
            <a:r>
              <a:rPr lang="en-US" sz="1600" i="1" dirty="0">
                <a:latin typeface="Times New Roman" panose="02020603050405020304" pitchFamily="18" charset="0"/>
                <a:cs typeface="Times New Roman" panose="02020603050405020304" pitchFamily="18" charset="0"/>
              </a:rPr>
              <a:t>cooled</a:t>
            </a:r>
          </a:p>
          <a:p>
            <a:pPr marL="171450" indent="-171450">
              <a:buFont typeface="Arial" panose="020B0604020202020204" pitchFamily="34" charset="0"/>
              <a:buChar char="•"/>
            </a:pPr>
            <a:r>
              <a:rPr lang="en-US" sz="1600" i="1" dirty="0">
                <a:latin typeface="Times New Roman" panose="02020603050405020304" pitchFamily="18" charset="0"/>
                <a:cs typeface="Times New Roman" panose="02020603050405020304" pitchFamily="18" charset="0"/>
              </a:rPr>
              <a:t>Peak Operating temp.: ~1700℃</a:t>
            </a:r>
          </a:p>
          <a:p>
            <a:pPr marL="171450" indent="-171450">
              <a:buFont typeface="Arial" panose="020B0604020202020204" pitchFamily="34" charset="0"/>
              <a:buChar char="•"/>
            </a:pPr>
            <a:r>
              <a:rPr lang="en-US" sz="1600" i="1" dirty="0">
                <a:latin typeface="Times New Roman" panose="02020603050405020304" pitchFamily="18" charset="0"/>
                <a:cs typeface="Times New Roman" panose="02020603050405020304" pitchFamily="18" charset="0"/>
              </a:rPr>
              <a:t>Resides in PS vacuum ~10</a:t>
            </a:r>
            <a:r>
              <a:rPr lang="en-US" sz="1600" i="1" baseline="30000" dirty="0">
                <a:latin typeface="Times New Roman" panose="02020603050405020304" pitchFamily="18" charset="0"/>
                <a:cs typeface="Times New Roman" panose="02020603050405020304" pitchFamily="18" charset="0"/>
              </a:rPr>
              <a:t>-5</a:t>
            </a:r>
            <a:r>
              <a:rPr lang="en-US" sz="1600" i="1" dirty="0">
                <a:latin typeface="Times New Roman" panose="02020603050405020304" pitchFamily="18" charset="0"/>
                <a:cs typeface="Times New Roman" panose="02020603050405020304" pitchFamily="18" charset="0"/>
              </a:rPr>
              <a:t> torr </a:t>
            </a:r>
          </a:p>
          <a:p>
            <a:endParaRPr lang="en-US" sz="16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7625" y="847725"/>
            <a:ext cx="8896350" cy="646331"/>
          </a:xfrm>
          <a:prstGeom prst="rect">
            <a:avLst/>
          </a:prstGeom>
          <a:noFill/>
        </p:spPr>
        <p:txBody>
          <a:bodyPr wrap="square" rtlCol="0">
            <a:spAutoFit/>
          </a:bodyPr>
          <a:lstStyle/>
          <a:p>
            <a:r>
              <a:rPr lang="en-US" sz="1800">
                <a:latin typeface="Calibri" panose="020F0502020204030204" pitchFamily="34" charset="0"/>
              </a:rPr>
              <a:t>The target requirements document </a:t>
            </a:r>
            <a:r>
              <a:rPr lang="en-US" sz="1800" smtClean="0">
                <a:latin typeface="Calibri" panose="020F0502020204030204" pitchFamily="34" charset="0"/>
              </a:rPr>
              <a:t>gives qualitative and quantitative </a:t>
            </a:r>
            <a:r>
              <a:rPr lang="en-US" sz="1800">
                <a:latin typeface="Calibri" panose="020F0502020204030204" pitchFamily="34" charset="0"/>
              </a:rPr>
              <a:t>specifications.  </a:t>
            </a:r>
            <a:r>
              <a:rPr lang="en-US" sz="1800" smtClean="0">
                <a:latin typeface="Calibri" panose="020F0502020204030204" pitchFamily="34" charset="0"/>
              </a:rPr>
              <a:t>Here are the general </a:t>
            </a:r>
            <a:r>
              <a:rPr lang="en-US" sz="1800">
                <a:latin typeface="Calibri" panose="020F0502020204030204" pitchFamily="34" charset="0"/>
              </a:rPr>
              <a:t>properties that the Mu2e proton target must possess</a:t>
            </a:r>
            <a:r>
              <a:rPr lang="en-US" sz="1800" smtClean="0">
                <a:latin typeface="Calibri" panose="020F0502020204030204" pitchFamily="34" charset="0"/>
              </a:rPr>
              <a:t>.</a:t>
            </a:r>
            <a:endParaRPr lang="en-US" sz="1800">
              <a:latin typeface="Calibri" panose="020F0502020204030204" pitchFamily="34" charset="0"/>
            </a:endParaRPr>
          </a:p>
        </p:txBody>
      </p:sp>
    </p:spTree>
    <p:extLst>
      <p:ext uri="{BB962C8B-B14F-4D97-AF65-F5344CB8AC3E}">
        <p14:creationId xmlns:p14="http://schemas.microsoft.com/office/powerpoint/2010/main" val="2400961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Target Performance</a:t>
            </a:r>
            <a:endParaRPr lang="en-US"/>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17</a:t>
            </a:fld>
            <a:endParaRPr lang="en-US"/>
          </a:p>
        </p:txBody>
      </p:sp>
      <p:pic>
        <p:nvPicPr>
          <p:cNvPr id="102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72000" y="1328440"/>
            <a:ext cx="4504216" cy="267029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1328439"/>
            <a:ext cx="3521974" cy="2653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03881" y="866775"/>
            <a:ext cx="8736238" cy="461665"/>
          </a:xfrm>
          <a:prstGeom prst="rect">
            <a:avLst/>
          </a:prstGeom>
          <a:noFill/>
        </p:spPr>
        <p:txBody>
          <a:bodyPr wrap="none" rtlCol="0">
            <a:spAutoFit/>
          </a:bodyPr>
          <a:lstStyle/>
          <a:p>
            <a:r>
              <a:rPr lang="en-US" smtClean="0">
                <a:solidFill>
                  <a:srgbClr val="0000FF"/>
                </a:solidFill>
                <a:latin typeface="Calibri" panose="020F0502020204030204" pitchFamily="34" charset="0"/>
              </a:rPr>
              <a:t>Target performance is assessed by modeling and by materials testing</a:t>
            </a:r>
            <a:endParaRPr lang="en-US">
              <a:solidFill>
                <a:srgbClr val="0000FF"/>
              </a:solidFill>
              <a:latin typeface="Calibri" panose="020F0502020204030204" pitchFamily="34" charset="0"/>
            </a:endParaRPr>
          </a:p>
        </p:txBody>
      </p:sp>
      <p:sp>
        <p:nvSpPr>
          <p:cNvPr id="10" name="TextBox 9"/>
          <p:cNvSpPr txBox="1"/>
          <p:nvPr/>
        </p:nvSpPr>
        <p:spPr>
          <a:xfrm>
            <a:off x="181199" y="4006540"/>
            <a:ext cx="8781601" cy="2503249"/>
          </a:xfrm>
          <a:prstGeom prst="rect">
            <a:avLst/>
          </a:prstGeom>
          <a:noFill/>
        </p:spPr>
        <p:txBody>
          <a:bodyPr wrap="square" rtlCol="0">
            <a:spAutoFit/>
          </a:bodyPr>
          <a:lstStyle/>
          <a:p>
            <a:pPr>
              <a:spcAft>
                <a:spcPts val="1200"/>
              </a:spcAft>
              <a:tabLst>
                <a:tab pos="5257800" algn="l"/>
              </a:tabLst>
            </a:pPr>
            <a:r>
              <a:rPr lang="en-US" sz="1800" dirty="0">
                <a:latin typeface="Calibri" panose="020F0502020204030204" pitchFamily="34" charset="0"/>
              </a:rPr>
              <a:t>Steady-state target temperature </a:t>
            </a:r>
            <a:r>
              <a:rPr lang="en-US" sz="1800" dirty="0" smtClean="0">
                <a:latin typeface="Calibri" panose="020F0502020204030204" pitchFamily="34" charset="0"/>
              </a:rPr>
              <a:t>distribution	Vacuum test chamber at RAL</a:t>
            </a:r>
          </a:p>
          <a:p>
            <a:pPr marL="285750" indent="-285750">
              <a:spcBef>
                <a:spcPts val="500"/>
              </a:spcBef>
              <a:buFont typeface="Arial" panose="020B0604020202020204" pitchFamily="34" charset="0"/>
              <a:buChar char="•"/>
            </a:pPr>
            <a:r>
              <a:rPr lang="en-US" sz="1600" dirty="0" smtClean="0">
                <a:latin typeface="Calibri" panose="020F0502020204030204" pitchFamily="34" charset="0"/>
              </a:rPr>
              <a:t>STFC RAL completed numerous ANSYS and Fluka simulations for thermal and mechanical stress and mechanical stability</a:t>
            </a:r>
          </a:p>
          <a:p>
            <a:pPr marL="285750" indent="-285750">
              <a:spcBef>
                <a:spcPts val="500"/>
              </a:spcBef>
              <a:buFont typeface="Arial" panose="020B0604020202020204" pitchFamily="34" charset="0"/>
              <a:buChar char="•"/>
            </a:pPr>
            <a:r>
              <a:rPr lang="en-US" sz="1600" dirty="0" smtClean="0">
                <a:latin typeface="Calibri" panose="020F0502020204030204" pitchFamily="34" charset="0"/>
              </a:rPr>
              <a:t>Completed 4 years equivalent design pulsing on vacuum test stand at RAL to assess mechanical durability (stress and fatigue)</a:t>
            </a:r>
          </a:p>
          <a:p>
            <a:pPr marL="285750" indent="-285750">
              <a:spcBef>
                <a:spcPts val="500"/>
              </a:spcBef>
              <a:buFont typeface="Arial" panose="020B0604020202020204" pitchFamily="34" charset="0"/>
              <a:buChar char="•"/>
            </a:pPr>
            <a:r>
              <a:rPr lang="en-US" sz="1600" dirty="0" smtClean="0">
                <a:latin typeface="Calibri" panose="020F0502020204030204" pitchFamily="34" charset="0"/>
              </a:rPr>
              <a:t>Ready to begin tests of corrosion effects as a function of </a:t>
            </a:r>
            <a:r>
              <a:rPr lang="en-US" sz="1600" dirty="0" smtClean="0">
                <a:latin typeface="Calibri" panose="020F0502020204030204" pitchFamily="34" charset="0"/>
              </a:rPr>
              <a:t>vacuum</a:t>
            </a:r>
          </a:p>
          <a:p>
            <a:pPr marL="285750" indent="-285750">
              <a:spcBef>
                <a:spcPts val="500"/>
              </a:spcBef>
              <a:buFont typeface="Arial" panose="020B0604020202020204" pitchFamily="34" charset="0"/>
              <a:buChar char="•"/>
            </a:pPr>
            <a:r>
              <a:rPr lang="en-US" sz="1600" dirty="0" smtClean="0">
                <a:latin typeface="Calibri" panose="020F0502020204030204" pitchFamily="34" charset="0"/>
              </a:rPr>
              <a:t>STFC RAL Reports are posted on the review web site</a:t>
            </a:r>
            <a:endParaRPr lang="en-US" sz="1600" dirty="0" smtClean="0">
              <a:latin typeface="Calibri" panose="020F0502020204030204" pitchFamily="34" charset="0"/>
            </a:endParaRPr>
          </a:p>
          <a:p>
            <a:pPr marL="285750" indent="-285750">
              <a:buFont typeface="Arial" panose="020B0604020202020204" pitchFamily="34" charset="0"/>
              <a:buChar char="•"/>
            </a:pPr>
            <a:endParaRPr lang="en-US" sz="1600" dirty="0">
              <a:latin typeface="Calibri" panose="020F0502020204030204" pitchFamily="34" charset="0"/>
            </a:endParaRPr>
          </a:p>
        </p:txBody>
      </p:sp>
    </p:spTree>
    <p:extLst>
      <p:ext uri="{BB962C8B-B14F-4D97-AF65-F5344CB8AC3E}">
        <p14:creationId xmlns:p14="http://schemas.microsoft.com/office/powerpoint/2010/main" val="4077373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latin typeface="Calibri" panose="020F0502020204030204" pitchFamily="34" charset="0"/>
              </a:rPr>
              <a:t>HRS Requirements Overview</a:t>
            </a:r>
            <a:endParaRPr lang="en-US" sz="2800">
              <a:latin typeface="Calibri" panose="020F0502020204030204" pitchFamily="34" charset="0"/>
            </a:endParaRPr>
          </a:p>
        </p:txBody>
      </p:sp>
      <p:pic>
        <p:nvPicPr>
          <p:cNvPr id="102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32507" y="986686"/>
            <a:ext cx="5931295" cy="349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10/21/14</a:t>
            </a:r>
            <a:endParaRPr lang="en-US"/>
          </a:p>
        </p:txBody>
      </p:sp>
      <p:sp>
        <p:nvSpPr>
          <p:cNvPr id="5" name="Footer Placeholder 4"/>
          <p:cNvSpPr>
            <a:spLocks noGrp="1"/>
          </p:cNvSpPr>
          <p:nvPr>
            <p:ph type="ftr" sz="quarter" idx="11"/>
          </p:nvPr>
        </p:nvSpPr>
        <p:spPr/>
        <p:txBody>
          <a:bodyPr/>
          <a:lstStyle/>
          <a:p>
            <a:r>
              <a:rPr lang="de-DE" smtClean="0"/>
              <a:t>S. Werkema - Mu2e Accelerator Systems</a:t>
            </a:r>
            <a:endParaRPr lang="en-US"/>
          </a:p>
        </p:txBody>
      </p:sp>
      <p:sp>
        <p:nvSpPr>
          <p:cNvPr id="6" name="Slide Number Placeholder 5"/>
          <p:cNvSpPr>
            <a:spLocks noGrp="1"/>
          </p:cNvSpPr>
          <p:nvPr>
            <p:ph type="sldNum" sz="quarter" idx="12"/>
          </p:nvPr>
        </p:nvSpPr>
        <p:spPr/>
        <p:txBody>
          <a:bodyPr/>
          <a:lstStyle/>
          <a:p>
            <a:fld id="{46E7FEE9-2E67-449B-AD8C-4B97904C2799}" type="slidenum">
              <a:rPr lang="en-US" smtClean="0"/>
              <a:t>18</a:t>
            </a:fld>
            <a:endParaRPr lang="en-US"/>
          </a:p>
        </p:txBody>
      </p:sp>
      <p:sp>
        <p:nvSpPr>
          <p:cNvPr id="7" name="TextBox 6"/>
          <p:cNvSpPr txBox="1"/>
          <p:nvPr/>
        </p:nvSpPr>
        <p:spPr>
          <a:xfrm>
            <a:off x="4682810" y="926479"/>
            <a:ext cx="984565" cy="400110"/>
          </a:xfrm>
          <a:prstGeom prst="rect">
            <a:avLst/>
          </a:prstGeom>
          <a:noFill/>
        </p:spPr>
        <p:txBody>
          <a:bodyPr wrap="none" rtlCol="0">
            <a:spAutoFit/>
          </a:bodyPr>
          <a:lstStyle/>
          <a:p>
            <a:r>
              <a:rPr lang="en-US" sz="2000" smtClean="0">
                <a:solidFill>
                  <a:srgbClr val="FF0000"/>
                </a:solidFill>
                <a:effectLst>
                  <a:outerShdw blurRad="38100" dist="38100" dir="2700000" algn="tl">
                    <a:srgbClr val="000000">
                      <a:alpha val="43137"/>
                    </a:srgbClr>
                  </a:outerShdw>
                </a:effectLst>
                <a:latin typeface="Calibri" panose="020F0502020204030204" pitchFamily="34" charset="0"/>
              </a:rPr>
              <a:t>PS Coils</a:t>
            </a:r>
            <a:endParaRPr lang="en-US" sz="2000">
              <a:solidFill>
                <a:srgbClr val="FF0000"/>
              </a:solidFill>
              <a:effectLst>
                <a:outerShdw blurRad="38100" dist="38100" dir="2700000" algn="tl">
                  <a:srgbClr val="000000">
                    <a:alpha val="43137"/>
                  </a:srgbClr>
                </a:outerShdw>
              </a:effectLst>
              <a:latin typeface="Calibri" panose="020F0502020204030204" pitchFamily="34" charset="0"/>
            </a:endParaRPr>
          </a:p>
        </p:txBody>
      </p:sp>
      <p:cxnSp>
        <p:nvCxnSpPr>
          <p:cNvPr id="11" name="Straight Arrow Connector 10"/>
          <p:cNvCxnSpPr>
            <a:stCxn id="7" idx="2"/>
          </p:cNvCxnSpPr>
          <p:nvPr/>
        </p:nvCxnSpPr>
        <p:spPr>
          <a:xfrm>
            <a:off x="5175093" y="1326589"/>
            <a:ext cx="492282" cy="914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546966" y="996241"/>
            <a:ext cx="830868" cy="400110"/>
          </a:xfrm>
          <a:prstGeom prst="rect">
            <a:avLst/>
          </a:prstGeom>
          <a:noFill/>
        </p:spPr>
        <p:txBody>
          <a:bodyPr wrap="none" rtlCol="0">
            <a:spAutoFit/>
          </a:bodyPr>
          <a:lstStyle/>
          <a:p>
            <a:r>
              <a:rPr lang="en-US" sz="2000" smtClean="0">
                <a:solidFill>
                  <a:srgbClr val="FF0000"/>
                </a:solidFill>
                <a:effectLst>
                  <a:outerShdw blurRad="38100" dist="38100" dir="2700000" algn="tl">
                    <a:srgbClr val="000000">
                      <a:alpha val="43137"/>
                    </a:srgbClr>
                  </a:outerShdw>
                </a:effectLst>
                <a:latin typeface="Calibri" panose="020F0502020204030204" pitchFamily="34" charset="0"/>
              </a:rPr>
              <a:t>Target</a:t>
            </a:r>
            <a:endParaRPr lang="en-US" sz="2000">
              <a:solidFill>
                <a:srgbClr val="FF0000"/>
              </a:solidFill>
              <a:effectLst>
                <a:outerShdw blurRad="38100" dist="38100" dir="2700000" algn="tl">
                  <a:srgbClr val="000000">
                    <a:alpha val="43137"/>
                  </a:srgbClr>
                </a:outerShdw>
              </a:effectLst>
              <a:latin typeface="Calibri" panose="020F0502020204030204" pitchFamily="34" charset="0"/>
            </a:endParaRPr>
          </a:p>
        </p:txBody>
      </p:sp>
      <p:cxnSp>
        <p:nvCxnSpPr>
          <p:cNvPr id="14" name="Straight Arrow Connector 13"/>
          <p:cNvCxnSpPr>
            <a:stCxn id="12" idx="2"/>
          </p:cNvCxnSpPr>
          <p:nvPr/>
        </p:nvCxnSpPr>
        <p:spPr>
          <a:xfrm>
            <a:off x="3962400" y="1396351"/>
            <a:ext cx="1611176" cy="153734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20837581">
            <a:off x="7220280" y="2056143"/>
            <a:ext cx="1869871" cy="369332"/>
          </a:xfrm>
          <a:prstGeom prst="rect">
            <a:avLst/>
          </a:prstGeom>
          <a:noFill/>
        </p:spPr>
        <p:txBody>
          <a:bodyPr wrap="none" rtlCol="0">
            <a:spAutoFit/>
          </a:bodyPr>
          <a:lstStyle/>
          <a:p>
            <a:r>
              <a:rPr lang="en-US" sz="1800" smtClean="0">
                <a:solidFill>
                  <a:srgbClr val="FF0000"/>
                </a:solidFill>
                <a:effectLst>
                  <a:outerShdw blurRad="38100" dist="38100" dir="2700000" algn="tl">
                    <a:srgbClr val="000000">
                      <a:alpha val="43137"/>
                    </a:srgbClr>
                  </a:outerShdw>
                </a:effectLst>
                <a:latin typeface="Calibri" panose="020F0502020204030204" pitchFamily="34" charset="0"/>
              </a:rPr>
              <a:t>Proton Beam Pipe</a:t>
            </a:r>
            <a:endParaRPr lang="en-US" sz="1800">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23" name="TextBox 22"/>
          <p:cNvSpPr txBox="1"/>
          <p:nvPr/>
        </p:nvSpPr>
        <p:spPr>
          <a:xfrm>
            <a:off x="6643379" y="4670371"/>
            <a:ext cx="2091791" cy="400110"/>
          </a:xfrm>
          <a:prstGeom prst="rect">
            <a:avLst/>
          </a:prstGeom>
          <a:noFill/>
        </p:spPr>
        <p:txBody>
          <a:bodyPr wrap="none" rtlCol="0">
            <a:spAutoFit/>
          </a:bodyPr>
          <a:lstStyle/>
          <a:p>
            <a:r>
              <a:rPr lang="en-US" sz="2000" smtClean="0">
                <a:solidFill>
                  <a:srgbClr val="FF0000"/>
                </a:solidFill>
                <a:effectLst>
                  <a:outerShdw blurRad="38100" dist="38100" dir="2700000" algn="tl">
                    <a:srgbClr val="000000">
                      <a:alpha val="43137"/>
                    </a:srgbClr>
                  </a:outerShdw>
                </a:effectLst>
                <a:latin typeface="Calibri" panose="020F0502020204030204" pitchFamily="34" charset="0"/>
              </a:rPr>
              <a:t>HRS Bronze Pieces</a:t>
            </a:r>
            <a:endParaRPr lang="en-US" sz="2000">
              <a:solidFill>
                <a:srgbClr val="FF0000"/>
              </a:solidFill>
              <a:effectLst>
                <a:outerShdw blurRad="38100" dist="38100" dir="2700000" algn="tl">
                  <a:srgbClr val="000000">
                    <a:alpha val="43137"/>
                  </a:srgbClr>
                </a:outerShdw>
              </a:effectLst>
              <a:latin typeface="Calibri" panose="020F0502020204030204" pitchFamily="34" charset="0"/>
            </a:endParaRPr>
          </a:p>
        </p:txBody>
      </p:sp>
      <p:cxnSp>
        <p:nvCxnSpPr>
          <p:cNvPr id="25" name="Straight Arrow Connector 24"/>
          <p:cNvCxnSpPr>
            <a:stCxn id="23" idx="0"/>
          </p:cNvCxnSpPr>
          <p:nvPr/>
        </p:nvCxnSpPr>
        <p:spPr>
          <a:xfrm flipH="1" flipV="1">
            <a:off x="4767988" y="3505200"/>
            <a:ext cx="2921287" cy="11651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3" idx="0"/>
          </p:cNvCxnSpPr>
          <p:nvPr/>
        </p:nvCxnSpPr>
        <p:spPr>
          <a:xfrm flipH="1" flipV="1">
            <a:off x="5573576" y="3355978"/>
            <a:ext cx="2115699" cy="13143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3" idx="0"/>
          </p:cNvCxnSpPr>
          <p:nvPr/>
        </p:nvCxnSpPr>
        <p:spPr>
          <a:xfrm flipH="1" flipV="1">
            <a:off x="5994571" y="3194027"/>
            <a:ext cx="1694704" cy="14763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21311351">
            <a:off x="6103113" y="2196258"/>
            <a:ext cx="760336" cy="369332"/>
          </a:xfrm>
          <a:prstGeom prst="rect">
            <a:avLst/>
          </a:prstGeom>
          <a:noFill/>
        </p:spPr>
        <p:txBody>
          <a:bodyPr wrap="none" rtlCol="0">
            <a:spAutoFit/>
          </a:bodyPr>
          <a:lstStyle/>
          <a:p>
            <a:r>
              <a:rPr lang="en-US" sz="1800" smtClean="0">
                <a:solidFill>
                  <a:srgbClr val="FFFF00"/>
                </a:solidFill>
                <a:effectLst>
                  <a:outerShdw blurRad="38100" dist="38100" dir="2700000" algn="tl">
                    <a:srgbClr val="000000">
                      <a:alpha val="43137"/>
                    </a:srgbClr>
                  </a:outerShdw>
                </a:effectLst>
                <a:latin typeface="Calibri" panose="020F0502020204030204" pitchFamily="34" charset="0"/>
              </a:rPr>
              <a:t>Water</a:t>
            </a:r>
            <a:endParaRPr lang="en-US" sz="180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32" name="TextBox 31"/>
          <p:cNvSpPr txBox="1"/>
          <p:nvPr/>
        </p:nvSpPr>
        <p:spPr>
          <a:xfrm rot="21311351">
            <a:off x="6263211" y="3171312"/>
            <a:ext cx="760336" cy="369332"/>
          </a:xfrm>
          <a:prstGeom prst="rect">
            <a:avLst/>
          </a:prstGeom>
          <a:noFill/>
        </p:spPr>
        <p:txBody>
          <a:bodyPr wrap="none" rtlCol="0">
            <a:spAutoFit/>
          </a:bodyPr>
          <a:lstStyle/>
          <a:p>
            <a:r>
              <a:rPr lang="en-US" sz="1800" smtClean="0">
                <a:solidFill>
                  <a:srgbClr val="FFFF00"/>
                </a:solidFill>
                <a:effectLst>
                  <a:outerShdw blurRad="38100" dist="38100" dir="2700000" algn="tl">
                    <a:srgbClr val="000000">
                      <a:alpha val="43137"/>
                    </a:srgbClr>
                  </a:outerShdw>
                </a:effectLst>
                <a:latin typeface="Calibri" panose="020F0502020204030204" pitchFamily="34" charset="0"/>
              </a:rPr>
              <a:t>Water</a:t>
            </a:r>
            <a:endParaRPr lang="en-US" sz="180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24" name="TextBox 23"/>
          <p:cNvSpPr txBox="1"/>
          <p:nvPr/>
        </p:nvSpPr>
        <p:spPr>
          <a:xfrm>
            <a:off x="70231" y="1024570"/>
            <a:ext cx="3615943" cy="4662815"/>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1800" smtClean="0">
                <a:latin typeface="Calibri" panose="020F0502020204030204" pitchFamily="34" charset="0"/>
              </a:rPr>
              <a:t>Limit Production Solenoid (PS) thermal exposure  from heat radiated from target to acceptable levels</a:t>
            </a:r>
          </a:p>
          <a:p>
            <a:pPr marL="342900" indent="-342900">
              <a:spcBef>
                <a:spcPts val="600"/>
              </a:spcBef>
              <a:buFont typeface="Arial" panose="020B0604020202020204" pitchFamily="34" charset="0"/>
              <a:buChar char="•"/>
            </a:pPr>
            <a:r>
              <a:rPr lang="en-US" sz="1800" smtClean="0">
                <a:latin typeface="Calibri" panose="020F0502020204030204" pitchFamily="34" charset="0"/>
              </a:rPr>
              <a:t> Limit radiation dose and radiation damage to the Production Solenoid superconducting coils to acceptable levels</a:t>
            </a:r>
          </a:p>
          <a:p>
            <a:pPr marL="342900" indent="-342900">
              <a:spcBef>
                <a:spcPts val="600"/>
              </a:spcBef>
              <a:buFont typeface="Arial" panose="020B0604020202020204" pitchFamily="34" charset="0"/>
              <a:buChar char="•"/>
            </a:pPr>
            <a:r>
              <a:rPr lang="en-US" sz="1800" smtClean="0">
                <a:latin typeface="Calibri" panose="020F0502020204030204" pitchFamily="34" charset="0"/>
              </a:rPr>
              <a:t>Limit heat and radiation exposure of Transport Solenoid (TS) to acceptable levels</a:t>
            </a:r>
          </a:p>
          <a:p>
            <a:pPr marL="342900" indent="-342900">
              <a:spcBef>
                <a:spcPts val="600"/>
              </a:spcBef>
              <a:buFont typeface="Arial" panose="020B0604020202020204" pitchFamily="34" charset="0"/>
              <a:buChar char="•"/>
            </a:pPr>
            <a:r>
              <a:rPr lang="en-US" sz="1800" smtClean="0">
                <a:latin typeface="Calibri" panose="020F0502020204030204" pitchFamily="34" charset="0"/>
              </a:rPr>
              <a:t>Constraints on HRS design:</a:t>
            </a:r>
          </a:p>
          <a:p>
            <a:pPr marL="800100" lvl="1" indent="-342900">
              <a:spcBef>
                <a:spcPts val="0"/>
              </a:spcBef>
              <a:buFont typeface="Courier New" panose="02070309020205020404" pitchFamily="49" charset="0"/>
              <a:buChar char="­"/>
            </a:pPr>
            <a:r>
              <a:rPr lang="en-US" sz="1600" smtClean="0">
                <a:latin typeface="Calibri" panose="020F0502020204030204" pitchFamily="34" charset="0"/>
              </a:rPr>
              <a:t>PS field quality</a:t>
            </a:r>
          </a:p>
          <a:p>
            <a:pPr marL="800100" lvl="1" indent="-342900">
              <a:spcBef>
                <a:spcPts val="0"/>
              </a:spcBef>
              <a:buFont typeface="Courier New" panose="02070309020205020404" pitchFamily="49" charset="0"/>
              <a:buChar char="­"/>
            </a:pPr>
            <a:r>
              <a:rPr lang="en-US" sz="1600" smtClean="0">
                <a:latin typeface="Calibri" panose="020F0502020204030204" pitchFamily="34" charset="0"/>
              </a:rPr>
              <a:t>Quench induced eddy currents</a:t>
            </a:r>
          </a:p>
          <a:p>
            <a:pPr marL="800100" lvl="1" indent="-342900">
              <a:spcBef>
                <a:spcPts val="0"/>
              </a:spcBef>
              <a:buFont typeface="Courier New" panose="02070309020205020404" pitchFamily="49" charset="0"/>
              <a:buChar char="­"/>
            </a:pPr>
            <a:r>
              <a:rPr lang="en-US" sz="1600" smtClean="0">
                <a:latin typeface="Calibri" panose="020F0502020204030204" pitchFamily="34" charset="0"/>
              </a:rPr>
              <a:t>Muon yield</a:t>
            </a:r>
            <a:endParaRPr lang="en-US" sz="1600">
              <a:latin typeface="Calibri" panose="020F0502020204030204" pitchFamily="34" charset="0"/>
            </a:endParaRPr>
          </a:p>
        </p:txBody>
      </p:sp>
      <p:sp>
        <p:nvSpPr>
          <p:cNvPr id="3" name="TextBox 2"/>
          <p:cNvSpPr txBox="1"/>
          <p:nvPr/>
        </p:nvSpPr>
        <p:spPr>
          <a:xfrm>
            <a:off x="4047605" y="4745057"/>
            <a:ext cx="4622804" cy="1461939"/>
          </a:xfrm>
          <a:prstGeom prst="rect">
            <a:avLst/>
          </a:prstGeom>
          <a:noFill/>
        </p:spPr>
        <p:txBody>
          <a:bodyPr wrap="none" rtlCol="0">
            <a:spAutoFit/>
          </a:bodyPr>
          <a:lstStyle/>
          <a:p>
            <a:pPr marL="0" indent="0">
              <a:spcBef>
                <a:spcPts val="1800"/>
              </a:spcBef>
              <a:buNone/>
            </a:pPr>
            <a:r>
              <a:rPr lang="en-US" sz="2000" i="1"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HRS Design:</a:t>
            </a:r>
            <a:endParaRPr lang="en-US" sz="2000" i="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85750" indent="-285750">
              <a:spcBef>
                <a:spcPts val="600"/>
              </a:spcBef>
              <a:buFont typeface="Arial" panose="020B0604020202020204" pitchFamily="34" charset="0"/>
              <a:buChar char="•"/>
            </a:pPr>
            <a:r>
              <a:rPr lang="en-US" sz="1800" i="1">
                <a:solidFill>
                  <a:srgbClr val="0000FF"/>
                </a:solidFill>
                <a:latin typeface="Times New Roman" panose="02020603050405020304" pitchFamily="18" charset="0"/>
                <a:cs typeface="Times New Roman" panose="02020603050405020304" pitchFamily="18" charset="0"/>
              </a:rPr>
              <a:t>Lines the inside of the PS cryostat</a:t>
            </a:r>
          </a:p>
          <a:p>
            <a:pPr marL="285750" indent="-285750">
              <a:spcBef>
                <a:spcPts val="600"/>
              </a:spcBef>
              <a:buFont typeface="Arial" panose="020B0604020202020204" pitchFamily="34" charset="0"/>
              <a:buChar char="•"/>
            </a:pPr>
            <a:r>
              <a:rPr lang="en-US" sz="1800" i="1">
                <a:solidFill>
                  <a:srgbClr val="0000FF"/>
                </a:solidFill>
                <a:latin typeface="Times New Roman" panose="02020603050405020304" pitchFamily="18" charset="0"/>
                <a:cs typeface="Times New Roman" panose="02020603050405020304" pitchFamily="18" charset="0"/>
              </a:rPr>
              <a:t>Isolated from muon beamline vacuum</a:t>
            </a:r>
          </a:p>
          <a:p>
            <a:pPr marL="285750" indent="-285750">
              <a:spcBef>
                <a:spcPts val="600"/>
              </a:spcBef>
              <a:buFont typeface="Arial" panose="020B0604020202020204" pitchFamily="34" charset="0"/>
              <a:buChar char="•"/>
            </a:pPr>
            <a:r>
              <a:rPr lang="en-US" sz="1800" i="1">
                <a:solidFill>
                  <a:srgbClr val="0000FF"/>
                </a:solidFill>
                <a:latin typeface="Times New Roman" panose="02020603050405020304" pitchFamily="18" charset="0"/>
                <a:cs typeface="Times New Roman" panose="02020603050405020304" pitchFamily="18" charset="0"/>
              </a:rPr>
              <a:t>~37 tons of bronze, stainless steel, and </a:t>
            </a:r>
            <a:r>
              <a:rPr lang="en-US" sz="1800" i="1" smtClean="0">
                <a:solidFill>
                  <a:srgbClr val="0000FF"/>
                </a:solidFill>
                <a:latin typeface="Times New Roman" panose="02020603050405020304" pitchFamily="18" charset="0"/>
                <a:cs typeface="Times New Roman" panose="02020603050405020304" pitchFamily="18" charset="0"/>
              </a:rPr>
              <a:t>water</a:t>
            </a:r>
            <a:endParaRPr lang="en-US" sz="1800" i="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27246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33375" y="923926"/>
            <a:ext cx="5924550" cy="4238624"/>
            <a:chOff x="4342178" y="1195087"/>
            <a:chExt cx="4760913" cy="3067050"/>
          </a:xfrm>
        </p:grpSpPr>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178" y="1195087"/>
              <a:ext cx="4760913"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p:nvCxnSpPr>
          <p:spPr>
            <a:xfrm flipV="1">
              <a:off x="6597222" y="1358196"/>
              <a:ext cx="0" cy="2461011"/>
            </a:xfrm>
            <a:prstGeom prst="line">
              <a:avLst/>
            </a:prstGeom>
            <a:ln>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smtClean="0">
                <a:latin typeface="Calibri" panose="020F0502020204030204" pitchFamily="34" charset="0"/>
              </a:rPr>
              <a:t>HRS Performance</a:t>
            </a:r>
            <a:endParaRPr lang="en-US">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19</a:t>
            </a:fld>
            <a:endParaRPr lang="en-US"/>
          </a:p>
        </p:txBody>
      </p:sp>
      <p:sp>
        <p:nvSpPr>
          <p:cNvPr id="7" name="TextBox 6"/>
          <p:cNvSpPr txBox="1"/>
          <p:nvPr/>
        </p:nvSpPr>
        <p:spPr>
          <a:xfrm>
            <a:off x="517525" y="5217258"/>
            <a:ext cx="8108950" cy="923330"/>
          </a:xfrm>
          <a:prstGeom prst="rect">
            <a:avLst/>
          </a:prstGeom>
          <a:noFill/>
        </p:spPr>
        <p:txBody>
          <a:bodyPr wrap="square" rtlCol="0">
            <a:spAutoFit/>
          </a:bodyPr>
          <a:lstStyle/>
          <a:p>
            <a:pPr>
              <a:spcAft>
                <a:spcPts val="0"/>
              </a:spcAft>
            </a:pPr>
            <a:r>
              <a:rPr lang="en-US" sz="1800" b="1" smtClean="0">
                <a:latin typeface="Calibri" panose="020F0502020204030204" pitchFamily="34" charset="0"/>
              </a:rPr>
              <a:t>MARS Simulation:</a:t>
            </a:r>
          </a:p>
          <a:p>
            <a:pPr>
              <a:spcAft>
                <a:spcPts val="0"/>
              </a:spcAft>
            </a:pPr>
            <a:r>
              <a:rPr lang="en-US" sz="1800" smtClean="0">
                <a:solidFill>
                  <a:srgbClr val="0000FF"/>
                </a:solidFill>
                <a:latin typeface="Calibri" panose="020F0502020204030204" pitchFamily="34" charset="0"/>
              </a:rPr>
              <a:t>Peak DPA </a:t>
            </a:r>
            <a:r>
              <a:rPr lang="en-US" sz="1800" smtClean="0">
                <a:latin typeface="Calibri" panose="020F0502020204030204" pitchFamily="34" charset="0"/>
              </a:rPr>
              <a:t>and </a:t>
            </a:r>
            <a:r>
              <a:rPr lang="en-US" sz="1800" smtClean="0">
                <a:solidFill>
                  <a:srgbClr val="FF0000"/>
                </a:solidFill>
                <a:latin typeface="Calibri" panose="020F0502020204030204" pitchFamily="34" charset="0"/>
              </a:rPr>
              <a:t>Power Density</a:t>
            </a:r>
            <a:r>
              <a:rPr lang="en-US" sz="1800" smtClean="0">
                <a:latin typeface="Calibri" panose="020F0502020204030204" pitchFamily="34" charset="0"/>
              </a:rPr>
              <a:t> in the PS coils as a function of position along PS axis. </a:t>
            </a:r>
          </a:p>
          <a:p>
            <a:pPr>
              <a:spcAft>
                <a:spcPts val="1200"/>
              </a:spcAft>
            </a:pPr>
            <a:r>
              <a:rPr lang="en-US" sz="1800" smtClean="0">
                <a:solidFill>
                  <a:srgbClr val="00B050"/>
                </a:solidFill>
                <a:latin typeface="Calibri" panose="020F0502020204030204" pitchFamily="34" charset="0"/>
              </a:rPr>
              <a:t>Target is at z = 300 cm.</a:t>
            </a:r>
          </a:p>
        </p:txBody>
      </p:sp>
      <p:sp>
        <p:nvSpPr>
          <p:cNvPr id="9" name="TextBox 8"/>
          <p:cNvSpPr txBox="1"/>
          <p:nvPr/>
        </p:nvSpPr>
        <p:spPr>
          <a:xfrm>
            <a:off x="6743700" y="1241357"/>
            <a:ext cx="2105025" cy="1908215"/>
          </a:xfrm>
          <a:prstGeom prst="rect">
            <a:avLst/>
          </a:prstGeom>
          <a:noFill/>
        </p:spPr>
        <p:txBody>
          <a:bodyPr wrap="square" rtlCol="0">
            <a:spAutoFit/>
          </a:bodyPr>
          <a:lstStyle/>
          <a:p>
            <a:r>
              <a:rPr lang="en-US" sz="1800">
                <a:solidFill>
                  <a:srgbClr val="0000FF"/>
                </a:solidFill>
                <a:latin typeface="Times New Roman" panose="02020603050405020304" pitchFamily="18" charset="0"/>
                <a:cs typeface="Times New Roman" panose="02020603050405020304" pitchFamily="18" charset="0"/>
              </a:rPr>
              <a:t>DPA Requirement: </a:t>
            </a:r>
            <a:endParaRPr lang="en-US" sz="1800" smtClean="0">
              <a:solidFill>
                <a:srgbClr val="0000FF"/>
              </a:solidFill>
              <a:latin typeface="Times New Roman" panose="02020603050405020304" pitchFamily="18" charset="0"/>
              <a:cs typeface="Times New Roman" panose="02020603050405020304" pitchFamily="18" charset="0"/>
            </a:endParaRPr>
          </a:p>
          <a:p>
            <a:r>
              <a:rPr lang="en-US" sz="1800" smtClean="0">
                <a:solidFill>
                  <a:srgbClr val="0000FF"/>
                </a:solidFill>
                <a:latin typeface="Times New Roman" panose="02020603050405020304" pitchFamily="18" charset="0"/>
                <a:cs typeface="Times New Roman" panose="02020603050405020304" pitchFamily="18" charset="0"/>
              </a:rPr>
              <a:t>&lt; </a:t>
            </a:r>
            <a:r>
              <a:rPr lang="en-US" sz="1800">
                <a:solidFill>
                  <a:srgbClr val="0000FF"/>
                </a:solidFill>
                <a:latin typeface="Times New Roman" panose="02020603050405020304" pitchFamily="18" charset="0"/>
                <a:cs typeface="Times New Roman" panose="02020603050405020304" pitchFamily="18" charset="0"/>
              </a:rPr>
              <a:t>4-6</a:t>
            </a:r>
            <a:r>
              <a:rPr lang="en-US" sz="1800">
                <a:solidFill>
                  <a:srgbClr val="0000FF"/>
                </a:solidFill>
                <a:latin typeface="Times New Roman" panose="02020603050405020304" pitchFamily="18" charset="0"/>
                <a:ea typeface="Cambria Math"/>
                <a:cs typeface="Times New Roman" panose="02020603050405020304" pitchFamily="18" charset="0"/>
              </a:rPr>
              <a:t>×</a:t>
            </a:r>
            <a:r>
              <a:rPr lang="en-US" sz="1800">
                <a:solidFill>
                  <a:srgbClr val="0000FF"/>
                </a:solidFill>
                <a:latin typeface="Times New Roman" panose="02020603050405020304" pitchFamily="18" charset="0"/>
                <a:cs typeface="Times New Roman" panose="02020603050405020304" pitchFamily="18" charset="0"/>
              </a:rPr>
              <a:t>10</a:t>
            </a:r>
            <a:r>
              <a:rPr lang="en-US" sz="1800" baseline="30000">
                <a:solidFill>
                  <a:srgbClr val="0000FF"/>
                </a:solidFill>
                <a:latin typeface="Times New Roman" panose="02020603050405020304" pitchFamily="18" charset="0"/>
                <a:cs typeface="Times New Roman" panose="02020603050405020304" pitchFamily="18" charset="0"/>
              </a:rPr>
              <a:t>-5</a:t>
            </a:r>
            <a:r>
              <a:rPr lang="en-US" sz="1800">
                <a:solidFill>
                  <a:srgbClr val="0000FF"/>
                </a:solidFill>
                <a:latin typeface="Times New Roman" panose="02020603050405020304" pitchFamily="18" charset="0"/>
                <a:cs typeface="Times New Roman" panose="02020603050405020304" pitchFamily="18" charset="0"/>
              </a:rPr>
              <a:t> DPA/yr</a:t>
            </a:r>
          </a:p>
          <a:p>
            <a:pPr>
              <a:spcBef>
                <a:spcPts val="1200"/>
              </a:spcBef>
            </a:pPr>
            <a:r>
              <a:rPr lang="en-US" sz="1800">
                <a:solidFill>
                  <a:srgbClr val="FF0000"/>
                </a:solidFill>
                <a:latin typeface="Times New Roman" panose="02020603050405020304" pitchFamily="18" charset="0"/>
                <a:cs typeface="Times New Roman" panose="02020603050405020304" pitchFamily="18" charset="0"/>
              </a:rPr>
              <a:t>Power Density Requirement: </a:t>
            </a:r>
            <a:endParaRPr lang="en-US" sz="1800" smtClean="0">
              <a:solidFill>
                <a:srgbClr val="FF0000"/>
              </a:solidFill>
              <a:latin typeface="Times New Roman" panose="02020603050405020304" pitchFamily="18" charset="0"/>
              <a:cs typeface="Times New Roman" panose="02020603050405020304" pitchFamily="18" charset="0"/>
            </a:endParaRPr>
          </a:p>
          <a:p>
            <a:pPr>
              <a:spcBef>
                <a:spcPts val="0"/>
              </a:spcBef>
            </a:pPr>
            <a:r>
              <a:rPr lang="en-US" sz="1800" smtClean="0">
                <a:solidFill>
                  <a:srgbClr val="FF0000"/>
                </a:solidFill>
                <a:latin typeface="Times New Roman" panose="02020603050405020304" pitchFamily="18" charset="0"/>
                <a:cs typeface="Times New Roman" panose="02020603050405020304" pitchFamily="18" charset="0"/>
              </a:rPr>
              <a:t>&lt; </a:t>
            </a:r>
            <a:r>
              <a:rPr lang="en-US" sz="1800">
                <a:solidFill>
                  <a:srgbClr val="FF0000"/>
                </a:solidFill>
                <a:latin typeface="Times New Roman" panose="02020603050405020304" pitchFamily="18" charset="0"/>
                <a:cs typeface="Times New Roman" panose="02020603050405020304" pitchFamily="18" charset="0"/>
              </a:rPr>
              <a:t>30 </a:t>
            </a:r>
            <a:r>
              <a:rPr lang="en-US" sz="1800">
                <a:solidFill>
                  <a:srgbClr val="FF0000"/>
                </a:solidFill>
                <a:latin typeface="Symbol" panose="05050102010706020507" pitchFamily="18" charset="2"/>
                <a:cs typeface="Times New Roman" panose="02020603050405020304" pitchFamily="18" charset="0"/>
              </a:rPr>
              <a:t>m</a:t>
            </a:r>
            <a:r>
              <a:rPr lang="en-US" sz="1800">
                <a:solidFill>
                  <a:srgbClr val="FF0000"/>
                </a:solidFill>
                <a:latin typeface="Times New Roman" panose="02020603050405020304" pitchFamily="18" charset="0"/>
                <a:cs typeface="Times New Roman" panose="02020603050405020304" pitchFamily="18" charset="0"/>
              </a:rPr>
              <a:t>W/g</a:t>
            </a:r>
          </a:p>
          <a:p>
            <a:endParaRPr lang="en-US"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9228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Accelerator L2 Management Team</a:t>
            </a:r>
            <a:endParaRPr lang="en-US" dirty="0">
              <a:latin typeface="Calibri" panose="020F0502020204030204" pitchFamily="34" charset="0"/>
            </a:endParaRPr>
          </a:p>
        </p:txBody>
      </p:sp>
      <p:sp>
        <p:nvSpPr>
          <p:cNvPr id="3" name="Content Placeholder 2"/>
          <p:cNvSpPr>
            <a:spLocks noGrp="1"/>
          </p:cNvSpPr>
          <p:nvPr>
            <p:ph idx="1"/>
          </p:nvPr>
        </p:nvSpPr>
        <p:spPr>
          <a:xfrm>
            <a:off x="235743" y="868391"/>
            <a:ext cx="8672513" cy="5399059"/>
          </a:xfrm>
        </p:spPr>
        <p:txBody>
          <a:bodyPr/>
          <a:lstStyle/>
          <a:p>
            <a:r>
              <a:rPr lang="en-US" sz="2000" dirty="0" smtClean="0">
                <a:effectLst>
                  <a:outerShdw blurRad="38100" dist="38100" dir="2700000" algn="tl">
                    <a:srgbClr val="000000">
                      <a:alpha val="43137"/>
                    </a:srgbClr>
                  </a:outerShdw>
                </a:effectLst>
                <a:latin typeface="Calibri" panose="020F0502020204030204" pitchFamily="34" charset="0"/>
              </a:rPr>
              <a:t>Steve Werkema </a:t>
            </a:r>
            <a:r>
              <a:rPr lang="en-US" sz="2000" dirty="0" smtClean="0">
                <a:latin typeface="Calibri" panose="020F0502020204030204" pitchFamily="34" charset="0"/>
              </a:rPr>
              <a:t>– L2 Manager</a:t>
            </a:r>
          </a:p>
          <a:p>
            <a:pPr lvl="1"/>
            <a:r>
              <a:rPr lang="en-US" sz="2000" dirty="0" smtClean="0">
                <a:latin typeface="Calibri" panose="020F0502020204030204" pitchFamily="34" charset="0"/>
              </a:rPr>
              <a:t>Projects Involvement:</a:t>
            </a:r>
          </a:p>
          <a:p>
            <a:pPr lvl="2"/>
            <a:r>
              <a:rPr lang="en-US" sz="1800" dirty="0" smtClean="0">
                <a:latin typeface="Calibri" panose="020F0502020204030204" pitchFamily="34" charset="0"/>
              </a:rPr>
              <a:t>Mu2e L2 manager since Fall of 2010; prior to that was in charge of Antiproton Source upgrades for Mu2e</a:t>
            </a:r>
          </a:p>
          <a:p>
            <a:pPr lvl="2"/>
            <a:r>
              <a:rPr lang="en-US" sz="1800" dirty="0"/>
              <a:t>Collider </a:t>
            </a:r>
            <a:r>
              <a:rPr lang="en-US" sz="1800" dirty="0" smtClean="0"/>
              <a:t>Run </a:t>
            </a:r>
            <a:r>
              <a:rPr lang="en-US" sz="1800" dirty="0" smtClean="0">
                <a:latin typeface="Calibri" panose="020F0502020204030204" pitchFamily="34" charset="0"/>
              </a:rPr>
              <a:t>II Accelerator upgrades L2 manager for Antiproton Source aperture improvements</a:t>
            </a:r>
          </a:p>
          <a:p>
            <a:pPr lvl="1"/>
            <a:r>
              <a:rPr lang="en-US" sz="2000" dirty="0" smtClean="0">
                <a:latin typeface="Calibri" panose="020F0502020204030204" pitchFamily="34" charset="0"/>
              </a:rPr>
              <a:t>Deputy Head of Muon Department since its formation. Before that was Deputy Head of the Antiproton Source Department</a:t>
            </a:r>
          </a:p>
          <a:p>
            <a:pPr>
              <a:spcBef>
                <a:spcPts val="1200"/>
              </a:spcBef>
            </a:pPr>
            <a:r>
              <a:rPr lang="en-US" sz="2000" dirty="0" smtClean="0">
                <a:effectLst>
                  <a:outerShdw blurRad="38100" dist="38100" dir="2700000" algn="tl">
                    <a:srgbClr val="000000">
                      <a:alpha val="43137"/>
                    </a:srgbClr>
                  </a:outerShdw>
                </a:effectLst>
                <a:latin typeface="Calibri" panose="020F0502020204030204" pitchFamily="34" charset="0"/>
              </a:rPr>
              <a:t>Vladimir Nagaslaev </a:t>
            </a:r>
            <a:r>
              <a:rPr lang="en-US" sz="2000" dirty="0" smtClean="0">
                <a:latin typeface="Calibri" panose="020F0502020204030204" pitchFamily="34" charset="0"/>
              </a:rPr>
              <a:t>– Deputy L2 Manager</a:t>
            </a:r>
          </a:p>
          <a:p>
            <a:pPr lvl="1">
              <a:spcBef>
                <a:spcPts val="600"/>
              </a:spcBef>
            </a:pPr>
            <a:r>
              <a:rPr lang="en-US" sz="2000" dirty="0" smtClean="0">
                <a:latin typeface="Calibri" panose="020F0502020204030204" pitchFamily="34" charset="0"/>
              </a:rPr>
              <a:t>Accelerator physicist in AD/Muon Department</a:t>
            </a:r>
          </a:p>
          <a:p>
            <a:pPr lvl="1">
              <a:spcBef>
                <a:spcPts val="600"/>
              </a:spcBef>
            </a:pPr>
            <a:r>
              <a:rPr lang="en-US" sz="2000" dirty="0" smtClean="0">
                <a:latin typeface="Calibri" panose="020F0502020204030204" pitchFamily="34" charset="0"/>
              </a:rPr>
              <a:t>Involved in Mu2e project since 2009</a:t>
            </a:r>
          </a:p>
          <a:p>
            <a:pPr lvl="1">
              <a:spcBef>
                <a:spcPts val="600"/>
              </a:spcBef>
            </a:pPr>
            <a:r>
              <a:rPr lang="en-US" sz="2000" dirty="0" smtClean="0">
                <a:latin typeface="Calibri" panose="020F0502020204030204" pitchFamily="34" charset="0"/>
              </a:rPr>
              <a:t>Also Level 3 manager for Resonant extraction</a:t>
            </a:r>
          </a:p>
          <a:p>
            <a:pPr>
              <a:spcBef>
                <a:spcPts val="1200"/>
              </a:spcBef>
            </a:pPr>
            <a:r>
              <a:rPr lang="en-US" sz="2000" dirty="0" smtClean="0">
                <a:effectLst>
                  <a:outerShdw blurRad="38100" dist="38100" dir="2700000" algn="tl">
                    <a:srgbClr val="000000">
                      <a:alpha val="43137"/>
                    </a:srgbClr>
                  </a:outerShdw>
                </a:effectLst>
                <a:latin typeface="Calibri" panose="020F0502020204030204" pitchFamily="34" charset="0"/>
              </a:rPr>
              <a:t>Mike Campbell </a:t>
            </a:r>
            <a:r>
              <a:rPr lang="en-US" sz="2000" dirty="0" smtClean="0">
                <a:latin typeface="Calibri" panose="020F0502020204030204" pitchFamily="34" charset="0"/>
              </a:rPr>
              <a:t>– Accelerator Project Engineer</a:t>
            </a:r>
          </a:p>
          <a:p>
            <a:pPr lvl="1">
              <a:spcBef>
                <a:spcPts val="600"/>
              </a:spcBef>
            </a:pPr>
            <a:r>
              <a:rPr lang="en-US" sz="2000" dirty="0" smtClean="0">
                <a:latin typeface="Calibri" panose="020F0502020204030204" pitchFamily="34" charset="0"/>
              </a:rPr>
              <a:t>Senior Mechanical Engineer in AD/Mech. Suppt. Department</a:t>
            </a:r>
          </a:p>
          <a:p>
            <a:pPr lvl="1">
              <a:spcBef>
                <a:spcPts val="600"/>
              </a:spcBef>
            </a:pPr>
            <a:r>
              <a:rPr lang="en-US" sz="2000" dirty="0" smtClean="0">
                <a:latin typeface="Calibri" panose="020F0502020204030204" pitchFamily="34" charset="0"/>
              </a:rPr>
              <a:t>Engineer in charge of proton target remote handling</a:t>
            </a:r>
            <a:endParaRPr lang="en-US" sz="2000" dirty="0">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dirty="0"/>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a:t>
            </a:fld>
            <a:endParaRPr lang="en-US" dirty="0"/>
          </a:p>
        </p:txBody>
      </p:sp>
    </p:spTree>
    <p:extLst>
      <p:ext uri="{BB962C8B-B14F-4D97-AF65-F5344CB8AC3E}">
        <p14:creationId xmlns:p14="http://schemas.microsoft.com/office/powerpoint/2010/main" val="2575383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latin typeface="Calibri" panose="020F0502020204030204" pitchFamily="34" charset="0"/>
              </a:rPr>
              <a:t>Resonant Extraction Design </a:t>
            </a:r>
            <a:r>
              <a:rPr lang="en-US" sz="2800" smtClean="0">
                <a:latin typeface="Calibri" panose="020F0502020204030204" pitchFamily="34" charset="0"/>
              </a:rPr>
              <a:t>and Performance</a:t>
            </a:r>
            <a:endParaRPr lang="en-US" sz="2800">
              <a:latin typeface="Calibri" panose="020F0502020204030204" pitchFamily="34" charset="0"/>
            </a:endParaRPr>
          </a:p>
        </p:txBody>
      </p:sp>
      <p:sp>
        <p:nvSpPr>
          <p:cNvPr id="3" name="Content Placeholder 2"/>
          <p:cNvSpPr>
            <a:spLocks noGrp="1"/>
          </p:cNvSpPr>
          <p:nvPr>
            <p:ph idx="1"/>
          </p:nvPr>
        </p:nvSpPr>
        <p:spPr>
          <a:xfrm>
            <a:off x="133350" y="904198"/>
            <a:ext cx="3695700" cy="2986029"/>
          </a:xfrm>
        </p:spPr>
        <p:txBody>
          <a:bodyPr/>
          <a:lstStyle/>
          <a:p>
            <a:pPr marL="0" indent="0">
              <a:buNone/>
            </a:pPr>
            <a:r>
              <a:rPr lang="en-US" sz="1600" smtClean="0">
                <a:effectLst>
                  <a:outerShdw blurRad="38100" dist="38100" dir="2700000" algn="tl">
                    <a:srgbClr val="000000">
                      <a:alpha val="43137"/>
                    </a:srgbClr>
                  </a:outerShdw>
                </a:effectLst>
              </a:rPr>
              <a:t>The Mu2e project will install a Resonant Extraction System in the Delivery Ring. </a:t>
            </a:r>
          </a:p>
          <a:p>
            <a:pPr>
              <a:spcBef>
                <a:spcPts val="400"/>
              </a:spcBef>
            </a:pPr>
            <a:r>
              <a:rPr lang="en-US" sz="1600" smtClean="0"/>
              <a:t>Two Electro-static septum modules</a:t>
            </a:r>
          </a:p>
          <a:p>
            <a:pPr>
              <a:spcBef>
                <a:spcPts val="400"/>
              </a:spcBef>
            </a:pPr>
            <a:r>
              <a:rPr lang="en-US" sz="1600" smtClean="0"/>
              <a:t>Two families of harmonic sextupole magnets (6 magnets total)</a:t>
            </a:r>
          </a:p>
          <a:p>
            <a:pPr>
              <a:spcBef>
                <a:spcPts val="400"/>
              </a:spcBef>
            </a:pPr>
            <a:r>
              <a:rPr lang="en-US" sz="1600" smtClean="0"/>
              <a:t>Three horizontal tune ramp quadrupole magnets</a:t>
            </a:r>
          </a:p>
          <a:p>
            <a:pPr>
              <a:spcBef>
                <a:spcPts val="400"/>
              </a:spcBef>
            </a:pPr>
            <a:r>
              <a:rPr lang="en-US" sz="1600" smtClean="0"/>
              <a:t>RF-knockout based spill feedback and control</a:t>
            </a:r>
          </a:p>
          <a:p>
            <a:pPr>
              <a:spcBef>
                <a:spcPts val="400"/>
              </a:spcBef>
            </a:pPr>
            <a:r>
              <a:rPr lang="en-US" sz="1600" smtClean="0"/>
              <a:t>Spill monitoring</a:t>
            </a:r>
            <a:endParaRPr lang="en-US" sz="1600"/>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20</a:t>
            </a:fld>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68" r="4900"/>
          <a:stretch/>
        </p:blipFill>
        <p:spPr bwMode="auto">
          <a:xfrm>
            <a:off x="3911600" y="880326"/>
            <a:ext cx="5200650" cy="390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2474064188"/>
              </p:ext>
            </p:extLst>
          </p:nvPr>
        </p:nvGraphicFramePr>
        <p:xfrm>
          <a:off x="228600" y="3693997"/>
          <a:ext cx="4844415" cy="2468880"/>
        </p:xfrm>
        <a:graphic>
          <a:graphicData uri="http://schemas.openxmlformats.org/drawingml/2006/table">
            <a:tbl>
              <a:tblPr firstRow="1" firstCol="1" bandRow="1">
                <a:tableStyleId>{5C22544A-7EE6-4342-B048-85BDC9FD1C3A}</a:tableStyleId>
              </a:tblPr>
              <a:tblGrid>
                <a:gridCol w="3472815"/>
                <a:gridCol w="1371600"/>
              </a:tblGrid>
              <a:tr h="274320">
                <a:tc>
                  <a:txBody>
                    <a:bodyPr/>
                    <a:lstStyle/>
                    <a:p>
                      <a:pPr marL="0" marR="0" algn="l">
                        <a:lnSpc>
                          <a:spcPts val="1600"/>
                        </a:lnSpc>
                        <a:spcBef>
                          <a:spcPts val="0"/>
                        </a:spcBef>
                        <a:spcAft>
                          <a:spcPts val="0"/>
                        </a:spcAft>
                      </a:pPr>
                      <a:r>
                        <a:rPr lang="en-US" sz="1400">
                          <a:solidFill>
                            <a:schemeClr val="tx1"/>
                          </a:solidFill>
                          <a:effectLst/>
                          <a:latin typeface="Calibri" panose="020F0502020204030204" pitchFamily="34" charset="0"/>
                        </a:rPr>
                        <a:t>Parameter</a:t>
                      </a:r>
                      <a:endParaRPr lang="en-US" sz="1400">
                        <a:solidFill>
                          <a:schemeClr val="tx1"/>
                        </a:solidFill>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solidFill>
                            <a:schemeClr val="tx1"/>
                          </a:solidFill>
                          <a:effectLst/>
                          <a:latin typeface="Calibri" panose="020F0502020204030204" pitchFamily="34" charset="0"/>
                        </a:rPr>
                        <a:t>Value</a:t>
                      </a:r>
                      <a:endParaRPr lang="en-US" sz="1400">
                        <a:solidFill>
                          <a:schemeClr val="tx1"/>
                        </a:solidFill>
                        <a:effectLst/>
                        <a:latin typeface="Times New Roman"/>
                        <a:ea typeface="MS Mincho"/>
                        <a:cs typeface="Times New Roman"/>
                      </a:endParaRPr>
                    </a:p>
                  </a:txBody>
                  <a:tcPr marL="68580" marR="68580" marT="0" marB="0" anchor="ctr"/>
                </a:tc>
              </a:tr>
              <a:tr h="274320">
                <a:tc>
                  <a:txBody>
                    <a:bodyPr/>
                    <a:lstStyle/>
                    <a:p>
                      <a:pPr marL="0" marR="0" algn="just">
                        <a:lnSpc>
                          <a:spcPts val="1600"/>
                        </a:lnSpc>
                        <a:spcBef>
                          <a:spcPts val="0"/>
                        </a:spcBef>
                        <a:spcAft>
                          <a:spcPts val="0"/>
                        </a:spcAft>
                      </a:pPr>
                      <a:r>
                        <a:rPr lang="en-US" sz="1400" b="0">
                          <a:solidFill>
                            <a:schemeClr val="tx1"/>
                          </a:solidFill>
                          <a:effectLst/>
                          <a:latin typeface="Calibri" panose="020F0502020204030204" pitchFamily="34" charset="0"/>
                        </a:rPr>
                        <a:t>Spill duration</a:t>
                      </a:r>
                      <a:endParaRPr lang="en-US" sz="1400" b="0">
                        <a:solidFill>
                          <a:schemeClr val="tx1"/>
                        </a:solidFill>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54 msec</a:t>
                      </a:r>
                      <a:endParaRPr lang="en-US" sz="1400">
                        <a:effectLst/>
                        <a:latin typeface="Times New Roman"/>
                        <a:ea typeface="MS Mincho"/>
                        <a:cs typeface="Times New Roman"/>
                      </a:endParaRPr>
                    </a:p>
                  </a:txBody>
                  <a:tcPr marL="68580" marR="68580" marT="0" marB="0" anchor="ctr"/>
                </a:tc>
              </a:tr>
              <a:tr h="274320">
                <a:tc>
                  <a:txBody>
                    <a:bodyPr/>
                    <a:lstStyle/>
                    <a:p>
                      <a:pPr marL="0" marR="0" algn="just">
                        <a:lnSpc>
                          <a:spcPts val="1600"/>
                        </a:lnSpc>
                        <a:spcBef>
                          <a:spcPts val="0"/>
                        </a:spcBef>
                        <a:spcAft>
                          <a:spcPts val="0"/>
                        </a:spcAft>
                      </a:pPr>
                      <a:r>
                        <a:rPr lang="en-US" sz="1400" b="0">
                          <a:solidFill>
                            <a:schemeClr val="tx1"/>
                          </a:solidFill>
                          <a:effectLst/>
                          <a:latin typeface="Calibri" panose="020F0502020204030204" pitchFamily="34" charset="0"/>
                        </a:rPr>
                        <a:t>Number of spills in a supercycle</a:t>
                      </a:r>
                      <a:endParaRPr lang="en-US" sz="1400" b="0">
                        <a:solidFill>
                          <a:schemeClr val="tx1"/>
                        </a:solidFill>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8</a:t>
                      </a:r>
                      <a:endParaRPr lang="en-US" sz="1400">
                        <a:effectLst/>
                        <a:latin typeface="Times New Roman"/>
                        <a:ea typeface="MS Mincho"/>
                        <a:cs typeface="Times New Roman"/>
                      </a:endParaRPr>
                    </a:p>
                  </a:txBody>
                  <a:tcPr marL="68580" marR="68580" marT="0" marB="0" anchor="ctr"/>
                </a:tc>
              </a:tr>
              <a:tr h="274320">
                <a:tc>
                  <a:txBody>
                    <a:bodyPr/>
                    <a:lstStyle/>
                    <a:p>
                      <a:pPr marL="0" marR="0" algn="just">
                        <a:lnSpc>
                          <a:spcPts val="1600"/>
                        </a:lnSpc>
                        <a:spcBef>
                          <a:spcPts val="0"/>
                        </a:spcBef>
                        <a:spcAft>
                          <a:spcPts val="0"/>
                        </a:spcAft>
                      </a:pPr>
                      <a:r>
                        <a:rPr lang="en-US" sz="1400" b="0" smtClean="0">
                          <a:solidFill>
                            <a:schemeClr val="tx1"/>
                          </a:solidFill>
                          <a:effectLst/>
                          <a:latin typeface="Calibri" panose="020F0502020204030204" pitchFamily="34" charset="0"/>
                        </a:rPr>
                        <a:t>Integrated spill </a:t>
                      </a:r>
                      <a:r>
                        <a:rPr lang="en-US" sz="1400" b="0">
                          <a:solidFill>
                            <a:schemeClr val="tx1"/>
                          </a:solidFill>
                          <a:effectLst/>
                          <a:latin typeface="Calibri" panose="020F0502020204030204" pitchFamily="34" charset="0"/>
                        </a:rPr>
                        <a:t>intensity</a:t>
                      </a:r>
                      <a:endParaRPr lang="en-US" sz="1400" b="0">
                        <a:solidFill>
                          <a:schemeClr val="tx1"/>
                        </a:solidFill>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400" smtClean="0">
                          <a:effectLst/>
                          <a:latin typeface="Calibri" panose="020F0502020204030204" pitchFamily="34" charset="0"/>
                        </a:rPr>
                        <a:t>10</a:t>
                      </a:r>
                      <a:r>
                        <a:rPr lang="en-US" sz="1400" baseline="30000" smtClean="0">
                          <a:effectLst/>
                          <a:latin typeface="Calibri" panose="020F0502020204030204" pitchFamily="34" charset="0"/>
                        </a:rPr>
                        <a:t>12</a:t>
                      </a:r>
                      <a:r>
                        <a:rPr lang="en-US" sz="1400" smtClean="0">
                          <a:effectLst/>
                          <a:latin typeface="Calibri" panose="020F0502020204030204" pitchFamily="34" charset="0"/>
                        </a:rPr>
                        <a:t> </a:t>
                      </a:r>
                      <a:r>
                        <a:rPr lang="en-US" sz="1400">
                          <a:effectLst/>
                          <a:latin typeface="Calibri" panose="020F0502020204030204" pitchFamily="34" charset="0"/>
                        </a:rPr>
                        <a:t>protons</a:t>
                      </a:r>
                      <a:endParaRPr lang="en-US" sz="1400">
                        <a:effectLst/>
                        <a:latin typeface="Times New Roman"/>
                        <a:ea typeface="MS Mincho"/>
                        <a:cs typeface="Times New Roman"/>
                      </a:endParaRPr>
                    </a:p>
                  </a:txBody>
                  <a:tcPr marL="68580" marR="68580" marT="0" marB="0" anchor="ctr"/>
                </a:tc>
              </a:tr>
              <a:tr h="274320">
                <a:tc>
                  <a:txBody>
                    <a:bodyPr/>
                    <a:lstStyle/>
                    <a:p>
                      <a:pPr marL="0" marR="0" algn="just">
                        <a:lnSpc>
                          <a:spcPts val="1600"/>
                        </a:lnSpc>
                        <a:spcBef>
                          <a:spcPts val="0"/>
                        </a:spcBef>
                        <a:spcAft>
                          <a:spcPts val="0"/>
                        </a:spcAft>
                      </a:pPr>
                      <a:r>
                        <a:rPr lang="en-US" sz="1400" b="0">
                          <a:solidFill>
                            <a:schemeClr val="tx1"/>
                          </a:solidFill>
                          <a:effectLst/>
                          <a:latin typeface="Calibri" panose="020F0502020204030204" pitchFamily="34" charset="0"/>
                        </a:rPr>
                        <a:t>Number of protons extracted per pulse (turn)</a:t>
                      </a:r>
                      <a:endParaRPr lang="en-US" sz="1400" b="0">
                        <a:solidFill>
                          <a:schemeClr val="tx1"/>
                        </a:solidFill>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3×10</a:t>
                      </a:r>
                      <a:r>
                        <a:rPr lang="en-US" sz="1400" baseline="30000">
                          <a:effectLst/>
                          <a:latin typeface="Calibri" panose="020F0502020204030204" pitchFamily="34" charset="0"/>
                        </a:rPr>
                        <a:t>7</a:t>
                      </a:r>
                      <a:endParaRPr lang="en-US" sz="1400">
                        <a:effectLst/>
                        <a:latin typeface="Times New Roman"/>
                        <a:ea typeface="MS Mincho"/>
                        <a:cs typeface="Times New Roman"/>
                      </a:endParaRPr>
                    </a:p>
                  </a:txBody>
                  <a:tcPr marL="68580" marR="68580" marT="0" marB="0" anchor="ctr"/>
                </a:tc>
              </a:tr>
              <a:tr h="274320">
                <a:tc>
                  <a:txBody>
                    <a:bodyPr/>
                    <a:lstStyle/>
                    <a:p>
                      <a:pPr marL="0" marR="0" algn="just">
                        <a:lnSpc>
                          <a:spcPts val="1600"/>
                        </a:lnSpc>
                        <a:spcBef>
                          <a:spcPts val="0"/>
                        </a:spcBef>
                        <a:spcAft>
                          <a:spcPts val="0"/>
                        </a:spcAft>
                      </a:pPr>
                      <a:r>
                        <a:rPr lang="en-US" sz="1400" b="0">
                          <a:solidFill>
                            <a:schemeClr val="tx1"/>
                          </a:solidFill>
                          <a:effectLst/>
                          <a:latin typeface="Calibri" panose="020F0502020204030204" pitchFamily="34" charset="0"/>
                        </a:rPr>
                        <a:t>Time between </a:t>
                      </a:r>
                      <a:r>
                        <a:rPr lang="en-US" sz="1400" b="0" smtClean="0">
                          <a:solidFill>
                            <a:schemeClr val="tx1"/>
                          </a:solidFill>
                          <a:effectLst/>
                          <a:latin typeface="Calibri" panose="020F0502020204030204" pitchFamily="34" charset="0"/>
                        </a:rPr>
                        <a:t>pulses</a:t>
                      </a:r>
                      <a:endParaRPr lang="en-US" sz="1400" b="0">
                        <a:solidFill>
                          <a:schemeClr val="tx1"/>
                        </a:solidFill>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1.695 </a:t>
                      </a:r>
                      <a:r>
                        <a:rPr lang="en-US" sz="1400">
                          <a:effectLst/>
                          <a:latin typeface="Symbol" panose="05050102010706020507" pitchFamily="18" charset="2"/>
                        </a:rPr>
                        <a:t>m</a:t>
                      </a:r>
                      <a:r>
                        <a:rPr lang="en-US" sz="1400">
                          <a:effectLst/>
                          <a:latin typeface="Calibri" panose="020F0502020204030204" pitchFamily="34" charset="0"/>
                        </a:rPr>
                        <a:t>sec</a:t>
                      </a:r>
                      <a:endParaRPr lang="en-US" sz="1400">
                        <a:effectLst/>
                        <a:latin typeface="Times New Roman"/>
                        <a:ea typeface="MS Mincho"/>
                        <a:cs typeface="Times New Roman"/>
                      </a:endParaRPr>
                    </a:p>
                  </a:txBody>
                  <a:tcPr marL="68580" marR="68580" marT="0" marB="0" anchor="ctr"/>
                </a:tc>
              </a:tr>
              <a:tr h="274320">
                <a:tc>
                  <a:txBody>
                    <a:bodyPr/>
                    <a:lstStyle/>
                    <a:p>
                      <a:pPr marL="0" marR="0" algn="just">
                        <a:lnSpc>
                          <a:spcPts val="1600"/>
                        </a:lnSpc>
                        <a:spcBef>
                          <a:spcPts val="0"/>
                        </a:spcBef>
                        <a:spcAft>
                          <a:spcPts val="0"/>
                        </a:spcAft>
                      </a:pPr>
                      <a:r>
                        <a:rPr lang="en-US" sz="1400" b="0">
                          <a:solidFill>
                            <a:schemeClr val="tx1"/>
                          </a:solidFill>
                          <a:effectLst/>
                          <a:latin typeface="Calibri" panose="020F0502020204030204" pitchFamily="34" charset="0"/>
                        </a:rPr>
                        <a:t>Reset time between spills</a:t>
                      </a:r>
                      <a:endParaRPr lang="en-US" sz="1400" b="0">
                        <a:solidFill>
                          <a:schemeClr val="tx1"/>
                        </a:solidFill>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5 msec</a:t>
                      </a:r>
                      <a:endParaRPr lang="en-US" sz="1400">
                        <a:effectLst/>
                        <a:latin typeface="Times New Roman"/>
                        <a:ea typeface="MS Mincho"/>
                        <a:cs typeface="Times New Roman"/>
                      </a:endParaRPr>
                    </a:p>
                  </a:txBody>
                  <a:tcPr marL="68580" marR="68580" marT="0" marB="0" anchor="ctr"/>
                </a:tc>
              </a:tr>
              <a:tr h="274320">
                <a:tc>
                  <a:txBody>
                    <a:bodyPr/>
                    <a:lstStyle/>
                    <a:p>
                      <a:pPr marL="0" marR="0" algn="just">
                        <a:lnSpc>
                          <a:spcPts val="1600"/>
                        </a:lnSpc>
                        <a:spcBef>
                          <a:spcPts val="0"/>
                        </a:spcBef>
                        <a:spcAft>
                          <a:spcPts val="0"/>
                        </a:spcAft>
                      </a:pPr>
                      <a:r>
                        <a:rPr lang="en-US" sz="1400" b="0">
                          <a:solidFill>
                            <a:schemeClr val="tx1"/>
                          </a:solidFill>
                          <a:effectLst/>
                          <a:latin typeface="Calibri" panose="020F0502020204030204" pitchFamily="34" charset="0"/>
                        </a:rPr>
                        <a:t>Spill rate variations</a:t>
                      </a:r>
                      <a:endParaRPr lang="en-US" sz="1400" b="0">
                        <a:solidFill>
                          <a:schemeClr val="tx1"/>
                        </a:solidFill>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&lt; 50%</a:t>
                      </a:r>
                      <a:endParaRPr lang="en-US" sz="1400">
                        <a:effectLst/>
                        <a:latin typeface="Times New Roman"/>
                        <a:ea typeface="MS Mincho"/>
                        <a:cs typeface="Times New Roman"/>
                      </a:endParaRPr>
                    </a:p>
                  </a:txBody>
                  <a:tcPr marL="68580" marR="68580" marT="0" marB="0" anchor="ctr"/>
                </a:tc>
              </a:tr>
              <a:tr h="274320">
                <a:tc>
                  <a:txBody>
                    <a:bodyPr/>
                    <a:lstStyle/>
                    <a:p>
                      <a:pPr marL="0" marR="0" algn="just">
                        <a:lnSpc>
                          <a:spcPts val="1600"/>
                        </a:lnSpc>
                        <a:spcBef>
                          <a:spcPts val="0"/>
                        </a:spcBef>
                        <a:spcAft>
                          <a:spcPts val="0"/>
                        </a:spcAft>
                      </a:pPr>
                      <a:r>
                        <a:rPr lang="en-US" sz="1400" b="0">
                          <a:solidFill>
                            <a:schemeClr val="tx1"/>
                          </a:solidFill>
                          <a:effectLst/>
                          <a:latin typeface="Calibri" panose="020F0502020204030204" pitchFamily="34" charset="0"/>
                        </a:rPr>
                        <a:t>Extraction time duty factor</a:t>
                      </a:r>
                      <a:endParaRPr lang="en-US" sz="1400" b="0">
                        <a:solidFill>
                          <a:schemeClr val="tx1"/>
                        </a:solidFill>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32% </a:t>
                      </a:r>
                      <a:endParaRPr lang="en-US" sz="1400">
                        <a:effectLst/>
                        <a:latin typeface="Times New Roman"/>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35505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External Beamline</a:t>
            </a:r>
            <a:endParaRPr lang="en-US">
              <a:latin typeface="Calibri" panose="020F0502020204030204" pitchFamily="34" charset="0"/>
            </a:endParaRPr>
          </a:p>
        </p:txBody>
      </p:sp>
      <p:sp>
        <p:nvSpPr>
          <p:cNvPr id="3" name="Content Placeholder 2"/>
          <p:cNvSpPr>
            <a:spLocks noGrp="1"/>
          </p:cNvSpPr>
          <p:nvPr>
            <p:ph idx="1"/>
          </p:nvPr>
        </p:nvSpPr>
        <p:spPr>
          <a:xfrm>
            <a:off x="437618" y="951346"/>
            <a:ext cx="5401207" cy="2649104"/>
          </a:xfrm>
        </p:spPr>
        <p:txBody>
          <a:bodyPr/>
          <a:lstStyle/>
          <a:p>
            <a:pPr marL="0" indent="0">
              <a:buNone/>
            </a:pPr>
            <a:r>
              <a:rPr lang="en-US" sz="2000" smtClean="0">
                <a:solidFill>
                  <a:schemeClr val="tx1"/>
                </a:solidFill>
                <a:effectLst>
                  <a:outerShdw blurRad="38100" dist="38100" dir="2700000" algn="tl">
                    <a:srgbClr val="000000">
                      <a:alpha val="43137"/>
                    </a:srgbClr>
                  </a:outerShdw>
                </a:effectLst>
                <a:latin typeface="Calibri" panose="020F0502020204030204" pitchFamily="34" charset="0"/>
              </a:rPr>
              <a:t>Mu2e External (M4) Beamline scope: </a:t>
            </a:r>
          </a:p>
          <a:p>
            <a:pPr marL="0" indent="0">
              <a:buNone/>
            </a:pPr>
            <a:r>
              <a:rPr lang="en-US" sz="2000" smtClean="0">
                <a:solidFill>
                  <a:schemeClr val="tx1"/>
                </a:solidFill>
                <a:latin typeface="Calibri" panose="020F0502020204030204" pitchFamily="34" charset="0"/>
              </a:rPr>
              <a:t>Design, procurement, fabrication and installation of the M4 beamline downstream of V907</a:t>
            </a:r>
          </a:p>
          <a:p>
            <a:pPr marL="0" indent="0">
              <a:spcBef>
                <a:spcPts val="1800"/>
              </a:spcBef>
              <a:buNone/>
            </a:pPr>
            <a:r>
              <a:rPr lang="en-US" sz="2000" smtClean="0">
                <a:solidFill>
                  <a:schemeClr val="tx1"/>
                </a:solidFill>
                <a:latin typeface="Calibri" panose="020F0502020204030204" pitchFamily="34" charset="0"/>
              </a:rPr>
              <a:t>M4 beamline includes:</a:t>
            </a:r>
          </a:p>
          <a:p>
            <a:pPr>
              <a:buFont typeface="Arial" panose="020B0604020202020204" pitchFamily="34" charset="0"/>
              <a:buChar char="•"/>
            </a:pPr>
            <a:r>
              <a:rPr lang="en-US" sz="2000">
                <a:solidFill>
                  <a:srgbClr val="0000FF"/>
                </a:solidFill>
                <a:latin typeface="Calibri" panose="020F0502020204030204" pitchFamily="34" charset="0"/>
              </a:rPr>
              <a:t>Extinction insert</a:t>
            </a:r>
          </a:p>
          <a:p>
            <a:pPr>
              <a:buFont typeface="Arial" panose="020B0604020202020204" pitchFamily="34" charset="0"/>
              <a:buChar char="•"/>
            </a:pPr>
            <a:r>
              <a:rPr lang="en-US" sz="2000">
                <a:solidFill>
                  <a:srgbClr val="0000FF"/>
                </a:solidFill>
                <a:latin typeface="Calibri" panose="020F0502020204030204" pitchFamily="34" charset="0"/>
              </a:rPr>
              <a:t>Diagnostic Absorber</a:t>
            </a:r>
          </a:p>
          <a:p>
            <a:pPr>
              <a:buFont typeface="Arial" panose="020B0604020202020204" pitchFamily="34" charset="0"/>
              <a:buChar char="•"/>
            </a:pPr>
            <a:r>
              <a:rPr lang="en-US" sz="2000">
                <a:solidFill>
                  <a:srgbClr val="0000FF"/>
                </a:solidFill>
                <a:latin typeface="Calibri" panose="020F0502020204030204" pitchFamily="34" charset="0"/>
              </a:rPr>
              <a:t>Final </a:t>
            </a:r>
            <a:r>
              <a:rPr lang="en-US" sz="2000" smtClean="0">
                <a:solidFill>
                  <a:srgbClr val="0000FF"/>
                </a:solidFill>
                <a:latin typeface="Calibri" panose="020F0502020204030204" pitchFamily="34" charset="0"/>
              </a:rPr>
              <a:t>Focus</a:t>
            </a:r>
          </a:p>
          <a:p>
            <a:endParaRPr lang="en-US" sz="2000">
              <a:solidFill>
                <a:schemeClr val="tx1"/>
              </a:solidFill>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21</a:t>
            </a:fld>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93" y="897745"/>
            <a:ext cx="8592613" cy="5264929"/>
          </a:xfrm>
          <a:prstGeom prst="rect">
            <a:avLst/>
          </a:prstGeom>
        </p:spPr>
      </p:pic>
      <p:sp>
        <p:nvSpPr>
          <p:cNvPr id="16" name="TextBox 15"/>
          <p:cNvSpPr txBox="1"/>
          <p:nvPr/>
        </p:nvSpPr>
        <p:spPr>
          <a:xfrm>
            <a:off x="1812436" y="4226087"/>
            <a:ext cx="1079142" cy="523220"/>
          </a:xfrm>
          <a:prstGeom prst="rect">
            <a:avLst/>
          </a:prstGeom>
          <a:noFill/>
        </p:spPr>
        <p:txBody>
          <a:bodyPr wrap="none" rtlCol="0">
            <a:spAutoFit/>
          </a:bodyPr>
          <a:lstStyle/>
          <a:p>
            <a:r>
              <a:rPr lang="en-US" sz="1400" smtClean="0">
                <a:latin typeface="Calibri" panose="020F0502020204030204" pitchFamily="34" charset="0"/>
              </a:rPr>
              <a:t>V907</a:t>
            </a:r>
          </a:p>
          <a:p>
            <a:r>
              <a:rPr lang="en-US" sz="1400" smtClean="0">
                <a:latin typeface="Calibri" panose="020F0502020204030204" pitchFamily="34" charset="0"/>
              </a:rPr>
              <a:t>M4-M5 split</a:t>
            </a:r>
            <a:endParaRPr lang="en-US" sz="1400">
              <a:latin typeface="Calibri" panose="020F0502020204030204" pitchFamily="34" charset="0"/>
            </a:endParaRPr>
          </a:p>
        </p:txBody>
      </p:sp>
      <p:cxnSp>
        <p:nvCxnSpPr>
          <p:cNvPr id="18" name="Straight Arrow Connector 17"/>
          <p:cNvCxnSpPr/>
          <p:nvPr/>
        </p:nvCxnSpPr>
        <p:spPr>
          <a:xfrm flipH="1">
            <a:off x="1812436" y="4749307"/>
            <a:ext cx="549097" cy="1118093"/>
          </a:xfrm>
          <a:prstGeom prst="straightConnector1">
            <a:avLst/>
          </a:prstGeom>
          <a:ln w="190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75693" y="1072402"/>
            <a:ext cx="6220356" cy="1554272"/>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000" smtClean="0">
                <a:solidFill>
                  <a:srgbClr val="0000FF"/>
                </a:solidFill>
                <a:latin typeface="Calibri" panose="020F0502020204030204" pitchFamily="34" charset="0"/>
              </a:rPr>
              <a:t>Transport beam from Delivery Ring to Proton Target</a:t>
            </a:r>
          </a:p>
          <a:p>
            <a:pPr marL="342900" indent="-342900">
              <a:spcBef>
                <a:spcPts val="600"/>
              </a:spcBef>
              <a:buFont typeface="Arial" panose="020B0604020202020204" pitchFamily="34" charset="0"/>
              <a:buChar char="•"/>
            </a:pPr>
            <a:r>
              <a:rPr lang="en-US" sz="2000" smtClean="0">
                <a:solidFill>
                  <a:srgbClr val="0000FF"/>
                </a:solidFill>
                <a:latin typeface="Calibri" panose="020F0502020204030204" pitchFamily="34" charset="0"/>
              </a:rPr>
              <a:t>Extinction</a:t>
            </a:r>
          </a:p>
          <a:p>
            <a:pPr marL="342900" indent="-342900">
              <a:spcBef>
                <a:spcPts val="600"/>
              </a:spcBef>
              <a:buFont typeface="Arial" panose="020B0604020202020204" pitchFamily="34" charset="0"/>
              <a:buChar char="•"/>
            </a:pPr>
            <a:r>
              <a:rPr lang="en-US" sz="2000" smtClean="0">
                <a:solidFill>
                  <a:srgbClr val="0000FF"/>
                </a:solidFill>
                <a:latin typeface="Calibri" panose="020F0502020204030204" pitchFamily="34" charset="0"/>
              </a:rPr>
              <a:t>Diagnostic Absorber for beam commissioning &amp; tuning</a:t>
            </a:r>
          </a:p>
          <a:p>
            <a:pPr marL="342900" indent="-342900">
              <a:spcBef>
                <a:spcPts val="600"/>
              </a:spcBef>
              <a:buFont typeface="Arial" panose="020B0604020202020204" pitchFamily="34" charset="0"/>
              <a:buChar char="•"/>
            </a:pPr>
            <a:r>
              <a:rPr lang="en-US" sz="2000" smtClean="0">
                <a:solidFill>
                  <a:srgbClr val="0000FF"/>
                </a:solidFill>
                <a:latin typeface="Calibri" panose="020F0502020204030204" pitchFamily="34" charset="0"/>
              </a:rPr>
              <a:t>Final focus and beam position control on target</a:t>
            </a:r>
            <a:endParaRPr lang="en-US" sz="2000">
              <a:solidFill>
                <a:srgbClr val="0000FF"/>
              </a:solidFill>
              <a:latin typeface="Calibri" panose="020F0502020204030204" pitchFamily="34" charset="0"/>
            </a:endParaRPr>
          </a:p>
        </p:txBody>
      </p:sp>
      <p:sp>
        <p:nvSpPr>
          <p:cNvPr id="8" name="TextBox 7"/>
          <p:cNvSpPr txBox="1"/>
          <p:nvPr/>
        </p:nvSpPr>
        <p:spPr>
          <a:xfrm rot="19220062">
            <a:off x="5039391" y="3652689"/>
            <a:ext cx="1677639" cy="338554"/>
          </a:xfrm>
          <a:prstGeom prst="rect">
            <a:avLst/>
          </a:prstGeom>
          <a:noFill/>
        </p:spPr>
        <p:txBody>
          <a:bodyPr wrap="none" rtlCol="0">
            <a:spAutoFit/>
          </a:bodyPr>
          <a:lstStyle/>
          <a:p>
            <a:r>
              <a:rPr lang="en-US" sz="1600" smtClean="0">
                <a:latin typeface="Calibri" panose="020F0502020204030204" pitchFamily="34" charset="0"/>
              </a:rPr>
              <a:t>Extinction Section</a:t>
            </a:r>
            <a:endParaRPr lang="en-US" sz="1600">
              <a:latin typeface="Calibri" panose="020F0502020204030204" pitchFamily="34" charset="0"/>
            </a:endParaRPr>
          </a:p>
        </p:txBody>
      </p:sp>
    </p:spTree>
    <p:extLst>
      <p:ext uri="{BB962C8B-B14F-4D97-AF65-F5344CB8AC3E}">
        <p14:creationId xmlns:p14="http://schemas.microsoft.com/office/powerpoint/2010/main" val="2351540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alibri" panose="020F0502020204030204" pitchFamily="34" charset="0"/>
              </a:rPr>
              <a:t>Radiation Safety Design </a:t>
            </a:r>
            <a:r>
              <a:rPr lang="en-US" smtClean="0">
                <a:latin typeface="Calibri" panose="020F0502020204030204" pitchFamily="34" charset="0"/>
              </a:rPr>
              <a:t>and Performance</a:t>
            </a:r>
            <a:endParaRPr lang="en-US">
              <a:latin typeface="Calibri" panose="020F0502020204030204" pitchFamily="34" charset="0"/>
            </a:endParaRPr>
          </a:p>
        </p:txBody>
      </p:sp>
      <p:sp>
        <p:nvSpPr>
          <p:cNvPr id="3" name="Content Placeholder 2"/>
          <p:cNvSpPr>
            <a:spLocks noGrp="1"/>
          </p:cNvSpPr>
          <p:nvPr>
            <p:ph idx="1"/>
          </p:nvPr>
        </p:nvSpPr>
        <p:spPr>
          <a:xfrm>
            <a:off x="4324350" y="4343400"/>
            <a:ext cx="4819650" cy="1133475"/>
          </a:xfrm>
        </p:spPr>
        <p:txBody>
          <a:bodyPr/>
          <a:lstStyle/>
          <a:p>
            <a:pPr marL="0" indent="0">
              <a:buNone/>
            </a:pPr>
            <a:r>
              <a:rPr lang="en-US" sz="1800" dirty="0" smtClean="0">
                <a:latin typeface="Calibri" panose="020F0502020204030204" pitchFamily="34" charset="0"/>
              </a:rPr>
              <a:t>Extensive MARS modeling of beam losses during Mu2e operation has shown that the Mu2e Radiation System prevents unacceptable external radiation dose rates</a:t>
            </a:r>
            <a:endParaRPr lang="en-US" sz="1800" dirty="0">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22</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030" y="881064"/>
            <a:ext cx="4871864" cy="348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190"/>
          <a:stretch/>
        </p:blipFill>
        <p:spPr bwMode="auto">
          <a:xfrm>
            <a:off x="76794" y="3177630"/>
            <a:ext cx="3990381"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795" y="869306"/>
            <a:ext cx="4304705" cy="2308324"/>
          </a:xfrm>
          <a:prstGeom prst="rect">
            <a:avLst/>
          </a:prstGeom>
          <a:noFill/>
        </p:spPr>
        <p:txBody>
          <a:bodyPr wrap="square" rtlCol="0">
            <a:spAutoFit/>
          </a:bodyPr>
          <a:lstStyle/>
          <a:p>
            <a:r>
              <a:rPr lang="en-US" sz="1800" dirty="0" smtClean="0">
                <a:latin typeface="Calibri" panose="020F0502020204030204" pitchFamily="34" charset="0"/>
              </a:rPr>
              <a:t>The basic components of the Mu2e Accelerator Radiation Safety Upgrades are:</a:t>
            </a:r>
          </a:p>
          <a:p>
            <a:pPr marL="342900" indent="-342900">
              <a:buFont typeface="Arial" panose="020B0604020202020204" pitchFamily="34" charset="0"/>
              <a:buChar char="•"/>
            </a:pPr>
            <a:r>
              <a:rPr lang="en-US" sz="1800" dirty="0" smtClean="0">
                <a:latin typeface="Calibri" panose="020F0502020204030204" pitchFamily="34" charset="0"/>
              </a:rPr>
              <a:t>Supplemental shielding of known loss points</a:t>
            </a:r>
          </a:p>
          <a:p>
            <a:pPr marL="342900" indent="-342900">
              <a:buFont typeface="Arial" panose="020B0604020202020204" pitchFamily="34" charset="0"/>
              <a:buChar char="•"/>
            </a:pPr>
            <a:r>
              <a:rPr lang="en-US" sz="1800" dirty="0" smtClean="0">
                <a:latin typeface="Calibri" panose="020F0502020204030204" pitchFamily="34" charset="0"/>
              </a:rPr>
              <a:t>Total Loss Monitor (TLM) system of interlocked detectors to preclude unacceptable dose rates outside of beam enclosures</a:t>
            </a:r>
            <a:endParaRPr lang="en-US" sz="1800" dirty="0">
              <a:latin typeface="Calibri" panose="020F0502020204030204" pitchFamily="34" charset="0"/>
            </a:endParaRPr>
          </a:p>
        </p:txBody>
      </p:sp>
      <p:cxnSp>
        <p:nvCxnSpPr>
          <p:cNvPr id="9" name="Straight Connector 8"/>
          <p:cNvCxnSpPr/>
          <p:nvPr/>
        </p:nvCxnSpPr>
        <p:spPr>
          <a:xfrm>
            <a:off x="5286375" y="1388269"/>
            <a:ext cx="0" cy="2466975"/>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5400000">
            <a:off x="4781268" y="1739486"/>
            <a:ext cx="1010213" cy="307777"/>
          </a:xfrm>
          <a:prstGeom prst="rect">
            <a:avLst/>
          </a:prstGeom>
          <a:solidFill>
            <a:schemeClr val="bg1"/>
          </a:solidFill>
        </p:spPr>
        <p:txBody>
          <a:bodyPr wrap="none" rtlCol="0">
            <a:spAutoFit/>
          </a:bodyPr>
          <a:lstStyle/>
          <a:p>
            <a:r>
              <a:rPr lang="en-US" sz="1400" smtClean="0">
                <a:latin typeface="Calibri" panose="020F0502020204030204" pitchFamily="34" charset="0"/>
              </a:rPr>
              <a:t>Wilson Hall</a:t>
            </a:r>
            <a:endParaRPr lang="en-US" sz="1400">
              <a:latin typeface="Calibri" panose="020F0502020204030204" pitchFamily="34" charset="0"/>
            </a:endParaRPr>
          </a:p>
        </p:txBody>
      </p:sp>
    </p:spTree>
    <p:extLst>
      <p:ext uri="{BB962C8B-B14F-4D97-AF65-F5344CB8AC3E}">
        <p14:creationId xmlns:p14="http://schemas.microsoft.com/office/powerpoint/2010/main" val="1799365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Other Accelerator Systems</a:t>
            </a:r>
            <a:endParaRPr lang="en-US">
              <a:latin typeface="Calibri" panose="020F0502020204030204" pitchFamily="34" charset="0"/>
            </a:endParaRPr>
          </a:p>
        </p:txBody>
      </p:sp>
      <p:sp>
        <p:nvSpPr>
          <p:cNvPr id="3" name="Content Placeholder 2"/>
          <p:cNvSpPr>
            <a:spLocks noGrp="1"/>
          </p:cNvSpPr>
          <p:nvPr>
            <p:ph idx="1"/>
          </p:nvPr>
        </p:nvSpPr>
        <p:spPr>
          <a:xfrm>
            <a:off x="228600" y="868291"/>
            <a:ext cx="5024918" cy="5370583"/>
          </a:xfrm>
        </p:spPr>
        <p:txBody>
          <a:bodyPr/>
          <a:lstStyle/>
          <a:p>
            <a:pPr marL="0" indent="0">
              <a:buNone/>
            </a:pPr>
            <a:r>
              <a:rPr lang="en-US" smtClean="0">
                <a:latin typeface="Calibri" panose="020F0502020204030204" pitchFamily="34" charset="0"/>
              </a:rPr>
              <a:t>Also included in the Mu2e Accelerator Upgrades are:</a:t>
            </a:r>
          </a:p>
          <a:p>
            <a:pPr>
              <a:spcBef>
                <a:spcPts val="1200"/>
              </a:spcBef>
            </a:pPr>
            <a:r>
              <a:rPr lang="en-US" smtClean="0">
                <a:effectLst>
                  <a:outerShdw blurRad="38100" dist="38100" dir="2700000" algn="tl">
                    <a:srgbClr val="000000">
                      <a:alpha val="43137"/>
                    </a:srgbClr>
                  </a:outerShdw>
                </a:effectLst>
                <a:latin typeface="Calibri" panose="020F0502020204030204" pitchFamily="34" charset="0"/>
              </a:rPr>
              <a:t>Accelerator Controls and Instrumentation</a:t>
            </a:r>
          </a:p>
          <a:p>
            <a:pPr lvl="1">
              <a:spcBef>
                <a:spcPts val="600"/>
              </a:spcBef>
            </a:pPr>
            <a:r>
              <a:rPr lang="en-US" sz="2000" smtClean="0">
                <a:solidFill>
                  <a:srgbClr val="0000FF"/>
                </a:solidFill>
                <a:latin typeface="Calibri" panose="020F0502020204030204" pitchFamily="34" charset="0"/>
              </a:rPr>
              <a:t>M4 beamline controls and instrumentation</a:t>
            </a:r>
          </a:p>
          <a:p>
            <a:pPr lvl="1">
              <a:spcBef>
                <a:spcPts val="600"/>
              </a:spcBef>
            </a:pPr>
            <a:r>
              <a:rPr lang="en-US" sz="2000" smtClean="0">
                <a:solidFill>
                  <a:srgbClr val="0000FF"/>
                </a:solidFill>
                <a:latin typeface="Calibri" panose="020F0502020204030204" pitchFamily="34" charset="0"/>
              </a:rPr>
              <a:t>Delivery Ring Abort controls </a:t>
            </a:r>
          </a:p>
          <a:p>
            <a:pPr lvl="1">
              <a:spcBef>
                <a:spcPts val="600"/>
              </a:spcBef>
            </a:pPr>
            <a:r>
              <a:rPr lang="en-US" sz="2000" smtClean="0">
                <a:solidFill>
                  <a:srgbClr val="0000FF"/>
                </a:solidFill>
                <a:latin typeface="Calibri" panose="020F0502020204030204" pitchFamily="34" charset="0"/>
              </a:rPr>
              <a:t>Delivery Ring beam intensity and tune measurement instrumentation</a:t>
            </a:r>
          </a:p>
          <a:p>
            <a:pPr>
              <a:spcBef>
                <a:spcPts val="1200"/>
              </a:spcBef>
            </a:pPr>
            <a:r>
              <a:rPr lang="en-US" smtClean="0">
                <a:effectLst>
                  <a:outerShdw blurRad="38100" dist="38100" dir="2700000" algn="tl">
                    <a:srgbClr val="000000">
                      <a:alpha val="43137"/>
                    </a:srgbClr>
                  </a:outerShdw>
                </a:effectLst>
                <a:latin typeface="Calibri" panose="020F0502020204030204" pitchFamily="34" charset="0"/>
              </a:rPr>
              <a:t>2.4 MHz Delivery Ring RF System</a:t>
            </a:r>
          </a:p>
          <a:p>
            <a:pPr lvl="1">
              <a:spcBef>
                <a:spcPts val="600"/>
              </a:spcBef>
            </a:pPr>
            <a:r>
              <a:rPr lang="en-US" sz="2000" smtClean="0">
                <a:solidFill>
                  <a:srgbClr val="0000FF"/>
                </a:solidFill>
                <a:latin typeface="Calibri" panose="020F0502020204030204" pitchFamily="34" charset="0"/>
              </a:rPr>
              <a:t>Design and Modeling</a:t>
            </a:r>
          </a:p>
          <a:p>
            <a:pPr lvl="1">
              <a:spcBef>
                <a:spcPts val="600"/>
              </a:spcBef>
            </a:pPr>
            <a:r>
              <a:rPr lang="en-US" sz="2000" smtClean="0">
                <a:solidFill>
                  <a:srgbClr val="0000FF"/>
                </a:solidFill>
                <a:latin typeface="Calibri" panose="020F0502020204030204" pitchFamily="34" charset="0"/>
              </a:rPr>
              <a:t>Low level RF system</a:t>
            </a:r>
          </a:p>
          <a:p>
            <a:pPr lvl="1">
              <a:spcBef>
                <a:spcPts val="600"/>
              </a:spcBef>
            </a:pPr>
            <a:r>
              <a:rPr lang="en-US" sz="2000" smtClean="0">
                <a:solidFill>
                  <a:srgbClr val="0000FF"/>
                </a:solidFill>
                <a:latin typeface="Calibri" panose="020F0502020204030204" pitchFamily="34" charset="0"/>
              </a:rPr>
              <a:t>RF Cavity and High Level amplification </a:t>
            </a:r>
          </a:p>
          <a:p>
            <a:pPr marL="457200" lvl="1" indent="285750">
              <a:spcBef>
                <a:spcPts val="0"/>
              </a:spcBef>
              <a:buNone/>
            </a:pPr>
            <a:r>
              <a:rPr lang="en-US" sz="2000" smtClean="0">
                <a:solidFill>
                  <a:srgbClr val="0000FF"/>
                </a:solidFill>
                <a:latin typeface="Calibri" panose="020F0502020204030204" pitchFamily="34" charset="0"/>
              </a:rPr>
              <a:t>provided by the Recycler AIP</a:t>
            </a: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23</a:t>
            </a:fld>
            <a:endParaRPr lang="en-US"/>
          </a:p>
        </p:txBody>
      </p:sp>
      <p:grpSp>
        <p:nvGrpSpPr>
          <p:cNvPr id="9" name="Group 8"/>
          <p:cNvGrpSpPr/>
          <p:nvPr/>
        </p:nvGrpSpPr>
        <p:grpSpPr>
          <a:xfrm>
            <a:off x="5166936" y="3680459"/>
            <a:ext cx="3890482" cy="2558415"/>
            <a:chOff x="5253518" y="3213735"/>
            <a:chExt cx="3890482" cy="255841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518" y="3213735"/>
              <a:ext cx="3890482" cy="2558415"/>
            </a:xfrm>
            <a:prstGeom prst="rect">
              <a:avLst/>
            </a:prstGeom>
          </p:spPr>
        </p:pic>
        <p:sp>
          <p:nvSpPr>
            <p:cNvPr id="8" name="TextBox 7"/>
            <p:cNvSpPr txBox="1"/>
            <p:nvPr/>
          </p:nvSpPr>
          <p:spPr>
            <a:xfrm>
              <a:off x="7924800" y="3213735"/>
              <a:ext cx="1132618" cy="707886"/>
            </a:xfrm>
            <a:prstGeom prst="rect">
              <a:avLst/>
            </a:prstGeom>
            <a:solidFill>
              <a:schemeClr val="bg1">
                <a:alpha val="63000"/>
              </a:schemeClr>
            </a:solidFill>
          </p:spPr>
          <p:txBody>
            <a:bodyPr wrap="none" rtlCol="0">
              <a:spAutoFit/>
            </a:bodyPr>
            <a:lstStyle/>
            <a:p>
              <a:r>
                <a:rPr lang="en-US" sz="2000" smtClean="0">
                  <a:solidFill>
                    <a:srgbClr val="FF0000"/>
                  </a:solidFill>
                </a:rPr>
                <a:t>2.4 MHz </a:t>
              </a:r>
            </a:p>
            <a:p>
              <a:r>
                <a:rPr lang="en-US" sz="2000" smtClean="0">
                  <a:solidFill>
                    <a:srgbClr val="FF0000"/>
                  </a:solidFill>
                </a:rPr>
                <a:t>RF Cavity</a:t>
              </a:r>
              <a:endParaRPr lang="en-US" sz="2000">
                <a:solidFill>
                  <a:srgbClr val="FF0000"/>
                </a:solidFill>
              </a:endParaRPr>
            </a:p>
          </p:txBody>
        </p:sp>
      </p:grpSp>
      <p:grpSp>
        <p:nvGrpSpPr>
          <p:cNvPr id="11" name="Group 10"/>
          <p:cNvGrpSpPr/>
          <p:nvPr/>
        </p:nvGrpSpPr>
        <p:grpSpPr>
          <a:xfrm>
            <a:off x="5166936" y="868291"/>
            <a:ext cx="2822575" cy="2736850"/>
            <a:chOff x="5253519" y="830828"/>
            <a:chExt cx="2822575" cy="273685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3519" y="830828"/>
              <a:ext cx="2822575"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905389" y="2921346"/>
              <a:ext cx="1170705" cy="646331"/>
            </a:xfrm>
            <a:prstGeom prst="rect">
              <a:avLst/>
            </a:prstGeom>
            <a:noFill/>
          </p:spPr>
          <p:txBody>
            <a:bodyPr wrap="none" rtlCol="0">
              <a:spAutoFit/>
            </a:bodyPr>
            <a:lstStyle/>
            <a:p>
              <a:pPr algn="ctr"/>
              <a:r>
                <a:rPr lang="en-US" sz="1800" smtClean="0">
                  <a:solidFill>
                    <a:srgbClr val="FFFF00"/>
                  </a:solidFill>
                </a:rPr>
                <a:t>MW</a:t>
              </a:r>
            </a:p>
            <a:p>
              <a:pPr algn="ctr"/>
              <a:r>
                <a:rPr lang="en-US" sz="1800" smtClean="0">
                  <a:solidFill>
                    <a:srgbClr val="FFFF00"/>
                  </a:solidFill>
                </a:rPr>
                <a:t>wire plane</a:t>
              </a:r>
              <a:endParaRPr lang="en-US" sz="1800">
                <a:solidFill>
                  <a:srgbClr val="FFFF00"/>
                </a:solidFill>
              </a:endParaRPr>
            </a:p>
          </p:txBody>
        </p:sp>
      </p:grpSp>
    </p:spTree>
    <p:extLst>
      <p:ext uri="{BB962C8B-B14F-4D97-AF65-F5344CB8AC3E}">
        <p14:creationId xmlns:p14="http://schemas.microsoft.com/office/powerpoint/2010/main" val="42553662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3429000"/>
            <a:ext cx="8675688" cy="2601913"/>
          </a:xfrm>
        </p:spPr>
        <p:txBody>
          <a:bodyPr/>
          <a:lstStyle/>
          <a:p>
            <a:pPr marL="0" indent="0">
              <a:buNone/>
            </a:pPr>
            <a:r>
              <a:rPr lang="en-US" cap="small" dirty="0" smtClean="0"/>
              <a:t>Improvements Since CD-1</a:t>
            </a:r>
          </a:p>
        </p:txBody>
      </p:sp>
      <p:sp>
        <p:nvSpPr>
          <p:cNvPr id="3" name="Date Placeholder 2"/>
          <p:cNvSpPr>
            <a:spLocks noGrp="1"/>
          </p:cNvSpPr>
          <p:nvPr>
            <p:ph type="dt" sz="half" idx="14"/>
          </p:nvPr>
        </p:nvSpPr>
        <p:spPr/>
        <p:txBody>
          <a:bodyPr/>
          <a:lstStyle/>
          <a:p>
            <a:pPr>
              <a:defRPr/>
            </a:pPr>
            <a:r>
              <a:rPr lang="en-US" smtClean="0"/>
              <a:t>10/21/14</a:t>
            </a:r>
            <a:endParaRPr lang="en-US"/>
          </a:p>
        </p:txBody>
      </p:sp>
      <p:sp>
        <p:nvSpPr>
          <p:cNvPr id="4" name="Footer Placeholder 3"/>
          <p:cNvSpPr>
            <a:spLocks noGrp="1"/>
          </p:cNvSpPr>
          <p:nvPr>
            <p:ph type="ftr" sz="quarter" idx="15"/>
          </p:nvPr>
        </p:nvSpPr>
        <p:spPr/>
        <p:txBody>
          <a:bodyPr/>
          <a:lstStyle/>
          <a:p>
            <a:pPr>
              <a:defRPr/>
            </a:pPr>
            <a:r>
              <a:rPr lang="de-DE" smtClean="0"/>
              <a:t>S. Werkema - Mu2e Accelerator Systems</a:t>
            </a:r>
            <a:endParaRPr lang="en-US" b="1"/>
          </a:p>
        </p:txBody>
      </p:sp>
      <p:sp>
        <p:nvSpPr>
          <p:cNvPr id="5" name="Slide Number Placeholder 4"/>
          <p:cNvSpPr>
            <a:spLocks noGrp="1"/>
          </p:cNvSpPr>
          <p:nvPr>
            <p:ph type="sldNum" sz="quarter" idx="16"/>
          </p:nvPr>
        </p:nvSpPr>
        <p:spPr/>
        <p:txBody>
          <a:bodyPr/>
          <a:lstStyle/>
          <a:p>
            <a:pPr>
              <a:defRPr/>
            </a:pPr>
            <a:fld id="{5D92DCEB-21D2-CD4C-B55A-F3EADD9B8B6E}" type="slidenum">
              <a:rPr lang="en-US" smtClean="0"/>
              <a:pPr>
                <a:defRPr/>
              </a:pPr>
              <a:t>24</a:t>
            </a:fld>
            <a:endParaRPr lang="en-US"/>
          </a:p>
        </p:txBody>
      </p:sp>
    </p:spTree>
    <p:extLst>
      <p:ext uri="{BB962C8B-B14F-4D97-AF65-F5344CB8AC3E}">
        <p14:creationId xmlns:p14="http://schemas.microsoft.com/office/powerpoint/2010/main" val="4041095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Improvements since CD-1</a:t>
            </a:r>
            <a:endParaRPr lang="en-US" dirty="0">
              <a:latin typeface="Calibri" panose="020F0502020204030204" pitchFamily="34" charset="0"/>
            </a:endParaRPr>
          </a:p>
        </p:txBody>
      </p:sp>
      <p:sp>
        <p:nvSpPr>
          <p:cNvPr id="3" name="Content Placeholder 2"/>
          <p:cNvSpPr>
            <a:spLocks noGrp="1"/>
          </p:cNvSpPr>
          <p:nvPr>
            <p:ph idx="1"/>
          </p:nvPr>
        </p:nvSpPr>
        <p:spPr>
          <a:xfrm>
            <a:off x="173831" y="1204972"/>
            <a:ext cx="8796338" cy="4795780"/>
          </a:xfrm>
        </p:spPr>
        <p:txBody>
          <a:bodyPr/>
          <a:lstStyle/>
          <a:p>
            <a:pPr marL="0" indent="0">
              <a:lnSpc>
                <a:spcPct val="114000"/>
              </a:lnSpc>
              <a:spcBef>
                <a:spcPts val="1800"/>
              </a:spcBef>
              <a:buNone/>
            </a:pPr>
            <a:r>
              <a:rPr lang="en-US" sz="2000" dirty="0" smtClean="0">
                <a:effectLst>
                  <a:outerShdw blurRad="38100" dist="38100" dir="2700000" algn="tl">
                    <a:srgbClr val="000000">
                      <a:alpha val="43137"/>
                    </a:srgbClr>
                  </a:outerShdw>
                </a:effectLst>
                <a:latin typeface="Calibri" panose="020F0502020204030204" pitchFamily="34" charset="0"/>
              </a:rPr>
              <a:t>Resonant Extraction</a:t>
            </a:r>
          </a:p>
          <a:p>
            <a:pPr>
              <a:lnSpc>
                <a:spcPct val="114000"/>
              </a:lnSpc>
              <a:spcBef>
                <a:spcPts val="0"/>
              </a:spcBef>
            </a:pPr>
            <a:r>
              <a:rPr lang="en-US" sz="2000" dirty="0" smtClean="0"/>
              <a:t>Septum Plane D</a:t>
            </a:r>
            <a:r>
              <a:rPr lang="en-US" sz="2000" dirty="0" smtClean="0">
                <a:latin typeface="Calibri" panose="020F0502020204030204" pitchFamily="34" charset="0"/>
              </a:rPr>
              <a:t>ownselect: Foils chosen over wires</a:t>
            </a:r>
          </a:p>
          <a:p>
            <a:pPr>
              <a:lnSpc>
                <a:spcPct val="114000"/>
              </a:lnSpc>
              <a:spcBef>
                <a:spcPts val="0"/>
              </a:spcBef>
            </a:pPr>
            <a:r>
              <a:rPr lang="en-US" sz="2000" dirty="0" smtClean="0">
                <a:latin typeface="Calibri" panose="020F0502020204030204" pitchFamily="34" charset="0"/>
              </a:rPr>
              <a:t>Extraction Resonance Downselect</a:t>
            </a:r>
            <a:r>
              <a:rPr lang="en-US" sz="2000" dirty="0"/>
              <a:t>: 3</a:t>
            </a:r>
            <a:r>
              <a:rPr lang="en-US" sz="2000" baseline="30000" dirty="0"/>
              <a:t>rd</a:t>
            </a:r>
            <a:r>
              <a:rPr lang="en-US" sz="2000" dirty="0"/>
              <a:t> integer resonance </a:t>
            </a:r>
            <a:r>
              <a:rPr lang="en-US" sz="2000" dirty="0" smtClean="0"/>
              <a:t>selected over 2</a:t>
            </a:r>
            <a:r>
              <a:rPr lang="en-US" sz="2000" baseline="30000" dirty="0" smtClean="0"/>
              <a:t>nd</a:t>
            </a:r>
            <a:r>
              <a:rPr lang="en-US" sz="2000" dirty="0" smtClean="0"/>
              <a:t> integer</a:t>
            </a:r>
            <a:endParaRPr lang="en-US" dirty="0" smtClean="0">
              <a:latin typeface="Calibri" panose="020F0502020204030204" pitchFamily="34" charset="0"/>
            </a:endParaRPr>
          </a:p>
          <a:p>
            <a:pPr marL="0" indent="0">
              <a:lnSpc>
                <a:spcPct val="114000"/>
              </a:lnSpc>
              <a:spcBef>
                <a:spcPts val="1800"/>
              </a:spcBef>
              <a:buNone/>
            </a:pPr>
            <a:r>
              <a:rPr lang="en-US" sz="2000" dirty="0" smtClean="0">
                <a:effectLst>
                  <a:outerShdw blurRad="38100" dist="38100" dir="2700000" algn="tl">
                    <a:srgbClr val="000000">
                      <a:alpha val="43137"/>
                    </a:srgbClr>
                  </a:outerShdw>
                </a:effectLst>
                <a:latin typeface="Calibri" panose="020F0502020204030204" pitchFamily="34" charset="0"/>
              </a:rPr>
              <a:t>Radiation Safety</a:t>
            </a:r>
            <a:endParaRPr lang="en-US" sz="2000" dirty="0">
              <a:effectLst>
                <a:outerShdw blurRad="38100" dist="38100" dir="2700000" algn="tl">
                  <a:srgbClr val="000000">
                    <a:alpha val="43137"/>
                  </a:srgbClr>
                </a:outerShdw>
              </a:effectLst>
              <a:latin typeface="Calibri" panose="020F0502020204030204" pitchFamily="34" charset="0"/>
            </a:endParaRPr>
          </a:p>
          <a:p>
            <a:pPr>
              <a:lnSpc>
                <a:spcPct val="114000"/>
              </a:lnSpc>
              <a:spcBef>
                <a:spcPts val="0"/>
              </a:spcBef>
            </a:pPr>
            <a:r>
              <a:rPr lang="en-US" sz="2000" dirty="0" smtClean="0">
                <a:latin typeface="Calibri" panose="020F0502020204030204" pitchFamily="34" charset="0"/>
              </a:rPr>
              <a:t>Received active shielding waiver (allows use of interlocked detectors)</a:t>
            </a:r>
          </a:p>
          <a:p>
            <a:pPr>
              <a:lnSpc>
                <a:spcPct val="114000"/>
              </a:lnSpc>
              <a:spcBef>
                <a:spcPts val="0"/>
              </a:spcBef>
            </a:pPr>
            <a:r>
              <a:rPr lang="en-US" sz="2000" dirty="0" smtClean="0">
                <a:latin typeface="Calibri" panose="020F0502020204030204" pitchFamily="34" charset="0"/>
              </a:rPr>
              <a:t>Received preliminary approval for the use of TLMs</a:t>
            </a:r>
          </a:p>
          <a:p>
            <a:pPr>
              <a:lnSpc>
                <a:spcPct val="114000"/>
              </a:lnSpc>
              <a:spcBef>
                <a:spcPts val="0"/>
              </a:spcBef>
            </a:pPr>
            <a:r>
              <a:rPr lang="en-US" sz="2000" dirty="0" smtClean="0">
                <a:latin typeface="Calibri" panose="020F0502020204030204" pitchFamily="34" charset="0"/>
              </a:rPr>
              <a:t>Received approval of the Mu2e preliminary shielding assessment</a:t>
            </a:r>
          </a:p>
          <a:p>
            <a:pPr marL="0" indent="0">
              <a:lnSpc>
                <a:spcPct val="114000"/>
              </a:lnSpc>
              <a:spcBef>
                <a:spcPts val="1800"/>
              </a:spcBef>
              <a:buNone/>
            </a:pPr>
            <a:r>
              <a:rPr lang="en-US" sz="1800" dirty="0">
                <a:effectLst>
                  <a:outerShdw blurRad="38100" dist="38100" dir="2700000" algn="tl">
                    <a:srgbClr val="000000">
                      <a:alpha val="43137"/>
                    </a:srgbClr>
                  </a:outerShdw>
                </a:effectLst>
              </a:rPr>
              <a:t>Target Station</a:t>
            </a:r>
          </a:p>
          <a:p>
            <a:pPr>
              <a:lnSpc>
                <a:spcPct val="114000"/>
              </a:lnSpc>
              <a:spcBef>
                <a:spcPts val="0"/>
              </a:spcBef>
            </a:pPr>
            <a:r>
              <a:rPr lang="en-US" sz="1800" dirty="0"/>
              <a:t>HRS redesign:</a:t>
            </a:r>
          </a:p>
          <a:p>
            <a:pPr lvl="1">
              <a:lnSpc>
                <a:spcPct val="114000"/>
              </a:lnSpc>
              <a:spcBef>
                <a:spcPts val="0"/>
              </a:spcBef>
            </a:pPr>
            <a:r>
              <a:rPr lang="en-US" sz="1600" dirty="0"/>
              <a:t>CD-1 Design All Bronze located inside the muon beamline vacuum</a:t>
            </a:r>
          </a:p>
          <a:p>
            <a:pPr lvl="1">
              <a:lnSpc>
                <a:spcPct val="114000"/>
              </a:lnSpc>
              <a:spcBef>
                <a:spcPts val="0"/>
              </a:spcBef>
            </a:pPr>
            <a:r>
              <a:rPr lang="en-US" sz="1600" dirty="0"/>
              <a:t>CD-2 Design Bronze, Stainless Steel, and water; located outside of the muon beamline vacuum</a:t>
            </a:r>
          </a:p>
          <a:p>
            <a:pPr>
              <a:lnSpc>
                <a:spcPct val="114000"/>
              </a:lnSpc>
              <a:spcBef>
                <a:spcPts val="0"/>
              </a:spcBef>
            </a:pPr>
            <a:r>
              <a:rPr lang="en-US" sz="1800" dirty="0"/>
              <a:t>Target remote handling system re-design</a:t>
            </a: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25</a:t>
            </a:fld>
            <a:endParaRPr lang="en-US"/>
          </a:p>
        </p:txBody>
      </p:sp>
    </p:spTree>
    <p:extLst>
      <p:ext uri="{BB962C8B-B14F-4D97-AF65-F5344CB8AC3E}">
        <p14:creationId xmlns:p14="http://schemas.microsoft.com/office/powerpoint/2010/main" val="3756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Improvements since CD-1 (Continued)</a:t>
            </a:r>
            <a:endParaRPr lang="en-US" dirty="0">
              <a:latin typeface="Calibri" panose="020F0502020204030204" pitchFamily="34" charset="0"/>
            </a:endParaRPr>
          </a:p>
        </p:txBody>
      </p:sp>
      <p:sp>
        <p:nvSpPr>
          <p:cNvPr id="3" name="Content Placeholder 2"/>
          <p:cNvSpPr>
            <a:spLocks noGrp="1"/>
          </p:cNvSpPr>
          <p:nvPr>
            <p:ph idx="1"/>
          </p:nvPr>
        </p:nvSpPr>
        <p:spPr>
          <a:xfrm>
            <a:off x="235743" y="1040635"/>
            <a:ext cx="8672513" cy="4741039"/>
          </a:xfrm>
        </p:spPr>
        <p:txBody>
          <a:bodyPr/>
          <a:lstStyle/>
          <a:p>
            <a:pPr marL="0" indent="0">
              <a:buNone/>
            </a:pPr>
            <a:r>
              <a:rPr lang="en-US" sz="2000" dirty="0" smtClean="0">
                <a:effectLst>
                  <a:outerShdw blurRad="38100" dist="38100" dir="2700000" algn="tl">
                    <a:srgbClr val="000000">
                      <a:alpha val="43137"/>
                    </a:srgbClr>
                  </a:outerShdw>
                </a:effectLst>
                <a:latin typeface="Calibri" panose="020F0502020204030204" pitchFamily="34" charset="0"/>
              </a:rPr>
              <a:t>Extinction</a:t>
            </a:r>
          </a:p>
          <a:p>
            <a:pPr>
              <a:lnSpc>
                <a:spcPct val="114000"/>
              </a:lnSpc>
              <a:spcBef>
                <a:spcPts val="0"/>
              </a:spcBef>
            </a:pPr>
            <a:r>
              <a:rPr lang="en-US" sz="2000" dirty="0" smtClean="0">
                <a:latin typeface="Calibri" panose="020F0502020204030204" pitchFamily="34" charset="0"/>
              </a:rPr>
              <a:t>Removed “internal” extinction (not necessary to meet extinction requirements)</a:t>
            </a:r>
          </a:p>
          <a:p>
            <a:pPr>
              <a:lnSpc>
                <a:spcPct val="114000"/>
              </a:lnSpc>
              <a:spcBef>
                <a:spcPts val="0"/>
              </a:spcBef>
            </a:pPr>
            <a:r>
              <a:rPr lang="en-US" sz="2000" dirty="0" smtClean="0">
                <a:latin typeface="Calibri" panose="020F0502020204030204" pitchFamily="34" charset="0"/>
              </a:rPr>
              <a:t>Changed from two AC dipole harmonics to three (ensures that far out-of-time particles end up in the collimator and not in anything else)</a:t>
            </a:r>
          </a:p>
          <a:p>
            <a:pPr>
              <a:lnSpc>
                <a:spcPct val="114000"/>
              </a:lnSpc>
              <a:spcBef>
                <a:spcPts val="0"/>
              </a:spcBef>
            </a:pPr>
            <a:r>
              <a:rPr lang="en-US" sz="2000" dirty="0" smtClean="0">
                <a:latin typeface="Calibri" panose="020F0502020204030204" pitchFamily="34" charset="0"/>
              </a:rPr>
              <a:t>Beamline extinction section configuration change:</a:t>
            </a:r>
          </a:p>
          <a:p>
            <a:pPr lvl="1">
              <a:lnSpc>
                <a:spcPct val="114000"/>
              </a:lnSpc>
              <a:spcBef>
                <a:spcPts val="0"/>
              </a:spcBef>
            </a:pPr>
            <a:r>
              <a:rPr lang="en-US" sz="1800" dirty="0" smtClean="0"/>
              <a:t>CD-1 Design: AC-Dipole followed by 5 collimators</a:t>
            </a:r>
          </a:p>
          <a:p>
            <a:pPr lvl="1">
              <a:lnSpc>
                <a:spcPct val="114000"/>
              </a:lnSpc>
              <a:spcBef>
                <a:spcPts val="0"/>
              </a:spcBef>
            </a:pPr>
            <a:r>
              <a:rPr lang="en-US" sz="1800" dirty="0" smtClean="0"/>
              <a:t>CD-2 Design: 2 Hor. Collimators </a:t>
            </a:r>
            <a:r>
              <a:rPr lang="en-US" sz="1800" dirty="0" smtClean="0">
                <a:latin typeface="Cambria Math"/>
                <a:ea typeface="Cambria Math"/>
              </a:rPr>
              <a:t>→ </a:t>
            </a:r>
            <a:r>
              <a:rPr lang="en-US" sz="1800" dirty="0" smtClean="0">
                <a:ea typeface="Cambria Math"/>
              </a:rPr>
              <a:t>AC Dipole </a:t>
            </a:r>
            <a:r>
              <a:rPr lang="en-US" sz="1800" dirty="0">
                <a:latin typeface="Cambria Math"/>
                <a:ea typeface="Cambria Math"/>
              </a:rPr>
              <a:t>→ </a:t>
            </a:r>
            <a:r>
              <a:rPr lang="en-US" sz="1800" dirty="0" smtClean="0">
                <a:ea typeface="Cambria Math"/>
              </a:rPr>
              <a:t>Hor. Collimator</a:t>
            </a:r>
          </a:p>
          <a:p>
            <a:pPr>
              <a:lnSpc>
                <a:spcPct val="114000"/>
              </a:lnSpc>
              <a:spcBef>
                <a:spcPts val="0"/>
              </a:spcBef>
            </a:pPr>
            <a:r>
              <a:rPr lang="en-US" sz="2000" dirty="0" smtClean="0">
                <a:ea typeface="Cambria Math"/>
              </a:rPr>
              <a:t>Removed upstream extinction monitor</a:t>
            </a:r>
          </a:p>
          <a:p>
            <a:pPr>
              <a:lnSpc>
                <a:spcPct val="114000"/>
              </a:lnSpc>
              <a:spcBef>
                <a:spcPts val="0"/>
              </a:spcBef>
            </a:pPr>
            <a:r>
              <a:rPr lang="en-US" sz="2000" dirty="0" smtClean="0">
                <a:ea typeface="Cambria Math"/>
              </a:rPr>
              <a:t>Extinction Monitor </a:t>
            </a:r>
            <a:r>
              <a:rPr lang="en-US" sz="2000" dirty="0">
                <a:ea typeface="Cambria Math"/>
              </a:rPr>
              <a:t>design downselect: Extinction Monitor </a:t>
            </a:r>
            <a:r>
              <a:rPr lang="en-US" sz="2000" dirty="0" smtClean="0">
                <a:ea typeface="Cambria Math"/>
              </a:rPr>
              <a:t>design selection </a:t>
            </a:r>
            <a:r>
              <a:rPr lang="en-US" sz="2000" dirty="0">
                <a:ea typeface="Cambria Math"/>
              </a:rPr>
              <a:t>by the Mu2e collaboration and the Mu2e </a:t>
            </a:r>
            <a:r>
              <a:rPr lang="en-US" sz="2000" dirty="0" smtClean="0">
                <a:ea typeface="Cambria Math"/>
              </a:rPr>
              <a:t>project</a:t>
            </a:r>
          </a:p>
          <a:p>
            <a:pPr marL="0" indent="0">
              <a:spcBef>
                <a:spcPts val="1800"/>
              </a:spcBef>
              <a:buNone/>
            </a:pPr>
            <a:r>
              <a:rPr lang="en-US" sz="2000" dirty="0">
                <a:effectLst>
                  <a:outerShdw blurRad="38100" dist="38100" dir="2700000" algn="tl">
                    <a:srgbClr val="000000">
                      <a:alpha val="43137"/>
                    </a:srgbClr>
                  </a:outerShdw>
                </a:effectLst>
              </a:rPr>
              <a:t>External Beamline</a:t>
            </a:r>
          </a:p>
          <a:p>
            <a:pPr>
              <a:lnSpc>
                <a:spcPct val="114000"/>
              </a:lnSpc>
              <a:spcBef>
                <a:spcPts val="0"/>
              </a:spcBef>
            </a:pPr>
            <a:r>
              <a:rPr lang="en-US" sz="2000" dirty="0"/>
              <a:t>Changed extraction to the diagnostic absorber from vertical to horizontal</a:t>
            </a:r>
          </a:p>
          <a:p>
            <a:pPr>
              <a:lnSpc>
                <a:spcPct val="114000"/>
              </a:lnSpc>
              <a:spcBef>
                <a:spcPts val="0"/>
              </a:spcBef>
            </a:pPr>
            <a:r>
              <a:rPr lang="en-US" sz="2000" dirty="0" smtClean="0"/>
              <a:t>Lattice </a:t>
            </a:r>
            <a:r>
              <a:rPr lang="en-US" sz="2000" dirty="0"/>
              <a:t>changes to accommodate reconfiguration of the extinction section</a:t>
            </a:r>
          </a:p>
          <a:p>
            <a:pPr marL="0" indent="0">
              <a:spcBef>
                <a:spcPts val="0"/>
              </a:spcBef>
              <a:buNone/>
            </a:pPr>
            <a:endParaRPr lang="en-US" sz="2000" dirty="0" smtClean="0"/>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26</a:t>
            </a:fld>
            <a:endParaRPr lang="en-US"/>
          </a:p>
        </p:txBody>
      </p:sp>
    </p:spTree>
    <p:extLst>
      <p:ext uri="{BB962C8B-B14F-4D97-AF65-F5344CB8AC3E}">
        <p14:creationId xmlns:p14="http://schemas.microsoft.com/office/powerpoint/2010/main" val="3668677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Value Engineering since CD-1</a:t>
            </a:r>
            <a:endParaRPr lang="en-US">
              <a:latin typeface="Calibri" panose="020F0502020204030204" pitchFamily="34" charset="0"/>
            </a:endParaRPr>
          </a:p>
        </p:txBody>
      </p:sp>
      <p:sp>
        <p:nvSpPr>
          <p:cNvPr id="3" name="Content Placeholder 2"/>
          <p:cNvSpPr>
            <a:spLocks noGrp="1"/>
          </p:cNvSpPr>
          <p:nvPr>
            <p:ph idx="1"/>
          </p:nvPr>
        </p:nvSpPr>
        <p:spPr>
          <a:xfrm>
            <a:off x="228600" y="981075"/>
            <a:ext cx="8672513" cy="5029199"/>
          </a:xfrm>
        </p:spPr>
        <p:txBody>
          <a:bodyPr/>
          <a:lstStyle/>
          <a:p>
            <a:pPr>
              <a:spcBef>
                <a:spcPts val="1800"/>
              </a:spcBef>
            </a:pPr>
            <a:r>
              <a:rPr lang="en-US" dirty="0" smtClean="0">
                <a:latin typeface="Calibri" panose="020F0502020204030204" pitchFamily="34" charset="0"/>
              </a:rPr>
              <a:t>Significant value engineering changes </a:t>
            </a:r>
            <a:r>
              <a:rPr lang="en-US" u="sng" dirty="0" smtClean="0">
                <a:latin typeface="Calibri" panose="020F0502020204030204" pitchFamily="34" charset="0"/>
              </a:rPr>
              <a:t>prior</a:t>
            </a:r>
            <a:r>
              <a:rPr lang="en-US" dirty="0" smtClean="0">
                <a:latin typeface="Calibri" panose="020F0502020204030204" pitchFamily="34" charset="0"/>
              </a:rPr>
              <a:t> to CD-1</a:t>
            </a:r>
          </a:p>
          <a:p>
            <a:pPr>
              <a:spcBef>
                <a:spcPts val="1800"/>
              </a:spcBef>
            </a:pPr>
            <a:r>
              <a:rPr lang="en-US" dirty="0" smtClean="0">
                <a:latin typeface="Calibri" panose="020F0502020204030204" pitchFamily="34" charset="0"/>
              </a:rPr>
              <a:t>Reduced amount of external beamline instrumentation by allowing for the early use of final focus section instrumentation for commissioning the extinction section</a:t>
            </a:r>
          </a:p>
          <a:p>
            <a:pPr>
              <a:spcBef>
                <a:spcPts val="1800"/>
              </a:spcBef>
            </a:pPr>
            <a:r>
              <a:rPr lang="en-US" dirty="0" smtClean="0">
                <a:latin typeface="Calibri" panose="020F0502020204030204" pitchFamily="34" charset="0"/>
              </a:rPr>
              <a:t>New extinction section configuration uses two fewer collimators</a:t>
            </a:r>
          </a:p>
          <a:p>
            <a:pPr>
              <a:spcBef>
                <a:spcPts val="1800"/>
              </a:spcBef>
            </a:pPr>
            <a:r>
              <a:rPr lang="en-US" dirty="0" smtClean="0">
                <a:latin typeface="Calibri" panose="020F0502020204030204" pitchFamily="34" charset="0"/>
              </a:rPr>
              <a:t>Elimination of upstream extinction monitoring</a:t>
            </a:r>
          </a:p>
          <a:p>
            <a:pPr>
              <a:spcBef>
                <a:spcPts val="1800"/>
              </a:spcBef>
            </a:pPr>
            <a:r>
              <a:rPr lang="en-US" dirty="0" smtClean="0">
                <a:latin typeface="Calibri" panose="020F0502020204030204" pitchFamily="34" charset="0"/>
              </a:rPr>
              <a:t>Acquisition of most of target materials testing equipment from off-project sources (RAL)</a:t>
            </a:r>
          </a:p>
          <a:p>
            <a:pPr>
              <a:spcBef>
                <a:spcPts val="1800"/>
              </a:spcBef>
            </a:pPr>
            <a:r>
              <a:rPr lang="en-US" dirty="0" smtClean="0">
                <a:latin typeface="Calibri" panose="020F0502020204030204" pitchFamily="34" charset="0"/>
              </a:rPr>
              <a:t>Lowered HRS costs by removing material at downstream (TS) end</a:t>
            </a:r>
          </a:p>
          <a:p>
            <a:pPr>
              <a:spcBef>
                <a:spcPts val="1800"/>
              </a:spcBef>
            </a:pPr>
            <a:endParaRPr lang="en-US" dirty="0" smtClean="0">
              <a:latin typeface="Calibri" panose="020F0502020204030204" pitchFamily="34" charset="0"/>
            </a:endParaRPr>
          </a:p>
          <a:p>
            <a:endParaRPr lang="en-US" dirty="0">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27</a:t>
            </a:fld>
            <a:endParaRPr lang="en-US"/>
          </a:p>
        </p:txBody>
      </p:sp>
    </p:spTree>
    <p:extLst>
      <p:ext uri="{BB962C8B-B14F-4D97-AF65-F5344CB8AC3E}">
        <p14:creationId xmlns:p14="http://schemas.microsoft.com/office/powerpoint/2010/main" val="15468297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3429000"/>
            <a:ext cx="8675688" cy="2601913"/>
          </a:xfrm>
        </p:spPr>
        <p:txBody>
          <a:bodyPr/>
          <a:lstStyle/>
          <a:p>
            <a:pPr marL="0" indent="0">
              <a:buNone/>
            </a:pPr>
            <a:r>
              <a:rPr lang="en-US" cap="small" dirty="0" smtClean="0"/>
              <a:t>Risks</a:t>
            </a:r>
          </a:p>
          <a:p>
            <a:pPr marL="0" indent="0">
              <a:buNone/>
            </a:pPr>
            <a:r>
              <a:rPr lang="en-US" cap="small" dirty="0" smtClean="0"/>
              <a:t>Quality Assurance</a:t>
            </a:r>
          </a:p>
          <a:p>
            <a:pPr marL="0" indent="0">
              <a:buNone/>
            </a:pPr>
            <a:r>
              <a:rPr lang="en-US" cap="small" dirty="0" smtClean="0"/>
              <a:t>ES&amp;H</a:t>
            </a:r>
          </a:p>
          <a:p>
            <a:pPr marL="0" indent="0">
              <a:buNone/>
            </a:pPr>
            <a:r>
              <a:rPr lang="en-US" cap="small" dirty="0" smtClean="0"/>
              <a:t>Integration</a:t>
            </a:r>
            <a:endParaRPr lang="en-US" cap="small" dirty="0"/>
          </a:p>
        </p:txBody>
      </p:sp>
      <p:sp>
        <p:nvSpPr>
          <p:cNvPr id="3" name="Date Placeholder 2"/>
          <p:cNvSpPr>
            <a:spLocks noGrp="1"/>
          </p:cNvSpPr>
          <p:nvPr>
            <p:ph type="dt" sz="half" idx="14"/>
          </p:nvPr>
        </p:nvSpPr>
        <p:spPr/>
        <p:txBody>
          <a:bodyPr/>
          <a:lstStyle/>
          <a:p>
            <a:pPr>
              <a:defRPr/>
            </a:pPr>
            <a:r>
              <a:rPr lang="en-US" smtClean="0"/>
              <a:t>10/21/14</a:t>
            </a:r>
            <a:endParaRPr lang="en-US"/>
          </a:p>
        </p:txBody>
      </p:sp>
      <p:sp>
        <p:nvSpPr>
          <p:cNvPr id="4" name="Footer Placeholder 3"/>
          <p:cNvSpPr>
            <a:spLocks noGrp="1"/>
          </p:cNvSpPr>
          <p:nvPr>
            <p:ph type="ftr" sz="quarter" idx="15"/>
          </p:nvPr>
        </p:nvSpPr>
        <p:spPr/>
        <p:txBody>
          <a:bodyPr/>
          <a:lstStyle/>
          <a:p>
            <a:pPr>
              <a:defRPr/>
            </a:pPr>
            <a:r>
              <a:rPr lang="de-DE" smtClean="0"/>
              <a:t>S. Werkema - Mu2e Accelerator Systems</a:t>
            </a:r>
            <a:endParaRPr lang="en-US" b="1"/>
          </a:p>
        </p:txBody>
      </p:sp>
      <p:sp>
        <p:nvSpPr>
          <p:cNvPr id="5" name="Slide Number Placeholder 4"/>
          <p:cNvSpPr>
            <a:spLocks noGrp="1"/>
          </p:cNvSpPr>
          <p:nvPr>
            <p:ph type="sldNum" sz="quarter" idx="16"/>
          </p:nvPr>
        </p:nvSpPr>
        <p:spPr/>
        <p:txBody>
          <a:bodyPr/>
          <a:lstStyle/>
          <a:p>
            <a:pPr>
              <a:defRPr/>
            </a:pPr>
            <a:fld id="{5D92DCEB-21D2-CD4C-B55A-F3EADD9B8B6E}" type="slidenum">
              <a:rPr lang="en-US" smtClean="0"/>
              <a:pPr>
                <a:defRPr/>
              </a:pPr>
              <a:t>28</a:t>
            </a:fld>
            <a:endParaRPr lang="en-US"/>
          </a:p>
        </p:txBody>
      </p:sp>
    </p:spTree>
    <p:extLst>
      <p:ext uri="{BB962C8B-B14F-4D97-AF65-F5344CB8AC3E}">
        <p14:creationId xmlns:p14="http://schemas.microsoft.com/office/powerpoint/2010/main" val="592553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a:xfrm>
            <a:off x="235743" y="868391"/>
            <a:ext cx="8672513" cy="5322859"/>
          </a:xfrm>
        </p:spPr>
        <p:txBody>
          <a:bodyPr/>
          <a:lstStyle/>
          <a:p>
            <a:r>
              <a:rPr lang="en-US" b="1" dirty="0" smtClean="0"/>
              <a:t>22</a:t>
            </a:r>
            <a:r>
              <a:rPr lang="en-US" dirty="0" smtClean="0"/>
              <a:t> Accelerator Risks in Risk Register</a:t>
            </a:r>
          </a:p>
          <a:p>
            <a:pPr lvl="1"/>
            <a:r>
              <a:rPr lang="en-US" dirty="0" smtClean="0"/>
              <a:t>All risks mitigated to the extent possible</a:t>
            </a:r>
          </a:p>
          <a:p>
            <a:pPr lvl="1"/>
            <a:r>
              <a:rPr lang="en-US" b="1" dirty="0" smtClean="0"/>
              <a:t>8</a:t>
            </a:r>
            <a:r>
              <a:rPr lang="en-US" dirty="0" smtClean="0"/>
              <a:t> Threats</a:t>
            </a:r>
          </a:p>
          <a:p>
            <a:pPr lvl="2">
              <a:spcBef>
                <a:spcPts val="0"/>
              </a:spcBef>
            </a:pPr>
            <a:r>
              <a:rPr lang="en-US" dirty="0" smtClean="0">
                <a:solidFill>
                  <a:srgbClr val="0000FF"/>
                </a:solidFill>
              </a:rPr>
              <a:t>4 High</a:t>
            </a:r>
          </a:p>
          <a:p>
            <a:pPr lvl="2">
              <a:spcBef>
                <a:spcPts val="0"/>
              </a:spcBef>
            </a:pPr>
            <a:r>
              <a:rPr lang="en-US" dirty="0" smtClean="0">
                <a:solidFill>
                  <a:srgbClr val="0000FF"/>
                </a:solidFill>
              </a:rPr>
              <a:t>3 Medium</a:t>
            </a:r>
          </a:p>
          <a:p>
            <a:pPr lvl="2">
              <a:spcBef>
                <a:spcPts val="0"/>
              </a:spcBef>
            </a:pPr>
            <a:r>
              <a:rPr lang="en-US" dirty="0" smtClean="0">
                <a:solidFill>
                  <a:srgbClr val="0000FF"/>
                </a:solidFill>
              </a:rPr>
              <a:t>1 Low</a:t>
            </a:r>
          </a:p>
          <a:p>
            <a:pPr lvl="1"/>
            <a:r>
              <a:rPr lang="en-US" b="1" dirty="0" smtClean="0"/>
              <a:t>2</a:t>
            </a:r>
            <a:r>
              <a:rPr lang="en-US" dirty="0" smtClean="0"/>
              <a:t> Opportunities</a:t>
            </a:r>
          </a:p>
          <a:p>
            <a:pPr lvl="1"/>
            <a:r>
              <a:rPr lang="en-US" b="1" dirty="0" smtClean="0"/>
              <a:t>12</a:t>
            </a:r>
            <a:r>
              <a:rPr lang="en-US" dirty="0" smtClean="0"/>
              <a:t> Retired Risks</a:t>
            </a:r>
          </a:p>
          <a:p>
            <a:pPr>
              <a:spcBef>
                <a:spcPts val="1200"/>
              </a:spcBef>
            </a:pPr>
            <a:r>
              <a:rPr lang="en-US" dirty="0" smtClean="0"/>
              <a:t>Detailed mitigation plans for all risks are documented in risk forms in the Mu2e doc DB and are linked from the Risk Register (docdb column)</a:t>
            </a:r>
          </a:p>
          <a:p>
            <a:pPr>
              <a:spcBef>
                <a:spcPts val="1200"/>
              </a:spcBef>
            </a:pPr>
            <a:r>
              <a:rPr lang="en-US" dirty="0" smtClean="0"/>
              <a:t>All risks are understood and under control</a:t>
            </a:r>
          </a:p>
          <a:p>
            <a:pPr>
              <a:spcBef>
                <a:spcPts val="1200"/>
              </a:spcBef>
            </a:pPr>
            <a:r>
              <a:rPr lang="en-US" dirty="0" smtClean="0"/>
              <a:t>Details on specific risks will be provided in the breakout session</a:t>
            </a:r>
            <a:endParaRPr lang="en-US" dirty="0"/>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29</a:t>
            </a:fld>
            <a:endParaRPr lang="en-US"/>
          </a:p>
        </p:txBody>
      </p:sp>
    </p:spTree>
    <p:extLst>
      <p:ext uri="{BB962C8B-B14F-4D97-AF65-F5344CB8AC3E}">
        <p14:creationId xmlns:p14="http://schemas.microsoft.com/office/powerpoint/2010/main" val="869868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3429000"/>
            <a:ext cx="8675688" cy="2601913"/>
          </a:xfrm>
        </p:spPr>
        <p:txBody>
          <a:bodyPr/>
          <a:lstStyle/>
          <a:p>
            <a:pPr marL="0" indent="0">
              <a:buNone/>
            </a:pPr>
            <a:r>
              <a:rPr lang="en-US" cap="small" dirty="0" smtClean="0"/>
              <a:t>Overview</a:t>
            </a:r>
            <a:endParaRPr lang="en-US" cap="small" dirty="0"/>
          </a:p>
        </p:txBody>
      </p:sp>
      <p:sp>
        <p:nvSpPr>
          <p:cNvPr id="3" name="Date Placeholder 2"/>
          <p:cNvSpPr>
            <a:spLocks noGrp="1"/>
          </p:cNvSpPr>
          <p:nvPr>
            <p:ph type="dt" sz="half" idx="14"/>
          </p:nvPr>
        </p:nvSpPr>
        <p:spPr/>
        <p:txBody>
          <a:bodyPr/>
          <a:lstStyle/>
          <a:p>
            <a:pPr>
              <a:defRPr/>
            </a:pPr>
            <a:r>
              <a:rPr lang="en-US" smtClean="0"/>
              <a:t>10/21/14</a:t>
            </a:r>
            <a:endParaRPr lang="en-US" dirty="0"/>
          </a:p>
        </p:txBody>
      </p:sp>
      <p:sp>
        <p:nvSpPr>
          <p:cNvPr id="4" name="Footer Placeholder 3"/>
          <p:cNvSpPr>
            <a:spLocks noGrp="1"/>
          </p:cNvSpPr>
          <p:nvPr>
            <p:ph type="ftr" sz="quarter" idx="15"/>
          </p:nvPr>
        </p:nvSpPr>
        <p:spPr/>
        <p:txBody>
          <a:bodyPr/>
          <a:lstStyle/>
          <a:p>
            <a:pPr>
              <a:defRPr/>
            </a:pPr>
            <a:r>
              <a:rPr lang="de-DE" smtClean="0"/>
              <a:t>S. Werkema - Mu2e Accelerator Systems</a:t>
            </a:r>
            <a:endParaRPr lang="en-US" b="1" dirty="0"/>
          </a:p>
        </p:txBody>
      </p:sp>
      <p:sp>
        <p:nvSpPr>
          <p:cNvPr id="5" name="Slide Number Placeholder 4"/>
          <p:cNvSpPr>
            <a:spLocks noGrp="1"/>
          </p:cNvSpPr>
          <p:nvPr>
            <p:ph type="sldNum" sz="quarter" idx="16"/>
          </p:nvPr>
        </p:nvSpPr>
        <p:spPr/>
        <p:txBody>
          <a:bodyPr/>
          <a:lstStyle/>
          <a:p>
            <a:pPr>
              <a:defRPr/>
            </a:pPr>
            <a:fld id="{5D92DCEB-21D2-CD4C-B55A-F3EADD9B8B6E}" type="slidenum">
              <a:rPr lang="en-US" smtClean="0"/>
              <a:pPr>
                <a:defRPr/>
              </a:pPr>
              <a:t>3</a:t>
            </a:fld>
            <a:endParaRPr lang="en-US" dirty="0"/>
          </a:p>
        </p:txBody>
      </p:sp>
    </p:spTree>
    <p:extLst>
      <p:ext uri="{BB962C8B-B14F-4D97-AF65-F5344CB8AC3E}">
        <p14:creationId xmlns:p14="http://schemas.microsoft.com/office/powerpoint/2010/main" val="14696315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Quality Assurance</a:t>
            </a:r>
            <a:endParaRPr lang="en-US">
              <a:latin typeface="Calibri" panose="020F0502020204030204" pitchFamily="34" charset="0"/>
            </a:endParaRPr>
          </a:p>
        </p:txBody>
      </p:sp>
      <p:sp>
        <p:nvSpPr>
          <p:cNvPr id="3" name="Content Placeholder 2"/>
          <p:cNvSpPr>
            <a:spLocks noGrp="1"/>
          </p:cNvSpPr>
          <p:nvPr>
            <p:ph idx="1"/>
          </p:nvPr>
        </p:nvSpPr>
        <p:spPr>
          <a:xfrm>
            <a:off x="228600" y="962026"/>
            <a:ext cx="8672513" cy="5210174"/>
          </a:xfrm>
        </p:spPr>
        <p:txBody>
          <a:bodyPr/>
          <a:lstStyle/>
          <a:p>
            <a:pPr marL="0" indent="0">
              <a:spcBef>
                <a:spcPts val="0"/>
              </a:spcBef>
              <a:spcAft>
                <a:spcPts val="1200"/>
              </a:spcAft>
              <a:buNone/>
            </a:pPr>
            <a:r>
              <a:rPr lang="en-US" dirty="0" smtClean="0">
                <a:latin typeface="Calibri" panose="020F0502020204030204" pitchFamily="34" charset="0"/>
              </a:rPr>
              <a:t>Mu2e Accelerator Upgrades Quality Assurance involves all of the following:</a:t>
            </a:r>
          </a:p>
          <a:p>
            <a:pPr>
              <a:spcBef>
                <a:spcPts val="1200"/>
              </a:spcBef>
            </a:pPr>
            <a:r>
              <a:rPr lang="en-US" dirty="0" smtClean="0">
                <a:latin typeface="Calibri" panose="020F0502020204030204" pitchFamily="34" charset="0"/>
              </a:rPr>
              <a:t>Use of Governing Lab and Project QA Standards</a:t>
            </a:r>
          </a:p>
          <a:p>
            <a:pPr lvl="1"/>
            <a:r>
              <a:rPr lang="en-US" dirty="0">
                <a:solidFill>
                  <a:srgbClr val="0000FF"/>
                </a:solidFill>
                <a:latin typeface="Calibri" panose="020F0502020204030204" pitchFamily="34" charset="0"/>
              </a:rPr>
              <a:t>Fermilab Quality Assurance Manual (QAM</a:t>
            </a:r>
            <a:r>
              <a:rPr lang="en-US" dirty="0" smtClean="0">
                <a:solidFill>
                  <a:srgbClr val="0000FF"/>
                </a:solidFill>
                <a:latin typeface="Calibri" panose="020F0502020204030204" pitchFamily="34" charset="0"/>
              </a:rPr>
              <a:t>)</a:t>
            </a:r>
          </a:p>
          <a:p>
            <a:pPr lvl="1"/>
            <a:r>
              <a:rPr lang="en-US" dirty="0" smtClean="0">
                <a:solidFill>
                  <a:srgbClr val="0000FF"/>
                </a:solidFill>
                <a:latin typeface="Calibri" panose="020F0502020204030204" pitchFamily="34" charset="0"/>
              </a:rPr>
              <a:t>Fermilab Engineering Manual</a:t>
            </a:r>
          </a:p>
          <a:p>
            <a:pPr lvl="1"/>
            <a:r>
              <a:rPr lang="en-US" dirty="0">
                <a:solidFill>
                  <a:srgbClr val="0000FF"/>
                </a:solidFill>
                <a:latin typeface="Calibri" panose="020F0502020204030204" pitchFamily="34" charset="0"/>
              </a:rPr>
              <a:t>Mu2e Quality Management </a:t>
            </a:r>
            <a:r>
              <a:rPr lang="en-US" dirty="0" smtClean="0">
                <a:solidFill>
                  <a:srgbClr val="0000FF"/>
                </a:solidFill>
                <a:latin typeface="Calibri" panose="020F0502020204030204" pitchFamily="34" charset="0"/>
              </a:rPr>
              <a:t>Plan (Mu2e-doc-677)</a:t>
            </a:r>
          </a:p>
          <a:p>
            <a:pPr>
              <a:spcBef>
                <a:spcPts val="1200"/>
              </a:spcBef>
            </a:pPr>
            <a:r>
              <a:rPr lang="en-US" dirty="0" smtClean="0">
                <a:latin typeface="Calibri" panose="020F0502020204030204" pitchFamily="34" charset="0"/>
              </a:rPr>
              <a:t>Design Verification and Validation</a:t>
            </a:r>
          </a:p>
          <a:p>
            <a:pPr lvl="1"/>
            <a:r>
              <a:rPr lang="en-US" dirty="0" smtClean="0">
                <a:solidFill>
                  <a:srgbClr val="0000FF"/>
                </a:solidFill>
                <a:latin typeface="Calibri" panose="020F0502020204030204" pitchFamily="34" charset="0"/>
              </a:rPr>
              <a:t>Reviews</a:t>
            </a:r>
          </a:p>
          <a:p>
            <a:pPr lvl="1"/>
            <a:r>
              <a:rPr lang="en-US" dirty="0" smtClean="0">
                <a:solidFill>
                  <a:srgbClr val="0000FF"/>
                </a:solidFill>
              </a:rPr>
              <a:t>Magnet status tracking</a:t>
            </a:r>
            <a:endParaRPr lang="en-US" dirty="0" smtClean="0">
              <a:solidFill>
                <a:srgbClr val="0000FF"/>
              </a:solidFill>
              <a:latin typeface="Calibri" panose="020F0502020204030204" pitchFamily="34" charset="0"/>
            </a:endParaRPr>
          </a:p>
          <a:p>
            <a:pPr lvl="1"/>
            <a:r>
              <a:rPr lang="en-US" dirty="0" smtClean="0">
                <a:solidFill>
                  <a:srgbClr val="0000FF"/>
                </a:solidFill>
                <a:latin typeface="Calibri" panose="020F0502020204030204" pitchFamily="34" charset="0"/>
              </a:rPr>
              <a:t>Prototype </a:t>
            </a:r>
            <a:r>
              <a:rPr lang="en-US" dirty="0" smtClean="0">
                <a:solidFill>
                  <a:srgbClr val="0000FF"/>
                </a:solidFill>
                <a:latin typeface="Calibri" panose="020F0502020204030204" pitchFamily="34" charset="0"/>
              </a:rPr>
              <a:t>testing </a:t>
            </a:r>
          </a:p>
          <a:p>
            <a:pPr lvl="1"/>
            <a:r>
              <a:rPr lang="en-US" dirty="0" smtClean="0">
                <a:solidFill>
                  <a:srgbClr val="0000FF"/>
                </a:solidFill>
                <a:latin typeface="Calibri" panose="020F0502020204030204" pitchFamily="34" charset="0"/>
              </a:rPr>
              <a:t>Beam testing</a:t>
            </a:r>
          </a:p>
          <a:p>
            <a:pPr>
              <a:spcBef>
                <a:spcPts val="1200"/>
              </a:spcBef>
            </a:pPr>
            <a:r>
              <a:rPr lang="en-US" dirty="0" smtClean="0">
                <a:latin typeface="Calibri" panose="020F0502020204030204" pitchFamily="34" charset="0"/>
              </a:rPr>
              <a:t>Procurement</a:t>
            </a:r>
            <a:r>
              <a:rPr lang="en-US" dirty="0">
                <a:latin typeface="Calibri" panose="020F0502020204030204" pitchFamily="34" charset="0"/>
              </a:rPr>
              <a:t> </a:t>
            </a:r>
            <a:r>
              <a:rPr lang="en-US" dirty="0" smtClean="0">
                <a:latin typeface="Calibri" panose="020F0502020204030204" pitchFamily="34" charset="0"/>
              </a:rPr>
              <a:t>&amp; Fabrication Acceptance testing </a:t>
            </a:r>
            <a:endParaRPr lang="en-US" dirty="0">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30</a:t>
            </a:fld>
            <a:endParaRPr lang="en-US"/>
          </a:p>
        </p:txBody>
      </p:sp>
    </p:spTree>
    <p:extLst>
      <p:ext uri="{BB962C8B-B14F-4D97-AF65-F5344CB8AC3E}">
        <p14:creationId xmlns:p14="http://schemas.microsoft.com/office/powerpoint/2010/main" val="23526012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ES&amp;H</a:t>
            </a:r>
            <a:endParaRPr lang="en-US">
              <a:latin typeface="Calibri" panose="020F0502020204030204" pitchFamily="34" charset="0"/>
            </a:endParaRPr>
          </a:p>
        </p:txBody>
      </p:sp>
      <p:sp>
        <p:nvSpPr>
          <p:cNvPr id="3" name="Content Placeholder 2"/>
          <p:cNvSpPr>
            <a:spLocks noGrp="1"/>
          </p:cNvSpPr>
          <p:nvPr>
            <p:ph idx="1"/>
          </p:nvPr>
        </p:nvSpPr>
        <p:spPr>
          <a:xfrm>
            <a:off x="228600" y="935066"/>
            <a:ext cx="8672513" cy="5237134"/>
          </a:xfrm>
        </p:spPr>
        <p:txBody>
          <a:bodyPr/>
          <a:lstStyle/>
          <a:p>
            <a:pPr marL="0" indent="0">
              <a:buNone/>
            </a:pPr>
            <a:r>
              <a:rPr lang="en-US" sz="1800" dirty="0">
                <a:effectLst>
                  <a:outerShdw blurRad="38100" dist="38100" dir="2700000" algn="tl">
                    <a:srgbClr val="000000">
                      <a:alpha val="43137"/>
                    </a:srgbClr>
                  </a:outerShdw>
                </a:effectLst>
                <a:latin typeface="Calibri" panose="020F0502020204030204" pitchFamily="34" charset="0"/>
              </a:rPr>
              <a:t>Accelerator beam enclosures</a:t>
            </a:r>
          </a:p>
          <a:p>
            <a:r>
              <a:rPr lang="en-US" sz="1800" dirty="0">
                <a:latin typeface="Calibri" panose="020F0502020204030204" pitchFamily="34" charset="0"/>
              </a:rPr>
              <a:t>Electrical hazards from exposed bus work.</a:t>
            </a:r>
          </a:p>
          <a:p>
            <a:r>
              <a:rPr lang="en-US" sz="1800" dirty="0">
                <a:latin typeface="Calibri" panose="020F0502020204030204" pitchFamily="34" charset="0"/>
              </a:rPr>
              <a:t>Mechanical hazards (sharp edges, protruding fixtures)</a:t>
            </a:r>
          </a:p>
          <a:p>
            <a:r>
              <a:rPr lang="en-US" sz="1800" dirty="0">
                <a:latin typeface="Calibri" panose="020F0502020204030204" pitchFamily="34" charset="0"/>
              </a:rPr>
              <a:t>Radiation </a:t>
            </a:r>
            <a:r>
              <a:rPr lang="en-US" sz="1800" dirty="0" smtClean="0">
                <a:latin typeface="Calibri" panose="020F0502020204030204" pitchFamily="34" charset="0"/>
              </a:rPr>
              <a:t>hazards</a:t>
            </a:r>
            <a:endParaRPr lang="en-US" sz="1800" dirty="0">
              <a:latin typeface="Calibri" panose="020F0502020204030204" pitchFamily="34" charset="0"/>
            </a:endParaRPr>
          </a:p>
          <a:p>
            <a:pPr lvl="1">
              <a:spcBef>
                <a:spcPts val="0"/>
              </a:spcBef>
            </a:pPr>
            <a:r>
              <a:rPr lang="en-US" sz="1600" dirty="0">
                <a:solidFill>
                  <a:srgbClr val="0000FF"/>
                </a:solidFill>
                <a:latin typeface="Calibri" panose="020F0502020204030204" pitchFamily="34" charset="0"/>
              </a:rPr>
              <a:t>Potentially lethal doses during beam operation</a:t>
            </a:r>
          </a:p>
          <a:p>
            <a:pPr lvl="1">
              <a:spcBef>
                <a:spcPts val="0"/>
              </a:spcBef>
            </a:pPr>
            <a:r>
              <a:rPr lang="en-US" sz="1600" dirty="0">
                <a:solidFill>
                  <a:srgbClr val="0000FF"/>
                </a:solidFill>
                <a:latin typeface="Calibri" panose="020F0502020204030204" pitchFamily="34" charset="0"/>
              </a:rPr>
              <a:t>Residual radioactivity after beam operations</a:t>
            </a:r>
          </a:p>
          <a:p>
            <a:pPr lvl="1">
              <a:spcBef>
                <a:spcPts val="0"/>
              </a:spcBef>
            </a:pPr>
            <a:r>
              <a:rPr lang="en-US" sz="1600" dirty="0">
                <a:solidFill>
                  <a:srgbClr val="0000FF"/>
                </a:solidFill>
                <a:latin typeface="Calibri" panose="020F0502020204030204" pitchFamily="34" charset="0"/>
              </a:rPr>
              <a:t>Radioactive surface and air contamination</a:t>
            </a:r>
          </a:p>
          <a:p>
            <a:pPr marL="0" indent="0">
              <a:spcBef>
                <a:spcPts val="1800"/>
              </a:spcBef>
              <a:buNone/>
            </a:pPr>
            <a:r>
              <a:rPr lang="en-US" sz="1800" dirty="0">
                <a:effectLst>
                  <a:outerShdw blurRad="38100" dist="38100" dir="2700000" algn="tl">
                    <a:srgbClr val="000000">
                      <a:alpha val="43137"/>
                    </a:srgbClr>
                  </a:outerShdw>
                </a:effectLst>
                <a:latin typeface="Calibri" panose="020F0502020204030204" pitchFamily="34" charset="0"/>
              </a:rPr>
              <a:t>Above ground hazards</a:t>
            </a:r>
          </a:p>
          <a:p>
            <a:r>
              <a:rPr lang="en-US" sz="1800" dirty="0">
                <a:latin typeface="Calibri" panose="020F0502020204030204" pitchFamily="34" charset="0"/>
              </a:rPr>
              <a:t>Radiation dose rates in excess of continuous occupancy limits during beam operation in </a:t>
            </a:r>
            <a:r>
              <a:rPr lang="en-US" sz="1800" dirty="0" smtClean="0">
                <a:latin typeface="Calibri" panose="020F0502020204030204" pitchFamily="34" charset="0"/>
              </a:rPr>
              <a:t>Muon Campus service </a:t>
            </a:r>
            <a:r>
              <a:rPr lang="en-US" sz="1800" dirty="0">
                <a:latin typeface="Calibri" panose="020F0502020204030204" pitchFamily="34" charset="0"/>
              </a:rPr>
              <a:t>buildings, on or near associated </a:t>
            </a:r>
            <a:r>
              <a:rPr lang="en-US" sz="1800" dirty="0" smtClean="0">
                <a:latin typeface="Calibri" panose="020F0502020204030204" pitchFamily="34" charset="0"/>
              </a:rPr>
              <a:t>Muon Campus beamline </a:t>
            </a:r>
            <a:r>
              <a:rPr lang="en-US" sz="1800" dirty="0">
                <a:latin typeface="Calibri" panose="020F0502020204030204" pitchFamily="34" charset="0"/>
              </a:rPr>
              <a:t>berms, and in the vicinity of the </a:t>
            </a:r>
            <a:r>
              <a:rPr lang="en-US" sz="1800" dirty="0" smtClean="0">
                <a:latin typeface="Calibri" panose="020F0502020204030204" pitchFamily="34" charset="0"/>
              </a:rPr>
              <a:t>Mu2e proton target </a:t>
            </a:r>
            <a:r>
              <a:rPr lang="en-US" sz="1800" dirty="0">
                <a:latin typeface="Calibri" panose="020F0502020204030204" pitchFamily="34" charset="0"/>
              </a:rPr>
              <a:t>and </a:t>
            </a:r>
            <a:r>
              <a:rPr lang="en-US" sz="1800" dirty="0" smtClean="0">
                <a:latin typeface="Calibri" panose="020F0502020204030204" pitchFamily="34" charset="0"/>
              </a:rPr>
              <a:t>the associated </a:t>
            </a:r>
            <a:r>
              <a:rPr lang="en-US" sz="1800" dirty="0">
                <a:latin typeface="Calibri" panose="020F0502020204030204" pitchFamily="34" charset="0"/>
              </a:rPr>
              <a:t>proton beam absorber.</a:t>
            </a:r>
          </a:p>
          <a:p>
            <a:pPr>
              <a:spcBef>
                <a:spcPts val="2400"/>
              </a:spcBef>
              <a:buFont typeface="Wingdings" panose="05000000000000000000" pitchFamily="2" charset="2"/>
              <a:buChar char="Ø"/>
            </a:pPr>
            <a:r>
              <a:rPr lang="en-US" sz="1800" dirty="0">
                <a:solidFill>
                  <a:srgbClr val="FF0000"/>
                </a:solidFill>
                <a:latin typeface="Calibri" panose="020F0502020204030204" pitchFamily="34" charset="0"/>
              </a:rPr>
              <a:t>Radiation safety is a significant part of the </a:t>
            </a:r>
            <a:r>
              <a:rPr lang="en-US" sz="1800" dirty="0" smtClean="0">
                <a:solidFill>
                  <a:srgbClr val="FF0000"/>
                </a:solidFill>
                <a:latin typeface="Calibri" panose="020F0502020204030204" pitchFamily="34" charset="0"/>
              </a:rPr>
              <a:t>Mu2e Project – </a:t>
            </a:r>
            <a:r>
              <a:rPr lang="en-US" sz="1800" dirty="0">
                <a:solidFill>
                  <a:srgbClr val="FF0000"/>
                </a:solidFill>
                <a:latin typeface="Calibri" panose="020F0502020204030204" pitchFamily="34" charset="0"/>
              </a:rPr>
              <a:t>it is a level 3 sub-project of  Mu2e Accelerator </a:t>
            </a:r>
            <a:r>
              <a:rPr lang="en-US" sz="1800" dirty="0" smtClean="0">
                <a:solidFill>
                  <a:srgbClr val="FF0000"/>
                </a:solidFill>
                <a:latin typeface="Calibri" panose="020F0502020204030204" pitchFamily="34" charset="0"/>
              </a:rPr>
              <a:t>Upgrades.</a:t>
            </a:r>
            <a:endParaRPr lang="en-US" sz="1800" dirty="0">
              <a:solidFill>
                <a:srgbClr val="FF0000"/>
              </a:solidFill>
              <a:latin typeface="Calibri" panose="020F0502020204030204" pitchFamily="34" charset="0"/>
            </a:endParaRPr>
          </a:p>
          <a:p>
            <a:pPr>
              <a:spcBef>
                <a:spcPts val="1200"/>
              </a:spcBef>
              <a:buFont typeface="Wingdings" panose="05000000000000000000" pitchFamily="2" charset="2"/>
              <a:buChar char="Ø"/>
            </a:pPr>
            <a:r>
              <a:rPr lang="en-US" sz="1800" dirty="0">
                <a:solidFill>
                  <a:srgbClr val="FF0000"/>
                </a:solidFill>
                <a:latin typeface="Calibri" panose="020F0502020204030204" pitchFamily="34" charset="0"/>
              </a:rPr>
              <a:t>These hazards are all discussed in the Mu2e </a:t>
            </a:r>
            <a:r>
              <a:rPr lang="en-US" sz="1800" dirty="0" smtClean="0">
                <a:solidFill>
                  <a:srgbClr val="FF0000"/>
                </a:solidFill>
                <a:latin typeface="Calibri" panose="020F0502020204030204" pitchFamily="34" charset="0"/>
              </a:rPr>
              <a:t>Hazard </a:t>
            </a:r>
            <a:r>
              <a:rPr lang="en-US" sz="1800" dirty="0">
                <a:solidFill>
                  <a:srgbClr val="FF0000"/>
                </a:solidFill>
                <a:latin typeface="Calibri" panose="020F0502020204030204" pitchFamily="34" charset="0"/>
              </a:rPr>
              <a:t>Analysis </a:t>
            </a:r>
            <a:r>
              <a:rPr lang="en-US" sz="1800" dirty="0" smtClean="0">
                <a:solidFill>
                  <a:srgbClr val="FF0000"/>
                </a:solidFill>
                <a:latin typeface="Calibri" panose="020F0502020204030204" pitchFamily="34" charset="0"/>
              </a:rPr>
              <a:t>Report (Mu2e-doc-675).</a:t>
            </a:r>
            <a:endParaRPr lang="en-US" sz="1800" dirty="0">
              <a:solidFill>
                <a:srgbClr val="FF0000"/>
              </a:solidFill>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31</a:t>
            </a:fld>
            <a:endParaRPr lang="en-US"/>
          </a:p>
        </p:txBody>
      </p:sp>
    </p:spTree>
    <p:extLst>
      <p:ext uri="{BB962C8B-B14F-4D97-AF65-F5344CB8AC3E}">
        <p14:creationId xmlns:p14="http://schemas.microsoft.com/office/powerpoint/2010/main" val="4495915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and Interfaces</a:t>
            </a:r>
            <a:endParaRPr lang="en-US" dirty="0"/>
          </a:p>
        </p:txBody>
      </p:sp>
      <p:sp>
        <p:nvSpPr>
          <p:cNvPr id="3" name="Content Placeholder 2"/>
          <p:cNvSpPr>
            <a:spLocks noGrp="1"/>
          </p:cNvSpPr>
          <p:nvPr>
            <p:ph idx="1"/>
          </p:nvPr>
        </p:nvSpPr>
        <p:spPr>
          <a:xfrm>
            <a:off x="228600" y="1004946"/>
            <a:ext cx="8672513" cy="5252979"/>
          </a:xfrm>
        </p:spPr>
        <p:txBody>
          <a:bodyPr/>
          <a:lstStyle/>
          <a:p>
            <a:pPr marL="0" indent="0">
              <a:buNone/>
            </a:pPr>
            <a:r>
              <a:rPr lang="en-US" dirty="0">
                <a:effectLst>
                  <a:outerShdw blurRad="38100" dist="38100" dir="2700000" algn="tl">
                    <a:srgbClr val="000000">
                      <a:alpha val="43137"/>
                    </a:srgbClr>
                  </a:outerShdw>
                </a:effectLst>
              </a:rPr>
              <a:t>Mu2e Accelerator </a:t>
            </a:r>
            <a:r>
              <a:rPr lang="en-US" dirty="0" smtClean="0">
                <a:effectLst>
                  <a:outerShdw blurRad="38100" dist="38100" dir="2700000" algn="tl">
                    <a:srgbClr val="000000">
                      <a:alpha val="43137"/>
                    </a:srgbClr>
                  </a:outerShdw>
                </a:effectLst>
              </a:rPr>
              <a:t>Systems Interfaces:</a:t>
            </a:r>
          </a:p>
          <a:p>
            <a:r>
              <a:rPr lang="en-US" sz="2000" dirty="0"/>
              <a:t>E</a:t>
            </a:r>
            <a:r>
              <a:rPr lang="en-US" sz="2000" dirty="0" smtClean="0"/>
              <a:t>xternal interfaces to the Solenoids, Muon Beamline, Conventional Construction, the g-2 project, and the Muon Campus AIPs</a:t>
            </a:r>
          </a:p>
          <a:p>
            <a:r>
              <a:rPr lang="en-US" sz="2000" dirty="0" smtClean="0"/>
              <a:t>Internal interfaces</a:t>
            </a:r>
          </a:p>
          <a:p>
            <a:pPr lvl="1">
              <a:spcBef>
                <a:spcPts val="0"/>
              </a:spcBef>
            </a:pPr>
            <a:r>
              <a:rPr lang="en-US" sz="1600" dirty="0" smtClean="0"/>
              <a:t>Instrumentation &amp; Controls </a:t>
            </a:r>
            <a:r>
              <a:rPr lang="en-US" sz="1600" dirty="0" smtClean="0">
                <a:latin typeface="Cambria Math"/>
                <a:ea typeface="Cambria Math"/>
              </a:rPr>
              <a:t>↔ </a:t>
            </a:r>
            <a:r>
              <a:rPr lang="en-US" sz="1600" dirty="0" smtClean="0"/>
              <a:t>Resonant Extraction,  External Beamline</a:t>
            </a:r>
          </a:p>
          <a:p>
            <a:pPr lvl="1">
              <a:spcBef>
                <a:spcPts val="0"/>
              </a:spcBef>
            </a:pPr>
            <a:r>
              <a:rPr lang="en-US" sz="1600" dirty="0" smtClean="0"/>
              <a:t>Radiation Safety </a:t>
            </a:r>
            <a:r>
              <a:rPr lang="en-US" sz="1600" dirty="0">
                <a:latin typeface="Cambria Math"/>
                <a:ea typeface="Cambria Math"/>
              </a:rPr>
              <a:t>↔ </a:t>
            </a:r>
            <a:r>
              <a:rPr lang="en-US" sz="1600" dirty="0" smtClean="0"/>
              <a:t>Resonant Extraction, External Beamline, Target Station</a:t>
            </a:r>
          </a:p>
          <a:p>
            <a:pPr lvl="1">
              <a:spcBef>
                <a:spcPts val="0"/>
              </a:spcBef>
            </a:pPr>
            <a:r>
              <a:rPr lang="en-US" sz="1600" dirty="0" smtClean="0"/>
              <a:t>Resonant Extraction </a:t>
            </a:r>
            <a:r>
              <a:rPr lang="en-US" sz="1600" dirty="0" smtClean="0">
                <a:latin typeface="Cambria Math"/>
                <a:ea typeface="Cambria Math"/>
              </a:rPr>
              <a:t>↔</a:t>
            </a:r>
            <a:r>
              <a:rPr lang="en-US" sz="1600" dirty="0" smtClean="0"/>
              <a:t> External Beamline</a:t>
            </a:r>
          </a:p>
          <a:p>
            <a:pPr lvl="1">
              <a:spcBef>
                <a:spcPts val="0"/>
              </a:spcBef>
            </a:pPr>
            <a:r>
              <a:rPr lang="en-US" sz="1600" dirty="0" smtClean="0"/>
              <a:t>External Beamline </a:t>
            </a:r>
            <a:r>
              <a:rPr lang="en-US" sz="1600" dirty="0" smtClean="0">
                <a:latin typeface="Cambria Math"/>
                <a:ea typeface="Cambria Math"/>
              </a:rPr>
              <a:t>↔</a:t>
            </a:r>
            <a:r>
              <a:rPr lang="en-US" sz="1600" dirty="0" smtClean="0"/>
              <a:t> Extinction, Target Station</a:t>
            </a:r>
          </a:p>
          <a:p>
            <a:r>
              <a:rPr lang="en-US" sz="2000" dirty="0" smtClean="0"/>
              <a:t>Internal and external interfaces identified and described in the Accelerator Interface document, available on Review site (Mu2e-doc-1529).</a:t>
            </a:r>
          </a:p>
          <a:p>
            <a:r>
              <a:rPr lang="en-US" sz="2000" dirty="0" smtClean="0"/>
              <a:t>Interface Management:</a:t>
            </a:r>
          </a:p>
          <a:p>
            <a:pPr lvl="1"/>
            <a:r>
              <a:rPr lang="en-US" sz="1600" dirty="0" smtClean="0"/>
              <a:t>Meetings: Weekly Target Station Meetings, Bi-weekly integration and Accelerator L3 meetings</a:t>
            </a:r>
          </a:p>
          <a:p>
            <a:pPr lvl="1"/>
            <a:r>
              <a:rPr lang="en-US" sz="1600" dirty="0" smtClean="0"/>
              <a:t> Formal sign-off between owners of all external interfaces as part of final design requirements.</a:t>
            </a:r>
            <a:endParaRPr lang="en-US" sz="2000" dirty="0" smtClean="0"/>
          </a:p>
          <a:p>
            <a:r>
              <a:rPr lang="en-US" sz="2000" dirty="0" smtClean="0"/>
              <a:t>Interfaces understood and under control.</a:t>
            </a:r>
          </a:p>
        </p:txBody>
      </p:sp>
      <p:sp>
        <p:nvSpPr>
          <p:cNvPr id="4" name="Date Placeholder 3"/>
          <p:cNvSpPr>
            <a:spLocks noGrp="1"/>
          </p:cNvSpPr>
          <p:nvPr>
            <p:ph type="dt" sz="half" idx="10"/>
          </p:nvPr>
        </p:nvSpPr>
        <p:spPr/>
        <p:txBody>
          <a:bodyPr/>
          <a:lstStyle/>
          <a:p>
            <a:pPr>
              <a:defRPr/>
            </a:pPr>
            <a:r>
              <a:rPr lang="en-US" smtClean="0"/>
              <a:t>10/21/14</a:t>
            </a:r>
            <a:endParaRPr lang="en-US" dirty="0"/>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32</a:t>
            </a:fld>
            <a:endParaRPr lang="en-US" dirty="0"/>
          </a:p>
        </p:txBody>
      </p:sp>
    </p:spTree>
    <p:extLst>
      <p:ext uri="{BB962C8B-B14F-4D97-AF65-F5344CB8AC3E}">
        <p14:creationId xmlns:p14="http://schemas.microsoft.com/office/powerpoint/2010/main" val="1260597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3429000"/>
            <a:ext cx="8675688" cy="2601913"/>
          </a:xfrm>
        </p:spPr>
        <p:txBody>
          <a:bodyPr/>
          <a:lstStyle/>
          <a:p>
            <a:pPr marL="0" indent="0">
              <a:buNone/>
            </a:pPr>
            <a:r>
              <a:rPr lang="en-US" cap="small" smtClean="0"/>
              <a:t>Cost &amp; Schedule</a:t>
            </a:r>
            <a:endParaRPr lang="en-US" cap="small"/>
          </a:p>
        </p:txBody>
      </p:sp>
      <p:sp>
        <p:nvSpPr>
          <p:cNvPr id="3" name="Date Placeholder 2"/>
          <p:cNvSpPr>
            <a:spLocks noGrp="1"/>
          </p:cNvSpPr>
          <p:nvPr>
            <p:ph type="dt" sz="half" idx="14"/>
          </p:nvPr>
        </p:nvSpPr>
        <p:spPr/>
        <p:txBody>
          <a:bodyPr/>
          <a:lstStyle/>
          <a:p>
            <a:pPr>
              <a:defRPr/>
            </a:pPr>
            <a:r>
              <a:rPr lang="en-US" smtClean="0"/>
              <a:t>10/21/14</a:t>
            </a:r>
            <a:endParaRPr lang="en-US"/>
          </a:p>
        </p:txBody>
      </p:sp>
      <p:sp>
        <p:nvSpPr>
          <p:cNvPr id="4" name="Footer Placeholder 3"/>
          <p:cNvSpPr>
            <a:spLocks noGrp="1"/>
          </p:cNvSpPr>
          <p:nvPr>
            <p:ph type="ftr" sz="quarter" idx="15"/>
          </p:nvPr>
        </p:nvSpPr>
        <p:spPr/>
        <p:txBody>
          <a:bodyPr/>
          <a:lstStyle/>
          <a:p>
            <a:pPr>
              <a:defRPr/>
            </a:pPr>
            <a:r>
              <a:rPr lang="de-DE" smtClean="0"/>
              <a:t>S. Werkema - Mu2e Accelerator Systems</a:t>
            </a:r>
            <a:endParaRPr lang="en-US" b="1"/>
          </a:p>
        </p:txBody>
      </p:sp>
      <p:sp>
        <p:nvSpPr>
          <p:cNvPr id="5" name="Slide Number Placeholder 4"/>
          <p:cNvSpPr>
            <a:spLocks noGrp="1"/>
          </p:cNvSpPr>
          <p:nvPr>
            <p:ph type="sldNum" sz="quarter" idx="16"/>
          </p:nvPr>
        </p:nvSpPr>
        <p:spPr/>
        <p:txBody>
          <a:bodyPr/>
          <a:lstStyle/>
          <a:p>
            <a:pPr>
              <a:defRPr/>
            </a:pPr>
            <a:fld id="{5D92DCEB-21D2-CD4C-B55A-F3EADD9B8B6E}" type="slidenum">
              <a:rPr lang="en-US" smtClean="0"/>
              <a:pPr>
                <a:defRPr/>
              </a:pPr>
              <a:t>33</a:t>
            </a:fld>
            <a:endParaRPr lang="en-US"/>
          </a:p>
        </p:txBody>
      </p:sp>
    </p:spTree>
    <p:extLst>
      <p:ext uri="{BB962C8B-B14F-4D97-AF65-F5344CB8AC3E}">
        <p14:creationId xmlns:p14="http://schemas.microsoft.com/office/powerpoint/2010/main" val="28179470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1829646261"/>
              </p:ext>
            </p:extLst>
          </p:nvPr>
        </p:nvGraphicFramePr>
        <p:xfrm>
          <a:off x="228600" y="904875"/>
          <a:ext cx="8686800" cy="52959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mtClean="0">
                <a:latin typeface="Calibri" panose="020F0502020204030204" pitchFamily="34" charset="0"/>
              </a:rPr>
              <a:t>Cost Distribution by L3</a:t>
            </a:r>
            <a:endParaRPr lang="en-US">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34</a:t>
            </a:fld>
            <a:endParaRPr lang="en-US"/>
          </a:p>
        </p:txBody>
      </p:sp>
      <p:sp>
        <p:nvSpPr>
          <p:cNvPr id="3" name="TextBox 2"/>
          <p:cNvSpPr txBox="1"/>
          <p:nvPr/>
        </p:nvSpPr>
        <p:spPr>
          <a:xfrm>
            <a:off x="228599" y="838200"/>
            <a:ext cx="2435923" cy="954107"/>
          </a:xfrm>
          <a:prstGeom prst="rect">
            <a:avLst/>
          </a:prstGeom>
          <a:noFill/>
        </p:spPr>
        <p:txBody>
          <a:bodyPr wrap="none" rtlCol="0">
            <a:spAutoFit/>
          </a:bodyPr>
          <a:lstStyle/>
          <a:p>
            <a:r>
              <a:rPr lang="en-US" sz="2800" dirty="0" smtClean="0">
                <a:latin typeface="Calibri" panose="020F0502020204030204" pitchFamily="34" charset="0"/>
              </a:rPr>
              <a:t>Base Cost by L3</a:t>
            </a:r>
          </a:p>
          <a:p>
            <a:r>
              <a:rPr lang="en-US" sz="2800" dirty="0" smtClean="0">
                <a:latin typeface="Calibri" panose="020F0502020204030204" pitchFamily="34" charset="0"/>
              </a:rPr>
              <a:t>(AY </a:t>
            </a:r>
            <a:r>
              <a:rPr lang="en-US" sz="2800" dirty="0">
                <a:latin typeface="Calibri" panose="020F0502020204030204" pitchFamily="34" charset="0"/>
              </a:rPr>
              <a:t>$</a:t>
            </a:r>
            <a:r>
              <a:rPr lang="en-US" sz="2800" dirty="0" smtClean="0">
                <a:latin typeface="Calibri" panose="020F0502020204030204" pitchFamily="34" charset="0"/>
              </a:rPr>
              <a:t>k)</a:t>
            </a:r>
            <a:endParaRPr lang="en-US" sz="2800" dirty="0">
              <a:latin typeface="Calibri" panose="020F0502020204030204" pitchFamily="34" charset="0"/>
            </a:endParaRPr>
          </a:p>
        </p:txBody>
      </p:sp>
    </p:spTree>
    <p:extLst>
      <p:ext uri="{BB962C8B-B14F-4D97-AF65-F5344CB8AC3E}">
        <p14:creationId xmlns:p14="http://schemas.microsoft.com/office/powerpoint/2010/main" val="11465393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Cost Distribution by Resource Type</a:t>
            </a:r>
            <a:endParaRPr lang="en-US">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35</a:t>
            </a:fld>
            <a:endParaRPr lang="en-US"/>
          </a:p>
        </p:txBody>
      </p:sp>
      <p:sp>
        <p:nvSpPr>
          <p:cNvPr id="10" name="TextBox 9"/>
          <p:cNvSpPr txBox="1"/>
          <p:nvPr/>
        </p:nvSpPr>
        <p:spPr>
          <a:xfrm>
            <a:off x="276225" y="942975"/>
            <a:ext cx="1589666" cy="954107"/>
          </a:xfrm>
          <a:prstGeom prst="rect">
            <a:avLst/>
          </a:prstGeom>
          <a:noFill/>
        </p:spPr>
        <p:txBody>
          <a:bodyPr wrap="none" rtlCol="0">
            <a:spAutoFit/>
          </a:bodyPr>
          <a:lstStyle/>
          <a:p>
            <a:r>
              <a:rPr lang="en-US" sz="2800" dirty="0" smtClean="0">
                <a:latin typeface="Calibri" panose="020F0502020204030204" pitchFamily="34" charset="0"/>
              </a:rPr>
              <a:t>Base Cost</a:t>
            </a:r>
          </a:p>
          <a:p>
            <a:r>
              <a:rPr lang="en-US" sz="2800" dirty="0" smtClean="0">
                <a:latin typeface="Calibri" panose="020F0502020204030204" pitchFamily="34" charset="0"/>
              </a:rPr>
              <a:t>(AY </a:t>
            </a:r>
            <a:r>
              <a:rPr lang="en-US" sz="2800" dirty="0">
                <a:latin typeface="Calibri" panose="020F0502020204030204" pitchFamily="34" charset="0"/>
              </a:rPr>
              <a:t>$</a:t>
            </a:r>
            <a:r>
              <a:rPr lang="en-US" sz="2800" dirty="0" smtClean="0">
                <a:latin typeface="Calibri" panose="020F0502020204030204" pitchFamily="34" charset="0"/>
              </a:rPr>
              <a:t>k)</a:t>
            </a:r>
            <a:endParaRPr lang="en-US" sz="2800" dirty="0">
              <a:latin typeface="Calibri" panose="020F0502020204030204"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1839032456"/>
              </p:ext>
            </p:extLst>
          </p:nvPr>
        </p:nvGraphicFramePr>
        <p:xfrm>
          <a:off x="419100" y="942975"/>
          <a:ext cx="8029575" cy="5229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29806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282586774"/>
              </p:ext>
            </p:extLst>
          </p:nvPr>
        </p:nvGraphicFramePr>
        <p:xfrm>
          <a:off x="216190" y="843103"/>
          <a:ext cx="8699210" cy="532925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mtClean="0">
                <a:latin typeface="Calibri" panose="020F0502020204030204" pitchFamily="34" charset="0"/>
              </a:rPr>
              <a:t>Quality of Estimate</a:t>
            </a:r>
            <a:endParaRPr lang="en-US">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36</a:t>
            </a:fld>
            <a:endParaRPr lang="en-US"/>
          </a:p>
        </p:txBody>
      </p:sp>
      <p:sp>
        <p:nvSpPr>
          <p:cNvPr id="9" name="TextBox 8"/>
          <p:cNvSpPr txBox="1"/>
          <p:nvPr/>
        </p:nvSpPr>
        <p:spPr>
          <a:xfrm>
            <a:off x="5371861" y="5218252"/>
            <a:ext cx="3111184" cy="954107"/>
          </a:xfrm>
          <a:prstGeom prst="rect">
            <a:avLst/>
          </a:prstGeom>
          <a:noFill/>
        </p:spPr>
        <p:txBody>
          <a:bodyPr wrap="square" rtlCol="0">
            <a:spAutoFit/>
          </a:bodyPr>
          <a:lstStyle/>
          <a:p>
            <a:r>
              <a:rPr lang="en-US" sz="2000" dirty="0" smtClean="0">
                <a:latin typeface="Calibri" panose="020F0502020204030204" pitchFamily="34" charset="0"/>
              </a:rPr>
              <a:t>Contingency Rules are in Mu2e-doc-459</a:t>
            </a:r>
          </a:p>
          <a:p>
            <a:r>
              <a:rPr lang="en-US" sz="1600" dirty="0" smtClean="0">
                <a:latin typeface="Calibri" panose="020F0502020204030204" pitchFamily="34" charset="0"/>
              </a:rPr>
              <a:t>(available on the review web site)</a:t>
            </a:r>
            <a:endParaRPr lang="en-US" sz="1600" dirty="0">
              <a:latin typeface="Calibri" panose="020F0502020204030204" pitchFamily="34" charset="0"/>
            </a:endParaRPr>
          </a:p>
        </p:txBody>
      </p:sp>
      <p:sp>
        <p:nvSpPr>
          <p:cNvPr id="11" name="TextBox 10"/>
          <p:cNvSpPr txBox="1"/>
          <p:nvPr/>
        </p:nvSpPr>
        <p:spPr>
          <a:xfrm>
            <a:off x="5143022" y="843103"/>
            <a:ext cx="3568862" cy="830997"/>
          </a:xfrm>
          <a:prstGeom prst="rect">
            <a:avLst/>
          </a:prstGeom>
          <a:noFill/>
        </p:spPr>
        <p:txBody>
          <a:bodyPr wrap="none" rtlCol="0">
            <a:spAutoFit/>
          </a:bodyPr>
          <a:lstStyle/>
          <a:p>
            <a:r>
              <a:rPr lang="en-US" dirty="0" smtClean="0">
                <a:latin typeface="Calibri" panose="020F0502020204030204" pitchFamily="34" charset="0"/>
              </a:rPr>
              <a:t>Base Cost by Estimate Type</a:t>
            </a:r>
          </a:p>
          <a:p>
            <a:r>
              <a:rPr lang="en-US" dirty="0" smtClean="0">
                <a:latin typeface="Calibri" panose="020F0502020204030204" pitchFamily="34" charset="0"/>
              </a:rPr>
              <a:t>(AY </a:t>
            </a:r>
            <a:r>
              <a:rPr lang="en-US" dirty="0">
                <a:latin typeface="Calibri" panose="020F0502020204030204" pitchFamily="34" charset="0"/>
              </a:rPr>
              <a:t>$</a:t>
            </a:r>
            <a:r>
              <a:rPr lang="en-US" dirty="0" smtClean="0">
                <a:latin typeface="Calibri" panose="020F0502020204030204" pitchFamily="34" charset="0"/>
              </a:rPr>
              <a:t>k)</a:t>
            </a:r>
            <a:endParaRPr lang="en-US" dirty="0">
              <a:latin typeface="Calibri" panose="020F0502020204030204" pitchFamily="34" charset="0"/>
            </a:endParaRPr>
          </a:p>
        </p:txBody>
      </p:sp>
      <p:sp>
        <p:nvSpPr>
          <p:cNvPr id="7" name="TextBox 6"/>
          <p:cNvSpPr txBox="1"/>
          <p:nvPr/>
        </p:nvSpPr>
        <p:spPr>
          <a:xfrm>
            <a:off x="216190" y="5833805"/>
            <a:ext cx="5038752" cy="338554"/>
          </a:xfrm>
          <a:prstGeom prst="rect">
            <a:avLst/>
          </a:prstGeom>
          <a:noFill/>
        </p:spPr>
        <p:txBody>
          <a:bodyPr wrap="none" rtlCol="0">
            <a:spAutoFit/>
          </a:bodyPr>
          <a:lstStyle/>
          <a:p>
            <a:r>
              <a:rPr lang="en-US" sz="1600" dirty="0" smtClean="0">
                <a:solidFill>
                  <a:srgbClr val="0000FF"/>
                </a:solidFill>
                <a:effectLst>
                  <a:outerShdw blurRad="38100" dist="38100" dir="2700000" algn="tl">
                    <a:srgbClr val="000000">
                      <a:alpha val="43137"/>
                    </a:srgbClr>
                  </a:outerShdw>
                </a:effectLst>
              </a:rPr>
              <a:t>99.6% of estimates of Preliminary Design quality or better </a:t>
            </a:r>
            <a:endParaRPr lang="en-US" sz="1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8892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Labor Resources</a:t>
            </a:r>
            <a:endParaRPr lang="en-US"/>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37</a:t>
            </a:fld>
            <a:endParaRPr lang="en-US"/>
          </a:p>
        </p:txBody>
      </p:sp>
      <p:graphicFrame>
        <p:nvGraphicFramePr>
          <p:cNvPr id="7" name="Chart 6"/>
          <p:cNvGraphicFramePr>
            <a:graphicFrameLocks/>
          </p:cNvGraphicFramePr>
          <p:nvPr>
            <p:extLst>
              <p:ext uri="{D42A27DB-BD31-4B8C-83A1-F6EECF244321}">
                <p14:modId xmlns:p14="http://schemas.microsoft.com/office/powerpoint/2010/main" val="3305999064"/>
              </p:ext>
            </p:extLst>
          </p:nvPr>
        </p:nvGraphicFramePr>
        <p:xfrm>
          <a:off x="133350" y="876300"/>
          <a:ext cx="8858250" cy="5305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1216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Labor and M&amp;S by FY</a:t>
            </a:r>
            <a:endParaRPr lang="en-US">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38</a:t>
            </a:fld>
            <a:endParaRPr lang="en-US"/>
          </a:p>
        </p:txBody>
      </p:sp>
      <p:graphicFrame>
        <p:nvGraphicFramePr>
          <p:cNvPr id="8" name="Chart 7"/>
          <p:cNvGraphicFramePr>
            <a:graphicFrameLocks/>
          </p:cNvGraphicFramePr>
          <p:nvPr>
            <p:extLst>
              <p:ext uri="{D42A27DB-BD31-4B8C-83A1-F6EECF244321}">
                <p14:modId xmlns:p14="http://schemas.microsoft.com/office/powerpoint/2010/main" val="317935919"/>
              </p:ext>
            </p:extLst>
          </p:nvPr>
        </p:nvGraphicFramePr>
        <p:xfrm>
          <a:off x="280988" y="857250"/>
          <a:ext cx="8582025" cy="5333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47297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Cost Table</a:t>
            </a:r>
            <a:endParaRPr lang="en-US">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39</a:t>
            </a:fld>
            <a:endParaRPr lang="en-US"/>
          </a:p>
        </p:txBody>
      </p:sp>
      <p:sp>
        <p:nvSpPr>
          <p:cNvPr id="10" name="TextBox 9"/>
          <p:cNvSpPr txBox="1"/>
          <p:nvPr/>
        </p:nvSpPr>
        <p:spPr>
          <a:xfrm>
            <a:off x="5274085" y="929700"/>
            <a:ext cx="3565115" cy="400110"/>
          </a:xfrm>
          <a:prstGeom prst="rect">
            <a:avLst/>
          </a:prstGeom>
          <a:noFill/>
        </p:spPr>
        <p:txBody>
          <a:bodyPr wrap="square" rtlCol="0">
            <a:spAutoFit/>
          </a:bodyPr>
          <a:lstStyle/>
          <a:p>
            <a:r>
              <a:rPr lang="en-US" sz="2000" smtClean="0">
                <a:latin typeface="Calibri" panose="020F0502020204030204" pitchFamily="34" charset="0"/>
              </a:rPr>
              <a:t>Costs are fully burdened in AY $</a:t>
            </a:r>
            <a:r>
              <a:rPr lang="en-US" sz="2000">
                <a:latin typeface="Calibri" panose="020F0502020204030204" pitchFamily="34" charset="0"/>
              </a:rPr>
              <a:t>k</a:t>
            </a:r>
          </a:p>
        </p:txBody>
      </p:sp>
      <p:sp>
        <p:nvSpPr>
          <p:cNvPr id="11" name="TextBox 10"/>
          <p:cNvSpPr txBox="1"/>
          <p:nvPr/>
        </p:nvSpPr>
        <p:spPr>
          <a:xfrm>
            <a:off x="276225" y="898923"/>
            <a:ext cx="2495550" cy="461665"/>
          </a:xfrm>
          <a:prstGeom prst="rect">
            <a:avLst/>
          </a:prstGeom>
          <a:noFill/>
        </p:spPr>
        <p:txBody>
          <a:bodyPr wrap="square" rtlCol="0">
            <a:spAutoFit/>
          </a:bodyPr>
          <a:lstStyle/>
          <a:p>
            <a:r>
              <a:rPr lang="en-US" dirty="0" smtClean="0">
                <a:latin typeface="Calibri" panose="020F0502020204030204" pitchFamily="34" charset="0"/>
              </a:rPr>
              <a:t>WBS 2 Accelerator</a:t>
            </a:r>
            <a:endParaRPr lang="en-US" dirty="0">
              <a:latin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67785389"/>
              </p:ext>
            </p:extLst>
          </p:nvPr>
        </p:nvGraphicFramePr>
        <p:xfrm>
          <a:off x="276225" y="1329810"/>
          <a:ext cx="8610599" cy="4816799"/>
        </p:xfrm>
        <a:graphic>
          <a:graphicData uri="http://schemas.openxmlformats.org/drawingml/2006/table">
            <a:tbl>
              <a:tblPr/>
              <a:tblGrid>
                <a:gridCol w="3480880"/>
                <a:gridCol w="877854"/>
                <a:gridCol w="877854"/>
                <a:gridCol w="877854"/>
                <a:gridCol w="877854"/>
                <a:gridCol w="875309"/>
                <a:gridCol w="742994"/>
              </a:tblGrid>
              <a:tr h="336964">
                <a:tc>
                  <a:txBody>
                    <a:bodyPr/>
                    <a:lstStyle/>
                    <a:p>
                      <a:pPr algn="l" fontAlgn="b"/>
                      <a:r>
                        <a:rPr lang="en-US" sz="800" b="0" i="0" u="none" strike="noStrike" dirty="0">
                          <a:effectLst/>
                          <a:latin typeface="Microsoft Sans Serif"/>
                        </a:rPr>
                        <a:t> </a:t>
                      </a:r>
                    </a:p>
                  </a:txBody>
                  <a:tcPr marL="7304" marR="7304" marT="7304"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400" b="1" i="0" u="none" strike="noStrike" dirty="0">
                          <a:solidFill>
                            <a:srgbClr val="FFFFFF"/>
                          </a:solidFill>
                          <a:effectLst/>
                          <a:latin typeface="Arial"/>
                        </a:rPr>
                        <a:t>Base Cost (AY K$)</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800" b="0" i="0" u="none" strike="noStrike" dirty="0">
                          <a:solidFill>
                            <a:srgbClr val="FFFFFF"/>
                          </a:solidFill>
                          <a:effectLst/>
                          <a:latin typeface="Arial"/>
                        </a:rPr>
                        <a:t> </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800" b="0" i="0" u="none" strike="noStrike" dirty="0">
                          <a:solidFill>
                            <a:srgbClr val="FFFFFF"/>
                          </a:solidFill>
                          <a:effectLst/>
                          <a:latin typeface="Arial"/>
                        </a:rPr>
                        <a:t> </a:t>
                      </a:r>
                    </a:p>
                  </a:txBody>
                  <a:tcPr marL="7304" marR="7304" marT="7304"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800" b="0" i="0" u="none" strike="noStrike" dirty="0">
                          <a:solidFill>
                            <a:srgbClr val="FFFFFF"/>
                          </a:solidFill>
                          <a:effectLst/>
                          <a:latin typeface="Arial"/>
                        </a:rPr>
                        <a:t> </a:t>
                      </a:r>
                    </a:p>
                  </a:txBody>
                  <a:tcPr marL="7304" marR="7304" marT="730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844060">
                <a:tc>
                  <a:txBody>
                    <a:bodyPr/>
                    <a:lstStyle/>
                    <a:p>
                      <a:pPr algn="l" fontAlgn="b"/>
                      <a:r>
                        <a:rPr lang="en-US" sz="1100" b="0" i="0" u="none" strike="noStrike" dirty="0">
                          <a:effectLst/>
                          <a:latin typeface="Microsoft Sans Serif"/>
                        </a:rPr>
                        <a:t> </a:t>
                      </a:r>
                    </a:p>
                  </a:txBody>
                  <a:tcPr marL="7304" marR="7304" marT="7304"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100" b="0" i="0" u="none" strike="noStrike" dirty="0">
                          <a:solidFill>
                            <a:srgbClr val="FFFFFF"/>
                          </a:solidFill>
                          <a:effectLst/>
                          <a:latin typeface="Arial"/>
                        </a:rPr>
                        <a:t>M&amp;S</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100" b="0" i="0" u="none" strike="noStrike" dirty="0">
                          <a:solidFill>
                            <a:srgbClr val="FFFFFF"/>
                          </a:solidFill>
                          <a:effectLst/>
                          <a:latin typeface="Arial"/>
                        </a:rPr>
                        <a:t>Labor</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100" b="0" i="0" u="none" strike="noStrike" dirty="0">
                          <a:solidFill>
                            <a:srgbClr val="FFFFFF"/>
                          </a:solidFill>
                          <a:effectLst/>
                          <a:latin typeface="Arial"/>
                        </a:rPr>
                        <a:t>Total</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100" b="0" i="0" u="none" strike="noStrike" dirty="0">
                          <a:solidFill>
                            <a:srgbClr val="FFFFFF"/>
                          </a:solidFill>
                          <a:effectLst/>
                          <a:latin typeface="Arial"/>
                        </a:rPr>
                        <a:t>Estimate Uncertainty (on remaining </a:t>
                      </a:r>
                      <a:r>
                        <a:rPr lang="en-US" sz="1100" b="0" i="0" u="none" strike="noStrike" dirty="0" smtClean="0">
                          <a:solidFill>
                            <a:srgbClr val="FFFFFF"/>
                          </a:solidFill>
                          <a:effectLst/>
                          <a:latin typeface="Arial"/>
                        </a:rPr>
                        <a:t>budget)</a:t>
                      </a:r>
                      <a:endParaRPr lang="en-US" sz="1100" b="0" i="0" u="none" strike="noStrike" dirty="0">
                        <a:solidFill>
                          <a:srgbClr val="FFFFFF"/>
                        </a:solidFill>
                        <a:effectLst/>
                        <a:latin typeface="Arial"/>
                      </a:endParaRP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100" b="0" i="0" u="none" strike="noStrike" dirty="0">
                          <a:solidFill>
                            <a:srgbClr val="FFFFFF"/>
                          </a:solidFill>
                          <a:effectLst/>
                          <a:latin typeface="Arial"/>
                        </a:rPr>
                        <a:t>% Contingency </a:t>
                      </a:r>
                      <a:r>
                        <a:rPr lang="en-US" sz="1100" b="0" i="0" u="none" strike="noStrike" dirty="0" smtClean="0">
                          <a:solidFill>
                            <a:srgbClr val="FFFFFF"/>
                          </a:solidFill>
                          <a:effectLst/>
                          <a:latin typeface="+mn-lt"/>
                        </a:rPr>
                        <a:t>(on remaining budget)</a:t>
                      </a:r>
                      <a:endParaRPr lang="en-US" sz="1100" b="0" i="0" u="none" strike="noStrike" dirty="0">
                        <a:solidFill>
                          <a:srgbClr val="FFFFFF"/>
                        </a:solidFill>
                        <a:effectLst/>
                        <a:latin typeface="+mn-lt"/>
                      </a:endParaRP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100" b="0" i="0" u="none" strike="noStrike" dirty="0">
                          <a:solidFill>
                            <a:srgbClr val="FFFFFF"/>
                          </a:solidFill>
                          <a:effectLst/>
                          <a:latin typeface="Arial"/>
                        </a:rPr>
                        <a:t>Total Cost</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330525">
                <a:tc>
                  <a:txBody>
                    <a:bodyPr/>
                    <a:lstStyle/>
                    <a:p>
                      <a:pPr algn="l" fontAlgn="ctr"/>
                      <a:r>
                        <a:rPr lang="en-US" sz="1100" b="0" i="0" u="none" strike="noStrike" dirty="0">
                          <a:effectLst/>
                          <a:latin typeface="Microsoft Sans Serif"/>
                        </a:rPr>
                        <a:t>475.02.01 Accelerator Project Management</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74</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3,494</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3,568</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360</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b"/>
                      <a:r>
                        <a:rPr lang="en-US" sz="1100" b="0" i="0" u="none" strike="noStrike" dirty="0" smtClean="0">
                          <a:effectLst/>
                          <a:latin typeface="Microsoft Sans Serif"/>
                        </a:rPr>
                        <a:t>15%</a:t>
                      </a:r>
                      <a:endParaRPr lang="en-US" sz="1100" b="0"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3,928</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330525">
                <a:tc>
                  <a:txBody>
                    <a:bodyPr/>
                    <a:lstStyle/>
                    <a:p>
                      <a:pPr algn="l" fontAlgn="ctr"/>
                      <a:r>
                        <a:rPr lang="en-US" sz="1100" b="0" i="0" u="none" strike="noStrike" dirty="0">
                          <a:effectLst/>
                          <a:latin typeface="Microsoft Sans Serif"/>
                        </a:rPr>
                        <a:t>475.02.03 Instrumentation and Controls</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655</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1,571</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2,225</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482</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b"/>
                      <a:r>
                        <a:rPr lang="en-US" sz="1100" b="0" i="0" u="none" strike="noStrike" dirty="0">
                          <a:effectLst/>
                          <a:latin typeface="Microsoft Sans Serif"/>
                        </a:rPr>
                        <a:t>26%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2,708</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330525">
                <a:tc>
                  <a:txBody>
                    <a:bodyPr/>
                    <a:lstStyle/>
                    <a:p>
                      <a:pPr algn="l" fontAlgn="ctr"/>
                      <a:r>
                        <a:rPr lang="en-US" sz="1100" b="0" i="0" u="none" strike="noStrike" dirty="0">
                          <a:effectLst/>
                          <a:latin typeface="Microsoft Sans Serif"/>
                        </a:rPr>
                        <a:t>475.02.04 Radiation Safety Improvements</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986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1,034</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2,021</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497</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b"/>
                      <a:r>
                        <a:rPr lang="en-US" sz="1100" b="0" i="0" u="none" strike="noStrike" dirty="0">
                          <a:effectLst/>
                          <a:latin typeface="Microsoft Sans Serif"/>
                        </a:rPr>
                        <a:t>29%</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2,517</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330525">
                <a:tc>
                  <a:txBody>
                    <a:bodyPr/>
                    <a:lstStyle/>
                    <a:p>
                      <a:pPr algn="l" fontAlgn="ctr"/>
                      <a:r>
                        <a:rPr lang="en-US" sz="1100" b="0" i="0" u="none" strike="noStrike" dirty="0">
                          <a:effectLst/>
                          <a:latin typeface="Microsoft Sans Serif"/>
                        </a:rPr>
                        <a:t>475.02.05 Resonant Extraction System</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1,638</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3,889</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5,527</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1,616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b"/>
                      <a:r>
                        <a:rPr lang="en-US" sz="1100" b="0" i="0" u="none" strike="noStrike" dirty="0" smtClean="0">
                          <a:effectLst/>
                          <a:latin typeface="Microsoft Sans Serif"/>
                        </a:rPr>
                        <a:t>35%</a:t>
                      </a:r>
                      <a:endParaRPr lang="en-US" sz="1100" b="0"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7,143</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r>
              <a:tr h="330525">
                <a:tc>
                  <a:txBody>
                    <a:bodyPr/>
                    <a:lstStyle/>
                    <a:p>
                      <a:pPr algn="l" fontAlgn="ctr"/>
                      <a:r>
                        <a:rPr lang="en-US" sz="1100" b="0" i="0" u="none" strike="noStrike">
                          <a:effectLst/>
                          <a:latin typeface="Microsoft Sans Serif"/>
                        </a:rPr>
                        <a:t>475.02.06 Delivery Ring  RF System</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114</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1,692</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1,806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389</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b"/>
                      <a:r>
                        <a:rPr lang="en-US" sz="1100" b="0" i="0" u="none" strike="noStrike" dirty="0">
                          <a:effectLst/>
                          <a:latin typeface="Microsoft Sans Serif"/>
                        </a:rPr>
                        <a:t>25%</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a:effectLst/>
                          <a:latin typeface="Microsoft Sans Serif"/>
                        </a:rPr>
                        <a:t>2,195</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330525">
                <a:tc>
                  <a:txBody>
                    <a:bodyPr/>
                    <a:lstStyle/>
                    <a:p>
                      <a:pPr algn="l" fontAlgn="ctr"/>
                      <a:r>
                        <a:rPr lang="en-US" sz="1100" b="0" i="0" u="none" strike="noStrike" dirty="0">
                          <a:effectLst/>
                          <a:latin typeface="Microsoft Sans Serif"/>
                        </a:rPr>
                        <a:t>475.02.07 External Beamline</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3,412</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3,827</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7,240</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1,830</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b"/>
                      <a:r>
                        <a:rPr lang="en-US" sz="1100" b="0" i="0" u="none" strike="noStrike" dirty="0" smtClean="0">
                          <a:effectLst/>
                          <a:latin typeface="Microsoft Sans Serif"/>
                        </a:rPr>
                        <a:t>29%</a:t>
                      </a:r>
                      <a:endParaRPr lang="en-US" sz="1100" b="0"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9,069</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r>
              <a:tr h="330525">
                <a:tc>
                  <a:txBody>
                    <a:bodyPr/>
                    <a:lstStyle/>
                    <a:p>
                      <a:pPr algn="l" fontAlgn="ctr"/>
                      <a:r>
                        <a:rPr lang="en-US" sz="1100" b="0" i="0" u="none" strike="noStrike">
                          <a:effectLst/>
                          <a:latin typeface="Microsoft Sans Serif"/>
                        </a:rPr>
                        <a:t>475.02.08 Extinction Systems</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1,374</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a:effectLst/>
                          <a:latin typeface="Microsoft Sans Serif"/>
                        </a:rPr>
                        <a:t>1,653</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3,027</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740</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b"/>
                      <a:r>
                        <a:rPr lang="en-US" sz="1100" b="0" i="0" u="none" strike="noStrike" dirty="0" smtClean="0">
                          <a:effectLst/>
                          <a:latin typeface="Microsoft Sans Serif"/>
                        </a:rPr>
                        <a:t>33%</a:t>
                      </a:r>
                      <a:endParaRPr lang="en-US" sz="1100" b="0"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3,767</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330525">
                <a:tc>
                  <a:txBody>
                    <a:bodyPr/>
                    <a:lstStyle/>
                    <a:p>
                      <a:pPr algn="l" fontAlgn="ctr"/>
                      <a:r>
                        <a:rPr lang="en-US" sz="1100" b="0" i="0" u="none" strike="noStrike" dirty="0">
                          <a:effectLst/>
                          <a:latin typeface="Microsoft Sans Serif"/>
                        </a:rPr>
                        <a:t>475.02.09 Target Station</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5,863</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4,483</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10,346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2,706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b"/>
                      <a:r>
                        <a:rPr lang="en-US" sz="1100" b="0" i="0" u="none" strike="noStrike" dirty="0" smtClean="0">
                          <a:effectLst/>
                          <a:latin typeface="Microsoft Sans Serif"/>
                        </a:rPr>
                        <a:t>32%</a:t>
                      </a:r>
                      <a:endParaRPr lang="en-US" sz="1100" b="0"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fontAlgn="ctr"/>
                      <a:r>
                        <a:rPr lang="en-US" sz="1100" b="0" i="0" u="none" strike="noStrike" dirty="0">
                          <a:effectLst/>
                          <a:latin typeface="Microsoft Sans Serif"/>
                        </a:rPr>
                        <a:t>13,053</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3">
                        <a:lumMod val="20000"/>
                        <a:lumOff val="80000"/>
                      </a:schemeClr>
                    </a:solidFill>
                  </a:tcPr>
                </a:tc>
              </a:tr>
              <a:tr h="330525">
                <a:tc>
                  <a:txBody>
                    <a:bodyPr/>
                    <a:lstStyle/>
                    <a:p>
                      <a:pPr algn="l" fontAlgn="ctr"/>
                      <a:r>
                        <a:rPr lang="en-US" sz="1100" b="0" i="0" u="none" strike="noStrike" dirty="0">
                          <a:effectLst/>
                          <a:latin typeface="Microsoft Sans Serif"/>
                        </a:rPr>
                        <a:t>475.02.10 Accelerator Conceptual Design/R&amp;D</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660</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4,386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5,045</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 </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b"/>
                      <a:r>
                        <a:rPr lang="en-US" sz="1100" b="0" i="0" u="none" strike="noStrike" dirty="0">
                          <a:effectLst/>
                          <a:latin typeface="Microsoft Sans Serif"/>
                        </a:rPr>
                        <a:t>n/a</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a:effectLst/>
                          <a:latin typeface="Microsoft Sans Serif"/>
                        </a:rPr>
                        <a:t>5,045</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330525">
                <a:tc>
                  <a:txBody>
                    <a:bodyPr/>
                    <a:lstStyle/>
                    <a:p>
                      <a:pPr algn="l" fontAlgn="ctr"/>
                      <a:r>
                        <a:rPr lang="en-US" sz="1100" b="0" i="0" u="none" strike="noStrike" dirty="0" smtClean="0">
                          <a:effectLst/>
                          <a:latin typeface="Microsoft Sans Serif"/>
                        </a:rPr>
                        <a:t>475.02.99 Risk Based Contingency</a:t>
                      </a:r>
                      <a:endParaRPr lang="en-US" sz="1100" b="0" i="0" u="none" strike="noStrike" dirty="0">
                        <a:effectLst/>
                        <a:latin typeface="Microsoft Sans Serif"/>
                      </a:endParaRP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endParaRPr lang="en-US" sz="1100" b="0"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endParaRPr lang="en-US" sz="1100" b="0"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endParaRPr lang="en-US" sz="1100" b="0"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smtClean="0">
                          <a:effectLst/>
                          <a:latin typeface="Microsoft Sans Serif"/>
                        </a:rPr>
                        <a:t>814</a:t>
                      </a:r>
                      <a:endParaRPr lang="en-US" sz="1100" b="0"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b"/>
                      <a:endParaRPr lang="en-US" sz="1100" b="0"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100" b="0" i="0" u="none" strike="noStrike" dirty="0" smtClean="0">
                          <a:effectLst/>
                          <a:latin typeface="Microsoft Sans Serif"/>
                        </a:rPr>
                        <a:t>814</a:t>
                      </a:r>
                      <a:endParaRPr lang="en-US" sz="1100" b="0"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330525">
                <a:tc>
                  <a:txBody>
                    <a:bodyPr/>
                    <a:lstStyle/>
                    <a:p>
                      <a:pPr algn="l" fontAlgn="ctr"/>
                      <a:r>
                        <a:rPr lang="en-US" sz="1100" b="1" i="0" u="none" strike="noStrike" dirty="0">
                          <a:effectLst/>
                          <a:latin typeface="Microsoft Sans Serif"/>
                        </a:rPr>
                        <a:t>Grand Total</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100" b="1" i="0" u="none" strike="noStrike" dirty="0">
                          <a:effectLst/>
                          <a:latin typeface="Microsoft Sans Serif"/>
                        </a:rPr>
                        <a:t>14,776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100" b="1" i="0" u="none" strike="noStrike" dirty="0">
                          <a:effectLst/>
                          <a:latin typeface="Microsoft Sans Serif"/>
                        </a:rPr>
                        <a:t>26,030</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100" b="1" i="0" u="none" strike="noStrike" dirty="0">
                          <a:effectLst/>
                          <a:latin typeface="Microsoft Sans Serif"/>
                        </a:rPr>
                        <a:t>40,806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100" b="1" i="0" u="none" strike="noStrike" dirty="0" smtClean="0">
                          <a:effectLst/>
                          <a:latin typeface="Microsoft Sans Serif"/>
                        </a:rPr>
                        <a:t>9,433</a:t>
                      </a:r>
                      <a:endParaRPr lang="en-US" sz="1100" b="1"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b"/>
                      <a:r>
                        <a:rPr lang="en-US" sz="1100" b="1" i="0" u="none" strike="noStrike" dirty="0" smtClean="0">
                          <a:effectLst/>
                          <a:latin typeface="Microsoft Sans Serif"/>
                        </a:rPr>
                        <a:t>33%</a:t>
                      </a:r>
                      <a:endParaRPr lang="en-US" sz="1100" b="1"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100" b="1" i="0" u="none" strike="noStrike" dirty="0" smtClean="0">
                          <a:effectLst/>
                          <a:latin typeface="Microsoft Sans Serif"/>
                        </a:rPr>
                        <a:t>50,239</a:t>
                      </a:r>
                      <a:endParaRPr lang="en-US" sz="1100" b="1" i="0" u="none" strike="noStrike" dirty="0">
                        <a:effectLst/>
                        <a:latin typeface="Microsoft Sans Serif"/>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bl>
          </a:graphicData>
        </a:graphic>
      </p:graphicFrame>
    </p:spTree>
    <p:extLst>
      <p:ext uri="{BB962C8B-B14F-4D97-AF65-F5344CB8AC3E}">
        <p14:creationId xmlns:p14="http://schemas.microsoft.com/office/powerpoint/2010/main" val="1006623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39" y="152400"/>
            <a:ext cx="4637906" cy="647700"/>
          </a:xfrm>
        </p:spPr>
        <p:txBody>
          <a:bodyPr anchor="ctr">
            <a:normAutofit/>
          </a:bodyPr>
          <a:lstStyle/>
          <a:p>
            <a:r>
              <a:rPr lang="en-US" sz="3200" dirty="0" smtClean="0"/>
              <a:t>Scope</a:t>
            </a:r>
            <a:r>
              <a:rPr lang="en-US" sz="2800" dirty="0" smtClean="0"/>
              <a:t> </a:t>
            </a:r>
            <a:r>
              <a:rPr lang="en-US" sz="3200" dirty="0" smtClean="0"/>
              <a:t>Overview</a:t>
            </a:r>
            <a:endParaRPr lang="en-US" sz="1600" dirty="0"/>
          </a:p>
        </p:txBody>
      </p:sp>
      <p:sp>
        <p:nvSpPr>
          <p:cNvPr id="3" name="Date Placeholder 2"/>
          <p:cNvSpPr>
            <a:spLocks noGrp="1"/>
          </p:cNvSpPr>
          <p:nvPr>
            <p:ph type="dt" sz="half" idx="10"/>
          </p:nvPr>
        </p:nvSpPr>
        <p:spPr/>
        <p:txBody>
          <a:bodyPr/>
          <a:lstStyle/>
          <a:p>
            <a:r>
              <a:rPr lang="en-US" smtClean="0"/>
              <a:t>10/21/14</a:t>
            </a:r>
            <a:endParaRPr lang="en-US" dirty="0"/>
          </a:p>
        </p:txBody>
      </p:sp>
      <p:sp>
        <p:nvSpPr>
          <p:cNvPr id="4" name="Footer Placeholder 3"/>
          <p:cNvSpPr>
            <a:spLocks noGrp="1"/>
          </p:cNvSpPr>
          <p:nvPr>
            <p:ph type="ftr" sz="quarter" idx="11"/>
          </p:nvPr>
        </p:nvSpPr>
        <p:spPr>
          <a:xfrm>
            <a:off x="632865" y="6515100"/>
            <a:ext cx="3962399" cy="206188"/>
          </a:xfrm>
        </p:spPr>
        <p:txBody>
          <a:bodyPr/>
          <a:lstStyle/>
          <a:p>
            <a:r>
              <a:rPr lang="de-DE" smtClean="0"/>
              <a:t>S. Werkema - Mu2e Accelerator Systems</a:t>
            </a:r>
            <a:endParaRPr lang="en-US" dirty="0"/>
          </a:p>
        </p:txBody>
      </p:sp>
      <p:sp>
        <p:nvSpPr>
          <p:cNvPr id="5" name="Slide Number Placeholder 4"/>
          <p:cNvSpPr>
            <a:spLocks noGrp="1"/>
          </p:cNvSpPr>
          <p:nvPr>
            <p:ph type="sldNum" sz="quarter" idx="12"/>
          </p:nvPr>
        </p:nvSpPr>
        <p:spPr/>
        <p:txBody>
          <a:bodyPr/>
          <a:lstStyle/>
          <a:p>
            <a:fld id="{68C85E99-DC11-4D40-8F11-8344DE5BD1BB}" type="slidenum">
              <a:rPr lang="en-US" smtClean="0"/>
              <a:t>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0"/>
            <a:ext cx="4287982" cy="6854018"/>
          </a:xfrm>
          <a:prstGeom prst="rect">
            <a:avLst/>
          </a:prstGeom>
        </p:spPr>
      </p:pic>
      <p:sp>
        <p:nvSpPr>
          <p:cNvPr id="8" name="TextBox 7"/>
          <p:cNvSpPr txBox="1"/>
          <p:nvPr/>
        </p:nvSpPr>
        <p:spPr>
          <a:xfrm>
            <a:off x="5715000" y="1315714"/>
            <a:ext cx="806631" cy="707886"/>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Mu2e</a:t>
            </a:r>
          </a:p>
          <a:p>
            <a:r>
              <a:rPr lang="en-US" sz="2000" b="1" dirty="0" err="1" smtClean="0">
                <a:solidFill>
                  <a:srgbClr val="FFFF00"/>
                </a:solidFill>
                <a:effectLst>
                  <a:outerShdw blurRad="38100" dist="38100" dir="2700000" algn="tl">
                    <a:srgbClr val="000000">
                      <a:alpha val="43137"/>
                    </a:srgbClr>
                  </a:outerShdw>
                </a:effectLst>
                <a:latin typeface="Calibri" panose="020F0502020204030204" pitchFamily="34" charset="0"/>
              </a:rPr>
              <a:t>Bldg</a:t>
            </a:r>
            <a:endParaRPr lang="en-US" sz="2000" b="1">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9" name="TextBox 8"/>
          <p:cNvSpPr txBox="1"/>
          <p:nvPr/>
        </p:nvSpPr>
        <p:spPr>
          <a:xfrm>
            <a:off x="8153400" y="2057400"/>
            <a:ext cx="753732" cy="707886"/>
          </a:xfrm>
          <a:prstGeom prst="rect">
            <a:avLst/>
          </a:prstGeom>
          <a:noFill/>
        </p:spPr>
        <p:txBody>
          <a:bodyPr wrap="none" rtlCol="0">
            <a:spAutoFit/>
          </a:bodyPr>
          <a:lstStyle/>
          <a:p>
            <a:r>
              <a:rPr lang="en-US" sz="2000" b="1" smtClean="0">
                <a:solidFill>
                  <a:srgbClr val="FFFF00"/>
                </a:solidFill>
                <a:effectLst>
                  <a:outerShdw blurRad="38100" dist="38100" dir="2700000" algn="tl">
                    <a:srgbClr val="000000">
                      <a:alpha val="43137"/>
                    </a:srgbClr>
                  </a:outerShdw>
                </a:effectLst>
                <a:latin typeface="Calibri" panose="020F0502020204030204" pitchFamily="34" charset="0"/>
              </a:rPr>
              <a:t>MC-1</a:t>
            </a:r>
          </a:p>
          <a:p>
            <a:r>
              <a:rPr lang="en-US" sz="2000" b="1" err="1" smtClean="0">
                <a:solidFill>
                  <a:srgbClr val="FFFF00"/>
                </a:solidFill>
                <a:effectLst>
                  <a:outerShdw blurRad="38100" dist="38100" dir="2700000" algn="tl">
                    <a:srgbClr val="000000">
                      <a:alpha val="43137"/>
                    </a:srgbClr>
                  </a:outerShdw>
                </a:effectLst>
                <a:latin typeface="Calibri" panose="020F0502020204030204" pitchFamily="34" charset="0"/>
              </a:rPr>
              <a:t>Bldg</a:t>
            </a:r>
            <a:endParaRPr lang="en-US" sz="2000" b="1">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10" name="TextBox 9"/>
          <p:cNvSpPr txBox="1"/>
          <p:nvPr/>
        </p:nvSpPr>
        <p:spPr>
          <a:xfrm>
            <a:off x="182039" y="3290787"/>
            <a:ext cx="4133247" cy="938719"/>
          </a:xfrm>
          <a:prstGeom prst="rect">
            <a:avLst/>
          </a:prstGeom>
          <a:noFill/>
        </p:spPr>
        <p:txBody>
          <a:bodyPr wrap="none" rtlCol="0">
            <a:spAutoFit/>
          </a:bodyPr>
          <a:lstStyle/>
          <a:p>
            <a:r>
              <a:rPr lang="en-US" sz="2000" smtClean="0">
                <a:effectLst>
                  <a:outerShdw blurRad="38100" dist="38100" dir="2700000" algn="tl">
                    <a:srgbClr val="000000">
                      <a:alpha val="43137"/>
                    </a:srgbClr>
                  </a:outerShdw>
                </a:effectLst>
                <a:latin typeface="Calibri" panose="020F0502020204030204" pitchFamily="34" charset="0"/>
              </a:rPr>
              <a:t>475.02.03 Instrumentation &amp; Controls</a:t>
            </a:r>
          </a:p>
          <a:p>
            <a:pPr>
              <a:spcBef>
                <a:spcPts val="1800"/>
              </a:spcBef>
            </a:pPr>
            <a:r>
              <a:rPr lang="en-US" sz="2000" smtClean="0">
                <a:effectLst>
                  <a:outerShdw blurRad="38100" dist="38100" dir="2700000" algn="tl">
                    <a:srgbClr val="000000">
                      <a:alpha val="43137"/>
                    </a:srgbClr>
                  </a:outerShdw>
                </a:effectLst>
                <a:latin typeface="Calibri" panose="020F0502020204030204" pitchFamily="34" charset="0"/>
              </a:rPr>
              <a:t>475.02.04 Radiation Safety</a:t>
            </a:r>
            <a:endParaRPr lang="en-US" sz="2000">
              <a:effectLst>
                <a:outerShdw blurRad="38100" dist="38100" dir="2700000" algn="tl">
                  <a:srgbClr val="000000">
                    <a:alpha val="43137"/>
                  </a:srgbClr>
                </a:outerShdw>
              </a:effectLst>
              <a:latin typeface="Calibri" panose="020F0502020204030204" pitchFamily="34" charset="0"/>
            </a:endParaRPr>
          </a:p>
        </p:txBody>
      </p:sp>
      <p:sp>
        <p:nvSpPr>
          <p:cNvPr id="17" name="TextBox 16"/>
          <p:cNvSpPr txBox="1"/>
          <p:nvPr/>
        </p:nvSpPr>
        <p:spPr>
          <a:xfrm>
            <a:off x="182039" y="4857690"/>
            <a:ext cx="3368102" cy="400110"/>
          </a:xfrm>
          <a:prstGeom prst="rect">
            <a:avLst/>
          </a:prstGeom>
          <a:noFill/>
        </p:spPr>
        <p:txBody>
          <a:bodyPr wrap="none" rtlCol="0">
            <a:spAutoFit/>
          </a:bodyPr>
          <a:lstStyle/>
          <a:p>
            <a:r>
              <a:rPr lang="en-US" sz="2000" smtClean="0">
                <a:effectLst>
                  <a:outerShdw blurRad="38100" dist="38100" dir="2700000" algn="tl">
                    <a:srgbClr val="000000">
                      <a:alpha val="43137"/>
                    </a:srgbClr>
                  </a:outerShdw>
                </a:effectLst>
                <a:latin typeface="Calibri" panose="020F0502020204030204" pitchFamily="34" charset="0"/>
              </a:rPr>
              <a:t>475.02.05 Resonant Extraction</a:t>
            </a:r>
            <a:endParaRPr lang="en-US" sz="2000">
              <a:effectLst>
                <a:outerShdw blurRad="38100" dist="38100" dir="2700000" algn="tl">
                  <a:srgbClr val="000000">
                    <a:alpha val="43137"/>
                  </a:srgbClr>
                </a:outerShdw>
              </a:effectLst>
              <a:latin typeface="Calibri" panose="020F0502020204030204" pitchFamily="34" charset="0"/>
            </a:endParaRPr>
          </a:p>
        </p:txBody>
      </p:sp>
      <p:cxnSp>
        <p:nvCxnSpPr>
          <p:cNvPr id="18" name="Straight Arrow Connector 17"/>
          <p:cNvCxnSpPr>
            <a:stCxn id="17" idx="3"/>
          </p:cNvCxnSpPr>
          <p:nvPr/>
        </p:nvCxnSpPr>
        <p:spPr>
          <a:xfrm flipV="1">
            <a:off x="3550141" y="3886201"/>
            <a:ext cx="3185098" cy="11715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7" idx="3"/>
          </p:cNvCxnSpPr>
          <p:nvPr/>
        </p:nvCxnSpPr>
        <p:spPr>
          <a:xfrm>
            <a:off x="3550141" y="5057745"/>
            <a:ext cx="4527059" cy="521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019800" y="4426890"/>
            <a:ext cx="1867884" cy="461665"/>
          </a:xfrm>
          <a:prstGeom prst="rect">
            <a:avLst/>
          </a:prstGeom>
          <a:noFill/>
        </p:spPr>
        <p:txBody>
          <a:bodyPr wrap="none" rtlCol="0">
            <a:spAutoFit/>
          </a:bodyPr>
          <a:lstStyle/>
          <a:p>
            <a:r>
              <a:rPr lang="en-US" sz="2400" b="1" smtClean="0">
                <a:solidFill>
                  <a:srgbClr val="FFFF00"/>
                </a:solidFill>
                <a:effectLst>
                  <a:outerShdw blurRad="38100" dist="38100" dir="2700000" algn="tl">
                    <a:srgbClr val="000000">
                      <a:alpha val="43137"/>
                    </a:srgbClr>
                  </a:outerShdw>
                </a:effectLst>
                <a:latin typeface="Calibri" panose="020F0502020204030204" pitchFamily="34" charset="0"/>
              </a:rPr>
              <a:t>Delivery Ring</a:t>
            </a:r>
            <a:endParaRPr lang="en-US" sz="2400" b="1">
              <a:solidFill>
                <a:srgbClr val="FFFF00"/>
              </a:solidFill>
              <a:effectLst>
                <a:outerShdw blurRad="38100" dist="38100" dir="2700000" algn="tl">
                  <a:srgbClr val="000000">
                    <a:alpha val="43137"/>
                  </a:srgbClr>
                </a:outerShdw>
              </a:effectLst>
              <a:latin typeface="Calibri" panose="020F0502020204030204" pitchFamily="34" charset="0"/>
            </a:endParaRPr>
          </a:p>
        </p:txBody>
      </p:sp>
      <p:cxnSp>
        <p:nvCxnSpPr>
          <p:cNvPr id="24" name="Straight Arrow Connector 23"/>
          <p:cNvCxnSpPr>
            <a:stCxn id="17" idx="3"/>
          </p:cNvCxnSpPr>
          <p:nvPr/>
        </p:nvCxnSpPr>
        <p:spPr>
          <a:xfrm>
            <a:off x="3550141" y="5057745"/>
            <a:ext cx="2774459" cy="6001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82039" y="5457855"/>
            <a:ext cx="2958246" cy="400110"/>
          </a:xfrm>
          <a:prstGeom prst="rect">
            <a:avLst/>
          </a:prstGeom>
          <a:noFill/>
        </p:spPr>
        <p:txBody>
          <a:bodyPr wrap="none" rtlCol="0">
            <a:spAutoFit/>
          </a:bodyPr>
          <a:lstStyle/>
          <a:p>
            <a:r>
              <a:rPr lang="en-US" sz="2000" smtClean="0">
                <a:effectLst>
                  <a:outerShdw blurRad="38100" dist="38100" dir="2700000" algn="tl">
                    <a:srgbClr val="000000">
                      <a:alpha val="43137"/>
                    </a:srgbClr>
                  </a:outerShdw>
                </a:effectLst>
                <a:latin typeface="Calibri" panose="020F0502020204030204" pitchFamily="34" charset="0"/>
              </a:rPr>
              <a:t>475.02.06 Delivery Ring RF</a:t>
            </a:r>
            <a:endParaRPr lang="en-US" sz="2000">
              <a:effectLst>
                <a:outerShdw blurRad="38100" dist="38100" dir="2700000" algn="tl">
                  <a:srgbClr val="000000">
                    <a:alpha val="43137"/>
                  </a:srgbClr>
                </a:outerShdw>
              </a:effectLst>
              <a:latin typeface="Calibri" panose="020F0502020204030204" pitchFamily="34" charset="0"/>
            </a:endParaRPr>
          </a:p>
        </p:txBody>
      </p:sp>
      <p:cxnSp>
        <p:nvCxnSpPr>
          <p:cNvPr id="28" name="Straight Arrow Connector 27"/>
          <p:cNvCxnSpPr>
            <a:stCxn id="27" idx="3"/>
          </p:cNvCxnSpPr>
          <p:nvPr/>
        </p:nvCxnSpPr>
        <p:spPr>
          <a:xfrm>
            <a:off x="3140285" y="5657910"/>
            <a:ext cx="3282830" cy="856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2039" y="1857345"/>
            <a:ext cx="3734933" cy="400110"/>
          </a:xfrm>
          <a:prstGeom prst="rect">
            <a:avLst/>
          </a:prstGeom>
          <a:noFill/>
        </p:spPr>
        <p:txBody>
          <a:bodyPr wrap="none" rtlCol="0">
            <a:spAutoFit/>
          </a:bodyPr>
          <a:lstStyle/>
          <a:p>
            <a:r>
              <a:rPr lang="en-US" sz="2000" smtClean="0">
                <a:effectLst>
                  <a:outerShdw blurRad="38100" dist="38100" dir="2700000" algn="tl">
                    <a:srgbClr val="000000">
                      <a:alpha val="43137"/>
                    </a:srgbClr>
                  </a:outerShdw>
                </a:effectLst>
                <a:latin typeface="Calibri" panose="020F0502020204030204" pitchFamily="34" charset="0"/>
              </a:rPr>
              <a:t>475.02.07 External (M4) Beamline</a:t>
            </a:r>
            <a:endParaRPr lang="en-US" sz="2000">
              <a:effectLst>
                <a:outerShdw blurRad="38100" dist="38100" dir="2700000" algn="tl">
                  <a:srgbClr val="000000">
                    <a:alpha val="43137"/>
                  </a:srgbClr>
                </a:outerShdw>
              </a:effectLst>
              <a:latin typeface="Calibri" panose="020F0502020204030204" pitchFamily="34" charset="0"/>
            </a:endParaRPr>
          </a:p>
        </p:txBody>
      </p:sp>
      <p:sp>
        <p:nvSpPr>
          <p:cNvPr id="32" name="TextBox 31"/>
          <p:cNvSpPr txBox="1"/>
          <p:nvPr/>
        </p:nvSpPr>
        <p:spPr>
          <a:xfrm>
            <a:off x="182039" y="2333570"/>
            <a:ext cx="2644442" cy="400110"/>
          </a:xfrm>
          <a:prstGeom prst="rect">
            <a:avLst/>
          </a:prstGeom>
          <a:noFill/>
        </p:spPr>
        <p:txBody>
          <a:bodyPr wrap="none" rtlCol="0">
            <a:spAutoFit/>
          </a:bodyPr>
          <a:lstStyle/>
          <a:p>
            <a:pPr>
              <a:spcBef>
                <a:spcPts val="1800"/>
              </a:spcBef>
            </a:pPr>
            <a:r>
              <a:rPr lang="en-US" sz="2000" smtClean="0">
                <a:effectLst>
                  <a:outerShdw blurRad="38100" dist="38100" dir="2700000" algn="tl">
                    <a:srgbClr val="000000">
                      <a:alpha val="43137"/>
                    </a:srgbClr>
                  </a:outerShdw>
                </a:effectLst>
                <a:latin typeface="Calibri" panose="020F0502020204030204" pitchFamily="34" charset="0"/>
              </a:rPr>
              <a:t>475.02.08.02 Extinction</a:t>
            </a:r>
            <a:endParaRPr lang="en-US" sz="2000">
              <a:effectLst>
                <a:outerShdw blurRad="38100" dist="38100" dir="2700000" algn="tl">
                  <a:srgbClr val="000000">
                    <a:alpha val="43137"/>
                  </a:srgbClr>
                </a:outerShdw>
              </a:effectLst>
              <a:latin typeface="Calibri" panose="020F0502020204030204" pitchFamily="34" charset="0"/>
            </a:endParaRPr>
          </a:p>
        </p:txBody>
      </p:sp>
      <p:sp>
        <p:nvSpPr>
          <p:cNvPr id="34" name="TextBox 33"/>
          <p:cNvSpPr txBox="1"/>
          <p:nvPr/>
        </p:nvSpPr>
        <p:spPr>
          <a:xfrm>
            <a:off x="182039" y="999656"/>
            <a:ext cx="3558859" cy="784830"/>
          </a:xfrm>
          <a:prstGeom prst="rect">
            <a:avLst/>
          </a:prstGeom>
          <a:noFill/>
        </p:spPr>
        <p:txBody>
          <a:bodyPr wrap="none" rtlCol="0">
            <a:spAutoFit/>
          </a:bodyPr>
          <a:lstStyle/>
          <a:p>
            <a:r>
              <a:rPr lang="en-US" sz="2000" smtClean="0">
                <a:effectLst>
                  <a:outerShdw blurRad="38100" dist="38100" dir="2700000" algn="tl">
                    <a:srgbClr val="000000">
                      <a:alpha val="43137"/>
                    </a:srgbClr>
                  </a:outerShdw>
                </a:effectLst>
                <a:latin typeface="Calibri" panose="020F0502020204030204" pitchFamily="34" charset="0"/>
              </a:rPr>
              <a:t>475.02.08.03 Extinction Monitor</a:t>
            </a:r>
          </a:p>
          <a:p>
            <a:pPr>
              <a:spcBef>
                <a:spcPts val="600"/>
              </a:spcBef>
            </a:pPr>
            <a:r>
              <a:rPr lang="en-US" sz="2000" smtClean="0">
                <a:effectLst>
                  <a:outerShdw blurRad="38100" dist="38100" dir="2700000" algn="tl">
                    <a:srgbClr val="000000">
                      <a:alpha val="43137"/>
                    </a:srgbClr>
                  </a:outerShdw>
                </a:effectLst>
                <a:latin typeface="Calibri" panose="020F0502020204030204" pitchFamily="34" charset="0"/>
              </a:rPr>
              <a:t>475.02.09 Target Station</a:t>
            </a:r>
            <a:endParaRPr lang="en-US" sz="2000">
              <a:effectLst>
                <a:outerShdw blurRad="38100" dist="38100" dir="2700000" algn="tl">
                  <a:srgbClr val="000000">
                    <a:alpha val="43137"/>
                  </a:srgbClr>
                </a:outerShdw>
              </a:effectLst>
              <a:latin typeface="Calibri" panose="020F0502020204030204" pitchFamily="34" charset="0"/>
            </a:endParaRPr>
          </a:p>
        </p:txBody>
      </p:sp>
      <p:cxnSp>
        <p:nvCxnSpPr>
          <p:cNvPr id="41" name="Straight Arrow Connector 40"/>
          <p:cNvCxnSpPr/>
          <p:nvPr/>
        </p:nvCxnSpPr>
        <p:spPr>
          <a:xfrm flipV="1">
            <a:off x="3848100" y="914401"/>
            <a:ext cx="2781300" cy="3143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1" idx="3"/>
          </p:cNvCxnSpPr>
          <p:nvPr/>
        </p:nvCxnSpPr>
        <p:spPr>
          <a:xfrm>
            <a:off x="3916972" y="2057400"/>
            <a:ext cx="3505804" cy="2761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2" idx="3"/>
          </p:cNvCxnSpPr>
          <p:nvPr/>
        </p:nvCxnSpPr>
        <p:spPr>
          <a:xfrm>
            <a:off x="2826481" y="2533625"/>
            <a:ext cx="4974494" cy="5905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3848100" y="1071563"/>
            <a:ext cx="2781300" cy="4714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3" name="Right Brace 52"/>
          <p:cNvSpPr/>
          <p:nvPr/>
        </p:nvSpPr>
        <p:spPr>
          <a:xfrm>
            <a:off x="4215707" y="3318956"/>
            <a:ext cx="199157" cy="882379"/>
          </a:xfrm>
          <a:prstGeom prst="rightBrace">
            <a:avLst/>
          </a:prstGeom>
          <a:ln>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58" name="TextBox 57"/>
          <p:cNvSpPr txBox="1"/>
          <p:nvPr/>
        </p:nvSpPr>
        <p:spPr>
          <a:xfrm rot="5400000">
            <a:off x="3930892" y="3531453"/>
            <a:ext cx="1390765" cy="400110"/>
          </a:xfrm>
          <a:prstGeom prst="rect">
            <a:avLst/>
          </a:prstGeom>
          <a:noFill/>
        </p:spPr>
        <p:txBody>
          <a:bodyPr wrap="none" rtlCol="0">
            <a:spAutoFit/>
          </a:bodyPr>
          <a:lstStyle/>
          <a:p>
            <a:r>
              <a:rPr lang="en-US" sz="2000" i="1" smtClean="0">
                <a:solidFill>
                  <a:srgbClr val="FF0000"/>
                </a:solidFill>
                <a:latin typeface="Calibri" panose="020F0502020204030204" pitchFamily="34" charset="0"/>
              </a:rPr>
              <a:t>Everywhere</a:t>
            </a:r>
            <a:endParaRPr lang="en-US" sz="2000" i="1">
              <a:solidFill>
                <a:srgbClr val="FF0000"/>
              </a:solidFill>
              <a:latin typeface="Calibri" panose="020F0502020204030204" pitchFamily="34" charset="0"/>
            </a:endParaRPr>
          </a:p>
        </p:txBody>
      </p:sp>
      <p:sp>
        <p:nvSpPr>
          <p:cNvPr id="11" name="TextBox 10"/>
          <p:cNvSpPr txBox="1"/>
          <p:nvPr/>
        </p:nvSpPr>
        <p:spPr>
          <a:xfrm>
            <a:off x="6629398" y="83404"/>
            <a:ext cx="623889" cy="830997"/>
          </a:xfrm>
          <a:prstGeom prst="rect">
            <a:avLst/>
          </a:prstGeom>
          <a:noFill/>
        </p:spPr>
        <p:txBody>
          <a:bodyPr wrap="none" rtlCol="0">
            <a:spAutoFit/>
          </a:bodyPr>
          <a:lstStyle/>
          <a:p>
            <a:r>
              <a:rPr lang="en-US" sz="4800" smtClean="0">
                <a:solidFill>
                  <a:srgbClr val="FF0000"/>
                </a:solidFill>
                <a:latin typeface="Cambria Math"/>
                <a:ea typeface="Cambria Math"/>
              </a:rPr>
              <a:t>×</a:t>
            </a:r>
            <a:endParaRPr lang="en-US" sz="4800">
              <a:solidFill>
                <a:srgbClr val="FF0000"/>
              </a:solidFill>
              <a:latin typeface="Calibri" panose="020F0502020204030204" pitchFamily="34" charset="0"/>
            </a:endParaRPr>
          </a:p>
        </p:txBody>
      </p:sp>
    </p:spTree>
    <p:extLst>
      <p:ext uri="{BB962C8B-B14F-4D97-AF65-F5344CB8AC3E}">
        <p14:creationId xmlns:p14="http://schemas.microsoft.com/office/powerpoint/2010/main" val="2363484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Major Milestones</a:t>
            </a:r>
            <a:endParaRPr lang="en-US">
              <a:latin typeface="Calibri" panose="020F050202020403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76685275"/>
              </p:ext>
            </p:extLst>
          </p:nvPr>
        </p:nvGraphicFramePr>
        <p:xfrm>
          <a:off x="190500" y="981075"/>
          <a:ext cx="8763000" cy="4632960"/>
        </p:xfrm>
        <a:graphic>
          <a:graphicData uri="http://schemas.openxmlformats.org/drawingml/2006/table">
            <a:tbl>
              <a:tblPr firstRow="1" bandRow="1">
                <a:tableStyleId>{5FD0F851-EC5A-4D38-B0AD-8093EC10F338}</a:tableStyleId>
              </a:tblPr>
              <a:tblGrid>
                <a:gridCol w="1743075"/>
                <a:gridCol w="5324475"/>
                <a:gridCol w="1695450"/>
              </a:tblGrid>
              <a:tr h="216766">
                <a:tc>
                  <a:txBody>
                    <a:bodyPr/>
                    <a:lstStyle/>
                    <a:p>
                      <a:r>
                        <a:rPr lang="en-US" sz="1600" dirty="0" smtClean="0">
                          <a:latin typeface="Calibri" panose="020F0502020204030204" pitchFamily="34" charset="0"/>
                        </a:rPr>
                        <a:t>Activity ID</a:t>
                      </a:r>
                      <a:endParaRPr lang="en-US" sz="1600" dirty="0">
                        <a:solidFill>
                          <a:schemeClr val="tx1"/>
                        </a:solidFill>
                        <a:latin typeface="Calibri" panose="020F0502020204030204" pitchFamily="34" charset="0"/>
                      </a:endParaRPr>
                    </a:p>
                  </a:txBody>
                  <a:tcPr/>
                </a:tc>
                <a:tc>
                  <a:txBody>
                    <a:bodyPr/>
                    <a:lstStyle/>
                    <a:p>
                      <a:r>
                        <a:rPr lang="en-US" sz="1600" smtClean="0">
                          <a:latin typeface="Calibri" panose="020F0502020204030204" pitchFamily="34" charset="0"/>
                        </a:rPr>
                        <a:t>Milestone Name</a:t>
                      </a:r>
                      <a:endParaRPr lang="en-US" sz="1600">
                        <a:solidFill>
                          <a:schemeClr val="tx1"/>
                        </a:solidFill>
                        <a:latin typeface="Calibri" panose="020F0502020204030204" pitchFamily="34" charset="0"/>
                      </a:endParaRPr>
                    </a:p>
                  </a:txBody>
                  <a:tcPr/>
                </a:tc>
                <a:tc>
                  <a:txBody>
                    <a:bodyPr/>
                    <a:lstStyle/>
                    <a:p>
                      <a:r>
                        <a:rPr lang="en-US" sz="1600" smtClean="0">
                          <a:latin typeface="Calibri" panose="020F0502020204030204" pitchFamily="34" charset="0"/>
                        </a:rPr>
                        <a:t>Milestone Date</a:t>
                      </a:r>
                      <a:endParaRPr lang="en-US" sz="1600">
                        <a:solidFill>
                          <a:schemeClr val="tx1"/>
                        </a:solidFill>
                        <a:latin typeface="Calibri" panose="020F0502020204030204" pitchFamily="34" charset="0"/>
                      </a:endParaRPr>
                    </a:p>
                  </a:txBody>
                  <a:tcPr/>
                </a:tc>
              </a:tr>
              <a:tr h="0">
                <a:tc>
                  <a:txBody>
                    <a:bodyPr/>
                    <a:lstStyle/>
                    <a:p>
                      <a:pPr algn="l" fontAlgn="t"/>
                      <a:r>
                        <a:rPr lang="en-US" sz="1200" u="none" strike="noStrike">
                          <a:effectLst/>
                          <a:latin typeface="Calibri" panose="020F0502020204030204" pitchFamily="34" charset="0"/>
                        </a:rPr>
                        <a:t>47502.01.02.001020</a:t>
                      </a:r>
                      <a:endParaRPr lang="en-US" sz="1200" b="0" i="0" u="none" strike="noStrike">
                        <a:solidFill>
                          <a:srgbClr val="000000"/>
                        </a:solidFill>
                        <a:effectLst/>
                        <a:latin typeface="Calibri" panose="020F0502020204030204" pitchFamily="34" charset="0"/>
                      </a:endParaRPr>
                    </a:p>
                  </a:txBody>
                  <a:tcPr anchor="ctr"/>
                </a:tc>
                <a:tc>
                  <a:txBody>
                    <a:bodyPr/>
                    <a:lstStyle/>
                    <a:p>
                      <a:pPr algn="l" fontAlgn="t"/>
                      <a:r>
                        <a:rPr lang="en-US" sz="1200" u="none" strike="noStrike" smtClean="0">
                          <a:effectLst/>
                          <a:latin typeface="Calibri" panose="020F0502020204030204" pitchFamily="34" charset="0"/>
                        </a:rPr>
                        <a:t>T5 - Preliminary </a:t>
                      </a:r>
                      <a:r>
                        <a:rPr lang="en-US" sz="1200" u="none" strike="noStrike">
                          <a:effectLst/>
                          <a:latin typeface="Calibri" panose="020F0502020204030204" pitchFamily="34" charset="0"/>
                        </a:rPr>
                        <a:t>Design Tasks Complete</a:t>
                      </a:r>
                      <a:endParaRPr lang="en-US" sz="1200" b="0" i="0" u="none" strike="noStrike">
                        <a:solidFill>
                          <a:srgbClr val="000000"/>
                        </a:solidFill>
                        <a:effectLst/>
                        <a:latin typeface="Calibri" panose="020F0502020204030204" pitchFamily="34" charset="0"/>
                      </a:endParaRPr>
                    </a:p>
                  </a:txBody>
                  <a:tcPr anchor="ctr"/>
                </a:tc>
                <a:tc>
                  <a:txBody>
                    <a:bodyPr/>
                    <a:lstStyle/>
                    <a:p>
                      <a:pPr algn="r" fontAlgn="t"/>
                      <a:r>
                        <a:rPr lang="en-US" sz="1200" u="none" strike="noStrike" smtClean="0">
                          <a:effectLst/>
                          <a:latin typeface="Calibri" panose="020F0502020204030204" pitchFamily="34" charset="0"/>
                        </a:rPr>
                        <a:t>6/9/2014</a:t>
                      </a:r>
                    </a:p>
                  </a:txBody>
                  <a:tcPr anchor="ctr"/>
                </a:tc>
              </a:tr>
              <a:tr h="0">
                <a:tc>
                  <a:txBody>
                    <a:bodyPr/>
                    <a:lstStyle/>
                    <a:p>
                      <a:pPr algn="l"/>
                      <a:r>
                        <a:rPr lang="en-US" sz="1200" smtClean="0">
                          <a:latin typeface="Calibri" panose="020F0502020204030204" pitchFamily="34" charset="0"/>
                        </a:rPr>
                        <a:t>47502.01.03.000130</a:t>
                      </a:r>
                    </a:p>
                  </a:txBody>
                  <a:tcPr anchor="ctr"/>
                </a:tc>
                <a:tc>
                  <a:txBody>
                    <a:bodyPr/>
                    <a:lstStyle/>
                    <a:p>
                      <a:r>
                        <a:rPr lang="en-US" sz="1200" smtClean="0">
                          <a:latin typeface="Calibri" panose="020F0502020204030204" pitchFamily="34" charset="0"/>
                        </a:rPr>
                        <a:t>TX2 - Beamline Enclosure Beneficial Occupancy</a:t>
                      </a:r>
                      <a:endParaRPr lang="en-US" sz="1200">
                        <a:latin typeface="Calibri" panose="020F0502020204030204" pitchFamily="34" charset="0"/>
                      </a:endParaRPr>
                    </a:p>
                  </a:txBody>
                  <a:tcPr anchor="ctr"/>
                </a:tc>
                <a:tc>
                  <a:txBody>
                    <a:bodyPr/>
                    <a:lstStyle/>
                    <a:p>
                      <a:pPr algn="r"/>
                      <a:r>
                        <a:rPr lang="en-US" sz="1200" smtClean="0">
                          <a:latin typeface="Calibri" panose="020F0502020204030204" pitchFamily="34" charset="0"/>
                        </a:rPr>
                        <a:t>9/30/2015</a:t>
                      </a:r>
                    </a:p>
                  </a:txBody>
                  <a:tcPr anchor="ctr"/>
                </a:tc>
              </a:tr>
              <a:tr h="0">
                <a:tc>
                  <a:txBody>
                    <a:bodyPr/>
                    <a:lstStyle/>
                    <a:p>
                      <a:pPr algn="l"/>
                      <a:r>
                        <a:rPr lang="en-US" sz="1200" smtClean="0">
                          <a:latin typeface="Calibri" panose="020F0502020204030204" pitchFamily="34" charset="0"/>
                        </a:rPr>
                        <a:t>47502.01.02.001045</a:t>
                      </a:r>
                    </a:p>
                  </a:txBody>
                  <a:tcPr anchor="ctr"/>
                </a:tc>
                <a:tc>
                  <a:txBody>
                    <a:bodyPr/>
                    <a:lstStyle/>
                    <a:p>
                      <a:r>
                        <a:rPr lang="en-US" sz="1200" smtClean="0">
                          <a:latin typeface="Calibri" panose="020F0502020204030204" pitchFamily="34" charset="0"/>
                        </a:rPr>
                        <a:t>T5 - Accelerator Final Design Complete</a:t>
                      </a:r>
                    </a:p>
                  </a:txBody>
                  <a:tcPr anchor="ctr"/>
                </a:tc>
                <a:tc>
                  <a:txBody>
                    <a:bodyPr/>
                    <a:lstStyle/>
                    <a:p>
                      <a:pPr algn="r"/>
                      <a:r>
                        <a:rPr lang="en-US" sz="1200" smtClean="0">
                          <a:latin typeface="Calibri" panose="020F0502020204030204" pitchFamily="34" charset="0"/>
                        </a:rPr>
                        <a:t>11/6/2015</a:t>
                      </a:r>
                    </a:p>
                  </a:txBody>
                  <a:tcPr anchor="ctr"/>
                </a:tc>
              </a:tr>
              <a:tr h="0">
                <a:tc>
                  <a:txBody>
                    <a:bodyPr/>
                    <a:lstStyle/>
                    <a:p>
                      <a:pPr algn="l"/>
                      <a:r>
                        <a:rPr lang="en-US" sz="1200" smtClean="0">
                          <a:latin typeface="Calibri" panose="020F0502020204030204" pitchFamily="34" charset="0"/>
                        </a:rPr>
                        <a:t>47502.01.03.000020</a:t>
                      </a:r>
                    </a:p>
                  </a:txBody>
                  <a:tcPr anchor="ctr"/>
                </a:tc>
                <a:tc>
                  <a:txBody>
                    <a:bodyPr/>
                    <a:lstStyle/>
                    <a:p>
                      <a:r>
                        <a:rPr lang="en-US" sz="1200" smtClean="0">
                          <a:latin typeface="Calibri" panose="020F0502020204030204" pitchFamily="34" charset="0"/>
                        </a:rPr>
                        <a:t>T2 - M4 Enclosure Ready for Installation during g-2 beam operations</a:t>
                      </a:r>
                    </a:p>
                  </a:txBody>
                  <a:tcPr anchor="ctr"/>
                </a:tc>
                <a:tc>
                  <a:txBody>
                    <a:bodyPr/>
                    <a:lstStyle/>
                    <a:p>
                      <a:pPr algn="r"/>
                      <a:r>
                        <a:rPr lang="en-US" sz="1200" smtClean="0">
                          <a:latin typeface="Calibri" panose="020F0502020204030204" pitchFamily="34" charset="0"/>
                        </a:rPr>
                        <a:t>2/28/2017</a:t>
                      </a:r>
                    </a:p>
                  </a:txBody>
                  <a:tcPr anchor="ctr"/>
                </a:tc>
              </a:tr>
              <a:tr h="0">
                <a:tc>
                  <a:txBody>
                    <a:bodyPr/>
                    <a:lstStyle/>
                    <a:p>
                      <a:pPr algn="l"/>
                      <a:r>
                        <a:rPr lang="en-US" sz="1200" smtClean="0">
                          <a:latin typeface="Calibri" panose="020F0502020204030204" pitchFamily="34" charset="0"/>
                        </a:rPr>
                        <a:t> 47502.03.001050</a:t>
                      </a:r>
                    </a:p>
                  </a:txBody>
                  <a:tcPr anchor="ctr"/>
                </a:tc>
                <a:tc>
                  <a:txBody>
                    <a:bodyPr/>
                    <a:lstStyle/>
                    <a:p>
                      <a:r>
                        <a:rPr lang="fr-FR" sz="1200" dirty="0" smtClean="0">
                          <a:latin typeface="Calibri" panose="020F0502020204030204" pitchFamily="34" charset="0"/>
                        </a:rPr>
                        <a:t>T5 - Instrumentation &amp; Controls Implementation Complete</a:t>
                      </a:r>
                      <a:endParaRPr lang="en-US" sz="1200" dirty="0" smtClean="0">
                        <a:latin typeface="Calibri" panose="020F0502020204030204" pitchFamily="34" charset="0"/>
                      </a:endParaRPr>
                    </a:p>
                  </a:txBody>
                  <a:tcPr anchor="ctr"/>
                </a:tc>
                <a:tc>
                  <a:txBody>
                    <a:bodyPr/>
                    <a:lstStyle/>
                    <a:p>
                      <a:pPr algn="r"/>
                      <a:r>
                        <a:rPr lang="en-US" sz="1200" smtClean="0">
                          <a:latin typeface="Calibri" panose="020F0502020204030204" pitchFamily="34" charset="0"/>
                        </a:rPr>
                        <a:t>9/4/2018</a:t>
                      </a:r>
                    </a:p>
                  </a:txBody>
                  <a:tcPr anchor="ctr"/>
                </a:tc>
              </a:tr>
              <a:tr h="0">
                <a:tc>
                  <a:txBody>
                    <a:bodyPr/>
                    <a:lstStyle/>
                    <a:p>
                      <a:pPr algn="l"/>
                      <a:r>
                        <a:rPr lang="en-US" sz="1200" dirty="0" smtClean="0">
                          <a:latin typeface="Calibri" panose="020F0502020204030204" pitchFamily="34" charset="0"/>
                        </a:rPr>
                        <a:t> 47502.05.02.001315</a:t>
                      </a:r>
                    </a:p>
                  </a:txBody>
                  <a:tcPr anchor="ctr"/>
                </a:tc>
                <a:tc>
                  <a:txBody>
                    <a:bodyPr/>
                    <a:lstStyle/>
                    <a:p>
                      <a:r>
                        <a:rPr lang="en-US" sz="1200" dirty="0" smtClean="0">
                          <a:latin typeface="Calibri" panose="020F0502020204030204" pitchFamily="34" charset="0"/>
                        </a:rPr>
                        <a:t>T5 - Resonant Extraction Electro-Static Septum Assembly Complete</a:t>
                      </a:r>
                      <a:endParaRPr lang="en-US" sz="1200" dirty="0">
                        <a:latin typeface="Calibri" panose="020F0502020204030204" pitchFamily="34" charset="0"/>
                      </a:endParaRPr>
                    </a:p>
                  </a:txBody>
                  <a:tcPr anchor="ctr"/>
                </a:tc>
                <a:tc>
                  <a:txBody>
                    <a:bodyPr/>
                    <a:lstStyle/>
                    <a:p>
                      <a:pPr algn="r"/>
                      <a:r>
                        <a:rPr lang="en-US" sz="1200" dirty="0" smtClean="0">
                          <a:latin typeface="Calibri" panose="020F0502020204030204" pitchFamily="34" charset="0"/>
                        </a:rPr>
                        <a:t>7/11/2019</a:t>
                      </a:r>
                    </a:p>
                  </a:txBody>
                  <a:tcPr anchor="ctr"/>
                </a:tc>
              </a:tr>
              <a:tr h="0">
                <a:tc>
                  <a:txBody>
                    <a:bodyPr/>
                    <a:lstStyle/>
                    <a:p>
                      <a:pPr algn="l"/>
                      <a:r>
                        <a:rPr lang="en-US" sz="1200" dirty="0" smtClean="0">
                          <a:latin typeface="Calibri" panose="020F0502020204030204" pitchFamily="34" charset="0"/>
                        </a:rPr>
                        <a:t> 47502.05.001060</a:t>
                      </a:r>
                    </a:p>
                  </a:txBody>
                  <a:tcPr anchor="ctr"/>
                </a:tc>
                <a:tc>
                  <a:txBody>
                    <a:bodyPr/>
                    <a:lstStyle/>
                    <a:p>
                      <a:r>
                        <a:rPr lang="en-US" sz="1200" dirty="0" smtClean="0">
                          <a:latin typeface="Calibri" panose="020F0502020204030204" pitchFamily="34" charset="0"/>
                        </a:rPr>
                        <a:t>T5 - Resonant Extraction System Implementation &amp; Close-out Complete</a:t>
                      </a:r>
                      <a:endParaRPr lang="en-US" sz="1200" dirty="0">
                        <a:latin typeface="Calibri" panose="020F0502020204030204" pitchFamily="34" charset="0"/>
                      </a:endParaRPr>
                    </a:p>
                  </a:txBody>
                  <a:tcPr anchor="ctr"/>
                </a:tc>
                <a:tc>
                  <a:txBody>
                    <a:bodyPr/>
                    <a:lstStyle/>
                    <a:p>
                      <a:pPr algn="r"/>
                      <a:r>
                        <a:rPr lang="en-US" sz="1200" dirty="0" smtClean="0">
                          <a:latin typeface="Calibri" panose="020F0502020204030204" pitchFamily="34" charset="0"/>
                        </a:rPr>
                        <a:t>9/13/2019</a:t>
                      </a:r>
                    </a:p>
                  </a:txBody>
                  <a:tcPr anchor="ctr"/>
                </a:tc>
              </a:tr>
              <a:tr h="0">
                <a:tc>
                  <a:txBody>
                    <a:bodyPr/>
                    <a:lstStyle/>
                    <a:p>
                      <a:pPr algn="l"/>
                      <a:r>
                        <a:rPr lang="en-US" sz="1200" dirty="0" smtClean="0">
                          <a:latin typeface="Calibri" panose="020F0502020204030204" pitchFamily="34" charset="0"/>
                        </a:rPr>
                        <a:t> 47502.07.001240</a:t>
                      </a:r>
                    </a:p>
                  </a:txBody>
                  <a:tcPr anchor="ctr"/>
                </a:tc>
                <a:tc>
                  <a:txBody>
                    <a:bodyPr/>
                    <a:lstStyle/>
                    <a:p>
                      <a:r>
                        <a:rPr lang="en-US" sz="1200" dirty="0" smtClean="0">
                          <a:latin typeface="Calibri" panose="020F0502020204030204" pitchFamily="34" charset="0"/>
                        </a:rPr>
                        <a:t>T5 - Mu2e External Beamline Installation and Close-out Complete</a:t>
                      </a:r>
                    </a:p>
                  </a:txBody>
                  <a:tcPr anchor="ctr"/>
                </a:tc>
                <a:tc>
                  <a:txBody>
                    <a:bodyPr/>
                    <a:lstStyle/>
                    <a:p>
                      <a:pPr algn="r"/>
                      <a:r>
                        <a:rPr lang="en-US" sz="1200" dirty="0" smtClean="0">
                          <a:latin typeface="Calibri" panose="020F0502020204030204" pitchFamily="34" charset="0"/>
                        </a:rPr>
                        <a:t>11/25/2019</a:t>
                      </a:r>
                    </a:p>
                  </a:txBody>
                  <a:tcPr anchor="ctr"/>
                </a:tc>
              </a:tr>
              <a:tr h="0">
                <a:tc>
                  <a:txBody>
                    <a:bodyPr/>
                    <a:lstStyle/>
                    <a:p>
                      <a:pPr algn="l"/>
                      <a:r>
                        <a:rPr lang="en-US" sz="1200" dirty="0" smtClean="0">
                          <a:latin typeface="Calibri" panose="020F0502020204030204" pitchFamily="34" charset="0"/>
                        </a:rPr>
                        <a:t> 47502.06.001020</a:t>
                      </a:r>
                    </a:p>
                  </a:txBody>
                  <a:tcPr anchor="ctr"/>
                </a:tc>
                <a:tc>
                  <a:txBody>
                    <a:bodyPr/>
                    <a:lstStyle/>
                    <a:p>
                      <a:r>
                        <a:rPr lang="en-US" sz="1200" dirty="0" smtClean="0">
                          <a:latin typeface="Calibri" panose="020F0502020204030204" pitchFamily="34" charset="0"/>
                        </a:rPr>
                        <a:t>T5 - Delivery Ring RF Implementation and Closeout Complete</a:t>
                      </a:r>
                    </a:p>
                  </a:txBody>
                  <a:tcPr anchor="ctr"/>
                </a:tc>
                <a:tc>
                  <a:txBody>
                    <a:bodyPr/>
                    <a:lstStyle/>
                    <a:p>
                      <a:pPr algn="r"/>
                      <a:r>
                        <a:rPr lang="en-US" sz="1200" dirty="0" smtClean="0">
                          <a:latin typeface="Calibri" panose="020F0502020204030204" pitchFamily="34" charset="0"/>
                        </a:rPr>
                        <a:t>12/2/2019</a:t>
                      </a:r>
                    </a:p>
                  </a:txBody>
                  <a:tcPr anchor="ctr"/>
                </a:tc>
              </a:tr>
              <a:tr h="0">
                <a:tc>
                  <a:txBody>
                    <a:bodyPr/>
                    <a:lstStyle/>
                    <a:p>
                      <a:pPr algn="l"/>
                      <a:r>
                        <a:rPr lang="en-US" sz="1200" dirty="0" smtClean="0">
                          <a:latin typeface="Calibri" panose="020F0502020204030204" pitchFamily="34" charset="0"/>
                        </a:rPr>
                        <a:t>47502.01.03.000100</a:t>
                      </a:r>
                    </a:p>
                  </a:txBody>
                  <a:tcPr anchor="ctr"/>
                </a:tc>
                <a:tc>
                  <a:txBody>
                    <a:bodyPr/>
                    <a:lstStyle/>
                    <a:p>
                      <a:r>
                        <a:rPr lang="en-US" sz="1200" dirty="0" smtClean="0">
                          <a:latin typeface="Calibri" panose="020F0502020204030204" pitchFamily="34" charset="0"/>
                        </a:rPr>
                        <a:t>T4 - Ready to Run Single Turn Extraction Beam to the Diagnostic Absorber</a:t>
                      </a:r>
                    </a:p>
                  </a:txBody>
                  <a:tcPr anchor="ctr"/>
                </a:tc>
                <a:tc>
                  <a:txBody>
                    <a:bodyPr/>
                    <a:lstStyle/>
                    <a:p>
                      <a:pPr algn="r"/>
                      <a:r>
                        <a:rPr lang="en-US" sz="1200" dirty="0" smtClean="0">
                          <a:latin typeface="Calibri" panose="020F0502020204030204" pitchFamily="34" charset="0"/>
                        </a:rPr>
                        <a:t>1/29/2020</a:t>
                      </a:r>
                    </a:p>
                  </a:txBody>
                  <a:tcPr anchor="ctr"/>
                </a:tc>
              </a:tr>
              <a:tr h="0">
                <a:tc>
                  <a:txBody>
                    <a:bodyPr/>
                    <a:lstStyle/>
                    <a:p>
                      <a:pPr algn="l"/>
                      <a:r>
                        <a:rPr lang="en-US" sz="1200" dirty="0" smtClean="0">
                          <a:latin typeface="Calibri" panose="020F0502020204030204" pitchFamily="34" charset="0"/>
                        </a:rPr>
                        <a:t> 47502.04.001080</a:t>
                      </a:r>
                    </a:p>
                  </a:txBody>
                  <a:tcPr anchor="ctr"/>
                </a:tc>
                <a:tc>
                  <a:txBody>
                    <a:bodyPr/>
                    <a:lstStyle/>
                    <a:p>
                      <a:r>
                        <a:rPr lang="en-US" sz="1200" dirty="0" smtClean="0">
                          <a:latin typeface="Calibri" panose="020F0502020204030204" pitchFamily="34" charset="0"/>
                        </a:rPr>
                        <a:t>T3 - Radiation Safety Improvements Complete</a:t>
                      </a:r>
                      <a:endParaRPr lang="en-US" sz="1200" dirty="0">
                        <a:latin typeface="Calibri" panose="020F0502020204030204" pitchFamily="34" charset="0"/>
                      </a:endParaRPr>
                    </a:p>
                  </a:txBody>
                  <a:tcPr anchor="ctr"/>
                </a:tc>
                <a:tc>
                  <a:txBody>
                    <a:bodyPr/>
                    <a:lstStyle/>
                    <a:p>
                      <a:pPr algn="r"/>
                      <a:r>
                        <a:rPr lang="en-US" sz="1200" dirty="0" smtClean="0">
                          <a:latin typeface="Calibri" panose="020F0502020204030204" pitchFamily="34" charset="0"/>
                        </a:rPr>
                        <a:t>4/21/2020</a:t>
                      </a:r>
                    </a:p>
                  </a:txBody>
                  <a:tcPr anchor="ctr"/>
                </a:tc>
              </a:tr>
              <a:tr h="0">
                <a:tc>
                  <a:txBody>
                    <a:bodyPr/>
                    <a:lstStyle/>
                    <a:p>
                      <a:pPr algn="l"/>
                      <a:r>
                        <a:rPr lang="en-US" sz="1200" dirty="0" smtClean="0">
                          <a:latin typeface="Calibri" panose="020F0502020204030204" pitchFamily="34" charset="0"/>
                        </a:rPr>
                        <a:t>47502.01.03.000120</a:t>
                      </a:r>
                    </a:p>
                  </a:txBody>
                  <a:tcPr anchor="ctr"/>
                </a:tc>
                <a:tc>
                  <a:txBody>
                    <a:bodyPr/>
                    <a:lstStyle/>
                    <a:p>
                      <a:r>
                        <a:rPr lang="en-US" sz="1200" dirty="0" smtClean="0">
                          <a:latin typeface="Calibri" panose="020F0502020204030204" pitchFamily="34" charset="0"/>
                        </a:rPr>
                        <a:t>T4 - Beam Established to Diagnostic Absorber for Objective KPP</a:t>
                      </a:r>
                    </a:p>
                  </a:txBody>
                  <a:tcPr anchor="ctr"/>
                </a:tc>
                <a:tc>
                  <a:txBody>
                    <a:bodyPr/>
                    <a:lstStyle/>
                    <a:p>
                      <a:pPr algn="r"/>
                      <a:r>
                        <a:rPr lang="en-US" sz="1200" dirty="0" smtClean="0">
                          <a:latin typeface="Calibri" panose="020F0502020204030204" pitchFamily="34" charset="0"/>
                        </a:rPr>
                        <a:t>4/22/2020</a:t>
                      </a:r>
                    </a:p>
                  </a:txBody>
                  <a:tcPr anchor="ctr"/>
                </a:tc>
              </a:tr>
              <a:tr h="0">
                <a:tc>
                  <a:txBody>
                    <a:bodyPr/>
                    <a:lstStyle/>
                    <a:p>
                      <a:pPr algn="l"/>
                      <a:r>
                        <a:rPr lang="en-US" sz="1200" dirty="0" smtClean="0">
                          <a:latin typeface="Calibri" panose="020F0502020204030204" pitchFamily="34" charset="0"/>
                        </a:rPr>
                        <a:t> 47502.09.001070</a:t>
                      </a:r>
                    </a:p>
                  </a:txBody>
                  <a:tcPr anchor="ctr"/>
                </a:tc>
                <a:tc>
                  <a:txBody>
                    <a:bodyPr/>
                    <a:lstStyle/>
                    <a:p>
                      <a:r>
                        <a:rPr lang="en-US" sz="1200" dirty="0" smtClean="0">
                          <a:latin typeface="Calibri" panose="020F0502020204030204" pitchFamily="34" charset="0"/>
                        </a:rPr>
                        <a:t>T4 - Target Station Complete</a:t>
                      </a:r>
                    </a:p>
                  </a:txBody>
                  <a:tcPr anchor="ctr"/>
                </a:tc>
                <a:tc>
                  <a:txBody>
                    <a:bodyPr/>
                    <a:lstStyle/>
                    <a:p>
                      <a:pPr algn="r"/>
                      <a:r>
                        <a:rPr lang="en-US" sz="1200" dirty="0" smtClean="0">
                          <a:latin typeface="Calibri" panose="020F0502020204030204" pitchFamily="34" charset="0"/>
                        </a:rPr>
                        <a:t>7/16/2020</a:t>
                      </a:r>
                    </a:p>
                  </a:txBody>
                  <a:tcPr anchor="ctr"/>
                </a:tc>
              </a:tr>
              <a:tr h="0">
                <a:tc>
                  <a:txBody>
                    <a:bodyPr/>
                    <a:lstStyle/>
                    <a:p>
                      <a:pPr algn="l"/>
                      <a:r>
                        <a:rPr lang="en-US" sz="1200" dirty="0" smtClean="0">
                          <a:latin typeface="Calibri" panose="020F0502020204030204" pitchFamily="34" charset="0"/>
                        </a:rPr>
                        <a:t> 47502.08.001100</a:t>
                      </a:r>
                    </a:p>
                  </a:txBody>
                  <a:tcPr anchor="ctr"/>
                </a:tc>
                <a:tc>
                  <a:txBody>
                    <a:bodyPr/>
                    <a:lstStyle/>
                    <a:p>
                      <a:r>
                        <a:rPr lang="en-US" sz="1200" dirty="0" smtClean="0">
                          <a:latin typeface="Calibri" panose="020F0502020204030204" pitchFamily="34" charset="0"/>
                        </a:rPr>
                        <a:t>T5 - Mu2e Extinction Systems Installation and Close-out Complete</a:t>
                      </a:r>
                    </a:p>
                  </a:txBody>
                  <a:tcPr anchor="ctr"/>
                </a:tc>
                <a:tc>
                  <a:txBody>
                    <a:bodyPr/>
                    <a:lstStyle/>
                    <a:p>
                      <a:pPr algn="r"/>
                      <a:r>
                        <a:rPr lang="en-US" sz="1200" dirty="0" smtClean="0">
                          <a:latin typeface="Calibri" panose="020F0502020204030204" pitchFamily="34" charset="0"/>
                        </a:rPr>
                        <a:t>9/21/2020</a:t>
                      </a:r>
                    </a:p>
                  </a:txBody>
                  <a:tcPr anchor="ctr"/>
                </a:tc>
              </a:tr>
              <a:tr h="0">
                <a:tc>
                  <a:txBody>
                    <a:bodyPr/>
                    <a:lstStyle/>
                    <a:p>
                      <a:pPr algn="l"/>
                      <a:r>
                        <a:rPr lang="en-US" sz="1200" dirty="0" smtClean="0">
                          <a:latin typeface="Calibri" panose="020F0502020204030204" pitchFamily="34" charset="0"/>
                        </a:rPr>
                        <a:t> 47502.01.03.001100</a:t>
                      </a:r>
                    </a:p>
                  </a:txBody>
                  <a:tcPr anchor="ctr"/>
                </a:tc>
                <a:tc>
                  <a:txBody>
                    <a:bodyPr/>
                    <a:lstStyle/>
                    <a:p>
                      <a:r>
                        <a:rPr lang="en-US" sz="1200" dirty="0" smtClean="0">
                          <a:latin typeface="Calibri" panose="020F0502020204030204" pitchFamily="34" charset="0"/>
                        </a:rPr>
                        <a:t>T4 - Implementation Tasks Complete (Ready for Verification that Key Performance Criteria are met)</a:t>
                      </a:r>
                    </a:p>
                  </a:txBody>
                  <a:tcPr anchor="ctr"/>
                </a:tc>
                <a:tc>
                  <a:txBody>
                    <a:bodyPr/>
                    <a:lstStyle/>
                    <a:p>
                      <a:pPr algn="r"/>
                      <a:r>
                        <a:rPr lang="en-US" sz="1200" dirty="0" smtClean="0">
                          <a:latin typeface="Calibri" panose="020F0502020204030204" pitchFamily="34" charset="0"/>
                        </a:rPr>
                        <a:t>9/21/2020</a:t>
                      </a:r>
                    </a:p>
                  </a:txBody>
                  <a:tcPr anchor="ctr"/>
                </a:tc>
              </a:tr>
            </a:tbl>
          </a:graphicData>
        </a:graphic>
      </p:graphicFrame>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40</a:t>
            </a:fld>
            <a:endParaRPr lang="en-US"/>
          </a:p>
        </p:txBody>
      </p:sp>
      <p:sp>
        <p:nvSpPr>
          <p:cNvPr id="3" name="TextBox 2"/>
          <p:cNvSpPr txBox="1"/>
          <p:nvPr/>
        </p:nvSpPr>
        <p:spPr>
          <a:xfrm>
            <a:off x="270982" y="5695949"/>
            <a:ext cx="8602035" cy="461665"/>
          </a:xfrm>
          <a:prstGeom prst="rect">
            <a:avLst/>
          </a:prstGeom>
          <a:noFill/>
        </p:spPr>
        <p:txBody>
          <a:bodyPr wrap="none" rtlCol="0">
            <a:spAutoFit/>
          </a:bodyPr>
          <a:lstStyle/>
          <a:p>
            <a:r>
              <a:rPr lang="en-US" dirty="0" smtClean="0"/>
              <a:t>Total of 268 milestones in the Mu2e Accelerator Upgrades schedule</a:t>
            </a:r>
            <a:endParaRPr lang="en-US" dirty="0"/>
          </a:p>
        </p:txBody>
      </p:sp>
    </p:spTree>
    <p:extLst>
      <p:ext uri="{BB962C8B-B14F-4D97-AF65-F5344CB8AC3E}">
        <p14:creationId xmlns:p14="http://schemas.microsoft.com/office/powerpoint/2010/main" val="19620011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12316" y="5188267"/>
            <a:ext cx="9152181"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12272" y="4761148"/>
            <a:ext cx="9152181" cy="365760"/>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8181" y="4321320"/>
            <a:ext cx="9152181"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8181" y="3613334"/>
            <a:ext cx="9152181" cy="638830"/>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8181" y="2895295"/>
            <a:ext cx="9152181" cy="636026"/>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12315" y="1976451"/>
            <a:ext cx="9156314" cy="866402"/>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2316" y="1562621"/>
            <a:ext cx="9156315"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TextBox 100"/>
          <p:cNvSpPr txBox="1"/>
          <p:nvPr/>
        </p:nvSpPr>
        <p:spPr>
          <a:xfrm>
            <a:off x="1885724" y="1024313"/>
            <a:ext cx="1347196" cy="461665"/>
          </a:xfrm>
          <a:prstGeom prst="rect">
            <a:avLst/>
          </a:prstGeom>
          <a:solidFill>
            <a:schemeClr val="bg1"/>
          </a:solidFill>
        </p:spPr>
        <p:txBody>
          <a:bodyPr wrap="square" rtlCol="0">
            <a:spAutoFit/>
          </a:bodyPr>
          <a:lstStyle/>
          <a:p>
            <a:pPr algn="ctr"/>
            <a:r>
              <a:rPr lang="en-US" sz="1200" dirty="0" smtClean="0">
                <a:solidFill>
                  <a:srgbClr val="0000FF"/>
                </a:solidFill>
                <a:latin typeface="Calibri" panose="020F0502020204030204" pitchFamily="34" charset="0"/>
              </a:rPr>
              <a:t>M4 Enclosure </a:t>
            </a:r>
          </a:p>
          <a:p>
            <a:pPr algn="ctr"/>
            <a:r>
              <a:rPr lang="en-US" sz="1200" dirty="0" smtClean="0">
                <a:solidFill>
                  <a:srgbClr val="0000FF"/>
                </a:solidFill>
                <a:latin typeface="Calibri" panose="020F0502020204030204" pitchFamily="34" charset="0"/>
              </a:rPr>
              <a:t>BO</a:t>
            </a:r>
            <a:endParaRPr lang="en-US" sz="1200" dirty="0">
              <a:solidFill>
                <a:srgbClr val="0000FF"/>
              </a:solidFill>
              <a:latin typeface="Calibri" panose="020F0502020204030204" pitchFamily="34" charset="0"/>
            </a:endParaRPr>
          </a:p>
        </p:txBody>
      </p:sp>
      <p:sp>
        <p:nvSpPr>
          <p:cNvPr id="2" name="Title 1"/>
          <p:cNvSpPr>
            <a:spLocks noGrp="1"/>
          </p:cNvSpPr>
          <p:nvPr>
            <p:ph type="title"/>
          </p:nvPr>
        </p:nvSpPr>
        <p:spPr/>
        <p:txBody>
          <a:bodyPr/>
          <a:lstStyle/>
          <a:p>
            <a:r>
              <a:rPr lang="en-US" smtClean="0"/>
              <a:t>Schedule</a:t>
            </a:r>
            <a:endParaRPr lang="en-US"/>
          </a:p>
        </p:txBody>
      </p:sp>
      <p:graphicFrame>
        <p:nvGraphicFramePr>
          <p:cNvPr id="44" name="Table 43"/>
          <p:cNvGraphicFramePr>
            <a:graphicFrameLocks noGrp="1"/>
          </p:cNvGraphicFramePr>
          <p:nvPr>
            <p:extLst>
              <p:ext uri="{D42A27DB-BD31-4B8C-83A1-F6EECF244321}">
                <p14:modId xmlns:p14="http://schemas.microsoft.com/office/powerpoint/2010/main" val="2406966872"/>
              </p:ext>
            </p:extLst>
          </p:nvPr>
        </p:nvGraphicFramePr>
        <p:xfrm>
          <a:off x="15516" y="5622527"/>
          <a:ext cx="8686796" cy="556260"/>
        </p:xfrm>
        <a:graphic>
          <a:graphicData uri="http://schemas.openxmlformats.org/drawingml/2006/table">
            <a:tbl>
              <a:tblPr/>
              <a:tblGrid>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tblGrid>
              <a:tr h="143356">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r>
              <a:tr h="169821">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r>
              <a:tr h="169821">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bl>
          </a:graphicData>
        </a:graphic>
      </p:graphicFrame>
      <p:sp>
        <p:nvSpPr>
          <p:cNvPr id="45" name="Rectangle 44"/>
          <p:cNvSpPr/>
          <p:nvPr/>
        </p:nvSpPr>
        <p:spPr>
          <a:xfrm>
            <a:off x="15516" y="5613003"/>
            <a:ext cx="8606149" cy="381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6" name="Right Arrow 45"/>
          <p:cNvSpPr/>
          <p:nvPr/>
        </p:nvSpPr>
        <p:spPr>
          <a:xfrm>
            <a:off x="0" y="5803900"/>
            <a:ext cx="9144000" cy="908050"/>
          </a:xfrm>
          <a:prstGeom prst="rightArrow">
            <a:avLst>
              <a:gd name="adj1" fmla="val 50000"/>
              <a:gd name="adj2" fmla="val 38112"/>
            </a:avLst>
          </a:prstGeom>
          <a:gradFill flip="none" rotWithShape="1">
            <a:gsLst>
              <a:gs pos="0">
                <a:schemeClr val="accent5">
                  <a:lumMod val="50000"/>
                </a:schemeClr>
              </a:gs>
              <a:gs pos="92000">
                <a:srgbClr val="FFFFFF"/>
              </a:gs>
            </a:gsLst>
            <a:path path="rect">
              <a:fillToRect l="100000" t="100000"/>
            </a:path>
            <a:tileRect r="-100000" b="-100000"/>
          </a:gradFill>
          <a:ln>
            <a:solidFill>
              <a:schemeClr val="tx1"/>
            </a:solid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tabLst>
                <a:tab pos="914400" algn="ctr"/>
              </a:tabLst>
            </a:pPr>
            <a:r>
              <a:rPr lang="en-US" sz="1400" smtClean="0">
                <a:solidFill>
                  <a:srgbClr val="404040"/>
                </a:solidFill>
                <a:latin typeface="Calibri" panose="020F0502020204030204" pitchFamily="34" charset="0"/>
                <a:ea typeface="ＭＳ Ｐゴシック" charset="0"/>
              </a:rPr>
              <a:t>	                   FY14                 FY15                </a:t>
            </a:r>
            <a:r>
              <a:rPr lang="en-US" sz="1400">
                <a:solidFill>
                  <a:srgbClr val="404040"/>
                </a:solidFill>
                <a:latin typeface="Calibri" panose="020F0502020204030204" pitchFamily="34" charset="0"/>
                <a:ea typeface="ＭＳ Ｐゴシック" charset="0"/>
              </a:rPr>
              <a:t>FY16                 FY17                 FY18                 FY19                FY20                  </a:t>
            </a:r>
            <a:r>
              <a:rPr lang="en-US" sz="1400" smtClean="0">
                <a:solidFill>
                  <a:srgbClr val="404040"/>
                </a:solidFill>
                <a:latin typeface="Calibri" panose="020F0502020204030204" pitchFamily="34" charset="0"/>
                <a:ea typeface="ＭＳ Ｐゴシック" charset="0"/>
              </a:rPr>
              <a:t>FY21</a:t>
            </a:r>
            <a:endParaRPr lang="en-US" sz="1400">
              <a:solidFill>
                <a:srgbClr val="404040"/>
              </a:solidFill>
              <a:latin typeface="Calibri" panose="020F0502020204030204" pitchFamily="34" charset="0"/>
              <a:ea typeface="ＭＳ Ｐゴシック" charset="0"/>
            </a:endParaRPr>
          </a:p>
        </p:txBody>
      </p:sp>
      <p:cxnSp>
        <p:nvCxnSpPr>
          <p:cNvPr id="54" name="Straight Connector 53"/>
          <p:cNvCxnSpPr/>
          <p:nvPr/>
        </p:nvCxnSpPr>
        <p:spPr>
          <a:xfrm rot="5400000">
            <a:off x="6334857" y="410151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2559321" y="849117"/>
            <a:ext cx="836657" cy="5629554"/>
            <a:chOff x="2329715" y="862686"/>
            <a:chExt cx="836657" cy="5629554"/>
          </a:xfrm>
        </p:grpSpPr>
        <p:sp>
          <p:nvSpPr>
            <p:cNvPr id="57" name="Diamond 56"/>
            <p:cNvSpPr>
              <a:spLocks noChangeAspect="1"/>
            </p:cNvSpPr>
            <p:nvPr/>
          </p:nvSpPr>
          <p:spPr>
            <a:xfrm>
              <a:off x="2635352" y="6257925"/>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60" name="Straight Connector 59"/>
            <p:cNvCxnSpPr>
              <a:stCxn id="57" idx="0"/>
            </p:cNvCxnSpPr>
            <p:nvPr/>
          </p:nvCxnSpPr>
          <p:spPr>
            <a:xfrm flipV="1">
              <a:off x="2752510" y="1268532"/>
              <a:ext cx="0" cy="4989393"/>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329715" y="862686"/>
              <a:ext cx="836657" cy="307777"/>
            </a:xfrm>
            <a:prstGeom prst="rect">
              <a:avLst/>
            </a:prstGeom>
            <a:noFill/>
          </p:spPr>
          <p:txBody>
            <a:bodyPr wrap="square" rtlCol="0">
              <a:spAutoFit/>
            </a:bodyPr>
            <a:lstStyle/>
            <a:p>
              <a:pPr algn="ctr"/>
              <a:r>
                <a:rPr lang="en-US" sz="1400" dirty="0" smtClean="0">
                  <a:latin typeface="Calibri" panose="020F0502020204030204" pitchFamily="34" charset="0"/>
                </a:rPr>
                <a:t>CD-3c</a:t>
              </a:r>
            </a:p>
          </p:txBody>
        </p:sp>
      </p:grpSp>
      <p:grpSp>
        <p:nvGrpSpPr>
          <p:cNvPr id="92" name="Group 91"/>
          <p:cNvGrpSpPr/>
          <p:nvPr/>
        </p:nvGrpSpPr>
        <p:grpSpPr>
          <a:xfrm>
            <a:off x="2442166" y="1448780"/>
            <a:ext cx="234315" cy="5023858"/>
            <a:chOff x="2035136" y="269538"/>
            <a:chExt cx="234315" cy="5538039"/>
          </a:xfrm>
        </p:grpSpPr>
        <p:sp>
          <p:nvSpPr>
            <p:cNvPr id="93" name="Diamond 92"/>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94" name="Straight Connector 93"/>
            <p:cNvCxnSpPr>
              <a:stCxn id="93"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p:cNvCxnSpPr/>
          <p:nvPr/>
        </p:nvCxnSpPr>
        <p:spPr>
          <a:xfrm rot="5400000">
            <a:off x="-819454" y="4086153"/>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1850020" y="411055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08969"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1218619" y="4114211"/>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263319" y="412056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285669" y="412056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303518" y="859675"/>
            <a:ext cx="836657" cy="5618996"/>
            <a:chOff x="1115616" y="871972"/>
            <a:chExt cx="836657" cy="5618996"/>
          </a:xfrm>
        </p:grpSpPr>
        <p:sp>
          <p:nvSpPr>
            <p:cNvPr id="58" name="Diamond 57"/>
            <p:cNvSpPr>
              <a:spLocks noChangeAspect="1"/>
            </p:cNvSpPr>
            <p:nvPr/>
          </p:nvSpPr>
          <p:spPr>
            <a:xfrm>
              <a:off x="1415054" y="6256653"/>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59" name="Straight Connector 58"/>
            <p:cNvCxnSpPr>
              <a:stCxn id="58" idx="0"/>
              <a:endCxn id="61" idx="2"/>
            </p:cNvCxnSpPr>
            <p:nvPr/>
          </p:nvCxnSpPr>
          <p:spPr>
            <a:xfrm flipV="1">
              <a:off x="1532212" y="1179749"/>
              <a:ext cx="1733" cy="5076904"/>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115616" y="871972"/>
              <a:ext cx="836657" cy="307777"/>
            </a:xfrm>
            <a:prstGeom prst="rect">
              <a:avLst/>
            </a:prstGeom>
            <a:noFill/>
          </p:spPr>
          <p:txBody>
            <a:bodyPr wrap="square" rtlCol="0">
              <a:spAutoFit/>
            </a:bodyPr>
            <a:lstStyle/>
            <a:p>
              <a:pPr algn="ctr"/>
              <a:r>
                <a:rPr lang="en-US" sz="1400" dirty="0" smtClean="0">
                  <a:latin typeface="Calibri" panose="020F0502020204030204" pitchFamily="34" charset="0"/>
                </a:rPr>
                <a:t>CD-2/3b</a:t>
              </a:r>
            </a:p>
          </p:txBody>
        </p:sp>
      </p:grpSp>
      <p:cxnSp>
        <p:nvCxnSpPr>
          <p:cNvPr id="63" name="Straight Connector 62"/>
          <p:cNvCxnSpPr/>
          <p:nvPr/>
        </p:nvCxnSpPr>
        <p:spPr>
          <a:xfrm rot="5400000">
            <a:off x="2247319" y="4103595"/>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501924" y="1555776"/>
            <a:ext cx="183782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200" dirty="0" smtClean="0">
                <a:solidFill>
                  <a:schemeClr val="tx1"/>
                </a:solidFill>
                <a:latin typeface="Calibri" panose="020F0502020204030204" pitchFamily="34" charset="0"/>
              </a:rPr>
              <a:t>Resonant Extraction Design</a:t>
            </a:r>
            <a:endParaRPr lang="en-US" sz="1200" dirty="0">
              <a:solidFill>
                <a:schemeClr val="tx1"/>
              </a:solidFill>
              <a:latin typeface="Calibri" panose="020F0502020204030204" pitchFamily="34" charset="0"/>
            </a:endParaRPr>
          </a:p>
        </p:txBody>
      </p:sp>
      <p:grpSp>
        <p:nvGrpSpPr>
          <p:cNvPr id="102" name="Group 101"/>
          <p:cNvGrpSpPr/>
          <p:nvPr/>
        </p:nvGrpSpPr>
        <p:grpSpPr>
          <a:xfrm>
            <a:off x="6332855" y="1045471"/>
            <a:ext cx="234315" cy="5433200"/>
            <a:chOff x="2035136" y="269538"/>
            <a:chExt cx="234315" cy="5538039"/>
          </a:xfrm>
        </p:grpSpPr>
        <p:sp>
          <p:nvSpPr>
            <p:cNvPr id="103" name="Diamond 102"/>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104" name="Straight Connector 103"/>
            <p:cNvCxnSpPr>
              <a:stCxn id="103"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a:xfrm>
            <a:off x="3967664" y="5613003"/>
            <a:ext cx="2161683" cy="381793"/>
          </a:xfrm>
          <a:prstGeom prst="rect">
            <a:avLst/>
          </a:prstGeom>
          <a:gradFill>
            <a:gsLst>
              <a:gs pos="0">
                <a:schemeClr val="accent4">
                  <a:lumMod val="20000"/>
                  <a:lumOff val="80000"/>
                </a:schemeClr>
              </a:gs>
              <a:gs pos="30000">
                <a:schemeClr val="accent4">
                  <a:lumMod val="20000"/>
                  <a:lumOff val="80000"/>
                </a:schemeClr>
              </a:gs>
              <a:gs pos="64999">
                <a:schemeClr val="accent4">
                  <a:lumMod val="40000"/>
                  <a:lumOff val="60000"/>
                </a:schemeClr>
              </a:gs>
              <a:gs pos="89999">
                <a:schemeClr val="accent4">
                  <a:lumMod val="60000"/>
                  <a:lumOff val="40000"/>
                </a:schemeClr>
              </a:gs>
              <a:gs pos="100000">
                <a:schemeClr val="accent4">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FF"/>
                </a:solidFill>
                <a:effectLst>
                  <a:outerShdw blurRad="38100" dist="38100" dir="2700000" algn="tl">
                    <a:srgbClr val="000000">
                      <a:alpha val="43137"/>
                    </a:srgbClr>
                  </a:outerShdw>
                </a:effectLst>
                <a:latin typeface="Calibri" panose="020F0502020204030204" pitchFamily="34" charset="0"/>
              </a:rPr>
              <a:t>g-2 Beam Operations</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ndParaRPr>
          </a:p>
        </p:txBody>
      </p:sp>
      <p:sp>
        <p:nvSpPr>
          <p:cNvPr id="79" name="Rectangle 78"/>
          <p:cNvSpPr/>
          <p:nvPr/>
        </p:nvSpPr>
        <p:spPr>
          <a:xfrm>
            <a:off x="5616116" y="2299212"/>
            <a:ext cx="580700" cy="23312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80" name="Rectangle 79"/>
          <p:cNvSpPr/>
          <p:nvPr/>
        </p:nvSpPr>
        <p:spPr>
          <a:xfrm>
            <a:off x="503548" y="3609020"/>
            <a:ext cx="1301131" cy="64008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smtClean="0">
                <a:solidFill>
                  <a:schemeClr val="tx1"/>
                </a:solidFill>
                <a:latin typeface="Calibri" panose="020F0502020204030204" pitchFamily="34" charset="0"/>
              </a:rPr>
              <a:t>Extinction Design</a:t>
            </a:r>
            <a:endParaRPr lang="en-US" sz="1100" dirty="0">
              <a:solidFill>
                <a:schemeClr val="tx1"/>
              </a:solidFill>
              <a:latin typeface="Calibri" panose="020F0502020204030204" pitchFamily="34" charset="0"/>
            </a:endParaRPr>
          </a:p>
        </p:txBody>
      </p:sp>
      <p:sp>
        <p:nvSpPr>
          <p:cNvPr id="81" name="Rectangle 80"/>
          <p:cNvSpPr/>
          <p:nvPr/>
        </p:nvSpPr>
        <p:spPr>
          <a:xfrm>
            <a:off x="3588182" y="3613334"/>
            <a:ext cx="2036487"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000" dirty="0" smtClean="0">
                <a:solidFill>
                  <a:srgbClr val="000000"/>
                </a:solidFill>
                <a:latin typeface="Calibri" panose="020F0502020204030204" pitchFamily="34" charset="0"/>
                <a:cs typeface="Calibri"/>
              </a:rPr>
              <a:t>AC Dipole, Pwr Supply &amp; Collimator Procurement, Fabrication &amp; Install</a:t>
            </a:r>
            <a:endParaRPr lang="en-US" sz="1000" dirty="0">
              <a:solidFill>
                <a:srgbClr val="000000"/>
              </a:solidFill>
              <a:latin typeface="Calibri" panose="020F0502020204030204" pitchFamily="34" charset="0"/>
              <a:cs typeface="Calibri"/>
            </a:endParaRPr>
          </a:p>
        </p:txBody>
      </p:sp>
      <p:sp>
        <p:nvSpPr>
          <p:cNvPr id="78" name="Rectangle 77"/>
          <p:cNvSpPr/>
          <p:nvPr/>
        </p:nvSpPr>
        <p:spPr>
          <a:xfrm>
            <a:off x="501925" y="1976452"/>
            <a:ext cx="2174556" cy="842947"/>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chemeClr val="tx1"/>
                </a:solidFill>
                <a:latin typeface="Calibri" panose="020F0502020204030204" pitchFamily="34" charset="0"/>
              </a:rPr>
              <a:t>External (M4) Beamline Design</a:t>
            </a:r>
            <a:endParaRPr lang="en-US" sz="1200" dirty="0">
              <a:solidFill>
                <a:schemeClr val="tx1"/>
              </a:solidFill>
              <a:latin typeface="Calibri" panose="020F0502020204030204" pitchFamily="34" charset="0"/>
            </a:endParaRPr>
          </a:p>
        </p:txBody>
      </p:sp>
      <p:sp>
        <p:nvSpPr>
          <p:cNvPr id="83" name="Rectangle 82"/>
          <p:cNvSpPr/>
          <p:nvPr/>
        </p:nvSpPr>
        <p:spPr>
          <a:xfrm>
            <a:off x="503548" y="2888940"/>
            <a:ext cx="1938618" cy="64008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chemeClr val="tx1"/>
                </a:solidFill>
                <a:latin typeface="Calibri" panose="020F0502020204030204" pitchFamily="34" charset="0"/>
              </a:rPr>
              <a:t>Target Station Design</a:t>
            </a:r>
            <a:endParaRPr lang="en-US" sz="1200" dirty="0">
              <a:solidFill>
                <a:schemeClr val="tx1"/>
              </a:solidFill>
              <a:latin typeface="Calibri" panose="020F0502020204030204" pitchFamily="34" charset="0"/>
            </a:endParaRPr>
          </a:p>
        </p:txBody>
      </p:sp>
      <p:sp>
        <p:nvSpPr>
          <p:cNvPr id="84" name="Rectangle 83"/>
          <p:cNvSpPr/>
          <p:nvPr/>
        </p:nvSpPr>
        <p:spPr>
          <a:xfrm>
            <a:off x="4147141" y="2888940"/>
            <a:ext cx="342900"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85" name="Rectangle 84"/>
          <p:cNvSpPr/>
          <p:nvPr/>
        </p:nvSpPr>
        <p:spPr>
          <a:xfrm>
            <a:off x="3588182" y="3212976"/>
            <a:ext cx="2330209" cy="31834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latin typeface="Calibri" panose="020F0502020204030204" pitchFamily="34" charset="0"/>
                <a:cs typeface="Calibri"/>
              </a:rPr>
              <a:t>HRS Procurement &amp; Fabrication</a:t>
            </a:r>
            <a:endParaRPr lang="en-US" sz="1050" dirty="0">
              <a:solidFill>
                <a:srgbClr val="000000"/>
              </a:solidFill>
              <a:latin typeface="Calibri" panose="020F0502020204030204" pitchFamily="34" charset="0"/>
              <a:cs typeface="Calibri"/>
            </a:endParaRPr>
          </a:p>
        </p:txBody>
      </p:sp>
      <p:sp>
        <p:nvSpPr>
          <p:cNvPr id="89" name="Rectangle 88"/>
          <p:cNvSpPr/>
          <p:nvPr/>
        </p:nvSpPr>
        <p:spPr>
          <a:xfrm>
            <a:off x="3588182" y="4329100"/>
            <a:ext cx="1951275"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00"/>
                </a:solidFill>
                <a:latin typeface="Calibri" panose="020F0502020204030204" pitchFamily="34" charset="0"/>
                <a:cs typeface="Calibri"/>
              </a:rPr>
              <a:t>Instrumentation &amp; Controls Implementation</a:t>
            </a:r>
            <a:endParaRPr lang="en-US" sz="1100" dirty="0">
              <a:solidFill>
                <a:srgbClr val="000000"/>
              </a:solidFill>
              <a:latin typeface="Calibri" panose="020F0502020204030204" pitchFamily="34" charset="0"/>
              <a:cs typeface="Calibri"/>
            </a:endParaRPr>
          </a:p>
        </p:txBody>
      </p:sp>
      <p:sp>
        <p:nvSpPr>
          <p:cNvPr id="91" name="Rectangle 90"/>
          <p:cNvSpPr/>
          <p:nvPr/>
        </p:nvSpPr>
        <p:spPr>
          <a:xfrm>
            <a:off x="3588182" y="5188267"/>
            <a:ext cx="3252070"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100" dirty="0" smtClean="0">
                <a:solidFill>
                  <a:srgbClr val="000000"/>
                </a:solidFill>
                <a:latin typeface="Calibri" panose="020F0502020204030204" pitchFamily="34" charset="0"/>
                <a:cs typeface="Calibri"/>
              </a:rPr>
              <a:t>Delivery Ring RF </a:t>
            </a:r>
            <a:r>
              <a:rPr lang="en-US" sz="1100" dirty="0">
                <a:solidFill>
                  <a:srgbClr val="000000"/>
                </a:solidFill>
                <a:latin typeface="Calibri" panose="020F0502020204030204" pitchFamily="34" charset="0"/>
                <a:cs typeface="Calibri"/>
              </a:rPr>
              <a:t>Procurements, Fabrication &amp; Installation</a:t>
            </a:r>
          </a:p>
        </p:txBody>
      </p:sp>
      <p:sp>
        <p:nvSpPr>
          <p:cNvPr id="105" name="TextBox 104"/>
          <p:cNvSpPr txBox="1"/>
          <p:nvPr/>
        </p:nvSpPr>
        <p:spPr>
          <a:xfrm>
            <a:off x="5834856" y="599581"/>
            <a:ext cx="1201600" cy="424732"/>
          </a:xfrm>
          <a:prstGeom prst="rect">
            <a:avLst/>
          </a:prstGeom>
          <a:solidFill>
            <a:schemeClr val="bg1"/>
          </a:solidFill>
        </p:spPr>
        <p:txBody>
          <a:bodyPr wrap="square" rtlCol="0">
            <a:spAutoFit/>
          </a:bodyPr>
          <a:lstStyle/>
          <a:p>
            <a:pPr algn="ctr">
              <a:lnSpc>
                <a:spcPct val="90000"/>
              </a:lnSpc>
            </a:pPr>
            <a:r>
              <a:rPr lang="en-US" sz="1200" dirty="0" smtClean="0">
                <a:solidFill>
                  <a:srgbClr val="0000FF"/>
                </a:solidFill>
                <a:latin typeface="Calibri" panose="020F0502020204030204" pitchFamily="34" charset="0"/>
              </a:rPr>
              <a:t>PS Arrives @ Mu2e </a:t>
            </a:r>
            <a:r>
              <a:rPr lang="en-US" sz="1200" dirty="0" err="1" smtClean="0">
                <a:solidFill>
                  <a:srgbClr val="0000FF"/>
                </a:solidFill>
                <a:latin typeface="Calibri" panose="020F0502020204030204" pitchFamily="34" charset="0"/>
              </a:rPr>
              <a:t>Bldg</a:t>
            </a:r>
            <a:endParaRPr lang="en-US" sz="1200" dirty="0">
              <a:solidFill>
                <a:srgbClr val="0000FF"/>
              </a:solidFill>
              <a:latin typeface="Calibri" panose="020F0502020204030204" pitchFamily="34" charset="0"/>
            </a:endParaRPr>
          </a:p>
        </p:txBody>
      </p:sp>
      <p:sp>
        <p:nvSpPr>
          <p:cNvPr id="3" name="Date Placeholder 2"/>
          <p:cNvSpPr>
            <a:spLocks noGrp="1"/>
          </p:cNvSpPr>
          <p:nvPr>
            <p:ph type="dt" sz="half" idx="10"/>
          </p:nvPr>
        </p:nvSpPr>
        <p:spPr/>
        <p:txBody>
          <a:bodyPr/>
          <a:lstStyle/>
          <a:p>
            <a:pPr>
              <a:defRPr/>
            </a:pPr>
            <a:r>
              <a:rPr lang="en-US" smtClean="0"/>
              <a:t>10/21/14</a:t>
            </a:r>
            <a:endParaRPr lang="en-US"/>
          </a:p>
        </p:txBody>
      </p:sp>
      <p:sp>
        <p:nvSpPr>
          <p:cNvPr id="4" name="Footer Placeholder 3"/>
          <p:cNvSpPr>
            <a:spLocks noGrp="1"/>
          </p:cNvSpPr>
          <p:nvPr>
            <p:ph type="ftr" sz="quarter" idx="11"/>
          </p:nvPr>
        </p:nvSpPr>
        <p:spPr/>
        <p:txBody>
          <a:bodyPr/>
          <a:lstStyle/>
          <a:p>
            <a:pPr>
              <a:defRPr/>
            </a:pPr>
            <a:r>
              <a:rPr lang="de-DE" smtClean="0"/>
              <a:t>S. Werkema - Mu2e Accelerator Systems</a:t>
            </a:r>
            <a:endParaRPr lang="en-US" b="1"/>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41</a:t>
            </a:fld>
            <a:endParaRPr lang="en-US"/>
          </a:p>
        </p:txBody>
      </p:sp>
      <p:sp>
        <p:nvSpPr>
          <p:cNvPr id="65" name="Rectangle 64"/>
          <p:cNvSpPr/>
          <p:nvPr/>
        </p:nvSpPr>
        <p:spPr>
          <a:xfrm>
            <a:off x="2982117" y="1555776"/>
            <a:ext cx="2586898"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050" dirty="0" smtClean="0">
                <a:solidFill>
                  <a:srgbClr val="000000"/>
                </a:solidFill>
                <a:latin typeface="Calibri" panose="020F0502020204030204" pitchFamily="34" charset="0"/>
                <a:cs typeface="Calibri"/>
              </a:rPr>
              <a:t>Fabrication &amp; Installation of Resonant </a:t>
            </a:r>
            <a:r>
              <a:rPr lang="en-US" sz="1050" dirty="0" err="1" smtClean="0">
                <a:solidFill>
                  <a:srgbClr val="000000"/>
                </a:solidFill>
                <a:latin typeface="Calibri" panose="020F0502020204030204" pitchFamily="34" charset="0"/>
                <a:cs typeface="Calibri"/>
              </a:rPr>
              <a:t>Extr</a:t>
            </a:r>
            <a:r>
              <a:rPr lang="en-US" sz="1050" dirty="0" smtClean="0">
                <a:solidFill>
                  <a:srgbClr val="000000"/>
                </a:solidFill>
                <a:latin typeface="Calibri" panose="020F0502020204030204" pitchFamily="34" charset="0"/>
                <a:cs typeface="Calibri"/>
              </a:rPr>
              <a:t>. Magnets, Power Supplies, &amp; Electronics</a:t>
            </a:r>
            <a:endParaRPr lang="en-US" sz="1050" dirty="0">
              <a:solidFill>
                <a:srgbClr val="000000"/>
              </a:solidFill>
              <a:latin typeface="Calibri" panose="020F0502020204030204" pitchFamily="34" charset="0"/>
              <a:cs typeface="Calibri"/>
            </a:endParaRPr>
          </a:p>
        </p:txBody>
      </p:sp>
      <p:sp>
        <p:nvSpPr>
          <p:cNvPr id="73" name="Rectangle 72"/>
          <p:cNvSpPr/>
          <p:nvPr/>
        </p:nvSpPr>
        <p:spPr>
          <a:xfrm>
            <a:off x="5600904" y="1552918"/>
            <a:ext cx="611123"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latin typeface="Calibri" panose="020F0502020204030204" pitchFamily="34" charset="0"/>
                <a:cs typeface="Calibri"/>
              </a:rPr>
              <a:t>Fabricate ESS</a:t>
            </a:r>
            <a:endParaRPr lang="en-US" sz="800" dirty="0">
              <a:solidFill>
                <a:srgbClr val="000000"/>
              </a:solidFill>
              <a:latin typeface="Calibri" panose="020F0502020204030204" pitchFamily="34" charset="0"/>
              <a:cs typeface="Calibri"/>
            </a:endParaRPr>
          </a:p>
        </p:txBody>
      </p:sp>
      <p:sp>
        <p:nvSpPr>
          <p:cNvPr id="68" name="Rectangle 67"/>
          <p:cNvSpPr/>
          <p:nvPr/>
        </p:nvSpPr>
        <p:spPr>
          <a:xfrm>
            <a:off x="4643967" y="1976452"/>
            <a:ext cx="969707" cy="233126"/>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000000"/>
              </a:solidFill>
              <a:latin typeface="Calibri" panose="020F0502020204030204" pitchFamily="34" charset="0"/>
              <a:cs typeface="Calibri"/>
            </a:endParaRPr>
          </a:p>
        </p:txBody>
      </p:sp>
      <p:sp>
        <p:nvSpPr>
          <p:cNvPr id="69" name="Rectangle 68"/>
          <p:cNvSpPr/>
          <p:nvPr/>
        </p:nvSpPr>
        <p:spPr>
          <a:xfrm>
            <a:off x="6191235" y="2595486"/>
            <a:ext cx="517556" cy="23312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grpSp>
        <p:nvGrpSpPr>
          <p:cNvPr id="76" name="Group 75"/>
          <p:cNvGrpSpPr/>
          <p:nvPr/>
        </p:nvGrpSpPr>
        <p:grpSpPr>
          <a:xfrm>
            <a:off x="6869725" y="1454813"/>
            <a:ext cx="234315" cy="5023858"/>
            <a:chOff x="2035136" y="269538"/>
            <a:chExt cx="234315" cy="5538039"/>
          </a:xfrm>
        </p:grpSpPr>
        <p:sp>
          <p:nvSpPr>
            <p:cNvPr id="95" name="Diamond 94"/>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96" name="Straight Connector 95"/>
            <p:cNvCxnSpPr>
              <a:stCxn id="95"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13" name="Straight Connector 12"/>
          <p:cNvCxnSpPr/>
          <p:nvPr/>
        </p:nvCxnSpPr>
        <p:spPr>
          <a:xfrm>
            <a:off x="9591991" y="1255145"/>
            <a:ext cx="10402612" cy="0"/>
          </a:xfrm>
          <a:prstGeom prst="line">
            <a:avLst/>
          </a:prstGeom>
          <a:ln w="190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9939839" y="217739"/>
            <a:ext cx="0" cy="6390332"/>
          </a:xfrm>
          <a:prstGeom prst="line">
            <a:avLst/>
          </a:prstGeom>
          <a:ln w="190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522463" y="2895295"/>
            <a:ext cx="1225015" cy="261610"/>
          </a:xfrm>
          <a:prstGeom prst="rect">
            <a:avLst/>
          </a:prstGeom>
          <a:solidFill>
            <a:schemeClr val="bg1"/>
          </a:solidFill>
        </p:spPr>
        <p:txBody>
          <a:bodyPr wrap="none" rtlCol="0">
            <a:spAutoFit/>
          </a:bodyPr>
          <a:lstStyle/>
          <a:p>
            <a:r>
              <a:rPr lang="en-US" sz="1100" dirty="0">
                <a:solidFill>
                  <a:srgbClr val="000000"/>
                </a:solidFill>
                <a:latin typeface="Calibri" panose="020F0502020204030204" pitchFamily="34" charset="0"/>
                <a:cs typeface="Calibri"/>
              </a:rPr>
              <a:t>Target </a:t>
            </a:r>
            <a:r>
              <a:rPr lang="en-US" sz="1100" dirty="0" smtClean="0">
                <a:solidFill>
                  <a:srgbClr val="000000"/>
                </a:solidFill>
                <a:latin typeface="Calibri" panose="020F0502020204030204" pitchFamily="34" charset="0"/>
                <a:cs typeface="Calibri"/>
              </a:rPr>
              <a:t>Fabrication</a:t>
            </a:r>
            <a:endParaRPr lang="en-US" sz="1100" dirty="0">
              <a:solidFill>
                <a:srgbClr val="000000"/>
              </a:solidFill>
              <a:latin typeface="Calibri" panose="020F0502020204030204" pitchFamily="34" charset="0"/>
              <a:cs typeface="Calibri"/>
            </a:endParaRPr>
          </a:p>
        </p:txBody>
      </p:sp>
      <p:sp>
        <p:nvSpPr>
          <p:cNvPr id="99" name="Rectangle 98"/>
          <p:cNvSpPr/>
          <p:nvPr/>
        </p:nvSpPr>
        <p:spPr>
          <a:xfrm>
            <a:off x="6541026" y="3234988"/>
            <a:ext cx="144638"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106" name="Rectangle 105"/>
          <p:cNvSpPr/>
          <p:nvPr/>
        </p:nvSpPr>
        <p:spPr>
          <a:xfrm>
            <a:off x="503548" y="4329100"/>
            <a:ext cx="2055774"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100" dirty="0" smtClean="0">
                <a:solidFill>
                  <a:schemeClr val="tx1"/>
                </a:solidFill>
                <a:latin typeface="Calibri" panose="020F0502020204030204" pitchFamily="34" charset="0"/>
              </a:rPr>
              <a:t>Instrumentation &amp; Controls Design</a:t>
            </a:r>
            <a:endParaRPr lang="en-US" sz="1100" dirty="0">
              <a:solidFill>
                <a:schemeClr val="tx1"/>
              </a:solidFill>
              <a:latin typeface="Calibri" panose="020F0502020204030204" pitchFamily="34" charset="0"/>
            </a:endParaRPr>
          </a:p>
        </p:txBody>
      </p:sp>
      <p:sp>
        <p:nvSpPr>
          <p:cNvPr id="107" name="Rectangle 106"/>
          <p:cNvSpPr/>
          <p:nvPr/>
        </p:nvSpPr>
        <p:spPr>
          <a:xfrm>
            <a:off x="503548" y="4761148"/>
            <a:ext cx="155715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smtClean="0">
                <a:solidFill>
                  <a:schemeClr val="tx1"/>
                </a:solidFill>
                <a:latin typeface="Calibri" panose="020F0502020204030204" pitchFamily="34" charset="0"/>
              </a:rPr>
              <a:t>Radiation Safety Design</a:t>
            </a:r>
            <a:endParaRPr lang="en-US" sz="1100" dirty="0">
              <a:solidFill>
                <a:schemeClr val="tx1"/>
              </a:solidFill>
              <a:latin typeface="Calibri" panose="020F0502020204030204" pitchFamily="34" charset="0"/>
            </a:endParaRPr>
          </a:p>
        </p:txBody>
      </p:sp>
      <p:sp>
        <p:nvSpPr>
          <p:cNvPr id="108" name="Rectangle 107"/>
          <p:cNvSpPr/>
          <p:nvPr/>
        </p:nvSpPr>
        <p:spPr>
          <a:xfrm>
            <a:off x="503548" y="5188267"/>
            <a:ext cx="17272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100" dirty="0">
              <a:solidFill>
                <a:schemeClr val="tx1"/>
              </a:solidFill>
              <a:latin typeface="Calibri" panose="020F0502020204030204" pitchFamily="34" charset="0"/>
            </a:endParaRPr>
          </a:p>
        </p:txBody>
      </p:sp>
      <p:sp>
        <p:nvSpPr>
          <p:cNvPr id="19" name="TextBox 18"/>
          <p:cNvSpPr txBox="1"/>
          <p:nvPr/>
        </p:nvSpPr>
        <p:spPr>
          <a:xfrm>
            <a:off x="720997" y="5240342"/>
            <a:ext cx="1523174" cy="261610"/>
          </a:xfrm>
          <a:prstGeom prst="rect">
            <a:avLst/>
          </a:prstGeom>
          <a:solidFill>
            <a:schemeClr val="bg1"/>
          </a:solidFill>
        </p:spPr>
        <p:txBody>
          <a:bodyPr wrap="none" rtlCol="0">
            <a:spAutoFit/>
          </a:bodyPr>
          <a:lstStyle/>
          <a:p>
            <a:r>
              <a:rPr lang="en-US" sz="1100" dirty="0">
                <a:latin typeface="Calibri" panose="020F0502020204030204" pitchFamily="34" charset="0"/>
              </a:rPr>
              <a:t>Delivery Ring RF </a:t>
            </a:r>
            <a:r>
              <a:rPr lang="en-US" sz="1100" dirty="0" smtClean="0">
                <a:latin typeface="Calibri" panose="020F0502020204030204" pitchFamily="34" charset="0"/>
              </a:rPr>
              <a:t>Design</a:t>
            </a:r>
            <a:endParaRPr lang="en-US" sz="1100" dirty="0">
              <a:latin typeface="Calibri" panose="020F0502020204030204" pitchFamily="34" charset="0"/>
            </a:endParaRPr>
          </a:p>
        </p:txBody>
      </p:sp>
      <p:sp>
        <p:nvSpPr>
          <p:cNvPr id="109" name="Right Arrow 108"/>
          <p:cNvSpPr/>
          <p:nvPr/>
        </p:nvSpPr>
        <p:spPr>
          <a:xfrm>
            <a:off x="6997849" y="5576150"/>
            <a:ext cx="244469" cy="411480"/>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FF"/>
              </a:solidFill>
              <a:latin typeface="Calibri" panose="020F0502020204030204" pitchFamily="34" charset="0"/>
            </a:endParaRPr>
          </a:p>
        </p:txBody>
      </p:sp>
      <p:sp>
        <p:nvSpPr>
          <p:cNvPr id="97" name="TextBox 96"/>
          <p:cNvSpPr txBox="1"/>
          <p:nvPr/>
        </p:nvSpPr>
        <p:spPr>
          <a:xfrm>
            <a:off x="6567170" y="971690"/>
            <a:ext cx="899404" cy="590931"/>
          </a:xfrm>
          <a:prstGeom prst="rect">
            <a:avLst/>
          </a:prstGeom>
          <a:solidFill>
            <a:schemeClr val="bg1"/>
          </a:solidFill>
        </p:spPr>
        <p:txBody>
          <a:bodyPr wrap="square" rtlCol="0">
            <a:spAutoFit/>
          </a:bodyPr>
          <a:lstStyle/>
          <a:p>
            <a:pPr algn="ctr">
              <a:lnSpc>
                <a:spcPct val="90000"/>
              </a:lnSpc>
            </a:pPr>
            <a:r>
              <a:rPr lang="en-US" sz="1200" dirty="0" smtClean="0">
                <a:solidFill>
                  <a:srgbClr val="0000FF"/>
                </a:solidFill>
                <a:latin typeface="Calibri" panose="020F0502020204030204" pitchFamily="34" charset="0"/>
              </a:rPr>
              <a:t>Beam to Diagnostic Absorber</a:t>
            </a:r>
            <a:endParaRPr lang="en-US" sz="1200" dirty="0">
              <a:solidFill>
                <a:srgbClr val="0000FF"/>
              </a:solidFill>
              <a:latin typeface="Calibri" panose="020F0502020204030204" pitchFamily="34" charset="0"/>
            </a:endParaRPr>
          </a:p>
        </p:txBody>
      </p:sp>
      <p:grpSp>
        <p:nvGrpSpPr>
          <p:cNvPr id="86" name="Group 85"/>
          <p:cNvGrpSpPr/>
          <p:nvPr/>
        </p:nvGrpSpPr>
        <p:grpSpPr>
          <a:xfrm>
            <a:off x="7386341" y="849117"/>
            <a:ext cx="836657" cy="5629554"/>
            <a:chOff x="2329715" y="862686"/>
            <a:chExt cx="836657" cy="5629554"/>
          </a:xfrm>
        </p:grpSpPr>
        <p:sp>
          <p:nvSpPr>
            <p:cNvPr id="87" name="Diamond 86"/>
            <p:cNvSpPr>
              <a:spLocks noChangeAspect="1"/>
            </p:cNvSpPr>
            <p:nvPr/>
          </p:nvSpPr>
          <p:spPr>
            <a:xfrm>
              <a:off x="2635352" y="6257925"/>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88" name="Straight Connector 87"/>
            <p:cNvCxnSpPr>
              <a:stCxn id="87" idx="0"/>
            </p:cNvCxnSpPr>
            <p:nvPr/>
          </p:nvCxnSpPr>
          <p:spPr>
            <a:xfrm flipV="1">
              <a:off x="2752510" y="1268532"/>
              <a:ext cx="0" cy="4989393"/>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2329715" y="862686"/>
              <a:ext cx="836657" cy="307777"/>
            </a:xfrm>
            <a:prstGeom prst="rect">
              <a:avLst/>
            </a:prstGeom>
            <a:noFill/>
          </p:spPr>
          <p:txBody>
            <a:bodyPr wrap="square" rtlCol="0">
              <a:spAutoFit/>
            </a:bodyPr>
            <a:lstStyle/>
            <a:p>
              <a:pPr algn="ctr"/>
              <a:r>
                <a:rPr lang="en-US" sz="1400" dirty="0" smtClean="0">
                  <a:latin typeface="Calibri" panose="020F0502020204030204" pitchFamily="34" charset="0"/>
                </a:rPr>
                <a:t>CD-4</a:t>
              </a:r>
            </a:p>
          </p:txBody>
        </p:sp>
      </p:grpSp>
      <p:sp>
        <p:nvSpPr>
          <p:cNvPr id="110" name="TextBox 109"/>
          <p:cNvSpPr txBox="1"/>
          <p:nvPr/>
        </p:nvSpPr>
        <p:spPr>
          <a:xfrm>
            <a:off x="7296082" y="5583374"/>
            <a:ext cx="1485968" cy="397032"/>
          </a:xfrm>
          <a:prstGeom prst="rect">
            <a:avLst/>
          </a:prstGeom>
          <a:solidFill>
            <a:schemeClr val="bg1"/>
          </a:solidFill>
        </p:spPr>
        <p:txBody>
          <a:bodyPr wrap="square" rtlCol="0">
            <a:spAutoFit/>
          </a:bodyPr>
          <a:lstStyle/>
          <a:p>
            <a:pPr>
              <a:lnSpc>
                <a:spcPct val="90000"/>
              </a:lnSpc>
            </a:pPr>
            <a:r>
              <a:rPr lang="en-US" sz="1100" dirty="0" smtClean="0">
                <a:solidFill>
                  <a:srgbClr val="0000FF"/>
                </a:solidFill>
                <a:latin typeface="Calibri" panose="020F0502020204030204" pitchFamily="34" charset="0"/>
              </a:rPr>
              <a:t>M4 </a:t>
            </a:r>
            <a:r>
              <a:rPr lang="en-US" sz="1100" dirty="0" smtClean="0">
                <a:solidFill>
                  <a:srgbClr val="0000FF"/>
                </a:solidFill>
                <a:latin typeface="Calibri" panose="020F0502020204030204" pitchFamily="34" charset="0"/>
              </a:rPr>
              <a:t>Commissioning </a:t>
            </a:r>
            <a:r>
              <a:rPr lang="en-US" sz="1100" dirty="0">
                <a:solidFill>
                  <a:srgbClr val="0000FF"/>
                </a:solidFill>
                <a:latin typeface="Calibri" panose="020F0502020204030204" pitchFamily="34" charset="0"/>
              </a:rPr>
              <a:t>with single turn </a:t>
            </a:r>
            <a:r>
              <a:rPr lang="en-US" sz="1100" dirty="0" smtClean="0">
                <a:solidFill>
                  <a:srgbClr val="0000FF"/>
                </a:solidFill>
                <a:latin typeface="Calibri" panose="020F0502020204030204" pitchFamily="34" charset="0"/>
              </a:rPr>
              <a:t>Beam</a:t>
            </a:r>
            <a:endParaRPr lang="en-US" sz="1100" dirty="0">
              <a:solidFill>
                <a:srgbClr val="0000FF"/>
              </a:solidFill>
              <a:latin typeface="Calibri" panose="020F0502020204030204" pitchFamily="34" charset="0"/>
            </a:endParaRPr>
          </a:p>
        </p:txBody>
      </p:sp>
      <p:cxnSp>
        <p:nvCxnSpPr>
          <p:cNvPr id="119" name="Straight Connector 118"/>
          <p:cNvCxnSpPr/>
          <p:nvPr/>
        </p:nvCxnSpPr>
        <p:spPr>
          <a:xfrm rot="5400000">
            <a:off x="5317989" y="4123171"/>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3588182" y="3977844"/>
            <a:ext cx="4198674"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00"/>
                </a:solidFill>
                <a:latin typeface="Calibri" panose="020F0502020204030204" pitchFamily="34" charset="0"/>
                <a:cs typeface="Calibri"/>
              </a:rPr>
              <a:t>Extinction Monitor Procurement, Assembly &amp; Install</a:t>
            </a:r>
            <a:endParaRPr lang="en-US" sz="1100" dirty="0">
              <a:solidFill>
                <a:srgbClr val="000000"/>
              </a:solidFill>
              <a:latin typeface="Calibri" panose="020F0502020204030204" pitchFamily="34" charset="0"/>
              <a:cs typeface="Calibri"/>
            </a:endParaRPr>
          </a:p>
        </p:txBody>
      </p:sp>
      <p:sp>
        <p:nvSpPr>
          <p:cNvPr id="100" name="TextBox 99"/>
          <p:cNvSpPr txBox="1"/>
          <p:nvPr/>
        </p:nvSpPr>
        <p:spPr>
          <a:xfrm>
            <a:off x="6706111" y="3241343"/>
            <a:ext cx="1080745" cy="261610"/>
          </a:xfrm>
          <a:prstGeom prst="rect">
            <a:avLst/>
          </a:prstGeom>
          <a:solidFill>
            <a:schemeClr val="bg1"/>
          </a:solidFill>
        </p:spPr>
        <p:txBody>
          <a:bodyPr wrap="none" rtlCol="0">
            <a:spAutoFit/>
          </a:bodyPr>
          <a:lstStyle/>
          <a:p>
            <a:r>
              <a:rPr lang="en-US" sz="1100" dirty="0" smtClean="0">
                <a:solidFill>
                  <a:srgbClr val="000000"/>
                </a:solidFill>
                <a:latin typeface="Calibri" panose="020F0502020204030204" pitchFamily="34" charset="0"/>
                <a:cs typeface="Calibri"/>
              </a:rPr>
              <a:t>HRS Installation</a:t>
            </a:r>
            <a:endParaRPr lang="en-US" sz="1100" dirty="0">
              <a:solidFill>
                <a:srgbClr val="000000"/>
              </a:solidFill>
              <a:latin typeface="Calibri" panose="020F0502020204030204" pitchFamily="34" charset="0"/>
              <a:cs typeface="Calibri"/>
            </a:endParaRPr>
          </a:p>
        </p:txBody>
      </p:sp>
      <p:sp>
        <p:nvSpPr>
          <p:cNvPr id="11" name="TextBox 10"/>
          <p:cNvSpPr txBox="1"/>
          <p:nvPr/>
        </p:nvSpPr>
        <p:spPr>
          <a:xfrm>
            <a:off x="6768932" y="2581243"/>
            <a:ext cx="1930337" cy="261610"/>
          </a:xfrm>
          <a:prstGeom prst="rect">
            <a:avLst/>
          </a:prstGeom>
          <a:solidFill>
            <a:schemeClr val="bg1"/>
          </a:solidFill>
        </p:spPr>
        <p:txBody>
          <a:bodyPr wrap="none" rtlCol="0">
            <a:spAutoFit/>
          </a:bodyPr>
          <a:lstStyle/>
          <a:p>
            <a:r>
              <a:rPr lang="en-US" sz="1100" dirty="0">
                <a:solidFill>
                  <a:srgbClr val="000000"/>
                </a:solidFill>
                <a:latin typeface="Calibri" panose="020F0502020204030204" pitchFamily="34" charset="0"/>
                <a:cs typeface="Calibri"/>
              </a:rPr>
              <a:t>Final Focus Section </a:t>
            </a:r>
            <a:r>
              <a:rPr lang="en-US" sz="1100" dirty="0" smtClean="0">
                <a:solidFill>
                  <a:srgbClr val="000000"/>
                </a:solidFill>
                <a:latin typeface="Calibri" panose="020F0502020204030204" pitchFamily="34" charset="0"/>
                <a:cs typeface="Calibri"/>
              </a:rPr>
              <a:t>Installation</a:t>
            </a:r>
            <a:endParaRPr lang="en-US" sz="1100" dirty="0">
              <a:solidFill>
                <a:srgbClr val="000000"/>
              </a:solidFill>
              <a:latin typeface="Calibri" panose="020F0502020204030204" pitchFamily="34" charset="0"/>
              <a:cs typeface="Calibri"/>
            </a:endParaRPr>
          </a:p>
        </p:txBody>
      </p:sp>
      <p:sp>
        <p:nvSpPr>
          <p:cNvPr id="10" name="TextBox 9"/>
          <p:cNvSpPr txBox="1"/>
          <p:nvPr/>
        </p:nvSpPr>
        <p:spPr>
          <a:xfrm>
            <a:off x="6248171" y="2284969"/>
            <a:ext cx="1683474" cy="261610"/>
          </a:xfrm>
          <a:prstGeom prst="rect">
            <a:avLst/>
          </a:prstGeom>
          <a:solidFill>
            <a:schemeClr val="bg1"/>
          </a:solidFill>
        </p:spPr>
        <p:txBody>
          <a:bodyPr wrap="none" rtlCol="0">
            <a:spAutoFit/>
          </a:bodyPr>
          <a:lstStyle/>
          <a:p>
            <a:r>
              <a:rPr lang="en-US" sz="1100" dirty="0" err="1">
                <a:solidFill>
                  <a:srgbClr val="000000"/>
                </a:solidFill>
                <a:latin typeface="Calibri" panose="020F0502020204030204" pitchFamily="34" charset="0"/>
                <a:cs typeface="Calibri"/>
              </a:rPr>
              <a:t>Hbend</a:t>
            </a:r>
            <a:r>
              <a:rPr lang="en-US" sz="1100" dirty="0">
                <a:solidFill>
                  <a:srgbClr val="000000"/>
                </a:solidFill>
                <a:latin typeface="Calibri" panose="020F0502020204030204" pitchFamily="34" charset="0"/>
                <a:cs typeface="Calibri"/>
              </a:rPr>
              <a:t> Section </a:t>
            </a:r>
            <a:r>
              <a:rPr lang="en-US" sz="1100" dirty="0" smtClean="0">
                <a:solidFill>
                  <a:srgbClr val="000000"/>
                </a:solidFill>
                <a:latin typeface="Calibri" panose="020F0502020204030204" pitchFamily="34" charset="0"/>
                <a:cs typeface="Calibri"/>
              </a:rPr>
              <a:t>Installation</a:t>
            </a:r>
            <a:endParaRPr lang="en-US" sz="1100" dirty="0">
              <a:solidFill>
                <a:srgbClr val="000000"/>
              </a:solidFill>
              <a:latin typeface="Calibri" panose="020F0502020204030204" pitchFamily="34" charset="0"/>
              <a:cs typeface="Calibri"/>
            </a:endParaRPr>
          </a:p>
        </p:txBody>
      </p:sp>
      <p:sp>
        <p:nvSpPr>
          <p:cNvPr id="9" name="TextBox 8"/>
          <p:cNvSpPr txBox="1"/>
          <p:nvPr/>
        </p:nvSpPr>
        <p:spPr>
          <a:xfrm>
            <a:off x="5669118" y="1976452"/>
            <a:ext cx="2392001" cy="261610"/>
          </a:xfrm>
          <a:prstGeom prst="rect">
            <a:avLst/>
          </a:prstGeom>
          <a:solidFill>
            <a:schemeClr val="bg1"/>
          </a:solidFill>
        </p:spPr>
        <p:txBody>
          <a:bodyPr wrap="none" rtlCol="0">
            <a:spAutoFit/>
          </a:bodyPr>
          <a:lstStyle/>
          <a:p>
            <a:r>
              <a:rPr lang="en-US" sz="1100" dirty="0">
                <a:solidFill>
                  <a:srgbClr val="000000"/>
                </a:solidFill>
                <a:latin typeface="Calibri" panose="020F0502020204030204" pitchFamily="34" charset="0"/>
                <a:cs typeface="Calibri"/>
              </a:rPr>
              <a:t>Extinction &amp; M4DA Section </a:t>
            </a:r>
            <a:r>
              <a:rPr lang="en-US" sz="1100" dirty="0" smtClean="0">
                <a:solidFill>
                  <a:srgbClr val="000000"/>
                </a:solidFill>
                <a:latin typeface="Calibri" panose="020F0502020204030204" pitchFamily="34" charset="0"/>
                <a:cs typeface="Calibri"/>
              </a:rPr>
              <a:t>Installation</a:t>
            </a:r>
            <a:endParaRPr lang="en-US" sz="1100" dirty="0">
              <a:solidFill>
                <a:srgbClr val="000000"/>
              </a:solidFill>
              <a:latin typeface="Calibri" panose="020F0502020204030204" pitchFamily="34" charset="0"/>
              <a:cs typeface="Calibri"/>
            </a:endParaRPr>
          </a:p>
        </p:txBody>
      </p:sp>
      <p:sp>
        <p:nvSpPr>
          <p:cNvPr id="77" name="Rectangle 76"/>
          <p:cNvSpPr/>
          <p:nvPr/>
        </p:nvSpPr>
        <p:spPr>
          <a:xfrm>
            <a:off x="7257731" y="1552918"/>
            <a:ext cx="476369"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latin typeface="Calibri" panose="020F0502020204030204" pitchFamily="34" charset="0"/>
                <a:cs typeface="Calibri"/>
              </a:rPr>
              <a:t>Install ESS</a:t>
            </a:r>
            <a:endParaRPr lang="en-US" sz="900" dirty="0">
              <a:solidFill>
                <a:srgbClr val="000000"/>
              </a:solidFill>
              <a:latin typeface="Calibri" panose="020F0502020204030204" pitchFamily="34" charset="0"/>
              <a:cs typeface="Calibri"/>
            </a:endParaRPr>
          </a:p>
        </p:txBody>
      </p:sp>
      <p:sp>
        <p:nvSpPr>
          <p:cNvPr id="90" name="Rectangle 89"/>
          <p:cNvSpPr/>
          <p:nvPr/>
        </p:nvSpPr>
        <p:spPr>
          <a:xfrm>
            <a:off x="2977650" y="4761148"/>
            <a:ext cx="4229422"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panose="020F0502020204030204" pitchFamily="34" charset="0"/>
                <a:cs typeface="Calibri"/>
              </a:rPr>
              <a:t>Radiation Safety Procurements, Fabrication &amp; Installation</a:t>
            </a:r>
            <a:endParaRPr lang="en-US" sz="1200" dirty="0">
              <a:solidFill>
                <a:srgbClr val="000000"/>
              </a:solidFill>
              <a:latin typeface="Calibri" panose="020F0502020204030204" pitchFamily="34" charset="0"/>
              <a:cs typeface="Calibri"/>
            </a:endParaRPr>
          </a:p>
        </p:txBody>
      </p:sp>
      <p:sp>
        <p:nvSpPr>
          <p:cNvPr id="111" name="Right Arrow 110"/>
          <p:cNvSpPr/>
          <p:nvPr/>
        </p:nvSpPr>
        <p:spPr>
          <a:xfrm>
            <a:off x="7766978" y="1562621"/>
            <a:ext cx="1096617" cy="358915"/>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FF"/>
                </a:solidFill>
                <a:latin typeface="Calibri" panose="020F0502020204030204" pitchFamily="34" charset="0"/>
              </a:rPr>
              <a:t>Commission </a:t>
            </a:r>
            <a:r>
              <a:rPr lang="en-US" sz="1100" dirty="0" smtClean="0">
                <a:solidFill>
                  <a:srgbClr val="0000FF"/>
                </a:solidFill>
                <a:latin typeface="Calibri" panose="020F0502020204030204" pitchFamily="34" charset="0"/>
              </a:rPr>
              <a:t>Res. </a:t>
            </a:r>
            <a:r>
              <a:rPr lang="en-US" sz="1100" dirty="0" err="1" smtClean="0">
                <a:solidFill>
                  <a:srgbClr val="0000FF"/>
                </a:solidFill>
                <a:latin typeface="Calibri" panose="020F0502020204030204" pitchFamily="34" charset="0"/>
              </a:rPr>
              <a:t>Extr</a:t>
            </a:r>
            <a:r>
              <a:rPr lang="en-US" sz="1100" dirty="0" smtClean="0">
                <a:solidFill>
                  <a:srgbClr val="0000FF"/>
                </a:solidFill>
                <a:latin typeface="Calibri" panose="020F0502020204030204" pitchFamily="34" charset="0"/>
              </a:rPr>
              <a:t>.</a:t>
            </a:r>
            <a:endParaRPr lang="en-US" sz="1100" dirty="0">
              <a:solidFill>
                <a:srgbClr val="0000FF"/>
              </a:solidFill>
              <a:latin typeface="Calibri" panose="020F0502020204030204" pitchFamily="34" charset="0"/>
            </a:endParaRPr>
          </a:p>
        </p:txBody>
      </p:sp>
      <p:sp>
        <p:nvSpPr>
          <p:cNvPr id="8" name="TextBox 7"/>
          <p:cNvSpPr txBox="1"/>
          <p:nvPr/>
        </p:nvSpPr>
        <p:spPr>
          <a:xfrm>
            <a:off x="-12316" y="5573066"/>
            <a:ext cx="2454482" cy="461665"/>
          </a:xfrm>
          <a:prstGeom prst="rect">
            <a:avLst/>
          </a:prstGeom>
          <a:solidFill>
            <a:schemeClr val="accent3">
              <a:lumMod val="60000"/>
              <a:lumOff val="40000"/>
              <a:alpha val="50000"/>
            </a:schemeClr>
          </a:solidFill>
        </p:spPr>
        <p:txBody>
          <a:bodyPr wrap="square" rtlCol="0">
            <a:spAutoFit/>
          </a:bodyPr>
          <a:lstStyle/>
          <a:p>
            <a:r>
              <a:rPr lang="en-US" i="1" dirty="0" smtClean="0">
                <a:effectLst>
                  <a:outerShdw blurRad="38100" dist="38100" dir="2700000" algn="tl">
                    <a:srgbClr val="000000">
                      <a:alpha val="43137"/>
                    </a:srgbClr>
                  </a:outerShdw>
                </a:effectLst>
              </a:rPr>
              <a:t>Beam Operations:</a:t>
            </a:r>
            <a:endParaRPr lang="en-US"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9691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Summary</a:t>
            </a:r>
            <a:endParaRPr lang="en-US">
              <a:latin typeface="Calibri" panose="020F0502020204030204" pitchFamily="34" charset="0"/>
            </a:endParaRPr>
          </a:p>
        </p:txBody>
      </p:sp>
      <p:sp>
        <p:nvSpPr>
          <p:cNvPr id="3" name="Content Placeholder 2"/>
          <p:cNvSpPr>
            <a:spLocks noGrp="1"/>
          </p:cNvSpPr>
          <p:nvPr>
            <p:ph idx="1"/>
          </p:nvPr>
        </p:nvSpPr>
        <p:spPr/>
        <p:txBody>
          <a:bodyPr/>
          <a:lstStyle/>
          <a:p>
            <a:pPr>
              <a:spcBef>
                <a:spcPts val="1200"/>
              </a:spcBef>
            </a:pPr>
            <a:r>
              <a:rPr lang="en-US" dirty="0" smtClean="0"/>
              <a:t>The Design of the Mu2e Accelerator Systems meets the requirements set by the governing requirements documents</a:t>
            </a:r>
            <a:endParaRPr lang="en-US" sz="2000" dirty="0" smtClean="0">
              <a:solidFill>
                <a:srgbClr val="0000FF"/>
              </a:solidFill>
              <a:latin typeface="Calibri" panose="020F0502020204030204" pitchFamily="34" charset="0"/>
            </a:endParaRPr>
          </a:p>
          <a:p>
            <a:pPr>
              <a:spcBef>
                <a:spcPts val="1200"/>
              </a:spcBef>
            </a:pPr>
            <a:r>
              <a:rPr lang="en-US" dirty="0" smtClean="0"/>
              <a:t>Cost estimates for the Accelerator Systems are complete</a:t>
            </a:r>
            <a:endParaRPr lang="en-US" dirty="0" smtClean="0">
              <a:latin typeface="Calibri" panose="020F0502020204030204" pitchFamily="34" charset="0"/>
            </a:endParaRPr>
          </a:p>
          <a:p>
            <a:pPr lvl="1">
              <a:spcBef>
                <a:spcPts val="0"/>
              </a:spcBef>
            </a:pPr>
            <a:r>
              <a:rPr lang="en-US" sz="2000" dirty="0" smtClean="0">
                <a:solidFill>
                  <a:srgbClr val="0000FF"/>
                </a:solidFill>
                <a:latin typeface="Calibri" panose="020F0502020204030204" pitchFamily="34" charset="0"/>
              </a:rPr>
              <a:t>99.6% of the cost is understood at the Preliminary Design level or better</a:t>
            </a:r>
          </a:p>
          <a:p>
            <a:pPr lvl="1">
              <a:spcBef>
                <a:spcPts val="0"/>
              </a:spcBef>
            </a:pPr>
            <a:r>
              <a:rPr lang="en-US" sz="2000" dirty="0" smtClean="0">
                <a:solidFill>
                  <a:srgbClr val="0000FF"/>
                </a:solidFill>
                <a:latin typeface="Calibri" panose="020F0502020204030204" pitchFamily="34" charset="0"/>
              </a:rPr>
              <a:t>Risks are understood, are mitigated to the exten</a:t>
            </a:r>
            <a:r>
              <a:rPr lang="en-US" sz="2000" dirty="0" smtClean="0">
                <a:solidFill>
                  <a:srgbClr val="0000FF"/>
                </a:solidFill>
              </a:rPr>
              <a:t>t possible, and are under control</a:t>
            </a:r>
            <a:endParaRPr lang="en-US" sz="2000" dirty="0" smtClean="0">
              <a:solidFill>
                <a:srgbClr val="0000FF"/>
              </a:solidFill>
              <a:latin typeface="Calibri" panose="020F0502020204030204" pitchFamily="34" charset="0"/>
            </a:endParaRPr>
          </a:p>
          <a:p>
            <a:pPr>
              <a:spcBef>
                <a:spcPts val="1200"/>
              </a:spcBef>
            </a:pPr>
            <a:r>
              <a:rPr lang="en-US" dirty="0" smtClean="0">
                <a:latin typeface="Calibri" panose="020F0502020204030204" pitchFamily="34" charset="0"/>
              </a:rPr>
              <a:t>All Interfaces are identified and defined</a:t>
            </a:r>
          </a:p>
          <a:p>
            <a:pPr>
              <a:spcBef>
                <a:spcPts val="1200"/>
              </a:spcBef>
            </a:pPr>
            <a:r>
              <a:rPr lang="en-US" dirty="0" smtClean="0"/>
              <a:t>Resource needs are understood</a:t>
            </a:r>
          </a:p>
          <a:p>
            <a:pPr>
              <a:spcBef>
                <a:spcPts val="1200"/>
              </a:spcBef>
            </a:pPr>
            <a:r>
              <a:rPr lang="en-US" dirty="0" smtClean="0">
                <a:latin typeface="Calibri" panose="020F0502020204030204" pitchFamily="34" charset="0"/>
              </a:rPr>
              <a:t>ES&amp;H has been embedded into all aspects of the project</a:t>
            </a:r>
          </a:p>
          <a:p>
            <a:pPr>
              <a:spcBef>
                <a:spcPts val="1200"/>
              </a:spcBef>
            </a:pPr>
            <a:r>
              <a:rPr lang="en-US" dirty="0" smtClean="0"/>
              <a:t>Responded to all recommendations from previous reviews</a:t>
            </a:r>
          </a:p>
          <a:p>
            <a:pPr>
              <a:spcBef>
                <a:spcPts val="1200"/>
              </a:spcBef>
            </a:pPr>
            <a:r>
              <a:rPr lang="en-US" dirty="0" smtClean="0">
                <a:latin typeface="Calibri" panose="020F0502020204030204" pitchFamily="34" charset="0"/>
              </a:rPr>
              <a:t>Accelerator Systems are ready for CD-2</a:t>
            </a:r>
            <a:endParaRPr lang="en-US" dirty="0">
              <a:latin typeface="Calibri" panose="020F0502020204030204" pitchFamily="34" charset="0"/>
            </a:endParaRPr>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42</a:t>
            </a:fld>
            <a:endParaRPr lang="en-US"/>
          </a:p>
        </p:txBody>
      </p:sp>
    </p:spTree>
    <p:extLst>
      <p:ext uri="{BB962C8B-B14F-4D97-AF65-F5344CB8AC3E}">
        <p14:creationId xmlns:p14="http://schemas.microsoft.com/office/powerpoint/2010/main" val="24394352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3429000"/>
            <a:ext cx="8675688" cy="2601913"/>
          </a:xfrm>
        </p:spPr>
        <p:txBody>
          <a:bodyPr/>
          <a:lstStyle/>
          <a:p>
            <a:pPr marL="0" indent="0">
              <a:buNone/>
            </a:pPr>
            <a:r>
              <a:rPr lang="en-US" cap="small" smtClean="0"/>
              <a:t>Backup Slides</a:t>
            </a:r>
            <a:endParaRPr lang="en-US" cap="small"/>
          </a:p>
        </p:txBody>
      </p:sp>
      <p:sp>
        <p:nvSpPr>
          <p:cNvPr id="3" name="Date Placeholder 2"/>
          <p:cNvSpPr>
            <a:spLocks noGrp="1"/>
          </p:cNvSpPr>
          <p:nvPr>
            <p:ph type="dt" sz="half" idx="14"/>
          </p:nvPr>
        </p:nvSpPr>
        <p:spPr/>
        <p:txBody>
          <a:bodyPr/>
          <a:lstStyle/>
          <a:p>
            <a:pPr>
              <a:defRPr/>
            </a:pPr>
            <a:r>
              <a:rPr lang="en-US" smtClean="0"/>
              <a:t>10/21/14</a:t>
            </a:r>
            <a:endParaRPr lang="en-US"/>
          </a:p>
        </p:txBody>
      </p:sp>
      <p:sp>
        <p:nvSpPr>
          <p:cNvPr id="4" name="Footer Placeholder 3"/>
          <p:cNvSpPr>
            <a:spLocks noGrp="1"/>
          </p:cNvSpPr>
          <p:nvPr>
            <p:ph type="ftr" sz="quarter" idx="15"/>
          </p:nvPr>
        </p:nvSpPr>
        <p:spPr/>
        <p:txBody>
          <a:bodyPr/>
          <a:lstStyle/>
          <a:p>
            <a:pPr>
              <a:defRPr/>
            </a:pPr>
            <a:r>
              <a:rPr lang="de-DE" smtClean="0"/>
              <a:t>S. Werkema - Mu2e Accelerator Systems</a:t>
            </a:r>
            <a:endParaRPr lang="en-US" b="1"/>
          </a:p>
        </p:txBody>
      </p:sp>
      <p:sp>
        <p:nvSpPr>
          <p:cNvPr id="5" name="Slide Number Placeholder 4"/>
          <p:cNvSpPr>
            <a:spLocks noGrp="1"/>
          </p:cNvSpPr>
          <p:nvPr>
            <p:ph type="sldNum" sz="quarter" idx="16"/>
          </p:nvPr>
        </p:nvSpPr>
        <p:spPr/>
        <p:txBody>
          <a:bodyPr/>
          <a:lstStyle/>
          <a:p>
            <a:pPr>
              <a:defRPr/>
            </a:pPr>
            <a:fld id="{5D92DCEB-21D2-CD4C-B55A-F3EADD9B8B6E}" type="slidenum">
              <a:rPr lang="en-US" smtClean="0"/>
              <a:pPr>
                <a:defRPr/>
              </a:pPr>
              <a:t>43</a:t>
            </a:fld>
            <a:endParaRPr lang="en-US"/>
          </a:p>
        </p:txBody>
      </p:sp>
    </p:spTree>
    <p:extLst>
      <p:ext uri="{BB962C8B-B14F-4D97-AF65-F5344CB8AC3E}">
        <p14:creationId xmlns:p14="http://schemas.microsoft.com/office/powerpoint/2010/main" val="21407774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436" y="990600"/>
            <a:ext cx="3484563" cy="351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chor="ctr">
            <a:normAutofit/>
          </a:bodyPr>
          <a:lstStyle/>
          <a:p>
            <a:r>
              <a:rPr lang="en-US" sz="2800" smtClean="0">
                <a:latin typeface="Calibri" panose="020F0502020204030204" pitchFamily="34" charset="0"/>
              </a:rPr>
              <a:t>Proton Target Positioning Requirements</a:t>
            </a:r>
            <a:endParaRPr lang="en-US" sz="2800">
              <a:latin typeface="Calibri" panose="020F0502020204030204" pitchFamily="34" charset="0"/>
            </a:endParaRPr>
          </a:p>
        </p:txBody>
      </p:sp>
      <p:sp>
        <p:nvSpPr>
          <p:cNvPr id="3" name="Content Placeholder 2"/>
          <p:cNvSpPr>
            <a:spLocks noGrp="1"/>
          </p:cNvSpPr>
          <p:nvPr>
            <p:ph idx="1"/>
          </p:nvPr>
        </p:nvSpPr>
        <p:spPr>
          <a:xfrm>
            <a:off x="228600" y="1118235"/>
            <a:ext cx="5410200" cy="3710940"/>
          </a:xfrm>
        </p:spPr>
        <p:txBody>
          <a:bodyPr>
            <a:normAutofit/>
          </a:bodyPr>
          <a:lstStyle/>
          <a:p>
            <a:pPr marL="0" indent="0">
              <a:spcBef>
                <a:spcPts val="1200"/>
              </a:spcBef>
              <a:buNone/>
            </a:pPr>
            <a:r>
              <a:rPr lang="en-US" sz="1800">
                <a:latin typeface="Calibri" panose="020F0502020204030204" pitchFamily="34" charset="0"/>
              </a:rPr>
              <a:t>Target dimension tolerances</a:t>
            </a:r>
            <a:endParaRPr lang="en-US">
              <a:latin typeface="Calibri" panose="020F0502020204030204" pitchFamily="34" charset="0"/>
            </a:endParaRPr>
          </a:p>
          <a:p>
            <a:pPr>
              <a:spcBef>
                <a:spcPts val="600"/>
              </a:spcBef>
            </a:pPr>
            <a:r>
              <a:rPr lang="en-US" sz="1600">
                <a:solidFill>
                  <a:srgbClr val="0000FF"/>
                </a:solidFill>
                <a:effectLst/>
                <a:latin typeface="Calibri" panose="020F0502020204030204" pitchFamily="34" charset="0"/>
              </a:rPr>
              <a:t>Target Length = 16 cm </a:t>
            </a:r>
            <a:r>
              <a:rPr lang="en-US" sz="1600" smtClean="0">
                <a:solidFill>
                  <a:srgbClr val="0000FF"/>
                </a:solidFill>
                <a:effectLst/>
                <a:latin typeface="Calibri" panose="020F0502020204030204" pitchFamily="34" charset="0"/>
                <a:ea typeface="Cambria Math"/>
              </a:rPr>
              <a:t>±</a:t>
            </a:r>
            <a:r>
              <a:rPr lang="en-US" sz="1600" smtClean="0">
                <a:solidFill>
                  <a:srgbClr val="0000FF"/>
                </a:solidFill>
                <a:effectLst/>
                <a:latin typeface="Calibri" panose="020F0502020204030204" pitchFamily="34" charset="0"/>
              </a:rPr>
              <a:t>2 </a:t>
            </a:r>
            <a:r>
              <a:rPr lang="en-US" sz="1600">
                <a:solidFill>
                  <a:srgbClr val="0000FF"/>
                </a:solidFill>
                <a:effectLst/>
                <a:latin typeface="Calibri" panose="020F0502020204030204" pitchFamily="34" charset="0"/>
              </a:rPr>
              <a:t>mm</a:t>
            </a:r>
          </a:p>
          <a:p>
            <a:pPr>
              <a:spcBef>
                <a:spcPts val="600"/>
              </a:spcBef>
            </a:pPr>
            <a:r>
              <a:rPr lang="en-US" sz="1600">
                <a:solidFill>
                  <a:srgbClr val="0000FF"/>
                </a:solidFill>
                <a:effectLst/>
                <a:latin typeface="Calibri" panose="020F0502020204030204" pitchFamily="34" charset="0"/>
              </a:rPr>
              <a:t>Target Radius = 3 mm </a:t>
            </a:r>
            <a:r>
              <a:rPr lang="en-US" sz="1600" smtClean="0">
                <a:solidFill>
                  <a:srgbClr val="0000FF"/>
                </a:solidFill>
                <a:effectLst/>
                <a:latin typeface="Calibri" panose="020F0502020204030204" pitchFamily="34" charset="0"/>
                <a:ea typeface="Cambria Math"/>
              </a:rPr>
              <a:t>±</a:t>
            </a:r>
            <a:r>
              <a:rPr lang="en-US" sz="1600" smtClean="0">
                <a:solidFill>
                  <a:srgbClr val="0000FF"/>
                </a:solidFill>
                <a:effectLst/>
                <a:latin typeface="Calibri" panose="020F0502020204030204" pitchFamily="34" charset="0"/>
              </a:rPr>
              <a:t>0.1 </a:t>
            </a:r>
            <a:r>
              <a:rPr lang="en-US" sz="1600">
                <a:solidFill>
                  <a:srgbClr val="0000FF"/>
                </a:solidFill>
                <a:effectLst/>
                <a:latin typeface="Calibri" panose="020F0502020204030204" pitchFamily="34" charset="0"/>
              </a:rPr>
              <a:t>mm</a:t>
            </a:r>
          </a:p>
          <a:p>
            <a:pPr marL="0" indent="0">
              <a:spcBef>
                <a:spcPts val="1800"/>
              </a:spcBef>
              <a:buNone/>
            </a:pPr>
            <a:r>
              <a:rPr lang="en-US" sz="1800" smtClean="0">
                <a:latin typeface="Calibri" panose="020F0502020204030204" pitchFamily="34" charset="0"/>
              </a:rPr>
              <a:t>Alignment of target with respect to PS/HRS</a:t>
            </a:r>
          </a:p>
          <a:p>
            <a:pPr>
              <a:spcBef>
                <a:spcPts val="600"/>
              </a:spcBef>
            </a:pPr>
            <a:r>
              <a:rPr lang="en-US" sz="1600" smtClean="0">
                <a:solidFill>
                  <a:srgbClr val="0000FF"/>
                </a:solidFill>
                <a:effectLst/>
                <a:latin typeface="Calibri" panose="020F0502020204030204" pitchFamily="34" charset="0"/>
              </a:rPr>
              <a:t>Replacement target positioning repeatability: </a:t>
            </a:r>
            <a:r>
              <a:rPr lang="en-US" sz="1600" smtClean="0">
                <a:solidFill>
                  <a:srgbClr val="0000FF"/>
                </a:solidFill>
                <a:effectLst/>
                <a:latin typeface="Calibri" panose="020F0502020204030204" pitchFamily="34" charset="0"/>
                <a:ea typeface="Cambria Math"/>
              </a:rPr>
              <a:t>±</a:t>
            </a:r>
            <a:r>
              <a:rPr lang="en-US" sz="1600" smtClean="0">
                <a:solidFill>
                  <a:srgbClr val="0000FF"/>
                </a:solidFill>
                <a:effectLst/>
                <a:latin typeface="Calibri" panose="020F0502020204030204" pitchFamily="34" charset="0"/>
              </a:rPr>
              <a:t>0.25 mm</a:t>
            </a:r>
          </a:p>
          <a:p>
            <a:pPr>
              <a:spcBef>
                <a:spcPts val="600"/>
              </a:spcBef>
            </a:pPr>
            <a:r>
              <a:rPr lang="en-US" sz="1600" smtClean="0">
                <a:solidFill>
                  <a:srgbClr val="0000FF"/>
                </a:solidFill>
                <a:effectLst/>
                <a:latin typeface="Calibri" panose="020F0502020204030204" pitchFamily="34" charset="0"/>
              </a:rPr>
              <a:t>Transverse placement w/resp. to PS axis: </a:t>
            </a:r>
            <a:r>
              <a:rPr lang="en-US" sz="1600" smtClean="0">
                <a:solidFill>
                  <a:srgbClr val="0000FF"/>
                </a:solidFill>
                <a:effectLst/>
                <a:latin typeface="Calibri" panose="020F0502020204030204" pitchFamily="34" charset="0"/>
                <a:ea typeface="Cambria Math"/>
              </a:rPr>
              <a:t>±</a:t>
            </a:r>
            <a:r>
              <a:rPr lang="en-US" sz="1600" smtClean="0">
                <a:solidFill>
                  <a:srgbClr val="0000FF"/>
                </a:solidFill>
                <a:effectLst/>
                <a:latin typeface="Calibri" panose="020F0502020204030204" pitchFamily="34" charset="0"/>
              </a:rPr>
              <a:t>5 mm</a:t>
            </a:r>
          </a:p>
          <a:p>
            <a:pPr>
              <a:spcBef>
                <a:spcPts val="600"/>
              </a:spcBef>
            </a:pPr>
            <a:r>
              <a:rPr lang="en-US" sz="1600" smtClean="0">
                <a:solidFill>
                  <a:srgbClr val="0000FF"/>
                </a:solidFill>
                <a:effectLst/>
                <a:latin typeface="Calibri" panose="020F0502020204030204" pitchFamily="34" charset="0"/>
              </a:rPr>
              <a:t>Longitudinal placement along PS axis:   </a:t>
            </a:r>
            <a:r>
              <a:rPr lang="en-US" sz="1600" smtClean="0">
                <a:solidFill>
                  <a:srgbClr val="0000FF"/>
                </a:solidFill>
                <a:effectLst/>
                <a:latin typeface="Calibri" panose="020F0502020204030204" pitchFamily="34" charset="0"/>
                <a:ea typeface="Cambria Math"/>
              </a:rPr>
              <a:t>±</a:t>
            </a:r>
            <a:r>
              <a:rPr lang="en-US" sz="1600" smtClean="0">
                <a:solidFill>
                  <a:srgbClr val="0000FF"/>
                </a:solidFill>
                <a:effectLst/>
                <a:latin typeface="Calibri" panose="020F0502020204030204" pitchFamily="34" charset="0"/>
              </a:rPr>
              <a:t>10 mm</a:t>
            </a:r>
          </a:p>
          <a:p>
            <a:pPr marL="0" indent="0">
              <a:spcBef>
                <a:spcPts val="1800"/>
              </a:spcBef>
              <a:buNone/>
            </a:pPr>
            <a:r>
              <a:rPr lang="en-US" sz="1800">
                <a:latin typeface="Calibri" panose="020F0502020204030204" pitchFamily="34" charset="0"/>
              </a:rPr>
              <a:t>Alignment of target with respect to the proton beam:</a:t>
            </a:r>
          </a:p>
          <a:p>
            <a:pPr>
              <a:spcBef>
                <a:spcPts val="600"/>
              </a:spcBef>
            </a:pPr>
            <a:r>
              <a:rPr lang="en-US" sz="1600">
                <a:solidFill>
                  <a:srgbClr val="0000FF"/>
                </a:solidFill>
                <a:effectLst/>
                <a:latin typeface="Calibri" panose="020F0502020204030204" pitchFamily="34" charset="0"/>
              </a:rPr>
              <a:t>Transverse </a:t>
            </a:r>
            <a:r>
              <a:rPr lang="en-US" sz="1600" smtClean="0">
                <a:solidFill>
                  <a:srgbClr val="0000FF"/>
                </a:solidFill>
                <a:effectLst/>
                <a:latin typeface="Calibri" panose="020F0502020204030204" pitchFamily="34" charset="0"/>
              </a:rPr>
              <a:t>beam positioning </a:t>
            </a:r>
            <a:r>
              <a:rPr lang="en-US" sz="1600">
                <a:solidFill>
                  <a:srgbClr val="0000FF"/>
                </a:solidFill>
                <a:effectLst/>
                <a:latin typeface="Calibri" panose="020F0502020204030204" pitchFamily="34" charset="0"/>
              </a:rPr>
              <a:t>requirement: </a:t>
            </a:r>
            <a:r>
              <a:rPr lang="en-US" sz="1600" smtClean="0">
                <a:solidFill>
                  <a:srgbClr val="0000FF"/>
                </a:solidFill>
                <a:effectLst/>
                <a:latin typeface="Calibri" panose="020F0502020204030204" pitchFamily="34" charset="0"/>
                <a:ea typeface="Cambria Math"/>
              </a:rPr>
              <a:t>±0.</a:t>
            </a:r>
            <a:r>
              <a:rPr lang="en-US" sz="1600" smtClean="0">
                <a:solidFill>
                  <a:srgbClr val="0000FF"/>
                </a:solidFill>
                <a:effectLst/>
                <a:latin typeface="Calibri" panose="020F0502020204030204" pitchFamily="34" charset="0"/>
              </a:rPr>
              <a:t>5 </a:t>
            </a:r>
            <a:r>
              <a:rPr lang="en-US" sz="1600">
                <a:solidFill>
                  <a:srgbClr val="0000FF"/>
                </a:solidFill>
                <a:effectLst/>
                <a:latin typeface="Calibri" panose="020F0502020204030204" pitchFamily="34" charset="0"/>
              </a:rPr>
              <a:t>mm</a:t>
            </a:r>
          </a:p>
          <a:p>
            <a:pPr>
              <a:spcBef>
                <a:spcPts val="600"/>
              </a:spcBef>
            </a:pPr>
            <a:r>
              <a:rPr lang="en-US" sz="1600" smtClean="0">
                <a:solidFill>
                  <a:srgbClr val="0000FF"/>
                </a:solidFill>
                <a:effectLst/>
                <a:latin typeface="Calibri" panose="020F0502020204030204" pitchFamily="34" charset="0"/>
              </a:rPr>
              <a:t>Horizontal and vertical angle alignment: </a:t>
            </a:r>
            <a:r>
              <a:rPr lang="en-US" sz="1600" smtClean="0">
                <a:solidFill>
                  <a:srgbClr val="0000FF"/>
                </a:solidFill>
                <a:effectLst/>
                <a:latin typeface="Calibri" panose="020F0502020204030204" pitchFamily="34" charset="0"/>
                <a:ea typeface="Cambria Math"/>
              </a:rPr>
              <a:t>±</a:t>
            </a:r>
            <a:r>
              <a:rPr lang="en-US" sz="1600" smtClean="0">
                <a:solidFill>
                  <a:srgbClr val="0000FF"/>
                </a:solidFill>
                <a:effectLst/>
                <a:latin typeface="Calibri" panose="020F0502020204030204" pitchFamily="34" charset="0"/>
              </a:rPr>
              <a:t>0.2</a:t>
            </a:r>
            <a:r>
              <a:rPr lang="en-US" sz="1600" smtClean="0">
                <a:solidFill>
                  <a:srgbClr val="0000FF"/>
                </a:solidFill>
                <a:effectLst/>
                <a:latin typeface="Calibri" panose="020F0502020204030204" pitchFamily="34" charset="0"/>
                <a:ea typeface="Cambria Math"/>
              </a:rPr>
              <a:t>°</a:t>
            </a:r>
            <a:endParaRPr lang="en-US" sz="1600">
              <a:solidFill>
                <a:srgbClr val="0000FF"/>
              </a:solidFill>
              <a:effectLst/>
              <a:latin typeface="Calibri" panose="020F0502020204030204" pitchFamily="34" charset="0"/>
            </a:endParaRPr>
          </a:p>
        </p:txBody>
      </p:sp>
      <p:sp>
        <p:nvSpPr>
          <p:cNvPr id="4" name="Date Placeholder 3"/>
          <p:cNvSpPr>
            <a:spLocks noGrp="1"/>
          </p:cNvSpPr>
          <p:nvPr>
            <p:ph type="dt" sz="half" idx="10"/>
          </p:nvPr>
        </p:nvSpPr>
        <p:spPr/>
        <p:txBody>
          <a:bodyPr/>
          <a:lstStyle/>
          <a:p>
            <a:r>
              <a:rPr lang="en-US" smtClean="0"/>
              <a:t>10/21/14</a:t>
            </a:r>
            <a:endParaRPr lang="en-US"/>
          </a:p>
        </p:txBody>
      </p:sp>
      <p:sp>
        <p:nvSpPr>
          <p:cNvPr id="5" name="Footer Placeholder 4"/>
          <p:cNvSpPr>
            <a:spLocks noGrp="1"/>
          </p:cNvSpPr>
          <p:nvPr>
            <p:ph type="ftr" sz="quarter" idx="11"/>
          </p:nvPr>
        </p:nvSpPr>
        <p:spPr/>
        <p:txBody>
          <a:bodyPr/>
          <a:lstStyle/>
          <a:p>
            <a:r>
              <a:rPr lang="de-DE" smtClean="0"/>
              <a:t>S. Werkema - Mu2e Accelerator Systems</a:t>
            </a:r>
            <a:endParaRPr lang="en-US"/>
          </a:p>
        </p:txBody>
      </p:sp>
      <p:sp>
        <p:nvSpPr>
          <p:cNvPr id="6" name="Slide Number Placeholder 5"/>
          <p:cNvSpPr>
            <a:spLocks noGrp="1"/>
          </p:cNvSpPr>
          <p:nvPr>
            <p:ph type="sldNum" sz="quarter" idx="12"/>
          </p:nvPr>
        </p:nvSpPr>
        <p:spPr/>
        <p:txBody>
          <a:bodyPr/>
          <a:lstStyle/>
          <a:p>
            <a:fld id="{46E7FEE9-2E67-449B-AD8C-4B97904C2799}" type="slidenum">
              <a:rPr lang="en-US" smtClean="0"/>
              <a:t>44</a:t>
            </a:fld>
            <a:endParaRPr lang="en-US"/>
          </a:p>
        </p:txBody>
      </p:sp>
      <p:sp>
        <p:nvSpPr>
          <p:cNvPr id="7" name="TextBox 6"/>
          <p:cNvSpPr txBox="1"/>
          <p:nvPr/>
        </p:nvSpPr>
        <p:spPr>
          <a:xfrm>
            <a:off x="5067301" y="4419600"/>
            <a:ext cx="4076700" cy="1754326"/>
          </a:xfrm>
          <a:prstGeom prst="rect">
            <a:avLst/>
          </a:prstGeom>
          <a:noFill/>
        </p:spPr>
        <p:txBody>
          <a:bodyPr wrap="square" rtlCol="0">
            <a:spAutoFit/>
          </a:bodyPr>
          <a:lstStyle/>
          <a:p>
            <a:r>
              <a:rPr lang="en-US" sz="1400" smtClean="0">
                <a:solidFill>
                  <a:schemeClr val="accent3">
                    <a:lumMod val="50000"/>
                  </a:schemeClr>
                </a:solidFill>
                <a:latin typeface="Calibri" panose="020F0502020204030204" pitchFamily="34" charset="0"/>
              </a:rPr>
              <a:t>Nominal target </a:t>
            </a:r>
            <a:r>
              <a:rPr lang="en-US" sz="1400">
                <a:solidFill>
                  <a:schemeClr val="accent3">
                    <a:lumMod val="50000"/>
                  </a:schemeClr>
                </a:solidFill>
                <a:latin typeface="Calibri" panose="020F0502020204030204" pitchFamily="34" charset="0"/>
              </a:rPr>
              <a:t>and support structure and HRS inner wall viewed along the solenoid </a:t>
            </a:r>
            <a:r>
              <a:rPr lang="en-US" sz="1400" smtClean="0">
                <a:solidFill>
                  <a:schemeClr val="accent3">
                    <a:lumMod val="50000"/>
                  </a:schemeClr>
                </a:solidFill>
                <a:latin typeface="Calibri" panose="020F0502020204030204" pitchFamily="34" charset="0"/>
              </a:rPr>
              <a:t>axis, looking in the proton beam direction. </a:t>
            </a:r>
          </a:p>
          <a:p>
            <a:pPr>
              <a:spcBef>
                <a:spcPts val="600"/>
              </a:spcBef>
            </a:pPr>
            <a:r>
              <a:rPr lang="en-US" sz="1400" smtClean="0">
                <a:solidFill>
                  <a:schemeClr val="accent3">
                    <a:lumMod val="50000"/>
                  </a:schemeClr>
                </a:solidFill>
                <a:latin typeface="Calibri" panose="020F0502020204030204" pitchFamily="34" charset="0"/>
              </a:rPr>
              <a:t>The target is centered vertically in the HRS.</a:t>
            </a:r>
          </a:p>
          <a:p>
            <a:pPr>
              <a:spcBef>
                <a:spcPts val="600"/>
              </a:spcBef>
            </a:pPr>
            <a:r>
              <a:rPr lang="en-US" sz="1400" smtClean="0">
                <a:solidFill>
                  <a:schemeClr val="accent3">
                    <a:lumMod val="50000"/>
                  </a:schemeClr>
                </a:solidFill>
                <a:latin typeface="Calibri" panose="020F0502020204030204" pitchFamily="34" charset="0"/>
              </a:rPr>
              <a:t>The </a:t>
            </a:r>
            <a:r>
              <a:rPr lang="en-US" sz="1400">
                <a:solidFill>
                  <a:schemeClr val="accent3">
                    <a:lumMod val="50000"/>
                  </a:schemeClr>
                </a:solidFill>
                <a:latin typeface="Calibri" panose="020F0502020204030204" pitchFamily="34" charset="0"/>
              </a:rPr>
              <a:t>target points horizontally off-axis by 14° </a:t>
            </a:r>
            <a:r>
              <a:rPr lang="en-US" sz="1400" smtClean="0">
                <a:solidFill>
                  <a:schemeClr val="accent3">
                    <a:lumMod val="50000"/>
                  </a:schemeClr>
                </a:solidFill>
                <a:latin typeface="Calibri" panose="020F0502020204030204" pitchFamily="34" charset="0"/>
              </a:rPr>
              <a:t>(toward proton beam left) relative </a:t>
            </a:r>
            <a:r>
              <a:rPr lang="en-US" sz="1400">
                <a:solidFill>
                  <a:schemeClr val="accent3">
                    <a:lumMod val="50000"/>
                  </a:schemeClr>
                </a:solidFill>
                <a:latin typeface="Calibri" panose="020F0502020204030204" pitchFamily="34" charset="0"/>
              </a:rPr>
              <a:t>to the support ring in order to be properly aligned with the beam </a:t>
            </a:r>
          </a:p>
        </p:txBody>
      </p:sp>
    </p:spTree>
    <p:extLst>
      <p:ext uri="{BB962C8B-B14F-4D97-AF65-F5344CB8AC3E}">
        <p14:creationId xmlns:p14="http://schemas.microsoft.com/office/powerpoint/2010/main" val="33330313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2400" smtClean="0">
                <a:latin typeface="Calibri" panose="020F0502020204030204" pitchFamily="34" charset="0"/>
              </a:rPr>
              <a:t>PS Heat and Radiation Shield General Requirements</a:t>
            </a:r>
            <a:endParaRPr lang="en-US" sz="2400">
              <a:latin typeface="Calibri" panose="020F0502020204030204" pitchFamily="34" charset="0"/>
            </a:endParaRPr>
          </a:p>
        </p:txBody>
      </p:sp>
      <p:sp>
        <p:nvSpPr>
          <p:cNvPr id="3" name="Content Placeholder 2"/>
          <p:cNvSpPr>
            <a:spLocks noGrp="1"/>
          </p:cNvSpPr>
          <p:nvPr>
            <p:ph idx="1"/>
          </p:nvPr>
        </p:nvSpPr>
        <p:spPr>
          <a:xfrm>
            <a:off x="304800" y="962025"/>
            <a:ext cx="8534400" cy="5257800"/>
          </a:xfrm>
        </p:spPr>
        <p:txBody>
          <a:bodyPr>
            <a:normAutofit fontScale="40000" lnSpcReduction="20000"/>
          </a:bodyPr>
          <a:lstStyle/>
          <a:p>
            <a:pPr marR="0" algn="just">
              <a:lnSpc>
                <a:spcPct val="120000"/>
              </a:lnSpc>
              <a:spcBef>
                <a:spcPts val="600"/>
              </a:spcBef>
              <a:spcAft>
                <a:spcPts val="0"/>
              </a:spcAft>
              <a:buFont typeface="+mj-lt"/>
              <a:buAutoNum type="arabicPeriod"/>
            </a:pPr>
            <a:r>
              <a:rPr lang="en-US" sz="4000" smtClean="0">
                <a:latin typeface="Calibri" panose="020F0502020204030204" pitchFamily="34" charset="0"/>
                <a:ea typeface="Cambria"/>
                <a:cs typeface="Times New Roman"/>
              </a:rPr>
              <a:t>Production </a:t>
            </a:r>
            <a:r>
              <a:rPr lang="en-US" sz="4000">
                <a:latin typeface="Calibri" panose="020F0502020204030204" pitchFamily="34" charset="0"/>
                <a:ea typeface="Cambria"/>
                <a:cs typeface="Times New Roman"/>
              </a:rPr>
              <a:t>Solenoid Heat and </a:t>
            </a:r>
            <a:r>
              <a:rPr lang="en-US" sz="4000" smtClean="0">
                <a:latin typeface="Calibri" panose="020F0502020204030204" pitchFamily="34" charset="0"/>
                <a:ea typeface="Cambria"/>
                <a:cs typeface="Times New Roman"/>
              </a:rPr>
              <a:t>Radiation protection</a:t>
            </a:r>
            <a:endParaRPr lang="en-US" sz="4000">
              <a:latin typeface="Calibri" panose="020F0502020204030204" pitchFamily="34" charset="0"/>
              <a:ea typeface="Cambria"/>
              <a:cs typeface="Times New Roman"/>
            </a:endParaRPr>
          </a:p>
          <a:p>
            <a:pPr marL="457200" lvl="1" algn="just">
              <a:lnSpc>
                <a:spcPct val="120000"/>
              </a:lnSpc>
              <a:spcBef>
                <a:spcPts val="0"/>
              </a:spcBef>
              <a:buFont typeface="+mj-lt"/>
              <a:buAutoNum type="alphaLcParenR"/>
            </a:pPr>
            <a:r>
              <a:rPr lang="en-US" sz="3500" smtClean="0">
                <a:effectLst/>
                <a:latin typeface="Calibri" panose="020F0502020204030204" pitchFamily="34" charset="0"/>
                <a:ea typeface="Cambria"/>
                <a:cs typeface="Times New Roman"/>
              </a:rPr>
              <a:t>Limit </a:t>
            </a:r>
            <a:r>
              <a:rPr lang="en-US" sz="3500">
                <a:effectLst/>
                <a:latin typeface="Calibri" panose="020F0502020204030204" pitchFamily="34" charset="0"/>
                <a:ea typeface="Cambria"/>
                <a:cs typeface="Times New Roman"/>
              </a:rPr>
              <a:t>the continuous power delivered to the cold </a:t>
            </a:r>
            <a:r>
              <a:rPr lang="en-US" sz="3500" smtClean="0">
                <a:effectLst/>
                <a:latin typeface="Calibri" panose="020F0502020204030204" pitchFamily="34" charset="0"/>
                <a:ea typeface="Cambria"/>
                <a:cs typeface="Times New Roman"/>
              </a:rPr>
              <a:t>mass</a:t>
            </a:r>
            <a:endParaRPr lang="en-US" sz="3500">
              <a:effectLst/>
              <a:latin typeface="Calibri" panose="020F0502020204030204" pitchFamily="34" charset="0"/>
              <a:ea typeface="Cambria"/>
              <a:cs typeface="Times New Roman"/>
            </a:endParaRPr>
          </a:p>
          <a:p>
            <a:pPr marL="457200" lvl="1" algn="just">
              <a:lnSpc>
                <a:spcPct val="120000"/>
              </a:lnSpc>
              <a:spcBef>
                <a:spcPts val="0"/>
              </a:spcBef>
              <a:buFont typeface="+mj-lt"/>
              <a:buAutoNum type="alphaLcParenR"/>
            </a:pPr>
            <a:r>
              <a:rPr lang="en-US" sz="3500" smtClean="0">
                <a:effectLst/>
                <a:latin typeface="Calibri" panose="020F0502020204030204" pitchFamily="34" charset="0"/>
                <a:ea typeface="Cambria"/>
                <a:cs typeface="Times New Roman"/>
              </a:rPr>
              <a:t>Limit </a:t>
            </a:r>
            <a:r>
              <a:rPr lang="en-US" sz="3500">
                <a:effectLst/>
                <a:latin typeface="Calibri" panose="020F0502020204030204" pitchFamily="34" charset="0"/>
                <a:ea typeface="Cambria"/>
                <a:cs typeface="Times New Roman"/>
              </a:rPr>
              <a:t>the local heat load allowed anywhere within the superconducting </a:t>
            </a:r>
            <a:r>
              <a:rPr lang="en-US" sz="3500" smtClean="0">
                <a:effectLst/>
                <a:latin typeface="Calibri" panose="020F0502020204030204" pitchFamily="34" charset="0"/>
                <a:ea typeface="Cambria"/>
                <a:cs typeface="Times New Roman"/>
              </a:rPr>
              <a:t>coils</a:t>
            </a:r>
            <a:endParaRPr lang="en-US" sz="3500">
              <a:effectLst/>
              <a:latin typeface="Calibri" panose="020F0502020204030204" pitchFamily="34" charset="0"/>
              <a:ea typeface="Cambria"/>
              <a:cs typeface="Times New Roman"/>
            </a:endParaRPr>
          </a:p>
          <a:p>
            <a:pPr marL="457200" lvl="1" algn="just">
              <a:lnSpc>
                <a:spcPct val="120000"/>
              </a:lnSpc>
              <a:spcBef>
                <a:spcPts val="0"/>
              </a:spcBef>
              <a:buFont typeface="+mj-lt"/>
              <a:buAutoNum type="alphaLcParenR"/>
            </a:pPr>
            <a:r>
              <a:rPr lang="en-US" sz="3500" smtClean="0">
                <a:effectLst/>
                <a:latin typeface="Calibri" panose="020F0502020204030204" pitchFamily="34" charset="0"/>
                <a:ea typeface="Cambria"/>
                <a:cs typeface="Times New Roman"/>
              </a:rPr>
              <a:t>Limit </a:t>
            </a:r>
            <a:r>
              <a:rPr lang="en-US" sz="3500">
                <a:effectLst/>
                <a:latin typeface="Calibri" panose="020F0502020204030204" pitchFamily="34" charset="0"/>
                <a:ea typeface="Cambria"/>
                <a:cs typeface="Times New Roman"/>
              </a:rPr>
              <a:t>the maximum local radiation dose to the superconductor epoxy over the lifetime of the </a:t>
            </a:r>
            <a:r>
              <a:rPr lang="en-US" sz="3500" smtClean="0">
                <a:effectLst/>
                <a:latin typeface="Calibri" panose="020F0502020204030204" pitchFamily="34" charset="0"/>
                <a:ea typeface="Cambria"/>
                <a:cs typeface="Times New Roman"/>
              </a:rPr>
              <a:t>experiment</a:t>
            </a:r>
            <a:endParaRPr lang="en-US" sz="3500">
              <a:effectLst/>
              <a:latin typeface="Calibri" panose="020F0502020204030204" pitchFamily="34" charset="0"/>
              <a:ea typeface="Cambria"/>
              <a:cs typeface="Times New Roman"/>
            </a:endParaRPr>
          </a:p>
          <a:p>
            <a:pPr marL="457200" lvl="1" algn="just">
              <a:lnSpc>
                <a:spcPct val="120000"/>
              </a:lnSpc>
              <a:spcBef>
                <a:spcPts val="0"/>
              </a:spcBef>
              <a:buFont typeface="+mj-lt"/>
              <a:buAutoNum type="alphaLcParenR"/>
            </a:pPr>
            <a:r>
              <a:rPr lang="en-US" sz="3500" smtClean="0">
                <a:effectLst/>
                <a:latin typeface="Calibri" panose="020F0502020204030204" pitchFamily="34" charset="0"/>
                <a:ea typeface="Cambria"/>
                <a:cs typeface="Times New Roman"/>
              </a:rPr>
              <a:t>Limit </a:t>
            </a:r>
            <a:r>
              <a:rPr lang="en-US" sz="3500">
                <a:effectLst/>
                <a:latin typeface="Calibri" panose="020F0502020204030204" pitchFamily="34" charset="0"/>
                <a:ea typeface="Cambria"/>
                <a:cs typeface="Times New Roman"/>
              </a:rPr>
              <a:t>the damage to the superconductor’s aluminum stabilizer and copper matrix </a:t>
            </a:r>
          </a:p>
          <a:p>
            <a:pPr marR="0" algn="just">
              <a:lnSpc>
                <a:spcPct val="120000"/>
              </a:lnSpc>
              <a:spcBef>
                <a:spcPts val="600"/>
              </a:spcBef>
              <a:spcAft>
                <a:spcPts val="0"/>
              </a:spcAft>
              <a:buFont typeface="+mj-lt"/>
              <a:buAutoNum type="arabicPeriod"/>
            </a:pPr>
            <a:r>
              <a:rPr lang="en-US" sz="4000" smtClean="0">
                <a:latin typeface="Calibri" panose="020F0502020204030204" pitchFamily="34" charset="0"/>
                <a:ea typeface="Cambria"/>
                <a:cs typeface="Times New Roman"/>
              </a:rPr>
              <a:t>Production </a:t>
            </a:r>
            <a:r>
              <a:rPr lang="en-US" sz="4000">
                <a:latin typeface="Calibri" panose="020F0502020204030204" pitchFamily="34" charset="0"/>
                <a:ea typeface="Cambria"/>
                <a:cs typeface="Times New Roman"/>
              </a:rPr>
              <a:t>Solenoid field quality should not be degraded by materials used in the </a:t>
            </a:r>
            <a:r>
              <a:rPr lang="en-US" sz="4000" smtClean="0">
                <a:latin typeface="Calibri" panose="020F0502020204030204" pitchFamily="34" charset="0"/>
                <a:ea typeface="Cambria"/>
                <a:cs typeface="Times New Roman"/>
              </a:rPr>
              <a:t>HRS</a:t>
            </a:r>
            <a:endParaRPr lang="en-US" sz="4000">
              <a:latin typeface="Calibri" panose="020F0502020204030204" pitchFamily="34" charset="0"/>
              <a:ea typeface="Cambria"/>
              <a:cs typeface="Times New Roman"/>
            </a:endParaRPr>
          </a:p>
          <a:p>
            <a:pPr marR="0" algn="just">
              <a:lnSpc>
                <a:spcPct val="120000"/>
              </a:lnSpc>
              <a:spcBef>
                <a:spcPts val="600"/>
              </a:spcBef>
              <a:spcAft>
                <a:spcPts val="0"/>
              </a:spcAft>
              <a:buFont typeface="+mj-lt"/>
              <a:buAutoNum type="arabicPeriod"/>
            </a:pPr>
            <a:r>
              <a:rPr lang="en-US" sz="4000" smtClean="0">
                <a:latin typeface="Calibri" panose="020F0502020204030204" pitchFamily="34" charset="0"/>
                <a:ea typeface="Cambria"/>
                <a:cs typeface="Times New Roman"/>
              </a:rPr>
              <a:t>Production </a:t>
            </a:r>
            <a:r>
              <a:rPr lang="en-US" sz="4000">
                <a:latin typeface="Calibri" panose="020F0502020204030204" pitchFamily="34" charset="0"/>
                <a:ea typeface="Cambria"/>
                <a:cs typeface="Times New Roman"/>
              </a:rPr>
              <a:t>Solenoid forces during a quench should be minimized by the choice of HRS materials, if possible. </a:t>
            </a:r>
            <a:r>
              <a:rPr lang="en-US" sz="4000">
                <a:solidFill>
                  <a:srgbClr val="000000"/>
                </a:solidFill>
                <a:latin typeface="Calibri" panose="020F0502020204030204" pitchFamily="34" charset="0"/>
                <a:ea typeface="Cambria"/>
                <a:cs typeface="Times New Roman"/>
              </a:rPr>
              <a:t>The HRS electrical resistivity must be high to limit forces from eddy currents during a quench</a:t>
            </a:r>
            <a:r>
              <a:rPr lang="en-US" sz="4000" smtClean="0">
                <a:solidFill>
                  <a:srgbClr val="000000"/>
                </a:solidFill>
                <a:latin typeface="Calibri" panose="020F0502020204030204" pitchFamily="34" charset="0"/>
                <a:ea typeface="Cambria"/>
                <a:cs typeface="Times New Roman"/>
              </a:rPr>
              <a:t>.</a:t>
            </a:r>
            <a:endParaRPr lang="en-US" sz="4000">
              <a:latin typeface="Calibri" panose="020F0502020204030204" pitchFamily="34" charset="0"/>
              <a:ea typeface="Cambria"/>
              <a:cs typeface="Times New Roman"/>
            </a:endParaRPr>
          </a:p>
          <a:p>
            <a:pPr marR="0" algn="just">
              <a:lnSpc>
                <a:spcPct val="120000"/>
              </a:lnSpc>
              <a:spcBef>
                <a:spcPts val="600"/>
              </a:spcBef>
              <a:spcAft>
                <a:spcPts val="0"/>
              </a:spcAft>
              <a:buFont typeface="+mj-lt"/>
              <a:buAutoNum type="arabicPeriod"/>
            </a:pPr>
            <a:r>
              <a:rPr lang="en-US" sz="4000" smtClean="0">
                <a:latin typeface="Calibri" panose="020F0502020204030204" pitchFamily="34" charset="0"/>
                <a:ea typeface="Cambria"/>
                <a:cs typeface="Times New Roman"/>
              </a:rPr>
              <a:t>Transport Solenoid (TS1 coils) </a:t>
            </a:r>
            <a:r>
              <a:rPr lang="en-US" sz="4000">
                <a:latin typeface="Calibri" panose="020F0502020204030204" pitchFamily="34" charset="0"/>
                <a:ea typeface="Cambria"/>
                <a:cs typeface="Times New Roman"/>
              </a:rPr>
              <a:t>Heat and Radiation </a:t>
            </a:r>
            <a:r>
              <a:rPr lang="en-US" sz="4000" smtClean="0">
                <a:latin typeface="Calibri" panose="020F0502020204030204" pitchFamily="34" charset="0"/>
                <a:ea typeface="Cambria"/>
                <a:cs typeface="Times New Roman"/>
              </a:rPr>
              <a:t>protection (see </a:t>
            </a:r>
            <a:r>
              <a:rPr lang="en-US" sz="4000">
                <a:latin typeface="Calibri" panose="020F0502020204030204" pitchFamily="34" charset="0"/>
                <a:ea typeface="Cambria"/>
                <a:cs typeface="Times New Roman"/>
              </a:rPr>
              <a:t>#1 above</a:t>
            </a:r>
            <a:r>
              <a:rPr lang="en-US" sz="4000" smtClean="0">
                <a:latin typeface="Calibri" panose="020F0502020204030204" pitchFamily="34" charset="0"/>
                <a:ea typeface="Cambria"/>
                <a:cs typeface="Times New Roman"/>
              </a:rPr>
              <a:t>)</a:t>
            </a:r>
            <a:endParaRPr lang="en-US" sz="4000">
              <a:latin typeface="Calibri" panose="020F0502020204030204" pitchFamily="34" charset="0"/>
              <a:ea typeface="Cambria"/>
              <a:cs typeface="Times New Roman"/>
            </a:endParaRPr>
          </a:p>
          <a:p>
            <a:pPr marR="0" algn="just">
              <a:lnSpc>
                <a:spcPct val="120000"/>
              </a:lnSpc>
              <a:spcBef>
                <a:spcPts val="600"/>
              </a:spcBef>
              <a:spcAft>
                <a:spcPts val="0"/>
              </a:spcAft>
              <a:buFont typeface="+mj-lt"/>
              <a:buAutoNum type="arabicPeriod"/>
            </a:pPr>
            <a:r>
              <a:rPr lang="en-US" sz="4000" smtClean="0">
                <a:latin typeface="Calibri" panose="020F0502020204030204" pitchFamily="34" charset="0"/>
                <a:ea typeface="Cambria"/>
                <a:cs typeface="Times New Roman"/>
              </a:rPr>
              <a:t>HRS </a:t>
            </a:r>
            <a:r>
              <a:rPr lang="en-US" sz="4000">
                <a:latin typeface="Calibri" panose="020F0502020204030204" pitchFamily="34" charset="0"/>
                <a:ea typeface="Cambria"/>
                <a:cs typeface="Times New Roman"/>
              </a:rPr>
              <a:t>thermal cooling system should limit the temperature on the surface of HRS. The inner surface holds the target support.  The outer surface is adjacent to the PS cryostat and in contact in a few locations</a:t>
            </a:r>
            <a:r>
              <a:rPr lang="en-US" sz="4000" smtClean="0">
                <a:latin typeface="Calibri" panose="020F0502020204030204" pitchFamily="34" charset="0"/>
                <a:ea typeface="Cambria"/>
                <a:cs typeface="Times New Roman"/>
              </a:rPr>
              <a:t>.</a:t>
            </a:r>
            <a:endParaRPr lang="en-US" sz="4000">
              <a:latin typeface="Calibri" panose="020F0502020204030204" pitchFamily="34" charset="0"/>
              <a:ea typeface="Cambria"/>
              <a:cs typeface="Times New Roman"/>
            </a:endParaRPr>
          </a:p>
          <a:p>
            <a:pPr marR="0" algn="just">
              <a:lnSpc>
                <a:spcPct val="120000"/>
              </a:lnSpc>
              <a:spcBef>
                <a:spcPts val="600"/>
              </a:spcBef>
              <a:spcAft>
                <a:spcPts val="0"/>
              </a:spcAft>
              <a:buFont typeface="+mj-lt"/>
              <a:buAutoNum type="arabicPeriod"/>
            </a:pPr>
            <a:r>
              <a:rPr lang="en-US" sz="4000" smtClean="0">
                <a:solidFill>
                  <a:srgbClr val="000000"/>
                </a:solidFill>
                <a:latin typeface="Calibri" panose="020F0502020204030204" pitchFamily="34" charset="0"/>
                <a:ea typeface="Cambria"/>
                <a:cs typeface="Times New Roman"/>
              </a:rPr>
              <a:t>The </a:t>
            </a:r>
            <a:r>
              <a:rPr lang="en-US" sz="4000">
                <a:solidFill>
                  <a:srgbClr val="000000"/>
                </a:solidFill>
                <a:latin typeface="Calibri" panose="020F0502020204030204" pitchFamily="34" charset="0"/>
                <a:ea typeface="Cambria"/>
                <a:cs typeface="Times New Roman"/>
              </a:rPr>
              <a:t>HRS must also be adaptable to the design of a remote handling system for the pion production target</a:t>
            </a:r>
            <a:r>
              <a:rPr lang="en-US" sz="4000" smtClean="0">
                <a:solidFill>
                  <a:srgbClr val="000000"/>
                </a:solidFill>
                <a:latin typeface="Calibri" panose="020F0502020204030204" pitchFamily="34" charset="0"/>
                <a:ea typeface="Cambria"/>
                <a:cs typeface="Times New Roman"/>
              </a:rPr>
              <a:t>.</a:t>
            </a:r>
            <a:endParaRPr lang="en-US" sz="4000">
              <a:latin typeface="Calibri" panose="020F0502020204030204" pitchFamily="34" charset="0"/>
              <a:ea typeface="Cambria"/>
              <a:cs typeface="Times New Roman"/>
            </a:endParaRPr>
          </a:p>
          <a:p>
            <a:pPr marR="0" algn="just">
              <a:lnSpc>
                <a:spcPct val="120000"/>
              </a:lnSpc>
              <a:spcBef>
                <a:spcPts val="600"/>
              </a:spcBef>
              <a:spcAft>
                <a:spcPts val="0"/>
              </a:spcAft>
              <a:buFont typeface="+mj-lt"/>
              <a:buAutoNum type="arabicPeriod"/>
            </a:pPr>
            <a:r>
              <a:rPr lang="en-US" sz="4000" smtClean="0">
                <a:latin typeface="Calibri" panose="020F0502020204030204" pitchFamily="34" charset="0"/>
                <a:ea typeface="Cambria"/>
                <a:cs typeface="Times New Roman"/>
              </a:rPr>
              <a:t>Muon </a:t>
            </a:r>
            <a:r>
              <a:rPr lang="en-US" sz="4000">
                <a:latin typeface="Calibri" panose="020F0502020204030204" pitchFamily="34" charset="0"/>
                <a:ea typeface="Cambria"/>
                <a:cs typeface="Times New Roman"/>
              </a:rPr>
              <a:t>Yield should not be reduced significantly by the inner bore size of the HRS</a:t>
            </a:r>
            <a:r>
              <a:rPr lang="en-US" sz="4000" smtClean="0">
                <a:latin typeface="Calibri" panose="020F0502020204030204" pitchFamily="34" charset="0"/>
                <a:ea typeface="Cambria"/>
                <a:cs typeface="Times New Roman"/>
              </a:rPr>
              <a:t>.</a:t>
            </a:r>
            <a:endParaRPr lang="en-US" sz="4000">
              <a:latin typeface="Calibri" panose="020F0502020204030204" pitchFamily="34" charset="0"/>
              <a:ea typeface="Cambria"/>
              <a:cs typeface="Times New Roman"/>
            </a:endParaRPr>
          </a:p>
          <a:p>
            <a:pPr marR="0" algn="just">
              <a:lnSpc>
                <a:spcPct val="120000"/>
              </a:lnSpc>
              <a:spcBef>
                <a:spcPts val="600"/>
              </a:spcBef>
              <a:spcAft>
                <a:spcPts val="0"/>
              </a:spcAft>
              <a:buFont typeface="+mj-lt"/>
              <a:buAutoNum type="arabicPeriod"/>
            </a:pPr>
            <a:r>
              <a:rPr lang="en-US" sz="4000">
                <a:latin typeface="Calibri" panose="020F0502020204030204" pitchFamily="34" charset="0"/>
                <a:ea typeface="Cambria"/>
                <a:cs typeface="Times New Roman"/>
              </a:rPr>
              <a:t>A</a:t>
            </a:r>
            <a:r>
              <a:rPr lang="en-US" sz="4000" smtClean="0">
                <a:latin typeface="Calibri" panose="020F0502020204030204" pitchFamily="34" charset="0"/>
                <a:ea typeface="Cambria"/>
                <a:cs typeface="Times New Roman"/>
              </a:rPr>
              <a:t>n </a:t>
            </a:r>
            <a:r>
              <a:rPr lang="en-US" sz="4000">
                <a:latin typeface="Calibri" panose="020F0502020204030204" pitchFamily="34" charset="0"/>
                <a:ea typeface="Cambria"/>
                <a:cs typeface="Times New Roman"/>
              </a:rPr>
              <a:t>acceptable shield design must avoid any line-of-sight cracks between components that point from the target to the inner cryostat wall and thus the magnet coils</a:t>
            </a:r>
            <a:r>
              <a:rPr lang="en-US" sz="4000" smtClean="0">
                <a:latin typeface="Calibri" panose="020F0502020204030204" pitchFamily="34" charset="0"/>
                <a:ea typeface="Cambria"/>
                <a:cs typeface="Times New Roman"/>
              </a:rPr>
              <a:t>.</a:t>
            </a:r>
            <a:endParaRPr lang="en-US" sz="4000">
              <a:latin typeface="Calibri" panose="020F0502020204030204" pitchFamily="34" charset="0"/>
              <a:ea typeface="Cambria"/>
              <a:cs typeface="Times New Roman"/>
            </a:endParaRPr>
          </a:p>
        </p:txBody>
      </p:sp>
      <p:sp>
        <p:nvSpPr>
          <p:cNvPr id="4" name="Date Placeholder 3"/>
          <p:cNvSpPr>
            <a:spLocks noGrp="1"/>
          </p:cNvSpPr>
          <p:nvPr>
            <p:ph type="dt" sz="half" idx="10"/>
          </p:nvPr>
        </p:nvSpPr>
        <p:spPr/>
        <p:txBody>
          <a:bodyPr/>
          <a:lstStyle/>
          <a:p>
            <a:r>
              <a:rPr lang="en-US" smtClean="0"/>
              <a:t>10/21/14</a:t>
            </a:r>
            <a:endParaRPr lang="en-US"/>
          </a:p>
        </p:txBody>
      </p:sp>
      <p:sp>
        <p:nvSpPr>
          <p:cNvPr id="5" name="Footer Placeholder 4"/>
          <p:cNvSpPr>
            <a:spLocks noGrp="1"/>
          </p:cNvSpPr>
          <p:nvPr>
            <p:ph type="ftr" sz="quarter" idx="11"/>
          </p:nvPr>
        </p:nvSpPr>
        <p:spPr/>
        <p:txBody>
          <a:bodyPr/>
          <a:lstStyle/>
          <a:p>
            <a:r>
              <a:rPr lang="de-DE" smtClean="0"/>
              <a:t>S. Werkema - Mu2e Accelerator Systems</a:t>
            </a:r>
            <a:endParaRPr lang="en-US"/>
          </a:p>
        </p:txBody>
      </p:sp>
      <p:sp>
        <p:nvSpPr>
          <p:cNvPr id="6" name="Slide Number Placeholder 5"/>
          <p:cNvSpPr>
            <a:spLocks noGrp="1"/>
          </p:cNvSpPr>
          <p:nvPr>
            <p:ph type="sldNum" sz="quarter" idx="12"/>
          </p:nvPr>
        </p:nvSpPr>
        <p:spPr/>
        <p:txBody>
          <a:bodyPr/>
          <a:lstStyle/>
          <a:p>
            <a:fld id="{46E7FEE9-2E67-449B-AD8C-4B97904C2799}" type="slidenum">
              <a:rPr lang="en-US" smtClean="0"/>
              <a:t>45</a:t>
            </a:fld>
            <a:endParaRPr lang="en-US"/>
          </a:p>
        </p:txBody>
      </p:sp>
    </p:spTree>
    <p:extLst>
      <p:ext uri="{BB962C8B-B14F-4D97-AF65-F5344CB8AC3E}">
        <p14:creationId xmlns:p14="http://schemas.microsoft.com/office/powerpoint/2010/main" val="15626062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2400" smtClean="0">
                <a:latin typeface="Calibri" panose="020F0502020204030204" pitchFamily="34" charset="0"/>
              </a:rPr>
              <a:t>PS Heat </a:t>
            </a:r>
            <a:r>
              <a:rPr lang="en-US" sz="2400">
                <a:latin typeface="Calibri" panose="020F0502020204030204" pitchFamily="34" charset="0"/>
              </a:rPr>
              <a:t>and Radiation </a:t>
            </a:r>
            <a:r>
              <a:rPr lang="en-US" sz="2400" smtClean="0">
                <a:latin typeface="Calibri" panose="020F0502020204030204" pitchFamily="34" charset="0"/>
              </a:rPr>
              <a:t>Protection</a:t>
            </a:r>
            <a:r>
              <a:rPr lang="en-US" sz="2400">
                <a:latin typeface="Calibri" panose="020F0502020204030204" pitchFamily="34" charset="0"/>
              </a:rPr>
              <a:t> </a:t>
            </a:r>
            <a:r>
              <a:rPr lang="en-US" sz="2400" smtClean="0">
                <a:latin typeface="Calibri" panose="020F0502020204030204" pitchFamily="34" charset="0"/>
              </a:rPr>
              <a:t>Requirements</a:t>
            </a:r>
            <a:endParaRPr lang="en-US" sz="2400">
              <a:latin typeface="Calibri" panose="020F050202020403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23615905"/>
              </p:ext>
            </p:extLst>
          </p:nvPr>
        </p:nvGraphicFramePr>
        <p:xfrm>
          <a:off x="594360" y="933450"/>
          <a:ext cx="7955280" cy="2468880"/>
        </p:xfrm>
        <a:graphic>
          <a:graphicData uri="http://schemas.openxmlformats.org/drawingml/2006/table">
            <a:tbl>
              <a:tblPr firstRow="1" firstCol="1" bandRow="1">
                <a:tableStyleId>{5C22544A-7EE6-4342-B048-85BDC9FD1C3A}</a:tableStyleId>
              </a:tblPr>
              <a:tblGrid>
                <a:gridCol w="1645920"/>
                <a:gridCol w="1463040"/>
                <a:gridCol w="1554480"/>
                <a:gridCol w="1737360"/>
                <a:gridCol w="1554480"/>
              </a:tblGrid>
              <a:tr h="1188720">
                <a:tc>
                  <a:txBody>
                    <a:bodyPr/>
                    <a:lstStyle/>
                    <a:p>
                      <a:pPr marL="0" marR="0" algn="l">
                        <a:lnSpc>
                          <a:spcPts val="1600"/>
                        </a:lnSpc>
                        <a:spcBef>
                          <a:spcPts val="0"/>
                        </a:spcBef>
                        <a:spcAft>
                          <a:spcPts val="0"/>
                        </a:spcAft>
                      </a:pPr>
                      <a:r>
                        <a:rPr lang="en-US" sz="1800" smtClean="0">
                          <a:effectLst/>
                          <a:latin typeface="Times New Roman"/>
                          <a:ea typeface="MS Mincho"/>
                          <a:cs typeface="Times New Roman"/>
                        </a:rPr>
                        <a:t> </a:t>
                      </a:r>
                      <a:endParaRPr lang="en-US" sz="1800">
                        <a:effectLst/>
                        <a:latin typeface="Times New Roman"/>
                        <a:ea typeface="MS Mincho"/>
                        <a:cs typeface="Times New Roman"/>
                      </a:endParaRPr>
                    </a:p>
                  </a:txBody>
                  <a:tcPr marL="73152" marR="73152" marT="0" anchor="ctr"/>
                </a:tc>
                <a:tc>
                  <a:txBody>
                    <a:bodyPr/>
                    <a:lstStyle/>
                    <a:p>
                      <a:pPr marL="0" marR="0" algn="ctr">
                        <a:lnSpc>
                          <a:spcPct val="100000"/>
                        </a:lnSpc>
                        <a:spcBef>
                          <a:spcPts val="0"/>
                        </a:spcBef>
                        <a:spcAft>
                          <a:spcPts val="0"/>
                        </a:spcAft>
                      </a:pPr>
                      <a:r>
                        <a:rPr lang="en-US" sz="1800" b="0" smtClean="0">
                          <a:solidFill>
                            <a:schemeClr val="tx1"/>
                          </a:solidFill>
                          <a:effectLst>
                            <a:outerShdw blurRad="38100" dist="38100" dir="2700000" algn="tl">
                              <a:srgbClr val="000000">
                                <a:alpha val="43137"/>
                              </a:srgbClr>
                            </a:outerShdw>
                          </a:effectLst>
                          <a:latin typeface="Times New Roman"/>
                          <a:ea typeface="MS Mincho"/>
                          <a:cs typeface="Times New Roman"/>
                        </a:rPr>
                        <a:t>Dynamic </a:t>
                      </a:r>
                      <a:r>
                        <a:rPr lang="en-US" sz="1800" b="0">
                          <a:solidFill>
                            <a:schemeClr val="tx1"/>
                          </a:solidFill>
                          <a:effectLst>
                            <a:outerShdw blurRad="38100" dist="38100" dir="2700000" algn="tl">
                              <a:srgbClr val="000000">
                                <a:alpha val="43137"/>
                              </a:srgbClr>
                            </a:outerShdw>
                          </a:effectLst>
                          <a:latin typeface="Times New Roman"/>
                          <a:ea typeface="MS Mincho"/>
                          <a:cs typeface="Times New Roman"/>
                        </a:rPr>
                        <a:t>Heat Load</a:t>
                      </a:r>
                    </a:p>
                    <a:p>
                      <a:pPr marL="0" marR="0" algn="ctr">
                        <a:lnSpc>
                          <a:spcPct val="100000"/>
                        </a:lnSpc>
                        <a:spcBef>
                          <a:spcPts val="0"/>
                        </a:spcBef>
                        <a:spcAft>
                          <a:spcPts val="0"/>
                        </a:spcAft>
                      </a:pPr>
                      <a:r>
                        <a:rPr lang="en-US" sz="1800" b="0">
                          <a:solidFill>
                            <a:schemeClr val="tx1"/>
                          </a:solidFill>
                          <a:effectLst>
                            <a:outerShdw blurRad="38100" dist="38100" dir="2700000" algn="tl">
                              <a:srgbClr val="000000">
                                <a:alpha val="43137"/>
                              </a:srgbClr>
                            </a:outerShdw>
                          </a:effectLst>
                          <a:latin typeface="Times New Roman"/>
                          <a:ea typeface="MS Mincho"/>
                          <a:cs typeface="Times New Roman"/>
                        </a:rPr>
                        <a:t>[Watts]</a:t>
                      </a:r>
                    </a:p>
                  </a:txBody>
                  <a:tcPr marL="73152" marR="73152" marT="0" anchor="ctr"/>
                </a:tc>
                <a:tc>
                  <a:txBody>
                    <a:bodyPr/>
                    <a:lstStyle/>
                    <a:p>
                      <a:pPr marL="0" marR="0" algn="ctr">
                        <a:lnSpc>
                          <a:spcPct val="100000"/>
                        </a:lnSpc>
                        <a:spcBef>
                          <a:spcPts val="0"/>
                        </a:spcBef>
                        <a:spcAft>
                          <a:spcPts val="0"/>
                        </a:spcAft>
                      </a:pPr>
                      <a:r>
                        <a:rPr lang="en-US" sz="1800" b="0" smtClean="0">
                          <a:solidFill>
                            <a:schemeClr val="tx1"/>
                          </a:solidFill>
                          <a:effectLst>
                            <a:outerShdw blurRad="38100" dist="38100" dir="2700000" algn="tl">
                              <a:srgbClr val="000000">
                                <a:alpha val="43137"/>
                              </a:srgbClr>
                            </a:outerShdw>
                          </a:effectLst>
                          <a:latin typeface="Times New Roman"/>
                          <a:ea typeface="MS Mincho"/>
                          <a:cs typeface="Times New Roman"/>
                        </a:rPr>
                        <a:t>Peak Power Density</a:t>
                      </a:r>
                    </a:p>
                    <a:p>
                      <a:pPr marL="0" marR="0" algn="ctr">
                        <a:lnSpc>
                          <a:spcPct val="100000"/>
                        </a:lnSpc>
                        <a:spcBef>
                          <a:spcPts val="0"/>
                        </a:spcBef>
                        <a:spcAft>
                          <a:spcPts val="0"/>
                        </a:spcAft>
                      </a:pPr>
                      <a:r>
                        <a:rPr lang="en-US" sz="1800" b="0" smtClean="0">
                          <a:solidFill>
                            <a:schemeClr val="tx1"/>
                          </a:solidFill>
                          <a:effectLst>
                            <a:outerShdw blurRad="38100" dist="38100" dir="2700000" algn="tl">
                              <a:srgbClr val="000000">
                                <a:alpha val="43137"/>
                              </a:srgbClr>
                            </a:outerShdw>
                          </a:effectLst>
                          <a:latin typeface="Times New Roman"/>
                          <a:ea typeface="MS Mincho"/>
                          <a:cs typeface="Times New Roman"/>
                        </a:rPr>
                        <a:t>[</a:t>
                      </a:r>
                      <a:r>
                        <a:rPr lang="en-US" sz="1800" b="0">
                          <a:solidFill>
                            <a:schemeClr val="tx1"/>
                          </a:solidFill>
                          <a:effectLst>
                            <a:outerShdw blurRad="38100" dist="38100" dir="2700000" algn="tl">
                              <a:srgbClr val="000000">
                                <a:alpha val="43137"/>
                              </a:srgbClr>
                            </a:outerShdw>
                          </a:effectLst>
                          <a:latin typeface="Symbol"/>
                          <a:ea typeface="MS Mincho"/>
                          <a:cs typeface="Times New Roman"/>
                        </a:rPr>
                        <a:t>m</a:t>
                      </a:r>
                      <a:r>
                        <a:rPr lang="en-US" sz="1800" b="0">
                          <a:solidFill>
                            <a:schemeClr val="tx1"/>
                          </a:solidFill>
                          <a:effectLst>
                            <a:outerShdw blurRad="38100" dist="38100" dir="2700000" algn="tl">
                              <a:srgbClr val="000000">
                                <a:alpha val="43137"/>
                              </a:srgbClr>
                            </a:outerShdw>
                          </a:effectLst>
                          <a:latin typeface="Times New Roman"/>
                          <a:ea typeface="MS Mincho"/>
                          <a:cs typeface="Times New Roman"/>
                        </a:rPr>
                        <a:t>W/g]</a:t>
                      </a:r>
                    </a:p>
                  </a:txBody>
                  <a:tcPr marL="73152" marR="73152" marT="0" anchor="ctr"/>
                </a:tc>
                <a:tc>
                  <a:txBody>
                    <a:bodyPr/>
                    <a:lstStyle/>
                    <a:p>
                      <a:pPr marL="0" marR="0" algn="ctr">
                        <a:lnSpc>
                          <a:spcPct val="100000"/>
                        </a:lnSpc>
                        <a:spcBef>
                          <a:spcPts val="0"/>
                        </a:spcBef>
                        <a:spcAft>
                          <a:spcPts val="0"/>
                        </a:spcAft>
                      </a:pPr>
                      <a:r>
                        <a:rPr lang="en-US" sz="1800" b="0" smtClean="0">
                          <a:solidFill>
                            <a:schemeClr val="tx1"/>
                          </a:solidFill>
                          <a:effectLst>
                            <a:outerShdw blurRad="38100" dist="38100" dir="2700000" algn="tl">
                              <a:srgbClr val="000000">
                                <a:alpha val="43137"/>
                              </a:srgbClr>
                            </a:outerShdw>
                          </a:effectLst>
                          <a:latin typeface="Times New Roman"/>
                          <a:ea typeface="MS Mincho"/>
                          <a:cs typeface="Times New Roman"/>
                        </a:rPr>
                        <a:t>Max. Lifetime Radiation Dose [MGy]</a:t>
                      </a:r>
                      <a:endParaRPr lang="en-US" sz="1800" b="0">
                        <a:solidFill>
                          <a:schemeClr val="tx1"/>
                        </a:solidFill>
                        <a:effectLst>
                          <a:outerShdw blurRad="38100" dist="38100" dir="2700000" algn="tl">
                            <a:srgbClr val="000000">
                              <a:alpha val="43137"/>
                            </a:srgbClr>
                          </a:outerShdw>
                        </a:effectLst>
                        <a:latin typeface="Times New Roman"/>
                        <a:ea typeface="MS Mincho"/>
                        <a:cs typeface="Times New Roman"/>
                      </a:endParaRPr>
                    </a:p>
                  </a:txBody>
                  <a:tcPr marL="73152" marR="73152" marT="0" anchor="ctr"/>
                </a:tc>
                <a:tc>
                  <a:txBody>
                    <a:bodyPr/>
                    <a:lstStyle/>
                    <a:p>
                      <a:pPr marL="0" marR="0" algn="ctr">
                        <a:lnSpc>
                          <a:spcPct val="100000"/>
                        </a:lnSpc>
                        <a:spcBef>
                          <a:spcPts val="0"/>
                        </a:spcBef>
                        <a:spcAft>
                          <a:spcPts val="0"/>
                        </a:spcAft>
                      </a:pPr>
                      <a:r>
                        <a:rPr lang="en-US" sz="1800" b="0" smtClean="0">
                          <a:solidFill>
                            <a:schemeClr val="tx1"/>
                          </a:solidFill>
                          <a:effectLst>
                            <a:outerShdw blurRad="38100" dist="38100" dir="2700000" algn="tl">
                              <a:srgbClr val="000000">
                                <a:alpha val="43137"/>
                              </a:srgbClr>
                            </a:outerShdw>
                          </a:effectLst>
                          <a:latin typeface="Times New Roman"/>
                          <a:ea typeface="MS Mincho"/>
                          <a:cs typeface="Times New Roman"/>
                        </a:rPr>
                        <a:t>Peak</a:t>
                      </a:r>
                      <a:endParaRPr lang="en-US" sz="1800" b="0">
                        <a:solidFill>
                          <a:schemeClr val="tx1"/>
                        </a:solidFill>
                        <a:effectLst>
                          <a:outerShdw blurRad="38100" dist="38100" dir="2700000" algn="tl">
                            <a:srgbClr val="000000">
                              <a:alpha val="43137"/>
                            </a:srgbClr>
                          </a:outerShdw>
                        </a:effectLst>
                        <a:latin typeface="Times New Roman"/>
                        <a:ea typeface="MS Mincho"/>
                        <a:cs typeface="Times New Roman"/>
                      </a:endParaRPr>
                    </a:p>
                    <a:p>
                      <a:pPr marL="0" marR="0" algn="ctr">
                        <a:lnSpc>
                          <a:spcPct val="100000"/>
                        </a:lnSpc>
                        <a:spcBef>
                          <a:spcPts val="0"/>
                        </a:spcBef>
                        <a:spcAft>
                          <a:spcPts val="0"/>
                        </a:spcAft>
                      </a:pPr>
                      <a:r>
                        <a:rPr lang="en-US" sz="1800" b="0" smtClean="0">
                          <a:solidFill>
                            <a:schemeClr val="tx1"/>
                          </a:solidFill>
                          <a:effectLst>
                            <a:outerShdw blurRad="38100" dist="38100" dir="2700000" algn="tl">
                              <a:srgbClr val="000000">
                                <a:alpha val="43137"/>
                              </a:srgbClr>
                            </a:outerShdw>
                          </a:effectLst>
                          <a:latin typeface="Times New Roman"/>
                          <a:ea typeface="MS Mincho"/>
                          <a:cs typeface="Times New Roman"/>
                        </a:rPr>
                        <a:t>DPA/yr</a:t>
                      </a:r>
                      <a:endParaRPr lang="en-US" sz="1800" b="0">
                        <a:solidFill>
                          <a:schemeClr val="tx1"/>
                        </a:solidFill>
                        <a:effectLst>
                          <a:outerShdw blurRad="38100" dist="38100" dir="2700000" algn="tl">
                            <a:srgbClr val="000000">
                              <a:alpha val="43137"/>
                            </a:srgbClr>
                          </a:outerShdw>
                        </a:effectLst>
                        <a:latin typeface="Times New Roman"/>
                        <a:ea typeface="MS Mincho"/>
                        <a:cs typeface="Times New Roman"/>
                      </a:endParaRPr>
                    </a:p>
                    <a:p>
                      <a:pPr marL="0" marR="0" algn="ctr">
                        <a:lnSpc>
                          <a:spcPct val="100000"/>
                        </a:lnSpc>
                        <a:spcBef>
                          <a:spcPts val="0"/>
                        </a:spcBef>
                        <a:spcAft>
                          <a:spcPts val="0"/>
                        </a:spcAft>
                      </a:pPr>
                      <a:r>
                        <a:rPr lang="en-US" sz="1800" b="0">
                          <a:solidFill>
                            <a:schemeClr val="tx1"/>
                          </a:solidFill>
                          <a:effectLst>
                            <a:outerShdw blurRad="38100" dist="38100" dir="2700000" algn="tl">
                              <a:srgbClr val="000000">
                                <a:alpha val="43137"/>
                              </a:srgbClr>
                            </a:outerShdw>
                          </a:effectLst>
                          <a:latin typeface="Times New Roman"/>
                          <a:ea typeface="MS Mincho"/>
                          <a:cs typeface="Times New Roman"/>
                        </a:rPr>
                        <a:t>[10</a:t>
                      </a:r>
                      <a:r>
                        <a:rPr lang="en-US" sz="1800" b="0" baseline="30000">
                          <a:solidFill>
                            <a:schemeClr val="tx1"/>
                          </a:solidFill>
                          <a:effectLst>
                            <a:outerShdw blurRad="38100" dist="38100" dir="2700000" algn="tl">
                              <a:srgbClr val="000000">
                                <a:alpha val="43137"/>
                              </a:srgbClr>
                            </a:outerShdw>
                          </a:effectLst>
                          <a:latin typeface="Times New Roman"/>
                          <a:ea typeface="MS Mincho"/>
                          <a:cs typeface="Times New Roman"/>
                        </a:rPr>
                        <a:t>-5</a:t>
                      </a:r>
                      <a:r>
                        <a:rPr lang="en-US" sz="1800" b="0">
                          <a:solidFill>
                            <a:schemeClr val="tx1"/>
                          </a:solidFill>
                          <a:effectLst>
                            <a:outerShdw blurRad="38100" dist="38100" dir="2700000" algn="tl">
                              <a:srgbClr val="000000">
                                <a:alpha val="43137"/>
                              </a:srgbClr>
                            </a:outerShdw>
                          </a:effectLst>
                          <a:latin typeface="Times New Roman"/>
                          <a:ea typeface="MS Mincho"/>
                          <a:cs typeface="Times New Roman"/>
                        </a:rPr>
                        <a:t>]</a:t>
                      </a:r>
                    </a:p>
                  </a:txBody>
                  <a:tcPr marL="73152" marR="73152" marT="0" anchor="ctr"/>
                </a:tc>
              </a:tr>
              <a:tr h="640080">
                <a:tc>
                  <a:txBody>
                    <a:bodyPr/>
                    <a:lstStyle/>
                    <a:p>
                      <a:pPr marL="0" marR="0" algn="l">
                        <a:lnSpc>
                          <a:spcPct val="100000"/>
                        </a:lnSpc>
                        <a:spcBef>
                          <a:spcPts val="0"/>
                        </a:spcBef>
                        <a:spcAft>
                          <a:spcPts val="0"/>
                        </a:spcAft>
                      </a:pPr>
                      <a:r>
                        <a:rPr lang="en-US" sz="1800" b="0">
                          <a:solidFill>
                            <a:schemeClr val="tx1"/>
                          </a:solidFill>
                          <a:effectLst/>
                          <a:latin typeface="Calibri" panose="020F0502020204030204" pitchFamily="34" charset="0"/>
                          <a:ea typeface="MS Mincho"/>
                          <a:cs typeface="Times New Roman"/>
                        </a:rPr>
                        <a:t>Specification</a:t>
                      </a:r>
                    </a:p>
                  </a:txBody>
                  <a:tcPr marL="68580" marR="68580" marT="0" marB="0" anchor="ctr"/>
                </a:tc>
                <a:tc>
                  <a:txBody>
                    <a:bodyPr/>
                    <a:lstStyle/>
                    <a:p>
                      <a:pPr marL="0" marR="0" algn="ctr">
                        <a:lnSpc>
                          <a:spcPts val="1600"/>
                        </a:lnSpc>
                        <a:spcBef>
                          <a:spcPts val="0"/>
                        </a:spcBef>
                        <a:spcAft>
                          <a:spcPts val="0"/>
                        </a:spcAft>
                      </a:pPr>
                      <a:r>
                        <a:rPr lang="en-US" sz="2000" smtClean="0">
                          <a:solidFill>
                            <a:srgbClr val="FF0000"/>
                          </a:solidFill>
                          <a:effectLst/>
                          <a:latin typeface="Calibri" panose="020F0502020204030204" pitchFamily="34" charset="0"/>
                          <a:ea typeface="MS Mincho"/>
                          <a:cs typeface="Times New Roman"/>
                        </a:rPr>
                        <a:t>&lt; 100</a:t>
                      </a:r>
                      <a:endParaRPr lang="en-US" sz="2000">
                        <a:solidFill>
                          <a:srgbClr val="FF0000"/>
                        </a:solidFill>
                        <a:effectLst/>
                        <a:latin typeface="Calibri" panose="020F0502020204030204" pitchFamily="34" charset="0"/>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2000">
                          <a:solidFill>
                            <a:srgbClr val="FF0000"/>
                          </a:solidFill>
                          <a:effectLst/>
                          <a:latin typeface="Calibri" panose="020F0502020204030204" pitchFamily="34" charset="0"/>
                          <a:ea typeface="MS Mincho"/>
                          <a:cs typeface="Times New Roman"/>
                        </a:rPr>
                        <a:t>30</a:t>
                      </a:r>
                    </a:p>
                  </a:txBody>
                  <a:tcPr marL="68580" marR="68580" marT="0" marB="0" anchor="ctr"/>
                </a:tc>
                <a:tc>
                  <a:txBody>
                    <a:bodyPr/>
                    <a:lstStyle/>
                    <a:p>
                      <a:pPr marL="0" marR="0" algn="ctr">
                        <a:lnSpc>
                          <a:spcPts val="1600"/>
                        </a:lnSpc>
                        <a:spcBef>
                          <a:spcPts val="0"/>
                        </a:spcBef>
                        <a:spcAft>
                          <a:spcPts val="0"/>
                        </a:spcAft>
                      </a:pPr>
                      <a:r>
                        <a:rPr lang="en-US" sz="2000" smtClean="0">
                          <a:solidFill>
                            <a:srgbClr val="0070C0"/>
                          </a:solidFill>
                          <a:effectLst/>
                          <a:latin typeface="Calibri" panose="020F0502020204030204" pitchFamily="34" charset="0"/>
                          <a:ea typeface="MS Mincho"/>
                          <a:cs typeface="Times New Roman"/>
                        </a:rPr>
                        <a:t>7*</a:t>
                      </a:r>
                      <a:endParaRPr lang="en-US" sz="2000">
                        <a:solidFill>
                          <a:srgbClr val="0070C0"/>
                        </a:solidFill>
                        <a:effectLst/>
                        <a:latin typeface="Calibri" panose="020F0502020204030204" pitchFamily="34" charset="0"/>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2000">
                          <a:solidFill>
                            <a:schemeClr val="accent3">
                              <a:lumMod val="50000"/>
                            </a:schemeClr>
                          </a:solidFill>
                          <a:effectLst/>
                          <a:latin typeface="Calibri" panose="020F0502020204030204" pitchFamily="34" charset="0"/>
                          <a:ea typeface="MS Mincho"/>
                          <a:cs typeface="Times New Roman"/>
                        </a:rPr>
                        <a:t>4 to </a:t>
                      </a:r>
                      <a:r>
                        <a:rPr lang="en-US" sz="2000" smtClean="0">
                          <a:solidFill>
                            <a:schemeClr val="accent3">
                              <a:lumMod val="50000"/>
                            </a:schemeClr>
                          </a:solidFill>
                          <a:effectLst/>
                          <a:latin typeface="Calibri" panose="020F0502020204030204" pitchFamily="34" charset="0"/>
                          <a:ea typeface="MS Mincho"/>
                          <a:cs typeface="Times New Roman"/>
                        </a:rPr>
                        <a:t>6</a:t>
                      </a:r>
                      <a:r>
                        <a:rPr lang="en-US" sz="2000" b="1" baseline="30000" smtClean="0">
                          <a:solidFill>
                            <a:schemeClr val="accent3">
                              <a:lumMod val="50000"/>
                            </a:schemeClr>
                          </a:solidFill>
                          <a:effectLst/>
                          <a:latin typeface="Times New Roman"/>
                          <a:ea typeface="MS Mincho"/>
                          <a:cs typeface="Times New Roman"/>
                        </a:rPr>
                        <a:t>†</a:t>
                      </a:r>
                      <a:endParaRPr lang="en-US" sz="2000" b="1" baseline="30000">
                        <a:solidFill>
                          <a:schemeClr val="accent3">
                            <a:lumMod val="50000"/>
                          </a:schemeClr>
                        </a:solidFill>
                        <a:effectLst/>
                        <a:latin typeface="Calibri" panose="020F0502020204030204" pitchFamily="34" charset="0"/>
                        <a:ea typeface="MS Mincho"/>
                        <a:cs typeface="Times New Roman"/>
                      </a:endParaRPr>
                    </a:p>
                  </a:txBody>
                  <a:tcPr marL="68580" marR="68580" marT="0" marB="0" anchor="ctr"/>
                </a:tc>
              </a:tr>
              <a:tr h="640080">
                <a:tc>
                  <a:txBody>
                    <a:bodyPr/>
                    <a:lstStyle/>
                    <a:p>
                      <a:pPr marL="0" marR="0" algn="l">
                        <a:lnSpc>
                          <a:spcPct val="100000"/>
                        </a:lnSpc>
                        <a:spcBef>
                          <a:spcPts val="0"/>
                        </a:spcBef>
                        <a:spcAft>
                          <a:spcPts val="0"/>
                        </a:spcAft>
                      </a:pPr>
                      <a:r>
                        <a:rPr lang="en-US" sz="1800" b="0" smtClean="0">
                          <a:solidFill>
                            <a:schemeClr val="tx1"/>
                          </a:solidFill>
                          <a:effectLst/>
                          <a:latin typeface="Calibri" panose="020F0502020204030204" pitchFamily="34" charset="0"/>
                          <a:ea typeface="MS Mincho"/>
                          <a:cs typeface="Times New Roman"/>
                        </a:rPr>
                        <a:t>Estimated </a:t>
                      </a:r>
                      <a:r>
                        <a:rPr lang="en-US" sz="1800" b="0" baseline="0" smtClean="0">
                          <a:solidFill>
                            <a:schemeClr val="tx1"/>
                          </a:solidFill>
                          <a:effectLst/>
                          <a:latin typeface="Calibri" panose="020F0502020204030204" pitchFamily="34" charset="0"/>
                          <a:ea typeface="MS Mincho"/>
                          <a:cs typeface="Times New Roman"/>
                        </a:rPr>
                        <a:t>HRS </a:t>
                      </a:r>
                      <a:r>
                        <a:rPr lang="en-US" sz="1800" b="0" smtClean="0">
                          <a:solidFill>
                            <a:schemeClr val="tx1"/>
                          </a:solidFill>
                          <a:effectLst/>
                          <a:latin typeface="Calibri" panose="020F0502020204030204" pitchFamily="34" charset="0"/>
                          <a:ea typeface="MS Mincho"/>
                          <a:cs typeface="Times New Roman"/>
                        </a:rPr>
                        <a:t>Performance </a:t>
                      </a:r>
                      <a:endParaRPr lang="en-US" sz="1800" b="0">
                        <a:solidFill>
                          <a:schemeClr val="tx1"/>
                        </a:solidFill>
                        <a:effectLst/>
                        <a:latin typeface="Calibri" panose="020F0502020204030204" pitchFamily="34" charset="0"/>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2000">
                          <a:effectLst/>
                          <a:latin typeface="Calibri" panose="020F0502020204030204" pitchFamily="34" charset="0"/>
                          <a:ea typeface="MS Mincho"/>
                          <a:cs typeface="Times New Roman"/>
                        </a:rPr>
                        <a:t>24</a:t>
                      </a:r>
                    </a:p>
                  </a:txBody>
                  <a:tcPr marL="68580" marR="68580" marT="0" marB="0" anchor="ctr"/>
                </a:tc>
                <a:tc>
                  <a:txBody>
                    <a:bodyPr/>
                    <a:lstStyle/>
                    <a:p>
                      <a:pPr marL="0" marR="0" algn="ctr">
                        <a:lnSpc>
                          <a:spcPts val="1600"/>
                        </a:lnSpc>
                        <a:spcBef>
                          <a:spcPts val="0"/>
                        </a:spcBef>
                        <a:spcAft>
                          <a:spcPts val="0"/>
                        </a:spcAft>
                      </a:pPr>
                      <a:r>
                        <a:rPr lang="en-US" sz="2000">
                          <a:effectLst/>
                          <a:latin typeface="Calibri" panose="020F0502020204030204" pitchFamily="34" charset="0"/>
                          <a:ea typeface="MS Mincho"/>
                          <a:cs typeface="Times New Roman"/>
                        </a:rPr>
                        <a:t>13</a:t>
                      </a:r>
                    </a:p>
                  </a:txBody>
                  <a:tcPr marL="68580" marR="68580" marT="0" marB="0" anchor="ctr"/>
                </a:tc>
                <a:tc>
                  <a:txBody>
                    <a:bodyPr/>
                    <a:lstStyle/>
                    <a:p>
                      <a:pPr marL="0" marR="0" algn="ctr">
                        <a:lnSpc>
                          <a:spcPts val="1600"/>
                        </a:lnSpc>
                        <a:spcBef>
                          <a:spcPts val="0"/>
                        </a:spcBef>
                        <a:spcAft>
                          <a:spcPts val="0"/>
                        </a:spcAft>
                      </a:pPr>
                      <a:r>
                        <a:rPr lang="en-US" sz="2000" smtClean="0">
                          <a:effectLst/>
                          <a:latin typeface="Calibri" panose="020F0502020204030204" pitchFamily="34" charset="0"/>
                          <a:ea typeface="MS Mincho"/>
                          <a:cs typeface="Times New Roman"/>
                        </a:rPr>
                        <a:t>5.2</a:t>
                      </a:r>
                      <a:endParaRPr lang="en-US" sz="2000">
                        <a:effectLst/>
                        <a:latin typeface="Calibri" panose="020F0502020204030204" pitchFamily="34" charset="0"/>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2000">
                          <a:effectLst/>
                          <a:latin typeface="Calibri" panose="020F0502020204030204" pitchFamily="34" charset="0"/>
                          <a:ea typeface="MS Mincho"/>
                          <a:cs typeface="Times New Roman"/>
                        </a:rPr>
                        <a:t>2.4</a:t>
                      </a:r>
                    </a:p>
                  </a:txBody>
                  <a:tcPr marL="68580" marR="68580" marT="0" marB="0" anchor="ctr"/>
                </a:tc>
              </a:tr>
            </a:tbl>
          </a:graphicData>
        </a:graphic>
      </p:graphicFrame>
      <p:sp>
        <p:nvSpPr>
          <p:cNvPr id="4" name="Date Placeholder 3"/>
          <p:cNvSpPr>
            <a:spLocks noGrp="1"/>
          </p:cNvSpPr>
          <p:nvPr>
            <p:ph type="dt" sz="half" idx="10"/>
          </p:nvPr>
        </p:nvSpPr>
        <p:spPr/>
        <p:txBody>
          <a:bodyPr/>
          <a:lstStyle/>
          <a:p>
            <a:r>
              <a:rPr lang="en-US" smtClean="0"/>
              <a:t>10/21/14</a:t>
            </a:r>
            <a:endParaRPr lang="en-US"/>
          </a:p>
        </p:txBody>
      </p:sp>
      <p:sp>
        <p:nvSpPr>
          <p:cNvPr id="5" name="Footer Placeholder 4"/>
          <p:cNvSpPr>
            <a:spLocks noGrp="1"/>
          </p:cNvSpPr>
          <p:nvPr>
            <p:ph type="ftr" sz="quarter" idx="11"/>
          </p:nvPr>
        </p:nvSpPr>
        <p:spPr/>
        <p:txBody>
          <a:bodyPr/>
          <a:lstStyle/>
          <a:p>
            <a:r>
              <a:rPr lang="de-DE" smtClean="0"/>
              <a:t>S. Werkema - Mu2e Accelerator Systems</a:t>
            </a:r>
            <a:endParaRPr lang="en-US"/>
          </a:p>
        </p:txBody>
      </p:sp>
      <p:sp>
        <p:nvSpPr>
          <p:cNvPr id="6" name="Slide Number Placeholder 5"/>
          <p:cNvSpPr>
            <a:spLocks noGrp="1"/>
          </p:cNvSpPr>
          <p:nvPr>
            <p:ph type="sldNum" sz="quarter" idx="12"/>
          </p:nvPr>
        </p:nvSpPr>
        <p:spPr/>
        <p:txBody>
          <a:bodyPr/>
          <a:lstStyle/>
          <a:p>
            <a:fld id="{46E7FEE9-2E67-449B-AD8C-4B97904C2799}" type="slidenum">
              <a:rPr lang="en-US" smtClean="0"/>
              <a:t>46</a:t>
            </a:fld>
            <a:endParaRPr lang="en-US"/>
          </a:p>
        </p:txBody>
      </p:sp>
      <p:sp>
        <p:nvSpPr>
          <p:cNvPr id="8" name="TextBox 7"/>
          <p:cNvSpPr txBox="1"/>
          <p:nvPr/>
        </p:nvSpPr>
        <p:spPr>
          <a:xfrm>
            <a:off x="481148" y="3514725"/>
            <a:ext cx="8153400" cy="1277273"/>
          </a:xfrm>
          <a:prstGeom prst="rect">
            <a:avLst/>
          </a:prstGeom>
          <a:noFill/>
        </p:spPr>
        <p:txBody>
          <a:bodyPr wrap="square" rtlCol="0">
            <a:spAutoFit/>
          </a:bodyPr>
          <a:lstStyle/>
          <a:p>
            <a:pPr>
              <a:spcBef>
                <a:spcPts val="600"/>
              </a:spcBef>
            </a:pPr>
            <a:r>
              <a:rPr lang="en-US" sz="1600" smtClean="0">
                <a:solidFill>
                  <a:srgbClr val="0070C0"/>
                </a:solidFill>
                <a:latin typeface="Calibri" panose="020F0502020204030204" pitchFamily="34" charset="0"/>
              </a:rPr>
              <a:t>* </a:t>
            </a:r>
            <a:r>
              <a:rPr lang="en-US" sz="1600">
                <a:solidFill>
                  <a:srgbClr val="0070C0"/>
                </a:solidFill>
                <a:latin typeface="Calibri" panose="020F0502020204030204" pitchFamily="34" charset="0"/>
              </a:rPr>
              <a:t>7 MGy is a conservative limit on coil epoxy exposure, 10% of shear modulus lost due to radiation damage</a:t>
            </a:r>
            <a:r>
              <a:rPr lang="en-US" sz="1600" smtClean="0">
                <a:solidFill>
                  <a:srgbClr val="0070C0"/>
                </a:solidFill>
                <a:latin typeface="Calibri" panose="020F0502020204030204" pitchFamily="34" charset="0"/>
              </a:rPr>
              <a:t>.</a:t>
            </a:r>
            <a:endParaRPr lang="en-US" sz="1600" smtClean="0">
              <a:solidFill>
                <a:schemeClr val="accent3">
                  <a:lumMod val="50000"/>
                </a:schemeClr>
              </a:solidFill>
              <a:latin typeface="Calibri" panose="020F0502020204030204" pitchFamily="34" charset="0"/>
            </a:endParaRPr>
          </a:p>
          <a:p>
            <a:pPr>
              <a:spcBef>
                <a:spcPts val="600"/>
              </a:spcBef>
            </a:pPr>
            <a:r>
              <a:rPr lang="en-US" sz="2000" b="1" baseline="30000" smtClean="0">
                <a:solidFill>
                  <a:schemeClr val="accent3">
                    <a:lumMod val="50000"/>
                  </a:schemeClr>
                </a:solidFill>
                <a:latin typeface="Times New Roman"/>
                <a:cs typeface="Times New Roman"/>
              </a:rPr>
              <a:t>†</a:t>
            </a:r>
            <a:r>
              <a:rPr lang="en-US" smtClean="0">
                <a:solidFill>
                  <a:schemeClr val="accent3">
                    <a:lumMod val="50000"/>
                  </a:schemeClr>
                </a:solidFill>
                <a:latin typeface="Calibri" panose="020F0502020204030204" pitchFamily="34" charset="0"/>
              </a:rPr>
              <a:t> </a:t>
            </a:r>
            <a:r>
              <a:rPr lang="en-US" sz="1600">
                <a:solidFill>
                  <a:schemeClr val="accent3">
                    <a:lumMod val="50000"/>
                  </a:schemeClr>
                </a:solidFill>
                <a:latin typeface="Calibri" panose="020F0502020204030204" pitchFamily="34" charset="0"/>
              </a:rPr>
              <a:t>This is the DPA damage per year from which RRR degrades to 100.  After this RRR reduction we must warm-up and anneal.</a:t>
            </a:r>
            <a:r>
              <a:rPr lang="en-US" sz="1600">
                <a:latin typeface="Calibri" panose="020F0502020204030204" pitchFamily="34" charset="0"/>
              </a:rPr>
              <a:t>  </a:t>
            </a:r>
          </a:p>
        </p:txBody>
      </p:sp>
      <mc:AlternateContent xmlns:mc="http://schemas.openxmlformats.org/markup-compatibility/2006" xmlns:a14="http://schemas.microsoft.com/office/drawing/2010/main">
        <mc:Choice Requires="a14">
          <p:sp>
            <p:nvSpPr>
              <p:cNvPr id="15" name="TextBox 14"/>
              <p:cNvSpPr txBox="1"/>
              <p:nvPr/>
            </p:nvSpPr>
            <p:spPr>
              <a:xfrm>
                <a:off x="481148" y="4791998"/>
                <a:ext cx="7086600" cy="1438275"/>
              </a:xfrm>
              <a:prstGeom prst="rect">
                <a:avLst/>
              </a:prstGeom>
              <a:noFill/>
            </p:spPr>
            <p:txBody>
              <a:bodyPr wrap="none" lIns="91440" tIns="0" bIns="0" rtlCol="0" anchor="ctr" anchorCtr="0">
                <a:noAutofit/>
              </a:bodyPr>
              <a:lstStyle/>
              <a:p>
                <a:pPr>
                  <a:spcBef>
                    <a:spcPts val="0"/>
                  </a:spcBef>
                </a:pPr>
                <a:r>
                  <a:rPr lang="en-US" sz="2000">
                    <a:solidFill>
                      <a:srgbClr val="0000FF"/>
                    </a:solidFill>
                    <a:effectLst>
                      <a:outerShdw blurRad="38100" dist="38100" dir="2700000" algn="tl">
                        <a:srgbClr val="000000">
                          <a:alpha val="43137"/>
                        </a:srgbClr>
                      </a:outerShdw>
                    </a:effectLst>
                    <a:latin typeface="Calibri" panose="020F0502020204030204" pitchFamily="34" charset="0"/>
                  </a:rPr>
                  <a:t>Definitions</a:t>
                </a:r>
                <a:r>
                  <a:rPr lang="en-US" sz="2000" smtClean="0">
                    <a:solidFill>
                      <a:srgbClr val="0000FF"/>
                    </a:solidFill>
                    <a:effectLst>
                      <a:outerShdw blurRad="38100" dist="38100" dir="2700000" algn="tl">
                        <a:srgbClr val="000000">
                          <a:alpha val="43137"/>
                        </a:srgbClr>
                      </a:outerShdw>
                    </a:effectLst>
                    <a:latin typeface="Calibri" panose="020F0502020204030204" pitchFamily="34" charset="0"/>
                  </a:rPr>
                  <a:t>:</a:t>
                </a:r>
              </a:p>
              <a:p>
                <a:pPr>
                  <a:spcBef>
                    <a:spcPts val="600"/>
                  </a:spcBef>
                </a:pPr>
                <a:r>
                  <a:rPr lang="en-US" sz="2000" smtClean="0">
                    <a:solidFill>
                      <a:srgbClr val="0000FF"/>
                    </a:solidFill>
                    <a:effectLst>
                      <a:outerShdw blurRad="38100" dist="38100" dir="2700000" algn="tl">
                        <a:srgbClr val="000000">
                          <a:alpha val="43137"/>
                        </a:srgbClr>
                      </a:outerShdw>
                    </a:effectLst>
                    <a:latin typeface="Calibri" panose="020F0502020204030204" pitchFamily="34" charset="0"/>
                  </a:rPr>
                  <a:t>DPA</a:t>
                </a:r>
                <a:r>
                  <a:rPr lang="en-US" sz="2000" smtClean="0">
                    <a:solidFill>
                      <a:srgbClr val="0000FF"/>
                    </a:solidFill>
                    <a:latin typeface="Calibri" panose="020F0502020204030204" pitchFamily="34" charset="0"/>
                  </a:rPr>
                  <a:t> </a:t>
                </a:r>
                <a:r>
                  <a:rPr lang="en-US" sz="2000">
                    <a:solidFill>
                      <a:srgbClr val="0000FF"/>
                    </a:solidFill>
                    <a:latin typeface="Calibri" panose="020F0502020204030204" pitchFamily="34" charset="0"/>
                  </a:rPr>
                  <a:t>=  </a:t>
                </a:r>
                <a:r>
                  <a:rPr lang="en-US" sz="2000" u="sng">
                    <a:solidFill>
                      <a:srgbClr val="0000FF"/>
                    </a:solidFill>
                    <a:latin typeface="Calibri" panose="020F0502020204030204" pitchFamily="34" charset="0"/>
                  </a:rPr>
                  <a:t>D</a:t>
                </a:r>
                <a:r>
                  <a:rPr lang="en-US" sz="2000">
                    <a:solidFill>
                      <a:srgbClr val="0000FF"/>
                    </a:solidFill>
                    <a:latin typeface="Calibri" panose="020F0502020204030204" pitchFamily="34" charset="0"/>
                  </a:rPr>
                  <a:t>isplacements </a:t>
                </a:r>
                <a:r>
                  <a:rPr lang="en-US" sz="2000" u="sng">
                    <a:solidFill>
                      <a:srgbClr val="0000FF"/>
                    </a:solidFill>
                    <a:latin typeface="Calibri" panose="020F0502020204030204" pitchFamily="34" charset="0"/>
                  </a:rPr>
                  <a:t>p</a:t>
                </a:r>
                <a:r>
                  <a:rPr lang="en-US" sz="2000">
                    <a:solidFill>
                      <a:srgbClr val="0000FF"/>
                    </a:solidFill>
                    <a:latin typeface="Calibri" panose="020F0502020204030204" pitchFamily="34" charset="0"/>
                  </a:rPr>
                  <a:t>er </a:t>
                </a:r>
                <a:r>
                  <a:rPr lang="en-US" sz="2000" u="sng">
                    <a:solidFill>
                      <a:srgbClr val="0000FF"/>
                    </a:solidFill>
                    <a:latin typeface="Calibri" panose="020F0502020204030204" pitchFamily="34" charset="0"/>
                  </a:rPr>
                  <a:t>A</a:t>
                </a:r>
                <a:r>
                  <a:rPr lang="en-US" sz="2000">
                    <a:solidFill>
                      <a:srgbClr val="0000FF"/>
                    </a:solidFill>
                    <a:latin typeface="Calibri" panose="020F0502020204030204" pitchFamily="34" charset="0"/>
                  </a:rPr>
                  <a:t>tom (unit of radiation damage</a:t>
                </a:r>
                <a:r>
                  <a:rPr lang="en-US" sz="2000" smtClean="0">
                    <a:solidFill>
                      <a:srgbClr val="0000FF"/>
                    </a:solidFill>
                    <a:latin typeface="Calibri" panose="020F0502020204030204" pitchFamily="34" charset="0"/>
                  </a:rPr>
                  <a:t>)</a:t>
                </a:r>
                <a:endParaRPr lang="en-US" sz="2000" b="0" i="0" smtClean="0">
                  <a:solidFill>
                    <a:srgbClr val="0000FF"/>
                  </a:solidFill>
                  <a:effectLst>
                    <a:outerShdw blurRad="38100" dist="38100" dir="2700000" algn="tl">
                      <a:srgbClr val="000000">
                        <a:alpha val="43137"/>
                      </a:srgbClr>
                    </a:outerShdw>
                  </a:effectLst>
                  <a:latin typeface="Cambria Math"/>
                </a:endParaRPr>
              </a:p>
              <a:p>
                <a:pPr>
                  <a:spcBef>
                    <a:spcPts val="600"/>
                  </a:spcBef>
                </a:pPr>
                <a14:m>
                  <m:oMath xmlns:m="http://schemas.openxmlformats.org/officeDocument/2006/math">
                    <m:r>
                      <m:rPr>
                        <m:sty m:val="p"/>
                      </m:rPr>
                      <a:rPr lang="en-US" sz="2000" b="0" i="0" smtClean="0">
                        <a:solidFill>
                          <a:srgbClr val="0000FF"/>
                        </a:solidFill>
                        <a:effectLst>
                          <a:outerShdw blurRad="38100" dist="38100" dir="2700000" algn="tl">
                            <a:srgbClr val="000000">
                              <a:alpha val="43137"/>
                            </a:srgbClr>
                          </a:outerShdw>
                        </a:effectLst>
                        <a:latin typeface="Cambria Math"/>
                      </a:rPr>
                      <m:t>RRR</m:t>
                    </m:r>
                    <m:r>
                      <a:rPr lang="en-US" sz="2000" i="1" smtClean="0">
                        <a:solidFill>
                          <a:srgbClr val="0000FF"/>
                        </a:solidFill>
                        <a:latin typeface="Cambria Math"/>
                      </a:rPr>
                      <m:t>=</m:t>
                    </m:r>
                    <m:f>
                      <m:fPr>
                        <m:ctrlPr>
                          <a:rPr lang="en-US" sz="2000" i="1" smtClean="0">
                            <a:solidFill>
                              <a:srgbClr val="0000FF"/>
                            </a:solidFill>
                            <a:latin typeface="Cambria Math"/>
                          </a:rPr>
                        </m:ctrlPr>
                      </m:fPr>
                      <m:num>
                        <m:sSub>
                          <m:sSubPr>
                            <m:ctrlPr>
                              <a:rPr lang="en-US" sz="2000" i="1" smtClean="0">
                                <a:solidFill>
                                  <a:srgbClr val="0000FF"/>
                                </a:solidFill>
                                <a:latin typeface="Cambria Math"/>
                                <a:ea typeface="Cambria Math"/>
                              </a:rPr>
                            </m:ctrlPr>
                          </m:sSubPr>
                          <m:e>
                            <m:r>
                              <a:rPr lang="en-US" sz="2000" i="1">
                                <a:solidFill>
                                  <a:srgbClr val="0000FF"/>
                                </a:solidFill>
                                <a:latin typeface="Cambria Math"/>
                                <a:ea typeface="Cambria Math"/>
                              </a:rPr>
                              <m:t>𝜌</m:t>
                            </m:r>
                          </m:e>
                          <m:sub>
                            <m:r>
                              <a:rPr lang="en-US" sz="2000" b="0" i="1" smtClean="0">
                                <a:solidFill>
                                  <a:srgbClr val="0000FF"/>
                                </a:solidFill>
                                <a:latin typeface="Cambria Math"/>
                                <a:ea typeface="Cambria Math"/>
                              </a:rPr>
                              <m:t>300°</m:t>
                            </m:r>
                            <m:r>
                              <a:rPr lang="en-US" sz="2000" b="0" i="1" smtClean="0">
                                <a:solidFill>
                                  <a:srgbClr val="0000FF"/>
                                </a:solidFill>
                                <a:latin typeface="Cambria Math"/>
                                <a:ea typeface="Cambria Math"/>
                              </a:rPr>
                              <m:t>𝐾</m:t>
                            </m:r>
                          </m:sub>
                        </m:sSub>
                      </m:num>
                      <m:den>
                        <m:sSub>
                          <m:sSubPr>
                            <m:ctrlPr>
                              <a:rPr lang="en-US" sz="2000" i="1">
                                <a:solidFill>
                                  <a:srgbClr val="0000FF"/>
                                </a:solidFill>
                                <a:latin typeface="Cambria Math"/>
                                <a:ea typeface="Cambria Math"/>
                              </a:rPr>
                            </m:ctrlPr>
                          </m:sSubPr>
                          <m:e>
                            <m:r>
                              <a:rPr lang="en-US" sz="2000" i="1">
                                <a:solidFill>
                                  <a:srgbClr val="0000FF"/>
                                </a:solidFill>
                                <a:latin typeface="Cambria Math"/>
                                <a:ea typeface="Cambria Math"/>
                              </a:rPr>
                              <m:t>𝜌</m:t>
                            </m:r>
                          </m:e>
                          <m:sub>
                            <m:r>
                              <a:rPr lang="en-US" sz="2000" b="0" i="1" smtClean="0">
                                <a:solidFill>
                                  <a:srgbClr val="0000FF"/>
                                </a:solidFill>
                                <a:latin typeface="Cambria Math"/>
                                <a:ea typeface="Cambria Math"/>
                              </a:rPr>
                              <m:t>4.5</m:t>
                            </m:r>
                            <m:r>
                              <a:rPr lang="en-US" sz="2000" i="1">
                                <a:solidFill>
                                  <a:srgbClr val="0000FF"/>
                                </a:solidFill>
                                <a:latin typeface="Cambria Math"/>
                                <a:ea typeface="Cambria Math"/>
                              </a:rPr>
                              <m:t>°</m:t>
                            </m:r>
                            <m:r>
                              <a:rPr lang="en-US" sz="2000" i="1">
                                <a:solidFill>
                                  <a:srgbClr val="0000FF"/>
                                </a:solidFill>
                                <a:latin typeface="Cambria Math"/>
                                <a:ea typeface="Cambria Math"/>
                              </a:rPr>
                              <m:t>𝐾</m:t>
                            </m:r>
                          </m:sub>
                        </m:sSub>
                      </m:den>
                    </m:f>
                    <m:r>
                      <m:rPr>
                        <m:nor/>
                      </m:rPr>
                      <a:rPr lang="en-US" sz="2000">
                        <a:solidFill>
                          <a:srgbClr val="0000FF"/>
                        </a:solidFill>
                        <a:latin typeface="Calibri" panose="020F0502020204030204" pitchFamily="34" charset="0"/>
                      </a:rPr>
                      <m:t>= </m:t>
                    </m:r>
                    <m:bar>
                      <m:barPr>
                        <m:ctrlPr>
                          <a:rPr lang="en-US" sz="2000" i="1" smtClean="0">
                            <a:solidFill>
                              <a:srgbClr val="0000FF"/>
                            </a:solidFill>
                            <a:latin typeface="Cambria Math"/>
                          </a:rPr>
                        </m:ctrlPr>
                      </m:barPr>
                      <m:e>
                        <m:r>
                          <m:rPr>
                            <m:sty m:val="p"/>
                          </m:rPr>
                          <a:rPr lang="en-US" sz="2000" b="0" i="0" smtClean="0">
                            <a:solidFill>
                              <a:srgbClr val="0000FF"/>
                            </a:solidFill>
                            <a:latin typeface="Cambria Math"/>
                          </a:rPr>
                          <m:t>R</m:t>
                        </m:r>
                      </m:e>
                    </m:bar>
                    <m:r>
                      <m:rPr>
                        <m:nor/>
                      </m:rPr>
                      <a:rPr lang="en-US" sz="2000">
                        <a:solidFill>
                          <a:srgbClr val="0000FF"/>
                        </a:solidFill>
                        <a:latin typeface="Calibri" panose="020F0502020204030204" pitchFamily="34" charset="0"/>
                      </a:rPr>
                      <m:t>esidual</m:t>
                    </m:r>
                    <m:bar>
                      <m:barPr>
                        <m:ctrlPr>
                          <a:rPr lang="en-US" sz="2000" i="1">
                            <a:solidFill>
                              <a:srgbClr val="0000FF"/>
                            </a:solidFill>
                            <a:latin typeface="Cambria Math"/>
                          </a:rPr>
                        </m:ctrlPr>
                      </m:barPr>
                      <m:e>
                        <m:r>
                          <a:rPr lang="en-US" sz="2000" b="0" i="1" smtClean="0">
                            <a:solidFill>
                              <a:srgbClr val="0000FF"/>
                            </a:solidFill>
                            <a:latin typeface="Cambria Math"/>
                          </a:rPr>
                          <m:t> </m:t>
                        </m:r>
                        <m:r>
                          <m:rPr>
                            <m:sty m:val="p"/>
                          </m:rPr>
                          <a:rPr lang="en-US" sz="2000" i="0">
                            <a:solidFill>
                              <a:srgbClr val="0000FF"/>
                            </a:solidFill>
                            <a:latin typeface="Cambria Math"/>
                          </a:rPr>
                          <m:t>R</m:t>
                        </m:r>
                      </m:e>
                    </m:bar>
                    <m:r>
                      <m:rPr>
                        <m:nor/>
                      </m:rPr>
                      <a:rPr lang="en-US" sz="2000">
                        <a:solidFill>
                          <a:srgbClr val="0000FF"/>
                        </a:solidFill>
                        <a:latin typeface="Calibri" panose="020F0502020204030204" pitchFamily="34" charset="0"/>
                      </a:rPr>
                      <m:t>esistivity</m:t>
                    </m:r>
                    <m:r>
                      <m:rPr>
                        <m:nor/>
                      </m:rPr>
                      <a:rPr lang="en-US" sz="2000" b="0" i="0" smtClean="0">
                        <a:solidFill>
                          <a:srgbClr val="0000FF"/>
                        </a:solidFill>
                        <a:latin typeface="Calibri" panose="020F0502020204030204" pitchFamily="34" charset="0"/>
                      </a:rPr>
                      <m:t> </m:t>
                    </m:r>
                    <m:bar>
                      <m:barPr>
                        <m:ctrlPr>
                          <a:rPr lang="en-US" sz="2000" i="1">
                            <a:solidFill>
                              <a:srgbClr val="0000FF"/>
                            </a:solidFill>
                            <a:latin typeface="Cambria Math"/>
                          </a:rPr>
                        </m:ctrlPr>
                      </m:barPr>
                      <m:e>
                        <m:r>
                          <m:rPr>
                            <m:sty m:val="p"/>
                          </m:rPr>
                          <a:rPr lang="en-US" sz="2000" i="0">
                            <a:solidFill>
                              <a:srgbClr val="0000FF"/>
                            </a:solidFill>
                            <a:latin typeface="Cambria Math"/>
                          </a:rPr>
                          <m:t>R</m:t>
                        </m:r>
                      </m:e>
                    </m:bar>
                    <m:r>
                      <m:rPr>
                        <m:nor/>
                      </m:rPr>
                      <a:rPr lang="en-US" sz="2000">
                        <a:solidFill>
                          <a:srgbClr val="0000FF"/>
                        </a:solidFill>
                        <a:latin typeface="Calibri" panose="020F0502020204030204" pitchFamily="34" charset="0"/>
                      </a:rPr>
                      <m:t>atio</m:t>
                    </m:r>
                  </m:oMath>
                </a14:m>
                <a:r>
                  <a:rPr lang="en-US" sz="2000" smtClean="0">
                    <a:solidFill>
                      <a:srgbClr val="0000FF"/>
                    </a:solidFill>
                    <a:latin typeface="Calibri" panose="020F0502020204030204" pitchFamily="34" charset="0"/>
                  </a:rPr>
                  <a:t> (</a:t>
                </a:r>
                <a:r>
                  <a:rPr lang="en-US" sz="2000" smtClean="0">
                    <a:solidFill>
                      <a:srgbClr val="FF0000"/>
                    </a:solidFill>
                    <a:latin typeface="Calibri" panose="020F0502020204030204" pitchFamily="34" charset="0"/>
                  </a:rPr>
                  <a:t>want to be &lt; 100</a:t>
                </a:r>
                <a:r>
                  <a:rPr lang="en-US" sz="2000" smtClean="0">
                    <a:solidFill>
                      <a:srgbClr val="0000FF"/>
                    </a:solidFill>
                    <a:latin typeface="Calibri" panose="020F0502020204030204" pitchFamily="34" charset="0"/>
                  </a:rPr>
                  <a:t>)</a:t>
                </a:r>
                <a:endParaRPr lang="en-US" sz="2000">
                  <a:solidFill>
                    <a:srgbClr val="0000FF"/>
                  </a:solidFill>
                  <a:latin typeface="Calibri" panose="020F050202020403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81148" y="4791998"/>
                <a:ext cx="7086600" cy="1438275"/>
              </a:xfrm>
              <a:prstGeom prst="rect">
                <a:avLst/>
              </a:prstGeom>
              <a:blipFill rotWithShape="1">
                <a:blip r:embed="rId3"/>
                <a:stretch>
                  <a:fillRect l="-947"/>
                </a:stretch>
              </a:blipFill>
            </p:spPr>
            <p:txBody>
              <a:bodyPr/>
              <a:lstStyle/>
              <a:p>
                <a:r>
                  <a:rPr lang="en-US">
                    <a:noFill/>
                  </a:rPr>
                  <a:t> </a:t>
                </a:r>
              </a:p>
            </p:txBody>
          </p:sp>
        </mc:Fallback>
      </mc:AlternateContent>
    </p:spTree>
    <p:extLst>
      <p:ext uri="{BB962C8B-B14F-4D97-AF65-F5344CB8AC3E}">
        <p14:creationId xmlns:p14="http://schemas.microsoft.com/office/powerpoint/2010/main" val="33968079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latin typeface="Calibri" panose="020F0502020204030204" pitchFamily="34" charset="0"/>
              </a:rPr>
              <a:t>Proton Beam Absorber Requirements</a:t>
            </a:r>
            <a:endParaRPr lang="en-US">
              <a:latin typeface="Calibri" panose="020F050202020403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0496676"/>
              </p:ext>
            </p:extLst>
          </p:nvPr>
        </p:nvGraphicFramePr>
        <p:xfrm>
          <a:off x="685800" y="2027088"/>
          <a:ext cx="7772400" cy="1752600"/>
        </p:xfrm>
        <a:graphic>
          <a:graphicData uri="http://schemas.openxmlformats.org/drawingml/2006/table">
            <a:tbl>
              <a:tblPr firstRow="1" firstCol="1" bandRow="1">
                <a:tableStyleId>{5C22544A-7EE6-4342-B048-85BDC9FD1C3A}</a:tableStyleId>
              </a:tblPr>
              <a:tblGrid>
                <a:gridCol w="2286000"/>
                <a:gridCol w="1828800"/>
                <a:gridCol w="1828800"/>
                <a:gridCol w="1828800"/>
              </a:tblGrid>
              <a:tr h="370840">
                <a:tc>
                  <a:txBody>
                    <a:bodyPr/>
                    <a:lstStyle/>
                    <a:p>
                      <a:endParaRPr lang="en-US">
                        <a:latin typeface="Calibri" panose="020F0502020204030204" pitchFamily="34" charset="0"/>
                      </a:endParaRPr>
                    </a:p>
                  </a:txBody>
                  <a:tcPr anchor="ctr"/>
                </a:tc>
                <a:tc>
                  <a:txBody>
                    <a:bodyPr/>
                    <a:lstStyle/>
                    <a:p>
                      <a:pPr algn="ctr"/>
                      <a:r>
                        <a:rPr lang="en-US" smtClean="0">
                          <a:solidFill>
                            <a:schemeClr val="tx1"/>
                          </a:solidFill>
                          <a:latin typeface="Calibri" panose="020F0502020204030204" pitchFamily="34" charset="0"/>
                        </a:rPr>
                        <a:t>Primary</a:t>
                      </a:r>
                      <a:r>
                        <a:rPr lang="en-US" baseline="0" smtClean="0">
                          <a:solidFill>
                            <a:schemeClr val="tx1"/>
                          </a:solidFill>
                          <a:latin typeface="Calibri" panose="020F0502020204030204" pitchFamily="34" charset="0"/>
                        </a:rPr>
                        <a:t> Beam</a:t>
                      </a:r>
                      <a:endParaRPr lang="en-US">
                        <a:solidFill>
                          <a:schemeClr val="tx1"/>
                        </a:solidFill>
                        <a:latin typeface="Calibri" panose="020F0502020204030204" pitchFamily="34" charset="0"/>
                      </a:endParaRPr>
                    </a:p>
                  </a:txBody>
                  <a:tcPr anchor="ctr"/>
                </a:tc>
                <a:tc>
                  <a:txBody>
                    <a:bodyPr/>
                    <a:lstStyle/>
                    <a:p>
                      <a:pPr algn="ctr"/>
                      <a:r>
                        <a:rPr lang="en-US" smtClean="0">
                          <a:solidFill>
                            <a:schemeClr val="tx1"/>
                          </a:solidFill>
                          <a:latin typeface="Calibri" panose="020F0502020204030204" pitchFamily="34" charset="0"/>
                        </a:rPr>
                        <a:t>Diagnostic Beam</a:t>
                      </a:r>
                      <a:endParaRPr lang="en-US">
                        <a:solidFill>
                          <a:schemeClr val="tx1"/>
                        </a:solidFill>
                        <a:latin typeface="Calibri" panose="020F0502020204030204" pitchFamily="34" charset="0"/>
                      </a:endParaRPr>
                    </a:p>
                  </a:txBody>
                  <a:tcPr anchor="ctr"/>
                </a:tc>
                <a:tc>
                  <a:txBody>
                    <a:bodyPr/>
                    <a:lstStyle/>
                    <a:p>
                      <a:pPr algn="ctr"/>
                      <a:r>
                        <a:rPr lang="en-US" smtClean="0">
                          <a:solidFill>
                            <a:schemeClr val="tx1"/>
                          </a:solidFill>
                          <a:latin typeface="Calibri" panose="020F0502020204030204" pitchFamily="34" charset="0"/>
                        </a:rPr>
                        <a:t>Accident Condition</a:t>
                      </a:r>
                      <a:endParaRPr lang="en-US">
                        <a:solidFill>
                          <a:schemeClr val="tx1"/>
                        </a:solidFill>
                        <a:latin typeface="Calibri" panose="020F0502020204030204" pitchFamily="34" charset="0"/>
                      </a:endParaRPr>
                    </a:p>
                  </a:txBody>
                  <a:tcPr anchor="ctr"/>
                </a:tc>
              </a:tr>
              <a:tr h="370840">
                <a:tc>
                  <a:txBody>
                    <a:bodyPr/>
                    <a:lstStyle/>
                    <a:p>
                      <a:r>
                        <a:rPr lang="en-US" smtClean="0">
                          <a:solidFill>
                            <a:schemeClr val="tx1"/>
                          </a:solidFill>
                          <a:latin typeface="Calibri" panose="020F0502020204030204" pitchFamily="34" charset="0"/>
                        </a:rPr>
                        <a:t>Beam Power</a:t>
                      </a:r>
                      <a:endParaRPr lang="en-US">
                        <a:solidFill>
                          <a:schemeClr val="tx1"/>
                        </a:solidFill>
                        <a:latin typeface="Calibri" panose="020F0502020204030204" pitchFamily="34" charset="0"/>
                      </a:endParaRPr>
                    </a:p>
                  </a:txBody>
                  <a:tcPr anchor="ctr"/>
                </a:tc>
                <a:tc>
                  <a:txBody>
                    <a:bodyPr/>
                    <a:lstStyle/>
                    <a:p>
                      <a:pPr algn="ctr"/>
                      <a:r>
                        <a:rPr lang="en-US" smtClean="0">
                          <a:latin typeface="Calibri" panose="020F0502020204030204" pitchFamily="34" charset="0"/>
                        </a:rPr>
                        <a:t>8 kW (on target)</a:t>
                      </a:r>
                      <a:endParaRPr lang="en-US">
                        <a:latin typeface="Calibri" panose="020F0502020204030204" pitchFamily="34" charset="0"/>
                      </a:endParaRPr>
                    </a:p>
                  </a:txBody>
                  <a:tcPr anchor="ctr"/>
                </a:tc>
                <a:tc>
                  <a:txBody>
                    <a:bodyPr/>
                    <a:lstStyle/>
                    <a:p>
                      <a:pPr algn="ctr"/>
                      <a:r>
                        <a:rPr lang="en-US" smtClean="0">
                          <a:latin typeface="Calibri" panose="020F0502020204030204" pitchFamily="34" charset="0"/>
                        </a:rPr>
                        <a:t>0.8 kW</a:t>
                      </a:r>
                      <a:endParaRPr lang="en-US">
                        <a:latin typeface="Calibri" panose="020F0502020204030204" pitchFamily="34" charset="0"/>
                      </a:endParaRPr>
                    </a:p>
                  </a:txBody>
                  <a:tcPr anchor="ctr"/>
                </a:tc>
                <a:tc>
                  <a:txBody>
                    <a:bodyPr/>
                    <a:lstStyle/>
                    <a:p>
                      <a:pPr algn="ctr"/>
                      <a:r>
                        <a:rPr lang="en-US" smtClean="0">
                          <a:latin typeface="Calibri" panose="020F0502020204030204" pitchFamily="34" charset="0"/>
                        </a:rPr>
                        <a:t>8 kW</a:t>
                      </a:r>
                      <a:endParaRPr lang="en-US">
                        <a:latin typeface="Calibri" panose="020F0502020204030204" pitchFamily="34" charset="0"/>
                      </a:endParaRPr>
                    </a:p>
                  </a:txBody>
                  <a:tcPr anchor="ctr"/>
                </a:tc>
              </a:tr>
              <a:tr h="370840">
                <a:tc>
                  <a:txBody>
                    <a:bodyPr/>
                    <a:lstStyle/>
                    <a:p>
                      <a:r>
                        <a:rPr lang="en-US" smtClean="0">
                          <a:solidFill>
                            <a:schemeClr val="tx1"/>
                          </a:solidFill>
                          <a:latin typeface="Calibri" panose="020F0502020204030204" pitchFamily="34" charset="0"/>
                        </a:rPr>
                        <a:t>Total No. of Protons</a:t>
                      </a:r>
                      <a:endParaRPr lang="en-US">
                        <a:solidFill>
                          <a:schemeClr val="tx1"/>
                        </a:solidFill>
                        <a:latin typeface="Calibri" panose="020F0502020204030204" pitchFamily="34" charset="0"/>
                      </a:endParaRPr>
                    </a:p>
                  </a:txBody>
                  <a:tcPr anchor="ctr"/>
                </a:tc>
                <a:tc>
                  <a:txBody>
                    <a:bodyPr/>
                    <a:lstStyle/>
                    <a:p>
                      <a:pPr algn="ctr"/>
                      <a:r>
                        <a:rPr lang="en-US" smtClean="0">
                          <a:latin typeface="Calibri" panose="020F0502020204030204" pitchFamily="34" charset="0"/>
                        </a:rPr>
                        <a:t>8</a:t>
                      </a:r>
                      <a:r>
                        <a:rPr lang="en-US" smtClean="0">
                          <a:latin typeface="Cambria Math"/>
                          <a:ea typeface="Cambria Math"/>
                        </a:rPr>
                        <a:t>×</a:t>
                      </a:r>
                      <a:r>
                        <a:rPr lang="en-US" smtClean="0">
                          <a:latin typeface="Calibri" panose="020F0502020204030204" pitchFamily="34" charset="0"/>
                        </a:rPr>
                        <a:t>10</a:t>
                      </a:r>
                      <a:r>
                        <a:rPr lang="en-US" baseline="30000" smtClean="0">
                          <a:latin typeface="Calibri" panose="020F0502020204030204" pitchFamily="34" charset="0"/>
                        </a:rPr>
                        <a:t>20</a:t>
                      </a:r>
                      <a:r>
                        <a:rPr lang="en-US" baseline="0" smtClean="0">
                          <a:solidFill>
                            <a:srgbClr val="0000FF"/>
                          </a:solidFill>
                          <a:effectLst>
                            <a:outerShdw blurRad="38100" dist="38100" dir="2700000" algn="tl">
                              <a:srgbClr val="000000">
                                <a:alpha val="43137"/>
                              </a:srgbClr>
                            </a:outerShdw>
                          </a:effectLst>
                          <a:latin typeface="Calibri" panose="020F0502020204030204" pitchFamily="34" charset="0"/>
                        </a:rPr>
                        <a:t>*</a:t>
                      </a:r>
                      <a:endParaRPr lang="en-US" baseline="30000">
                        <a:solidFill>
                          <a:srgbClr val="0000FF"/>
                        </a:solidFill>
                        <a:effectLst>
                          <a:outerShdw blurRad="38100" dist="38100" dir="2700000" algn="tl">
                            <a:srgbClr val="000000">
                              <a:alpha val="43137"/>
                            </a:srgbClr>
                          </a:outerShdw>
                        </a:effectLst>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mtClean="0">
                          <a:latin typeface="Calibri" panose="020F0502020204030204" pitchFamily="34" charset="0"/>
                        </a:rPr>
                        <a:t>2</a:t>
                      </a:r>
                      <a:r>
                        <a:rPr lang="en-US" smtClean="0">
                          <a:latin typeface="Cambria Math"/>
                          <a:ea typeface="Cambria Math"/>
                        </a:rPr>
                        <a:t>×</a:t>
                      </a:r>
                      <a:r>
                        <a:rPr lang="en-US" smtClean="0">
                          <a:latin typeface="Calibri" panose="020F0502020204030204" pitchFamily="34" charset="0"/>
                        </a:rPr>
                        <a:t>10</a:t>
                      </a:r>
                      <a:r>
                        <a:rPr lang="en-US" baseline="30000" smtClean="0">
                          <a:latin typeface="Calibri" panose="020F0502020204030204" pitchFamily="34" charset="0"/>
                        </a:rPr>
                        <a:t>19</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mtClean="0">
                          <a:latin typeface="Calibri" panose="020F0502020204030204" pitchFamily="34" charset="0"/>
                        </a:rPr>
                        <a:t>2</a:t>
                      </a:r>
                      <a:r>
                        <a:rPr lang="en-US" smtClean="0">
                          <a:latin typeface="Cambria Math"/>
                          <a:ea typeface="Cambria Math"/>
                        </a:rPr>
                        <a:t>×</a:t>
                      </a:r>
                      <a:r>
                        <a:rPr lang="en-US" smtClean="0">
                          <a:latin typeface="Calibri" panose="020F0502020204030204" pitchFamily="34" charset="0"/>
                        </a:rPr>
                        <a:t>10</a:t>
                      </a:r>
                      <a:r>
                        <a:rPr lang="en-US" baseline="30000" smtClean="0">
                          <a:latin typeface="Calibri" panose="020F0502020204030204" pitchFamily="34" charset="0"/>
                        </a:rPr>
                        <a:t>19</a:t>
                      </a:r>
                    </a:p>
                  </a:txBody>
                  <a:tcPr anchor="ctr"/>
                </a:tc>
              </a:tr>
              <a:tr h="370840">
                <a:tc>
                  <a:txBody>
                    <a:bodyPr/>
                    <a:lstStyle/>
                    <a:p>
                      <a:r>
                        <a:rPr lang="en-US" smtClean="0">
                          <a:solidFill>
                            <a:schemeClr val="tx1"/>
                          </a:solidFill>
                          <a:latin typeface="Calibri" panose="020F0502020204030204" pitchFamily="34" charset="0"/>
                        </a:rPr>
                        <a:t>Duration of beam</a:t>
                      </a:r>
                      <a:endParaRPr lang="en-US">
                        <a:solidFill>
                          <a:schemeClr val="tx1"/>
                        </a:solidFill>
                        <a:latin typeface="Calibri" panose="020F0502020204030204" pitchFamily="34" charset="0"/>
                      </a:endParaRPr>
                    </a:p>
                  </a:txBody>
                  <a:tcPr anchor="ctr"/>
                </a:tc>
                <a:tc>
                  <a:txBody>
                    <a:bodyPr/>
                    <a:lstStyle/>
                    <a:p>
                      <a:pPr algn="ctr"/>
                      <a:r>
                        <a:rPr lang="en-US" smtClean="0">
                          <a:latin typeface="Calibri" panose="020F0502020204030204" pitchFamily="34" charset="0"/>
                        </a:rPr>
                        <a:t>Long Periods</a:t>
                      </a:r>
                      <a:endParaRPr lang="en-US">
                        <a:latin typeface="Calibri" panose="020F0502020204030204" pitchFamily="34" charset="0"/>
                      </a:endParaRPr>
                    </a:p>
                  </a:txBody>
                  <a:tcPr anchor="ctr"/>
                </a:tc>
                <a:tc>
                  <a:txBody>
                    <a:bodyPr/>
                    <a:lstStyle/>
                    <a:p>
                      <a:pPr algn="ctr"/>
                      <a:r>
                        <a:rPr lang="en-US" smtClean="0">
                          <a:latin typeface="Calibri" panose="020F0502020204030204" pitchFamily="34" charset="0"/>
                        </a:rPr>
                        <a:t>Long Periods</a:t>
                      </a:r>
                      <a:endParaRPr lang="en-US">
                        <a:latin typeface="Calibri" panose="020F0502020204030204" pitchFamily="34" charset="0"/>
                      </a:endParaRPr>
                    </a:p>
                  </a:txBody>
                  <a:tcPr anchor="ctr"/>
                </a:tc>
                <a:tc>
                  <a:txBody>
                    <a:bodyPr/>
                    <a:lstStyle/>
                    <a:p>
                      <a:pPr algn="ctr"/>
                      <a:r>
                        <a:rPr lang="en-US" smtClean="0">
                          <a:latin typeface="Calibri" panose="020F0502020204030204" pitchFamily="34" charset="0"/>
                        </a:rPr>
                        <a:t>&lt; 10 min</a:t>
                      </a:r>
                      <a:endParaRPr lang="en-US">
                        <a:latin typeface="Calibri" panose="020F0502020204030204" pitchFamily="34" charset="0"/>
                      </a:endParaRPr>
                    </a:p>
                  </a:txBody>
                  <a:tcPr anchor="ctr"/>
                </a:tc>
              </a:tr>
            </a:tbl>
          </a:graphicData>
        </a:graphic>
      </p:graphicFrame>
      <p:sp>
        <p:nvSpPr>
          <p:cNvPr id="4" name="Date Placeholder 3"/>
          <p:cNvSpPr>
            <a:spLocks noGrp="1"/>
          </p:cNvSpPr>
          <p:nvPr>
            <p:ph type="dt" sz="half" idx="10"/>
          </p:nvPr>
        </p:nvSpPr>
        <p:spPr/>
        <p:txBody>
          <a:bodyPr/>
          <a:lstStyle/>
          <a:p>
            <a:r>
              <a:rPr lang="en-US" smtClean="0"/>
              <a:t>10/21/14</a:t>
            </a:r>
            <a:endParaRPr lang="en-US"/>
          </a:p>
        </p:txBody>
      </p:sp>
      <p:sp>
        <p:nvSpPr>
          <p:cNvPr id="5" name="Footer Placeholder 4"/>
          <p:cNvSpPr>
            <a:spLocks noGrp="1"/>
          </p:cNvSpPr>
          <p:nvPr>
            <p:ph type="ftr" sz="quarter" idx="11"/>
          </p:nvPr>
        </p:nvSpPr>
        <p:spPr/>
        <p:txBody>
          <a:bodyPr/>
          <a:lstStyle/>
          <a:p>
            <a:r>
              <a:rPr lang="de-DE" smtClean="0"/>
              <a:t>S. Werkema - Mu2e Accelerator Systems</a:t>
            </a:r>
            <a:endParaRPr lang="en-US"/>
          </a:p>
        </p:txBody>
      </p:sp>
      <p:sp>
        <p:nvSpPr>
          <p:cNvPr id="6" name="Slide Number Placeholder 5"/>
          <p:cNvSpPr>
            <a:spLocks noGrp="1"/>
          </p:cNvSpPr>
          <p:nvPr>
            <p:ph type="sldNum" sz="quarter" idx="12"/>
          </p:nvPr>
        </p:nvSpPr>
        <p:spPr/>
        <p:txBody>
          <a:bodyPr/>
          <a:lstStyle/>
          <a:p>
            <a:fld id="{46E7FEE9-2E67-449B-AD8C-4B97904C2799}" type="slidenum">
              <a:rPr lang="en-US" smtClean="0"/>
              <a:t>47</a:t>
            </a:fld>
            <a:endParaRPr lang="en-US"/>
          </a:p>
        </p:txBody>
      </p:sp>
      <p:sp>
        <p:nvSpPr>
          <p:cNvPr id="8" name="TextBox 7"/>
          <p:cNvSpPr txBox="1"/>
          <p:nvPr/>
        </p:nvSpPr>
        <p:spPr>
          <a:xfrm>
            <a:off x="457200" y="838884"/>
            <a:ext cx="7772400" cy="1169551"/>
          </a:xfrm>
          <a:prstGeom prst="rect">
            <a:avLst/>
          </a:prstGeom>
          <a:noFill/>
        </p:spPr>
        <p:txBody>
          <a:bodyPr wrap="square" rtlCol="0">
            <a:spAutoFit/>
          </a:bodyPr>
          <a:lstStyle/>
          <a:p>
            <a:r>
              <a:rPr lang="en-US" sz="2000" smtClean="0">
                <a:latin typeface="Calibri" panose="020F0502020204030204" pitchFamily="34" charset="0"/>
              </a:rPr>
              <a:t> </a:t>
            </a:r>
            <a:r>
              <a:rPr lang="en-US" sz="2000" smtClean="0">
                <a:effectLst>
                  <a:outerShdw blurRad="38100" dist="38100" dir="2700000" algn="tl">
                    <a:srgbClr val="000000">
                      <a:alpha val="43137"/>
                    </a:srgbClr>
                  </a:outerShdw>
                </a:effectLst>
                <a:latin typeface="Calibri" panose="020F0502020204030204" pitchFamily="34" charset="0"/>
              </a:rPr>
              <a:t>Purpose: </a:t>
            </a:r>
            <a:r>
              <a:rPr lang="en-US" sz="2000" smtClean="0">
                <a:latin typeface="Calibri" panose="020F0502020204030204" pitchFamily="34" charset="0"/>
              </a:rPr>
              <a:t>The proton beam absorber stops non-interacting primary beam and secondary particles downstream of the proton target.</a:t>
            </a:r>
          </a:p>
          <a:p>
            <a:pPr>
              <a:spcBef>
                <a:spcPts val="1200"/>
              </a:spcBef>
            </a:pPr>
            <a:r>
              <a:rPr lang="en-US" sz="2000" smtClean="0">
                <a:effectLst>
                  <a:outerShdw blurRad="38100" dist="38100" dir="2700000" algn="tl">
                    <a:srgbClr val="000000">
                      <a:alpha val="43137"/>
                    </a:srgbClr>
                  </a:outerShdw>
                </a:effectLst>
                <a:latin typeface="Calibri" panose="020F0502020204030204" pitchFamily="34" charset="0"/>
              </a:rPr>
              <a:t>Proton Absorber parameters for various beam conditions:</a:t>
            </a:r>
            <a:endParaRPr lang="en-US" sz="2000">
              <a:effectLst>
                <a:outerShdw blurRad="38100" dist="38100" dir="2700000" algn="tl">
                  <a:srgbClr val="000000">
                    <a:alpha val="43137"/>
                  </a:srgbClr>
                </a:outerShdw>
              </a:effectLst>
              <a:latin typeface="Calibri" panose="020F0502020204030204" pitchFamily="34" charset="0"/>
            </a:endParaRPr>
          </a:p>
        </p:txBody>
      </p:sp>
      <p:sp>
        <p:nvSpPr>
          <p:cNvPr id="9" name="TextBox 8"/>
          <p:cNvSpPr txBox="1"/>
          <p:nvPr/>
        </p:nvSpPr>
        <p:spPr>
          <a:xfrm>
            <a:off x="457200" y="5774323"/>
            <a:ext cx="6750438" cy="338554"/>
          </a:xfrm>
          <a:prstGeom prst="rect">
            <a:avLst/>
          </a:prstGeom>
          <a:noFill/>
        </p:spPr>
        <p:txBody>
          <a:bodyPr wrap="none" rtlCol="0">
            <a:spAutoFit/>
          </a:bodyPr>
          <a:lstStyle/>
          <a:p>
            <a:r>
              <a:rPr lang="en-US" sz="1600" smtClean="0">
                <a:solidFill>
                  <a:srgbClr val="0000FF"/>
                </a:solidFill>
                <a:effectLst>
                  <a:outerShdw blurRad="38100" dist="38100" dir="2700000" algn="tl">
                    <a:srgbClr val="000000">
                      <a:alpha val="43137"/>
                    </a:srgbClr>
                  </a:outerShdw>
                </a:effectLst>
                <a:latin typeface="Calibri" panose="020F0502020204030204" pitchFamily="34" charset="0"/>
              </a:rPr>
              <a:t>*</a:t>
            </a:r>
            <a:r>
              <a:rPr lang="en-US" sz="1600" smtClean="0">
                <a:solidFill>
                  <a:srgbClr val="0000FF"/>
                </a:solidFill>
                <a:latin typeface="Calibri" panose="020F0502020204030204" pitchFamily="34" charset="0"/>
              </a:rPr>
              <a:t> Note: this is more than twice the required number of POT for physics running</a:t>
            </a:r>
            <a:endParaRPr lang="en-US" sz="1600">
              <a:solidFill>
                <a:srgbClr val="0000FF"/>
              </a:solidFill>
              <a:latin typeface="Calibri" panose="020F0502020204030204" pitchFamily="34" charset="0"/>
            </a:endParaRPr>
          </a:p>
        </p:txBody>
      </p:sp>
      <p:sp>
        <p:nvSpPr>
          <p:cNvPr id="10" name="TextBox 9"/>
          <p:cNvSpPr txBox="1"/>
          <p:nvPr/>
        </p:nvSpPr>
        <p:spPr>
          <a:xfrm>
            <a:off x="457200" y="4048928"/>
            <a:ext cx="8686800" cy="1692771"/>
          </a:xfrm>
          <a:prstGeom prst="rect">
            <a:avLst/>
          </a:prstGeom>
          <a:noFill/>
        </p:spPr>
        <p:txBody>
          <a:bodyPr wrap="square" rtlCol="0">
            <a:spAutoFit/>
          </a:bodyPr>
          <a:lstStyle/>
          <a:p>
            <a:r>
              <a:rPr lang="en-US" smtClean="0">
                <a:effectLst>
                  <a:outerShdw blurRad="38100" dist="38100" dir="2700000" algn="tl">
                    <a:srgbClr val="000000">
                      <a:alpha val="43137"/>
                    </a:srgbClr>
                  </a:outerShdw>
                </a:effectLst>
                <a:latin typeface="Calibri" panose="020F0502020204030204" pitchFamily="34" charset="0"/>
              </a:rPr>
              <a:t>Other Requirements:</a:t>
            </a:r>
          </a:p>
          <a:p>
            <a:pPr marL="285750" indent="-285750">
              <a:buFont typeface="Arial" panose="020B0604020202020204" pitchFamily="34" charset="0"/>
              <a:buChar char="•"/>
            </a:pPr>
            <a:r>
              <a:rPr lang="en-US" sz="1600" smtClean="0">
                <a:latin typeface="Calibri" panose="020F0502020204030204" pitchFamily="34" charset="0"/>
              </a:rPr>
              <a:t>Absorber shielding sufficient to protect extinction monitor equipment from prompt radiation</a:t>
            </a:r>
          </a:p>
          <a:p>
            <a:pPr marL="285750" indent="-285750">
              <a:buFont typeface="Arial" panose="020B0604020202020204" pitchFamily="34" charset="0"/>
              <a:buChar char="•"/>
            </a:pPr>
            <a:r>
              <a:rPr lang="en-US" sz="1600" smtClean="0">
                <a:latin typeface="Calibri" panose="020F0502020204030204" pitchFamily="34" charset="0"/>
              </a:rPr>
              <a:t>Absorber will include an albedo trap to protect PS hall equipment from secondary neutrons from absorber</a:t>
            </a:r>
          </a:p>
          <a:p>
            <a:pPr marL="285750" indent="-285750">
              <a:buFont typeface="Arial" panose="020B0604020202020204" pitchFamily="34" charset="0"/>
              <a:buChar char="•"/>
            </a:pPr>
            <a:r>
              <a:rPr lang="en-US" sz="1600" smtClean="0">
                <a:latin typeface="Calibri" panose="020F0502020204030204" pitchFamily="34" charset="0"/>
              </a:rPr>
              <a:t>Sufficiently well shielded to protect workers in adjacent spaces from residual beam-off radiation</a:t>
            </a:r>
          </a:p>
          <a:p>
            <a:pPr marL="285750" indent="-285750">
              <a:buFont typeface="Arial" panose="020B0604020202020204" pitchFamily="34" charset="0"/>
              <a:buChar char="•"/>
            </a:pPr>
            <a:r>
              <a:rPr lang="en-US" sz="1600" smtClean="0">
                <a:latin typeface="Calibri" panose="020F0502020204030204" pitchFamily="34" charset="0"/>
              </a:rPr>
              <a:t>Ground water and air activation less than FRCM limits</a:t>
            </a:r>
            <a:endParaRPr lang="en-US" sz="1600">
              <a:latin typeface="Calibri" panose="020F0502020204030204" pitchFamily="34" charset="0"/>
            </a:endParaRPr>
          </a:p>
        </p:txBody>
      </p:sp>
    </p:spTree>
    <p:extLst>
      <p:ext uri="{BB962C8B-B14F-4D97-AF65-F5344CB8AC3E}">
        <p14:creationId xmlns:p14="http://schemas.microsoft.com/office/powerpoint/2010/main" val="42205962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latin typeface="Calibri" panose="020F0502020204030204" pitchFamily="34" charset="0"/>
              </a:rPr>
              <a:t>Protection Collimator Requirements</a:t>
            </a:r>
            <a:endParaRPr lang="en-US">
              <a:latin typeface="Calibri" panose="020F0502020204030204" pitchFamily="34" charset="0"/>
            </a:endParaRPr>
          </a:p>
        </p:txBody>
      </p:sp>
      <p:sp>
        <p:nvSpPr>
          <p:cNvPr id="3" name="Content Placeholder 2"/>
          <p:cNvSpPr>
            <a:spLocks noGrp="1"/>
          </p:cNvSpPr>
          <p:nvPr>
            <p:ph idx="1"/>
          </p:nvPr>
        </p:nvSpPr>
        <p:spPr>
          <a:xfrm>
            <a:off x="304800" y="866775"/>
            <a:ext cx="8610600" cy="5353050"/>
          </a:xfrm>
        </p:spPr>
        <p:txBody>
          <a:bodyPr>
            <a:noAutofit/>
          </a:bodyPr>
          <a:lstStyle/>
          <a:p>
            <a:pPr marL="0" indent="0">
              <a:lnSpc>
                <a:spcPct val="120000"/>
              </a:lnSpc>
              <a:buNone/>
            </a:pPr>
            <a:r>
              <a:rPr lang="en-US" sz="2000" u="sng" smtClean="0">
                <a:latin typeface="Calibri" panose="020F0502020204030204" pitchFamily="34" charset="0"/>
              </a:rPr>
              <a:t>Purpose</a:t>
            </a:r>
            <a:r>
              <a:rPr lang="en-US" sz="2000" smtClean="0">
                <a:latin typeface="Calibri" panose="020F0502020204030204" pitchFamily="34" charset="0"/>
              </a:rPr>
              <a:t>: prevent any interaction of primary proton beam with the HRS, PS cryostat, or PS coils that could result in significant thermal energy deposition or radiation damage.</a:t>
            </a:r>
          </a:p>
          <a:p>
            <a:pPr marL="0" indent="0">
              <a:lnSpc>
                <a:spcPct val="120000"/>
              </a:lnSpc>
              <a:spcBef>
                <a:spcPts val="1200"/>
              </a:spcBef>
              <a:buNone/>
            </a:pPr>
            <a:r>
              <a:rPr lang="en-US" sz="2000" u="sng" smtClean="0">
                <a:latin typeface="Calibri" panose="020F0502020204030204" pitchFamily="34" charset="0"/>
              </a:rPr>
              <a:t>Requirements</a:t>
            </a:r>
            <a:r>
              <a:rPr lang="en-US" sz="2000" smtClean="0">
                <a:latin typeface="Calibri" panose="020F0502020204030204" pitchFamily="34" charset="0"/>
              </a:rPr>
              <a:t>:</a:t>
            </a:r>
          </a:p>
          <a:p>
            <a:pPr>
              <a:spcBef>
                <a:spcPts val="600"/>
              </a:spcBef>
            </a:pPr>
            <a:r>
              <a:rPr lang="en-US" sz="2000" smtClean="0">
                <a:effectLst/>
                <a:latin typeface="Calibri" panose="020F0502020204030204" pitchFamily="34" charset="0"/>
              </a:rPr>
              <a:t>The Protection </a:t>
            </a:r>
            <a:r>
              <a:rPr lang="en-US" sz="2000">
                <a:effectLst/>
                <a:latin typeface="Calibri" panose="020F0502020204030204" pitchFamily="34" charset="0"/>
              </a:rPr>
              <a:t>C</a:t>
            </a:r>
            <a:r>
              <a:rPr lang="en-US" sz="2000" smtClean="0">
                <a:effectLst/>
                <a:latin typeface="Calibri" panose="020F0502020204030204" pitchFamily="34" charset="0"/>
              </a:rPr>
              <a:t>ollimator must be able to absorb full design beam power for at least 50 msec</a:t>
            </a:r>
            <a:r>
              <a:rPr lang="en-US" sz="2000" smtClean="0">
                <a:solidFill>
                  <a:srgbClr val="0000FF"/>
                </a:solidFill>
                <a:effectLst/>
                <a:latin typeface="Calibri" panose="020F0502020204030204" pitchFamily="34" charset="0"/>
              </a:rPr>
              <a:t>*</a:t>
            </a:r>
          </a:p>
          <a:p>
            <a:pPr>
              <a:spcBef>
                <a:spcPts val="600"/>
              </a:spcBef>
            </a:pPr>
            <a:r>
              <a:rPr lang="en-US" sz="2000">
                <a:effectLst/>
                <a:latin typeface="Calibri" panose="020F0502020204030204" pitchFamily="34" charset="0"/>
              </a:rPr>
              <a:t>The Protection Collimator </a:t>
            </a:r>
            <a:r>
              <a:rPr lang="en-US" sz="2000" smtClean="0">
                <a:effectLst/>
                <a:latin typeface="Calibri" panose="020F0502020204030204" pitchFamily="34" charset="0"/>
              </a:rPr>
              <a:t>must be able to continuously dissipate the energy deposited by the absorption of beam halo particles during normal operation</a:t>
            </a:r>
          </a:p>
          <a:p>
            <a:pPr>
              <a:spcBef>
                <a:spcPts val="600"/>
              </a:spcBef>
            </a:pPr>
            <a:r>
              <a:rPr lang="en-US" sz="2000" smtClean="0">
                <a:effectLst/>
                <a:latin typeface="Calibri" panose="020F0502020204030204" pitchFamily="34" charset="0"/>
              </a:rPr>
              <a:t>The Protection Collimator inside diameter must be less than 80 mm (for elimination of extinction monitor backgrounds)</a:t>
            </a:r>
          </a:p>
          <a:p>
            <a:pPr>
              <a:spcBef>
                <a:spcPts val="600"/>
              </a:spcBef>
            </a:pPr>
            <a:r>
              <a:rPr lang="en-US" sz="2000" smtClean="0">
                <a:effectLst/>
                <a:latin typeface="Calibri" panose="020F0502020204030204" pitchFamily="34" charset="0"/>
              </a:rPr>
              <a:t>Must be able to move out of the beam for target scans</a:t>
            </a:r>
          </a:p>
          <a:p>
            <a:pPr>
              <a:spcBef>
                <a:spcPts val="600"/>
              </a:spcBef>
            </a:pPr>
            <a:r>
              <a:rPr lang="en-US" sz="2000" smtClean="0">
                <a:effectLst/>
                <a:latin typeface="Calibri" panose="020F0502020204030204" pitchFamily="34" charset="0"/>
              </a:rPr>
              <a:t>Must be constructed of non-magnetic materials (due to proximity to PS and TS)</a:t>
            </a:r>
            <a:endParaRPr lang="en-US" sz="2000">
              <a:effectLst/>
              <a:latin typeface="Calibri" panose="020F0502020204030204" pitchFamily="34" charset="0"/>
            </a:endParaRPr>
          </a:p>
          <a:p>
            <a:pPr marL="0" indent="0">
              <a:lnSpc>
                <a:spcPct val="110000"/>
              </a:lnSpc>
              <a:spcBef>
                <a:spcPts val="2400"/>
              </a:spcBef>
              <a:buNone/>
            </a:pPr>
            <a:r>
              <a:rPr lang="en-US" sz="2000" smtClean="0">
                <a:solidFill>
                  <a:srgbClr val="0000FF"/>
                </a:solidFill>
                <a:latin typeface="Calibri" panose="020F0502020204030204" pitchFamily="34" charset="0"/>
              </a:rPr>
              <a:t>*</a:t>
            </a:r>
            <a:r>
              <a:rPr lang="en-US" sz="1600" smtClean="0">
                <a:solidFill>
                  <a:srgbClr val="0000FF"/>
                </a:solidFill>
                <a:effectLst/>
                <a:latin typeface="Calibri" panose="020F0502020204030204" pitchFamily="34" charset="0"/>
              </a:rPr>
              <a:t>The TLM radiation safety system will remove the beam permit in less than 50 msec if all of the beam is being lost in this device</a:t>
            </a:r>
            <a:endParaRPr lang="en-US" sz="2000">
              <a:solidFill>
                <a:srgbClr val="0000FF"/>
              </a:solidFill>
              <a:effectLst/>
              <a:latin typeface="Calibri" panose="020F0502020204030204" pitchFamily="34" charset="0"/>
            </a:endParaRPr>
          </a:p>
        </p:txBody>
      </p:sp>
      <p:sp>
        <p:nvSpPr>
          <p:cNvPr id="4" name="Date Placeholder 3"/>
          <p:cNvSpPr>
            <a:spLocks noGrp="1"/>
          </p:cNvSpPr>
          <p:nvPr>
            <p:ph type="dt" sz="half" idx="10"/>
          </p:nvPr>
        </p:nvSpPr>
        <p:spPr/>
        <p:txBody>
          <a:bodyPr/>
          <a:lstStyle/>
          <a:p>
            <a:r>
              <a:rPr lang="en-US" smtClean="0"/>
              <a:t>10/21/14</a:t>
            </a:r>
            <a:endParaRPr lang="en-US"/>
          </a:p>
        </p:txBody>
      </p:sp>
      <p:sp>
        <p:nvSpPr>
          <p:cNvPr id="5" name="Footer Placeholder 4"/>
          <p:cNvSpPr>
            <a:spLocks noGrp="1"/>
          </p:cNvSpPr>
          <p:nvPr>
            <p:ph type="ftr" sz="quarter" idx="11"/>
          </p:nvPr>
        </p:nvSpPr>
        <p:spPr/>
        <p:txBody>
          <a:bodyPr/>
          <a:lstStyle/>
          <a:p>
            <a:r>
              <a:rPr lang="de-DE" smtClean="0"/>
              <a:t>S. Werkema - Mu2e Accelerator Systems</a:t>
            </a:r>
            <a:endParaRPr lang="en-US"/>
          </a:p>
        </p:txBody>
      </p:sp>
      <p:sp>
        <p:nvSpPr>
          <p:cNvPr id="6" name="Slide Number Placeholder 5"/>
          <p:cNvSpPr>
            <a:spLocks noGrp="1"/>
          </p:cNvSpPr>
          <p:nvPr>
            <p:ph type="sldNum" sz="quarter" idx="12"/>
          </p:nvPr>
        </p:nvSpPr>
        <p:spPr/>
        <p:txBody>
          <a:bodyPr/>
          <a:lstStyle/>
          <a:p>
            <a:fld id="{46E7FEE9-2E67-449B-AD8C-4B97904C2799}" type="slidenum">
              <a:rPr lang="en-US" smtClean="0"/>
              <a:t>48</a:t>
            </a:fld>
            <a:endParaRPr lang="en-US"/>
          </a:p>
        </p:txBody>
      </p:sp>
    </p:spTree>
    <p:extLst>
      <p:ext uri="{BB962C8B-B14F-4D97-AF65-F5344CB8AC3E}">
        <p14:creationId xmlns:p14="http://schemas.microsoft.com/office/powerpoint/2010/main" val="26820238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M4 Beamline Extinction Section Optics</a:t>
            </a:r>
            <a:endParaRPr lang="en-US"/>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49</a:t>
            </a:fld>
            <a:endParaRPr lang="en-US"/>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64011" y="892863"/>
            <a:ext cx="7415978" cy="528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113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Mu2e Accelerator Systems Organization</a:t>
            </a:r>
            <a:endParaRPr lang="en-US"/>
          </a:p>
        </p:txBody>
      </p:sp>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a:t>
            </a:fld>
            <a:endParaRPr lang="en-US"/>
          </a:p>
        </p:txBody>
      </p:sp>
      <p:sp>
        <p:nvSpPr>
          <p:cNvPr id="29" name="Text Box 14"/>
          <p:cNvSpPr txBox="1">
            <a:spLocks noChangeAspect="1" noChangeArrowheads="1"/>
          </p:cNvSpPr>
          <p:nvPr/>
        </p:nvSpPr>
        <p:spPr bwMode="auto">
          <a:xfrm>
            <a:off x="1864169" y="2393008"/>
            <a:ext cx="2306036" cy="646331"/>
          </a:xfrm>
          <a:prstGeom prst="rect">
            <a:avLst/>
          </a:prstGeom>
          <a:solidFill>
            <a:srgbClr val="CBEC9C"/>
          </a:solidFill>
          <a:ln w="15875">
            <a:solidFill>
              <a:srgbClr val="000000"/>
            </a:solidFill>
            <a:miter lim="800000"/>
            <a:headEnd/>
            <a:tailEnd/>
          </a:ln>
          <a:effectLst>
            <a:glow>
              <a:schemeClr val="accent3">
                <a:lumMod val="40000"/>
                <a:lumOff val="60000"/>
                <a:alpha val="75000"/>
              </a:schemeClr>
            </a:glow>
            <a:outerShdw blurRad="50800" dist="101600" dir="2700000" algn="tl" rotWithShape="0">
              <a:srgbClr val="000000">
                <a:alpha val="43000"/>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475.2.1 Project Management</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L3 – S. Werkema</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CAM - S. Werkema</a:t>
            </a:r>
            <a:endParaRPr kumimoji="0" lang="en-US" sz="1200" b="0" i="0" u="none" strike="noStrike" cap="none" normalizeH="0" baseline="0">
              <a:ln>
                <a:noFill/>
              </a:ln>
              <a:solidFill>
                <a:srgbClr val="000000"/>
              </a:solidFill>
              <a:effectLst/>
              <a:latin typeface="Times New Roman"/>
              <a:ea typeface="Times New Roman" charset="0"/>
              <a:cs typeface="Times New Roman"/>
            </a:endParaRPr>
          </a:p>
        </p:txBody>
      </p:sp>
      <p:sp>
        <p:nvSpPr>
          <p:cNvPr id="30" name="Text Box 14"/>
          <p:cNvSpPr txBox="1">
            <a:spLocks noChangeAspect="1" noChangeArrowheads="1"/>
          </p:cNvSpPr>
          <p:nvPr/>
        </p:nvSpPr>
        <p:spPr bwMode="auto">
          <a:xfrm>
            <a:off x="4934023" y="2387350"/>
            <a:ext cx="2491244" cy="646331"/>
          </a:xfrm>
          <a:prstGeom prst="rect">
            <a:avLst/>
          </a:prstGeom>
          <a:solidFill>
            <a:srgbClr val="CBEC9C"/>
          </a:solidFill>
          <a:ln w="15875">
            <a:solidFill>
              <a:srgbClr val="000000"/>
            </a:solidFill>
            <a:miter lim="800000"/>
            <a:headEnd/>
            <a:tailEnd/>
          </a:ln>
          <a:effectLst>
            <a:glow>
              <a:schemeClr val="accent3">
                <a:lumMod val="40000"/>
                <a:lumOff val="60000"/>
                <a:alpha val="75000"/>
              </a:schemeClr>
            </a:glow>
            <a:outerShdw blurRad="50800" dist="101600" dir="2700000" algn="tl" rotWithShape="0">
              <a:srgbClr val="000000">
                <a:alpha val="43000"/>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1143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475.2.3</a:t>
            </a:r>
            <a:r>
              <a:rPr lang="en-US" sz="1200">
                <a:solidFill>
                  <a:srgbClr val="000000"/>
                </a:solidFill>
                <a:latin typeface="Times New Roman"/>
                <a:ea typeface="Times New Roman" charset="0"/>
                <a:cs typeface="Times New Roman"/>
              </a:rPr>
              <a:t> </a:t>
            </a:r>
            <a:r>
              <a:rPr lang="en-US" sz="1200" smtClean="0">
                <a:solidFill>
                  <a:srgbClr val="000000"/>
                </a:solidFill>
                <a:latin typeface="Times New Roman"/>
                <a:ea typeface="Times New Roman" charset="0"/>
                <a:cs typeface="Times New Roman"/>
              </a:rPr>
              <a:t>Instrumentation &amp; Controls</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L3 – B. Drendel</a:t>
            </a:r>
          </a:p>
          <a:p>
            <a:pPr marL="228600" lvl="0" defTabSz="914400"/>
            <a:r>
              <a:rPr lang="en-US" sz="1200" smtClean="0">
                <a:solidFill>
                  <a:srgbClr val="000000"/>
                </a:solidFill>
                <a:latin typeface="Times New Roman"/>
                <a:ea typeface="Times New Roman" charset="0"/>
                <a:cs typeface="Times New Roman"/>
              </a:rPr>
              <a:t>CAM - B</a:t>
            </a:r>
            <a:r>
              <a:rPr lang="en-US" sz="1200">
                <a:solidFill>
                  <a:srgbClr val="000000"/>
                </a:solidFill>
                <a:latin typeface="Times New Roman"/>
                <a:ea typeface="Times New Roman" charset="0"/>
                <a:cs typeface="Times New Roman"/>
              </a:rPr>
              <a:t>. Drendel</a:t>
            </a:r>
            <a:endParaRPr kumimoji="0" lang="en-US" sz="1200" b="0" i="0" u="none" strike="noStrike" cap="none" normalizeH="0" baseline="0">
              <a:ln>
                <a:noFill/>
              </a:ln>
              <a:solidFill>
                <a:srgbClr val="000000"/>
              </a:solidFill>
              <a:effectLst/>
              <a:latin typeface="Times New Roman"/>
              <a:ea typeface="Times New Roman" charset="0"/>
              <a:cs typeface="Times New Roman"/>
            </a:endParaRPr>
          </a:p>
        </p:txBody>
      </p:sp>
      <p:sp>
        <p:nvSpPr>
          <p:cNvPr id="31" name="Text Box 14"/>
          <p:cNvSpPr txBox="1">
            <a:spLocks noChangeAspect="1" noChangeArrowheads="1"/>
          </p:cNvSpPr>
          <p:nvPr/>
        </p:nvSpPr>
        <p:spPr bwMode="auto">
          <a:xfrm>
            <a:off x="1864169" y="3233491"/>
            <a:ext cx="2306036" cy="646331"/>
          </a:xfrm>
          <a:prstGeom prst="rect">
            <a:avLst/>
          </a:prstGeom>
          <a:solidFill>
            <a:srgbClr val="CBEC9C"/>
          </a:solidFill>
          <a:ln w="15875">
            <a:solidFill>
              <a:srgbClr val="000000"/>
            </a:solidFill>
            <a:miter lim="800000"/>
            <a:headEnd/>
            <a:tailEnd/>
          </a:ln>
          <a:effectLst>
            <a:glow>
              <a:schemeClr val="accent3">
                <a:lumMod val="40000"/>
                <a:lumOff val="60000"/>
                <a:alpha val="75000"/>
              </a:schemeClr>
            </a:glow>
            <a:outerShdw blurRad="50800" dist="101600" dir="2700000" algn="tl" rotWithShape="0">
              <a:srgbClr val="000000">
                <a:alpha val="43000"/>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475.2.4</a:t>
            </a:r>
            <a:r>
              <a:rPr lang="en-US" sz="1200">
                <a:solidFill>
                  <a:srgbClr val="000000"/>
                </a:solidFill>
                <a:latin typeface="Times New Roman"/>
                <a:ea typeface="Times New Roman" charset="0"/>
                <a:cs typeface="Times New Roman"/>
              </a:rPr>
              <a:t> </a:t>
            </a:r>
            <a:r>
              <a:rPr lang="en-US" sz="1200" smtClean="0">
                <a:solidFill>
                  <a:srgbClr val="000000"/>
                </a:solidFill>
                <a:latin typeface="Times New Roman"/>
                <a:ea typeface="Times New Roman" charset="0"/>
                <a:cs typeface="Times New Roman"/>
              </a:rPr>
              <a:t>Radiation Safety</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L3 – T. Leveling</a:t>
            </a:r>
          </a:p>
          <a:p>
            <a:pPr marL="228600" lvl="0" defTabSz="914400"/>
            <a:r>
              <a:rPr lang="en-US" sz="1200" smtClean="0">
                <a:solidFill>
                  <a:srgbClr val="000000"/>
                </a:solidFill>
                <a:latin typeface="Times New Roman"/>
                <a:ea typeface="Times New Roman" charset="0"/>
                <a:cs typeface="Times New Roman"/>
              </a:rPr>
              <a:t>CAM - </a:t>
            </a:r>
            <a:r>
              <a:rPr lang="en-US" sz="1200">
                <a:solidFill>
                  <a:srgbClr val="000000"/>
                </a:solidFill>
                <a:latin typeface="Times New Roman"/>
                <a:ea typeface="Times New Roman" charset="0"/>
                <a:cs typeface="Times New Roman"/>
              </a:rPr>
              <a:t>T. Leveling</a:t>
            </a:r>
            <a:endParaRPr kumimoji="0" lang="en-US" sz="1200" b="0" i="0" u="none" strike="noStrike" cap="none" normalizeH="0" baseline="0">
              <a:ln>
                <a:noFill/>
              </a:ln>
              <a:solidFill>
                <a:srgbClr val="000000"/>
              </a:solidFill>
              <a:effectLst/>
              <a:latin typeface="Times New Roman"/>
              <a:ea typeface="Times New Roman" charset="0"/>
              <a:cs typeface="Times New Roman"/>
            </a:endParaRPr>
          </a:p>
        </p:txBody>
      </p:sp>
      <p:sp>
        <p:nvSpPr>
          <p:cNvPr id="32" name="Text Box 14"/>
          <p:cNvSpPr txBox="1">
            <a:spLocks noChangeAspect="1" noChangeArrowheads="1"/>
          </p:cNvSpPr>
          <p:nvPr/>
        </p:nvSpPr>
        <p:spPr bwMode="auto">
          <a:xfrm>
            <a:off x="4934023" y="3227833"/>
            <a:ext cx="2306036" cy="646331"/>
          </a:xfrm>
          <a:prstGeom prst="rect">
            <a:avLst/>
          </a:prstGeom>
          <a:solidFill>
            <a:srgbClr val="CBEC9C"/>
          </a:solidFill>
          <a:ln w="15875">
            <a:solidFill>
              <a:srgbClr val="000000"/>
            </a:solidFill>
            <a:miter lim="800000"/>
            <a:headEnd/>
            <a:tailEnd/>
          </a:ln>
          <a:effectLst>
            <a:glow>
              <a:schemeClr val="accent3">
                <a:lumMod val="40000"/>
                <a:lumOff val="60000"/>
                <a:alpha val="75000"/>
              </a:schemeClr>
            </a:glow>
            <a:outerShdw blurRad="50800" dist="101600" dir="2700000" algn="tl" rotWithShape="0">
              <a:srgbClr val="000000">
                <a:alpha val="43000"/>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475.2.5 Resonant Extraction</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L3 – V. Nagaslaev</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CAM – V. Nagaslaev</a:t>
            </a:r>
            <a:endParaRPr kumimoji="0" lang="en-US" sz="1200" b="0" i="0" u="none" strike="noStrike" cap="none" normalizeH="0" baseline="0">
              <a:ln>
                <a:noFill/>
              </a:ln>
              <a:solidFill>
                <a:srgbClr val="000000"/>
              </a:solidFill>
              <a:effectLst/>
              <a:latin typeface="Times New Roman"/>
              <a:ea typeface="Times New Roman" charset="0"/>
              <a:cs typeface="Times New Roman"/>
            </a:endParaRPr>
          </a:p>
        </p:txBody>
      </p:sp>
      <p:sp>
        <p:nvSpPr>
          <p:cNvPr id="33" name="Text Box 14"/>
          <p:cNvSpPr txBox="1">
            <a:spLocks noChangeAspect="1" noChangeArrowheads="1"/>
          </p:cNvSpPr>
          <p:nvPr/>
        </p:nvSpPr>
        <p:spPr bwMode="auto">
          <a:xfrm>
            <a:off x="1864169" y="4089821"/>
            <a:ext cx="2306036" cy="646331"/>
          </a:xfrm>
          <a:prstGeom prst="rect">
            <a:avLst/>
          </a:prstGeom>
          <a:solidFill>
            <a:srgbClr val="CBEC9C"/>
          </a:solidFill>
          <a:ln w="15875">
            <a:solidFill>
              <a:srgbClr val="000000"/>
            </a:solidFill>
            <a:miter lim="800000"/>
            <a:headEnd/>
            <a:tailEnd/>
          </a:ln>
          <a:effectLst>
            <a:glow>
              <a:schemeClr val="accent3">
                <a:lumMod val="40000"/>
                <a:lumOff val="60000"/>
                <a:alpha val="75000"/>
              </a:schemeClr>
            </a:glow>
            <a:outerShdw blurRad="50800" dist="101600" dir="2700000" algn="tl" rotWithShape="0">
              <a:srgbClr val="000000">
                <a:alpha val="43000"/>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475.2.6</a:t>
            </a:r>
            <a:r>
              <a:rPr lang="en-US" sz="1200">
                <a:solidFill>
                  <a:srgbClr val="000000"/>
                </a:solidFill>
                <a:latin typeface="Times New Roman"/>
                <a:ea typeface="Times New Roman" charset="0"/>
                <a:cs typeface="Times New Roman"/>
              </a:rPr>
              <a:t> </a:t>
            </a:r>
            <a:r>
              <a:rPr lang="en-US" sz="1200" smtClean="0">
                <a:solidFill>
                  <a:srgbClr val="000000"/>
                </a:solidFill>
                <a:latin typeface="Times New Roman"/>
                <a:ea typeface="Times New Roman" charset="0"/>
                <a:cs typeface="Times New Roman"/>
              </a:rPr>
              <a:t>Delivery Ring RF</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L3 – J. Dey</a:t>
            </a:r>
          </a:p>
          <a:p>
            <a:pPr marL="228600" marR="0" lvl="0"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a:ea typeface="Times New Roman" charset="0"/>
                <a:cs typeface="Times New Roman"/>
              </a:rPr>
              <a:t>CAM – J. Dey</a:t>
            </a:r>
            <a:endParaRPr kumimoji="0" lang="en-US" sz="1200" b="0" i="0" u="none" strike="noStrike" cap="none" normalizeH="0" baseline="0">
              <a:ln>
                <a:noFill/>
              </a:ln>
              <a:solidFill>
                <a:srgbClr val="000000"/>
              </a:solidFill>
              <a:effectLst/>
              <a:latin typeface="Times New Roman"/>
              <a:ea typeface="Times New Roman" charset="0"/>
              <a:cs typeface="Times New Roman"/>
            </a:endParaRPr>
          </a:p>
        </p:txBody>
      </p:sp>
      <p:sp>
        <p:nvSpPr>
          <p:cNvPr id="34" name="Text Box 14"/>
          <p:cNvSpPr txBox="1">
            <a:spLocks noChangeAspect="1" noChangeArrowheads="1"/>
          </p:cNvSpPr>
          <p:nvPr/>
        </p:nvSpPr>
        <p:spPr bwMode="auto">
          <a:xfrm>
            <a:off x="4934023" y="4084163"/>
            <a:ext cx="2306036" cy="646331"/>
          </a:xfrm>
          <a:prstGeom prst="rect">
            <a:avLst/>
          </a:prstGeom>
          <a:solidFill>
            <a:srgbClr val="CBEC9C"/>
          </a:solidFill>
          <a:ln w="15875">
            <a:solidFill>
              <a:srgbClr val="000000"/>
            </a:solidFill>
            <a:miter lim="800000"/>
            <a:headEnd/>
            <a:tailEnd/>
          </a:ln>
          <a:effectLst>
            <a:glow>
              <a:schemeClr val="accent3">
                <a:lumMod val="40000"/>
                <a:lumOff val="60000"/>
                <a:alpha val="75000"/>
              </a:schemeClr>
            </a:glow>
            <a:outerShdw blurRad="50800" dist="101600" dir="2700000" algn="tl" rotWithShape="0">
              <a:srgbClr val="000000">
                <a:alpha val="43000"/>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475.2.7 External Beamline</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L3 – D. Still</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CAM – D. Still</a:t>
            </a:r>
            <a:endParaRPr kumimoji="0" lang="en-US" sz="1200" b="0" i="0" u="none" strike="noStrike" cap="none" normalizeH="0" baseline="0">
              <a:ln>
                <a:noFill/>
              </a:ln>
              <a:solidFill>
                <a:srgbClr val="000000"/>
              </a:solidFill>
              <a:effectLst/>
              <a:latin typeface="Times New Roman"/>
              <a:ea typeface="Times New Roman" charset="0"/>
              <a:cs typeface="Times New Roman"/>
            </a:endParaRPr>
          </a:p>
        </p:txBody>
      </p:sp>
      <p:sp>
        <p:nvSpPr>
          <p:cNvPr id="35" name="Text Box 14"/>
          <p:cNvSpPr txBox="1">
            <a:spLocks noChangeAspect="1" noChangeArrowheads="1"/>
          </p:cNvSpPr>
          <p:nvPr/>
        </p:nvSpPr>
        <p:spPr bwMode="auto">
          <a:xfrm>
            <a:off x="1864169" y="4953533"/>
            <a:ext cx="2306036" cy="646331"/>
          </a:xfrm>
          <a:prstGeom prst="rect">
            <a:avLst/>
          </a:prstGeom>
          <a:solidFill>
            <a:srgbClr val="CBEC9C"/>
          </a:solidFill>
          <a:ln w="15875">
            <a:solidFill>
              <a:srgbClr val="000000"/>
            </a:solidFill>
            <a:miter lim="800000"/>
            <a:headEnd/>
            <a:tailEnd/>
          </a:ln>
          <a:effectLst>
            <a:glow>
              <a:schemeClr val="accent3">
                <a:lumMod val="40000"/>
                <a:lumOff val="60000"/>
                <a:alpha val="75000"/>
              </a:schemeClr>
            </a:glow>
            <a:outerShdw blurRad="50800" dist="101600" dir="2700000" algn="tl" rotWithShape="0">
              <a:srgbClr val="000000">
                <a:alpha val="43000"/>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475.2.8</a:t>
            </a:r>
            <a:r>
              <a:rPr lang="en-US" sz="1200">
                <a:solidFill>
                  <a:srgbClr val="000000"/>
                </a:solidFill>
                <a:latin typeface="Times New Roman"/>
                <a:ea typeface="Times New Roman" charset="0"/>
                <a:cs typeface="Times New Roman"/>
              </a:rPr>
              <a:t> </a:t>
            </a:r>
            <a:r>
              <a:rPr lang="en-US" sz="1200" smtClean="0">
                <a:solidFill>
                  <a:srgbClr val="000000"/>
                </a:solidFill>
                <a:latin typeface="Times New Roman"/>
                <a:ea typeface="Times New Roman" charset="0"/>
                <a:cs typeface="Times New Roman"/>
              </a:rPr>
              <a:t>Extinction</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L3 – E. Prebys</a:t>
            </a:r>
          </a:p>
          <a:p>
            <a:pPr marL="228600" marR="0" lvl="0"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a:ea typeface="Times New Roman" charset="0"/>
                <a:cs typeface="Times New Roman"/>
              </a:rPr>
              <a:t>CAM – E. Prebys</a:t>
            </a:r>
            <a:endParaRPr kumimoji="0" lang="en-US" sz="1200" b="0" i="0" u="none" strike="noStrike" cap="none" normalizeH="0" baseline="0">
              <a:ln>
                <a:noFill/>
              </a:ln>
              <a:solidFill>
                <a:srgbClr val="000000"/>
              </a:solidFill>
              <a:effectLst/>
              <a:latin typeface="Times New Roman"/>
              <a:ea typeface="Times New Roman" charset="0"/>
              <a:cs typeface="Times New Roman"/>
            </a:endParaRPr>
          </a:p>
        </p:txBody>
      </p:sp>
      <p:sp>
        <p:nvSpPr>
          <p:cNvPr id="36" name="Text Box 14"/>
          <p:cNvSpPr txBox="1">
            <a:spLocks noChangeAspect="1" noChangeArrowheads="1"/>
          </p:cNvSpPr>
          <p:nvPr/>
        </p:nvSpPr>
        <p:spPr bwMode="auto">
          <a:xfrm>
            <a:off x="4934023" y="4957547"/>
            <a:ext cx="2306036" cy="646331"/>
          </a:xfrm>
          <a:prstGeom prst="rect">
            <a:avLst/>
          </a:prstGeom>
          <a:solidFill>
            <a:srgbClr val="CBEC9C"/>
          </a:solidFill>
          <a:ln w="15875">
            <a:solidFill>
              <a:srgbClr val="000000"/>
            </a:solidFill>
            <a:miter lim="800000"/>
            <a:headEnd/>
            <a:tailEnd/>
          </a:ln>
          <a:effectLst>
            <a:glow>
              <a:schemeClr val="accent3">
                <a:lumMod val="40000"/>
                <a:lumOff val="60000"/>
                <a:alpha val="75000"/>
              </a:schemeClr>
            </a:glow>
            <a:outerShdw blurRad="50800" dist="101600" dir="2700000" algn="tl" rotWithShape="0">
              <a:srgbClr val="000000">
                <a:alpha val="43000"/>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475.2.9</a:t>
            </a:r>
            <a:r>
              <a:rPr lang="en-US" sz="1200">
                <a:solidFill>
                  <a:srgbClr val="000000"/>
                </a:solidFill>
                <a:latin typeface="Times New Roman"/>
                <a:ea typeface="Times New Roman" charset="0"/>
                <a:cs typeface="Times New Roman"/>
              </a:rPr>
              <a:t> </a:t>
            </a:r>
            <a:r>
              <a:rPr lang="en-US" sz="1200" smtClean="0">
                <a:solidFill>
                  <a:srgbClr val="000000"/>
                </a:solidFill>
                <a:latin typeface="Times New Roman"/>
                <a:ea typeface="Times New Roman" charset="0"/>
                <a:cs typeface="Times New Roman"/>
              </a:rPr>
              <a:t>Target Station</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L3 – R. Coleman</a:t>
            </a:r>
          </a:p>
          <a:p>
            <a:pPr marL="228600" marR="0" lvl="0" defTabSz="914400" rtl="0" eaLnBrk="1" fontAlgn="base" latinLnBrk="0" hangingPunct="1">
              <a:lnSpc>
                <a:spcPct val="100000"/>
              </a:lnSpc>
              <a:spcBef>
                <a:spcPct val="0"/>
              </a:spcBef>
              <a:spcAft>
                <a:spcPct val="0"/>
              </a:spcAft>
              <a:buClrTx/>
              <a:buSzTx/>
              <a:buFontTx/>
              <a:buNone/>
              <a:tabLst/>
            </a:pPr>
            <a:r>
              <a:rPr lang="en-US" sz="1200" smtClean="0">
                <a:solidFill>
                  <a:srgbClr val="000000"/>
                </a:solidFill>
                <a:latin typeface="Times New Roman"/>
                <a:ea typeface="Times New Roman" charset="0"/>
                <a:cs typeface="Times New Roman"/>
              </a:rPr>
              <a:t>CAM – R. Coleman</a:t>
            </a:r>
            <a:endParaRPr kumimoji="0" lang="en-US" sz="1200" b="0" i="0" u="none" strike="noStrike" cap="none" normalizeH="0" baseline="0">
              <a:ln>
                <a:noFill/>
              </a:ln>
              <a:solidFill>
                <a:srgbClr val="000000"/>
              </a:solidFill>
              <a:effectLst/>
              <a:latin typeface="Times New Roman"/>
              <a:ea typeface="Times New Roman" charset="0"/>
              <a:cs typeface="Times New Roman"/>
            </a:endParaRPr>
          </a:p>
        </p:txBody>
      </p:sp>
      <p:cxnSp>
        <p:nvCxnSpPr>
          <p:cNvPr id="37" name="Straight Connector 36"/>
          <p:cNvCxnSpPr/>
          <p:nvPr/>
        </p:nvCxnSpPr>
        <p:spPr>
          <a:xfrm>
            <a:off x="4543235" y="1637646"/>
            <a:ext cx="0" cy="36394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170205" y="2710516"/>
            <a:ext cx="76381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170205" y="3576692"/>
            <a:ext cx="76381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153802" y="4433021"/>
            <a:ext cx="76381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170205" y="5296733"/>
            <a:ext cx="76381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Text Box 14"/>
          <p:cNvSpPr txBox="1">
            <a:spLocks noChangeAspect="1" noChangeArrowheads="1"/>
          </p:cNvSpPr>
          <p:nvPr/>
        </p:nvSpPr>
        <p:spPr bwMode="auto">
          <a:xfrm>
            <a:off x="3611513" y="1300592"/>
            <a:ext cx="1872268" cy="646331"/>
          </a:xfrm>
          <a:prstGeom prst="rect">
            <a:avLst/>
          </a:prstGeom>
          <a:solidFill>
            <a:srgbClr val="CBEC9C"/>
          </a:solidFill>
          <a:ln w="15875">
            <a:solidFill>
              <a:srgbClr val="000000"/>
            </a:solidFill>
            <a:miter lim="800000"/>
            <a:headEnd/>
            <a:tailEnd/>
          </a:ln>
          <a:effectLst>
            <a:glow>
              <a:schemeClr val="accent3">
                <a:lumMod val="40000"/>
                <a:lumOff val="60000"/>
                <a:alpha val="75000"/>
              </a:schemeClr>
            </a:glow>
            <a:outerShdw blurRad="50800" dist="101600" dir="2700000" algn="tl" rotWithShape="0">
              <a:srgbClr val="000000">
                <a:alpha val="43000"/>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Times New Roman"/>
                <a:ea typeface="Times New Roman" charset="0"/>
                <a:cs typeface="Times New Roman"/>
              </a:rPr>
              <a:t>475.2</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Times New Roman"/>
                <a:ea typeface="Times New Roman" charset="0"/>
                <a:cs typeface="Times New Roman"/>
              </a:rPr>
              <a:t>Accelerator Systems</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Times New Roman"/>
                <a:ea typeface="Times New Roman" charset="0"/>
                <a:cs typeface="Times New Roman"/>
              </a:rPr>
              <a:t>S. Werkema (FNAL)</a:t>
            </a:r>
            <a:endParaRPr kumimoji="0" lang="en-US" sz="1200" b="0" i="0" u="none" strike="noStrike" cap="none" normalizeH="0" baseline="0" dirty="0">
              <a:ln>
                <a:noFill/>
              </a:ln>
              <a:solidFill>
                <a:srgbClr val="000000"/>
              </a:solidFill>
              <a:effectLst/>
              <a:latin typeface="Times New Roman"/>
              <a:ea typeface="Times New Roman" charset="0"/>
              <a:cs typeface="Times New Roman"/>
            </a:endParaRPr>
          </a:p>
        </p:txBody>
      </p:sp>
    </p:spTree>
    <p:extLst>
      <p:ext uri="{BB962C8B-B14F-4D97-AF65-F5344CB8AC3E}">
        <p14:creationId xmlns:p14="http://schemas.microsoft.com/office/powerpoint/2010/main" val="2506218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3429000"/>
            <a:ext cx="8675688" cy="2601913"/>
          </a:xfrm>
        </p:spPr>
        <p:txBody>
          <a:bodyPr/>
          <a:lstStyle/>
          <a:p>
            <a:pPr marL="0" indent="0">
              <a:buNone/>
            </a:pPr>
            <a:r>
              <a:rPr lang="en-US" cap="small" dirty="0" smtClean="0"/>
              <a:t>Requirements – Design – Performance</a:t>
            </a:r>
            <a:endParaRPr lang="en-US" cap="small" dirty="0"/>
          </a:p>
        </p:txBody>
      </p:sp>
      <p:sp>
        <p:nvSpPr>
          <p:cNvPr id="3" name="Date Placeholder 2"/>
          <p:cNvSpPr>
            <a:spLocks noGrp="1"/>
          </p:cNvSpPr>
          <p:nvPr>
            <p:ph type="dt" sz="half" idx="14"/>
          </p:nvPr>
        </p:nvSpPr>
        <p:spPr/>
        <p:txBody>
          <a:bodyPr/>
          <a:lstStyle/>
          <a:p>
            <a:pPr>
              <a:defRPr/>
            </a:pPr>
            <a:r>
              <a:rPr lang="en-US" smtClean="0"/>
              <a:t>10/21/14</a:t>
            </a:r>
            <a:endParaRPr lang="en-US"/>
          </a:p>
        </p:txBody>
      </p:sp>
      <p:sp>
        <p:nvSpPr>
          <p:cNvPr id="4" name="Footer Placeholder 3"/>
          <p:cNvSpPr>
            <a:spLocks noGrp="1"/>
          </p:cNvSpPr>
          <p:nvPr>
            <p:ph type="ftr" sz="quarter" idx="15"/>
          </p:nvPr>
        </p:nvSpPr>
        <p:spPr/>
        <p:txBody>
          <a:bodyPr/>
          <a:lstStyle/>
          <a:p>
            <a:pPr>
              <a:defRPr/>
            </a:pPr>
            <a:r>
              <a:rPr lang="de-DE" smtClean="0"/>
              <a:t>S. Werkema - Mu2e Accelerator Systems</a:t>
            </a:r>
            <a:endParaRPr lang="en-US" b="1"/>
          </a:p>
        </p:txBody>
      </p:sp>
      <p:sp>
        <p:nvSpPr>
          <p:cNvPr id="5" name="Slide Number Placeholder 4"/>
          <p:cNvSpPr>
            <a:spLocks noGrp="1"/>
          </p:cNvSpPr>
          <p:nvPr>
            <p:ph type="sldNum" sz="quarter" idx="16"/>
          </p:nvPr>
        </p:nvSpPr>
        <p:spPr/>
        <p:txBody>
          <a:bodyPr/>
          <a:lstStyle/>
          <a:p>
            <a:pPr>
              <a:defRPr/>
            </a:pPr>
            <a:fld id="{5D92DCEB-21D2-CD4C-B55A-F3EADD9B8B6E}" type="slidenum">
              <a:rPr lang="en-US" smtClean="0"/>
              <a:pPr>
                <a:defRPr/>
              </a:pPr>
              <a:t>6</a:t>
            </a:fld>
            <a:endParaRPr lang="en-US"/>
          </a:p>
        </p:txBody>
      </p:sp>
    </p:spTree>
    <p:extLst>
      <p:ext uri="{BB962C8B-B14F-4D97-AF65-F5344CB8AC3E}">
        <p14:creationId xmlns:p14="http://schemas.microsoft.com/office/powerpoint/2010/main" val="1742224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Requirements Overview</a:t>
            </a:r>
            <a:endParaRPr lang="en-US">
              <a:latin typeface="Calibri" panose="020F0502020204030204" pitchFamily="34" charset="0"/>
            </a:endParaRPr>
          </a:p>
        </p:txBody>
      </p:sp>
      <p:sp>
        <p:nvSpPr>
          <p:cNvPr id="3" name="Content Placeholder 2"/>
          <p:cNvSpPr>
            <a:spLocks noGrp="1"/>
          </p:cNvSpPr>
          <p:nvPr>
            <p:ph idx="1"/>
          </p:nvPr>
        </p:nvSpPr>
        <p:spPr>
          <a:xfrm>
            <a:off x="228600" y="858866"/>
            <a:ext cx="8672513" cy="5275234"/>
          </a:xfrm>
        </p:spPr>
        <p:txBody>
          <a:bodyPr/>
          <a:lstStyle/>
          <a:p>
            <a:pPr marL="0" indent="0">
              <a:spcBef>
                <a:spcPts val="0"/>
              </a:spcBef>
              <a:spcAft>
                <a:spcPts val="600"/>
              </a:spcAft>
              <a:buNone/>
            </a:pPr>
            <a:r>
              <a:rPr lang="en-US" sz="2200" smtClean="0">
                <a:latin typeface="Calibri" panose="020F0502020204030204" pitchFamily="34" charset="0"/>
              </a:rPr>
              <a:t>The Mu2e Accelerator Upgrades are governed by eight requirements documents</a:t>
            </a:r>
          </a:p>
          <a:p>
            <a:pPr>
              <a:spcBef>
                <a:spcPts val="900"/>
              </a:spcBef>
              <a:tabLst>
                <a:tab pos="6400800" algn="l"/>
              </a:tabLst>
            </a:pPr>
            <a:r>
              <a:rPr lang="en-US" sz="2200">
                <a:latin typeface="Calibri" panose="020F0502020204030204" pitchFamily="34" charset="0"/>
              </a:rPr>
              <a:t>Science Driven Requirements </a:t>
            </a:r>
            <a:r>
              <a:rPr lang="en-US" sz="2200" smtClean="0">
                <a:latin typeface="Calibri" panose="020F0502020204030204" pitchFamily="34" charset="0"/>
              </a:rPr>
              <a:t>	</a:t>
            </a:r>
            <a:r>
              <a:rPr lang="en-US" sz="2200" smtClean="0">
                <a:solidFill>
                  <a:srgbClr val="00B050"/>
                </a:solidFill>
                <a:latin typeface="Calibri" panose="020F0502020204030204" pitchFamily="34" charset="0"/>
              </a:rPr>
              <a:t>Mu2e-doc-4381</a:t>
            </a:r>
            <a:endParaRPr lang="en-US" sz="2200">
              <a:solidFill>
                <a:srgbClr val="00B050"/>
              </a:solidFill>
              <a:latin typeface="Calibri" panose="020F0502020204030204" pitchFamily="34" charset="0"/>
            </a:endParaRPr>
          </a:p>
          <a:p>
            <a:pPr>
              <a:spcBef>
                <a:spcPts val="900"/>
              </a:spcBef>
              <a:tabLst>
                <a:tab pos="6400800" algn="l"/>
              </a:tabLst>
            </a:pPr>
            <a:r>
              <a:rPr lang="en-US" sz="2200" smtClean="0">
                <a:latin typeface="Calibri" panose="020F0502020204030204" pitchFamily="34" charset="0"/>
              </a:rPr>
              <a:t>Proton </a:t>
            </a:r>
            <a:r>
              <a:rPr lang="en-US" sz="2200">
                <a:latin typeface="Calibri" panose="020F0502020204030204" pitchFamily="34" charset="0"/>
              </a:rPr>
              <a:t>Beam </a:t>
            </a:r>
            <a:r>
              <a:rPr lang="en-US" sz="2200" smtClean="0">
                <a:latin typeface="Calibri" panose="020F0502020204030204" pitchFamily="34" charset="0"/>
              </a:rPr>
              <a:t>Requirements	</a:t>
            </a:r>
            <a:r>
              <a:rPr lang="en-US" sz="2200" smtClean="0">
                <a:solidFill>
                  <a:srgbClr val="00B050"/>
                </a:solidFill>
                <a:latin typeface="Calibri" panose="020F0502020204030204" pitchFamily="34" charset="0"/>
              </a:rPr>
              <a:t>Mu2e-doc-1105</a:t>
            </a:r>
            <a:endParaRPr lang="en-US" sz="2200">
              <a:solidFill>
                <a:srgbClr val="00B050"/>
              </a:solidFill>
              <a:latin typeface="Calibri" panose="020F0502020204030204" pitchFamily="34" charset="0"/>
            </a:endParaRPr>
          </a:p>
          <a:p>
            <a:pPr>
              <a:spcBef>
                <a:spcPts val="900"/>
              </a:spcBef>
              <a:tabLst>
                <a:tab pos="6400800" algn="l"/>
              </a:tabLst>
            </a:pPr>
            <a:r>
              <a:rPr lang="en-US" sz="2200" smtClean="0">
                <a:latin typeface="Calibri" panose="020F0502020204030204" pitchFamily="34" charset="0"/>
              </a:rPr>
              <a:t>Beam Extinction Requirements	</a:t>
            </a:r>
            <a:r>
              <a:rPr lang="en-US" sz="2200" smtClean="0">
                <a:solidFill>
                  <a:srgbClr val="00B050"/>
                </a:solidFill>
                <a:latin typeface="Calibri" panose="020F0502020204030204" pitchFamily="34" charset="0"/>
              </a:rPr>
              <a:t>Mu2e-doc-1175</a:t>
            </a:r>
            <a:endParaRPr lang="en-US" sz="2200" smtClean="0">
              <a:latin typeface="Calibri" panose="020F0502020204030204" pitchFamily="34" charset="0"/>
            </a:endParaRPr>
          </a:p>
          <a:p>
            <a:pPr>
              <a:spcBef>
                <a:spcPts val="900"/>
              </a:spcBef>
              <a:tabLst>
                <a:tab pos="6400800" algn="l"/>
              </a:tabLst>
            </a:pPr>
            <a:r>
              <a:rPr lang="en-US" sz="2200" smtClean="0">
                <a:latin typeface="Calibri" panose="020F0502020204030204" pitchFamily="34" charset="0"/>
              </a:rPr>
              <a:t>Extinction Monitor Requirements	</a:t>
            </a:r>
            <a:r>
              <a:rPr lang="en-US" sz="2200" smtClean="0">
                <a:solidFill>
                  <a:srgbClr val="00B050"/>
                </a:solidFill>
                <a:latin typeface="Calibri" panose="020F0502020204030204" pitchFamily="34" charset="0"/>
              </a:rPr>
              <a:t>Mu2e-doc-894</a:t>
            </a:r>
            <a:endParaRPr lang="en-US" sz="2200" smtClean="0">
              <a:latin typeface="Calibri" panose="020F0502020204030204" pitchFamily="34" charset="0"/>
            </a:endParaRPr>
          </a:p>
          <a:p>
            <a:pPr>
              <a:spcBef>
                <a:spcPts val="900"/>
              </a:spcBef>
              <a:tabLst>
                <a:tab pos="6400800" algn="l"/>
              </a:tabLst>
            </a:pPr>
            <a:r>
              <a:rPr lang="en-US" sz="2200" smtClean="0">
                <a:latin typeface="Calibri" panose="020F0502020204030204" pitchFamily="34" charset="0"/>
              </a:rPr>
              <a:t>Production </a:t>
            </a:r>
            <a:r>
              <a:rPr lang="en-US" sz="2200">
                <a:latin typeface="Calibri" panose="020F0502020204030204" pitchFamily="34" charset="0"/>
              </a:rPr>
              <a:t>Target </a:t>
            </a:r>
            <a:r>
              <a:rPr lang="en-US" sz="2200" smtClean="0">
                <a:latin typeface="Calibri" panose="020F0502020204030204" pitchFamily="34" charset="0"/>
              </a:rPr>
              <a:t>Requirements	</a:t>
            </a:r>
            <a:r>
              <a:rPr lang="en-US" sz="2200" smtClean="0">
                <a:solidFill>
                  <a:srgbClr val="00B050"/>
                </a:solidFill>
                <a:latin typeface="Calibri" panose="020F0502020204030204" pitchFamily="34" charset="0"/>
              </a:rPr>
              <a:t>Mu2e-doc-887</a:t>
            </a:r>
            <a:endParaRPr lang="en-US" sz="2200">
              <a:latin typeface="Calibri" panose="020F0502020204030204" pitchFamily="34" charset="0"/>
            </a:endParaRPr>
          </a:p>
          <a:p>
            <a:pPr>
              <a:spcBef>
                <a:spcPts val="900"/>
              </a:spcBef>
              <a:tabLst>
                <a:tab pos="6400800" algn="l"/>
              </a:tabLst>
            </a:pPr>
            <a:r>
              <a:rPr lang="en-US" sz="2200">
                <a:latin typeface="Calibri" panose="020F0502020204030204" pitchFamily="34" charset="0"/>
              </a:rPr>
              <a:t>Heat and Radiation Shield (HRS) </a:t>
            </a:r>
            <a:r>
              <a:rPr lang="en-US" sz="2200" smtClean="0">
                <a:latin typeface="Calibri" panose="020F0502020204030204" pitchFamily="34" charset="0"/>
              </a:rPr>
              <a:t>Requirements	</a:t>
            </a:r>
            <a:r>
              <a:rPr lang="en-US" sz="2200" smtClean="0">
                <a:solidFill>
                  <a:srgbClr val="00B050"/>
                </a:solidFill>
                <a:latin typeface="Calibri" panose="020F0502020204030204" pitchFamily="34" charset="0"/>
              </a:rPr>
              <a:t>Mu2e-doc-1092</a:t>
            </a:r>
            <a:endParaRPr lang="en-US" sz="2200">
              <a:latin typeface="Calibri" panose="020F0502020204030204" pitchFamily="34" charset="0"/>
            </a:endParaRPr>
          </a:p>
          <a:p>
            <a:pPr>
              <a:spcBef>
                <a:spcPts val="900"/>
              </a:spcBef>
              <a:tabLst>
                <a:tab pos="6400800" algn="l"/>
              </a:tabLst>
            </a:pPr>
            <a:r>
              <a:rPr lang="en-US" sz="2200">
                <a:latin typeface="Calibri" panose="020F0502020204030204" pitchFamily="34" charset="0"/>
              </a:rPr>
              <a:t>Proton Absorber Requirements	</a:t>
            </a:r>
            <a:r>
              <a:rPr lang="en-US" sz="2200" smtClean="0">
                <a:solidFill>
                  <a:srgbClr val="00B050"/>
                </a:solidFill>
                <a:latin typeface="Calibri" panose="020F0502020204030204" pitchFamily="34" charset="0"/>
              </a:rPr>
              <a:t>Mu2e-doc-948</a:t>
            </a:r>
          </a:p>
          <a:p>
            <a:pPr>
              <a:spcBef>
                <a:spcPts val="900"/>
              </a:spcBef>
              <a:tabLst>
                <a:tab pos="6400800" algn="l"/>
              </a:tabLst>
            </a:pPr>
            <a:r>
              <a:rPr lang="en-US" sz="2200" smtClean="0">
                <a:latin typeface="Calibri" panose="020F0502020204030204" pitchFamily="34" charset="0"/>
              </a:rPr>
              <a:t>Protection Collimator Requirements	</a:t>
            </a:r>
            <a:r>
              <a:rPr lang="en-US" sz="2200" smtClean="0">
                <a:solidFill>
                  <a:srgbClr val="00B050"/>
                </a:solidFill>
                <a:latin typeface="Calibri" panose="020F0502020204030204" pitchFamily="34" charset="0"/>
              </a:rPr>
              <a:t>Mu2e-doc-2897</a:t>
            </a:r>
            <a:endParaRPr lang="en-US" sz="2200">
              <a:latin typeface="Calibri" panose="020F0502020204030204" pitchFamily="34" charset="0"/>
            </a:endParaRPr>
          </a:p>
          <a:p>
            <a:pPr marL="0" indent="0">
              <a:spcBef>
                <a:spcPts val="2400"/>
              </a:spcBef>
              <a:buNone/>
            </a:pPr>
            <a:r>
              <a:rPr lang="en-US" sz="2200" smtClean="0">
                <a:solidFill>
                  <a:srgbClr val="0000FF"/>
                </a:solidFill>
                <a:latin typeface="Calibri" panose="020F0502020204030204" pitchFamily="34" charset="0"/>
              </a:rPr>
              <a:t>All of these documents are available on the review web site.</a:t>
            </a:r>
          </a:p>
        </p:txBody>
      </p:sp>
      <p:sp>
        <p:nvSpPr>
          <p:cNvPr id="4" name="Date Placeholder 3"/>
          <p:cNvSpPr>
            <a:spLocks noGrp="1"/>
          </p:cNvSpPr>
          <p:nvPr>
            <p:ph type="dt" sz="half" idx="10"/>
          </p:nvPr>
        </p:nvSpPr>
        <p:spPr/>
        <p:txBody>
          <a:bodyPr/>
          <a:lstStyle/>
          <a:p>
            <a:pPr>
              <a:defRPr/>
            </a:pPr>
            <a:r>
              <a:rPr lang="en-US" sz="1000" smtClean="0">
                <a:latin typeface="Calibri" panose="020F0502020204030204" pitchFamily="34" charset="0"/>
              </a:rPr>
              <a:t>10/21/14</a:t>
            </a:r>
            <a:endParaRPr lang="en-US" sz="1000">
              <a:latin typeface="Calibri" panose="020F0502020204030204" pitchFamily="34" charset="0"/>
            </a:endParaRPr>
          </a:p>
        </p:txBody>
      </p:sp>
      <p:sp>
        <p:nvSpPr>
          <p:cNvPr id="5" name="Footer Placeholder 4"/>
          <p:cNvSpPr>
            <a:spLocks noGrp="1"/>
          </p:cNvSpPr>
          <p:nvPr>
            <p:ph type="ftr" sz="quarter" idx="11"/>
          </p:nvPr>
        </p:nvSpPr>
        <p:spPr/>
        <p:txBody>
          <a:bodyPr/>
          <a:lstStyle/>
          <a:p>
            <a:pPr>
              <a:defRPr/>
            </a:pPr>
            <a:r>
              <a:rPr lang="de-DE" sz="1000" smtClean="0">
                <a:latin typeface="Calibri" panose="020F0502020204030204" pitchFamily="34" charset="0"/>
              </a:rPr>
              <a:t>S. Werkema - Mu2e Accelerator Systems</a:t>
            </a:r>
            <a:endParaRPr lang="en-US" sz="1000" b="1">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a:defRPr/>
            </a:pPr>
            <a:fld id="{2A0CCE80-3B22-F34E-81B2-E096627812DD}" type="slidenum">
              <a:rPr lang="en-US" sz="1000" smtClean="0">
                <a:latin typeface="Calibri" panose="020F0502020204030204" pitchFamily="34" charset="0"/>
              </a:rPr>
              <a:pPr>
                <a:defRPr/>
              </a:pPr>
              <a:t>7</a:t>
            </a:fld>
            <a:endParaRPr lang="en-US" sz="1000">
              <a:latin typeface="Calibri" panose="020F0502020204030204" pitchFamily="34" charset="0"/>
            </a:endParaRPr>
          </a:p>
        </p:txBody>
      </p:sp>
      <p:sp>
        <p:nvSpPr>
          <p:cNvPr id="7" name="Right Brace 6"/>
          <p:cNvSpPr/>
          <p:nvPr/>
        </p:nvSpPr>
        <p:spPr>
          <a:xfrm>
            <a:off x="4314825" y="2171700"/>
            <a:ext cx="257175" cy="116205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Curved Connector 46"/>
          <p:cNvCxnSpPr/>
          <p:nvPr/>
        </p:nvCxnSpPr>
        <p:spPr>
          <a:xfrm>
            <a:off x="3986212" y="1876425"/>
            <a:ext cx="914400" cy="914400"/>
          </a:xfrm>
          <a:prstGeom prst="curvedConnector3">
            <a:avLst>
              <a:gd name="adj1" fmla="val 22708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336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alibri" panose="020F0502020204030204" pitchFamily="34" charset="0"/>
              </a:rPr>
              <a:t>Proton Beam Requirements</a:t>
            </a:r>
            <a:endParaRPr lang="en-US">
              <a:latin typeface="Calibri" panose="020F050202020403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9815559"/>
              </p:ext>
            </p:extLst>
          </p:nvPr>
        </p:nvGraphicFramePr>
        <p:xfrm>
          <a:off x="1349752" y="1034832"/>
          <a:ext cx="7087769" cy="4937760"/>
        </p:xfrm>
        <a:graphic>
          <a:graphicData uri="http://schemas.openxmlformats.org/drawingml/2006/table">
            <a:tbl>
              <a:tblPr firstRow="1" firstCol="1" bandRow="1">
                <a:tableStyleId>{5C22544A-7EE6-4342-B048-85BDC9FD1C3A}</a:tableStyleId>
              </a:tblPr>
              <a:tblGrid>
                <a:gridCol w="3652044"/>
                <a:gridCol w="1280160"/>
                <a:gridCol w="1280160"/>
                <a:gridCol w="875405"/>
              </a:tblGrid>
              <a:tr h="411480">
                <a:tc>
                  <a:txBody>
                    <a:bodyPr/>
                    <a:lstStyle/>
                    <a:p>
                      <a:pPr marL="0" marR="0" algn="l">
                        <a:lnSpc>
                          <a:spcPts val="1600"/>
                        </a:lnSpc>
                        <a:spcBef>
                          <a:spcPts val="0"/>
                        </a:spcBef>
                        <a:spcAft>
                          <a:spcPts val="0"/>
                        </a:spcAft>
                      </a:pPr>
                      <a:r>
                        <a:rPr lang="en-US" sz="1400" dirty="0">
                          <a:solidFill>
                            <a:schemeClr val="tx1"/>
                          </a:solidFill>
                          <a:effectLst/>
                          <a:latin typeface="Calibri" panose="020F0502020204030204" pitchFamily="34" charset="0"/>
                        </a:rPr>
                        <a:t>Parameter</a:t>
                      </a:r>
                      <a:endParaRPr lang="en-US" sz="1400" dirty="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a:solidFill>
                            <a:schemeClr val="tx1"/>
                          </a:solidFill>
                          <a:effectLst/>
                          <a:latin typeface="Calibri" panose="020F0502020204030204" pitchFamily="34" charset="0"/>
                        </a:rPr>
                        <a:t>Design Value</a:t>
                      </a:r>
                      <a:endParaRPr lang="en-US" sz="140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a:solidFill>
                            <a:schemeClr val="tx1"/>
                          </a:solidFill>
                          <a:effectLst/>
                          <a:latin typeface="Calibri" panose="020F0502020204030204" pitchFamily="34" charset="0"/>
                        </a:rPr>
                        <a:t>Requirement</a:t>
                      </a:r>
                      <a:endParaRPr lang="en-US" sz="140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a:solidFill>
                            <a:schemeClr val="tx1"/>
                          </a:solidFill>
                          <a:effectLst/>
                          <a:latin typeface="Calibri" panose="020F0502020204030204" pitchFamily="34" charset="0"/>
                        </a:rPr>
                        <a:t>Unit</a:t>
                      </a:r>
                      <a:endParaRPr lang="en-US" sz="140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Total protons on target</a:t>
                      </a:r>
                      <a:endParaRPr lang="en-US" sz="1400" b="0" dirty="0">
                        <a:solidFill>
                          <a:schemeClr val="tx1"/>
                        </a:solidFill>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a:effectLst/>
                          <a:latin typeface="Calibri" panose="020F0502020204030204" pitchFamily="34" charset="0"/>
                        </a:rPr>
                        <a:t>3.6</a:t>
                      </a:r>
                      <a:r>
                        <a:rPr lang="en-US" sz="1400">
                          <a:effectLst/>
                          <a:latin typeface="Calibri" panose="020F0502020204030204" pitchFamily="34" charset="0"/>
                          <a:sym typeface="Symbol"/>
                        </a:rPr>
                        <a:t></a:t>
                      </a:r>
                      <a:r>
                        <a:rPr lang="en-US" sz="1400">
                          <a:effectLst/>
                          <a:latin typeface="Calibri" panose="020F0502020204030204" pitchFamily="34" charset="0"/>
                        </a:rPr>
                        <a:t>10</a:t>
                      </a:r>
                      <a:r>
                        <a:rPr lang="en-US" sz="1400" baseline="30000">
                          <a:effectLst/>
                          <a:latin typeface="Calibri" panose="020F0502020204030204" pitchFamily="34" charset="0"/>
                        </a:rPr>
                        <a:t>20</a:t>
                      </a:r>
                      <a:endParaRPr lang="en-US" sz="140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a:effectLst/>
                          <a:latin typeface="Calibri" panose="020F0502020204030204" pitchFamily="34" charset="0"/>
                        </a:rPr>
                        <a:t>3.6</a:t>
                      </a:r>
                      <a:r>
                        <a:rPr lang="en-US" sz="1400">
                          <a:effectLst/>
                          <a:latin typeface="Calibri" panose="020F0502020204030204" pitchFamily="34" charset="0"/>
                          <a:sym typeface="Symbol"/>
                        </a:rPr>
                        <a:t></a:t>
                      </a:r>
                      <a:r>
                        <a:rPr lang="en-US" sz="1400">
                          <a:effectLst/>
                          <a:latin typeface="Calibri" panose="020F0502020204030204" pitchFamily="34" charset="0"/>
                        </a:rPr>
                        <a:t>10</a:t>
                      </a:r>
                      <a:r>
                        <a:rPr lang="en-US" sz="1400" baseline="30000">
                          <a:effectLst/>
                          <a:latin typeface="Calibri" panose="020F0502020204030204" pitchFamily="34" charset="0"/>
                        </a:rPr>
                        <a:t>20</a:t>
                      </a:r>
                      <a:endParaRPr lang="en-US" sz="140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a:effectLst/>
                          <a:latin typeface="Calibri" panose="020F0502020204030204" pitchFamily="34" charset="0"/>
                        </a:rPr>
                        <a:t>protons</a:t>
                      </a:r>
                      <a:endParaRPr lang="en-US" sz="140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Time between beam pulses</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a:effectLst/>
                          <a:latin typeface="Calibri" panose="020F0502020204030204" pitchFamily="34" charset="0"/>
                        </a:rPr>
                        <a:t>1695</a:t>
                      </a:r>
                      <a:endParaRPr lang="en-US" sz="140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smtClean="0">
                          <a:effectLst/>
                          <a:latin typeface="Calibri" panose="020F0502020204030204" pitchFamily="34" charset="0"/>
                        </a:rPr>
                        <a:t>&gt; 864</a:t>
                      </a:r>
                      <a:endParaRPr lang="en-US" sz="140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a:effectLst/>
                          <a:latin typeface="Calibri" panose="020F0502020204030204" pitchFamily="34" charset="0"/>
                        </a:rPr>
                        <a:t>nsec</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Maximum variation in pulse separation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a:effectLst/>
                          <a:latin typeface="Calibri" panose="020F0502020204030204" pitchFamily="34" charset="0"/>
                        </a:rPr>
                        <a:t>&lt; 1</a:t>
                      </a:r>
                      <a:endParaRPr lang="en-US" sz="140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a:effectLst/>
                          <a:latin typeface="Calibri" panose="020F0502020204030204" pitchFamily="34" charset="0"/>
                        </a:rPr>
                        <a:t>10</a:t>
                      </a:r>
                      <a:endParaRPr lang="en-US" sz="140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nsec</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Spill duration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a:effectLst/>
                          <a:latin typeface="Calibri" panose="020F0502020204030204" pitchFamily="34" charset="0"/>
                        </a:rPr>
                        <a:t>54</a:t>
                      </a:r>
                      <a:endParaRPr lang="en-US" sz="140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smtClean="0">
                          <a:effectLst/>
                          <a:latin typeface="Calibri" panose="020F0502020204030204" pitchFamily="34" charset="0"/>
                        </a:rPr>
                        <a:t>&gt; 20</a:t>
                      </a:r>
                      <a:endParaRPr lang="en-US" sz="140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msec</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Beamline Transmission Window</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230</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a:effectLst/>
                          <a:latin typeface="Calibri" panose="020F0502020204030204" pitchFamily="34" charset="0"/>
                        </a:rPr>
                        <a:t>250</a:t>
                      </a:r>
                      <a:endParaRPr lang="en-US" sz="140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nsec</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Transmission Window Jitter (rms)</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5</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a:effectLst/>
                          <a:latin typeface="Calibri" panose="020F0502020204030204" pitchFamily="34" charset="0"/>
                        </a:rPr>
                        <a:t>&lt;10</a:t>
                      </a:r>
                      <a:endParaRPr lang="en-US" sz="140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a:effectLst/>
                          <a:latin typeface="Calibri" panose="020F0502020204030204" pitchFamily="34" charset="0"/>
                        </a:rPr>
                        <a:t>nsec</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Out-of-time extinction factor</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10</a:t>
                      </a:r>
                      <a:r>
                        <a:rPr lang="en-US" sz="1400" baseline="30000" dirty="0">
                          <a:effectLst/>
                          <a:latin typeface="Calibri" panose="020F0502020204030204" pitchFamily="34" charset="0"/>
                        </a:rPr>
                        <a:t>-10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a:effectLst/>
                          <a:latin typeface="Calibri" panose="020F0502020204030204" pitchFamily="34" charset="0"/>
                          <a:sym typeface="Symbol"/>
                        </a:rPr>
                        <a:t></a:t>
                      </a:r>
                      <a:r>
                        <a:rPr lang="en-US" sz="1400">
                          <a:effectLst/>
                          <a:latin typeface="Calibri" panose="020F0502020204030204" pitchFamily="34" charset="0"/>
                        </a:rPr>
                        <a:t> 10</a:t>
                      </a:r>
                      <a:r>
                        <a:rPr lang="en-US" sz="1400" baseline="30000">
                          <a:effectLst/>
                          <a:latin typeface="Calibri" panose="020F0502020204030204" pitchFamily="34" charset="0"/>
                        </a:rPr>
                        <a:t>-10</a:t>
                      </a:r>
                      <a:endParaRPr lang="en-US" sz="140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a:effectLst/>
                          <a:latin typeface="Calibri" panose="020F0502020204030204" pitchFamily="34" charset="0"/>
                        </a:rPr>
                        <a:t> </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Average proton intensity per pulse</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3.1</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7</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&lt; 5.0</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7</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a:effectLst/>
                          <a:latin typeface="Calibri" panose="020F0502020204030204" pitchFamily="34" charset="0"/>
                        </a:rPr>
                        <a:t>protons</a:t>
                      </a:r>
                      <a:r>
                        <a:rPr lang="en-US" sz="1400" smtClean="0">
                          <a:effectLst/>
                          <a:latin typeface="Calibri" panose="020F0502020204030204" pitchFamily="34" charset="0"/>
                        </a:rPr>
                        <a:t>/ pulse</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Maximum Pulse to Pulse intensity variation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50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50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a:effectLst/>
                          <a:latin typeface="Calibri" panose="020F0502020204030204" pitchFamily="34" charset="0"/>
                        </a:rPr>
                        <a:t>%</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smtClean="0">
                          <a:solidFill>
                            <a:schemeClr val="tx1"/>
                          </a:solidFill>
                          <a:effectLst/>
                          <a:latin typeface="Calibri" panose="020F0502020204030204" pitchFamily="34" charset="0"/>
                        </a:rPr>
                        <a:t>Target </a:t>
                      </a:r>
                      <a:r>
                        <a:rPr lang="en-US" sz="1400" b="0" dirty="0">
                          <a:solidFill>
                            <a:schemeClr val="tx1"/>
                          </a:solidFill>
                          <a:effectLst/>
                          <a:latin typeface="Calibri" panose="020F0502020204030204" pitchFamily="34" charset="0"/>
                        </a:rPr>
                        <a:t>rms spot size </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1</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0.5</a:t>
                      </a:r>
                      <a:r>
                        <a:rPr lang="en-US" sz="1400" baseline="0" dirty="0" smtClean="0">
                          <a:effectLst/>
                          <a:latin typeface="Calibri" panose="020F0502020204030204" pitchFamily="34" charset="0"/>
                        </a:rPr>
                        <a:t> – 1.5</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a:effectLst/>
                          <a:latin typeface="Calibri" panose="020F0502020204030204" pitchFamily="34" charset="0"/>
                        </a:rPr>
                        <a:t>mm</a:t>
                      </a:r>
                      <a:endParaRPr lang="en-US" sz="140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Target rms beam divergence</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0.5</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&lt; 4.0 </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mrad</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bl>
          </a:graphicData>
        </a:graphic>
      </p:graphicFrame>
      <p:sp>
        <p:nvSpPr>
          <p:cNvPr id="4" name="Date Placeholder 3"/>
          <p:cNvSpPr>
            <a:spLocks noGrp="1"/>
          </p:cNvSpPr>
          <p:nvPr>
            <p:ph type="dt" sz="half" idx="10"/>
          </p:nvPr>
        </p:nvSpPr>
        <p:spPr/>
        <p:txBody>
          <a:bodyPr/>
          <a:lstStyle/>
          <a:p>
            <a:pPr>
              <a:defRPr/>
            </a:pPr>
            <a:r>
              <a:rPr lang="en-US" smtClean="0"/>
              <a:t>10/21/14</a:t>
            </a:r>
            <a:endParaRPr lang="en-US"/>
          </a:p>
        </p:txBody>
      </p:sp>
      <p:sp>
        <p:nvSpPr>
          <p:cNvPr id="5" name="Footer Placeholder 4"/>
          <p:cNvSpPr>
            <a:spLocks noGrp="1"/>
          </p:cNvSpPr>
          <p:nvPr>
            <p:ph type="ftr" sz="quarter" idx="11"/>
          </p:nvPr>
        </p:nvSpPr>
        <p:spPr/>
        <p:txBody>
          <a:bodyPr/>
          <a:lstStyle/>
          <a:p>
            <a:pPr>
              <a:defRPr/>
            </a:pPr>
            <a:r>
              <a:rPr lang="de-DE" smtClean="0"/>
              <a:t>S. Werkema - Mu2e Accelerator Systems</a:t>
            </a:r>
            <a:endParaRPr lang="en-US" b="1"/>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a:t>
            </a:fld>
            <a:endParaRPr lang="en-US"/>
          </a:p>
        </p:txBody>
      </p:sp>
      <p:sp>
        <p:nvSpPr>
          <p:cNvPr id="8" name="Rectangle 1"/>
          <p:cNvSpPr>
            <a:spLocks noChangeArrowheads="1"/>
          </p:cNvSpPr>
          <p:nvPr/>
        </p:nvSpPr>
        <p:spPr bwMode="auto">
          <a:xfrm>
            <a:off x="3387725" y="-105341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Calibri" panose="020F0502020204030204" pitchFamily="34" charset="0"/>
                <a:cs typeface="Arial" pitchFamily="34" charset="0"/>
              </a:rPr>
              <a:t/>
            </a:r>
            <a:br>
              <a:rPr kumimoji="0" lang="en-US" altLang="en-US" sz="1800" b="0" i="0" u="none" strike="noStrike" cap="none" normalizeH="0" baseline="0" smtClean="0">
                <a:ln>
                  <a:noFill/>
                </a:ln>
                <a:solidFill>
                  <a:schemeClr val="tx1"/>
                </a:solidFill>
                <a:effectLst/>
                <a:latin typeface="Calibri" panose="020F0502020204030204" pitchFamily="34" charset="0"/>
                <a:cs typeface="Arial" pitchFamily="34" charset="0"/>
              </a:rPr>
            </a:br>
            <a:endParaRPr kumimoji="0" lang="en-US" altLang="en-US" sz="1800" b="0" i="0" u="none" strike="noStrike" cap="none" normalizeH="0" baseline="0" smtClean="0">
              <a:ln>
                <a:noFill/>
              </a:ln>
              <a:solidFill>
                <a:schemeClr val="tx1"/>
              </a:solidFill>
              <a:effectLst/>
              <a:latin typeface="Calibri" panose="020F0502020204030204" pitchFamily="34" charset="0"/>
              <a:cs typeface="Arial" pitchFamily="34" charset="0"/>
            </a:endParaRPr>
          </a:p>
        </p:txBody>
      </p:sp>
      <p:sp>
        <p:nvSpPr>
          <p:cNvPr id="9" name="Rectangle 2"/>
          <p:cNvSpPr>
            <a:spLocks noChangeArrowheads="1"/>
          </p:cNvSpPr>
          <p:nvPr/>
        </p:nvSpPr>
        <p:spPr bwMode="auto">
          <a:xfrm>
            <a:off x="3387725" y="-957907"/>
            <a:ext cx="184731" cy="46166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Calibri" panose="020F0502020204030204" pitchFamily="34" charset="0"/>
            </a:endParaRPr>
          </a:p>
        </p:txBody>
      </p:sp>
      <p:sp>
        <p:nvSpPr>
          <p:cNvPr id="10" name="Rectangle 3"/>
          <p:cNvSpPr>
            <a:spLocks noChangeArrowheads="1"/>
          </p:cNvSpPr>
          <p:nvPr/>
        </p:nvSpPr>
        <p:spPr bwMode="auto">
          <a:xfrm>
            <a:off x="3387725" y="-833854"/>
            <a:ext cx="256672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30000" smtClean="0">
                <a:ln>
                  <a:noFill/>
                </a:ln>
                <a:solidFill>
                  <a:schemeClr val="tx1"/>
                </a:solidFill>
                <a:effectLst/>
                <a:latin typeface="Times New Roman" pitchFamily="18" charset="0"/>
                <a:ea typeface="Cambria" pitchFamily="18" charset="0"/>
                <a:cs typeface="Times New Roman" pitchFamily="18" charset="0"/>
                <a:hlinkClick r:id="rId3"/>
              </a:rPr>
              <a:t>[</a:t>
            </a:r>
            <a:r>
              <a:rPr kumimoji="0" lang="en-US" altLang="en-US" sz="1000" b="0" i="0" u="none" strike="noStrike" cap="none" normalizeH="0" baseline="30000" smtClean="0" bmk="">
                <a:ln>
                  <a:noFill/>
                </a:ln>
                <a:solidFill>
                  <a:schemeClr val="tx1"/>
                </a:solidFill>
                <a:effectLst/>
                <a:latin typeface="Times New Roman" pitchFamily="18" charset="0"/>
                <a:ea typeface="Cambria" pitchFamily="18" charset="0"/>
                <a:cs typeface="Times New Roman" pitchFamily="18" charset="0"/>
                <a:hlinkClick r:id="rId3"/>
              </a:rPr>
              <a:t>1]</a:t>
            </a:r>
            <a:r>
              <a:rPr kumimoji="0" lang="en-US" altLang="en-US" sz="1000" b="0" i="0" u="none" strike="noStrike" cap="none" normalizeH="0" baseline="0" smtClean="0" bmk="">
                <a:ln>
                  <a:noFill/>
                </a:ln>
                <a:solidFill>
                  <a:schemeClr val="tx1"/>
                </a:solidFill>
                <a:effectLst/>
                <a:latin typeface="Times New Roman" pitchFamily="18" charset="0"/>
                <a:ea typeface="Cambria" pitchFamily="18" charset="0"/>
                <a:cs typeface="Times New Roman" pitchFamily="18" charset="0"/>
              </a:rPr>
              <a:t> This is the Delivery Ring revolution period.</a:t>
            </a:r>
            <a:endParaRPr kumimoji="0" lang="en-US" altLang="en-US" sz="600" b="0" i="0" u="none" strike="noStrike" cap="none" normalizeH="0" baseline="0" smtClean="0" bmk="">
              <a:ln>
                <a:noFill/>
              </a:ln>
              <a:solidFill>
                <a:schemeClr val="tx1"/>
              </a:solidFill>
              <a:effectLst/>
              <a:latin typeface="Calibri" panose="020F050202020403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30000" smtClean="0" bmk="">
                <a:ln>
                  <a:noFill/>
                </a:ln>
                <a:solidFill>
                  <a:schemeClr val="tx1"/>
                </a:solidFill>
                <a:effectLst/>
                <a:latin typeface="Times New Roman" pitchFamily="18" charset="0"/>
                <a:ea typeface="Cambria" pitchFamily="18" charset="0"/>
                <a:cs typeface="Times New Roman" pitchFamily="18" charset="0"/>
                <a:hlinkClick r:id="rId4"/>
              </a:rPr>
              <a:t>[2]</a:t>
            </a:r>
            <a:r>
              <a:rPr kumimoji="0" lang="en-US" altLang="en-US" sz="1000" b="0" i="0" u="none" strike="noStrike" cap="none" normalizeH="0" baseline="0" smtClean="0">
                <a:ln>
                  <a:noFill/>
                </a:ln>
                <a:solidFill>
                  <a:schemeClr val="tx1"/>
                </a:solidFill>
                <a:effectLst/>
                <a:latin typeface="Times New Roman" pitchFamily="18" charset="0"/>
                <a:ea typeface="Cambria" pitchFamily="18" charset="0"/>
                <a:cs typeface="Times New Roman" pitchFamily="18" charset="0"/>
              </a:rPr>
              <a:t> Assumes a round beam</a:t>
            </a:r>
            <a:endParaRPr kumimoji="0" lang="en-US" altLang="en-US" sz="600" b="0" i="0" u="none" strike="noStrike" cap="none" normalizeH="0" baseline="0" smtClean="0">
              <a:ln>
                <a:noFill/>
              </a:ln>
              <a:solidFill>
                <a:schemeClr val="tx1"/>
              </a:solidFill>
              <a:effectLst/>
              <a:latin typeface="Calibri" panose="020F050202020403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Calibri" panose="020F0502020204030204" pitchFamily="34" charset="0"/>
              <a:cs typeface="Arial" pitchFamily="34" charset="0"/>
            </a:endParaRPr>
          </a:p>
        </p:txBody>
      </p:sp>
      <p:sp>
        <p:nvSpPr>
          <p:cNvPr id="11" name="Rectangle 4"/>
          <p:cNvSpPr>
            <a:spLocks noChangeArrowheads="1"/>
          </p:cNvSpPr>
          <p:nvPr/>
        </p:nvSpPr>
        <p:spPr bwMode="auto">
          <a:xfrm>
            <a:off x="3387725" y="-494357"/>
            <a:ext cx="184731" cy="46166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Calibri" panose="020F0502020204030204" pitchFamily="34" charset="0"/>
            </a:endParaRPr>
          </a:p>
        </p:txBody>
      </p:sp>
      <p:sp>
        <p:nvSpPr>
          <p:cNvPr id="12" name="Rectangle 5"/>
          <p:cNvSpPr>
            <a:spLocks noChangeArrowheads="1"/>
          </p:cNvSpPr>
          <p:nvPr/>
        </p:nvSpPr>
        <p:spPr bwMode="auto">
          <a:xfrm>
            <a:off x="3387725" y="-460405"/>
            <a:ext cx="20521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Calibri" panose="020F0502020204030204" pitchFamily="34" charset="0"/>
                <a:ea typeface="Cambria" pitchFamily="18" charset="0"/>
                <a:cs typeface="Times New Roman" pitchFamily="18" charset="0"/>
              </a:rPr>
              <a:t> </a:t>
            </a:r>
            <a:r>
              <a:rPr kumimoji="0" lang="en-US" altLang="en-US" sz="800" b="0" i="0" u="none" strike="noStrike" cap="none" normalizeH="0" baseline="0" smtClean="0">
                <a:ln>
                  <a:noFill/>
                </a:ln>
                <a:solidFill>
                  <a:schemeClr val="tx1"/>
                </a:solidFill>
                <a:effectLst/>
                <a:latin typeface="Calibri" panose="020F0502020204030204" pitchFamily="34" charset="0"/>
                <a:ea typeface="Cambria" pitchFamily="18" charset="0"/>
                <a:cs typeface="Times New Roman" pitchFamily="18" charset="0"/>
                <a:hlinkClick r:id="rId5"/>
              </a:rPr>
              <a:t>[SJW1]</a:t>
            </a:r>
            <a:r>
              <a:rPr kumimoji="0" lang="en-US" altLang="en-US" sz="1000" b="0" i="0" u="none" strike="noStrike" cap="none" normalizeH="0" baseline="0" smtClean="0">
                <a:ln>
                  <a:noFill/>
                </a:ln>
                <a:solidFill>
                  <a:schemeClr val="tx1"/>
                </a:solidFill>
                <a:effectLst/>
                <a:latin typeface="Calibri" panose="020F0502020204030204" pitchFamily="34" charset="0"/>
                <a:ea typeface="Cambria" pitchFamily="18" charset="0"/>
                <a:cs typeface="Times New Roman" pitchFamily="18" charset="0"/>
              </a:rPr>
              <a:t>This number has changed</a:t>
            </a:r>
            <a:endParaRPr kumimoji="0" lang="en-US" altLang="en-US" sz="600" b="0" i="0" u="none" strike="noStrike" cap="none" normalizeH="0" baseline="0" smtClean="0">
              <a:ln>
                <a:noFill/>
              </a:ln>
              <a:solidFill>
                <a:schemeClr val="tx1"/>
              </a:solidFill>
              <a:effectLst/>
              <a:latin typeface="Calibri" panose="020F0502020204030204"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Calibri" panose="020F0502020204030204" pitchFamily="34" charset="0"/>
                <a:ea typeface="Cambria" pitchFamily="18" charset="0"/>
                <a:cs typeface="Times New Roman" pitchFamily="18" charset="0"/>
              </a:rPr>
              <a:t> </a:t>
            </a:r>
            <a:r>
              <a:rPr kumimoji="0" lang="en-US" altLang="en-US" sz="800" b="0" i="0" u="none" strike="noStrike" cap="none" normalizeH="0" baseline="0" smtClean="0">
                <a:ln>
                  <a:noFill/>
                </a:ln>
                <a:solidFill>
                  <a:schemeClr val="tx1"/>
                </a:solidFill>
                <a:effectLst/>
                <a:latin typeface="Calibri" panose="020F0502020204030204" pitchFamily="34" charset="0"/>
                <a:ea typeface="Cambria" pitchFamily="18" charset="0"/>
                <a:cs typeface="Times New Roman" pitchFamily="18" charset="0"/>
                <a:hlinkClick r:id="rId6"/>
              </a:rPr>
              <a:t>[SJW2]</a:t>
            </a:r>
            <a:r>
              <a:rPr kumimoji="0" lang="en-US" altLang="en-US" sz="1000" b="0" i="0" u="none" strike="noStrike" cap="none" normalizeH="0" baseline="0" smtClean="0">
                <a:ln>
                  <a:noFill/>
                </a:ln>
                <a:solidFill>
                  <a:schemeClr val="tx1"/>
                </a:solidFill>
                <a:effectLst/>
                <a:latin typeface="Calibri" panose="020F0502020204030204" pitchFamily="34" charset="0"/>
                <a:ea typeface="Cambria" pitchFamily="18" charset="0"/>
                <a:cs typeface="Times New Roman" pitchFamily="18" charset="0"/>
              </a:rPr>
              <a:t>This number has changed</a:t>
            </a:r>
            <a:endParaRPr kumimoji="0" lang="en-US" altLang="en-US" sz="1800" b="0" i="0" u="none" strike="noStrike" cap="none" normalizeH="0" baseline="0" smtClean="0">
              <a:ln>
                <a:noFill/>
              </a:ln>
              <a:solidFill>
                <a:schemeClr val="tx1"/>
              </a:solidFill>
              <a:effectLst/>
              <a:latin typeface="Calibri" panose="020F0502020204030204" pitchFamily="34" charset="0"/>
              <a:cs typeface="Arial" pitchFamily="34" charset="0"/>
            </a:endParaRPr>
          </a:p>
        </p:txBody>
      </p:sp>
      <p:sp>
        <p:nvSpPr>
          <p:cNvPr id="13" name="TextBox 12"/>
          <p:cNvSpPr txBox="1"/>
          <p:nvPr/>
        </p:nvSpPr>
        <p:spPr>
          <a:xfrm rot="16200000">
            <a:off x="-58056" y="2902296"/>
            <a:ext cx="1642941" cy="369332"/>
          </a:xfrm>
          <a:prstGeom prst="rect">
            <a:avLst/>
          </a:prstGeom>
          <a:noFill/>
        </p:spPr>
        <p:txBody>
          <a:bodyPr wrap="square" rtlCol="0">
            <a:spAutoFit/>
          </a:bodyPr>
          <a:lstStyle/>
          <a:p>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Time Structure</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14" name="TextBox 13"/>
          <p:cNvSpPr txBox="1"/>
          <p:nvPr/>
        </p:nvSpPr>
        <p:spPr>
          <a:xfrm rot="16200000">
            <a:off x="264624" y="4558647"/>
            <a:ext cx="997581" cy="369332"/>
          </a:xfrm>
          <a:prstGeom prst="rect">
            <a:avLst/>
          </a:prstGeom>
          <a:noFill/>
        </p:spPr>
        <p:txBody>
          <a:bodyPr wrap="none" rtlCol="0">
            <a:spAutoFit/>
          </a:bodyPr>
          <a:lstStyle/>
          <a:p>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Intensity</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15" name="TextBox 14"/>
          <p:cNvSpPr txBox="1"/>
          <p:nvPr/>
        </p:nvSpPr>
        <p:spPr>
          <a:xfrm rot="16200000">
            <a:off x="403380" y="5294369"/>
            <a:ext cx="720069" cy="541046"/>
          </a:xfrm>
          <a:prstGeom prst="rect">
            <a:avLst/>
          </a:prstGeom>
          <a:noFill/>
        </p:spPr>
        <p:txBody>
          <a:bodyPr wrap="none" rtlCol="0">
            <a:spAutoFit/>
          </a:bodyPr>
          <a:lstStyle/>
          <a:p>
            <a:pPr>
              <a:lnSpc>
                <a:spcPct val="80000"/>
              </a:lnSpc>
            </a:pPr>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Beam</a:t>
            </a:r>
          </a:p>
          <a:p>
            <a:pPr>
              <a:lnSpc>
                <a:spcPct val="80000"/>
              </a:lnSpc>
            </a:pPr>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 Size</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3" name="Left Brace 2"/>
          <p:cNvSpPr/>
          <p:nvPr/>
        </p:nvSpPr>
        <p:spPr>
          <a:xfrm>
            <a:off x="1040601" y="1844824"/>
            <a:ext cx="252028" cy="2484276"/>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panose="020F0502020204030204" pitchFamily="34" charset="0"/>
            </a:endParaRPr>
          </a:p>
        </p:txBody>
      </p:sp>
      <p:sp>
        <p:nvSpPr>
          <p:cNvPr id="16" name="Left Brace 15"/>
          <p:cNvSpPr/>
          <p:nvPr/>
        </p:nvSpPr>
        <p:spPr>
          <a:xfrm>
            <a:off x="1033937" y="4329434"/>
            <a:ext cx="258691" cy="827758"/>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panose="020F0502020204030204" pitchFamily="34" charset="0"/>
            </a:endParaRPr>
          </a:p>
        </p:txBody>
      </p:sp>
      <p:sp>
        <p:nvSpPr>
          <p:cNvPr id="17" name="Left Brace 16"/>
          <p:cNvSpPr/>
          <p:nvPr/>
        </p:nvSpPr>
        <p:spPr>
          <a:xfrm>
            <a:off x="1057961" y="5157192"/>
            <a:ext cx="234668" cy="815400"/>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panose="020F0502020204030204" pitchFamily="34" charset="0"/>
            </a:endParaRPr>
          </a:p>
        </p:txBody>
      </p:sp>
    </p:spTree>
    <p:extLst>
      <p:ext uri="{BB962C8B-B14F-4D97-AF65-F5344CB8AC3E}">
        <p14:creationId xmlns:p14="http://schemas.microsoft.com/office/powerpoint/2010/main" val="1830027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latin typeface="Calibri" panose="020F0502020204030204" pitchFamily="34" charset="0"/>
              </a:rPr>
              <a:t>Proton Beam &amp; Extinction Requirements</a:t>
            </a:r>
            <a:endParaRPr lang="en-US" sz="2800">
              <a:latin typeface="Calibri" panose="020F0502020204030204" pitchFamily="34" charset="0"/>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549971"/>
            <a:ext cx="8672513" cy="3973958"/>
          </a:xfrm>
        </p:spPr>
      </p:pic>
      <p:sp>
        <p:nvSpPr>
          <p:cNvPr id="4" name="Date Placeholder 3"/>
          <p:cNvSpPr>
            <a:spLocks noGrp="1"/>
          </p:cNvSpPr>
          <p:nvPr>
            <p:ph type="dt" sz="half" idx="10"/>
          </p:nvPr>
        </p:nvSpPr>
        <p:spPr/>
        <p:txBody>
          <a:bodyPr/>
          <a:lstStyle/>
          <a:p>
            <a:r>
              <a:rPr lang="en-US" smtClean="0"/>
              <a:t>10/21/14</a:t>
            </a:r>
            <a:endParaRPr lang="en-US"/>
          </a:p>
        </p:txBody>
      </p:sp>
      <p:sp>
        <p:nvSpPr>
          <p:cNvPr id="5" name="Footer Placeholder 4"/>
          <p:cNvSpPr>
            <a:spLocks noGrp="1"/>
          </p:cNvSpPr>
          <p:nvPr>
            <p:ph type="ftr" sz="quarter" idx="11"/>
          </p:nvPr>
        </p:nvSpPr>
        <p:spPr/>
        <p:txBody>
          <a:bodyPr/>
          <a:lstStyle/>
          <a:p>
            <a:r>
              <a:rPr lang="de-DE" smtClean="0"/>
              <a:t>S. Werkema - Mu2e Accelerator Systems</a:t>
            </a:r>
            <a:endParaRPr lang="en-US"/>
          </a:p>
        </p:txBody>
      </p:sp>
      <p:sp>
        <p:nvSpPr>
          <p:cNvPr id="6" name="Slide Number Placeholder 5"/>
          <p:cNvSpPr>
            <a:spLocks noGrp="1"/>
          </p:cNvSpPr>
          <p:nvPr>
            <p:ph type="sldNum" sz="quarter" idx="12"/>
          </p:nvPr>
        </p:nvSpPr>
        <p:spPr/>
        <p:txBody>
          <a:bodyPr/>
          <a:lstStyle/>
          <a:p>
            <a:fld id="{46E7FEE9-2E67-449B-AD8C-4B97904C2799}" type="slidenum">
              <a:rPr lang="en-US" smtClean="0"/>
              <a:t>9</a:t>
            </a:fld>
            <a:endParaRPr lang="en-US"/>
          </a:p>
        </p:txBody>
      </p:sp>
      <p:sp>
        <p:nvSpPr>
          <p:cNvPr id="8" name="TextBox 7"/>
          <p:cNvSpPr txBox="1"/>
          <p:nvPr/>
        </p:nvSpPr>
        <p:spPr>
          <a:xfrm>
            <a:off x="3649911" y="3319046"/>
            <a:ext cx="2354362" cy="307777"/>
          </a:xfrm>
          <a:prstGeom prst="rect">
            <a:avLst/>
          </a:prstGeom>
          <a:noFill/>
        </p:spPr>
        <p:txBody>
          <a:bodyPr wrap="none" rtlCol="0">
            <a:spAutoFit/>
          </a:bodyPr>
          <a:lstStyle/>
          <a:p>
            <a:r>
              <a:rPr lang="en-US" sz="1400" smtClean="0">
                <a:solidFill>
                  <a:srgbClr val="1C6B11"/>
                </a:solidFill>
                <a:latin typeface="Calibri" panose="020F0502020204030204" pitchFamily="34" charset="0"/>
              </a:rPr>
              <a:t>(Requirement: &lt;50 Mp/pulse)</a:t>
            </a:r>
            <a:endParaRPr lang="en-US" sz="1400">
              <a:solidFill>
                <a:srgbClr val="1C6B11"/>
              </a:solidFill>
              <a:latin typeface="Calibri" panose="020F0502020204030204" pitchFamily="34" charset="0"/>
            </a:endParaRPr>
          </a:p>
        </p:txBody>
      </p:sp>
      <p:sp>
        <p:nvSpPr>
          <p:cNvPr id="9" name="TextBox 8"/>
          <p:cNvSpPr txBox="1"/>
          <p:nvPr/>
        </p:nvSpPr>
        <p:spPr>
          <a:xfrm>
            <a:off x="2828925" y="1573739"/>
            <a:ext cx="5754460" cy="338554"/>
          </a:xfrm>
          <a:prstGeom prst="rect">
            <a:avLst/>
          </a:prstGeom>
          <a:noFill/>
        </p:spPr>
        <p:txBody>
          <a:bodyPr wrap="none" rtlCol="0">
            <a:spAutoFit/>
          </a:bodyPr>
          <a:lstStyle/>
          <a:p>
            <a:r>
              <a:rPr lang="en-US" sz="1600" smtClean="0">
                <a:solidFill>
                  <a:srgbClr val="9900CC"/>
                </a:solidFill>
                <a:latin typeface="Calibri" panose="020F0502020204030204" pitchFamily="34" charset="0"/>
              </a:rPr>
              <a:t>(Jitter applies to pulse separation and transmission window timing)</a:t>
            </a:r>
            <a:endParaRPr lang="en-US" sz="1600">
              <a:solidFill>
                <a:srgbClr val="9900CC"/>
              </a:solidFill>
              <a:latin typeface="Calibri" panose="020F0502020204030204" pitchFamily="34" charset="0"/>
            </a:endParaRPr>
          </a:p>
        </p:txBody>
      </p:sp>
      <p:sp>
        <p:nvSpPr>
          <p:cNvPr id="3" name="TextBox 2"/>
          <p:cNvSpPr txBox="1"/>
          <p:nvPr/>
        </p:nvSpPr>
        <p:spPr>
          <a:xfrm>
            <a:off x="228600" y="902642"/>
            <a:ext cx="7819448" cy="400110"/>
          </a:xfrm>
          <a:prstGeom prst="rect">
            <a:avLst/>
          </a:prstGeom>
          <a:noFill/>
        </p:spPr>
        <p:txBody>
          <a:bodyPr wrap="none" rtlCol="0">
            <a:spAutoFit/>
          </a:bodyPr>
          <a:lstStyle/>
          <a:p>
            <a:r>
              <a:rPr lang="en-US" sz="2000" smtClean="0">
                <a:latin typeface="Calibri" panose="020F0502020204030204" pitchFamily="34" charset="0"/>
              </a:rPr>
              <a:t>Two successive proton pulses on the Mu2e target (out of 32,000 per spill)</a:t>
            </a:r>
            <a:endParaRPr lang="en-US" sz="2000">
              <a:latin typeface="Calibri" panose="020F0502020204030204" pitchFamily="34" charset="0"/>
            </a:endParaRPr>
          </a:p>
        </p:txBody>
      </p:sp>
    </p:spTree>
    <p:extLst>
      <p:ext uri="{BB962C8B-B14F-4D97-AF65-F5344CB8AC3E}">
        <p14:creationId xmlns:p14="http://schemas.microsoft.com/office/powerpoint/2010/main" val="1377861694"/>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D-2 Review">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FermilabTemplate.potx</Template>
  <TotalTime>38625</TotalTime>
  <Words>4912</Words>
  <Application>Microsoft Office PowerPoint</Application>
  <PresentationFormat>On-screen Show (4:3)</PresentationFormat>
  <Paragraphs>1017</Paragraphs>
  <Slides>49</Slides>
  <Notes>49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49</vt:i4>
      </vt:variant>
    </vt:vector>
  </HeadingPairs>
  <TitlesOfParts>
    <vt:vector size="64" baseType="lpstr">
      <vt:lpstr>Arial</vt:lpstr>
      <vt:lpstr>Cambria Math</vt:lpstr>
      <vt:lpstr>Microsoft Sans Serif</vt:lpstr>
      <vt:lpstr>Cambria</vt:lpstr>
      <vt:lpstr>Times New Roman</vt:lpstr>
      <vt:lpstr>ＭＳ Ｐゴシック</vt:lpstr>
      <vt:lpstr>Calibri</vt:lpstr>
      <vt:lpstr>MS Mincho</vt:lpstr>
      <vt:lpstr>Courier New</vt:lpstr>
      <vt:lpstr>Helvetica</vt:lpstr>
      <vt:lpstr>Symbol</vt:lpstr>
      <vt:lpstr>Wingdings</vt:lpstr>
      <vt:lpstr>Fermilab: Footer Only</vt:lpstr>
      <vt:lpstr>CD-2 Review</vt:lpstr>
      <vt:lpstr>1_Fermilab: Footer Only</vt:lpstr>
      <vt:lpstr>Mu2e Accelerator Systems</vt:lpstr>
      <vt:lpstr>Accelerator L2 Management Team</vt:lpstr>
      <vt:lpstr>PowerPoint Presentation</vt:lpstr>
      <vt:lpstr>Scope Overview</vt:lpstr>
      <vt:lpstr>Mu2e Accelerator Systems Organization</vt:lpstr>
      <vt:lpstr>PowerPoint Presentation</vt:lpstr>
      <vt:lpstr>Requirements Overview</vt:lpstr>
      <vt:lpstr>Proton Beam Requirements</vt:lpstr>
      <vt:lpstr>Proton Beam &amp; Extinction Requirements</vt:lpstr>
      <vt:lpstr>Design – Proton Beam Delivery to Mu2e</vt:lpstr>
      <vt:lpstr>Design – Extinction</vt:lpstr>
      <vt:lpstr>Extinction Performance</vt:lpstr>
      <vt:lpstr>Extinction Monitor Requirements</vt:lpstr>
      <vt:lpstr>Mu2e Extinction Monitor</vt:lpstr>
      <vt:lpstr>Target Station Requirements</vt:lpstr>
      <vt:lpstr>Production Target General Requirements</vt:lpstr>
      <vt:lpstr>Target Performance</vt:lpstr>
      <vt:lpstr>HRS Requirements Overview</vt:lpstr>
      <vt:lpstr>HRS Performance</vt:lpstr>
      <vt:lpstr>Resonant Extraction Design and Performance</vt:lpstr>
      <vt:lpstr>External Beamline</vt:lpstr>
      <vt:lpstr>Radiation Safety Design and Performance</vt:lpstr>
      <vt:lpstr>Other Accelerator Systems</vt:lpstr>
      <vt:lpstr>PowerPoint Presentation</vt:lpstr>
      <vt:lpstr>Improvements since CD-1</vt:lpstr>
      <vt:lpstr>Improvements since CD-1 (Continued)</vt:lpstr>
      <vt:lpstr>Value Engineering since CD-1</vt:lpstr>
      <vt:lpstr>PowerPoint Presentation</vt:lpstr>
      <vt:lpstr>Risks</vt:lpstr>
      <vt:lpstr>Quality Assurance</vt:lpstr>
      <vt:lpstr>ES&amp;H</vt:lpstr>
      <vt:lpstr>Integration and Interfaces</vt:lpstr>
      <vt:lpstr>PowerPoint Presentation</vt:lpstr>
      <vt:lpstr>Cost Distribution by L3</vt:lpstr>
      <vt:lpstr>Cost Distribution by Resource Type</vt:lpstr>
      <vt:lpstr>Quality of Estimate</vt:lpstr>
      <vt:lpstr>Labor Resources</vt:lpstr>
      <vt:lpstr>Labor and M&amp;S by FY</vt:lpstr>
      <vt:lpstr>Cost Table</vt:lpstr>
      <vt:lpstr>Major Milestones</vt:lpstr>
      <vt:lpstr>Schedule</vt:lpstr>
      <vt:lpstr>Summary</vt:lpstr>
      <vt:lpstr>PowerPoint Presentation</vt:lpstr>
      <vt:lpstr>Proton Target Positioning Requirements</vt:lpstr>
      <vt:lpstr>PS Heat and Radiation Shield General Requirements</vt:lpstr>
      <vt:lpstr>PS Heat and Radiation Protection Requirements</vt:lpstr>
      <vt:lpstr>Proton Beam Absorber Requirements</vt:lpstr>
      <vt:lpstr>Protection Collimator Requirements</vt:lpstr>
      <vt:lpstr>M4 Beamline Extinction Section Optics</vt:lpstr>
    </vt:vector>
  </TitlesOfParts>
  <Company>Fermi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Mu2e Accelerator Upgrades</dc:title>
  <dc:creator>Steve Werkema</dc:creator>
  <cp:lastModifiedBy>Steve Werkema</cp:lastModifiedBy>
  <cp:revision>720</cp:revision>
  <cp:lastPrinted>2014-06-04T17:18:59Z</cp:lastPrinted>
  <dcterms:created xsi:type="dcterms:W3CDTF">2014-01-03T20:18:13Z</dcterms:created>
  <dcterms:modified xsi:type="dcterms:W3CDTF">2014-10-17T18:32:47Z</dcterms:modified>
</cp:coreProperties>
</file>