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33"/>
  </p:notesMasterIdLst>
  <p:handoutMasterIdLst>
    <p:handoutMasterId r:id="rId34"/>
  </p:handoutMasterIdLst>
  <p:sldIdLst>
    <p:sldId id="256" r:id="rId3"/>
    <p:sldId id="365" r:id="rId4"/>
    <p:sldId id="362" r:id="rId5"/>
    <p:sldId id="363" r:id="rId6"/>
    <p:sldId id="314" r:id="rId7"/>
    <p:sldId id="315" r:id="rId8"/>
    <p:sldId id="336" r:id="rId9"/>
    <p:sldId id="369" r:id="rId10"/>
    <p:sldId id="370" r:id="rId11"/>
    <p:sldId id="345" r:id="rId12"/>
    <p:sldId id="352" r:id="rId13"/>
    <p:sldId id="354" r:id="rId14"/>
    <p:sldId id="344" r:id="rId15"/>
    <p:sldId id="371" r:id="rId16"/>
    <p:sldId id="350" r:id="rId17"/>
    <p:sldId id="380" r:id="rId18"/>
    <p:sldId id="379" r:id="rId19"/>
    <p:sldId id="378" r:id="rId20"/>
    <p:sldId id="374" r:id="rId21"/>
    <p:sldId id="375" r:id="rId22"/>
    <p:sldId id="382" r:id="rId23"/>
    <p:sldId id="358" r:id="rId24"/>
    <p:sldId id="366" r:id="rId25"/>
    <p:sldId id="360" r:id="rId26"/>
    <p:sldId id="367" r:id="rId27"/>
    <p:sldId id="368" r:id="rId28"/>
    <p:sldId id="381" r:id="rId29"/>
    <p:sldId id="384" r:id="rId30"/>
    <p:sldId id="385" r:id="rId31"/>
    <p:sldId id="356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F24"/>
    <a:srgbClr val="FFFFFF"/>
    <a:srgbClr val="1C6B11"/>
    <a:srgbClr val="FF00FF"/>
    <a:srgbClr val="DA592A"/>
    <a:srgbClr val="808080"/>
    <a:srgbClr val="154D81"/>
    <a:srgbClr val="DF652C"/>
    <a:srgbClr val="E0692D"/>
    <a:srgbClr val="DF6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250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74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76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[Chart in Microsoft PowerPoint]WBS Breakdown!PivotTable1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</c:dLbl>
      </c:pivotFmt>
    </c:pivotFmts>
    <c:plotArea>
      <c:layout>
        <c:manualLayout>
          <c:layoutTarget val="inner"/>
          <c:xMode val="edge"/>
          <c:yMode val="edge"/>
          <c:x val="9.8485585443644649E-2"/>
          <c:y val="0.14464113893941716"/>
          <c:w val="0.57711921177911107"/>
          <c:h val="0.82357946175918295"/>
        </c:manualLayout>
      </c:layout>
      <c:pieChart>
        <c:varyColors val="1"/>
        <c:ser>
          <c:idx val="0"/>
          <c:order val="0"/>
          <c:tx>
            <c:strRef>
              <c:f>'WBS Breakdown'!$B$6:$B$7</c:f>
              <c:strCache>
                <c:ptCount val="1"/>
                <c:pt idx="0">
                  <c:v>Total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'WBS Breakdown'!$A$8:$A$15</c:f>
              <c:strCache>
                <c:ptCount val="7"/>
                <c:pt idx="0">
                  <c:v>475.06.01 Tracker Project Management</c:v>
                </c:pt>
                <c:pt idx="1">
                  <c:v>475.06.02 Straws</c:v>
                </c:pt>
                <c:pt idx="2">
                  <c:v>475.06.03 Straw Assemblies</c:v>
                </c:pt>
                <c:pt idx="3">
                  <c:v>475.06.04 Tracker Front End Electronics</c:v>
                </c:pt>
                <c:pt idx="4">
                  <c:v>475.06.05 Tracker Infrastructure</c:v>
                </c:pt>
                <c:pt idx="5">
                  <c:v>475.06.06 Detector Assembly &amp; Installation</c:v>
                </c:pt>
                <c:pt idx="6">
                  <c:v>475.06.07 Tracker Conceptual Design/R&amp;D</c:v>
                </c:pt>
              </c:strCache>
            </c:strRef>
          </c:cat>
          <c:val>
            <c:numRef>
              <c:f>'WBS Breakdown'!$B$8:$B$15</c:f>
              <c:numCache>
                <c:formatCode>###,###,</c:formatCode>
                <c:ptCount val="7"/>
                <c:pt idx="0">
                  <c:v>1806989.7832000002</c:v>
                </c:pt>
                <c:pt idx="1">
                  <c:v>1268420.9575000003</c:v>
                </c:pt>
                <c:pt idx="2">
                  <c:v>3518678.5089000012</c:v>
                </c:pt>
                <c:pt idx="3">
                  <c:v>2266897.3820000002</c:v>
                </c:pt>
                <c:pt idx="4">
                  <c:v>940676.09419999993</c:v>
                </c:pt>
                <c:pt idx="5">
                  <c:v>69203.277200000011</c:v>
                </c:pt>
                <c:pt idx="6">
                  <c:v>1652604.7395999997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528578316780286"/>
          <c:y val="4.8816229083870483E-2"/>
          <c:w val="0.2900268190870246"/>
          <c:h val="0.8687758110236238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[Chart in Microsoft PowerPoint]Resource Type!PivotTable1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</c:pivotFmts>
    <c:plotArea>
      <c:layout>
        <c:manualLayout>
          <c:layoutTarget val="inner"/>
          <c:xMode val="edge"/>
          <c:yMode val="edge"/>
          <c:x val="3.2260970909904702E-4"/>
          <c:y val="2.2809599901734926E-3"/>
          <c:w val="0.50778085209652712"/>
          <c:h val="0.78897304190693851"/>
        </c:manualLayout>
      </c:layout>
      <c:pieChart>
        <c:varyColors val="1"/>
        <c:ser>
          <c:idx val="0"/>
          <c:order val="0"/>
          <c:tx>
            <c:strRef>
              <c:f>'Resource Type'!$B$6:$B$7</c:f>
              <c:strCache>
                <c:ptCount val="1"/>
                <c:pt idx="0">
                  <c:v>Total</c:v>
                </c:pt>
              </c:strCache>
            </c:strRef>
          </c:tx>
          <c:dLbls>
            <c:showLegendKey val="1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'Resource Type'!$A$8:$A$11</c:f>
              <c:strCache>
                <c:ptCount val="3"/>
                <c:pt idx="0">
                  <c:v>L Labor</c:v>
                </c:pt>
                <c:pt idx="1">
                  <c:v>M Material</c:v>
                </c:pt>
                <c:pt idx="2">
                  <c:v>N Non-Fermi Labor</c:v>
                </c:pt>
              </c:strCache>
            </c:strRef>
          </c:cat>
          <c:val>
            <c:numRef>
              <c:f>'Resource Type'!$B$8:$B$11</c:f>
              <c:numCache>
                <c:formatCode>###,###,</c:formatCode>
                <c:ptCount val="3"/>
                <c:pt idx="0">
                  <c:v>4540078.6321000019</c:v>
                </c:pt>
                <c:pt idx="1">
                  <c:v>5864494.8102999991</c:v>
                </c:pt>
                <c:pt idx="2">
                  <c:v>1118897.3001999999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0104368600484206"/>
          <c:y val="6.8618465750715392E-4"/>
          <c:w val="0.18890222600699277"/>
          <c:h val="0.23011887770988185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[Chart in Microsoft PowerPoint]Estimate Type!PivotTable2</c:name>
    <c:fmtId val="9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5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6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</c:pivotFmts>
    <c:plotArea>
      <c:layout>
        <c:manualLayout>
          <c:layoutTarget val="inner"/>
          <c:xMode val="edge"/>
          <c:yMode val="edge"/>
          <c:x val="2.7253807518074633E-2"/>
          <c:y val="0.13633825689039031"/>
          <c:w val="0.47103244469048361"/>
          <c:h val="0.81898484840890751"/>
        </c:manualLayout>
      </c:layout>
      <c:pieChart>
        <c:varyColors val="1"/>
        <c:ser>
          <c:idx val="0"/>
          <c:order val="0"/>
          <c:tx>
            <c:strRef>
              <c:f>'Estimate Type'!$B$6:$B$7</c:f>
              <c:strCache>
                <c:ptCount val="1"/>
                <c:pt idx="0">
                  <c:v>Total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'Estimate Type'!$A$8:$A$15</c:f>
              <c:strCache>
                <c:ptCount val="7"/>
                <c:pt idx="0">
                  <c:v>L1 Actual / M1 Existing P.O.</c:v>
                </c:pt>
                <c:pt idx="1">
                  <c:v>L2 LOE Task / M2 Procurements for LOE/Oversight Work</c:v>
                </c:pt>
                <c:pt idx="2">
                  <c:v>L3 / M3  Advanced</c:v>
                </c:pt>
                <c:pt idx="3">
                  <c:v>L4 / M4 Preliminary</c:v>
                </c:pt>
                <c:pt idx="4">
                  <c:v>L5 / M5 Conceptual</c:v>
                </c:pt>
                <c:pt idx="5">
                  <c:v>L6 / M6 Pre-Conceptual</c:v>
                </c:pt>
                <c:pt idx="6">
                  <c:v>L7 / M7 Rough Estimate Pre-Conceptual - Uncommon Work</c:v>
                </c:pt>
              </c:strCache>
            </c:strRef>
          </c:cat>
          <c:val>
            <c:numRef>
              <c:f>'Estimate Type'!$B$8:$B$15</c:f>
              <c:numCache>
                <c:formatCode>###,###,</c:formatCode>
                <c:ptCount val="7"/>
                <c:pt idx="0">
                  <c:v>2679060.2920999997</c:v>
                </c:pt>
                <c:pt idx="1">
                  <c:v>1306392.9966000002</c:v>
                </c:pt>
                <c:pt idx="2">
                  <c:v>945667.6120000002</c:v>
                </c:pt>
                <c:pt idx="3">
                  <c:v>1662079.874199999</c:v>
                </c:pt>
                <c:pt idx="4">
                  <c:v>4831086.8064999999</c:v>
                </c:pt>
                <c:pt idx="5">
                  <c:v>0.01</c:v>
                </c:pt>
                <c:pt idx="6">
                  <c:v>99183.221199999985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3915745067202547"/>
          <c:y val="0.23223685199757413"/>
          <c:w val="0.45937815256085518"/>
          <c:h val="0.7137567224848008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'[Chart in Microsoft PowerPoint]Labor and Material'!$B$24</c:f>
              <c:strCache>
                <c:ptCount val="1"/>
                <c:pt idx="0">
                  <c:v>L Labor</c:v>
                </c:pt>
              </c:strCache>
            </c:strRef>
          </c:tx>
          <c:invertIfNegative val="0"/>
          <c:cat>
            <c:numRef>
              <c:f>'[Chart in Microsoft PowerPoint]Labor and Material'!$A$30:$A$36</c:f>
              <c:numCache>
                <c:formatCode>"FY"yy</c:formatCode>
                <c:ptCount val="7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  <c:pt idx="6">
                  <c:v>44469</c:v>
                </c:pt>
              </c:numCache>
            </c:numRef>
          </c:cat>
          <c:val>
            <c:numRef>
              <c:f>'[Chart in Microsoft PowerPoint]Labor and Material'!$B$30:$B$36</c:f>
              <c:numCache>
                <c:formatCode>###,###,</c:formatCode>
                <c:ptCount val="7"/>
                <c:pt idx="0">
                  <c:v>676505.20559999999</c:v>
                </c:pt>
                <c:pt idx="1">
                  <c:v>370843.42700000008</c:v>
                </c:pt>
                <c:pt idx="2">
                  <c:v>279170.3578</c:v>
                </c:pt>
                <c:pt idx="3">
                  <c:v>228034.8671</c:v>
                </c:pt>
                <c:pt idx="4">
                  <c:v>801310.36400000006</c:v>
                </c:pt>
                <c:pt idx="5">
                  <c:v>258910.11660000001</c:v>
                </c:pt>
                <c:pt idx="6">
                  <c:v>1319.703</c:v>
                </c:pt>
              </c:numCache>
            </c:numRef>
          </c:val>
        </c:ser>
        <c:ser>
          <c:idx val="3"/>
          <c:order val="1"/>
          <c:tx>
            <c:strRef>
              <c:f>'[Chart in Microsoft PowerPoint]Labor and Material'!$C$24</c:f>
              <c:strCache>
                <c:ptCount val="1"/>
                <c:pt idx="0">
                  <c:v>M Material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cat>
            <c:numRef>
              <c:f>'[Chart in Microsoft PowerPoint]Labor and Material'!$A$30:$A$36</c:f>
              <c:numCache>
                <c:formatCode>"FY"yy</c:formatCode>
                <c:ptCount val="7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  <c:pt idx="6">
                  <c:v>44469</c:v>
                </c:pt>
              </c:numCache>
            </c:numRef>
          </c:cat>
          <c:val>
            <c:numRef>
              <c:f>'[Chart in Microsoft PowerPoint]Labor and Material'!$C$30:$C$36</c:f>
              <c:numCache>
                <c:formatCode>###,###,</c:formatCode>
                <c:ptCount val="7"/>
                <c:pt idx="0">
                  <c:v>320995.88170000009</c:v>
                </c:pt>
                <c:pt idx="1">
                  <c:v>96437.481299999999</c:v>
                </c:pt>
                <c:pt idx="2">
                  <c:v>2385493.1206999999</c:v>
                </c:pt>
                <c:pt idx="3">
                  <c:v>1785295.1645</c:v>
                </c:pt>
                <c:pt idx="4">
                  <c:v>13271.539400000001</c:v>
                </c:pt>
                <c:pt idx="5">
                  <c:v>2291.3213999999998</c:v>
                </c:pt>
                <c:pt idx="6">
                  <c:v>223.68739999999997</c:v>
                </c:pt>
              </c:numCache>
            </c:numRef>
          </c:val>
        </c:ser>
        <c:ser>
          <c:idx val="2"/>
          <c:order val="2"/>
          <c:tx>
            <c:strRef>
              <c:f>'[Chart in Microsoft PowerPoint]Labor and Material'!$D$24</c:f>
              <c:strCache>
                <c:ptCount val="1"/>
                <c:pt idx="0">
                  <c:v>Non-Fermi Labor</c:v>
                </c:pt>
              </c:strCache>
            </c:strRef>
          </c:tx>
          <c:invertIfNegative val="0"/>
          <c:cat>
            <c:numRef>
              <c:f>'[Chart in Microsoft PowerPoint]Labor and Material'!$A$30:$A$36</c:f>
              <c:numCache>
                <c:formatCode>"FY"yy</c:formatCode>
                <c:ptCount val="7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  <c:pt idx="6">
                  <c:v>44469</c:v>
                </c:pt>
              </c:numCache>
            </c:numRef>
          </c:cat>
          <c:val>
            <c:numRef>
              <c:f>'[Chart in Microsoft PowerPoint]Labor and Material'!$D$30:$D$36</c:f>
              <c:numCache>
                <c:formatCode>###,###,</c:formatCode>
                <c:ptCount val="7"/>
                <c:pt idx="0">
                  <c:v>37277.595199999996</c:v>
                </c:pt>
                <c:pt idx="1">
                  <c:v>107449.05590000001</c:v>
                </c:pt>
                <c:pt idx="2">
                  <c:v>272626.9682</c:v>
                </c:pt>
                <c:pt idx="3">
                  <c:v>586579.24970000004</c:v>
                </c:pt>
                <c:pt idx="4">
                  <c:v>61542.238000000012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724608"/>
        <c:axId val="26910720"/>
      </c:barChart>
      <c:lineChart>
        <c:grouping val="standard"/>
        <c:varyColors val="0"/>
        <c:ser>
          <c:idx val="1"/>
          <c:order val="3"/>
          <c:tx>
            <c:strRef>
              <c:f>'[Chart in Microsoft PowerPoint]Labor and Material'!$E$24</c:f>
              <c:strCache>
                <c:ptCount val="1"/>
                <c:pt idx="0">
                  <c:v>Cumulative Total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numRef>
              <c:f>'[Chart in Microsoft PowerPoint]Labor and Material'!$A$30:$A$36</c:f>
              <c:numCache>
                <c:formatCode>"FY"yy</c:formatCode>
                <c:ptCount val="7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  <c:pt idx="6">
                  <c:v>44469</c:v>
                </c:pt>
              </c:numCache>
            </c:numRef>
          </c:cat>
          <c:val>
            <c:numRef>
              <c:f>'[Chart in Microsoft PowerPoint]Labor and Material'!$E$30:$E$36</c:f>
              <c:numCache>
                <c:formatCode>###,###,</c:formatCode>
                <c:ptCount val="7"/>
                <c:pt idx="0">
                  <c:v>4272672.0806</c:v>
                </c:pt>
                <c:pt idx="1">
                  <c:v>4847402.0448000003</c:v>
                </c:pt>
                <c:pt idx="2">
                  <c:v>7784692.4914999995</c:v>
                </c:pt>
                <c:pt idx="3">
                  <c:v>10384601.772799999</c:v>
                </c:pt>
                <c:pt idx="4">
                  <c:v>11260725.914199999</c:v>
                </c:pt>
                <c:pt idx="5">
                  <c:v>11521927.352199998</c:v>
                </c:pt>
                <c:pt idx="6">
                  <c:v>11523470.742599998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11712"/>
        <c:axId val="26912640"/>
      </c:lineChart>
      <c:dateAx>
        <c:axId val="26724608"/>
        <c:scaling>
          <c:orientation val="minMax"/>
        </c:scaling>
        <c:delete val="0"/>
        <c:axPos val="b"/>
        <c:numFmt formatCode="&quot;FY&quot;yy" sourceLinked="1"/>
        <c:majorTickMark val="out"/>
        <c:minorTickMark val="none"/>
        <c:tickLblPos val="nextTo"/>
        <c:crossAx val="26910720"/>
        <c:crosses val="autoZero"/>
        <c:auto val="1"/>
        <c:lblOffset val="100"/>
        <c:baseTimeUnit val="years"/>
      </c:dateAx>
      <c:valAx>
        <c:axId val="269107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Annual Cost $K</a:t>
                </a:r>
              </a:p>
            </c:rich>
          </c:tx>
          <c:layout/>
          <c:overlay val="0"/>
        </c:title>
        <c:numFmt formatCode="###,###," sourceLinked="1"/>
        <c:majorTickMark val="out"/>
        <c:minorTickMark val="none"/>
        <c:tickLblPos val="nextTo"/>
        <c:crossAx val="26724608"/>
        <c:crosses val="autoZero"/>
        <c:crossBetween val="between"/>
      </c:valAx>
      <c:valAx>
        <c:axId val="2691264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Cumulative Cost $K</a:t>
                </a:r>
              </a:p>
              <a:p>
                <a:pPr>
                  <a:defRPr/>
                </a:pPr>
                <a:endParaRPr lang="en-US"/>
              </a:p>
            </c:rich>
          </c:tx>
          <c:layout/>
          <c:overlay val="0"/>
        </c:title>
        <c:numFmt formatCode="###,###," sourceLinked="1"/>
        <c:majorTickMark val="out"/>
        <c:minorTickMark val="none"/>
        <c:tickLblPos val="nextTo"/>
        <c:crossAx val="26611712"/>
        <c:crosses val="max"/>
        <c:crossBetween val="between"/>
      </c:valAx>
      <c:dateAx>
        <c:axId val="26611712"/>
        <c:scaling>
          <c:orientation val="minMax"/>
        </c:scaling>
        <c:delete val="1"/>
        <c:axPos val="b"/>
        <c:numFmt formatCode="&quot;FY&quot;yy" sourceLinked="1"/>
        <c:majorTickMark val="out"/>
        <c:minorTickMark val="none"/>
        <c:tickLblPos val="none"/>
        <c:crossAx val="26912640"/>
        <c:crosses val="autoZero"/>
        <c:auto val="1"/>
        <c:lblOffset val="100"/>
        <c:baseTimeUnit val="years"/>
        <c:majorUnit val="1"/>
        <c:minorUnit val="1"/>
      </c:dateAx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309122626855675"/>
          <c:y val="3.4487487281785509E-2"/>
          <c:w val="0.79381754746288646"/>
          <c:h val="0.7041439075367010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'[Chart in Microsoft PowerPoint]FTE''s'!$B$26</c:f>
              <c:strCache>
                <c:ptCount val="1"/>
                <c:pt idx="0">
                  <c:v>AD Administrative</c:v>
                </c:pt>
              </c:strCache>
            </c:strRef>
          </c:tx>
          <c:invertIfNegative val="0"/>
          <c:cat>
            <c:numRef>
              <c:f>'[Chart in Microsoft PowerPoint]FTE''s'!$A$32:$A$38</c:f>
              <c:numCache>
                <c:formatCode>"FY"yy</c:formatCode>
                <c:ptCount val="7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  <c:pt idx="6">
                  <c:v>44469</c:v>
                </c:pt>
              </c:numCache>
            </c:numRef>
          </c:cat>
          <c:val>
            <c:numRef>
              <c:f>'[Chart in Microsoft PowerPoint]FTE''s'!$B$32:$B$38</c:f>
              <c:numCache>
                <c:formatCode>#,##0.0</c:formatCode>
                <c:ptCount val="7"/>
                <c:pt idx="0">
                  <c:v>0.38989999999999997</c:v>
                </c:pt>
                <c:pt idx="1">
                  <c:v>0.36880000000000002</c:v>
                </c:pt>
                <c:pt idx="2">
                  <c:v>0.58619999999999994</c:v>
                </c:pt>
                <c:pt idx="3">
                  <c:v>0.34059999999999996</c:v>
                </c:pt>
                <c:pt idx="4">
                  <c:v>0.30610000000000004</c:v>
                </c:pt>
                <c:pt idx="5">
                  <c:v>0.24439999999999998</c:v>
                </c:pt>
                <c:pt idx="6">
                  <c:v>1.6000000000000001E-3</c:v>
                </c:pt>
              </c:numCache>
            </c:numRef>
          </c:val>
        </c:ser>
        <c:ser>
          <c:idx val="2"/>
          <c:order val="1"/>
          <c:tx>
            <c:strRef>
              <c:f>'[Chart in Microsoft PowerPoint]FTE''s'!$C$26</c:f>
              <c:strCache>
                <c:ptCount val="1"/>
                <c:pt idx="0">
                  <c:v>EN Engineering</c:v>
                </c:pt>
              </c:strCache>
            </c:strRef>
          </c:tx>
          <c:invertIfNegative val="0"/>
          <c:cat>
            <c:numRef>
              <c:f>'[Chart in Microsoft PowerPoint]FTE''s'!$A$32:$A$38</c:f>
              <c:numCache>
                <c:formatCode>"FY"yy</c:formatCode>
                <c:ptCount val="7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  <c:pt idx="6">
                  <c:v>44469</c:v>
                </c:pt>
              </c:numCache>
            </c:numRef>
          </c:cat>
          <c:val>
            <c:numRef>
              <c:f>'[Chart in Microsoft PowerPoint]FTE''s'!$C$32:$C$38</c:f>
              <c:numCache>
                <c:formatCode>#,##0.0</c:formatCode>
                <c:ptCount val="7"/>
                <c:pt idx="0">
                  <c:v>1.4827000000000001</c:v>
                </c:pt>
                <c:pt idx="1">
                  <c:v>1.0554999999999999</c:v>
                </c:pt>
                <c:pt idx="2">
                  <c:v>0.79800000000000004</c:v>
                </c:pt>
                <c:pt idx="3">
                  <c:v>0.56599999999999995</c:v>
                </c:pt>
                <c:pt idx="4">
                  <c:v>1.1116000000000001</c:v>
                </c:pt>
                <c:pt idx="5">
                  <c:v>0.61129999999999995</c:v>
                </c:pt>
                <c:pt idx="6">
                  <c:v>3.2000000000000002E-3</c:v>
                </c:pt>
              </c:numCache>
            </c:numRef>
          </c:val>
        </c:ser>
        <c:ser>
          <c:idx val="3"/>
          <c:order val="2"/>
          <c:tx>
            <c:strRef>
              <c:f>'[Chart in Microsoft PowerPoint]FTE''s'!$D$26</c:f>
              <c:strCache>
                <c:ptCount val="1"/>
                <c:pt idx="0">
                  <c:v>ES Environmental, Safety &amp; Health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numRef>
              <c:f>'[Chart in Microsoft PowerPoint]FTE''s'!$A$32:$A$38</c:f>
              <c:numCache>
                <c:formatCode>"FY"yy</c:formatCode>
                <c:ptCount val="7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  <c:pt idx="6">
                  <c:v>44469</c:v>
                </c:pt>
              </c:numCache>
            </c:numRef>
          </c:cat>
          <c:val>
            <c:numRef>
              <c:f>'[Chart in Microsoft PowerPoint]FTE''s'!$D$32:$D$38</c:f>
              <c:numCache>
                <c:formatCode>#,##0.0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5"/>
          <c:order val="3"/>
          <c:tx>
            <c:strRef>
              <c:f>'[Chart in Microsoft PowerPoint]FTE''s'!$E$26</c:f>
              <c:strCache>
                <c:ptCount val="1"/>
                <c:pt idx="0">
                  <c:v>FM Facilities Management</c:v>
                </c:pt>
              </c:strCache>
            </c:strRef>
          </c:tx>
          <c:invertIfNegative val="0"/>
          <c:cat>
            <c:numRef>
              <c:f>'[Chart in Microsoft PowerPoint]FTE''s'!$A$32:$A$38</c:f>
              <c:numCache>
                <c:formatCode>"FY"yy</c:formatCode>
                <c:ptCount val="7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  <c:pt idx="6">
                  <c:v>44469</c:v>
                </c:pt>
              </c:numCache>
            </c:numRef>
          </c:cat>
          <c:val>
            <c:numRef>
              <c:f>'[Chart in Microsoft PowerPoint]FTE''s'!$E$32:$E$38</c:f>
              <c:numCache>
                <c:formatCode>#,##0.0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2.3E-3</c:v>
                </c:pt>
                <c:pt idx="6">
                  <c:v>0</c:v>
                </c:pt>
              </c:numCache>
            </c:numRef>
          </c:val>
        </c:ser>
        <c:ser>
          <c:idx val="6"/>
          <c:order val="4"/>
          <c:tx>
            <c:strRef>
              <c:f>'[Chart in Microsoft PowerPoint]FTE''s'!$F$26</c:f>
              <c:strCache>
                <c:ptCount val="1"/>
                <c:pt idx="0">
                  <c:v>IT Information Technology</c:v>
                </c:pt>
              </c:strCache>
            </c:strRef>
          </c:tx>
          <c:invertIfNegative val="0"/>
          <c:cat>
            <c:numRef>
              <c:f>'[Chart in Microsoft PowerPoint]FTE''s'!$A$32:$A$38</c:f>
              <c:numCache>
                <c:formatCode>"FY"yy</c:formatCode>
                <c:ptCount val="7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  <c:pt idx="6">
                  <c:v>44469</c:v>
                </c:pt>
              </c:numCache>
            </c:numRef>
          </c:cat>
          <c:val>
            <c:numRef>
              <c:f>'[Chart in Microsoft PowerPoint]FTE''s'!$F$32:$F$38</c:f>
              <c:numCache>
                <c:formatCode>#,##0.0</c:formatCode>
                <c:ptCount val="7"/>
                <c:pt idx="0">
                  <c:v>4.53E-2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7"/>
          <c:order val="5"/>
          <c:tx>
            <c:strRef>
              <c:f>'[Chart in Microsoft PowerPoint]FTE''s'!$G$26</c:f>
              <c:strCache>
                <c:ptCount val="1"/>
                <c:pt idx="0">
                  <c:v>SC Scientific</c:v>
                </c:pt>
              </c:strCache>
            </c:strRef>
          </c:tx>
          <c:invertIfNegative val="0"/>
          <c:cat>
            <c:numRef>
              <c:f>'[Chart in Microsoft PowerPoint]FTE''s'!$A$32:$A$38</c:f>
              <c:numCache>
                <c:formatCode>"FY"yy</c:formatCode>
                <c:ptCount val="7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  <c:pt idx="6">
                  <c:v>44469</c:v>
                </c:pt>
              </c:numCache>
            </c:numRef>
          </c:cat>
          <c:val>
            <c:numRef>
              <c:f>'[Chart in Microsoft PowerPoint]FTE''s'!$G$32:$G$38</c:f>
              <c:numCache>
                <c:formatCode>#,##0.0</c:formatCode>
                <c:ptCount val="7"/>
                <c:pt idx="0">
                  <c:v>1.0938000000000001</c:v>
                </c:pt>
                <c:pt idx="1">
                  <c:v>0.54779999999999995</c:v>
                </c:pt>
                <c:pt idx="2">
                  <c:v>5.6720000000000006</c:v>
                </c:pt>
                <c:pt idx="3">
                  <c:v>8.0862999999999996</c:v>
                </c:pt>
                <c:pt idx="4">
                  <c:v>0.35299999999999998</c:v>
                </c:pt>
                <c:pt idx="5">
                  <c:v>1.3233000000000001</c:v>
                </c:pt>
                <c:pt idx="6">
                  <c:v>0</c:v>
                </c:pt>
              </c:numCache>
            </c:numRef>
          </c:val>
        </c:ser>
        <c:ser>
          <c:idx val="0"/>
          <c:order val="6"/>
          <c:tx>
            <c:strRef>
              <c:f>'[Chart in Microsoft PowerPoint]FTE''s'!$H$26</c:f>
              <c:strCache>
                <c:ptCount val="1"/>
                <c:pt idx="0">
                  <c:v>TE Technical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'[Chart in Microsoft PowerPoint]FTE''s'!$A$32:$A$38</c:f>
              <c:numCache>
                <c:formatCode>"FY"yy</c:formatCode>
                <c:ptCount val="7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  <c:pt idx="6">
                  <c:v>44469</c:v>
                </c:pt>
              </c:numCache>
            </c:numRef>
          </c:cat>
          <c:val>
            <c:numRef>
              <c:f>'[Chart in Microsoft PowerPoint]FTE''s'!$H$32:$H$38</c:f>
              <c:numCache>
                <c:formatCode>#,##0.0</c:formatCode>
                <c:ptCount val="7"/>
                <c:pt idx="0">
                  <c:v>1.7595000000000001</c:v>
                </c:pt>
                <c:pt idx="1">
                  <c:v>1.2564</c:v>
                </c:pt>
                <c:pt idx="2">
                  <c:v>0.76169999999999993</c:v>
                </c:pt>
                <c:pt idx="3">
                  <c:v>2.8155000000000001</c:v>
                </c:pt>
                <c:pt idx="4">
                  <c:v>3.1848999999999998</c:v>
                </c:pt>
                <c:pt idx="5">
                  <c:v>0.19239999999999999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834880"/>
        <c:axId val="51836416"/>
      </c:barChart>
      <c:lineChart>
        <c:grouping val="standard"/>
        <c:varyColors val="0"/>
        <c:ser>
          <c:idx val="4"/>
          <c:order val="7"/>
          <c:tx>
            <c:strRef>
              <c:f>'[Chart in Microsoft PowerPoint]FTE''s'!$I$26</c:f>
              <c:strCache>
                <c:ptCount val="1"/>
                <c:pt idx="0">
                  <c:v>Cumulative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'[Chart in Microsoft PowerPoint]FTE''s'!$A$32:$A$38</c:f>
              <c:numCache>
                <c:formatCode>"FY"yy</c:formatCode>
                <c:ptCount val="7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  <c:pt idx="5">
                  <c:v>44104</c:v>
                </c:pt>
                <c:pt idx="6">
                  <c:v>44469</c:v>
                </c:pt>
              </c:numCache>
            </c:numRef>
          </c:cat>
          <c:val>
            <c:numRef>
              <c:f>'[Chart in Microsoft PowerPoint]FTE''s'!$I$32:$I$38</c:f>
              <c:numCache>
                <c:formatCode>#,##0.0</c:formatCode>
                <c:ptCount val="7"/>
                <c:pt idx="0">
                  <c:v>4.7712000000000003</c:v>
                </c:pt>
                <c:pt idx="1">
                  <c:v>7.9996999999999998</c:v>
                </c:pt>
                <c:pt idx="2">
                  <c:v>15.817600000000001</c:v>
                </c:pt>
                <c:pt idx="3">
                  <c:v>27.625999999999998</c:v>
                </c:pt>
                <c:pt idx="4">
                  <c:v>32.581599999999995</c:v>
                </c:pt>
                <c:pt idx="5">
                  <c:v>34.955299999999994</c:v>
                </c:pt>
                <c:pt idx="6">
                  <c:v>34.960099999999997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168192"/>
        <c:axId val="51838336"/>
      </c:lineChart>
      <c:dateAx>
        <c:axId val="51834880"/>
        <c:scaling>
          <c:orientation val="minMax"/>
        </c:scaling>
        <c:delete val="0"/>
        <c:axPos val="b"/>
        <c:numFmt formatCode="&quot;FY&quot;yy" sourceLinked="1"/>
        <c:majorTickMark val="out"/>
        <c:minorTickMark val="none"/>
        <c:tickLblPos val="nextTo"/>
        <c:crossAx val="51836416"/>
        <c:crosses val="autoZero"/>
        <c:auto val="1"/>
        <c:lblOffset val="100"/>
        <c:baseTimeUnit val="years"/>
      </c:dateAx>
      <c:valAx>
        <c:axId val="51836416"/>
        <c:scaling>
          <c:orientation val="minMax"/>
          <c:max val="14.4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Annual FTE's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51834880"/>
        <c:crosses val="autoZero"/>
        <c:crossBetween val="between"/>
      </c:valAx>
      <c:valAx>
        <c:axId val="51838336"/>
        <c:scaling>
          <c:orientation val="minMax"/>
          <c:max val="36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Cumulative FTE's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52168192"/>
        <c:crosses val="max"/>
        <c:crossBetween val="between"/>
      </c:valAx>
      <c:dateAx>
        <c:axId val="52168192"/>
        <c:scaling>
          <c:orientation val="minMax"/>
        </c:scaling>
        <c:delete val="1"/>
        <c:axPos val="b"/>
        <c:numFmt formatCode="&quot;FY&quot;yy" sourceLinked="1"/>
        <c:majorTickMark val="out"/>
        <c:minorTickMark val="none"/>
        <c:tickLblPos val="none"/>
        <c:crossAx val="51838336"/>
        <c:crosses val="autoZero"/>
        <c:auto val="1"/>
        <c:lblOffset val="100"/>
        <c:baseTimeUnit val="years"/>
      </c:dateAx>
    </c:plotArea>
    <c:legend>
      <c:legendPos val="b"/>
      <c:layout>
        <c:manualLayout>
          <c:xMode val="edge"/>
          <c:yMode val="edge"/>
          <c:x val="0"/>
          <c:y val="0.84576652616067804"/>
          <c:w val="0.99991571070576657"/>
          <c:h val="0.1389565801410406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10/15/2014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10/15/2014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563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Add picture(s)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3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63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453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48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68A71-83C6-EF40-AD36-EC1683BCD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8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DCEB-21D2-CD4C-B55A-F3EADD9B8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1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2117-9F9F-7143-9723-4103C8BEA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6373-8500-2042-A196-2287B72D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9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 smtClean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  <a:endParaRPr lang="en-US" sz="2000" b="1" i="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ABC452BA-E2D2-7F48-9628-85048FBCF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Mu2e Tracker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Aseet Mukherjee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Tracker L2 Manager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21 Oct 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2810" y="4348956"/>
            <a:ext cx="1219200" cy="700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4667" y="587375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anvas 273"/>
          <p:cNvGrpSpPr/>
          <p:nvPr/>
        </p:nvGrpSpPr>
        <p:grpSpPr>
          <a:xfrm>
            <a:off x="1383753" y="928077"/>
            <a:ext cx="6504491" cy="4727783"/>
            <a:chOff x="0" y="0"/>
            <a:chExt cx="5740029" cy="4117975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5739765" cy="4117975"/>
            </a:xfrm>
            <a:prstGeom prst="rect">
              <a:avLst/>
            </a:prstGeom>
          </p:spPr>
        </p:sp>
        <p:sp>
          <p:nvSpPr>
            <p:cNvPr id="9" name="Text Box 56"/>
            <p:cNvSpPr txBox="1">
              <a:spLocks noChangeArrowheads="1"/>
            </p:cNvSpPr>
            <p:nvPr/>
          </p:nvSpPr>
          <p:spPr bwMode="auto">
            <a:xfrm>
              <a:off x="377992" y="3490624"/>
              <a:ext cx="609599" cy="3536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b="1" kern="1200">
                  <a:solidFill>
                    <a:srgbClr val="7030A0"/>
                  </a:solidFill>
                  <a:effectLst/>
                  <a:latin typeface="Calibri"/>
                  <a:ea typeface="Times New Roman"/>
                  <a:cs typeface="Times New Roman"/>
                </a:rPr>
                <a:t>Discrete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Text Box 67"/>
            <p:cNvSpPr txBox="1">
              <a:spLocks noChangeArrowheads="1"/>
            </p:cNvSpPr>
            <p:nvPr/>
          </p:nvSpPr>
          <p:spPr bwMode="auto">
            <a:xfrm>
              <a:off x="1190508" y="3481847"/>
              <a:ext cx="1696084" cy="3536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b="1" kern="1200">
                  <a:solidFill>
                    <a:srgbClr val="7030A0"/>
                  </a:solidFill>
                  <a:effectLst/>
                  <a:latin typeface="Calibri"/>
                  <a:ea typeface="Times New Roman"/>
                  <a:cs typeface="Times New Roman"/>
                </a:rPr>
                <a:t>Commercial Analog ICs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Text Box 67"/>
            <p:cNvSpPr txBox="1">
              <a:spLocks noChangeArrowheads="1"/>
            </p:cNvSpPr>
            <p:nvPr/>
          </p:nvSpPr>
          <p:spPr bwMode="auto">
            <a:xfrm>
              <a:off x="3293363" y="3421856"/>
              <a:ext cx="533308" cy="4168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63137" tIns="31569" rIns="63137" bIns="31569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b="1" kern="1200">
                  <a:solidFill>
                    <a:srgbClr val="7030A0"/>
                  </a:solidFill>
                  <a:effectLst/>
                  <a:latin typeface="Calibri"/>
                  <a:ea typeface="Times New Roman"/>
                  <a:cs typeface="Times New Roman"/>
                </a:rPr>
                <a:t>FPGA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2" name="Text Box 67"/>
            <p:cNvSpPr txBox="1">
              <a:spLocks noChangeArrowheads="1"/>
            </p:cNvSpPr>
            <p:nvPr/>
          </p:nvSpPr>
          <p:spPr bwMode="auto">
            <a:xfrm>
              <a:off x="4559227" y="3430588"/>
              <a:ext cx="407034" cy="3536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b="1" kern="1200">
                  <a:solidFill>
                    <a:srgbClr val="7030A0"/>
                  </a:solidFill>
                  <a:effectLst/>
                  <a:latin typeface="Calibri"/>
                  <a:ea typeface="Times New Roman"/>
                  <a:cs typeface="Times New Roman"/>
                </a:rPr>
                <a:t>FPGA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3" name="AutoShape 6"/>
            <p:cNvCxnSpPr>
              <a:cxnSpLocks noChangeShapeType="1"/>
            </p:cNvCxnSpPr>
            <p:nvPr/>
          </p:nvCxnSpPr>
          <p:spPr bwMode="auto">
            <a:xfrm>
              <a:off x="1013768" y="1800033"/>
              <a:ext cx="434313" cy="16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4" name="AutoShape 7"/>
            <p:cNvCxnSpPr>
              <a:cxnSpLocks noChangeShapeType="1"/>
            </p:cNvCxnSpPr>
            <p:nvPr/>
          </p:nvCxnSpPr>
          <p:spPr bwMode="auto">
            <a:xfrm rot="16200000" flipH="1">
              <a:off x="1176497" y="1970833"/>
              <a:ext cx="347050" cy="10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5" name="AutoShape 8"/>
            <p:cNvCxnSpPr>
              <a:cxnSpLocks noChangeShapeType="1"/>
            </p:cNvCxnSpPr>
            <p:nvPr/>
          </p:nvCxnSpPr>
          <p:spPr bwMode="auto">
            <a:xfrm flipV="1">
              <a:off x="1021940" y="1106480"/>
              <a:ext cx="764989" cy="708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6" name="AutoShape 9"/>
            <p:cNvCxnSpPr>
              <a:cxnSpLocks noChangeShapeType="1"/>
            </p:cNvCxnSpPr>
            <p:nvPr/>
          </p:nvCxnSpPr>
          <p:spPr bwMode="auto">
            <a:xfrm rot="16200000" flipH="1">
              <a:off x="1086580" y="1623239"/>
              <a:ext cx="1042238" cy="10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 rot="16200000">
              <a:off x="2261667" y="2728685"/>
              <a:ext cx="730602" cy="202656"/>
            </a:xfrm>
            <a:prstGeom prst="flowChartManualOperation">
              <a:avLst/>
            </a:prstGeom>
            <a:solidFill>
              <a:srgbClr val="DAEE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kern="1200" dirty="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ADC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8" name="AutoShape 11"/>
            <p:cNvCxnSpPr>
              <a:cxnSpLocks noChangeShapeType="1"/>
            </p:cNvCxnSpPr>
            <p:nvPr/>
          </p:nvCxnSpPr>
          <p:spPr bwMode="auto">
            <a:xfrm rot="16200000">
              <a:off x="1342656" y="2718869"/>
              <a:ext cx="262603" cy="5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9" name="AutoShape 12"/>
            <p:cNvCxnSpPr>
              <a:cxnSpLocks noChangeShapeType="1"/>
              <a:endCxn id="17" idx="0"/>
            </p:cNvCxnSpPr>
            <p:nvPr/>
          </p:nvCxnSpPr>
          <p:spPr bwMode="auto">
            <a:xfrm rot="16200000">
              <a:off x="1998846" y="2303491"/>
              <a:ext cx="545" cy="10530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0" name="AutoShape 13"/>
            <p:cNvSpPr>
              <a:spLocks noChangeArrowheads="1"/>
            </p:cNvSpPr>
            <p:nvPr/>
          </p:nvSpPr>
          <p:spPr bwMode="auto">
            <a:xfrm rot="5400000">
              <a:off x="1988200" y="1585120"/>
              <a:ext cx="529019" cy="432549"/>
            </a:xfrm>
            <a:prstGeom prst="flowChartExtra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3137" tIns="31569" rIns="63137" bIns="31569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cxnSp>
          <p:nvCxnSpPr>
            <p:cNvPr id="21" name="AutoShape 15"/>
            <p:cNvCxnSpPr>
              <a:cxnSpLocks noChangeShapeType="1"/>
              <a:endCxn id="20" idx="2"/>
            </p:cNvCxnSpPr>
            <p:nvPr/>
          </p:nvCxnSpPr>
          <p:spPr bwMode="auto">
            <a:xfrm rot="16200000">
              <a:off x="1741168" y="1506401"/>
              <a:ext cx="545" cy="5899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2" name="AutoShape 16"/>
            <p:cNvSpPr>
              <a:spLocks noChangeArrowheads="1"/>
            </p:cNvSpPr>
            <p:nvPr/>
          </p:nvSpPr>
          <p:spPr bwMode="auto">
            <a:xfrm rot="5400000">
              <a:off x="1982480" y="886390"/>
              <a:ext cx="529019" cy="433094"/>
            </a:xfrm>
            <a:prstGeom prst="flowChartExtra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3137" tIns="31569" rIns="63137" bIns="31569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cxnSp>
          <p:nvCxnSpPr>
            <p:cNvPr id="23" name="AutoShape 17"/>
            <p:cNvCxnSpPr>
              <a:cxnSpLocks noChangeShapeType="1"/>
              <a:endCxn id="22" idx="2"/>
            </p:cNvCxnSpPr>
            <p:nvPr/>
          </p:nvCxnSpPr>
          <p:spPr bwMode="auto">
            <a:xfrm rot="16200000">
              <a:off x="1906778" y="982816"/>
              <a:ext cx="4359" cy="24405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4" name="AutoShape 18"/>
            <p:cNvSpPr>
              <a:spLocks noChangeArrowheads="1"/>
            </p:cNvSpPr>
            <p:nvPr/>
          </p:nvSpPr>
          <p:spPr bwMode="auto">
            <a:xfrm rot="16200000">
              <a:off x="2845985" y="1724857"/>
              <a:ext cx="608017" cy="202656"/>
            </a:xfrm>
            <a:prstGeom prst="flowChartManualOperation">
              <a:avLst/>
            </a:prstGeom>
            <a:solidFill>
              <a:srgbClr val="DAEE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TDC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5" name="AutoShape 19"/>
            <p:cNvSpPr>
              <a:spLocks noChangeArrowheads="1"/>
            </p:cNvSpPr>
            <p:nvPr/>
          </p:nvSpPr>
          <p:spPr bwMode="auto">
            <a:xfrm rot="16200000">
              <a:off x="2828006" y="1023675"/>
              <a:ext cx="643976" cy="202655"/>
            </a:xfrm>
            <a:prstGeom prst="flowChartManualOperation">
              <a:avLst/>
            </a:prstGeom>
            <a:solidFill>
              <a:srgbClr val="DAEE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TDC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6" name="AutoShape 21"/>
            <p:cNvCxnSpPr>
              <a:cxnSpLocks noChangeShapeType="1"/>
              <a:stCxn id="20" idx="0"/>
              <a:endCxn id="24" idx="0"/>
            </p:cNvCxnSpPr>
            <p:nvPr/>
          </p:nvCxnSpPr>
          <p:spPr bwMode="auto">
            <a:xfrm>
              <a:off x="2468985" y="1801396"/>
              <a:ext cx="579682" cy="2478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7" name="AutoShape 22"/>
            <p:cNvCxnSpPr>
              <a:cxnSpLocks noChangeShapeType="1"/>
              <a:stCxn id="22" idx="0"/>
              <a:endCxn id="25" idx="0"/>
            </p:cNvCxnSpPr>
            <p:nvPr/>
          </p:nvCxnSpPr>
          <p:spPr bwMode="auto">
            <a:xfrm>
              <a:off x="2463537" y="1102937"/>
              <a:ext cx="585130" cy="2206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8" name="AutoShape 25"/>
            <p:cNvSpPr>
              <a:spLocks noChangeArrowheads="1"/>
            </p:cNvSpPr>
            <p:nvPr/>
          </p:nvSpPr>
          <p:spPr bwMode="auto">
            <a:xfrm rot="16200000">
              <a:off x="3084342" y="2320596"/>
              <a:ext cx="327436" cy="1039532"/>
            </a:xfrm>
            <a:prstGeom prst="upDownArrow">
              <a:avLst>
                <a:gd name="adj1" fmla="val 49935"/>
                <a:gd name="adj2" fmla="val 50843"/>
              </a:avLst>
            </a:prstGeom>
            <a:solidFill>
              <a:srgbClr val="FDE9D9">
                <a:alpha val="5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29" name="AutoShape 26"/>
            <p:cNvSpPr>
              <a:spLocks noChangeArrowheads="1"/>
            </p:cNvSpPr>
            <p:nvPr/>
          </p:nvSpPr>
          <p:spPr bwMode="auto">
            <a:xfrm rot="16200000">
              <a:off x="4130813" y="1529528"/>
              <a:ext cx="327436" cy="555713"/>
            </a:xfrm>
            <a:prstGeom prst="upDownArrow">
              <a:avLst>
                <a:gd name="adj1" fmla="val 50750"/>
                <a:gd name="adj2" fmla="val 59240"/>
              </a:avLst>
            </a:prstGeom>
            <a:solidFill>
              <a:srgbClr val="FDE9D9">
                <a:alpha val="5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rot="16200000">
              <a:off x="1775189" y="2466624"/>
              <a:ext cx="508860" cy="129111"/>
            </a:xfrm>
            <a:custGeom>
              <a:avLst/>
              <a:gdLst/>
              <a:ahLst/>
              <a:cxnLst>
                <a:cxn ang="0">
                  <a:pos x="0" y="235"/>
                </a:cxn>
                <a:cxn ang="0">
                  <a:pos x="307" y="235"/>
                </a:cxn>
                <a:cxn ang="0">
                  <a:pos x="445" y="219"/>
                </a:cxn>
                <a:cxn ang="0">
                  <a:pos x="531" y="5"/>
                </a:cxn>
                <a:cxn ang="0">
                  <a:pos x="874" y="250"/>
                </a:cxn>
                <a:cxn ang="0">
                  <a:pos x="1165" y="281"/>
                </a:cxn>
                <a:cxn ang="0">
                  <a:pos x="1440" y="281"/>
                </a:cxn>
              </a:cxnLst>
              <a:rect l="0" t="0" r="r" b="b"/>
              <a:pathLst>
                <a:path w="1440" h="296">
                  <a:moveTo>
                    <a:pt x="0" y="235"/>
                  </a:moveTo>
                  <a:cubicBezTo>
                    <a:pt x="116" y="236"/>
                    <a:pt x="233" y="238"/>
                    <a:pt x="307" y="235"/>
                  </a:cubicBezTo>
                  <a:cubicBezTo>
                    <a:pt x="381" y="232"/>
                    <a:pt x="408" y="257"/>
                    <a:pt x="445" y="219"/>
                  </a:cubicBezTo>
                  <a:cubicBezTo>
                    <a:pt x="482" y="181"/>
                    <a:pt x="460" y="0"/>
                    <a:pt x="531" y="5"/>
                  </a:cubicBezTo>
                  <a:cubicBezTo>
                    <a:pt x="602" y="10"/>
                    <a:pt x="768" y="204"/>
                    <a:pt x="874" y="250"/>
                  </a:cubicBezTo>
                  <a:cubicBezTo>
                    <a:pt x="980" y="296"/>
                    <a:pt x="1071" y="276"/>
                    <a:pt x="1165" y="281"/>
                  </a:cubicBezTo>
                  <a:cubicBezTo>
                    <a:pt x="1259" y="286"/>
                    <a:pt x="1421" y="291"/>
                    <a:pt x="1440" y="281"/>
                  </a:cubicBezTo>
                </a:path>
              </a:pathLst>
            </a:custGeom>
            <a:noFill/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rot="16200000">
              <a:off x="1099137" y="1399326"/>
              <a:ext cx="415696" cy="196118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141" y="96"/>
                </a:cxn>
                <a:cxn ang="0">
                  <a:pos x="379" y="96"/>
                </a:cxn>
                <a:cxn ang="0">
                  <a:pos x="483" y="0"/>
                </a:cxn>
                <a:cxn ang="0">
                  <a:pos x="575" y="96"/>
                </a:cxn>
                <a:cxn ang="0">
                  <a:pos x="760" y="111"/>
                </a:cxn>
                <a:cxn ang="0">
                  <a:pos x="953" y="111"/>
                </a:cxn>
              </a:cxnLst>
              <a:rect l="0" t="0" r="r" b="b"/>
              <a:pathLst>
                <a:path w="953" h="114">
                  <a:moveTo>
                    <a:pt x="0" y="96"/>
                  </a:moveTo>
                  <a:cubicBezTo>
                    <a:pt x="39" y="96"/>
                    <a:pt x="78" y="96"/>
                    <a:pt x="141" y="96"/>
                  </a:cubicBezTo>
                  <a:cubicBezTo>
                    <a:pt x="204" y="96"/>
                    <a:pt x="322" y="112"/>
                    <a:pt x="379" y="96"/>
                  </a:cubicBezTo>
                  <a:cubicBezTo>
                    <a:pt x="436" y="80"/>
                    <a:pt x="450" y="0"/>
                    <a:pt x="483" y="0"/>
                  </a:cubicBezTo>
                  <a:cubicBezTo>
                    <a:pt x="516" y="0"/>
                    <a:pt x="529" y="78"/>
                    <a:pt x="575" y="96"/>
                  </a:cubicBezTo>
                  <a:cubicBezTo>
                    <a:pt x="621" y="114"/>
                    <a:pt x="697" y="108"/>
                    <a:pt x="760" y="111"/>
                  </a:cubicBezTo>
                  <a:cubicBezTo>
                    <a:pt x="823" y="114"/>
                    <a:pt x="888" y="112"/>
                    <a:pt x="953" y="111"/>
                  </a:cubicBezTo>
                </a:path>
              </a:pathLst>
            </a:custGeom>
            <a:noFill/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32" name="Text Box 35"/>
            <p:cNvSpPr txBox="1">
              <a:spLocks noChangeArrowheads="1"/>
            </p:cNvSpPr>
            <p:nvPr/>
          </p:nvSpPr>
          <p:spPr bwMode="auto">
            <a:xfrm rot="16200000">
              <a:off x="90857" y="1405658"/>
              <a:ext cx="1382758" cy="307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78922" tIns="0" rIns="78922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PCB transmission line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33" name="AutoShape 36"/>
            <p:cNvCxnSpPr>
              <a:cxnSpLocks noChangeShapeType="1"/>
              <a:stCxn id="32" idx="2"/>
            </p:cNvCxnSpPr>
            <p:nvPr/>
          </p:nvCxnSpPr>
          <p:spPr bwMode="auto">
            <a:xfrm>
              <a:off x="766793" y="1478591"/>
              <a:ext cx="258599" cy="827579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AutoShape 37"/>
            <p:cNvCxnSpPr>
              <a:cxnSpLocks noChangeShapeType="1"/>
              <a:stCxn id="32" idx="2"/>
            </p:cNvCxnSpPr>
            <p:nvPr/>
          </p:nvCxnSpPr>
          <p:spPr bwMode="auto">
            <a:xfrm flipV="1">
              <a:off x="766793" y="752361"/>
              <a:ext cx="258599" cy="72623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35" name="AutoShape 38"/>
            <p:cNvCxnSpPr>
              <a:cxnSpLocks noChangeShapeType="1"/>
            </p:cNvCxnSpPr>
            <p:nvPr/>
          </p:nvCxnSpPr>
          <p:spPr bwMode="auto">
            <a:xfrm flipH="1" flipV="1">
              <a:off x="1023578" y="1796768"/>
              <a:ext cx="2358" cy="1141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6" name="Text Box 44"/>
            <p:cNvSpPr txBox="1">
              <a:spLocks noChangeArrowheads="1"/>
            </p:cNvSpPr>
            <p:nvPr/>
          </p:nvSpPr>
          <p:spPr bwMode="auto">
            <a:xfrm rot="16200000">
              <a:off x="374255" y="2774478"/>
              <a:ext cx="371474" cy="339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31569" rIns="0" bIns="31569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Preamp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37" name="AutoShape 45"/>
            <p:cNvCxnSpPr>
              <a:cxnSpLocks noChangeShapeType="1"/>
            </p:cNvCxnSpPr>
            <p:nvPr/>
          </p:nvCxnSpPr>
          <p:spPr bwMode="auto">
            <a:xfrm rot="16200000">
              <a:off x="313648" y="2803872"/>
              <a:ext cx="545" cy="2418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8" name="AutoShape 46"/>
            <p:cNvCxnSpPr>
              <a:cxnSpLocks noChangeShapeType="1"/>
            </p:cNvCxnSpPr>
            <p:nvPr/>
          </p:nvCxnSpPr>
          <p:spPr bwMode="auto">
            <a:xfrm rot="16200000">
              <a:off x="951031" y="2854537"/>
              <a:ext cx="545" cy="1667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9" name="AutoShape 47"/>
            <p:cNvSpPr>
              <a:spLocks noChangeArrowheads="1"/>
            </p:cNvSpPr>
            <p:nvPr/>
          </p:nvSpPr>
          <p:spPr bwMode="auto">
            <a:xfrm rot="5400000">
              <a:off x="395886" y="2714531"/>
              <a:ext cx="529019" cy="432549"/>
            </a:xfrm>
            <a:prstGeom prst="flowChartExtra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3137" tIns="31569" rIns="63137" bIns="31569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40" name="Text Box 48"/>
            <p:cNvSpPr txBox="1">
              <a:spLocks noChangeArrowheads="1"/>
            </p:cNvSpPr>
            <p:nvPr/>
          </p:nvSpPr>
          <p:spPr bwMode="auto">
            <a:xfrm rot="16200000">
              <a:off x="356828" y="145579"/>
              <a:ext cx="371474" cy="339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31569" rIns="0" bIns="31569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Preamp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1" name="AutoShape 49"/>
            <p:cNvSpPr>
              <a:spLocks noChangeArrowheads="1"/>
            </p:cNvSpPr>
            <p:nvPr/>
          </p:nvSpPr>
          <p:spPr bwMode="auto">
            <a:xfrm rot="5400000">
              <a:off x="377636" y="84417"/>
              <a:ext cx="529019" cy="433094"/>
            </a:xfrm>
            <a:prstGeom prst="flowChartExtra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3137" tIns="31569" rIns="63137" bIns="31569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cxnSp>
          <p:nvCxnSpPr>
            <p:cNvPr id="42" name="AutoShape 50"/>
            <p:cNvCxnSpPr>
              <a:cxnSpLocks noChangeShapeType="1"/>
            </p:cNvCxnSpPr>
            <p:nvPr/>
          </p:nvCxnSpPr>
          <p:spPr bwMode="auto">
            <a:xfrm rot="16200000">
              <a:off x="313648" y="30745"/>
              <a:ext cx="545" cy="2418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51"/>
            <p:cNvCxnSpPr>
              <a:cxnSpLocks noChangeShapeType="1"/>
            </p:cNvCxnSpPr>
            <p:nvPr/>
          </p:nvCxnSpPr>
          <p:spPr bwMode="auto">
            <a:xfrm rot="16200000">
              <a:off x="941770" y="204539"/>
              <a:ext cx="545" cy="1667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4" name="AutoShape 52"/>
            <p:cNvCxnSpPr>
              <a:cxnSpLocks noChangeShapeType="1"/>
            </p:cNvCxnSpPr>
            <p:nvPr/>
          </p:nvCxnSpPr>
          <p:spPr bwMode="auto">
            <a:xfrm>
              <a:off x="1021941" y="282170"/>
              <a:ext cx="3995" cy="83139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5" name="AutoShape 53"/>
            <p:cNvCxnSpPr>
              <a:cxnSpLocks noChangeShapeType="1"/>
            </p:cNvCxnSpPr>
            <p:nvPr/>
          </p:nvCxnSpPr>
          <p:spPr bwMode="auto">
            <a:xfrm rot="16200000">
              <a:off x="-1197941" y="1534162"/>
              <a:ext cx="2773128" cy="87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 rot="16200000">
              <a:off x="161380" y="558944"/>
              <a:ext cx="100247" cy="17541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 rot="16200000">
              <a:off x="161653" y="2426855"/>
              <a:ext cx="99701" cy="17541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48" name="Text Box 63"/>
            <p:cNvSpPr txBox="1">
              <a:spLocks noChangeArrowheads="1"/>
            </p:cNvSpPr>
            <p:nvPr/>
          </p:nvSpPr>
          <p:spPr bwMode="auto">
            <a:xfrm rot="16200000">
              <a:off x="3607910" y="1667111"/>
              <a:ext cx="2277888" cy="308885"/>
            </a:xfrm>
            <a:prstGeom prst="rect">
              <a:avLst/>
            </a:prstGeom>
            <a:solidFill>
              <a:srgbClr val="DAEE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63137" tIns="31569" rIns="63137" bIns="31569" numCol="1" anchor="ctr" anchorCtr="0" compatLnSpc="1">
              <a:prstTxWarp prst="textNoShape">
                <a:avLst/>
              </a:prstTxWarp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Readout Controller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9" name="AutoShape 64"/>
            <p:cNvSpPr>
              <a:spLocks noChangeArrowheads="1"/>
            </p:cNvSpPr>
            <p:nvPr/>
          </p:nvSpPr>
          <p:spPr bwMode="auto">
            <a:xfrm rot="16200000">
              <a:off x="4998415" y="1567144"/>
              <a:ext cx="327436" cy="499011"/>
            </a:xfrm>
            <a:prstGeom prst="upDownArrow">
              <a:avLst>
                <a:gd name="adj1" fmla="val 45676"/>
                <a:gd name="adj2" fmla="val 32374"/>
              </a:avLst>
            </a:prstGeom>
            <a:solidFill>
              <a:srgbClr val="FDE9D9">
                <a:alpha val="5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50" name="Text Box 65"/>
            <p:cNvSpPr txBox="1">
              <a:spLocks noChangeArrowheads="1"/>
            </p:cNvSpPr>
            <p:nvPr/>
          </p:nvSpPr>
          <p:spPr bwMode="auto">
            <a:xfrm rot="16200000">
              <a:off x="5296074" y="1624464"/>
              <a:ext cx="471078" cy="416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63137" tIns="31569" rIns="63137" bIns="31569" numCol="1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b="1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DAQ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1" name="Text Box 75"/>
            <p:cNvSpPr txBox="1">
              <a:spLocks noChangeArrowheads="1"/>
            </p:cNvSpPr>
            <p:nvPr/>
          </p:nvSpPr>
          <p:spPr bwMode="auto">
            <a:xfrm rot="16200000">
              <a:off x="-723678" y="1494670"/>
              <a:ext cx="1870363" cy="175416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Straw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52" name="Group 51"/>
            <p:cNvGrpSpPr>
              <a:grpSpLocks/>
            </p:cNvGrpSpPr>
            <p:nvPr/>
          </p:nvGrpSpPr>
          <p:grpSpPr bwMode="auto">
            <a:xfrm rot="16200000">
              <a:off x="2103202" y="1041885"/>
              <a:ext cx="146011" cy="99694"/>
              <a:chOff x="3703672" y="2646590"/>
              <a:chExt cx="268" cy="183"/>
            </a:xfrm>
          </p:grpSpPr>
          <p:cxnSp>
            <p:nvCxnSpPr>
              <p:cNvPr id="70" name="AutoShape 77"/>
              <p:cNvCxnSpPr>
                <a:cxnSpLocks noChangeShapeType="1"/>
              </p:cNvCxnSpPr>
              <p:nvPr/>
            </p:nvCxnSpPr>
            <p:spPr bwMode="auto">
              <a:xfrm flipV="1">
                <a:off x="3703672" y="2646590"/>
                <a:ext cx="217" cy="181"/>
              </a:xfrm>
              <a:prstGeom prst="bentConnector3">
                <a:avLst>
                  <a:gd name="adj1" fmla="val 49769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cxnSp>
          <p:cxnSp>
            <p:nvCxnSpPr>
              <p:cNvPr id="71" name="AutoShape 78"/>
              <p:cNvCxnSpPr>
                <a:cxnSpLocks noChangeShapeType="1"/>
              </p:cNvCxnSpPr>
              <p:nvPr/>
            </p:nvCxnSpPr>
            <p:spPr bwMode="auto">
              <a:xfrm flipV="1">
                <a:off x="3703723" y="2646592"/>
                <a:ext cx="217" cy="181"/>
              </a:xfrm>
              <a:prstGeom prst="bentConnector3">
                <a:avLst>
                  <a:gd name="adj1" fmla="val 49769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cxnSp>
        </p:grpSp>
        <p:sp>
          <p:nvSpPr>
            <p:cNvPr id="53" name="AutoShape 20"/>
            <p:cNvSpPr>
              <a:spLocks/>
            </p:cNvSpPr>
            <p:nvPr/>
          </p:nvSpPr>
          <p:spPr bwMode="auto">
            <a:xfrm rot="5400000">
              <a:off x="1810565" y="2506934"/>
              <a:ext cx="318721" cy="1634456"/>
            </a:xfrm>
            <a:prstGeom prst="rightBrace">
              <a:avLst>
                <a:gd name="adj1" fmla="val 85118"/>
                <a:gd name="adj2" fmla="val 50014"/>
              </a:avLst>
            </a:prstGeom>
            <a:noFill/>
            <a:ln w="12700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54" name="AutoShape 43"/>
            <p:cNvSpPr>
              <a:spLocks/>
            </p:cNvSpPr>
            <p:nvPr/>
          </p:nvSpPr>
          <p:spPr bwMode="auto">
            <a:xfrm rot="5400000">
              <a:off x="502570" y="2904792"/>
              <a:ext cx="257153" cy="834254"/>
            </a:xfrm>
            <a:prstGeom prst="rightBrace">
              <a:avLst>
                <a:gd name="adj1" fmla="val 33407"/>
                <a:gd name="adj2" fmla="val 50014"/>
              </a:avLst>
            </a:prstGeom>
            <a:noFill/>
            <a:ln w="12700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55" name="AutoShape 68"/>
            <p:cNvSpPr>
              <a:spLocks/>
            </p:cNvSpPr>
            <p:nvPr/>
          </p:nvSpPr>
          <p:spPr bwMode="auto">
            <a:xfrm rot="5400000">
              <a:off x="4598364" y="2849119"/>
              <a:ext cx="266416" cy="881441"/>
            </a:xfrm>
            <a:prstGeom prst="rightBrace">
              <a:avLst>
                <a:gd name="adj1" fmla="val 21477"/>
                <a:gd name="adj2" fmla="val 50000"/>
              </a:avLst>
            </a:prstGeom>
            <a:noFill/>
            <a:ln w="12700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56" name="AutoShape 68"/>
            <p:cNvSpPr>
              <a:spLocks/>
            </p:cNvSpPr>
            <p:nvPr/>
          </p:nvSpPr>
          <p:spPr bwMode="auto">
            <a:xfrm rot="5400000">
              <a:off x="3388868" y="2620295"/>
              <a:ext cx="266416" cy="1339090"/>
            </a:xfrm>
            <a:prstGeom prst="rightBrace">
              <a:avLst>
                <a:gd name="adj1" fmla="val 21477"/>
                <a:gd name="adj2" fmla="val 50000"/>
              </a:avLst>
            </a:prstGeom>
            <a:noFill/>
            <a:ln w="12700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57" name="AutoShape 18"/>
            <p:cNvSpPr>
              <a:spLocks noChangeArrowheads="1"/>
            </p:cNvSpPr>
            <p:nvPr/>
          </p:nvSpPr>
          <p:spPr bwMode="auto">
            <a:xfrm rot="16200000">
              <a:off x="2822779" y="1703564"/>
              <a:ext cx="2150081" cy="224971"/>
            </a:xfrm>
            <a:prstGeom prst="flowChartManualOperation">
              <a:avLst/>
            </a:prstGeom>
            <a:solidFill>
              <a:srgbClr val="DAEE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78922" tIns="39461" rIns="78922" bIns="39461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Output Control &amp; Buffer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8" name="AutoShape 25"/>
            <p:cNvSpPr>
              <a:spLocks noChangeArrowheads="1"/>
            </p:cNvSpPr>
            <p:nvPr/>
          </p:nvSpPr>
          <p:spPr bwMode="auto">
            <a:xfrm rot="16200000">
              <a:off x="3339337" y="1558397"/>
              <a:ext cx="327435" cy="516506"/>
            </a:xfrm>
            <a:prstGeom prst="upDownArrow">
              <a:avLst>
                <a:gd name="adj1" fmla="val 49935"/>
                <a:gd name="adj2" fmla="val 50843"/>
              </a:avLst>
            </a:prstGeom>
            <a:solidFill>
              <a:srgbClr val="FDE9D9">
                <a:alpha val="5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59" name="AutoShape 25"/>
            <p:cNvSpPr>
              <a:spLocks noChangeArrowheads="1"/>
            </p:cNvSpPr>
            <p:nvPr/>
          </p:nvSpPr>
          <p:spPr bwMode="auto">
            <a:xfrm rot="16200000">
              <a:off x="3354029" y="882275"/>
              <a:ext cx="327435" cy="516506"/>
            </a:xfrm>
            <a:prstGeom prst="upDownArrow">
              <a:avLst>
                <a:gd name="adj1" fmla="val 49935"/>
                <a:gd name="adj2" fmla="val 50843"/>
              </a:avLst>
            </a:prstGeom>
            <a:solidFill>
              <a:srgbClr val="FDE9D9">
                <a:alpha val="5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78922" tIns="39461" rIns="78922" bIns="39461" numCol="1" anchor="t" anchorCtr="0" compatLnSpc="1">
              <a:prstTxWarp prst="textNoShape">
                <a:avLst/>
              </a:prstTxWarp>
            </a:bodyPr>
            <a:lstStyle/>
            <a:p>
              <a:pPr marL="0" marR="0" indent="228600" algn="just">
                <a:lnSpc>
                  <a:spcPct val="115000"/>
                </a:lnSpc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60" name="AutoShape 13"/>
            <p:cNvSpPr>
              <a:spLocks noChangeArrowheads="1"/>
            </p:cNvSpPr>
            <p:nvPr/>
          </p:nvSpPr>
          <p:spPr bwMode="auto">
            <a:xfrm rot="10800000">
              <a:off x="1218096" y="2155504"/>
              <a:ext cx="528898" cy="432436"/>
            </a:xfrm>
            <a:prstGeom prst="flowChartExtra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00">
                  <a:effectLst/>
                  <a:latin typeface="Calibri"/>
                  <a:ea typeface="Times New Roman"/>
                  <a:cs typeface="Calibri"/>
                </a:rPr>
                <a:t>   ∑</a:t>
              </a:r>
              <a:endParaRPr lang="en-US" sz="1200">
                <a:effectLst/>
                <a:latin typeface="Times New Roman"/>
                <a:ea typeface="Times New Roman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62" name="Group 61"/>
            <p:cNvGrpSpPr>
              <a:grpSpLocks/>
            </p:cNvGrpSpPr>
            <p:nvPr/>
          </p:nvGrpSpPr>
          <p:grpSpPr bwMode="auto">
            <a:xfrm rot="16200000">
              <a:off x="2095231" y="1728232"/>
              <a:ext cx="145415" cy="99060"/>
              <a:chOff x="-23178" y="23178"/>
              <a:chExt cx="268" cy="183"/>
            </a:xfrm>
          </p:grpSpPr>
          <p:cxnSp>
            <p:nvCxnSpPr>
              <p:cNvPr id="68" name="AutoShape 77"/>
              <p:cNvCxnSpPr>
                <a:cxnSpLocks noChangeShapeType="1"/>
              </p:cNvCxnSpPr>
              <p:nvPr/>
            </p:nvCxnSpPr>
            <p:spPr bwMode="auto">
              <a:xfrm flipV="1">
                <a:off x="-23178" y="23178"/>
                <a:ext cx="217" cy="181"/>
              </a:xfrm>
              <a:prstGeom prst="bentConnector3">
                <a:avLst>
                  <a:gd name="adj1" fmla="val 49769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cxnSp>
          <p:cxnSp>
            <p:nvCxnSpPr>
              <p:cNvPr id="69" name="AutoShape 78"/>
              <p:cNvCxnSpPr>
                <a:cxnSpLocks noChangeShapeType="1"/>
              </p:cNvCxnSpPr>
              <p:nvPr/>
            </p:nvCxnSpPr>
            <p:spPr bwMode="auto">
              <a:xfrm flipV="1">
                <a:off x="-23127" y="23180"/>
                <a:ext cx="217" cy="181"/>
              </a:xfrm>
              <a:prstGeom prst="bentConnector3">
                <a:avLst>
                  <a:gd name="adj1" fmla="val 49769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cxnSp>
        </p:grpSp>
        <p:grpSp>
          <p:nvGrpSpPr>
            <p:cNvPr id="63" name="Group 62"/>
            <p:cNvGrpSpPr>
              <a:grpSpLocks/>
            </p:cNvGrpSpPr>
            <p:nvPr/>
          </p:nvGrpSpPr>
          <p:grpSpPr bwMode="auto">
            <a:xfrm rot="16200000">
              <a:off x="2408490" y="1396478"/>
              <a:ext cx="414656" cy="79375"/>
              <a:chOff x="-167640" y="167640"/>
              <a:chExt cx="953" cy="182"/>
            </a:xfrm>
          </p:grpSpPr>
          <p:cxnSp>
            <p:nvCxnSpPr>
              <p:cNvPr id="64" name="AutoShape 31"/>
              <p:cNvCxnSpPr>
                <a:cxnSpLocks noChangeShapeType="1"/>
              </p:cNvCxnSpPr>
              <p:nvPr/>
            </p:nvCxnSpPr>
            <p:spPr bwMode="auto">
              <a:xfrm flipV="1">
                <a:off x="-167499" y="167640"/>
                <a:ext cx="305" cy="182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</p:cxnSp>
          <p:cxnSp>
            <p:nvCxnSpPr>
              <p:cNvPr id="65" name="AutoShape 32"/>
              <p:cNvCxnSpPr>
                <a:cxnSpLocks noChangeShapeType="1"/>
              </p:cNvCxnSpPr>
              <p:nvPr/>
            </p:nvCxnSpPr>
            <p:spPr bwMode="auto">
              <a:xfrm>
                <a:off x="-167247" y="167640"/>
                <a:ext cx="193" cy="182"/>
              </a:xfrm>
              <a:prstGeom prst="bentConnector3">
                <a:avLst>
                  <a:gd name="adj1" fmla="val 49741"/>
                </a:avLst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</p:cxnSp>
          <p:cxnSp>
            <p:nvCxnSpPr>
              <p:cNvPr id="66" name="AutoShape 33"/>
              <p:cNvCxnSpPr>
                <a:cxnSpLocks noChangeShapeType="1"/>
              </p:cNvCxnSpPr>
              <p:nvPr/>
            </p:nvCxnSpPr>
            <p:spPr bwMode="auto">
              <a:xfrm>
                <a:off x="-167054" y="167822"/>
                <a:ext cx="367" cy="0"/>
              </a:xfrm>
              <a:prstGeom prst="straightConnector1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</p:spPr>
          </p:cxnSp>
          <p:cxnSp>
            <p:nvCxnSpPr>
              <p:cNvPr id="67" name="AutoShape 34"/>
              <p:cNvCxnSpPr>
                <a:cxnSpLocks noChangeShapeType="1"/>
              </p:cNvCxnSpPr>
              <p:nvPr/>
            </p:nvCxnSpPr>
            <p:spPr bwMode="auto">
              <a:xfrm flipH="1">
                <a:off x="-167640" y="167822"/>
                <a:ext cx="141" cy="0"/>
              </a:xfrm>
              <a:prstGeom prst="straightConnector1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</p:spPr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Front End Electronics: 475.06.04</a:t>
            </a:r>
            <a:r>
              <a:rPr lang="en-US" dirty="0"/>
              <a:t>	</a:t>
            </a:r>
            <a:r>
              <a:rPr lang="en-US" sz="2800" b="0" i="1" dirty="0" smtClean="0">
                <a:solidFill>
                  <a:schemeClr val="tx1"/>
                </a:solidFill>
              </a:rPr>
              <a:t>$2,910k</a:t>
            </a:r>
            <a:endParaRPr lang="en-US" sz="2800" b="0" i="1" dirty="0">
              <a:solidFill>
                <a:schemeClr val="tx1"/>
              </a:solidFill>
            </a:endParaRPr>
          </a:p>
        </p:txBody>
      </p:sp>
      <p:sp>
        <p:nvSpPr>
          <p:cNvPr id="75" name="Content Placeholder 74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L3 &amp; CAM: V.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Rusu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Mukherjee - CD2/3b Review, Mu2e Tracker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4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en-US" dirty="0" smtClean="0"/>
              <a:t>Change since CD1: All </a:t>
            </a:r>
            <a:r>
              <a:rPr lang="en-US" dirty="0"/>
              <a:t>commercial, off the shelf </a:t>
            </a:r>
            <a:r>
              <a:rPr lang="en-US" dirty="0" smtClean="0"/>
              <a:t>parts</a:t>
            </a:r>
          </a:p>
          <a:p>
            <a:r>
              <a:rPr lang="en-US" dirty="0" smtClean="0"/>
              <a:t>Tight fit, but it does fit</a:t>
            </a:r>
          </a:p>
          <a:p>
            <a:r>
              <a:rPr lang="en-US" dirty="0" smtClean="0"/>
              <a:t>Design complete</a:t>
            </a:r>
            <a:br>
              <a:rPr lang="en-US" dirty="0" smtClean="0"/>
            </a:br>
            <a:r>
              <a:rPr lang="en-US" dirty="0" smtClean="0"/>
              <a:t>(subject to value engineering as new parts become available)</a:t>
            </a:r>
          </a:p>
          <a:p>
            <a:r>
              <a:rPr lang="en-US" dirty="0" smtClean="0"/>
              <a:t>Quotes for parts, boards, assembly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08992" y="-341254"/>
            <a:ext cx="1111250" cy="387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0D9433F2-A4FD-4256-B293-25E8FA2F073F" descr="BF128992-966C-4313-8549-59E993CAF40B@dhcp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7" b="17321"/>
          <a:stretch/>
        </p:blipFill>
        <p:spPr bwMode="auto">
          <a:xfrm>
            <a:off x="447867" y="2071401"/>
            <a:ext cx="5444546" cy="180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7866" y="1498636"/>
            <a:ext cx="263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7030A0"/>
                </a:solidFill>
              </a:rPr>
              <a:t>Digitizers and ROC</a:t>
            </a:r>
            <a:br>
              <a:rPr lang="en-US" sz="1800" i="1" dirty="0" smtClean="0">
                <a:solidFill>
                  <a:srgbClr val="7030A0"/>
                </a:solidFill>
              </a:rPr>
            </a:br>
            <a:r>
              <a:rPr lang="en-US" sz="1800" i="1" dirty="0" smtClean="0">
                <a:solidFill>
                  <a:srgbClr val="7030A0"/>
                </a:solidFill>
              </a:rPr>
              <a:t>(inner ring suppressed)</a:t>
            </a:r>
            <a:endParaRPr lang="en-US" sz="1800" i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3307" y="2175582"/>
            <a:ext cx="263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 dirty="0" smtClean="0">
                <a:solidFill>
                  <a:srgbClr val="7030A0"/>
                </a:solidFill>
              </a:rPr>
              <a:t>Edge view of digitizer boards with overlapping</a:t>
            </a:r>
            <a:endParaRPr lang="en-US" sz="18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3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Work is being done by Fermilab and U. of Houston</a:t>
            </a:r>
          </a:p>
          <a:p>
            <a:r>
              <a:rPr lang="en-US" dirty="0" smtClean="0"/>
              <a:t>Preliminary designs exist.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iteration: Over-size boards with many test features</a:t>
            </a:r>
          </a:p>
          <a:p>
            <a:pPr lvl="1"/>
            <a:r>
              <a:rPr lang="en-US" dirty="0" smtClean="0"/>
              <a:t>Next iteration: Reduce size. Conceptual layout exists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4099" name="Picture 3" descr="C:\Users\aseet\Desktop\ROC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8" y="3087908"/>
            <a:ext cx="4467455" cy="221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eet\Desktop\ROC2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397" y="3272068"/>
            <a:ext cx="4689716" cy="184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2903" y="4588464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7030A0"/>
                </a:solidFill>
              </a:rPr>
              <a:t>FPGA</a:t>
            </a:r>
            <a:endParaRPr lang="en-US" sz="1800" i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1564" y="2721715"/>
            <a:ext cx="97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7030A0"/>
                </a:solidFill>
              </a:rPr>
              <a:t>Memory</a:t>
            </a:r>
            <a:endParaRPr lang="en-US" i="1" dirty="0">
              <a:solidFill>
                <a:srgbClr val="7030A0"/>
              </a:solidFill>
            </a:endParaRPr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 flipH="1">
            <a:off x="2939144" y="3091047"/>
            <a:ext cx="570503" cy="463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</p:cNvCxnSpPr>
          <p:nvPr/>
        </p:nvCxnSpPr>
        <p:spPr>
          <a:xfrm>
            <a:off x="3509647" y="3091047"/>
            <a:ext cx="343896" cy="12476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 flipH="1">
            <a:off x="3410340" y="3091047"/>
            <a:ext cx="99307" cy="855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3"/>
          </p:cNvCxnSpPr>
          <p:nvPr/>
        </p:nvCxnSpPr>
        <p:spPr>
          <a:xfrm flipV="1">
            <a:off x="1310912" y="4194452"/>
            <a:ext cx="1109559" cy="578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337111" y="5476378"/>
            <a:ext cx="19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7030A0"/>
                </a:solidFill>
              </a:rPr>
              <a:t>MB Connectors</a:t>
            </a:r>
            <a:endParaRPr lang="en-US" sz="1800" i="1" dirty="0">
              <a:solidFill>
                <a:srgbClr val="7030A0"/>
              </a:solidFill>
            </a:endParaRP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H="1" flipV="1">
            <a:off x="5159829" y="4469363"/>
            <a:ext cx="1175657" cy="10070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0"/>
          </p:cNvCxnSpPr>
          <p:nvPr/>
        </p:nvCxnSpPr>
        <p:spPr>
          <a:xfrm flipH="1" flipV="1">
            <a:off x="6083559" y="4833257"/>
            <a:ext cx="251927" cy="6431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0"/>
          </p:cNvCxnSpPr>
          <p:nvPr/>
        </p:nvCxnSpPr>
        <p:spPr>
          <a:xfrm flipV="1">
            <a:off x="6335486" y="3946849"/>
            <a:ext cx="727787" cy="15295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5" idx="0"/>
          </p:cNvCxnSpPr>
          <p:nvPr/>
        </p:nvCxnSpPr>
        <p:spPr>
          <a:xfrm flipV="1">
            <a:off x="6335486" y="4338735"/>
            <a:ext cx="1418253" cy="1137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0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Infrastructure: 475.06.05	</a:t>
            </a:r>
            <a:r>
              <a:rPr lang="en-US" sz="2800" b="0" i="1" dirty="0" smtClean="0">
                <a:solidFill>
                  <a:schemeClr val="tx1"/>
                </a:solidFill>
              </a:rPr>
              <a:t>$1,293K</a:t>
            </a:r>
            <a:endParaRPr lang="en-US" sz="2800" b="0" i="1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1" y="1070459"/>
            <a:ext cx="4794597" cy="2256457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77192" y="3373459"/>
            <a:ext cx="3853815" cy="1032509"/>
            <a:chOff x="34957" y="226299"/>
            <a:chExt cx="5138928" cy="1377231"/>
          </a:xfrm>
        </p:grpSpPr>
        <p:pic>
          <p:nvPicPr>
            <p:cNvPr id="12" name="Picture 11"/>
            <p:cNvPicPr preferRelativeResize="0"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957" y="313267"/>
              <a:ext cx="5138928" cy="1187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ular Callout 12"/>
            <p:cNvSpPr/>
            <p:nvPr/>
          </p:nvSpPr>
          <p:spPr>
            <a:xfrm>
              <a:off x="318305" y="1419690"/>
              <a:ext cx="1152275" cy="183816"/>
            </a:xfrm>
            <a:prstGeom prst="wedgeRectCallout">
              <a:avLst>
                <a:gd name="adj1" fmla="val 18890"/>
                <a:gd name="adj2" fmla="val -287810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>
                <a:lnSpc>
                  <a:spcPct val="115000"/>
                </a:lnSpc>
              </a:pPr>
              <a:r>
                <a:rPr lang="en-US" sz="1000" dirty="0">
                  <a:effectLst/>
                  <a:latin typeface="Times New Roman"/>
                  <a:ea typeface="Cambria"/>
                </a:rPr>
                <a:t>Communication</a:t>
              </a:r>
              <a:endParaRPr lang="en-US" sz="1200" dirty="0">
                <a:effectLst/>
                <a:latin typeface="Times New Roman"/>
                <a:ea typeface="Cambria"/>
              </a:endParaRPr>
            </a:p>
          </p:txBody>
        </p:sp>
        <p:sp>
          <p:nvSpPr>
            <p:cNvPr id="14" name="Rectangular Callout 13"/>
            <p:cNvSpPr/>
            <p:nvPr/>
          </p:nvSpPr>
          <p:spPr>
            <a:xfrm>
              <a:off x="1470580" y="1420015"/>
              <a:ext cx="748030" cy="183515"/>
            </a:xfrm>
            <a:prstGeom prst="wedgeRectCallout">
              <a:avLst>
                <a:gd name="adj1" fmla="val -27822"/>
                <a:gd name="adj2" fmla="val -338023"/>
              </a:avLst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effectLst/>
                  <a:latin typeface="Times New Roman"/>
                  <a:ea typeface="Cambria"/>
                </a:rPr>
                <a:t>Power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5" name="Rectangular Callout 14"/>
            <p:cNvSpPr/>
            <p:nvPr/>
          </p:nvSpPr>
          <p:spPr>
            <a:xfrm>
              <a:off x="2622260" y="1419991"/>
              <a:ext cx="748030" cy="183515"/>
            </a:xfrm>
            <a:prstGeom prst="wedgeRectCallout">
              <a:avLst>
                <a:gd name="adj1" fmla="val 18615"/>
                <a:gd name="adj2" fmla="val -372834"/>
              </a:avLst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effectLst/>
                  <a:latin typeface="Times New Roman"/>
                  <a:ea typeface="Cambria"/>
                </a:rPr>
                <a:t>Gas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6" name="Rectangular Callout 15"/>
            <p:cNvSpPr/>
            <p:nvPr/>
          </p:nvSpPr>
          <p:spPr>
            <a:xfrm>
              <a:off x="579325" y="226299"/>
              <a:ext cx="965791" cy="183515"/>
            </a:xfrm>
            <a:prstGeom prst="wedgeRectCallout">
              <a:avLst>
                <a:gd name="adj1" fmla="val 16760"/>
                <a:gd name="adj2" fmla="val 29226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effectLst/>
                  <a:latin typeface="Times New Roman"/>
                  <a:ea typeface="Cambria"/>
                </a:rPr>
                <a:t>High Voltage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7" name="Oval 6"/>
          <p:cNvSpPr/>
          <p:nvPr/>
        </p:nvSpPr>
        <p:spPr>
          <a:xfrm rot="20093519">
            <a:off x="3619437" y="2258321"/>
            <a:ext cx="544315" cy="95566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7" idx="2"/>
            <a:endCxn id="12" idx="0"/>
          </p:cNvCxnSpPr>
          <p:nvPr/>
        </p:nvCxnSpPr>
        <p:spPr>
          <a:xfrm flipH="1">
            <a:off x="2204100" y="2851636"/>
            <a:ext cx="1441053" cy="5870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7895" y="2851636"/>
            <a:ext cx="4186933" cy="215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L3 &amp; CAM: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Mukherjee (FNAL)</a:t>
            </a:r>
            <a:endParaRPr lang="en-US" dirty="0" smtClean="0"/>
          </a:p>
          <a:p>
            <a:r>
              <a:rPr lang="en-US" dirty="0" smtClean="0"/>
              <a:t>Utilities run along support beams</a:t>
            </a:r>
          </a:p>
          <a:p>
            <a:r>
              <a:rPr lang="en-US" dirty="0" smtClean="0"/>
              <a:t>Cooling runs around each plane</a:t>
            </a:r>
          </a:p>
        </p:txBody>
      </p:sp>
    </p:spTree>
    <p:extLst>
      <p:ext uri="{BB962C8B-B14F-4D97-AF65-F5344CB8AC3E}">
        <p14:creationId xmlns:p14="http://schemas.microsoft.com/office/powerpoint/2010/main" val="10946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Preliminary design complete</a:t>
            </a:r>
          </a:p>
          <a:p>
            <a:r>
              <a:rPr lang="en-US" dirty="0" smtClean="0"/>
              <a:t>All aluminum gives acceptable deflection</a:t>
            </a:r>
            <a:br>
              <a:rPr lang="en-US" dirty="0" smtClean="0"/>
            </a:br>
            <a:r>
              <a:rPr lang="en-US" dirty="0" smtClean="0"/>
              <a:t>(were considering stainless steel at CD1)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06" y="2373313"/>
            <a:ext cx="581700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2743200" y="5728447"/>
            <a:ext cx="1775012" cy="398522"/>
          </a:xfrm>
          <a:prstGeom prst="wedgeRoundRectCallout">
            <a:avLst>
              <a:gd name="adj1" fmla="val -54166"/>
              <a:gd name="adj2" fmla="val -155701"/>
              <a:gd name="adj3" fmla="val 16667"/>
            </a:avLst>
          </a:prstGeom>
          <a:noFill/>
          <a:ln>
            <a:solidFill>
              <a:srgbClr val="BD1F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</a:rPr>
              <a:t>~110</a:t>
            </a: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</a:rPr>
              <a:t>μ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</a:rPr>
              <a:t>m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</a:rPr>
              <a:t>sag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85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Installation: 475.06.06	</a:t>
            </a:r>
            <a:r>
              <a:rPr lang="en-US" sz="2800" b="0" i="1" dirty="0" smtClean="0">
                <a:solidFill>
                  <a:schemeClr val="tx1"/>
                </a:solidFill>
              </a:rPr>
              <a:t>$106K</a:t>
            </a:r>
            <a:endParaRPr lang="en-US" b="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L3 &amp; CAM: A. Mukherjee (FNAL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 smtClean="0"/>
          </a:p>
          <a:p>
            <a:r>
              <a:rPr lang="en-US" dirty="0" smtClean="0"/>
              <a:t>Work with muon </a:t>
            </a:r>
            <a:r>
              <a:rPr lang="en-US" dirty="0" err="1" smtClean="0"/>
              <a:t>beamline</a:t>
            </a:r>
            <a:r>
              <a:rPr lang="en-US" dirty="0" smtClean="0"/>
              <a:t> (475.05) to install detector on rails</a:t>
            </a:r>
          </a:p>
          <a:p>
            <a:r>
              <a:rPr lang="en-US" dirty="0" smtClean="0"/>
              <a:t>Post-installation </a:t>
            </a:r>
            <a:br>
              <a:rPr lang="en-US" dirty="0" smtClean="0"/>
            </a:br>
            <a:r>
              <a:rPr lang="en-US" dirty="0" smtClean="0"/>
              <a:t>optical survey</a:t>
            </a:r>
          </a:p>
          <a:p>
            <a:r>
              <a:rPr lang="en-US" dirty="0" smtClean="0"/>
              <a:t>Route cables through DS</a:t>
            </a:r>
          </a:p>
          <a:p>
            <a:r>
              <a:rPr lang="en-US" dirty="0"/>
              <a:t>T</a:t>
            </a:r>
            <a:r>
              <a:rPr lang="en-US" dirty="0" smtClean="0"/>
              <a:t>est connections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3314701" y="2212976"/>
            <a:ext cx="5286375" cy="3754438"/>
            <a:chOff x="2088" y="1394"/>
            <a:chExt cx="3330" cy="2365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3" t="11543" r="22591"/>
            <a:stretch/>
          </p:blipFill>
          <p:spPr bwMode="auto">
            <a:xfrm>
              <a:off x="2687" y="1394"/>
              <a:ext cx="2729" cy="23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2095" y="3378"/>
              <a:ext cx="500" cy="3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2088" y="3371"/>
              <a:ext cx="514" cy="388"/>
            </a:xfrm>
            <a:custGeom>
              <a:avLst/>
              <a:gdLst>
                <a:gd name="T0" fmla="*/ 0 w 4936"/>
                <a:gd name="T1" fmla="*/ 68 h 3736"/>
                <a:gd name="T2" fmla="*/ 68 w 4936"/>
                <a:gd name="T3" fmla="*/ 0 h 3736"/>
                <a:gd name="T4" fmla="*/ 4868 w 4936"/>
                <a:gd name="T5" fmla="*/ 0 h 3736"/>
                <a:gd name="T6" fmla="*/ 4936 w 4936"/>
                <a:gd name="T7" fmla="*/ 68 h 3736"/>
                <a:gd name="T8" fmla="*/ 4936 w 4936"/>
                <a:gd name="T9" fmla="*/ 3668 h 3736"/>
                <a:gd name="T10" fmla="*/ 4868 w 4936"/>
                <a:gd name="T11" fmla="*/ 3736 h 3736"/>
                <a:gd name="T12" fmla="*/ 68 w 4936"/>
                <a:gd name="T13" fmla="*/ 3736 h 3736"/>
                <a:gd name="T14" fmla="*/ 0 w 4936"/>
                <a:gd name="T15" fmla="*/ 3668 h 3736"/>
                <a:gd name="T16" fmla="*/ 0 w 4936"/>
                <a:gd name="T17" fmla="*/ 68 h 3736"/>
                <a:gd name="T18" fmla="*/ 136 w 4936"/>
                <a:gd name="T19" fmla="*/ 3668 h 3736"/>
                <a:gd name="T20" fmla="*/ 68 w 4936"/>
                <a:gd name="T21" fmla="*/ 3600 h 3736"/>
                <a:gd name="T22" fmla="*/ 4868 w 4936"/>
                <a:gd name="T23" fmla="*/ 3600 h 3736"/>
                <a:gd name="T24" fmla="*/ 4800 w 4936"/>
                <a:gd name="T25" fmla="*/ 3668 h 3736"/>
                <a:gd name="T26" fmla="*/ 4800 w 4936"/>
                <a:gd name="T27" fmla="*/ 68 h 3736"/>
                <a:gd name="T28" fmla="*/ 4868 w 4936"/>
                <a:gd name="T29" fmla="*/ 136 h 3736"/>
                <a:gd name="T30" fmla="*/ 68 w 4936"/>
                <a:gd name="T31" fmla="*/ 136 h 3736"/>
                <a:gd name="T32" fmla="*/ 136 w 4936"/>
                <a:gd name="T33" fmla="*/ 68 h 3736"/>
                <a:gd name="T34" fmla="*/ 136 w 4936"/>
                <a:gd name="T35" fmla="*/ 3668 h 3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36" h="3736">
                  <a:moveTo>
                    <a:pt x="0" y="68"/>
                  </a:moveTo>
                  <a:cubicBezTo>
                    <a:pt x="0" y="31"/>
                    <a:pt x="31" y="0"/>
                    <a:pt x="68" y="0"/>
                  </a:cubicBezTo>
                  <a:lnTo>
                    <a:pt x="4868" y="0"/>
                  </a:lnTo>
                  <a:cubicBezTo>
                    <a:pt x="4906" y="0"/>
                    <a:pt x="4936" y="31"/>
                    <a:pt x="4936" y="68"/>
                  </a:cubicBezTo>
                  <a:lnTo>
                    <a:pt x="4936" y="3668"/>
                  </a:lnTo>
                  <a:cubicBezTo>
                    <a:pt x="4936" y="3706"/>
                    <a:pt x="4906" y="3736"/>
                    <a:pt x="4868" y="3736"/>
                  </a:cubicBezTo>
                  <a:lnTo>
                    <a:pt x="68" y="3736"/>
                  </a:lnTo>
                  <a:cubicBezTo>
                    <a:pt x="31" y="3736"/>
                    <a:pt x="0" y="3706"/>
                    <a:pt x="0" y="3668"/>
                  </a:cubicBezTo>
                  <a:lnTo>
                    <a:pt x="0" y="68"/>
                  </a:lnTo>
                  <a:close/>
                  <a:moveTo>
                    <a:pt x="136" y="3668"/>
                  </a:moveTo>
                  <a:lnTo>
                    <a:pt x="68" y="3600"/>
                  </a:lnTo>
                  <a:lnTo>
                    <a:pt x="4868" y="3600"/>
                  </a:lnTo>
                  <a:lnTo>
                    <a:pt x="4800" y="3668"/>
                  </a:lnTo>
                  <a:lnTo>
                    <a:pt x="4800" y="68"/>
                  </a:lnTo>
                  <a:lnTo>
                    <a:pt x="4868" y="136"/>
                  </a:lnTo>
                  <a:lnTo>
                    <a:pt x="68" y="136"/>
                  </a:lnTo>
                  <a:lnTo>
                    <a:pt x="136" y="68"/>
                  </a:lnTo>
                  <a:lnTo>
                    <a:pt x="136" y="366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3686" y="1713"/>
              <a:ext cx="70" cy="457"/>
            </a:xfrm>
            <a:custGeom>
              <a:avLst/>
              <a:gdLst>
                <a:gd name="T0" fmla="*/ 41 w 70"/>
                <a:gd name="T1" fmla="*/ 0 h 457"/>
                <a:gd name="T2" fmla="*/ 41 w 70"/>
                <a:gd name="T3" fmla="*/ 395 h 457"/>
                <a:gd name="T4" fmla="*/ 29 w 70"/>
                <a:gd name="T5" fmla="*/ 395 h 457"/>
                <a:gd name="T6" fmla="*/ 29 w 70"/>
                <a:gd name="T7" fmla="*/ 0 h 457"/>
                <a:gd name="T8" fmla="*/ 41 w 70"/>
                <a:gd name="T9" fmla="*/ 0 h 457"/>
                <a:gd name="T10" fmla="*/ 70 w 70"/>
                <a:gd name="T11" fmla="*/ 388 h 457"/>
                <a:gd name="T12" fmla="*/ 35 w 70"/>
                <a:gd name="T13" fmla="*/ 457 h 457"/>
                <a:gd name="T14" fmla="*/ 0 w 70"/>
                <a:gd name="T15" fmla="*/ 388 h 457"/>
                <a:gd name="T16" fmla="*/ 70 w 70"/>
                <a:gd name="T17" fmla="*/ 388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457">
                  <a:moveTo>
                    <a:pt x="41" y="0"/>
                  </a:moveTo>
                  <a:lnTo>
                    <a:pt x="41" y="395"/>
                  </a:lnTo>
                  <a:lnTo>
                    <a:pt x="29" y="395"/>
                  </a:lnTo>
                  <a:lnTo>
                    <a:pt x="29" y="0"/>
                  </a:lnTo>
                  <a:lnTo>
                    <a:pt x="41" y="0"/>
                  </a:lnTo>
                  <a:close/>
                  <a:moveTo>
                    <a:pt x="70" y="388"/>
                  </a:moveTo>
                  <a:lnTo>
                    <a:pt x="35" y="457"/>
                  </a:lnTo>
                  <a:lnTo>
                    <a:pt x="0" y="388"/>
                  </a:lnTo>
                  <a:lnTo>
                    <a:pt x="70" y="3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3312" y="1436"/>
              <a:ext cx="47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Proton</a:t>
              </a:r>
              <a:b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</a:br>
              <a: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Absorber </a:t>
              </a:r>
              <a:endPara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4063" y="1695"/>
              <a:ext cx="48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Verdana" pitchFamily="34" charset="0"/>
                  <a:cs typeface="Arial" pitchFamily="34" charset="0"/>
                </a:rPr>
                <a:t>Tracker</a:t>
              </a:r>
              <a:endPara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4456" y="1481"/>
              <a:ext cx="56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Calorimeter</a:t>
              </a:r>
              <a:endPara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4814" y="1736"/>
              <a:ext cx="57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Muon Beam</a:t>
              </a:r>
              <a:b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</a:br>
              <a: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Stop</a:t>
              </a:r>
              <a:endPara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9" name="Freeform 25"/>
            <p:cNvSpPr>
              <a:spLocks noEditPoints="1"/>
            </p:cNvSpPr>
            <p:nvPr/>
          </p:nvSpPr>
          <p:spPr bwMode="auto">
            <a:xfrm>
              <a:off x="2899" y="2302"/>
              <a:ext cx="78" cy="583"/>
            </a:xfrm>
            <a:custGeom>
              <a:avLst/>
              <a:gdLst>
                <a:gd name="T0" fmla="*/ 65 w 78"/>
                <a:gd name="T1" fmla="*/ 583 h 583"/>
                <a:gd name="T2" fmla="*/ 28 w 78"/>
                <a:gd name="T3" fmla="*/ 63 h 583"/>
                <a:gd name="T4" fmla="*/ 40 w 78"/>
                <a:gd name="T5" fmla="*/ 62 h 583"/>
                <a:gd name="T6" fmla="*/ 78 w 78"/>
                <a:gd name="T7" fmla="*/ 582 h 583"/>
                <a:gd name="T8" fmla="*/ 65 w 78"/>
                <a:gd name="T9" fmla="*/ 583 h 583"/>
                <a:gd name="T10" fmla="*/ 0 w 78"/>
                <a:gd name="T11" fmla="*/ 72 h 583"/>
                <a:gd name="T12" fmla="*/ 30 w 78"/>
                <a:gd name="T13" fmla="*/ 0 h 583"/>
                <a:gd name="T14" fmla="*/ 69 w 78"/>
                <a:gd name="T15" fmla="*/ 67 h 583"/>
                <a:gd name="T16" fmla="*/ 0 w 78"/>
                <a:gd name="T17" fmla="*/ 7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583">
                  <a:moveTo>
                    <a:pt x="65" y="583"/>
                  </a:moveTo>
                  <a:lnTo>
                    <a:pt x="28" y="63"/>
                  </a:lnTo>
                  <a:lnTo>
                    <a:pt x="40" y="62"/>
                  </a:lnTo>
                  <a:lnTo>
                    <a:pt x="78" y="582"/>
                  </a:lnTo>
                  <a:lnTo>
                    <a:pt x="65" y="583"/>
                  </a:lnTo>
                  <a:close/>
                  <a:moveTo>
                    <a:pt x="0" y="72"/>
                  </a:moveTo>
                  <a:lnTo>
                    <a:pt x="30" y="0"/>
                  </a:lnTo>
                  <a:lnTo>
                    <a:pt x="69" y="67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/>
          </p:nvSpPr>
          <p:spPr bwMode="auto">
            <a:xfrm>
              <a:off x="4866" y="2045"/>
              <a:ext cx="112" cy="500"/>
            </a:xfrm>
            <a:custGeom>
              <a:avLst/>
              <a:gdLst>
                <a:gd name="T0" fmla="*/ 100 w 112"/>
                <a:gd name="T1" fmla="*/ 0 h 500"/>
                <a:gd name="T2" fmla="*/ 27 w 112"/>
                <a:gd name="T3" fmla="*/ 438 h 500"/>
                <a:gd name="T4" fmla="*/ 39 w 112"/>
                <a:gd name="T5" fmla="*/ 440 h 500"/>
                <a:gd name="T6" fmla="*/ 112 w 112"/>
                <a:gd name="T7" fmla="*/ 2 h 500"/>
                <a:gd name="T8" fmla="*/ 100 w 112"/>
                <a:gd name="T9" fmla="*/ 0 h 500"/>
                <a:gd name="T10" fmla="*/ 0 w 112"/>
                <a:gd name="T11" fmla="*/ 426 h 500"/>
                <a:gd name="T12" fmla="*/ 23 w 112"/>
                <a:gd name="T13" fmla="*/ 500 h 500"/>
                <a:gd name="T14" fmla="*/ 68 w 112"/>
                <a:gd name="T15" fmla="*/ 437 h 500"/>
                <a:gd name="T16" fmla="*/ 0 w 112"/>
                <a:gd name="T17" fmla="*/ 426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500">
                  <a:moveTo>
                    <a:pt x="100" y="0"/>
                  </a:moveTo>
                  <a:lnTo>
                    <a:pt x="27" y="438"/>
                  </a:lnTo>
                  <a:lnTo>
                    <a:pt x="39" y="440"/>
                  </a:lnTo>
                  <a:lnTo>
                    <a:pt x="112" y="2"/>
                  </a:lnTo>
                  <a:lnTo>
                    <a:pt x="100" y="0"/>
                  </a:lnTo>
                  <a:close/>
                  <a:moveTo>
                    <a:pt x="0" y="426"/>
                  </a:moveTo>
                  <a:lnTo>
                    <a:pt x="23" y="500"/>
                  </a:lnTo>
                  <a:lnTo>
                    <a:pt x="68" y="437"/>
                  </a:lnTo>
                  <a:lnTo>
                    <a:pt x="0" y="42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 noEditPoints="1"/>
            </p:cNvSpPr>
            <p:nvPr/>
          </p:nvSpPr>
          <p:spPr bwMode="auto">
            <a:xfrm>
              <a:off x="4500" y="1626"/>
              <a:ext cx="241" cy="794"/>
            </a:xfrm>
            <a:custGeom>
              <a:avLst/>
              <a:gdLst>
                <a:gd name="T0" fmla="*/ 299 w 311"/>
                <a:gd name="T1" fmla="*/ 0 h 959"/>
                <a:gd name="T2" fmla="*/ 26 w 311"/>
                <a:gd name="T3" fmla="*/ 898 h 959"/>
                <a:gd name="T4" fmla="*/ 38 w 311"/>
                <a:gd name="T5" fmla="*/ 901 h 959"/>
                <a:gd name="T6" fmla="*/ 311 w 311"/>
                <a:gd name="T7" fmla="*/ 4 h 959"/>
                <a:gd name="T8" fmla="*/ 299 w 311"/>
                <a:gd name="T9" fmla="*/ 0 h 959"/>
                <a:gd name="T10" fmla="*/ 0 w 311"/>
                <a:gd name="T11" fmla="*/ 883 h 959"/>
                <a:gd name="T12" fmla="*/ 13 w 311"/>
                <a:gd name="T13" fmla="*/ 959 h 959"/>
                <a:gd name="T14" fmla="*/ 67 w 311"/>
                <a:gd name="T15" fmla="*/ 903 h 959"/>
                <a:gd name="T16" fmla="*/ 0 w 311"/>
                <a:gd name="T17" fmla="*/ 883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1" h="959">
                  <a:moveTo>
                    <a:pt x="299" y="0"/>
                  </a:moveTo>
                  <a:lnTo>
                    <a:pt x="26" y="898"/>
                  </a:lnTo>
                  <a:lnTo>
                    <a:pt x="38" y="901"/>
                  </a:lnTo>
                  <a:lnTo>
                    <a:pt x="311" y="4"/>
                  </a:lnTo>
                  <a:lnTo>
                    <a:pt x="299" y="0"/>
                  </a:lnTo>
                  <a:close/>
                  <a:moveTo>
                    <a:pt x="0" y="883"/>
                  </a:moveTo>
                  <a:lnTo>
                    <a:pt x="13" y="959"/>
                  </a:lnTo>
                  <a:lnTo>
                    <a:pt x="67" y="903"/>
                  </a:lnTo>
                  <a:lnTo>
                    <a:pt x="0" y="88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0" name="Freeform 28"/>
            <p:cNvSpPr>
              <a:spLocks noEditPoints="1"/>
            </p:cNvSpPr>
            <p:nvPr/>
          </p:nvSpPr>
          <p:spPr bwMode="auto">
            <a:xfrm>
              <a:off x="4152" y="1879"/>
              <a:ext cx="76" cy="458"/>
            </a:xfrm>
            <a:custGeom>
              <a:avLst/>
              <a:gdLst>
                <a:gd name="T0" fmla="*/ 63 w 76"/>
                <a:gd name="T1" fmla="*/ 0 h 458"/>
                <a:gd name="T2" fmla="*/ 27 w 76"/>
                <a:gd name="T3" fmla="*/ 395 h 458"/>
                <a:gd name="T4" fmla="*/ 40 w 76"/>
                <a:gd name="T5" fmla="*/ 396 h 458"/>
                <a:gd name="T6" fmla="*/ 76 w 76"/>
                <a:gd name="T7" fmla="*/ 1 h 458"/>
                <a:gd name="T8" fmla="*/ 63 w 76"/>
                <a:gd name="T9" fmla="*/ 0 h 458"/>
                <a:gd name="T10" fmla="*/ 0 w 76"/>
                <a:gd name="T11" fmla="*/ 386 h 458"/>
                <a:gd name="T12" fmla="*/ 28 w 76"/>
                <a:gd name="T13" fmla="*/ 458 h 458"/>
                <a:gd name="T14" fmla="*/ 69 w 76"/>
                <a:gd name="T15" fmla="*/ 392 h 458"/>
                <a:gd name="T16" fmla="*/ 0 w 76"/>
                <a:gd name="T17" fmla="*/ 38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458">
                  <a:moveTo>
                    <a:pt x="63" y="0"/>
                  </a:moveTo>
                  <a:lnTo>
                    <a:pt x="27" y="395"/>
                  </a:lnTo>
                  <a:lnTo>
                    <a:pt x="40" y="396"/>
                  </a:lnTo>
                  <a:lnTo>
                    <a:pt x="76" y="1"/>
                  </a:lnTo>
                  <a:lnTo>
                    <a:pt x="63" y="0"/>
                  </a:lnTo>
                  <a:close/>
                  <a:moveTo>
                    <a:pt x="0" y="386"/>
                  </a:moveTo>
                  <a:lnTo>
                    <a:pt x="28" y="458"/>
                  </a:lnTo>
                  <a:lnTo>
                    <a:pt x="69" y="392"/>
                  </a:lnTo>
                  <a:lnTo>
                    <a:pt x="0" y="38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" name="Rectangle 29"/>
            <p:cNvSpPr>
              <a:spLocks noChangeArrowheads="1"/>
            </p:cNvSpPr>
            <p:nvPr/>
          </p:nvSpPr>
          <p:spPr bwMode="auto">
            <a:xfrm>
              <a:off x="2717" y="2949"/>
              <a:ext cx="4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Detector</a:t>
              </a:r>
              <a:b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</a:br>
              <a: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Solenoid</a:t>
              </a:r>
              <a:endPara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5123" name="Freeform 31"/>
            <p:cNvSpPr>
              <a:spLocks noEditPoints="1"/>
            </p:cNvSpPr>
            <p:nvPr/>
          </p:nvSpPr>
          <p:spPr bwMode="auto">
            <a:xfrm>
              <a:off x="4657" y="3003"/>
              <a:ext cx="281" cy="357"/>
            </a:xfrm>
            <a:custGeom>
              <a:avLst/>
              <a:gdLst>
                <a:gd name="T0" fmla="*/ 11 w 179"/>
                <a:gd name="T1" fmla="*/ 419 h 419"/>
                <a:gd name="T2" fmla="*/ 155 w 179"/>
                <a:gd name="T3" fmla="*/ 60 h 419"/>
                <a:gd name="T4" fmla="*/ 143 w 179"/>
                <a:gd name="T5" fmla="*/ 56 h 419"/>
                <a:gd name="T6" fmla="*/ 0 w 179"/>
                <a:gd name="T7" fmla="*/ 414 h 419"/>
                <a:gd name="T8" fmla="*/ 11 w 179"/>
                <a:gd name="T9" fmla="*/ 419 h 419"/>
                <a:gd name="T10" fmla="*/ 179 w 179"/>
                <a:gd name="T11" fmla="*/ 77 h 419"/>
                <a:gd name="T12" fmla="*/ 172 w 179"/>
                <a:gd name="T13" fmla="*/ 0 h 419"/>
                <a:gd name="T14" fmla="*/ 114 w 179"/>
                <a:gd name="T15" fmla="*/ 52 h 419"/>
                <a:gd name="T16" fmla="*/ 179 w 179"/>
                <a:gd name="T17" fmla="*/ 77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419">
                  <a:moveTo>
                    <a:pt x="11" y="419"/>
                  </a:moveTo>
                  <a:lnTo>
                    <a:pt x="155" y="60"/>
                  </a:lnTo>
                  <a:lnTo>
                    <a:pt x="143" y="56"/>
                  </a:lnTo>
                  <a:lnTo>
                    <a:pt x="0" y="414"/>
                  </a:lnTo>
                  <a:lnTo>
                    <a:pt x="11" y="419"/>
                  </a:lnTo>
                  <a:close/>
                  <a:moveTo>
                    <a:pt x="179" y="77"/>
                  </a:moveTo>
                  <a:lnTo>
                    <a:pt x="172" y="0"/>
                  </a:lnTo>
                  <a:lnTo>
                    <a:pt x="114" y="52"/>
                  </a:lnTo>
                  <a:lnTo>
                    <a:pt x="179" y="7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4" name="Rectangle 32"/>
            <p:cNvSpPr>
              <a:spLocks noChangeArrowheads="1"/>
            </p:cNvSpPr>
            <p:nvPr/>
          </p:nvSpPr>
          <p:spPr bwMode="auto">
            <a:xfrm>
              <a:off x="4321" y="3360"/>
              <a:ext cx="10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Instrumention</a:t>
              </a:r>
              <a: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/>
              </a:r>
              <a:b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</a:br>
              <a:r>
                <a:rPr kumimoji="0" lang="en-US" altLang="en-US" sz="120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Feedthrough</a:t>
              </a:r>
              <a: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Bulkhead</a:t>
              </a:r>
              <a:endPara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5128" name="Freeform 35"/>
            <p:cNvSpPr>
              <a:spLocks noEditPoints="1"/>
            </p:cNvSpPr>
            <p:nvPr/>
          </p:nvSpPr>
          <p:spPr bwMode="auto">
            <a:xfrm>
              <a:off x="3733" y="2712"/>
              <a:ext cx="78" cy="583"/>
            </a:xfrm>
            <a:custGeom>
              <a:avLst/>
              <a:gdLst>
                <a:gd name="T0" fmla="*/ 65 w 78"/>
                <a:gd name="T1" fmla="*/ 583 h 583"/>
                <a:gd name="T2" fmla="*/ 28 w 78"/>
                <a:gd name="T3" fmla="*/ 62 h 583"/>
                <a:gd name="T4" fmla="*/ 41 w 78"/>
                <a:gd name="T5" fmla="*/ 62 h 583"/>
                <a:gd name="T6" fmla="*/ 78 w 78"/>
                <a:gd name="T7" fmla="*/ 582 h 583"/>
                <a:gd name="T8" fmla="*/ 65 w 78"/>
                <a:gd name="T9" fmla="*/ 583 h 583"/>
                <a:gd name="T10" fmla="*/ 0 w 78"/>
                <a:gd name="T11" fmla="*/ 71 h 583"/>
                <a:gd name="T12" fmla="*/ 30 w 78"/>
                <a:gd name="T13" fmla="*/ 0 h 583"/>
                <a:gd name="T14" fmla="*/ 69 w 78"/>
                <a:gd name="T15" fmla="*/ 66 h 583"/>
                <a:gd name="T16" fmla="*/ 0 w 78"/>
                <a:gd name="T17" fmla="*/ 71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583">
                  <a:moveTo>
                    <a:pt x="65" y="583"/>
                  </a:moveTo>
                  <a:lnTo>
                    <a:pt x="28" y="62"/>
                  </a:lnTo>
                  <a:lnTo>
                    <a:pt x="41" y="62"/>
                  </a:lnTo>
                  <a:lnTo>
                    <a:pt x="78" y="582"/>
                  </a:lnTo>
                  <a:lnTo>
                    <a:pt x="65" y="583"/>
                  </a:lnTo>
                  <a:close/>
                  <a:moveTo>
                    <a:pt x="0" y="71"/>
                  </a:moveTo>
                  <a:lnTo>
                    <a:pt x="30" y="0"/>
                  </a:lnTo>
                  <a:lnTo>
                    <a:pt x="69" y="66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9" name="Rectangle 36"/>
            <p:cNvSpPr>
              <a:spLocks noChangeArrowheads="1"/>
            </p:cNvSpPr>
            <p:nvPr/>
          </p:nvSpPr>
          <p:spPr bwMode="auto">
            <a:xfrm>
              <a:off x="3334" y="3295"/>
              <a:ext cx="64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External Rail </a:t>
              </a:r>
              <a:b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</a:br>
              <a:r>
                <a:rPr kumimoji="0" lang="en-US" altLang="en-US" sz="1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System</a:t>
              </a:r>
              <a:endPara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4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3" name="Picture 2" descr="http://www.exoticdove.com/P_pigeon/Map_files/Easternusmap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E9"/>
              </a:clrFrom>
              <a:clrTo>
                <a:srgbClr val="FFFE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3" y="1077780"/>
            <a:ext cx="54291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175645" y="963480"/>
            <a:ext cx="5638800" cy="4953000"/>
          </a:xfrm>
          <a:prstGeom prst="rect">
            <a:avLst/>
          </a:prstGeom>
          <a:solidFill>
            <a:srgbClr val="FFFFFF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H="1" flipV="1">
            <a:off x="2461645" y="2144580"/>
            <a:ext cx="2514600" cy="4191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76" name="Straight Arrow Connector 75"/>
          <p:cNvCxnSpPr/>
          <p:nvPr/>
        </p:nvCxnSpPr>
        <p:spPr>
          <a:xfrm flipH="1">
            <a:off x="2080645" y="2144580"/>
            <a:ext cx="304800" cy="2590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77" name="Straight Arrow Connector 76"/>
          <p:cNvCxnSpPr/>
          <p:nvPr/>
        </p:nvCxnSpPr>
        <p:spPr>
          <a:xfrm flipV="1">
            <a:off x="2156845" y="3401880"/>
            <a:ext cx="2514600" cy="14097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arrow"/>
          </a:ln>
          <a:effectLst/>
        </p:spPr>
      </p:cxnSp>
      <p:cxnSp>
        <p:nvCxnSpPr>
          <p:cNvPr id="78" name="Straight Arrow Connector 77"/>
          <p:cNvCxnSpPr/>
          <p:nvPr/>
        </p:nvCxnSpPr>
        <p:spPr>
          <a:xfrm flipH="1" flipV="1">
            <a:off x="2995045" y="2525580"/>
            <a:ext cx="1600200" cy="8763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arrow"/>
          </a:ln>
          <a:effectLst/>
        </p:spPr>
      </p:cxnSp>
      <p:sp>
        <p:nvSpPr>
          <p:cNvPr id="79" name="Arc 78"/>
          <p:cNvSpPr/>
          <p:nvPr/>
        </p:nvSpPr>
        <p:spPr>
          <a:xfrm rot="19513196">
            <a:off x="1481652" y="1769695"/>
            <a:ext cx="3916002" cy="3384316"/>
          </a:xfrm>
          <a:prstGeom prst="arc">
            <a:avLst>
              <a:gd name="adj1" fmla="val 16140814"/>
              <a:gd name="adj2" fmla="val 0"/>
            </a:avLst>
          </a:prstGeom>
          <a:noFill/>
          <a:ln w="38100" cap="flat" cmpd="sng" algn="ctr">
            <a:solidFill>
              <a:srgbClr val="FF0000"/>
            </a:solidFill>
            <a:prstDash val="sysDot"/>
            <a:tailEnd type="arrow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2156845" y="2354130"/>
            <a:ext cx="2819400" cy="238125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ot"/>
            <a:tailEnd type="arrow"/>
          </a:ln>
          <a:effectLst/>
        </p:spPr>
      </p:cxnSp>
      <p:sp>
        <p:nvSpPr>
          <p:cNvPr id="81" name="Rounded Rectangular Callout 80"/>
          <p:cNvSpPr/>
          <p:nvPr/>
        </p:nvSpPr>
        <p:spPr>
          <a:xfrm>
            <a:off x="4671445" y="3544755"/>
            <a:ext cx="699711" cy="408623"/>
          </a:xfrm>
          <a:prstGeom prst="wedgeRoundRectCallout">
            <a:avLst>
              <a:gd name="adj1" fmla="val -56237"/>
              <a:gd name="adj2" fmla="val -81331"/>
              <a:gd name="adj3" fmla="val 16667"/>
            </a:avLst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</a:p>
        </p:txBody>
      </p:sp>
      <p:sp>
        <p:nvSpPr>
          <p:cNvPr id="82" name="Rounded Rectangular Callout 81"/>
          <p:cNvSpPr/>
          <p:nvPr/>
        </p:nvSpPr>
        <p:spPr>
          <a:xfrm>
            <a:off x="2233045" y="5116380"/>
            <a:ext cx="1291781" cy="715089"/>
          </a:xfrm>
          <a:prstGeom prst="wedgeRoundRectCallout">
            <a:avLst>
              <a:gd name="adj1" fmla="val -58545"/>
              <a:gd name="adj2" fmla="val -96620"/>
              <a:gd name="adj3" fmla="val 16667"/>
            </a:avLst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Rice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 Houston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 flipH="1" flipV="1">
            <a:off x="2385445" y="2144580"/>
            <a:ext cx="2590800" cy="190500"/>
          </a:xfrm>
          <a:prstGeom prst="straightConnector1">
            <a:avLst/>
          </a:prstGeom>
          <a:noFill/>
          <a:ln w="38100" cap="flat" cmpd="sng" algn="ctr">
            <a:solidFill>
              <a:srgbClr val="00FF00"/>
            </a:solidFill>
            <a:prstDash val="solid"/>
            <a:tailEnd type="arrow"/>
          </a:ln>
          <a:effectLst/>
        </p:spPr>
      </p:cxnSp>
      <p:sp>
        <p:nvSpPr>
          <p:cNvPr id="84" name="Rounded Rectangular Callout 83"/>
          <p:cNvSpPr/>
          <p:nvPr/>
        </p:nvSpPr>
        <p:spPr>
          <a:xfrm>
            <a:off x="5663702" y="2169966"/>
            <a:ext cx="619795" cy="408623"/>
          </a:xfrm>
          <a:prstGeom prst="wedgeRoundRectCallout">
            <a:avLst>
              <a:gd name="adj1" fmla="val -162674"/>
              <a:gd name="adj2" fmla="val -10793"/>
              <a:gd name="adj3" fmla="val 16667"/>
            </a:avLst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York</a:t>
            </a:r>
          </a:p>
        </p:txBody>
      </p:sp>
      <p:sp>
        <p:nvSpPr>
          <p:cNvPr id="85" name="Rounded Rectangular Callout 84"/>
          <p:cNvSpPr/>
          <p:nvPr/>
        </p:nvSpPr>
        <p:spPr>
          <a:xfrm>
            <a:off x="5822889" y="2730989"/>
            <a:ext cx="606222" cy="408623"/>
          </a:xfrm>
          <a:prstGeom prst="wedgeRoundRectCallout">
            <a:avLst>
              <a:gd name="adj1" fmla="val -183521"/>
              <a:gd name="adj2" fmla="val -91061"/>
              <a:gd name="adj3" fmla="val 16667"/>
            </a:avLst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PPG</a:t>
            </a:r>
          </a:p>
        </p:txBody>
      </p:sp>
      <p:cxnSp>
        <p:nvCxnSpPr>
          <p:cNvPr id="86" name="Straight Connector 85"/>
          <p:cNvCxnSpPr/>
          <p:nvPr/>
        </p:nvCxnSpPr>
        <p:spPr>
          <a:xfrm flipV="1">
            <a:off x="4595245" y="2578589"/>
            <a:ext cx="381000" cy="82329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dash"/>
            <a:headEnd type="none" w="med" len="med"/>
            <a:tailEnd type="none" w="med" len="med"/>
          </a:ln>
          <a:effectLst/>
        </p:spPr>
      </p:cxnSp>
      <p:sp>
        <p:nvSpPr>
          <p:cNvPr id="87" name="Rounded Rectangular Callout 86"/>
          <p:cNvSpPr/>
          <p:nvPr/>
        </p:nvSpPr>
        <p:spPr>
          <a:xfrm>
            <a:off x="806450" y="1086907"/>
            <a:ext cx="1472112" cy="408623"/>
          </a:xfrm>
          <a:prstGeom prst="wedgeRoundRectCallout">
            <a:avLst>
              <a:gd name="adj1" fmla="val 54361"/>
              <a:gd name="adj2" fmla="val 187965"/>
              <a:gd name="adj3" fmla="val 16667"/>
            </a:avLst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 Minnesota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 flipH="1">
            <a:off x="2995045" y="2374278"/>
            <a:ext cx="1981200" cy="84230"/>
          </a:xfrm>
          <a:prstGeom prst="straightConnector1">
            <a:avLst/>
          </a:prstGeom>
          <a:noFill/>
          <a:ln w="38100" cap="flat" cmpd="sng" algn="ctr">
            <a:solidFill>
              <a:srgbClr val="FF00FF"/>
            </a:solidFill>
            <a:prstDash val="solid"/>
            <a:tailEnd type="arrow"/>
          </a:ln>
          <a:effectLst/>
        </p:spPr>
      </p:cxnSp>
      <p:grpSp>
        <p:nvGrpSpPr>
          <p:cNvPr id="96" name="Group 95"/>
          <p:cNvGrpSpPr/>
          <p:nvPr/>
        </p:nvGrpSpPr>
        <p:grpSpPr>
          <a:xfrm>
            <a:off x="5192307" y="4504380"/>
            <a:ext cx="2681684" cy="1477328"/>
            <a:chOff x="5371209" y="4146576"/>
            <a:chExt cx="2681684" cy="1477328"/>
          </a:xfrm>
        </p:grpSpPr>
        <p:sp>
          <p:nvSpPr>
            <p:cNvPr id="88" name="TextBox 87"/>
            <p:cNvSpPr txBox="1"/>
            <p:nvPr/>
          </p:nvSpPr>
          <p:spPr>
            <a:xfrm>
              <a:off x="5919293" y="4146576"/>
              <a:ext cx="21336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Straws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Termination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Vacuum </a:t>
              </a:r>
              <a:r>
                <a:rPr lang="en-US" sz="18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Feedthrus</a:t>
              </a:r>
              <a:endPara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Panels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Vender Oversight</a:t>
              </a:r>
              <a:endParaRPr lang="en-US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>
              <a:off x="5371209" y="4363508"/>
              <a:ext cx="45758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90" name="Straight Arrow Connector 89"/>
            <p:cNvCxnSpPr/>
            <p:nvPr/>
          </p:nvCxnSpPr>
          <p:spPr>
            <a:xfrm>
              <a:off x="5371209" y="4618613"/>
              <a:ext cx="45758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tailEnd type="arrow"/>
            </a:ln>
            <a:effectLst/>
          </p:spPr>
        </p:cxnSp>
        <p:cxnSp>
          <p:nvCxnSpPr>
            <p:cNvPr id="91" name="Straight Arrow Connector 90"/>
            <p:cNvCxnSpPr/>
            <p:nvPr/>
          </p:nvCxnSpPr>
          <p:spPr>
            <a:xfrm>
              <a:off x="5371209" y="4896908"/>
              <a:ext cx="45758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tailEnd type="arrow"/>
            </a:ln>
            <a:effectLst/>
          </p:spPr>
        </p:cxnSp>
        <p:cxnSp>
          <p:nvCxnSpPr>
            <p:cNvPr id="92" name="Straight Arrow Connector 91"/>
            <p:cNvCxnSpPr/>
            <p:nvPr/>
          </p:nvCxnSpPr>
          <p:spPr>
            <a:xfrm>
              <a:off x="5371209" y="5430308"/>
              <a:ext cx="457583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dash"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>
            <a:xfrm>
              <a:off x="5371209" y="5201708"/>
              <a:ext cx="45758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</p:grpSp>
      <p:sp>
        <p:nvSpPr>
          <p:cNvPr id="95" name="TextBox 94"/>
          <p:cNvSpPr txBox="1"/>
          <p:nvPr/>
        </p:nvSpPr>
        <p:spPr>
          <a:xfrm>
            <a:off x="6450013" y="1291218"/>
            <a:ext cx="2534961" cy="30469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PPG </a:t>
            </a:r>
            <a:r>
              <a:rPr lang="en-US" sz="1600" dirty="0" smtClean="0"/>
              <a:t>wind straws</a:t>
            </a:r>
          </a:p>
          <a:p>
            <a:r>
              <a:rPr lang="en-US" sz="1600" b="1" dirty="0" smtClean="0"/>
              <a:t>York</a:t>
            </a:r>
            <a:r>
              <a:rPr lang="en-US" sz="1600" dirty="0" smtClean="0"/>
              <a:t> Straw ends</a:t>
            </a:r>
            <a:br>
              <a:rPr lang="en-US" sz="1600" dirty="0" smtClean="0"/>
            </a:br>
            <a:r>
              <a:rPr lang="en-US" sz="1600" dirty="0" smtClean="0"/>
              <a:t>Vacuum </a:t>
            </a:r>
            <a:r>
              <a:rPr lang="en-US" sz="1600" dirty="0" err="1" smtClean="0"/>
              <a:t>feedthroughs</a:t>
            </a:r>
            <a:endParaRPr lang="en-US" sz="1600" dirty="0" smtClean="0"/>
          </a:p>
          <a:p>
            <a:r>
              <a:rPr lang="en-US" sz="1600" dirty="0" smtClean="0"/>
              <a:t>Vacuum test straws</a:t>
            </a:r>
          </a:p>
          <a:p>
            <a:r>
              <a:rPr lang="en-US" sz="1600" b="1" dirty="0" smtClean="0"/>
              <a:t>U. </a:t>
            </a:r>
            <a:r>
              <a:rPr lang="en-US" sz="1600" b="1" dirty="0" err="1" smtClean="0"/>
              <a:t>Mn</a:t>
            </a:r>
            <a:r>
              <a:rPr lang="en-US" sz="1600" b="1" dirty="0" smtClean="0"/>
              <a:t> </a:t>
            </a:r>
            <a:r>
              <a:rPr lang="en-US" sz="1600" dirty="0" smtClean="0"/>
              <a:t>Straw QC</a:t>
            </a:r>
            <a:br>
              <a:rPr lang="en-US" sz="1600" dirty="0" smtClean="0"/>
            </a:br>
            <a:r>
              <a:rPr lang="en-US" sz="1600" dirty="0" smtClean="0"/>
              <a:t>Cut and terminate straws</a:t>
            </a:r>
          </a:p>
          <a:p>
            <a:r>
              <a:rPr lang="en-US" sz="1600" b="1" dirty="0" smtClean="0"/>
              <a:t>Rice, U. H. </a:t>
            </a:r>
            <a:r>
              <a:rPr lang="en-US" sz="1600" dirty="0" smtClean="0"/>
              <a:t>assemble panels</a:t>
            </a:r>
          </a:p>
          <a:p>
            <a:r>
              <a:rPr lang="en-US" sz="1600" dirty="0" smtClean="0"/>
              <a:t>Panel QC</a:t>
            </a:r>
          </a:p>
          <a:p>
            <a:r>
              <a:rPr lang="en-US" sz="1600" b="1" dirty="0" smtClean="0"/>
              <a:t>Duke </a:t>
            </a:r>
            <a:r>
              <a:rPr lang="en-US" sz="1600" dirty="0" smtClean="0"/>
              <a:t>Work with PPG</a:t>
            </a:r>
          </a:p>
          <a:p>
            <a:r>
              <a:rPr lang="en-US" sz="1600" dirty="0" smtClean="0"/>
              <a:t>Locate wires (x-ray)</a:t>
            </a:r>
          </a:p>
          <a:p>
            <a:r>
              <a:rPr lang="en-US" sz="1600" b="1" dirty="0" smtClean="0"/>
              <a:t>Fermilab </a:t>
            </a:r>
            <a:r>
              <a:rPr lang="en-US" sz="1600" dirty="0" smtClean="0"/>
              <a:t>Assemble planes Assemble tracker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2315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Since CD-1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Composite gas manifold using 3D printing technology</a:t>
            </a:r>
          </a:p>
          <a:p>
            <a:pPr lvl="1"/>
            <a:r>
              <a:rPr lang="en-US" dirty="0" smtClean="0"/>
              <a:t>Lower cost than drilling holes in metal</a:t>
            </a:r>
          </a:p>
          <a:p>
            <a:pPr lvl="1"/>
            <a:r>
              <a:rPr lang="en-US" dirty="0" smtClean="0"/>
              <a:t>Insulating… don’t need to add </a:t>
            </a:r>
            <a:r>
              <a:rPr lang="en-US" dirty="0" err="1" smtClean="0"/>
              <a:t>Kapton</a:t>
            </a:r>
            <a:r>
              <a:rPr lang="en-US" dirty="0" smtClean="0"/>
              <a:t> sleeves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pecial features can be added at no added cost</a:t>
            </a:r>
          </a:p>
          <a:p>
            <a:pPr lvl="2"/>
            <a:r>
              <a:rPr lang="en-US" dirty="0" smtClean="0"/>
              <a:t>Simplify preamp connection</a:t>
            </a:r>
          </a:p>
          <a:p>
            <a:pPr lvl="2"/>
            <a:r>
              <a:rPr lang="en-US" dirty="0" smtClean="0"/>
              <a:t>Build in epoxy application features</a:t>
            </a:r>
          </a:p>
          <a:p>
            <a:r>
              <a:rPr lang="en-US" dirty="0" smtClean="0"/>
              <a:t>Digitizers with all off-the-shelf parts</a:t>
            </a:r>
          </a:p>
          <a:p>
            <a:r>
              <a:rPr lang="en-US" dirty="0" smtClean="0"/>
              <a:t>All-aluminum support structure</a:t>
            </a:r>
          </a:p>
          <a:p>
            <a:r>
              <a:rPr lang="en-US" dirty="0" smtClean="0"/>
              <a:t>More details in breakout talks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58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and 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en-US" dirty="0" smtClean="0"/>
              <a:t>External Interfaces</a:t>
            </a:r>
          </a:p>
          <a:p>
            <a:endParaRPr lang="en-US" dirty="0"/>
          </a:p>
          <a:p>
            <a:pPr lvl="3"/>
            <a:endParaRPr lang="en-US" dirty="0" smtClean="0"/>
          </a:p>
          <a:p>
            <a:r>
              <a:rPr lang="en-US" dirty="0" smtClean="0"/>
              <a:t>Internal Interfaces</a:t>
            </a:r>
          </a:p>
          <a:p>
            <a:pPr lvl="1"/>
            <a:r>
              <a:rPr lang="en-US" dirty="0" smtClean="0"/>
              <a:t>Straws </a:t>
            </a:r>
            <a:r>
              <a:rPr lang="en-US" dirty="0"/>
              <a:t>↔ </a:t>
            </a:r>
            <a:r>
              <a:rPr lang="en-US" dirty="0" smtClean="0"/>
              <a:t>FEE, </a:t>
            </a:r>
            <a:r>
              <a:rPr lang="en-US" dirty="0"/>
              <a:t>Straw </a:t>
            </a:r>
            <a:r>
              <a:rPr lang="en-US" dirty="0" smtClean="0"/>
              <a:t>Assemblies</a:t>
            </a:r>
            <a:endParaRPr lang="en-US" dirty="0"/>
          </a:p>
          <a:p>
            <a:pPr lvl="1"/>
            <a:r>
              <a:rPr lang="en-US" dirty="0" smtClean="0"/>
              <a:t>FEE</a:t>
            </a:r>
            <a:r>
              <a:rPr lang="en-US" dirty="0"/>
              <a:t>, </a:t>
            </a:r>
            <a:r>
              <a:rPr lang="en-US" dirty="0" smtClean="0"/>
              <a:t>Straw Assemblies </a:t>
            </a:r>
            <a:r>
              <a:rPr lang="en-US" dirty="0"/>
              <a:t>↔ </a:t>
            </a:r>
            <a:r>
              <a:rPr lang="en-US" dirty="0" smtClean="0"/>
              <a:t>Infrastructure</a:t>
            </a:r>
          </a:p>
          <a:p>
            <a:pPr lvl="1"/>
            <a:r>
              <a:rPr lang="en-US" dirty="0" smtClean="0"/>
              <a:t>Straw Assemblies,</a:t>
            </a:r>
            <a:r>
              <a:rPr lang="en-US" dirty="0"/>
              <a:t> Infrastructure</a:t>
            </a:r>
            <a:r>
              <a:rPr lang="en-US" dirty="0" smtClean="0"/>
              <a:t> ↔ Installation</a:t>
            </a:r>
            <a:endParaRPr lang="en-US" dirty="0"/>
          </a:p>
          <a:p>
            <a:r>
              <a:rPr lang="en-US" dirty="0" smtClean="0"/>
              <a:t>Documented </a:t>
            </a:r>
            <a:r>
              <a:rPr lang="en-US" dirty="0"/>
              <a:t>in </a:t>
            </a:r>
            <a:r>
              <a:rPr lang="en-US" dirty="0" smtClean="0"/>
              <a:t>docdb-1562 and 3545</a:t>
            </a:r>
          </a:p>
          <a:p>
            <a:r>
              <a:rPr lang="en-US" dirty="0"/>
              <a:t>Participation in bi-weekly integration </a:t>
            </a:r>
            <a:r>
              <a:rPr lang="en-US" dirty="0" smtClean="0"/>
              <a:t>meetings</a:t>
            </a:r>
          </a:p>
          <a:p>
            <a:r>
              <a:rPr lang="en-US" dirty="0" smtClean="0"/>
              <a:t>Formal </a:t>
            </a:r>
            <a:r>
              <a:rPr lang="en-US" dirty="0"/>
              <a:t>sign-off between owners of all external interfaces as part of final design </a:t>
            </a:r>
            <a:r>
              <a:rPr lang="en-US" dirty="0" smtClean="0"/>
              <a:t>requirements</a:t>
            </a:r>
          </a:p>
          <a:p>
            <a:r>
              <a:rPr lang="en-US" dirty="0"/>
              <a:t>Interfaces understood and under control.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6275" y="1411356"/>
            <a:ext cx="7513982" cy="854766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342900" lvl="1" indent="-342900">
              <a:buFont typeface="Calibri" panose="020F0502020204030204" pitchFamily="34" charset="0"/>
              <a:buChar char="‒"/>
            </a:pPr>
            <a:r>
              <a:rPr lang="en-US" dirty="0"/>
              <a:t>Muon </a:t>
            </a:r>
            <a:r>
              <a:rPr lang="en-US" dirty="0" err="1"/>
              <a:t>Beamline</a:t>
            </a:r>
            <a:endParaRPr lang="en-US" dirty="0"/>
          </a:p>
          <a:p>
            <a:pPr marL="342900" lvl="1" indent="-342900">
              <a:buFont typeface="Calibri" panose="020F0502020204030204" pitchFamily="34" charset="0"/>
              <a:buChar char="‒"/>
            </a:pPr>
            <a:r>
              <a:rPr lang="en-US" dirty="0"/>
              <a:t>Conventional Construction</a:t>
            </a:r>
          </a:p>
          <a:p>
            <a:pPr marL="1196975" lvl="1" indent="-342900">
              <a:buFont typeface="Calibri" panose="020F0502020204030204" pitchFamily="34" charset="0"/>
              <a:buChar char="‒"/>
            </a:pPr>
            <a:r>
              <a:rPr lang="en-US" dirty="0"/>
              <a:t>Calorimeter</a:t>
            </a:r>
          </a:p>
          <a:p>
            <a:pPr marL="1196975" lvl="1" indent="-342900">
              <a:buFont typeface="Calibri" panose="020F0502020204030204" pitchFamily="34" charset="0"/>
              <a:buChar char="‒"/>
            </a:pPr>
            <a:r>
              <a:rPr lang="en-US" dirty="0"/>
              <a:t>DAQ</a:t>
            </a:r>
          </a:p>
        </p:txBody>
      </p:sp>
    </p:spTree>
    <p:extLst>
      <p:ext uri="{BB962C8B-B14F-4D97-AF65-F5344CB8AC3E}">
        <p14:creationId xmlns:p14="http://schemas.microsoft.com/office/powerpoint/2010/main" val="3963940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Assurance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Straw material tested by supplier for conductivity and adhesion of metal to Mylar</a:t>
            </a:r>
            <a:r>
              <a:rPr lang="en-US" baseline="30000" dirty="0" smtClean="0"/>
              <a:t>®</a:t>
            </a:r>
          </a:p>
          <a:p>
            <a:r>
              <a:rPr lang="en-US" dirty="0" smtClean="0"/>
              <a:t>100% testing of straws for leak rate and electrical conductivity before being assembled into panels</a:t>
            </a:r>
          </a:p>
          <a:p>
            <a:r>
              <a:rPr lang="en-US" dirty="0" smtClean="0"/>
              <a:t>Tension measurement of straws and wires during panel assembly and before panels are assembled into planes</a:t>
            </a:r>
          </a:p>
          <a:p>
            <a:r>
              <a:rPr lang="en-US" dirty="0" smtClean="0"/>
              <a:t>X-ray scan of wire positions within panel</a:t>
            </a:r>
          </a:p>
          <a:p>
            <a:r>
              <a:rPr lang="en-US" dirty="0" smtClean="0"/>
              <a:t>Vacuum testing of panels before assembly into planes</a:t>
            </a:r>
          </a:p>
          <a:p>
            <a:r>
              <a:rPr lang="en-US" dirty="0" smtClean="0"/>
              <a:t>Work </a:t>
            </a:r>
            <a:r>
              <a:rPr lang="en-US" dirty="0"/>
              <a:t>in </a:t>
            </a:r>
            <a:r>
              <a:rPr lang="en-US" dirty="0" smtClean="0"/>
              <a:t>progress on database, bar coding,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57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Aseet Mukherjee – L2 Manager</a:t>
            </a:r>
          </a:p>
          <a:p>
            <a:pPr lvl="1"/>
            <a:r>
              <a:rPr lang="en-US" sz="2000" dirty="0"/>
              <a:t>Started work at Fermilab in 1986 working on CDF’s Run-I tracker (CTC), </a:t>
            </a:r>
            <a:r>
              <a:rPr lang="en-US" sz="2000" dirty="0" smtClean="0"/>
              <a:t>a </a:t>
            </a:r>
            <a:r>
              <a:rPr lang="en-US" sz="2000" dirty="0"/>
              <a:t>~3m×3m cylindrical drift chamber.</a:t>
            </a:r>
          </a:p>
          <a:p>
            <a:pPr lvl="1"/>
            <a:r>
              <a:rPr lang="en-US" sz="2000" dirty="0" smtClean="0"/>
              <a:t>Co-leader with Bob Wagner for construction of CDF’s Run-II tracker (COT), a ~3m×3m cylindrical drift chamber.</a:t>
            </a:r>
          </a:p>
          <a:p>
            <a:pPr lvl="1"/>
            <a:r>
              <a:rPr lang="en-US" sz="2000" dirty="0" smtClean="0"/>
              <a:t>Worked on pattern recognition and fitting software for CTC; slow controls, calibration, monitoring, and </a:t>
            </a:r>
            <a:r>
              <a:rPr lang="en-US" sz="2000" dirty="0"/>
              <a:t>maintenance </a:t>
            </a:r>
            <a:r>
              <a:rPr lang="en-US" sz="2000" dirty="0" smtClean="0"/>
              <a:t>for both trackers.</a:t>
            </a:r>
          </a:p>
          <a:p>
            <a:r>
              <a:rPr lang="en-US" sz="2000" dirty="0" smtClean="0"/>
              <a:t>Bob Wagner – Deputy Manager</a:t>
            </a:r>
          </a:p>
          <a:p>
            <a:pPr lvl="1"/>
            <a:r>
              <a:rPr lang="en-US" sz="2000" dirty="0"/>
              <a:t>Worked on </a:t>
            </a:r>
            <a:r>
              <a:rPr lang="en-US" sz="2000" dirty="0" smtClean="0"/>
              <a:t>design </a:t>
            </a:r>
            <a:r>
              <a:rPr lang="en-US" sz="2000" dirty="0"/>
              <a:t>and </a:t>
            </a:r>
            <a:r>
              <a:rPr lang="en-US" sz="2000" dirty="0" smtClean="0"/>
              <a:t>construction of CTC</a:t>
            </a:r>
            <a:endParaRPr lang="en-US" sz="2000" dirty="0"/>
          </a:p>
          <a:p>
            <a:pPr lvl="1"/>
            <a:r>
              <a:rPr lang="en-US" sz="2000" dirty="0" smtClean="0"/>
              <a:t>Co-leader for construction of COT.</a:t>
            </a:r>
          </a:p>
          <a:p>
            <a:pPr lvl="1"/>
            <a:r>
              <a:rPr lang="en-US" sz="2000" dirty="0" smtClean="0"/>
              <a:t>Leader for construction of vertex drift chamber (VTX) for CDF Run-I</a:t>
            </a:r>
          </a:p>
          <a:p>
            <a:pPr lvl="1"/>
            <a:r>
              <a:rPr lang="en-US" sz="2000" dirty="0" smtClean="0"/>
              <a:t>Worked on calibration, monitoring, and maintenance of all three drift chambers.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27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Risks and Opportunities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 current risks in risk registry</a:t>
            </a:r>
          </a:p>
          <a:p>
            <a:pPr lvl="1"/>
            <a:r>
              <a:rPr lang="en-US" dirty="0" smtClean="0"/>
              <a:t>8 threats, all </a:t>
            </a:r>
            <a:r>
              <a:rPr lang="en-US" dirty="0"/>
              <a:t>mitigated to the extent </a:t>
            </a:r>
            <a:r>
              <a:rPr lang="en-US" dirty="0" smtClean="0"/>
              <a:t>possible</a:t>
            </a:r>
          </a:p>
          <a:p>
            <a:pPr lvl="2"/>
            <a:r>
              <a:rPr lang="en-US" dirty="0" smtClean="0"/>
              <a:t>2 Very Low probability</a:t>
            </a:r>
          </a:p>
          <a:p>
            <a:pPr lvl="2"/>
            <a:r>
              <a:rPr lang="en-US" dirty="0" smtClean="0"/>
              <a:t>4 Low probability</a:t>
            </a:r>
          </a:p>
          <a:p>
            <a:pPr lvl="2"/>
            <a:r>
              <a:rPr lang="en-US" dirty="0" smtClean="0"/>
              <a:t>2 Medium probability</a:t>
            </a:r>
          </a:p>
          <a:p>
            <a:pPr lvl="1"/>
            <a:r>
              <a:rPr lang="en-US" dirty="0" smtClean="0"/>
              <a:t>2 opportunities</a:t>
            </a:r>
          </a:p>
          <a:p>
            <a:pPr lvl="2"/>
            <a:r>
              <a:rPr lang="en-US" dirty="0" smtClean="0"/>
              <a:t>1 Medium </a:t>
            </a:r>
            <a:r>
              <a:rPr lang="en-US" dirty="0"/>
              <a:t>probability</a:t>
            </a:r>
            <a:endParaRPr lang="en-US" dirty="0" smtClean="0"/>
          </a:p>
          <a:p>
            <a:pPr lvl="2"/>
            <a:r>
              <a:rPr lang="en-US" dirty="0" smtClean="0"/>
              <a:t>1 High</a:t>
            </a:r>
            <a:r>
              <a:rPr lang="en-US" dirty="0"/>
              <a:t> probability</a:t>
            </a:r>
            <a:endParaRPr lang="en-US" dirty="0" smtClean="0"/>
          </a:p>
          <a:p>
            <a:r>
              <a:rPr lang="en-US" dirty="0" smtClean="0"/>
              <a:t>Detailed </a:t>
            </a:r>
            <a:r>
              <a:rPr lang="en-US" dirty="0"/>
              <a:t>mitigation plans documented and linked from Risk Register (</a:t>
            </a:r>
            <a:r>
              <a:rPr lang="en-US" dirty="0" smtClean="0"/>
              <a:t>docdb-4320)</a:t>
            </a:r>
          </a:p>
          <a:p>
            <a:r>
              <a:rPr lang="en-US" dirty="0"/>
              <a:t>All risks understood and under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Mukherjee - CD2/3b Review, Mu2e Tracker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ES&amp;H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X-ray machine at Duke</a:t>
            </a:r>
          </a:p>
          <a:p>
            <a:pPr lvl="1"/>
            <a:r>
              <a:rPr lang="en-US" dirty="0" smtClean="0"/>
              <a:t>Procedures in place from ATLAS TRT construction</a:t>
            </a:r>
          </a:p>
          <a:p>
            <a:r>
              <a:rPr lang="en-US" dirty="0" smtClean="0"/>
              <a:t>Gas (Ar:CO2) is non-flammable and non-toxic. Tracker volume less than one compressed gas cylinder.</a:t>
            </a:r>
          </a:p>
          <a:p>
            <a:r>
              <a:rPr lang="en-US" dirty="0" smtClean="0"/>
              <a:t>Radioactive sources are widely used at Fermilab. All applicable </a:t>
            </a:r>
            <a:r>
              <a:rPr lang="en-US" dirty="0" err="1" smtClean="0"/>
              <a:t>saftey</a:t>
            </a:r>
            <a:r>
              <a:rPr lang="en-US" dirty="0" smtClean="0"/>
              <a:t> rules will be followed.</a:t>
            </a:r>
          </a:p>
          <a:p>
            <a:r>
              <a:rPr lang="en-US" dirty="0" smtClean="0"/>
              <a:t>High voltage is moderate by Fermilab standards:</a:t>
            </a:r>
            <a:br>
              <a:rPr lang="en-US" dirty="0" smtClean="0"/>
            </a:br>
            <a:r>
              <a:rPr lang="en-US" dirty="0" smtClean="0"/>
              <a:t>1500V, &lt;1mA and ~10mJ stored energy on any one line</a:t>
            </a:r>
          </a:p>
          <a:p>
            <a:r>
              <a:rPr lang="en-US" dirty="0" smtClean="0"/>
              <a:t>Power is from 48V supplies which have passive (limited capacity) and active (monitor and trip) current limit</a:t>
            </a:r>
          </a:p>
          <a:p>
            <a:r>
              <a:rPr lang="en-US" dirty="0" smtClean="0"/>
              <a:t>No unusual toxic or hazardous materials used</a:t>
            </a:r>
          </a:p>
          <a:p>
            <a:pPr lvl="1"/>
            <a:r>
              <a:rPr lang="en-US" dirty="0" smtClean="0"/>
              <a:t>Extensive experience with epoxy at all participating institutions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Mukherjee - CD2/3b Review, Mu2e Tracker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25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254661"/>
              </p:ext>
            </p:extLst>
          </p:nvPr>
        </p:nvGraphicFramePr>
        <p:xfrm>
          <a:off x="387626" y="1719470"/>
          <a:ext cx="8038607" cy="3811938"/>
        </p:xfrm>
        <a:graphic>
          <a:graphicData uri="http://schemas.openxmlformats.org/drawingml/2006/table">
            <a:tbl>
              <a:tblPr/>
              <a:tblGrid>
                <a:gridCol w="3465744"/>
                <a:gridCol w="557444"/>
                <a:gridCol w="557444"/>
                <a:gridCol w="557444"/>
                <a:gridCol w="1141644"/>
                <a:gridCol w="1003852"/>
                <a:gridCol w="755035"/>
              </a:tblGrid>
              <a:tr h="429159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878" marR="4878" marT="4878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Base Cost (AY K$)</a:t>
                      </a:r>
                    </a:p>
                  </a:txBody>
                  <a:tcPr marL="4878" marR="4878" marT="4878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878" marR="4878" marT="4878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878" marR="4878" marT="4878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Estimate</a:t>
                      </a:r>
                      <a:br>
                        <a:rPr lang="en-U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Uncertainty</a:t>
                      </a:r>
                      <a:br>
                        <a:rPr lang="en-U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(on remaining</a:t>
                      </a:r>
                      <a:br>
                        <a:rPr lang="en-U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costs</a:t>
                      </a: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4878" marR="4878" marT="4878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Contingency on ETC</a:t>
                      </a:r>
                    </a:p>
                  </a:txBody>
                  <a:tcPr marL="4878" marR="4878" marT="4878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Cost</a:t>
                      </a:r>
                    </a:p>
                  </a:txBody>
                  <a:tcPr marL="4878" marR="4878" marT="4878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4291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M&amp;S</a:t>
                      </a:r>
                    </a:p>
                  </a:txBody>
                  <a:tcPr marL="4878" marR="4878" marT="4878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Labor</a:t>
                      </a:r>
                    </a:p>
                  </a:txBody>
                  <a:tcPr marL="4878" marR="4878" marT="4878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4878" marR="4878" marT="4878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3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effectLst/>
                          <a:latin typeface="Microsoft Sans Serif"/>
                        </a:rPr>
                        <a:t>475.06 Tracker </a:t>
                      </a:r>
                    </a:p>
                  </a:txBody>
                  <a:tcPr marL="4878" marR="4878" marT="487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878" marR="4878" marT="487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878" marR="4878" marT="487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878" marR="4878" marT="487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878" marR="4878" marT="487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878" marR="4878" marT="487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878" marR="4878" marT="487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953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475.06.01 Tracker Project Management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1,779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1,807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250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2,057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953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475.06.02 Straws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1,268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429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38%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1,697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953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475.06.03 Straw Assemblies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2,708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811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3,519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1,493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5,012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953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475.06.04 Tracker Front End Electronics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1,676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591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2,267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643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32%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2,910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953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475.06.05 Tracker Infrastructure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374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567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941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352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38%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1,293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953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475.06.06 Detector Assembly &amp; Installation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70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53%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953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475.06.07 Tracker Conceptual Design/R&amp;D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999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654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1,653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1,653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953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475.06.99 Risk Based Contingency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556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-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556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953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Grand Total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6,983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4,540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11,523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3,760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44%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15,283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9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Breakdown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799379"/>
              </p:ext>
            </p:extLst>
          </p:nvPr>
        </p:nvGraphicFramePr>
        <p:xfrm>
          <a:off x="3352800" y="2211030"/>
          <a:ext cx="5791200" cy="4185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553349"/>
              </p:ext>
            </p:extLst>
          </p:nvPr>
        </p:nvGraphicFramePr>
        <p:xfrm>
          <a:off x="228600" y="856772"/>
          <a:ext cx="6468035" cy="4428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50012" y="359921"/>
            <a:ext cx="2465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Base Cost AY K</a:t>
            </a:r>
            <a:r>
              <a:rPr lang="en-US" sz="2000" dirty="0" smtClean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$</a:t>
            </a:r>
            <a:endParaRPr lang="en-US" sz="2000" b="1" dirty="0">
              <a:solidFill>
                <a:srgbClr val="404040"/>
              </a:solidFill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9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Estimate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Mukherjee - CD2/3b Review, Mu2e Tracker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3354252"/>
              </p:ext>
            </p:extLst>
          </p:nvPr>
        </p:nvGraphicFramePr>
        <p:xfrm>
          <a:off x="264146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50012" y="359921"/>
            <a:ext cx="2465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Base Cost AY K</a:t>
            </a:r>
            <a:r>
              <a:rPr lang="en-US" sz="2000" dirty="0" smtClean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$</a:t>
            </a:r>
            <a:endParaRPr lang="en-US" sz="2000" b="1" dirty="0">
              <a:solidFill>
                <a:srgbClr val="404040"/>
              </a:solidFill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0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Labor &amp; Material by FY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Mukherjee - CD2/3b Review, Mu2e Tracker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588657"/>
              </p:ext>
            </p:extLst>
          </p:nvPr>
        </p:nvGraphicFramePr>
        <p:xfrm>
          <a:off x="228600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50012" y="359921"/>
            <a:ext cx="2465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Base Cost AY K</a:t>
            </a:r>
            <a:r>
              <a:rPr lang="en-US" sz="2000" dirty="0" smtClean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$</a:t>
            </a:r>
            <a:endParaRPr lang="en-US" sz="2000" b="1" dirty="0">
              <a:solidFill>
                <a:srgbClr val="404040"/>
              </a:solidFill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78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Labor Resources by FY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Mukherjee - CD2/3b Review, Mu2e Tracker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873130"/>
              </p:ext>
            </p:extLst>
          </p:nvPr>
        </p:nvGraphicFramePr>
        <p:xfrm>
          <a:off x="228600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515274" y="329792"/>
            <a:ext cx="2385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FTEs by Discipline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914400">
              <a:buNone/>
              <a:tabLst>
                <a:tab pos="800100" algn="r"/>
              </a:tabLst>
            </a:pPr>
            <a:r>
              <a:rPr lang="en-US" sz="2000" b="1" u="sng" dirty="0" smtClean="0">
                <a:solidFill>
                  <a:srgbClr val="C00000"/>
                </a:solidFill>
              </a:rPr>
              <a:t>L4 </a:t>
            </a:r>
            <a:r>
              <a:rPr lang="en-US" sz="2000" u="sng" dirty="0" smtClean="0"/>
              <a:t>and L5 with </a:t>
            </a:r>
            <a:r>
              <a:rPr lang="en-US" sz="2000" u="sng" dirty="0" smtClean="0">
                <a:solidFill>
                  <a:srgbClr val="00B050"/>
                </a:solidFill>
              </a:rPr>
              <a:t>corrections </a:t>
            </a:r>
            <a:r>
              <a:rPr lang="en-US" sz="2000" u="sng" dirty="0" smtClean="0">
                <a:solidFill>
                  <a:schemeClr val="tx1"/>
                </a:solidFill>
              </a:rPr>
              <a:t>that were not noticed in time for this review</a:t>
            </a:r>
            <a:endParaRPr lang="en-US" sz="2000" b="1" u="sng" dirty="0" smtClean="0">
              <a:solidFill>
                <a:schemeClr val="tx1"/>
              </a:solidFill>
            </a:endParaRP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b="1" dirty="0" smtClean="0">
                <a:solidFill>
                  <a:srgbClr val="C00000"/>
                </a:solidFill>
              </a:rPr>
              <a:t>	7/20/15	Single </a:t>
            </a:r>
            <a:r>
              <a:rPr lang="en-US" sz="1600" b="1" dirty="0">
                <a:solidFill>
                  <a:srgbClr val="00B050"/>
                </a:solidFill>
              </a:rPr>
              <a:t>Panel </a:t>
            </a:r>
            <a:r>
              <a:rPr lang="en-US" sz="1600" b="1" dirty="0" smtClean="0">
                <a:solidFill>
                  <a:srgbClr val="C00000"/>
                </a:solidFill>
              </a:rPr>
              <a:t>Prototype Evaluation Complete </a:t>
            </a:r>
            <a:r>
              <a:rPr lang="en-US" sz="1600" i="1" dirty="0" smtClean="0">
                <a:solidFill>
                  <a:srgbClr val="00B050"/>
                </a:solidFill>
              </a:rPr>
              <a:t>(</a:t>
            </a:r>
            <a:r>
              <a:rPr lang="en-US" sz="1600" i="1" dirty="0">
                <a:solidFill>
                  <a:srgbClr val="00B050"/>
                </a:solidFill>
              </a:rPr>
              <a:t>formerly said “</a:t>
            </a:r>
            <a:r>
              <a:rPr lang="en-US" sz="1600" i="1" dirty="0" smtClean="0">
                <a:solidFill>
                  <a:srgbClr val="00B050"/>
                </a:solidFill>
              </a:rPr>
              <a:t>Plane”)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dirty="0" smtClean="0">
                <a:solidFill>
                  <a:srgbClr val="00B050"/>
                </a:solidFill>
              </a:rPr>
              <a:t>	10/1/16	Single Plane Prototype Evaluation Complete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dirty="0" smtClean="0"/>
              <a:t>	6/5/17</a:t>
            </a:r>
            <a:r>
              <a:rPr lang="en-US" sz="1600" dirty="0"/>
              <a:t>	Production Straws ready for assembly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dirty="0" smtClean="0"/>
              <a:t>	6/13/17</a:t>
            </a:r>
            <a:r>
              <a:rPr lang="en-US" sz="1600" dirty="0"/>
              <a:t>	LV power supplies received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dirty="0" smtClean="0"/>
              <a:t>	7/13/17</a:t>
            </a:r>
            <a:r>
              <a:rPr lang="en-US" sz="1600" dirty="0"/>
              <a:t>	Production preamps tested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dirty="0" smtClean="0"/>
              <a:t>	10/30/17</a:t>
            </a:r>
            <a:r>
              <a:rPr lang="en-US" sz="1600" dirty="0"/>
              <a:t>	All panels complete and tested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dirty="0" smtClean="0"/>
              <a:t>	5/23/18</a:t>
            </a:r>
            <a:r>
              <a:rPr lang="en-US" sz="1600" dirty="0"/>
              <a:t>	Straw Assemblies Complete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dirty="0" smtClean="0"/>
              <a:t>	7/6/18</a:t>
            </a:r>
            <a:r>
              <a:rPr lang="en-US" sz="1600" dirty="0"/>
              <a:t>	LV System installed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dirty="0" smtClean="0"/>
              <a:t>	7/20/18</a:t>
            </a:r>
            <a:r>
              <a:rPr lang="en-US" sz="1600" dirty="0"/>
              <a:t>	Cooling system installed and tested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dirty="0" smtClean="0"/>
              <a:t>	7/24/18</a:t>
            </a:r>
            <a:r>
              <a:rPr lang="en-US" sz="1600" dirty="0"/>
              <a:t>	Gas System Installed and Tested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dirty="0" smtClean="0"/>
              <a:t>	8/31/18</a:t>
            </a:r>
            <a:r>
              <a:rPr lang="en-US" sz="1600" dirty="0"/>
              <a:t>	HV system installed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dirty="0"/>
              <a:t>	2/25/19	Electronic Installation Complete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b="1" dirty="0" smtClean="0">
                <a:solidFill>
                  <a:srgbClr val="C00000"/>
                </a:solidFill>
              </a:rPr>
              <a:t>	2/25/19</a:t>
            </a:r>
            <a:r>
              <a:rPr lang="en-US" sz="1600" b="1" dirty="0">
                <a:solidFill>
                  <a:srgbClr val="C00000"/>
                </a:solidFill>
              </a:rPr>
              <a:t>	Implementation Tasks </a:t>
            </a:r>
            <a:r>
              <a:rPr lang="en-US" sz="1600" b="1" dirty="0" smtClean="0">
                <a:solidFill>
                  <a:srgbClr val="C00000"/>
                </a:solidFill>
              </a:rPr>
              <a:t>Complete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b="1" dirty="0" smtClean="0">
                <a:solidFill>
                  <a:srgbClr val="C00000"/>
                </a:solidFill>
              </a:rPr>
              <a:t>(Ready </a:t>
            </a:r>
            <a:r>
              <a:rPr lang="en-US" sz="1600" b="1" dirty="0">
                <a:solidFill>
                  <a:srgbClr val="C00000"/>
                </a:solidFill>
              </a:rPr>
              <a:t>for Verification that Key Performance Criteria are met)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dirty="0" smtClean="0"/>
              <a:t>	4/10/20</a:t>
            </a:r>
            <a:r>
              <a:rPr lang="en-US" sz="1600" dirty="0"/>
              <a:t>	Ready for Cosmic Ray Test</a:t>
            </a:r>
          </a:p>
          <a:p>
            <a:pPr marL="914400" indent="-914400">
              <a:buNone/>
              <a:tabLst>
                <a:tab pos="800100" algn="r"/>
              </a:tabLst>
            </a:pPr>
            <a:r>
              <a:rPr lang="en-US" sz="1600" b="1" dirty="0" smtClean="0">
                <a:solidFill>
                  <a:srgbClr val="C00000"/>
                </a:solidFill>
              </a:rPr>
              <a:t>	10/15/20</a:t>
            </a:r>
            <a:r>
              <a:rPr lang="en-US" sz="1600" b="1" dirty="0">
                <a:solidFill>
                  <a:srgbClr val="C00000"/>
                </a:solidFill>
              </a:rPr>
              <a:t>	Ready for Operations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10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" y="5486400"/>
            <a:ext cx="860614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358513"/>
              </p:ext>
            </p:extLst>
          </p:nvPr>
        </p:nvGraphicFramePr>
        <p:xfrm>
          <a:off x="4" y="5591651"/>
          <a:ext cx="8686796" cy="581660"/>
        </p:xfrm>
        <a:graphic>
          <a:graphicData uri="http://schemas.openxmlformats.org/drawingml/2006/table">
            <a:tbl>
              <a:tblPr/>
              <a:tblGrid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6" name="Right Arrow 45"/>
          <p:cNvSpPr/>
          <p:nvPr/>
        </p:nvSpPr>
        <p:spPr>
          <a:xfrm>
            <a:off x="0" y="5803900"/>
            <a:ext cx="9144000" cy="908050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rot="5400000">
            <a:off x="-1835731" y="4101511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-819731" y="4107861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208969" y="4103637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1218619" y="4114211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263319" y="412056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4285669" y="412056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5301669" y="412691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334857" y="410151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33120" y="6420644"/>
            <a:ext cx="8087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FY14                 FY15                FY16                 FY17                 FY18                 FY19                FY20                  FY21</a:t>
            </a:r>
            <a:endParaRPr lang="en-US" sz="1400" dirty="0"/>
          </a:p>
        </p:txBody>
      </p:sp>
      <p:sp>
        <p:nvSpPr>
          <p:cNvPr id="56" name="Diamond 55"/>
          <p:cNvSpPr>
            <a:spLocks noChangeAspect="1"/>
          </p:cNvSpPr>
          <p:nvPr/>
        </p:nvSpPr>
        <p:spPr>
          <a:xfrm>
            <a:off x="1242488" y="6259147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56" idx="0"/>
          </p:cNvCxnSpPr>
          <p:nvPr/>
        </p:nvCxnSpPr>
        <p:spPr>
          <a:xfrm rot="16200000" flipV="1">
            <a:off x="-898957" y="4000543"/>
            <a:ext cx="4507992" cy="921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Diamond 57"/>
          <p:cNvSpPr>
            <a:spLocks noChangeAspect="1"/>
          </p:cNvSpPr>
          <p:nvPr/>
        </p:nvSpPr>
        <p:spPr>
          <a:xfrm>
            <a:off x="1626731" y="6256653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>
            <a:stCxn id="58" idx="0"/>
          </p:cNvCxnSpPr>
          <p:nvPr/>
        </p:nvCxnSpPr>
        <p:spPr>
          <a:xfrm rot="16200000" flipV="1">
            <a:off x="-514714" y="3998049"/>
            <a:ext cx="4507992" cy="921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57200" y="1359000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CD-3a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17870" y="1366383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CD-2/3b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03056" y="1366383"/>
            <a:ext cx="873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</a:t>
            </a:r>
            <a:r>
              <a:rPr lang="en-US" sz="1400" dirty="0"/>
              <a:t>4</a:t>
            </a:r>
            <a:endParaRPr lang="en-US" sz="1400" dirty="0" smtClean="0"/>
          </a:p>
        </p:txBody>
      </p:sp>
      <p:cxnSp>
        <p:nvCxnSpPr>
          <p:cNvPr id="63" name="Straight Connector 62"/>
          <p:cNvCxnSpPr/>
          <p:nvPr/>
        </p:nvCxnSpPr>
        <p:spPr>
          <a:xfrm rot="5400000">
            <a:off x="2247319" y="4103595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Diamond 65"/>
          <p:cNvSpPr>
            <a:spLocks noChangeAspect="1"/>
          </p:cNvSpPr>
          <p:nvPr/>
        </p:nvSpPr>
        <p:spPr>
          <a:xfrm>
            <a:off x="7628264" y="6231840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>
            <a:stCxn id="66" idx="0"/>
          </p:cNvCxnSpPr>
          <p:nvPr/>
        </p:nvCxnSpPr>
        <p:spPr>
          <a:xfrm rot="16200000" flipV="1">
            <a:off x="5486819" y="3973236"/>
            <a:ext cx="4507992" cy="921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6-Point Star 69"/>
          <p:cNvSpPr>
            <a:spLocks noChangeAspect="1"/>
          </p:cNvSpPr>
          <p:nvPr/>
        </p:nvSpPr>
        <p:spPr>
          <a:xfrm>
            <a:off x="7521808" y="2118138"/>
            <a:ext cx="182880" cy="182880"/>
          </a:xfrm>
          <a:prstGeom prst="star6">
            <a:avLst/>
          </a:prstGeom>
          <a:solidFill>
            <a:srgbClr val="FF0000"/>
          </a:solidFill>
          <a:effectLst>
            <a:outerShdw blurRad="40000" dist="73787" dir="378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6794509" y="1913112"/>
            <a:ext cx="1221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KPPs Satisfied</a:t>
            </a:r>
            <a:endParaRPr lang="en-US" sz="1400" b="1" dirty="0"/>
          </a:p>
        </p:txBody>
      </p:sp>
      <p:sp>
        <p:nvSpPr>
          <p:cNvPr id="37" name="Diamond 36"/>
          <p:cNvSpPr>
            <a:spLocks noChangeAspect="1"/>
          </p:cNvSpPr>
          <p:nvPr/>
        </p:nvSpPr>
        <p:spPr>
          <a:xfrm>
            <a:off x="2880315" y="6256654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7" idx="0"/>
          </p:cNvCxnSpPr>
          <p:nvPr/>
        </p:nvCxnSpPr>
        <p:spPr>
          <a:xfrm rot="16200000" flipV="1">
            <a:off x="738870" y="3998050"/>
            <a:ext cx="4507992" cy="921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19599" y="1359000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CD-3c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358573" y="4543390"/>
            <a:ext cx="262747" cy="336550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chemeClr val="accent3">
                <a:lumMod val="7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Cosmic Ray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Test</a:t>
            </a: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4949" y="1766647"/>
            <a:ext cx="2213757" cy="30542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chemeClr val="tx2">
                <a:lumMod val="60000"/>
                <a:lumOff val="4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rIns="0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/>
                <a:cs typeface="Calibri"/>
              </a:rPr>
              <a:t>Single Panel </a:t>
            </a:r>
            <a:endParaRPr lang="en-US" sz="14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020698" y="2173049"/>
            <a:ext cx="1548276" cy="30252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chemeClr val="tx2">
                <a:lumMod val="60000"/>
                <a:lumOff val="4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Single Plane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568974" y="2950244"/>
            <a:ext cx="1191326" cy="302895"/>
          </a:xfrm>
          <a:prstGeom prst="rect">
            <a:avLst/>
          </a:prstGeom>
          <a:gradFill flip="none" rotWithShape="1">
            <a:gsLst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1C6B11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Panels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601940" y="3231463"/>
            <a:ext cx="885185" cy="302895"/>
          </a:xfrm>
          <a:prstGeom prst="rect">
            <a:avLst/>
          </a:prstGeom>
          <a:gradFill flip="none" rotWithShape="1">
            <a:gsLst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1C6B11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Planes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918562" y="4464419"/>
            <a:ext cx="1683476" cy="302895"/>
          </a:xfrm>
          <a:prstGeom prst="rect">
            <a:avLst/>
          </a:prstGeom>
          <a:gradFill flip="none" rotWithShape="1">
            <a:gsLst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1C6B11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Digitizer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570563" y="3952993"/>
            <a:ext cx="1278520" cy="387626"/>
          </a:xfrm>
          <a:prstGeom prst="rect">
            <a:avLst/>
          </a:prstGeom>
          <a:gradFill flip="none" rotWithShape="1">
            <a:gsLst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1C6B11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Readout Controller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918561" y="3519658"/>
            <a:ext cx="636327" cy="302523"/>
          </a:xfrm>
          <a:prstGeom prst="rect">
            <a:avLst/>
          </a:prstGeom>
          <a:gradFill flip="none" rotWithShape="1">
            <a:gsLst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1C6B11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Preamps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19991" y="3601420"/>
            <a:ext cx="444930" cy="412346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chemeClr val="accent3">
                <a:lumMod val="7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b">
            <a:no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Install Cabling, Electronics</a:t>
            </a:r>
          </a:p>
        </p:txBody>
      </p:sp>
      <p:sp>
        <p:nvSpPr>
          <p:cNvPr id="84" name="Rectangle 83"/>
          <p:cNvSpPr/>
          <p:nvPr/>
        </p:nvSpPr>
        <p:spPr>
          <a:xfrm>
            <a:off x="6087061" y="4102304"/>
            <a:ext cx="907525" cy="412346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chemeClr val="accent3">
                <a:lumMod val="7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Tracker Move and Install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05907" y="3350695"/>
            <a:ext cx="3263067" cy="3028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chemeClr val="tx2">
                <a:lumMod val="60000"/>
                <a:lumOff val="4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Front End Electronics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Flowchart: Decision 3"/>
          <p:cNvSpPr/>
          <p:nvPr/>
        </p:nvSpPr>
        <p:spPr>
          <a:xfrm>
            <a:off x="2402431" y="1805075"/>
            <a:ext cx="212551" cy="234627"/>
          </a:xfrm>
          <a:prstGeom prst="flowChartDecisi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Decision 86"/>
          <p:cNvSpPr/>
          <p:nvPr/>
        </p:nvSpPr>
        <p:spPr>
          <a:xfrm>
            <a:off x="3486654" y="2223021"/>
            <a:ext cx="212551" cy="234627"/>
          </a:xfrm>
          <a:prstGeom prst="flowChartDecision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999895" y="2568521"/>
            <a:ext cx="1359553" cy="302895"/>
          </a:xfrm>
          <a:prstGeom prst="rect">
            <a:avLst/>
          </a:prstGeom>
          <a:gradFill flip="none" rotWithShape="1">
            <a:gsLst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1C6B11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Straws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9" name="Flowchart: Decision 88"/>
          <p:cNvSpPr/>
          <p:nvPr/>
        </p:nvSpPr>
        <p:spPr>
          <a:xfrm>
            <a:off x="4253173" y="2610230"/>
            <a:ext cx="212551" cy="234627"/>
          </a:xfrm>
          <a:prstGeom prst="flowChartDecision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Decision 89"/>
          <p:cNvSpPr/>
          <p:nvPr/>
        </p:nvSpPr>
        <p:spPr>
          <a:xfrm>
            <a:off x="4654024" y="2976018"/>
            <a:ext cx="212551" cy="234627"/>
          </a:xfrm>
          <a:prstGeom prst="flowChartDecision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Decision 90"/>
          <p:cNvSpPr/>
          <p:nvPr/>
        </p:nvSpPr>
        <p:spPr>
          <a:xfrm>
            <a:off x="5380849" y="3267515"/>
            <a:ext cx="212551" cy="234627"/>
          </a:xfrm>
          <a:prstGeom prst="flowChartDecision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Decision 91"/>
          <p:cNvSpPr/>
          <p:nvPr/>
        </p:nvSpPr>
        <p:spPr>
          <a:xfrm>
            <a:off x="6001039" y="3551000"/>
            <a:ext cx="212551" cy="234627"/>
          </a:xfrm>
          <a:prstGeom prst="flowChartDecisi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lowchart: Decision 92"/>
          <p:cNvSpPr/>
          <p:nvPr/>
        </p:nvSpPr>
        <p:spPr>
          <a:xfrm>
            <a:off x="4448614" y="3585146"/>
            <a:ext cx="212551" cy="234627"/>
          </a:xfrm>
          <a:prstGeom prst="flowChartDecision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54883" y="880641"/>
            <a:ext cx="7787462" cy="468743"/>
            <a:chOff x="228600" y="834888"/>
            <a:chExt cx="7787462" cy="468743"/>
          </a:xfrm>
        </p:grpSpPr>
        <p:sp>
          <p:nvSpPr>
            <p:cNvPr id="94" name="Rectangle 93"/>
            <p:cNvSpPr/>
            <p:nvPr/>
          </p:nvSpPr>
          <p:spPr>
            <a:xfrm>
              <a:off x="411034" y="933896"/>
              <a:ext cx="1309013" cy="3077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91440" rIns="91440" rtlCol="0" anchor="ctr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Pre-production</a:t>
              </a:r>
              <a:endParaRPr lang="en-US" sz="14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045092" y="936337"/>
              <a:ext cx="1006429" cy="307777"/>
            </a:xfrm>
            <a:prstGeom prst="rect">
              <a:avLst/>
            </a:prstGeom>
            <a:gradFill flip="none" rotWithShape="1">
              <a:gsLst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Production</a:t>
              </a:r>
              <a:endParaRPr lang="en-US" sz="1400" b="1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308904" y="945187"/>
              <a:ext cx="1295547" cy="307777"/>
            </a:xfrm>
            <a:prstGeom prst="rect">
              <a:avLst/>
            </a:prstGeom>
            <a:gradFill flip="none" rotWithShape="1">
              <a:gsLst>
                <a:gs pos="77000">
                  <a:schemeClr val="accent3">
                    <a:lumMod val="20000"/>
                    <a:lumOff val="80000"/>
                  </a:schemeClr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Final Assembly</a:t>
              </a:r>
            </a:p>
          </p:txBody>
        </p:sp>
        <p:sp>
          <p:nvSpPr>
            <p:cNvPr id="98" name="Flowchart: Decision 97"/>
            <p:cNvSpPr/>
            <p:nvPr/>
          </p:nvSpPr>
          <p:spPr>
            <a:xfrm>
              <a:off x="4938256" y="995854"/>
              <a:ext cx="212551" cy="234627"/>
            </a:xfrm>
            <a:prstGeom prst="flowChartDecisio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04183" y="959278"/>
              <a:ext cx="1141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1400" b="1" dirty="0">
                  <a:solidFill>
                    <a:srgbClr val="404040"/>
                  </a:solidFill>
                  <a:latin typeface="Calibri" panose="020F0502020204030204" pitchFamily="34" charset="0"/>
                  <a:ea typeface="+mn-ea"/>
                  <a:cs typeface="+mn-cs"/>
                </a:rPr>
                <a:t>L5 </a:t>
              </a:r>
              <a:r>
                <a:rPr lang="en-US" sz="1400" b="1" dirty="0" smtClean="0">
                  <a:solidFill>
                    <a:srgbClr val="404040"/>
                  </a:solidFill>
                  <a:latin typeface="Calibri" panose="020F0502020204030204" pitchFamily="34" charset="0"/>
                  <a:ea typeface="+mn-ea"/>
                  <a:cs typeface="+mn-cs"/>
                </a:rPr>
                <a:t>Milestone</a:t>
              </a:r>
              <a:endParaRPr lang="en-US" sz="1400" b="1" dirty="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lowchart: Decision 98"/>
            <p:cNvSpPr/>
            <p:nvPr/>
          </p:nvSpPr>
          <p:spPr>
            <a:xfrm>
              <a:off x="6529748" y="1009487"/>
              <a:ext cx="212551" cy="234627"/>
            </a:xfrm>
            <a:prstGeom prst="flowChartDecision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42300" y="995854"/>
              <a:ext cx="1141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1400" b="1" dirty="0" smtClean="0">
                  <a:solidFill>
                    <a:srgbClr val="404040"/>
                  </a:solidFill>
                  <a:latin typeface="Calibri" panose="020F0502020204030204" pitchFamily="34" charset="0"/>
                  <a:ea typeface="+mn-ea"/>
                  <a:cs typeface="+mn-cs"/>
                </a:rPr>
                <a:t>L4 Milestone</a:t>
              </a:r>
              <a:endParaRPr lang="en-US" sz="1400" b="1" dirty="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8600" y="834888"/>
              <a:ext cx="7787462" cy="46874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Path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3120" y="6005761"/>
            <a:ext cx="8087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FY14                 FY15                FY16                 FY17                 FY18                 FY19                FY20                  FY21</a:t>
            </a:r>
            <a:endParaRPr lang="en-US" sz="1400" dirty="0"/>
          </a:p>
        </p:txBody>
      </p:sp>
      <p:sp>
        <p:nvSpPr>
          <p:cNvPr id="15" name="6-Point Star 14"/>
          <p:cNvSpPr>
            <a:spLocks noChangeAspect="1"/>
          </p:cNvSpPr>
          <p:nvPr/>
        </p:nvSpPr>
        <p:spPr>
          <a:xfrm>
            <a:off x="7528432" y="4852648"/>
            <a:ext cx="182880" cy="182880"/>
          </a:xfrm>
          <a:prstGeom prst="star6">
            <a:avLst/>
          </a:prstGeom>
          <a:solidFill>
            <a:srgbClr val="FF0000"/>
          </a:solidFill>
          <a:effectLst>
            <a:outerShdw blurRad="40000" dist="73787" dir="378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4500" y="1441788"/>
            <a:ext cx="1670323" cy="17600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94488" y="1745303"/>
            <a:ext cx="1491104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" name="Diamond 20"/>
          <p:cNvSpPr>
            <a:spLocks noChangeAspect="1"/>
          </p:cNvSpPr>
          <p:nvPr/>
        </p:nvSpPr>
        <p:spPr>
          <a:xfrm flipH="1">
            <a:off x="3581040" y="2027658"/>
            <a:ext cx="203200" cy="203200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Rectangle 24"/>
          <p:cNvSpPr/>
          <p:nvPr/>
        </p:nvSpPr>
        <p:spPr>
          <a:xfrm>
            <a:off x="3682068" y="2324599"/>
            <a:ext cx="889932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02374" y="2618831"/>
            <a:ext cx="1958515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" y="5071517"/>
            <a:ext cx="860614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278699"/>
              </p:ext>
            </p:extLst>
          </p:nvPr>
        </p:nvGraphicFramePr>
        <p:xfrm>
          <a:off x="4" y="5176768"/>
          <a:ext cx="8686796" cy="581660"/>
        </p:xfrm>
        <a:graphic>
          <a:graphicData uri="http://schemas.openxmlformats.org/drawingml/2006/table">
            <a:tbl>
              <a:tblPr/>
              <a:tblGrid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3" y="5071517"/>
            <a:ext cx="860614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0" y="5389017"/>
            <a:ext cx="9144000" cy="908050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1835731" y="368662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-819731" y="369297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208969" y="3688754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1218619" y="369932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263319" y="3705677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5301669" y="3968143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334857" y="3686627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2247319" y="3688712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Diamond 40"/>
          <p:cNvSpPr>
            <a:spLocks noChangeAspect="1"/>
          </p:cNvSpPr>
          <p:nvPr/>
        </p:nvSpPr>
        <p:spPr>
          <a:xfrm flipH="1">
            <a:off x="5744546" y="3301507"/>
            <a:ext cx="203200" cy="203200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TextBox 17"/>
          <p:cNvSpPr txBox="1"/>
          <p:nvPr/>
        </p:nvSpPr>
        <p:spPr>
          <a:xfrm>
            <a:off x="2194487" y="1393545"/>
            <a:ext cx="2573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Panel Design, Assemble, Test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83094" y="1713335"/>
            <a:ext cx="2864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Single Plane Construction &amp; Test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62303" y="1996194"/>
            <a:ext cx="3115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Calibri"/>
                <a:cs typeface="Calibri"/>
              </a:rPr>
              <a:t>Single plane Evaluation Complete</a:t>
            </a:r>
            <a:endParaRPr lang="en-US" sz="1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99262" y="2268782"/>
            <a:ext cx="1623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Straw Production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35389" y="2576192"/>
            <a:ext cx="1603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Panel Production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14078" y="4799507"/>
            <a:ext cx="136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Calibri"/>
                <a:cs typeface="Calibri"/>
              </a:rPr>
              <a:t>KPPs Satisfied</a:t>
            </a:r>
            <a:endParaRPr lang="en-US" sz="1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4285669" y="3705677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930817" y="3256776"/>
            <a:ext cx="1871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Calibri"/>
                <a:cs typeface="Calibri"/>
              </a:rPr>
              <a:t>All Panels Complete</a:t>
            </a:r>
            <a:endParaRPr lang="en-US" sz="1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881631" y="2938833"/>
            <a:ext cx="964515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47746" y="2929205"/>
            <a:ext cx="2419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Install electronics in panels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60889" y="3670630"/>
            <a:ext cx="861874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24363" y="3642340"/>
            <a:ext cx="1623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Tracker Assembly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722763" y="4160956"/>
            <a:ext cx="861874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47672" y="4099043"/>
            <a:ext cx="1069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Post-move</a:t>
            </a:r>
            <a:b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tests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64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302024" y="2385959"/>
            <a:ext cx="2743200" cy="914400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18288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475.6.1 Project Management</a:t>
            </a:r>
          </a:p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L3:	A. Mukherjee</a:t>
            </a:r>
          </a:p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CAM:	A. Mukherjee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5220301" y="2385959"/>
            <a:ext cx="2743200" cy="914400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18288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475.6.4 Front 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End </a:t>
            </a: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Electronics</a:t>
            </a:r>
          </a:p>
          <a:p>
            <a:pPr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L3:	V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Rusu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 (FNAL)</a:t>
            </a:r>
          </a:p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CAM:	V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Rusu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 (FNAL</a:t>
            </a: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)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1302025" y="3596360"/>
            <a:ext cx="2743200" cy="914400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18288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475.6.2 Straws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L3:	C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Wang (Duke)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  <a:p>
            <a:pPr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CAM:	R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Wagner (FNAL)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5220300" y="3596361"/>
            <a:ext cx="2743200" cy="914400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18288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475.6.5 Infrastructure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L3:	A. Mukherjee</a:t>
            </a:r>
          </a:p>
          <a:p>
            <a:pPr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CAM:	A. Mukherjee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1302025" y="4819449"/>
            <a:ext cx="2743200" cy="914400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18288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475.6.3 Straw 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Assemblies</a:t>
            </a:r>
          </a:p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L3:	M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Corcoran (Rice)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  <a:p>
            <a:pPr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CAM:	R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Wagner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 (FNAL)</a:t>
            </a:r>
          </a:p>
          <a:p>
            <a:pPr lvl="0" defTabSz="914400"/>
            <a:endParaRPr lang="en-US" sz="1600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5220300" y="4819449"/>
            <a:ext cx="2743200" cy="914400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18288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475.6.6 Installation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  <a:p>
            <a:pPr lvl="0"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L3:	A. Mukherjee</a:t>
            </a:r>
          </a:p>
          <a:p>
            <a:pPr defTabSz="914400">
              <a:tabLst>
                <a:tab pos="576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CAM:	A. Mukherjee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</p:txBody>
      </p:sp>
      <p:cxnSp>
        <p:nvCxnSpPr>
          <p:cNvPr id="37" name="Straight Connector 36"/>
          <p:cNvCxnSpPr>
            <a:cxnSpLocks/>
            <a:stCxn id="28" idx="2"/>
          </p:cNvCxnSpPr>
          <p:nvPr/>
        </p:nvCxnSpPr>
        <p:spPr>
          <a:xfrm>
            <a:off x="4631293" y="2016000"/>
            <a:ext cx="0" cy="32606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  <a:stCxn id="29" idx="3"/>
            <a:endCxn id="30" idx="1"/>
          </p:cNvCxnSpPr>
          <p:nvPr/>
        </p:nvCxnSpPr>
        <p:spPr>
          <a:xfrm>
            <a:off x="4045224" y="2843159"/>
            <a:ext cx="117507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stCxn id="31" idx="3"/>
            <a:endCxn id="32" idx="1"/>
          </p:cNvCxnSpPr>
          <p:nvPr/>
        </p:nvCxnSpPr>
        <p:spPr>
          <a:xfrm>
            <a:off x="4045225" y="4053560"/>
            <a:ext cx="1175075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  <a:stCxn id="33" idx="3"/>
            <a:endCxn id="34" idx="1"/>
          </p:cNvCxnSpPr>
          <p:nvPr/>
        </p:nvCxnSpPr>
        <p:spPr>
          <a:xfrm>
            <a:off x="4045225" y="5276649"/>
            <a:ext cx="117507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259693" y="1101600"/>
            <a:ext cx="2743200" cy="914400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18288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400"/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475.6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  <a:p>
            <a:pPr lvl="0" algn="ctr" defTabSz="914400"/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Tracker</a:t>
            </a:r>
          </a:p>
          <a:p>
            <a:pPr lvl="0" algn="ctr" defTabSz="914400"/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A. </a:t>
            </a: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Mukherjee (FNAL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66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satisfies requirements:</a:t>
            </a:r>
            <a:br>
              <a:rPr lang="en-US" dirty="0" smtClean="0"/>
            </a:br>
            <a:r>
              <a:rPr lang="en-US" dirty="0" smtClean="0"/>
              <a:t>resolution, efficiency, and reliability</a:t>
            </a:r>
          </a:p>
          <a:p>
            <a:r>
              <a:rPr lang="en-US" dirty="0" smtClean="0"/>
              <a:t>Cost estimates complete</a:t>
            </a:r>
          </a:p>
          <a:p>
            <a:pPr lvl="1"/>
            <a:r>
              <a:rPr lang="en-US" dirty="0"/>
              <a:t>99% is at Conceptual or higher</a:t>
            </a:r>
          </a:p>
          <a:p>
            <a:pPr lvl="1"/>
            <a:r>
              <a:rPr lang="en-US" dirty="0" smtClean="0"/>
              <a:t>57% is at Preliminary or higher</a:t>
            </a:r>
          </a:p>
          <a:p>
            <a:pPr lvl="1"/>
            <a:r>
              <a:rPr lang="en-US" dirty="0" smtClean="0"/>
              <a:t>Risks are understood and mitigated to the extent possible</a:t>
            </a:r>
          </a:p>
          <a:p>
            <a:r>
              <a:rPr lang="en-US" dirty="0" smtClean="0"/>
              <a:t>Interfaces have been identified and defined</a:t>
            </a:r>
          </a:p>
          <a:p>
            <a:r>
              <a:rPr lang="en-US" dirty="0" smtClean="0"/>
              <a:t>Needed resources identified, within Fermilab and from collaborating institutions</a:t>
            </a:r>
          </a:p>
          <a:p>
            <a:r>
              <a:rPr lang="en-US" dirty="0" smtClean="0"/>
              <a:t>ES&amp;H incorporated into the plans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C00000"/>
                </a:solidFill>
              </a:rPr>
              <a:t>Tracker is ready </a:t>
            </a:r>
            <a:r>
              <a:rPr lang="en-US" b="1" dirty="0">
                <a:solidFill>
                  <a:srgbClr val="C00000"/>
                </a:solidFill>
              </a:rPr>
              <a:t>for </a:t>
            </a:r>
            <a:r>
              <a:rPr lang="en-US" b="1" dirty="0" smtClean="0">
                <a:solidFill>
                  <a:srgbClr val="C00000"/>
                </a:solidFill>
              </a:rPr>
              <a:t>CD-2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4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Mukherjee - CD2/3b Review, Mu2e Tracker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31" name="Content Placeholder 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3387049"/>
              </p:ext>
            </p:extLst>
          </p:nvPr>
        </p:nvGraphicFramePr>
        <p:xfrm>
          <a:off x="546652" y="1867935"/>
          <a:ext cx="7871791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4719"/>
                <a:gridCol w="2697072"/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Mu2e Document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Science Driven Requirements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4381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Requirements for the mu2e</a:t>
                      </a:r>
                      <a:br>
                        <a:rPr lang="en-US" sz="2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Tracker Front End Electronics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cs typeface="Helvetica"/>
                        </a:rPr>
                        <a:t>3879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cs typeface="Helvetica"/>
                        </a:rPr>
                        <a:t>Tracker Requirements Document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cs typeface="Helvetica"/>
                        </a:rPr>
                        <a:t>732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0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 Placeholder 91"/>
          <p:cNvSpPr>
            <a:spLocks noGrp="1"/>
          </p:cNvSpPr>
          <p:nvPr>
            <p:ph type="body" sz="half" idx="2"/>
          </p:nvPr>
        </p:nvSpPr>
        <p:spPr>
          <a:xfrm>
            <a:off x="228599" y="1023730"/>
            <a:ext cx="5034521" cy="4925588"/>
          </a:xfrm>
        </p:spPr>
        <p:txBody>
          <a:bodyPr anchor="t"/>
          <a:lstStyle/>
          <a:p>
            <a:pPr marL="393700" indent="-333375">
              <a:buFont typeface="Arial" panose="020B0604020202020204" pitchFamily="34" charset="0"/>
              <a:buChar char="•"/>
            </a:pPr>
            <a:r>
              <a:rPr lang="en-US" sz="2800" dirty="0" smtClean="0"/>
              <a:t>Blind to low energy background electrons</a:t>
            </a:r>
          </a:p>
          <a:p>
            <a:pPr marL="393700" indent="-333375">
              <a:buFont typeface="Arial" panose="020B0604020202020204" pitchFamily="34" charset="0"/>
              <a:buChar char="•"/>
            </a:pPr>
            <a:r>
              <a:rPr lang="en-US" sz="2800" dirty="0"/>
              <a:t>Adequate resolution</a:t>
            </a:r>
          </a:p>
          <a:p>
            <a:pPr marL="393700" indent="-333375">
              <a:buFont typeface="Arial" panose="020B0604020202020204" pitchFamily="34" charset="0"/>
              <a:buChar char="•"/>
            </a:pPr>
            <a:r>
              <a:rPr lang="en-US" sz="2800" dirty="0" smtClean="0"/>
              <a:t>Efficient for signal</a:t>
            </a:r>
          </a:p>
          <a:p>
            <a:pPr marL="393700" indent="-3333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r&lt;</a:t>
            </a:r>
            <a:r>
              <a:rPr lang="en-US" sz="2800" b="1" dirty="0" smtClean="0">
                <a:solidFill>
                  <a:srgbClr val="0070C0"/>
                </a:solidFill>
              </a:rPr>
              <a:t>380mm</a:t>
            </a: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dirty="0" smtClean="0"/>
              <a:t>“</a:t>
            </a:r>
            <a:r>
              <a:rPr lang="en-US" sz="2800" dirty="0"/>
              <a:t>No” </a:t>
            </a:r>
            <a:r>
              <a:rPr lang="en-US" sz="2800" dirty="0" smtClean="0"/>
              <a:t>mass (vacuum</a:t>
            </a:r>
            <a:r>
              <a:rPr lang="en-US" sz="2800" dirty="0"/>
              <a:t>)</a:t>
            </a:r>
            <a:endParaRPr lang="en-US" sz="2800" dirty="0">
              <a:solidFill>
                <a:schemeClr val="tx1"/>
              </a:solidFill>
            </a:endParaRPr>
          </a:p>
          <a:p>
            <a:pPr marL="393700" indent="-3333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C00000"/>
                </a:solidFill>
              </a:rPr>
              <a:t>380</a:t>
            </a:r>
            <a:r>
              <a:rPr lang="en-US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&lt;r&lt;</a:t>
            </a:r>
            <a:r>
              <a:rPr lang="en-US" sz="2800" b="1" dirty="0" smtClean="0">
                <a:solidFill>
                  <a:srgbClr val="C00000"/>
                </a:solidFill>
              </a:rPr>
              <a:t>700mm</a:t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en-US" sz="2800" dirty="0" smtClean="0"/>
              <a:t>Low </a:t>
            </a:r>
            <a:r>
              <a:rPr lang="en-US" sz="2800" dirty="0"/>
              <a:t>mass detector</a:t>
            </a:r>
          </a:p>
          <a:p>
            <a:pPr marL="393700" indent="-3333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r&gt;</a:t>
            </a:r>
            <a:r>
              <a:rPr lang="en-US" sz="2800" b="1" dirty="0" smtClean="0">
                <a:solidFill>
                  <a:srgbClr val="00B050"/>
                </a:solidFill>
              </a:rPr>
              <a:t>700mm</a:t>
            </a:r>
            <a:br>
              <a:rPr lang="en-US" sz="2800" b="1" dirty="0" smtClean="0">
                <a:solidFill>
                  <a:srgbClr val="00B050"/>
                </a:solidFill>
              </a:rPr>
            </a:br>
            <a:r>
              <a:rPr lang="en-US" sz="2800" dirty="0" smtClean="0"/>
              <a:t>Support </a:t>
            </a:r>
            <a:r>
              <a:rPr lang="en-US" sz="2800" dirty="0"/>
              <a:t>structure</a:t>
            </a:r>
          </a:p>
          <a:p>
            <a:pPr marL="219075" indent="-219075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Requirements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Mukherjee - CD2/3b Review, Mu2e Tracker</a:t>
            </a:r>
            <a:endParaRPr lang="en-US" dirty="0"/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5072119" y="3747463"/>
            <a:ext cx="2940179" cy="2667000"/>
            <a:chOff x="4866408" y="1774535"/>
            <a:chExt cx="3920238" cy="3556000"/>
          </a:xfrm>
        </p:grpSpPr>
        <p:grpSp>
          <p:nvGrpSpPr>
            <p:cNvPr id="22" name="Group 21"/>
            <p:cNvGrpSpPr/>
            <p:nvPr/>
          </p:nvGrpSpPr>
          <p:grpSpPr>
            <a:xfrm>
              <a:off x="4866408" y="1774535"/>
              <a:ext cx="3920238" cy="3556000"/>
              <a:chOff x="5715000" y="1295400"/>
              <a:chExt cx="2921000" cy="26416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15000" y="1295400"/>
                <a:ext cx="2921000" cy="2641600"/>
              </a:xfrm>
              <a:prstGeom prst="rect">
                <a:avLst/>
              </a:prstGeom>
            </p:spPr>
          </p:pic>
          <p:sp>
            <p:nvSpPr>
              <p:cNvPr id="30" name="Dodecagon 29"/>
              <p:cNvSpPr/>
              <p:nvPr/>
            </p:nvSpPr>
            <p:spPr bwMode="auto">
              <a:xfrm rot="20700000">
                <a:off x="6484925" y="2057400"/>
                <a:ext cx="1143000" cy="1143000"/>
              </a:xfrm>
              <a:prstGeom prst="dodecagon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5850601" y="2710468"/>
              <a:ext cx="1588771" cy="163449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085609" y="3577935"/>
              <a:ext cx="1219200" cy="1216152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619009" y="2815935"/>
              <a:ext cx="990600" cy="911352"/>
            </a:xfrm>
            <a:prstGeom prst="ellipse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 bwMode="auto">
            <a:xfrm flipH="1">
              <a:off x="6516353" y="3412305"/>
              <a:ext cx="312039" cy="31203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6032697" y="2941875"/>
              <a:ext cx="609600" cy="609600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  <p:pic>
        <p:nvPicPr>
          <p:cNvPr id="17" name="Picture 16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4" y="808472"/>
            <a:ext cx="4795895" cy="319202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543484" y="1131307"/>
            <a:ext cx="1631951" cy="161189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For: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  3.6·10</a:t>
            </a:r>
            <a:r>
              <a:rPr lang="en-US" sz="1200" baseline="30000" dirty="0" smtClean="0">
                <a:solidFill>
                  <a:schemeClr val="tx1"/>
                </a:solidFill>
              </a:rPr>
              <a:t>20</a:t>
            </a:r>
            <a:r>
              <a:rPr lang="en-US" sz="1200" dirty="0" smtClean="0">
                <a:solidFill>
                  <a:schemeClr val="tx1"/>
                </a:solidFill>
              </a:rPr>
              <a:t> POT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  6.7·10</a:t>
            </a:r>
            <a:r>
              <a:rPr lang="en-US" sz="1200" baseline="30000" dirty="0" smtClean="0">
                <a:solidFill>
                  <a:schemeClr val="tx1"/>
                </a:solidFill>
              </a:rPr>
              <a:t>17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200" baseline="30000" dirty="0" smtClean="0">
                <a:solidFill>
                  <a:schemeClr val="tx1"/>
                </a:solidFill>
              </a:rPr>
              <a:t>-</a:t>
            </a:r>
            <a:r>
              <a:rPr lang="en-US" sz="1200" dirty="0" smtClean="0">
                <a:solidFill>
                  <a:schemeClr val="tx1"/>
                </a:solidFill>
              </a:rPr>
              <a:t> stops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</a:rPr>
              <a:t>R</a:t>
            </a:r>
            <a:r>
              <a:rPr lang="en-US" sz="1400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</a:t>
            </a:r>
            <a:r>
              <a:rPr lang="en-US" sz="1200" dirty="0" smtClean="0">
                <a:solidFill>
                  <a:schemeClr val="tx1"/>
                </a:solidFill>
              </a:rPr>
              <a:t> = 10</a:t>
            </a:r>
            <a:r>
              <a:rPr lang="en-US" sz="1200" baseline="30000" dirty="0" smtClean="0">
                <a:solidFill>
                  <a:schemeClr val="tx1"/>
                </a:solidFill>
              </a:rPr>
              <a:t>-16</a:t>
            </a: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Signal yield = 3.5 </a:t>
            </a:r>
            <a:r>
              <a:rPr lang="en-US" sz="1200" dirty="0" err="1" smtClean="0">
                <a:solidFill>
                  <a:srgbClr val="FF0000"/>
                </a:solidFill>
              </a:rPr>
              <a:t>evt</a:t>
            </a:r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DIO yield = 0.20 </a:t>
            </a:r>
            <a:r>
              <a:rPr lang="en-US" sz="1200" dirty="0" err="1" smtClean="0">
                <a:solidFill>
                  <a:srgbClr val="0000FF"/>
                </a:solidFill>
              </a:rPr>
              <a:t>evt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Straw Tubes: 475.06.02	</a:t>
            </a:r>
            <a:r>
              <a:rPr lang="en-US" sz="2800" b="0" i="1" dirty="0" smtClean="0">
                <a:solidFill>
                  <a:schemeClr val="tx1"/>
                </a:solidFill>
              </a:rPr>
              <a:t>$</a:t>
            </a:r>
            <a:r>
              <a:rPr lang="en-US" sz="2800" b="0" dirty="0" smtClean="0">
                <a:latin typeface="Microsoft Sans Serif"/>
              </a:rPr>
              <a:t>1,697K</a:t>
            </a:r>
            <a:endParaRPr lang="en-US" b="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L3: C. Wang (Duke)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CAM: R. Wagner (FNAL)</a:t>
            </a:r>
          </a:p>
          <a:p>
            <a:r>
              <a:rPr lang="en-US" dirty="0" smtClean="0"/>
              <a:t>5 mm OD metalized Mylar</a:t>
            </a:r>
            <a:r>
              <a:rPr lang="en-US" baseline="30000" dirty="0" smtClean="0"/>
              <a:t>®</a:t>
            </a:r>
            <a:r>
              <a:rPr lang="en-US" dirty="0" smtClean="0"/>
              <a:t> straws, 15µm wall</a:t>
            </a:r>
          </a:p>
          <a:p>
            <a:pPr lvl="1"/>
            <a:r>
              <a:rPr lang="en-US" dirty="0" smtClean="0"/>
              <a:t>Mylar for higher yield and modulus (compared to </a:t>
            </a:r>
            <a:r>
              <a:rPr lang="en-US" dirty="0" err="1" smtClean="0"/>
              <a:t>Kapton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Aluminum on inner and outer surface</a:t>
            </a:r>
          </a:p>
          <a:p>
            <a:pPr lvl="1"/>
            <a:r>
              <a:rPr lang="en-US" dirty="0" smtClean="0"/>
              <a:t>Gold on inner surface</a:t>
            </a:r>
          </a:p>
          <a:p>
            <a:r>
              <a:rPr lang="en-US" dirty="0" smtClean="0"/>
              <a:t>25 µm gold plated tungsten sense wire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1145445"/>
            <a:ext cx="7620392" cy="177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Straw Assemblies: 475.06.03	</a:t>
            </a:r>
            <a:r>
              <a:rPr lang="en-US" sz="2800" b="0" i="1" dirty="0" smtClean="0">
                <a:solidFill>
                  <a:schemeClr val="tx1"/>
                </a:solidFill>
              </a:rPr>
              <a:t>$</a:t>
            </a:r>
            <a:r>
              <a:rPr lang="en-US" sz="2800" b="0" dirty="0" smtClean="0">
                <a:latin typeface="Microsoft Sans Serif"/>
              </a:rPr>
              <a:t>5,012K</a:t>
            </a:r>
            <a:endParaRPr lang="en-US" b="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L3: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Corcoran (Rice)	CAM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R. Wagner (FNAL)</a:t>
            </a:r>
          </a:p>
          <a:p>
            <a:r>
              <a:rPr lang="en-US" dirty="0" smtClean="0"/>
              <a:t>96 straws form a panel (120°arc)</a:t>
            </a:r>
          </a:p>
          <a:p>
            <a:r>
              <a:rPr lang="en-US" dirty="0" smtClean="0"/>
              <a:t>6 panels form a self supporting ring called a plane</a:t>
            </a:r>
          </a:p>
          <a:p>
            <a:r>
              <a:rPr lang="en-US" dirty="0" smtClean="0"/>
              <a:t>Two planes, with a small gap, form a station</a:t>
            </a:r>
            <a:br>
              <a:rPr lang="en-US" dirty="0" smtClean="0"/>
            </a:br>
            <a:r>
              <a:rPr lang="en-US" i="1" dirty="0" smtClean="0"/>
              <a:t>12 rotations, pattern set to optimize stereo reconstruction</a:t>
            </a:r>
          </a:p>
          <a:p>
            <a:r>
              <a:rPr lang="en-US" dirty="0" smtClean="0"/>
              <a:t>18 stations form the tracker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9891" y="1239978"/>
            <a:ext cx="1150329" cy="226324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7" y="1307562"/>
            <a:ext cx="1163218" cy="219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40" y="1239978"/>
            <a:ext cx="4794597" cy="225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8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en-US" dirty="0" smtClean="0"/>
              <a:t>96 straws of varying length form a </a:t>
            </a:r>
            <a:r>
              <a:rPr lang="en-US" b="1" i="1" dirty="0" smtClean="0">
                <a:solidFill>
                  <a:schemeClr val="tx1"/>
                </a:solidFill>
              </a:rPr>
              <a:t>panel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Staggered pattern to improve efficiency and resolve left/right ambiguity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Gap between straws to allow for expansion when operating in vacuum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Panel frame encloses front end electronics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4163" y="1115211"/>
            <a:ext cx="4806950" cy="224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075" y="1115211"/>
            <a:ext cx="2724785" cy="217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997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Manifold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Oct 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Mukherjee - CD2/3b Review, Mu2e Tracker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Changed since CD1 (was all metal)</a:t>
            </a:r>
          </a:p>
          <a:p>
            <a:r>
              <a:rPr lang="en-US" dirty="0" smtClean="0"/>
              <a:t>3D printed plastic with holes for straws: </a:t>
            </a:r>
            <a:r>
              <a:rPr lang="en-US" dirty="0" smtClean="0">
                <a:solidFill>
                  <a:srgbClr val="00B0F0"/>
                </a:solidFill>
              </a:rPr>
              <a:t>cyan. </a:t>
            </a:r>
            <a:r>
              <a:rPr lang="en-US" dirty="0" smtClean="0"/>
              <a:t>2 pieces</a:t>
            </a:r>
          </a:p>
          <a:p>
            <a:r>
              <a:rPr lang="en-US" dirty="0" smtClean="0"/>
              <a:t>Stainless steel reinforcement: </a:t>
            </a:r>
            <a:r>
              <a:rPr lang="en-US" dirty="0" smtClean="0">
                <a:solidFill>
                  <a:srgbClr val="FF00FF"/>
                </a:solidFill>
              </a:rPr>
              <a:t>magenta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r>
              <a:rPr lang="en-US" dirty="0" smtClean="0"/>
              <a:t>3 pieces</a:t>
            </a:r>
          </a:p>
          <a:p>
            <a:r>
              <a:rPr lang="en-US" dirty="0" smtClean="0"/>
              <a:t>Everything else aluminum: grey. 6 pieces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5" y="3342434"/>
            <a:ext cx="8672513" cy="268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3608" y="5693964"/>
            <a:ext cx="3796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Panel with covers removed</a:t>
            </a:r>
            <a:endParaRPr lang="en-US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7" t="61237" r="2870"/>
          <a:stretch/>
        </p:blipFill>
        <p:spPr bwMode="auto">
          <a:xfrm>
            <a:off x="6862419" y="2481514"/>
            <a:ext cx="2281581" cy="1721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26338" y="5249717"/>
            <a:ext cx="945858" cy="7811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3" idx="0"/>
            <a:endCxn id="9" idx="2"/>
          </p:cNvCxnSpPr>
          <p:nvPr/>
        </p:nvCxnSpPr>
        <p:spPr>
          <a:xfrm flipV="1">
            <a:off x="7999267" y="4203353"/>
            <a:ext cx="3943" cy="10463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57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8526</TotalTime>
  <Words>1498</Words>
  <Application>Microsoft Office PowerPoint</Application>
  <PresentationFormat>On-screen Show (4:3)</PresentationFormat>
  <Paragraphs>576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FermilabTemplate</vt:lpstr>
      <vt:lpstr>Fermilab: Footer Only</vt:lpstr>
      <vt:lpstr>Mu2e Tracker</vt:lpstr>
      <vt:lpstr>Tracker Team</vt:lpstr>
      <vt:lpstr>Organization</vt:lpstr>
      <vt:lpstr>Requirements</vt:lpstr>
      <vt:lpstr>Requirements</vt:lpstr>
      <vt:lpstr>Straw Tubes: 475.06.02 $1,697K</vt:lpstr>
      <vt:lpstr>Straw Assemblies: 475.06.03 $5,012K</vt:lpstr>
      <vt:lpstr>Panel</vt:lpstr>
      <vt:lpstr>Gas Manifold</vt:lpstr>
      <vt:lpstr>Front End Electronics: 475.06.04 $2,910k</vt:lpstr>
      <vt:lpstr>Digitizers</vt:lpstr>
      <vt:lpstr>Readout Controller</vt:lpstr>
      <vt:lpstr>Infrastructure: 475.06.05 $1,293K</vt:lpstr>
      <vt:lpstr>Support Structure</vt:lpstr>
      <vt:lpstr>Installation: 475.06.06 $106K</vt:lpstr>
      <vt:lpstr>Parts Flow</vt:lpstr>
      <vt:lpstr>Improvements Since CD-1</vt:lpstr>
      <vt:lpstr>Integration and Interfaces</vt:lpstr>
      <vt:lpstr>Quality Assurance</vt:lpstr>
      <vt:lpstr>Risks and Opportunities</vt:lpstr>
      <vt:lpstr>ES&amp;H</vt:lpstr>
      <vt:lpstr>Cost Table</vt:lpstr>
      <vt:lpstr>Cost Breakdown</vt:lpstr>
      <vt:lpstr>Quality of Estimate</vt:lpstr>
      <vt:lpstr>Labor &amp; Material by FY</vt:lpstr>
      <vt:lpstr>Labor Resources by FY</vt:lpstr>
      <vt:lpstr>Milestones</vt:lpstr>
      <vt:lpstr>Schedule</vt:lpstr>
      <vt:lpstr>Critical Path</vt:lpstr>
      <vt:lpstr>Summary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Aseet Mukherjee x2390,3923 07204N</cp:lastModifiedBy>
  <cp:revision>516</cp:revision>
  <cp:lastPrinted>2014-06-04T17:18:59Z</cp:lastPrinted>
  <dcterms:created xsi:type="dcterms:W3CDTF">2014-01-03T20:18:13Z</dcterms:created>
  <dcterms:modified xsi:type="dcterms:W3CDTF">2014-10-15T16:18:42Z</dcterms:modified>
</cp:coreProperties>
</file>