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453" r:id="rId3"/>
    <p:sldId id="456" r:id="rId4"/>
    <p:sldId id="463" r:id="rId5"/>
    <p:sldId id="464" r:id="rId6"/>
    <p:sldId id="435" r:id="rId7"/>
    <p:sldId id="436" r:id="rId8"/>
    <p:sldId id="437" r:id="rId9"/>
    <p:sldId id="439" r:id="rId10"/>
    <p:sldId id="438" r:id="rId11"/>
    <p:sldId id="446" r:id="rId12"/>
    <p:sldId id="445" r:id="rId13"/>
    <p:sldId id="444" r:id="rId14"/>
    <p:sldId id="425" r:id="rId15"/>
    <p:sldId id="447" r:id="rId16"/>
    <p:sldId id="460" r:id="rId17"/>
    <p:sldId id="461" r:id="rId18"/>
    <p:sldId id="440" r:id="rId19"/>
    <p:sldId id="374" r:id="rId20"/>
    <p:sldId id="459" r:id="rId21"/>
    <p:sldId id="458" r:id="rId22"/>
    <p:sldId id="450" r:id="rId23"/>
    <p:sldId id="467" r:id="rId24"/>
    <p:sldId id="451" r:id="rId25"/>
    <p:sldId id="466" r:id="rId26"/>
    <p:sldId id="448" r:id="rId27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C9C"/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Sheet1!$B$2:$B$14</c:f>
              <c:strCache>
                <c:ptCount val="13"/>
                <c:pt idx="0">
                  <c:v>Civil</c:v>
                </c:pt>
                <c:pt idx="1">
                  <c:v>Concrete</c:v>
                </c:pt>
                <c:pt idx="2">
                  <c:v>Masonry</c:v>
                </c:pt>
                <c:pt idx="3">
                  <c:v>Metals</c:v>
                </c:pt>
                <c:pt idx="4">
                  <c:v>Wood &amp; Plastic</c:v>
                </c:pt>
                <c:pt idx="5">
                  <c:v>Thermal &amp; Moisture Protection</c:v>
                </c:pt>
                <c:pt idx="6">
                  <c:v>Doors &amp; Windows</c:v>
                </c:pt>
                <c:pt idx="7">
                  <c:v>Finishes</c:v>
                </c:pt>
                <c:pt idx="8">
                  <c:v>Specialties </c:v>
                </c:pt>
                <c:pt idx="9">
                  <c:v>FA / FP</c:v>
                </c:pt>
                <c:pt idx="10">
                  <c:v>Conveying</c:v>
                </c:pt>
                <c:pt idx="11">
                  <c:v>Mechanical</c:v>
                </c:pt>
                <c:pt idx="12">
                  <c:v>Electrical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0.18913524838398985</c:v>
                </c:pt>
                <c:pt idx="1">
                  <c:v>0.38929213293483333</c:v>
                </c:pt>
                <c:pt idx="2">
                  <c:v>1.9819086296432364E-2</c:v>
                </c:pt>
                <c:pt idx="3">
                  <c:v>7.6893288717220565E-2</c:v>
                </c:pt>
                <c:pt idx="4">
                  <c:v>1.5589161064829065E-3</c:v>
                </c:pt>
                <c:pt idx="5">
                  <c:v>5.3946440805870265E-2</c:v>
                </c:pt>
                <c:pt idx="6">
                  <c:v>1.5330996614073934E-2</c:v>
                </c:pt>
                <c:pt idx="7">
                  <c:v>8.8272383354350576E-3</c:v>
                </c:pt>
                <c:pt idx="8">
                  <c:v>2.7802325465937184E-4</c:v>
                </c:pt>
                <c:pt idx="9">
                  <c:v>2.9629335425127346E-2</c:v>
                </c:pt>
                <c:pt idx="10">
                  <c:v>1.1776270715214823E-2</c:v>
                </c:pt>
                <c:pt idx="11">
                  <c:v>9.6454210562897796E-2</c:v>
                </c:pt>
                <c:pt idx="12">
                  <c:v>0.10705881184776241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8288"/>
        <c:axId val="9149824"/>
      </c:barChart>
      <c:catAx>
        <c:axId val="9148288"/>
        <c:scaling>
          <c:orientation val="minMax"/>
        </c:scaling>
        <c:delete val="0"/>
        <c:axPos val="b"/>
        <c:majorTickMark val="out"/>
        <c:minorTickMark val="none"/>
        <c:tickLblPos val="nextTo"/>
        <c:crossAx val="9149824"/>
        <c:crosses val="autoZero"/>
        <c:auto val="1"/>
        <c:lblAlgn val="ctr"/>
        <c:lblOffset val="100"/>
        <c:noMultiLvlLbl val="0"/>
      </c:catAx>
      <c:valAx>
        <c:axId val="91498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91482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Mu2e Conventional Construction </a:t>
            </a:r>
            <a:br>
              <a:rPr lang="en-US" dirty="0">
                <a:solidFill>
                  <a:schemeClr val="tx2"/>
                </a:solidFill>
                <a:latin typeface="Helvetica" charset="0"/>
              </a:rPr>
            </a:br>
            <a:r>
              <a:rPr lang="en-US" dirty="0">
                <a:solidFill>
                  <a:schemeClr val="tx2"/>
                </a:solidFill>
                <a:latin typeface="Helvetica" charset="0"/>
              </a:rPr>
              <a:t>WBS 3.0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T. Lackowski</a:t>
            </a: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L2 Manager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10/21/2014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17999" y="1143000"/>
            <a:ext cx="427566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since CD-1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881121"/>
            <a:ext cx="8915400" cy="5252979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equirements and the interfaces between the Conventional and other subprojects </a:t>
            </a:r>
            <a:r>
              <a:rPr lang="en-US" dirty="0" smtClean="0"/>
              <a:t>have </a:t>
            </a:r>
            <a:r>
              <a:rPr lang="en-US" dirty="0" smtClean="0"/>
              <a:t>matured.</a:t>
            </a:r>
          </a:p>
          <a:p>
            <a:pPr lvl="2"/>
            <a:r>
              <a:rPr lang="en-US" dirty="0" smtClean="0"/>
              <a:t>Received final beam lattice; Solenoid installation and support requirements defined; Cooling </a:t>
            </a:r>
            <a:r>
              <a:rPr lang="en-US" dirty="0"/>
              <a:t>and power </a:t>
            </a:r>
            <a:r>
              <a:rPr lang="en-US" dirty="0" smtClean="0"/>
              <a:t>loads </a:t>
            </a:r>
            <a:r>
              <a:rPr lang="en-US" dirty="0" smtClean="0"/>
              <a:t>are well established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 smtClean="0"/>
              <a:t>Physical space requirements analyzed and adjusted for each phase of technical equipment installation and operation.</a:t>
            </a:r>
          </a:p>
          <a:p>
            <a:pPr lvl="2"/>
            <a:r>
              <a:rPr lang="en-US" dirty="0" smtClean="0"/>
              <a:t>Project Manager has put the Conventional Construction under change control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Independent Cost Estimate (ICE) completed, .4% delta on work to go.</a:t>
            </a:r>
          </a:p>
          <a:p>
            <a:r>
              <a:rPr lang="en-US" dirty="0" smtClean="0"/>
              <a:t>A&amp;E selected, final contract drawings developed, issued for RFP, proposals received and </a:t>
            </a:r>
            <a:r>
              <a:rPr lang="en-US" dirty="0" smtClean="0"/>
              <a:t>evaluated; </a:t>
            </a:r>
            <a:r>
              <a:rPr lang="en-US" dirty="0" smtClean="0"/>
              <a:t>contracts </a:t>
            </a:r>
            <a:r>
              <a:rPr lang="en-US" dirty="0" smtClean="0"/>
              <a:t>drafted and are under review.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Engineering since CD-1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1" y="1043046"/>
            <a:ext cx="4743450" cy="4987867"/>
          </a:xfrm>
        </p:spPr>
        <p:txBody>
          <a:bodyPr/>
          <a:lstStyle/>
          <a:p>
            <a:r>
              <a:rPr lang="en-US" dirty="0" smtClean="0"/>
              <a:t>Held Feb </a:t>
            </a:r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and </a:t>
            </a:r>
            <a:r>
              <a:rPr lang="en-US" dirty="0" smtClean="0"/>
              <a:t>15</a:t>
            </a:r>
            <a:r>
              <a:rPr lang="en-US" baseline="30000" dirty="0" smtClean="0"/>
              <a:t>th,</a:t>
            </a:r>
            <a:r>
              <a:rPr lang="en-US" dirty="0" smtClean="0"/>
              <a:t> 2014</a:t>
            </a:r>
            <a:endParaRPr lang="en-US" baseline="30000" dirty="0"/>
          </a:p>
          <a:p>
            <a:r>
              <a:rPr lang="en-US" dirty="0"/>
              <a:t>Based on </a:t>
            </a:r>
            <a:r>
              <a:rPr lang="en-US" dirty="0" smtClean="0"/>
              <a:t>U.S. </a:t>
            </a:r>
            <a:r>
              <a:rPr lang="en-US" dirty="0"/>
              <a:t>Army Corp of Engineers Methodology </a:t>
            </a:r>
          </a:p>
          <a:p>
            <a:pPr lvl="1"/>
            <a:r>
              <a:rPr lang="en-US" dirty="0"/>
              <a:t>20 participants including the </a:t>
            </a:r>
            <a:r>
              <a:rPr lang="en-US" dirty="0" smtClean="0"/>
              <a:t>A&amp;E discipline leads.</a:t>
            </a:r>
            <a:endParaRPr lang="en-US" dirty="0"/>
          </a:p>
          <a:p>
            <a:pPr lvl="1"/>
            <a:r>
              <a:rPr lang="en-US" dirty="0"/>
              <a:t>Speculation</a:t>
            </a:r>
            <a:r>
              <a:rPr lang="en-US" sz="2400" dirty="0"/>
              <a:t> </a:t>
            </a:r>
            <a:r>
              <a:rPr lang="en-US" dirty="0"/>
              <a:t>list</a:t>
            </a:r>
            <a:r>
              <a:rPr lang="en-US" sz="2400" dirty="0"/>
              <a:t> </a:t>
            </a:r>
            <a:r>
              <a:rPr lang="en-US" dirty="0"/>
              <a:t>contained 62 items; 20 have been accepted.</a:t>
            </a:r>
          </a:p>
          <a:p>
            <a:r>
              <a:rPr lang="en-US" dirty="0"/>
              <a:t>Items with major value impact </a:t>
            </a:r>
          </a:p>
          <a:p>
            <a:pPr lvl="1"/>
            <a:r>
              <a:rPr lang="en-US" dirty="0"/>
              <a:t>Eliminated Kautz Rd bypass</a:t>
            </a:r>
          </a:p>
          <a:p>
            <a:pPr lvl="1"/>
            <a:r>
              <a:rPr lang="en-US" dirty="0"/>
              <a:t>Reduced number of stairs tower </a:t>
            </a:r>
          </a:p>
          <a:p>
            <a:pPr lvl="1"/>
            <a:r>
              <a:rPr lang="en-US" dirty="0"/>
              <a:t>Increased crane hook height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87" y="1043045"/>
            <a:ext cx="3453213" cy="43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Performance Sustainable Building Compliance; DOE Guiding Principles.</a:t>
            </a:r>
          </a:p>
          <a:p>
            <a:r>
              <a:rPr lang="en-US" dirty="0" smtClean="0"/>
              <a:t>Meet all applicable building codes and material standards.</a:t>
            </a:r>
          </a:p>
          <a:p>
            <a:r>
              <a:rPr lang="en-US" dirty="0" smtClean="0"/>
              <a:t>Meet Fermilab Design Standards.</a:t>
            </a:r>
          </a:p>
          <a:p>
            <a:r>
              <a:rPr lang="en-US" dirty="0" smtClean="0"/>
              <a:t>Addendum A / Exhibit A defines the sub-contractor’s performance expectation for ES&amp;H, Quality, training, communication, schedule and acceptance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Technical </a:t>
            </a:r>
            <a:r>
              <a:rPr lang="en-US" dirty="0" smtClean="0"/>
              <a:t>Specifications </a:t>
            </a:r>
            <a:r>
              <a:rPr lang="en-US" dirty="0"/>
              <a:t>define the performance requirements for each material and product incorporated into the design.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9" name="Text Box 14"/>
          <p:cNvSpPr txBox="1">
            <a:spLocks noChangeAspect="1" noChangeArrowheads="1"/>
          </p:cNvSpPr>
          <p:nvPr/>
        </p:nvSpPr>
        <p:spPr bwMode="auto">
          <a:xfrm>
            <a:off x="385677" y="1898976"/>
            <a:ext cx="2528972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475.03.01 Conceptual Design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 *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 – T. Lackowski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0" name="Text Box 14"/>
          <p:cNvSpPr txBox="1">
            <a:spLocks noChangeAspect="1" noChangeArrowheads="1"/>
          </p:cNvSpPr>
          <p:nvPr/>
        </p:nvSpPr>
        <p:spPr bwMode="auto">
          <a:xfrm>
            <a:off x="5809675" y="1718000"/>
            <a:ext cx="2306036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 Construction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Lackowski*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 – T. Lackowski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1" name="Text Box 14"/>
          <p:cNvSpPr txBox="1">
            <a:spLocks noChangeAspect="1" noChangeArrowheads="1"/>
          </p:cNvSpPr>
          <p:nvPr/>
        </p:nvSpPr>
        <p:spPr bwMode="auto">
          <a:xfrm>
            <a:off x="385677" y="2640782"/>
            <a:ext cx="2528973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475.03.02 Preliminary/ Final Design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 *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CAM – T. Lackowski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2" name="Text Box 14"/>
          <p:cNvSpPr txBox="1">
            <a:spLocks noChangeAspect="1" noChangeArrowheads="1"/>
          </p:cNvSpPr>
          <p:nvPr/>
        </p:nvSpPr>
        <p:spPr bwMode="auto">
          <a:xfrm>
            <a:off x="6762750" y="2504787"/>
            <a:ext cx="207554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475.03.04.01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Times New Roman" charset="0"/>
                <a:cs typeface="Times New Roman"/>
              </a:rPr>
              <a:t>Mu2e Conventional Facilities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3" name="Text Box 14"/>
          <p:cNvSpPr txBox="1">
            <a:spLocks noChangeAspect="1" noChangeArrowheads="1"/>
          </p:cNvSpPr>
          <p:nvPr/>
        </p:nvSpPr>
        <p:spPr bwMode="auto">
          <a:xfrm>
            <a:off x="385678" y="3371799"/>
            <a:ext cx="2528972" cy="830997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475.03.03 Construction Phase Oversight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 *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Times New Roman" charset="0"/>
                <a:cs typeface="Times New Roman"/>
              </a:rPr>
              <a:t>CAM – T. Lackowski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4" name="Text Box 14"/>
          <p:cNvSpPr txBox="1">
            <a:spLocks noChangeAspect="1" noChangeArrowheads="1"/>
          </p:cNvSpPr>
          <p:nvPr/>
        </p:nvSpPr>
        <p:spPr bwMode="auto">
          <a:xfrm>
            <a:off x="6762750" y="3102501"/>
            <a:ext cx="191660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475.03.04.02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Times New Roman" charset="0"/>
                <a:cs typeface="Times New Roman"/>
              </a:rPr>
              <a:t>Delivery Ring Upgrade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5" name="Text Box 14"/>
          <p:cNvSpPr txBox="1">
            <a:spLocks noChangeAspect="1" noChangeArrowheads="1"/>
          </p:cNvSpPr>
          <p:nvPr/>
        </p:nvSpPr>
        <p:spPr bwMode="auto">
          <a:xfrm>
            <a:off x="385677" y="4278317"/>
            <a:ext cx="2528972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475.03.05 Project Close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 *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Times New Roman" charset="0"/>
                <a:cs typeface="Times New Roman"/>
              </a:rPr>
              <a:t>CAM – T. Lackowski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6" name="Text Box 14"/>
          <p:cNvSpPr txBox="1">
            <a:spLocks noChangeAspect="1" noChangeArrowheads="1"/>
          </p:cNvSpPr>
          <p:nvPr/>
        </p:nvSpPr>
        <p:spPr bwMode="auto">
          <a:xfrm>
            <a:off x="6762750" y="3690135"/>
            <a:ext cx="180975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475.03.04.03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Times New Roman" charset="0"/>
                <a:cs typeface="Times New Roman"/>
              </a:rPr>
              <a:t>Procured Items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479985" y="1554616"/>
            <a:ext cx="8168" cy="30656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5" idx="3"/>
          </p:cNvCxnSpPr>
          <p:nvPr/>
        </p:nvCxnSpPr>
        <p:spPr>
          <a:xfrm>
            <a:off x="2914649" y="4601483"/>
            <a:ext cx="573504" cy="71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3" idx="3"/>
          </p:cNvCxnSpPr>
          <p:nvPr/>
        </p:nvCxnSpPr>
        <p:spPr>
          <a:xfrm flipV="1">
            <a:off x="2914650" y="3782745"/>
            <a:ext cx="586203" cy="45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14650" y="2241298"/>
            <a:ext cx="56533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914650" y="2963947"/>
            <a:ext cx="565335" cy="25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spect="1" noChangeArrowheads="1"/>
          </p:cNvSpPr>
          <p:nvPr/>
        </p:nvSpPr>
        <p:spPr bwMode="auto">
          <a:xfrm>
            <a:off x="3479985" y="908285"/>
            <a:ext cx="1872268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Conventional Construction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T. Lackowski (FNAL)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20" name="Text Box 14"/>
          <p:cNvSpPr txBox="1">
            <a:spLocks noChangeAspect="1" noChangeArrowheads="1"/>
          </p:cNvSpPr>
          <p:nvPr/>
        </p:nvSpPr>
        <p:spPr bwMode="auto">
          <a:xfrm>
            <a:off x="385677" y="5036330"/>
            <a:ext cx="8293678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*   Project Team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Design Coordinator – R. Jedziniak; Civil – C. Federowicz;  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Architectural – Steve Dixon; Structural – T. Lackowski;  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Mechanical -  E. Huedem;   Electical – R. Wielgos; 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Construction Coordinator. -  R. Foutch;  Construction Safety Consultant – Environmental Resource Management 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Consulting A&amp;E - Middough Inc.;  Consulting Life Safety Eng.- AON; Commissioning - 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Primera</a:t>
            </a:r>
            <a:endParaRPr lang="en-US" sz="1200" dirty="0" smtClean="0">
              <a:solidFill>
                <a:srgbClr val="000000"/>
              </a:solidFill>
              <a:latin typeface="Times New Roman"/>
              <a:ea typeface="Times New Roman" charset="0"/>
              <a:cs typeface="Times New Roman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52253" y="1554616"/>
            <a:ext cx="7343" cy="38060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14"/>
          <p:cNvSpPr txBox="1">
            <a:spLocks noChangeAspect="1" noChangeArrowheads="1"/>
          </p:cNvSpPr>
          <p:nvPr/>
        </p:nvSpPr>
        <p:spPr bwMode="auto">
          <a:xfrm>
            <a:off x="5809675" y="4304209"/>
            <a:ext cx="2306036" cy="646331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475.03.04.04 Absorber Fabrication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 / CAM – R. Coleman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38" name="Text Box 14"/>
          <p:cNvSpPr txBox="1">
            <a:spLocks noChangeAspect="1" noChangeArrowheads="1"/>
          </p:cNvSpPr>
          <p:nvPr/>
        </p:nvSpPr>
        <p:spPr bwMode="auto">
          <a:xfrm>
            <a:off x="5809675" y="5037538"/>
            <a:ext cx="2306036" cy="461665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475.03.04.05 Building Controls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 / CAM –  B. Drendel 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Times New Roman" charset="0"/>
              <a:cs typeface="Times New Roman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352253" y="5360703"/>
            <a:ext cx="4427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66939" y="4627375"/>
            <a:ext cx="4427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66939" y="2020340"/>
            <a:ext cx="4427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94634" y="2364331"/>
            <a:ext cx="0" cy="15671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4" idx="1"/>
          </p:cNvCxnSpPr>
          <p:nvPr/>
        </p:nvCxnSpPr>
        <p:spPr>
          <a:xfrm>
            <a:off x="6287291" y="3333334"/>
            <a:ext cx="47545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2" idx="1"/>
          </p:cNvCxnSpPr>
          <p:nvPr/>
        </p:nvCxnSpPr>
        <p:spPr>
          <a:xfrm>
            <a:off x="6294634" y="2735619"/>
            <a:ext cx="46811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87291" y="3931480"/>
            <a:ext cx="47545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6300"/>
            <a:ext cx="8672513" cy="5248275"/>
          </a:xfrm>
        </p:spPr>
        <p:txBody>
          <a:bodyPr/>
          <a:lstStyle/>
          <a:p>
            <a:r>
              <a:rPr lang="en-US" sz="2000" dirty="0" smtClean="0"/>
              <a:t>Quality Assurance Program for the Mu2e Project, Mu2e Doc 677.</a:t>
            </a:r>
          </a:p>
          <a:p>
            <a:r>
              <a:rPr lang="en-US" sz="2000" dirty="0" smtClean="0"/>
              <a:t>FNAL Engineering Manual</a:t>
            </a:r>
          </a:p>
          <a:p>
            <a:r>
              <a:rPr lang="en-US" sz="2000" dirty="0" smtClean="0"/>
              <a:t>FESS Engineering Policies and Procedures</a:t>
            </a:r>
          </a:p>
          <a:p>
            <a:pPr lvl="1"/>
            <a:r>
              <a:rPr lang="en-US" sz="1800" dirty="0" smtClean="0"/>
              <a:t>FESS Engineering Design Guides</a:t>
            </a:r>
          </a:p>
          <a:p>
            <a:pPr lvl="1"/>
            <a:r>
              <a:rPr lang="en-US" sz="1800" dirty="0" smtClean="0"/>
              <a:t>FESS Engineering Cad Standards Manual</a:t>
            </a:r>
          </a:p>
          <a:p>
            <a:pPr lvl="1"/>
            <a:r>
              <a:rPr lang="en-US" sz="1800" dirty="0" smtClean="0"/>
              <a:t>Document Review Procedures</a:t>
            </a:r>
          </a:p>
          <a:p>
            <a:pPr lvl="1"/>
            <a:r>
              <a:rPr lang="en-US" sz="1800" dirty="0" smtClean="0"/>
              <a:t>AE Handbook</a:t>
            </a:r>
          </a:p>
          <a:p>
            <a:r>
              <a:rPr lang="en-US" sz="2000" dirty="0" smtClean="0"/>
              <a:t>Addendum A and Exhibit A define requirements for Subcontractor’s QC program.</a:t>
            </a:r>
          </a:p>
          <a:p>
            <a:r>
              <a:rPr lang="en-US" sz="2000" dirty="0" smtClean="0"/>
              <a:t>Middough Inc. Quality Control Plan</a:t>
            </a:r>
          </a:p>
          <a:p>
            <a:pPr lvl="1"/>
            <a:r>
              <a:rPr lang="en-US" sz="2000" dirty="0" smtClean="0"/>
              <a:t>Technical specifications define quality of installed products.</a:t>
            </a:r>
          </a:p>
          <a:p>
            <a:r>
              <a:rPr lang="en-US" dirty="0" smtClean="0"/>
              <a:t>Construction Coordinator </a:t>
            </a:r>
            <a:r>
              <a:rPr lang="en-US" dirty="0" smtClean="0"/>
              <a:t>is the </a:t>
            </a:r>
            <a:r>
              <a:rPr lang="en-US" dirty="0" smtClean="0"/>
              <a:t>first line of QA during </a:t>
            </a:r>
            <a:r>
              <a:rPr lang="en-US" dirty="0" smtClean="0"/>
              <a:t>Construction.</a:t>
            </a:r>
            <a:endParaRPr lang="en-US" dirty="0" smtClean="0"/>
          </a:p>
          <a:p>
            <a:r>
              <a:rPr lang="en-US" dirty="0" smtClean="0"/>
              <a:t>L2 / Construction Manager has overall responsibility for QA.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008" y="862071"/>
            <a:ext cx="8860809" cy="4987867"/>
          </a:xfrm>
        </p:spPr>
        <p:txBody>
          <a:bodyPr/>
          <a:lstStyle/>
          <a:p>
            <a:r>
              <a:rPr lang="en-US" sz="2200" dirty="0" smtClean="0"/>
              <a:t>Construction safety expectations are communicated in the Exhibit </a:t>
            </a:r>
            <a:r>
              <a:rPr lang="en-US" sz="2200" dirty="0"/>
              <a:t>A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flows down </a:t>
            </a:r>
            <a:r>
              <a:rPr lang="en-US" dirty="0" smtClean="0"/>
              <a:t>the essence </a:t>
            </a:r>
            <a:r>
              <a:rPr lang="en-US" dirty="0"/>
              <a:t>of the applicable chapters of </a:t>
            </a:r>
            <a:r>
              <a:rPr lang="en-US" dirty="0" smtClean="0"/>
              <a:t>FESHM. </a:t>
            </a:r>
            <a:endParaRPr lang="en-US" dirty="0"/>
          </a:p>
          <a:p>
            <a:pPr lvl="1"/>
            <a:r>
              <a:rPr lang="en-US" dirty="0"/>
              <a:t>requires conformance to OSHA 1926.</a:t>
            </a:r>
          </a:p>
          <a:p>
            <a:pPr lvl="1"/>
            <a:r>
              <a:rPr lang="en-US" dirty="0"/>
              <a:t>requires Hazard </a:t>
            </a:r>
            <a:r>
              <a:rPr lang="en-US" dirty="0" smtClean="0"/>
              <a:t>Analysis </a:t>
            </a:r>
            <a:r>
              <a:rPr lang="en-US" dirty="0"/>
              <a:t>approach.</a:t>
            </a:r>
          </a:p>
          <a:p>
            <a:r>
              <a:rPr lang="en-US" sz="2200" dirty="0"/>
              <a:t>The Addendum to Exhibit A </a:t>
            </a:r>
            <a:endParaRPr lang="en-US" sz="2200" dirty="0" smtClean="0"/>
          </a:p>
          <a:p>
            <a:pPr lvl="1"/>
            <a:r>
              <a:rPr lang="en-US" dirty="0" smtClean="0"/>
              <a:t>Defines subcontractor’s oversight </a:t>
            </a:r>
            <a:r>
              <a:rPr lang="en-US" dirty="0" smtClean="0"/>
              <a:t>requirements.</a:t>
            </a:r>
            <a:endParaRPr lang="en-US" dirty="0" smtClean="0"/>
          </a:p>
          <a:p>
            <a:pPr lvl="2"/>
            <a:r>
              <a:rPr lang="en-US" dirty="0" smtClean="0"/>
              <a:t>On site Project Manager, Site Superintendent and Safety </a:t>
            </a:r>
            <a:r>
              <a:rPr lang="en-US" dirty="0" smtClean="0"/>
              <a:t>Representative.</a:t>
            </a:r>
            <a:endParaRPr lang="en-US" dirty="0" smtClean="0"/>
          </a:p>
          <a:p>
            <a:pPr lvl="2"/>
            <a:r>
              <a:rPr lang="en-US" dirty="0" smtClean="0"/>
              <a:t>Requires the </a:t>
            </a:r>
            <a:r>
              <a:rPr lang="en-US" dirty="0"/>
              <a:t>corporate safety </a:t>
            </a:r>
            <a:r>
              <a:rPr lang="en-US" dirty="0" smtClean="0"/>
              <a:t>person be involved </a:t>
            </a:r>
            <a:r>
              <a:rPr lang="en-US" dirty="0"/>
              <a:t>during preparatory </a:t>
            </a:r>
            <a:r>
              <a:rPr lang="en-US" dirty="0" smtClean="0"/>
              <a:t>meetings, make bi-monthly walk through and assist in any </a:t>
            </a:r>
            <a:r>
              <a:rPr lang="en-US" dirty="0" smtClean="0"/>
              <a:t>investigations.</a:t>
            </a:r>
            <a:endParaRPr lang="en-US" dirty="0" smtClean="0"/>
          </a:p>
          <a:p>
            <a:pPr lvl="1"/>
            <a:r>
              <a:rPr lang="en-US" dirty="0" smtClean="0"/>
              <a:t>Defines Fermilab </a:t>
            </a:r>
            <a:r>
              <a:rPr lang="en-US" dirty="0" smtClean="0"/>
              <a:t>specific training requirements.</a:t>
            </a:r>
            <a:endParaRPr lang="en-US" dirty="0" smtClean="0"/>
          </a:p>
          <a:p>
            <a:r>
              <a:rPr lang="en-US" sz="2200" dirty="0" smtClean="0"/>
              <a:t>Fermilab </a:t>
            </a:r>
            <a:r>
              <a:rPr lang="en-US" sz="2200" dirty="0"/>
              <a:t>will use a consultant ES&amp;H professional to augment its </a:t>
            </a:r>
            <a:r>
              <a:rPr lang="en-US" sz="2200" dirty="0" smtClean="0"/>
              <a:t>Construction Coordinator.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0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9696"/>
            <a:ext cx="8672513" cy="4987867"/>
          </a:xfrm>
        </p:spPr>
        <p:txBody>
          <a:bodyPr/>
          <a:lstStyle/>
          <a:p>
            <a:r>
              <a:rPr lang="en-US" dirty="0"/>
              <a:t>NEPA </a:t>
            </a:r>
            <a:r>
              <a:rPr lang="en-US" dirty="0" smtClean="0"/>
              <a:t>approved, and </a:t>
            </a:r>
            <a:r>
              <a:rPr lang="en-US" dirty="0"/>
              <a:t>CX issued </a:t>
            </a:r>
            <a:r>
              <a:rPr lang="en-US" dirty="0" smtClean="0"/>
              <a:t>at beginning of CD-1.</a:t>
            </a:r>
            <a:endParaRPr lang="en-US" dirty="0"/>
          </a:p>
          <a:p>
            <a:pPr lvl="1"/>
            <a:r>
              <a:rPr lang="en-US" dirty="0"/>
              <a:t>Mu2e </a:t>
            </a:r>
            <a:r>
              <a:rPr lang="en-US" dirty="0" smtClean="0"/>
              <a:t>is included in </a:t>
            </a:r>
            <a:r>
              <a:rPr lang="en-US" dirty="0"/>
              <a:t>the Muon </a:t>
            </a:r>
            <a:r>
              <a:rPr lang="en-US" dirty="0" smtClean="0"/>
              <a:t>Campus IEPA </a:t>
            </a:r>
            <a:r>
              <a:rPr lang="en-US" dirty="0" smtClean="0"/>
              <a:t>SWPPP, approved.</a:t>
            </a:r>
            <a:endParaRPr lang="en-US" dirty="0"/>
          </a:p>
          <a:p>
            <a:pPr lvl="1"/>
            <a:r>
              <a:rPr lang="en-US" dirty="0"/>
              <a:t>Domestic Water Permit to Construct is approved, Application for Operating Permit will be </a:t>
            </a:r>
            <a:r>
              <a:rPr lang="en-US" dirty="0" smtClean="0"/>
              <a:t>completed </a:t>
            </a:r>
            <a:r>
              <a:rPr lang="en-US" dirty="0"/>
              <a:t>prior to placing new piping into service. </a:t>
            </a:r>
          </a:p>
          <a:p>
            <a:pPr lvl="1"/>
            <a:r>
              <a:rPr lang="en-US" dirty="0"/>
              <a:t>Sanitary Sewer Permit is not required.</a:t>
            </a:r>
          </a:p>
          <a:p>
            <a:pPr lvl="1"/>
            <a:endParaRPr lang="en-US" dirty="0"/>
          </a:p>
          <a:p>
            <a:r>
              <a:rPr lang="en-US" dirty="0"/>
              <a:t>The project’s goal is to </a:t>
            </a:r>
            <a:r>
              <a:rPr lang="en-US" dirty="0" smtClean="0"/>
              <a:t>have a </a:t>
            </a:r>
            <a:r>
              <a:rPr lang="en-US" dirty="0"/>
              <a:t>safe work place with zero incidences.  This will be achieved by aggressive compliance to the existing, robust, integrated safety management </a:t>
            </a:r>
            <a:r>
              <a:rPr lang="en-US" dirty="0" smtClean="0"/>
              <a:t>(ISM) systems </a:t>
            </a:r>
            <a:r>
              <a:rPr lang="en-US" dirty="0"/>
              <a:t>for construction that exist at Fermilab.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9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882709"/>
            <a:ext cx="8672513" cy="4987867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level </a:t>
            </a:r>
            <a:r>
              <a:rPr lang="en-US" dirty="0" smtClean="0"/>
              <a:t>risks; O</a:t>
            </a:r>
            <a:r>
              <a:rPr lang="en-US" dirty="0" smtClean="0"/>
              <a:t>ne </a:t>
            </a:r>
            <a:r>
              <a:rPr lang="en-US" dirty="0" smtClean="0"/>
              <a:t>opportunity and three </a:t>
            </a:r>
            <a:r>
              <a:rPr lang="en-US" dirty="0" smtClean="0"/>
              <a:t>threats risks have been </a:t>
            </a:r>
            <a:r>
              <a:rPr lang="en-US" dirty="0" smtClean="0"/>
              <a:t>mitigated.</a:t>
            </a:r>
          </a:p>
          <a:p>
            <a:pPr lvl="1"/>
            <a:r>
              <a:rPr lang="en-US" dirty="0" smtClean="0"/>
              <a:t>The two construction cost </a:t>
            </a:r>
            <a:r>
              <a:rPr lang="en-US" dirty="0" smtClean="0"/>
              <a:t>risks </a:t>
            </a:r>
            <a:r>
              <a:rPr lang="en-US" dirty="0" smtClean="0"/>
              <a:t>have </a:t>
            </a:r>
            <a:r>
              <a:rPr lang="en-US" dirty="0" smtClean="0"/>
              <a:t>been retired </a:t>
            </a:r>
            <a:r>
              <a:rPr lang="en-US" dirty="0" smtClean="0"/>
              <a:t>or </a:t>
            </a:r>
            <a:r>
              <a:rPr lang="en-US" dirty="0" smtClean="0"/>
              <a:t>accepted with receipt of </a:t>
            </a:r>
            <a:r>
              <a:rPr lang="en-US" dirty="0" smtClean="0"/>
              <a:t>proposals.</a:t>
            </a:r>
            <a:endParaRPr lang="en-US" dirty="0" smtClean="0"/>
          </a:p>
          <a:p>
            <a:pPr lvl="1"/>
            <a:r>
              <a:rPr lang="en-US" dirty="0" smtClean="0"/>
              <a:t>“Significant </a:t>
            </a:r>
            <a:r>
              <a:rPr lang="en-US" dirty="0"/>
              <a:t>injury or death associated with Mu2e </a:t>
            </a:r>
            <a:r>
              <a:rPr lang="en-US" dirty="0" smtClean="0"/>
              <a:t>construction/assembly” transferred to Project Manager; but Conventional </a:t>
            </a:r>
            <a:r>
              <a:rPr lang="en-US" dirty="0"/>
              <a:t>Construction </a:t>
            </a:r>
            <a:r>
              <a:rPr lang="en-US" dirty="0" smtClean="0"/>
              <a:t>maintains a significant </a:t>
            </a:r>
            <a:r>
              <a:rPr lang="en-US" dirty="0" smtClean="0"/>
              <a:t>ownership in this risk. </a:t>
            </a:r>
          </a:p>
          <a:p>
            <a:pPr lvl="1"/>
            <a:r>
              <a:rPr lang="en-US" dirty="0" smtClean="0"/>
              <a:t>Need for a parallel electrical </a:t>
            </a:r>
            <a:r>
              <a:rPr lang="en-US" dirty="0" smtClean="0"/>
              <a:t>feeder from Master Sub Station to campus, </a:t>
            </a:r>
            <a:r>
              <a:rPr lang="en-US" dirty="0" smtClean="0"/>
              <a:t>transferred to Muon Campus. </a:t>
            </a:r>
          </a:p>
          <a:p>
            <a:r>
              <a:rPr lang="en-US" dirty="0" smtClean="0"/>
              <a:t>Of the 35 lower level subproject risks;</a:t>
            </a:r>
          </a:p>
          <a:p>
            <a:pPr lvl="1"/>
            <a:r>
              <a:rPr lang="en-US" dirty="0" smtClean="0"/>
              <a:t>14 are Accepted</a:t>
            </a:r>
          </a:p>
          <a:p>
            <a:pPr lvl="1"/>
            <a:r>
              <a:rPr lang="en-US" dirty="0" smtClean="0"/>
              <a:t>17 have been retired</a:t>
            </a:r>
          </a:p>
          <a:p>
            <a:pPr lvl="1"/>
            <a:r>
              <a:rPr lang="en-US" dirty="0" smtClean="0"/>
              <a:t>4 transferred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74" y="832875"/>
            <a:ext cx="481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72803"/>
              </p:ext>
            </p:extLst>
          </p:nvPr>
        </p:nvGraphicFramePr>
        <p:xfrm>
          <a:off x="214952" y="1467134"/>
          <a:ext cx="8751626" cy="3439237"/>
        </p:xfrm>
        <a:graphic>
          <a:graphicData uri="http://schemas.openxmlformats.org/drawingml/2006/table">
            <a:tbl>
              <a:tblPr/>
              <a:tblGrid>
                <a:gridCol w="3335147"/>
                <a:gridCol w="890208"/>
                <a:gridCol w="890208"/>
                <a:gridCol w="890208"/>
                <a:gridCol w="915285"/>
                <a:gridCol w="915285"/>
                <a:gridCol w="915285"/>
              </a:tblGrid>
              <a:tr h="32925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K$)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843" marR="8843" marT="884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5867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 Uncertainty (on remaining budget)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on (on remaining budget)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475.03.01 Conv.Constr. Conceptual Design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221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316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537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100%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537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475.03.02 Conv.Constr. Preliminary/Final Design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1,413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842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2,255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114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76%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2,370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475.03.03 Conv.Constr. Construction Phase Oversight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517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1,968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2,485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505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20%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2,990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475.03.04 Construction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15,369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232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15,600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2,769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18%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18,369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475.03.05 Conv.Constr. Project Close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156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212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367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73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20%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441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475.03.99 Risk Based Contingency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-637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-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-637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604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17,675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3,570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21,245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2,825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15%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0" dirty="0">
                          <a:effectLst/>
                          <a:latin typeface="Microsoft Sans Serif"/>
                        </a:rPr>
                        <a:t>24,070</a:t>
                      </a:r>
                    </a:p>
                  </a:txBody>
                  <a:tcPr marL="8843" marR="8843" marT="88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772"/>
            <a:ext cx="4799922" cy="350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21" y="3316405"/>
            <a:ext cx="4719446" cy="28865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96" y="2650414"/>
            <a:ext cx="35972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c 12"/>
          <p:cNvSpPr/>
          <p:nvPr/>
        </p:nvSpPr>
        <p:spPr>
          <a:xfrm>
            <a:off x="5218216" y="2183642"/>
            <a:ext cx="75063" cy="4571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4369" y="807604"/>
            <a:ext cx="358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ansSerif" panose="00000400000000000000" pitchFamily="2" charset="2"/>
              </a:rPr>
              <a:t>Resource</a:t>
            </a:r>
            <a:r>
              <a:rPr lang="en-US" sz="2000" b="1" dirty="0" smtClean="0"/>
              <a:t> Type          AY K$</a:t>
            </a:r>
            <a:endParaRPr lang="en-US" sz="20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46470" y="924830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8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8"/>
          </p:nvPr>
        </p:nvSpPr>
        <p:spPr>
          <a:xfrm>
            <a:off x="161925" y="2362164"/>
            <a:ext cx="8539801" cy="3491232"/>
          </a:xfrm>
        </p:spPr>
        <p:txBody>
          <a:bodyPr/>
          <a:lstStyle/>
          <a:p>
            <a:pPr marL="3200400" lvl="7" indent="0">
              <a:buNone/>
            </a:pPr>
            <a:r>
              <a:rPr lang="en-US" dirty="0" smtClean="0"/>
              <a:t>Field of Expertise 			</a:t>
            </a:r>
            <a:r>
              <a:rPr lang="en-US" dirty="0"/>
              <a:t>Y</a:t>
            </a:r>
            <a:r>
              <a:rPr lang="en-US" dirty="0" smtClean="0"/>
              <a:t>ears @ Fermi</a:t>
            </a:r>
          </a:p>
          <a:p>
            <a:r>
              <a:rPr lang="en-US" sz="2000" dirty="0" smtClean="0"/>
              <a:t>Ron Jedziniak			Design Coordination	       42/18	</a:t>
            </a:r>
          </a:p>
          <a:p>
            <a:r>
              <a:rPr lang="en-US" sz="2000" dirty="0" smtClean="0"/>
              <a:t>Chuck Federowicz</a:t>
            </a:r>
            <a:r>
              <a:rPr lang="en-US" sz="2000" dirty="0"/>
              <a:t>*</a:t>
            </a:r>
            <a:r>
              <a:rPr lang="en-US" sz="2000" dirty="0" smtClean="0"/>
              <a:t>		Civil/Environmental		</a:t>
            </a:r>
            <a:r>
              <a:rPr lang="en-US" sz="2000" dirty="0"/>
              <a:t> </a:t>
            </a:r>
            <a:r>
              <a:rPr lang="en-US" sz="2000" dirty="0" smtClean="0"/>
              <a:t>      38/30</a:t>
            </a:r>
          </a:p>
          <a:p>
            <a:r>
              <a:rPr lang="en-US" sz="2000" dirty="0" smtClean="0"/>
              <a:t>Steve Dixon*				Architect				       31/23</a:t>
            </a:r>
          </a:p>
          <a:p>
            <a:r>
              <a:rPr lang="en-US" sz="2000" dirty="0" smtClean="0"/>
              <a:t>Tom Lackowski*		    	Structural 					 38/30</a:t>
            </a:r>
          </a:p>
          <a:p>
            <a:r>
              <a:rPr lang="en-US" sz="2000" dirty="0" smtClean="0"/>
              <a:t>Emil Huedem*			Mechanical 					 29/23</a:t>
            </a:r>
          </a:p>
          <a:p>
            <a:r>
              <a:rPr lang="en-US" sz="2000" dirty="0" smtClean="0"/>
              <a:t>Randy Wielgos*			Electrical					</a:t>
            </a:r>
            <a:r>
              <a:rPr lang="en-US" sz="2000" dirty="0"/>
              <a:t> </a:t>
            </a:r>
            <a:r>
              <a:rPr lang="en-US" sz="2000" dirty="0" smtClean="0"/>
              <a:t>28/5</a:t>
            </a:r>
          </a:p>
          <a:p>
            <a:r>
              <a:rPr lang="en-US" sz="2000" dirty="0" smtClean="0"/>
              <a:t>Jim Niehoff				Fire Protection / Detection	 25/22</a:t>
            </a:r>
          </a:p>
          <a:p>
            <a:r>
              <a:rPr lang="en-US" sz="2000" dirty="0" smtClean="0"/>
              <a:t>Tim Trout*				Construction Coordinator      37/12</a:t>
            </a:r>
          </a:p>
          <a:p>
            <a:r>
              <a:rPr lang="en-US" dirty="0" smtClean="0"/>
              <a:t>* </a:t>
            </a:r>
            <a:r>
              <a:rPr lang="en-US" sz="1800" dirty="0" smtClean="0"/>
              <a:t>Denotes Professional License</a:t>
            </a:r>
          </a:p>
          <a:p>
            <a:pPr lvl="1" algn="ctr"/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>
          <a:xfrm>
            <a:off x="11106915" y="1616900"/>
            <a:ext cx="4251960" cy="329958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3"/>
          </p:nvPr>
        </p:nvSpPr>
        <p:spPr>
          <a:xfrm>
            <a:off x="9814873" y="4578095"/>
            <a:ext cx="7777801" cy="12658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7"/>
          </p:nvPr>
        </p:nvSpPr>
        <p:spPr>
          <a:xfrm>
            <a:off x="228600" y="862720"/>
            <a:ext cx="8686799" cy="1212618"/>
          </a:xfrm>
        </p:spPr>
        <p:txBody>
          <a:bodyPr/>
          <a:lstStyle/>
          <a:p>
            <a:r>
              <a:rPr lang="en-US" dirty="0"/>
              <a:t>Tom Lackowski- L2 Manager</a:t>
            </a:r>
          </a:p>
          <a:p>
            <a:pPr lvl="1"/>
            <a:r>
              <a:rPr lang="en-US" dirty="0" smtClean="0"/>
              <a:t>36 years experience; 30 </a:t>
            </a:r>
            <a:r>
              <a:rPr lang="en-US" dirty="0"/>
              <a:t>years </a:t>
            </a:r>
            <a:r>
              <a:rPr lang="en-US" dirty="0" smtClean="0"/>
              <a:t>at </a:t>
            </a:r>
            <a:r>
              <a:rPr lang="en-US" dirty="0"/>
              <a:t>Fermilab, State of Illinois Licensed Architect, State of Illinois Licensed Structural Engineer, Project Management Professional  (PMP).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Construction </a:t>
            </a:r>
            <a:r>
              <a:rPr lang="en-US" dirty="0" smtClean="0"/>
              <a:t>Fermi Team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1925" y="2324100"/>
            <a:ext cx="88296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2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3" y="1252567"/>
            <a:ext cx="7432555" cy="4825653"/>
          </a:xfrm>
        </p:spPr>
      </p:pic>
      <p:sp>
        <p:nvSpPr>
          <p:cNvPr id="8" name="TextBox 7"/>
          <p:cNvSpPr txBox="1"/>
          <p:nvPr/>
        </p:nvSpPr>
        <p:spPr>
          <a:xfrm>
            <a:off x="5238750" y="1052512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ansSerif" panose="00000400000000000000" pitchFamily="2" charset="2"/>
              </a:rPr>
              <a:t>AY K$</a:t>
            </a:r>
            <a:endParaRPr lang="en-US" sz="2000" b="1" dirty="0">
              <a:latin typeface="SansSerif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0001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 by 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5715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5840" y="5722620"/>
            <a:ext cx="626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FESS Engineering  provides the Construction Management and Coordination with in-house personnel.  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" y="825690"/>
            <a:ext cx="8953895" cy="48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and M&amp;S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" y="1091821"/>
            <a:ext cx="8924574" cy="4899546"/>
          </a:xfrm>
        </p:spPr>
      </p:pic>
    </p:spTree>
    <p:extLst>
      <p:ext uri="{BB962C8B-B14F-4D97-AF65-F5344CB8AC3E}">
        <p14:creationId xmlns:p14="http://schemas.microsoft.com/office/powerpoint/2010/main" val="164759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1021177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5" y="886967"/>
            <a:ext cx="7769120" cy="53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" y="5450772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70256"/>
              </p:ext>
            </p:extLst>
          </p:nvPr>
        </p:nvGraphicFramePr>
        <p:xfrm>
          <a:off x="4" y="5556023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3" y="5450772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0" y="5489186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-1835731" y="352552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819731" y="353187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20448" y="352765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18619" y="353822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3319" y="354457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85669" y="354457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5301669" y="355092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334857" y="3525524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3120" y="5844658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56" name="Diamond 55"/>
          <p:cNvSpPr>
            <a:spLocks noChangeAspect="1"/>
          </p:cNvSpPr>
          <p:nvPr/>
        </p:nvSpPr>
        <p:spPr>
          <a:xfrm>
            <a:off x="1242488" y="5683161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Connector 56"/>
          <p:cNvCxnSpPr>
            <a:stCxn id="56" idx="0"/>
          </p:cNvCxnSpPr>
          <p:nvPr/>
        </p:nvCxnSpPr>
        <p:spPr>
          <a:xfrm rot="16200000" flipV="1">
            <a:off x="-898957" y="3424557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iamond 57"/>
          <p:cNvSpPr>
            <a:spLocks noChangeAspect="1"/>
          </p:cNvSpPr>
          <p:nvPr/>
        </p:nvSpPr>
        <p:spPr>
          <a:xfrm>
            <a:off x="1626731" y="5680667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>
            <a:stCxn id="58" idx="0"/>
          </p:cNvCxnSpPr>
          <p:nvPr/>
        </p:nvCxnSpPr>
        <p:spPr>
          <a:xfrm rot="16200000" flipV="1">
            <a:off x="-514714" y="3422063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57200" y="82458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17870" y="831963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CD-2/3b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03056" y="831963"/>
            <a:ext cx="87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</a:t>
            </a:r>
            <a:r>
              <a:rPr lang="en-US" sz="1400" dirty="0"/>
              <a:t>4</a:t>
            </a:r>
            <a:endParaRPr lang="en-US" sz="1400" dirty="0" smtClean="0"/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2247319" y="3527609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052227" y="4410956"/>
            <a:ext cx="4285976" cy="26609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Detector Prototypes and Construction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997474" y="5142113"/>
            <a:ext cx="3894640" cy="257251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Accelerator and Beamline Construction 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6" name="Diamond 65"/>
          <p:cNvSpPr>
            <a:spLocks noChangeAspect="1"/>
          </p:cNvSpPr>
          <p:nvPr/>
        </p:nvSpPr>
        <p:spPr>
          <a:xfrm>
            <a:off x="7628264" y="5655854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/>
          <p:cNvCxnSpPr>
            <a:stCxn id="66" idx="0"/>
          </p:cNvCxnSpPr>
          <p:nvPr/>
        </p:nvCxnSpPr>
        <p:spPr>
          <a:xfrm rot="16200000" flipV="1">
            <a:off x="5486819" y="3397250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570563" y="2491796"/>
            <a:ext cx="3149600" cy="245784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Infrastructure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230810" y="3939122"/>
            <a:ext cx="1382438" cy="428367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/>
                <a:cs typeface="Calibri"/>
              </a:rPr>
              <a:t>Solenoid Installation and Commissioning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0" name="6-Point Star 69"/>
          <p:cNvSpPr>
            <a:spLocks noChangeAspect="1"/>
          </p:cNvSpPr>
          <p:nvPr/>
        </p:nvSpPr>
        <p:spPr>
          <a:xfrm>
            <a:off x="7521808" y="1542152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794509" y="1337126"/>
            <a:ext cx="90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KPPs Satisfied</a:t>
            </a:r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2124658" y="2111331"/>
            <a:ext cx="4466642" cy="2892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Fabrication and QA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-17324" y="1717072"/>
            <a:ext cx="2988253" cy="290873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Design/Prototypes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892114" y="4907247"/>
            <a:ext cx="1021273" cy="571235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/>
                <a:cs typeface="Calibri"/>
              </a:rPr>
              <a:t>Accelerator Commissioning (off Project)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Diamond 36"/>
          <p:cNvSpPr>
            <a:spLocks noChangeAspect="1"/>
          </p:cNvSpPr>
          <p:nvPr/>
        </p:nvSpPr>
        <p:spPr>
          <a:xfrm>
            <a:off x="2880315" y="5680668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rot="16200000" flipV="1">
            <a:off x="738870" y="3422064"/>
            <a:ext cx="4507992" cy="921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19599" y="824580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354925" y="1227181"/>
            <a:ext cx="2822651" cy="314971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libri"/>
                <a:cs typeface="Calibri"/>
              </a:rPr>
              <a:t>Fabricate and  QA Superconductor</a:t>
            </a:r>
            <a:endParaRPr lang="en-US"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797050" y="3297005"/>
            <a:ext cx="1568450" cy="41148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Mu2e Conventional Facilities</a:t>
            </a:r>
            <a:endParaRPr lang="en-US" sz="1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38203" y="4561467"/>
            <a:ext cx="262747" cy="33655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4038" y="4704351"/>
            <a:ext cx="1428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Cosmic Ray System Test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07156" y="3714361"/>
            <a:ext cx="5179" cy="28585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81164" y="3994850"/>
            <a:ext cx="528636" cy="1072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212" y="3899621"/>
            <a:ext cx="1151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Base Slab Complete</a:t>
            </a:r>
            <a:endParaRPr lang="en-US" sz="900" dirty="0"/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2828407" y="3708485"/>
            <a:ext cx="1" cy="54960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148984" y="4252076"/>
            <a:ext cx="679423" cy="60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947171" y="4137709"/>
            <a:ext cx="1338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Building Weather Tight</a:t>
            </a:r>
            <a:endParaRPr lang="en-US" sz="900" dirty="0"/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476654" y="3700115"/>
            <a:ext cx="0" cy="45319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948016" y="4145150"/>
            <a:ext cx="52863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81012" y="4023443"/>
            <a:ext cx="15531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Concrete Complete to Grade</a:t>
            </a:r>
            <a:endParaRPr lang="en-US" sz="900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3294887" y="3708485"/>
            <a:ext cx="0" cy="63512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559324" y="4343606"/>
            <a:ext cx="73556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413652" y="4237651"/>
            <a:ext cx="1338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Beneficial Occupancy</a:t>
            </a:r>
            <a:endParaRPr lang="en-US" sz="900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861046" y="3725743"/>
            <a:ext cx="0" cy="15369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1328785" y="3872858"/>
            <a:ext cx="52863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00038" y="3764018"/>
            <a:ext cx="10277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Notice to Proceed</a:t>
            </a:r>
            <a:endParaRPr lang="en-US" sz="900" dirty="0"/>
          </a:p>
        </p:txBody>
      </p:sp>
      <p:sp>
        <p:nvSpPr>
          <p:cNvPr id="96" name="Rectangle 95"/>
          <p:cNvSpPr/>
          <p:nvPr/>
        </p:nvSpPr>
        <p:spPr>
          <a:xfrm>
            <a:off x="2881904" y="2803649"/>
            <a:ext cx="736557" cy="464892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Calibri"/>
                <a:cs typeface="Calibri"/>
              </a:rPr>
              <a:t>Delivery Ring Upgrades</a:t>
            </a:r>
            <a:endParaRPr lang="en-US" sz="1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227616" y="3337696"/>
            <a:ext cx="1108203" cy="319871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Calibri"/>
                <a:cs typeface="Calibri"/>
              </a:rPr>
              <a:t>Procure Concrete Shield Blocks</a:t>
            </a:r>
            <a:endParaRPr lang="en-US" sz="1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9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534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final design that fully satisfies the requirements.</a:t>
            </a:r>
          </a:p>
          <a:p>
            <a:r>
              <a:rPr lang="en-US" dirty="0" smtClean="0"/>
              <a:t>Costs, scope, and schedule </a:t>
            </a:r>
            <a:r>
              <a:rPr lang="en-US" dirty="0" smtClean="0"/>
              <a:t>through </a:t>
            </a:r>
            <a:r>
              <a:rPr lang="en-US" dirty="0" smtClean="0"/>
              <a:t>CD-4 </a:t>
            </a:r>
            <a:r>
              <a:rPr lang="en-US" dirty="0" smtClean="0"/>
              <a:t>are understood.</a:t>
            </a:r>
          </a:p>
          <a:p>
            <a:pPr lvl="1"/>
            <a:r>
              <a:rPr lang="en-US" dirty="0" smtClean="0"/>
              <a:t>ICE was within .4% of engineers estimate for remaining work.</a:t>
            </a:r>
          </a:p>
          <a:p>
            <a:pPr lvl="1"/>
            <a:r>
              <a:rPr lang="en-US" dirty="0" smtClean="0"/>
              <a:t>The Mu2e Conventional Facilities subcontract has proposals in hand at 4% below engineers estimate.</a:t>
            </a:r>
          </a:p>
          <a:p>
            <a:pPr lvl="1"/>
            <a:r>
              <a:rPr lang="en-US" dirty="0" smtClean="0"/>
              <a:t>The remaining construction packages</a:t>
            </a:r>
            <a:r>
              <a:rPr lang="en-US" dirty="0"/>
              <a:t> </a:t>
            </a:r>
            <a:r>
              <a:rPr lang="en-US" dirty="0" smtClean="0"/>
              <a:t>have substantially complete contract documents.  </a:t>
            </a:r>
          </a:p>
          <a:p>
            <a:r>
              <a:rPr lang="en-US" dirty="0"/>
              <a:t>I</a:t>
            </a:r>
            <a:r>
              <a:rPr lang="en-US" dirty="0" smtClean="0"/>
              <a:t>nterfaces </a:t>
            </a:r>
            <a:r>
              <a:rPr lang="en-US" dirty="0"/>
              <a:t>are identified and </a:t>
            </a:r>
            <a:r>
              <a:rPr lang="en-US" dirty="0" smtClean="0"/>
              <a:t>defined.</a:t>
            </a:r>
            <a:endParaRPr lang="en-US" dirty="0"/>
          </a:p>
          <a:p>
            <a:r>
              <a:rPr lang="en-US" dirty="0"/>
              <a:t>Resource needs </a:t>
            </a:r>
            <a:r>
              <a:rPr lang="en-US" dirty="0" smtClean="0"/>
              <a:t>understood and individuals identified.</a:t>
            </a:r>
            <a:endParaRPr lang="en-US" dirty="0"/>
          </a:p>
          <a:p>
            <a:r>
              <a:rPr lang="en-US" dirty="0"/>
              <a:t>ES&amp;H embedded into all aspects of the </a:t>
            </a:r>
            <a:r>
              <a:rPr lang="en-US" dirty="0" smtClean="0"/>
              <a:t>Project.</a:t>
            </a:r>
            <a:endParaRPr lang="en-US" dirty="0"/>
          </a:p>
          <a:p>
            <a:r>
              <a:rPr lang="en-US" dirty="0"/>
              <a:t>Responded to all recommendations from previous </a:t>
            </a:r>
            <a:r>
              <a:rPr lang="en-US" dirty="0" smtClean="0"/>
              <a:t>reviews.</a:t>
            </a:r>
            <a:endParaRPr lang="en-US" dirty="0"/>
          </a:p>
          <a:p>
            <a:r>
              <a:rPr lang="en-US" b="1" dirty="0"/>
              <a:t>Conventional </a:t>
            </a:r>
            <a:r>
              <a:rPr lang="en-US" b="1" dirty="0" smtClean="0"/>
              <a:t>Construction is </a:t>
            </a:r>
            <a:r>
              <a:rPr lang="en-US" b="1" dirty="0"/>
              <a:t>ready for </a:t>
            </a:r>
            <a:r>
              <a:rPr lang="en-US" b="1" dirty="0" smtClean="0"/>
              <a:t>CD-2 and CD-3b.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07" y="843462"/>
            <a:ext cx="8925636" cy="5229224"/>
          </a:xfrm>
        </p:spPr>
        <p:txBody>
          <a:bodyPr/>
          <a:lstStyle/>
          <a:p>
            <a:r>
              <a:rPr lang="en-US" dirty="0" smtClean="0"/>
              <a:t>Following the CD-1 recommendations: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reliminary and final design has been completed. </a:t>
            </a:r>
          </a:p>
          <a:p>
            <a:pPr lvl="2"/>
            <a:r>
              <a:rPr lang="en-US" dirty="0" smtClean="0"/>
              <a:t>AE (Architect/Engineering) </a:t>
            </a:r>
            <a:r>
              <a:rPr lang="en-US" dirty="0"/>
              <a:t>team </a:t>
            </a:r>
            <a:r>
              <a:rPr lang="en-US" dirty="0" smtClean="0"/>
              <a:t>continuity </a:t>
            </a:r>
            <a:r>
              <a:rPr lang="en-US" dirty="0" smtClean="0"/>
              <a:t>maintained </a:t>
            </a:r>
            <a:r>
              <a:rPr lang="en-US" dirty="0" smtClean="0"/>
              <a:t>by minimizing the </a:t>
            </a:r>
            <a:r>
              <a:rPr lang="en-US" dirty="0"/>
              <a:t>duration between preliminary </a:t>
            </a:r>
            <a:r>
              <a:rPr lang="en-US" dirty="0" smtClean="0"/>
              <a:t>and </a:t>
            </a:r>
            <a:r>
              <a:rPr lang="en-US" dirty="0"/>
              <a:t>final </a:t>
            </a:r>
            <a:r>
              <a:rPr lang="en-US" dirty="0" smtClean="0"/>
              <a:t>design.</a:t>
            </a:r>
          </a:p>
          <a:p>
            <a:pPr marL="800100" lvl="3" indent="-342900"/>
            <a:r>
              <a:rPr lang="en-US" sz="2200" dirty="0" smtClean="0"/>
              <a:t>Taking </a:t>
            </a:r>
            <a:r>
              <a:rPr lang="en-US" sz="2200" dirty="0"/>
              <a:t>advantage of the recent aggressive construction market </a:t>
            </a:r>
            <a:r>
              <a:rPr lang="en-US" sz="2200" dirty="0" smtClean="0"/>
              <a:t>conditions, </a:t>
            </a:r>
            <a:r>
              <a:rPr lang="en-US" sz="2200" dirty="0"/>
              <a:t>t</a:t>
            </a:r>
            <a:r>
              <a:rPr lang="en-US" sz="2200" dirty="0" smtClean="0">
                <a:cs typeface="ＭＳ Ｐゴシック" charset="0"/>
              </a:rPr>
              <a:t>he Mu2e Conventional Facilities package has:</a:t>
            </a:r>
          </a:p>
          <a:p>
            <a:pPr marL="1257300" lvl="4" indent="-342900"/>
            <a:r>
              <a:rPr lang="en-US" sz="2200" dirty="0" smtClean="0">
                <a:cs typeface="ＭＳ Ｐゴシック" charset="0"/>
              </a:rPr>
              <a:t>Issued </a:t>
            </a:r>
            <a:r>
              <a:rPr lang="en-US" sz="2200" dirty="0" smtClean="0">
                <a:cs typeface="ＭＳ Ｐゴシック" charset="0"/>
              </a:rPr>
              <a:t>RFP</a:t>
            </a:r>
            <a:r>
              <a:rPr lang="en-US" sz="2200" dirty="0" smtClean="0">
                <a:cs typeface="ＭＳ Ｐゴシック" charset="0"/>
              </a:rPr>
              <a:t> (Request </a:t>
            </a:r>
            <a:r>
              <a:rPr lang="en-US" sz="2200" dirty="0" smtClean="0">
                <a:cs typeface="ＭＳ Ｐゴシック" charset="0"/>
              </a:rPr>
              <a:t>For </a:t>
            </a:r>
            <a:r>
              <a:rPr lang="en-US" sz="2200" dirty="0" smtClean="0">
                <a:cs typeface="ＭＳ Ｐゴシック" charset="0"/>
              </a:rPr>
              <a:t>Proposal);</a:t>
            </a:r>
            <a:endParaRPr lang="en-US" sz="2200" dirty="0" smtClean="0">
              <a:cs typeface="ＭＳ Ｐゴシック" charset="0"/>
            </a:endParaRPr>
          </a:p>
          <a:p>
            <a:pPr marL="1257300" lvl="4" indent="-342900"/>
            <a:r>
              <a:rPr lang="en-US" sz="2200" dirty="0" smtClean="0">
                <a:cs typeface="ＭＳ Ｐゴシック" charset="0"/>
              </a:rPr>
              <a:t>Eight proposals </a:t>
            </a:r>
            <a:r>
              <a:rPr lang="en-US" sz="2200" dirty="0">
                <a:cs typeface="ＭＳ Ｐゴシック" charset="0"/>
              </a:rPr>
              <a:t>received </a:t>
            </a:r>
            <a:r>
              <a:rPr lang="en-US" sz="2200" dirty="0" smtClean="0">
                <a:cs typeface="ＭＳ Ｐゴシック" charset="0"/>
              </a:rPr>
              <a:t>(apparent successful proposer 4</a:t>
            </a:r>
            <a:r>
              <a:rPr lang="en-US" sz="2200" dirty="0">
                <a:cs typeface="ＭＳ Ｐゴシック" charset="0"/>
              </a:rPr>
              <a:t>% under engineers estimate) </a:t>
            </a:r>
            <a:endParaRPr lang="en-US" sz="2200" dirty="0" smtClean="0">
              <a:cs typeface="ＭＳ Ｐゴシック" charset="0"/>
            </a:endParaRPr>
          </a:p>
          <a:p>
            <a:pPr marL="1257300" lvl="4" indent="-342900"/>
            <a:r>
              <a:rPr lang="en-US" sz="2200" dirty="0" smtClean="0">
                <a:cs typeface="ＭＳ Ｐゴシック" charset="0"/>
              </a:rPr>
              <a:t>Evaluation </a:t>
            </a:r>
            <a:r>
              <a:rPr lang="en-US" sz="2200" dirty="0">
                <a:cs typeface="ＭＳ Ｐゴシック" charset="0"/>
              </a:rPr>
              <a:t>board </a:t>
            </a:r>
            <a:r>
              <a:rPr lang="en-US" sz="2200" dirty="0" smtClean="0">
                <a:cs typeface="ＭＳ Ｐゴシック" charset="0"/>
              </a:rPr>
              <a:t>made </a:t>
            </a:r>
            <a:r>
              <a:rPr lang="en-US" sz="2200" dirty="0">
                <a:cs typeface="ＭＳ Ｐゴシック" charset="0"/>
              </a:rPr>
              <a:t>subcontractor selection based on technical (60%) and price (40%). </a:t>
            </a:r>
          </a:p>
          <a:p>
            <a:pPr marL="1257300" lvl="4" indent="-342900"/>
            <a:r>
              <a:rPr lang="en-US" sz="2200" dirty="0" smtClean="0">
                <a:cs typeface="ＭＳ Ｐゴシック" charset="0"/>
              </a:rPr>
              <a:t>Prepared to start construction once authorization is received.</a:t>
            </a:r>
            <a:endParaRPr lang="en-US" sz="2200" dirty="0">
              <a:cs typeface="ＭＳ Ｐゴシック" charset="0"/>
            </a:endParaRPr>
          </a:p>
          <a:p>
            <a:pPr marL="342900" lvl="2" indent="-342900"/>
            <a:r>
              <a:rPr lang="en-US" sz="2400" dirty="0" smtClean="0">
                <a:cs typeface="ＭＳ Ｐゴシック" charset="0"/>
              </a:rPr>
              <a:t>CD-3b is needed to keep building off the critical path. </a:t>
            </a:r>
          </a:p>
          <a:p>
            <a:pPr marL="342900" lvl="2" indent="-342900"/>
            <a:endParaRPr lang="en-US" sz="2400" dirty="0" smtClean="0">
              <a:cs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and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construction </a:t>
            </a:r>
            <a:r>
              <a:rPr lang="en-US" dirty="0" smtClean="0"/>
              <a:t>has coordinated the </a:t>
            </a:r>
            <a:r>
              <a:rPr lang="en-US" dirty="0" smtClean="0"/>
              <a:t>internal interfaces between </a:t>
            </a:r>
            <a:r>
              <a:rPr lang="en-US" dirty="0" smtClean="0"/>
              <a:t>conventional disciplines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external </a:t>
            </a:r>
            <a:r>
              <a:rPr lang="en-US" dirty="0" smtClean="0"/>
              <a:t>interfaces with all of the other subprojects. </a:t>
            </a:r>
            <a:endParaRPr lang="en-US" dirty="0"/>
          </a:p>
          <a:p>
            <a:r>
              <a:rPr lang="en-US" dirty="0"/>
              <a:t>Internal and external interfaces identified and described in </a:t>
            </a:r>
            <a:r>
              <a:rPr lang="en-US" dirty="0" smtClean="0"/>
              <a:t>Conventional Construction </a:t>
            </a:r>
            <a:r>
              <a:rPr lang="en-US" dirty="0" smtClean="0"/>
              <a:t>Interface </a:t>
            </a:r>
            <a:r>
              <a:rPr lang="en-US" dirty="0" smtClean="0"/>
              <a:t>document (approved); </a:t>
            </a:r>
            <a:r>
              <a:rPr lang="en-US" dirty="0"/>
              <a:t>available on </a:t>
            </a:r>
            <a:r>
              <a:rPr lang="en-US" dirty="0" smtClean="0"/>
              <a:t>review </a:t>
            </a:r>
            <a:r>
              <a:rPr lang="en-US" dirty="0"/>
              <a:t>site </a:t>
            </a:r>
            <a:r>
              <a:rPr lang="en-US" dirty="0" smtClean="0"/>
              <a:t> </a:t>
            </a:r>
            <a:r>
              <a:rPr lang="en-US" dirty="0" smtClean="0"/>
              <a:t>Mu2e-doc-1537.</a:t>
            </a:r>
            <a:endParaRPr lang="en-US" dirty="0"/>
          </a:p>
          <a:p>
            <a:r>
              <a:rPr lang="en-US" dirty="0" smtClean="0"/>
              <a:t>Subprojects participated in weekly conventional design development meetings. </a:t>
            </a:r>
            <a:endParaRPr lang="en-US" dirty="0" smtClean="0"/>
          </a:p>
          <a:p>
            <a:r>
              <a:rPr lang="en-US" dirty="0" smtClean="0"/>
              <a:t>Participation </a:t>
            </a:r>
            <a:r>
              <a:rPr lang="en-US" dirty="0"/>
              <a:t>in bi-weekly integration </a:t>
            </a:r>
            <a:r>
              <a:rPr lang="en-US" dirty="0" smtClean="0"/>
              <a:t>meetings.</a:t>
            </a:r>
          </a:p>
          <a:p>
            <a:r>
              <a:rPr lang="en-US" dirty="0" smtClean="0"/>
              <a:t>Weekly Tech Board meetings.</a:t>
            </a:r>
            <a:endParaRPr lang="en-US" dirty="0"/>
          </a:p>
          <a:p>
            <a:r>
              <a:rPr lang="en-US" dirty="0"/>
              <a:t>Formal sign-off between owners of all external </a:t>
            </a:r>
            <a:r>
              <a:rPr lang="en-US" dirty="0" smtClean="0"/>
              <a:t>interfaces.</a:t>
            </a:r>
            <a:endParaRPr lang="en-US" dirty="0"/>
          </a:p>
          <a:p>
            <a:r>
              <a:rPr lang="en-US" dirty="0"/>
              <a:t>Interfaces understood and under control.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9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and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4634"/>
            <a:ext cx="8672513" cy="4987867"/>
          </a:xfrm>
        </p:spPr>
        <p:txBody>
          <a:bodyPr/>
          <a:lstStyle/>
          <a:p>
            <a:r>
              <a:rPr lang="en-US" dirty="0" smtClean="0"/>
              <a:t>The Conventional Construction will produce a facility that satisfies the physical and environmental needs of the other sub-projects.</a:t>
            </a:r>
          </a:p>
          <a:p>
            <a:pPr lvl="1"/>
            <a:r>
              <a:rPr lang="en-US" sz="1800" dirty="0" smtClean="0"/>
              <a:t>The requirements and interfaces were developed via a series of </a:t>
            </a:r>
            <a:r>
              <a:rPr lang="en-US" sz="1800" dirty="0" smtClean="0"/>
              <a:t>meetings </a:t>
            </a:r>
            <a:r>
              <a:rPr lang="en-US" sz="1800" dirty="0" smtClean="0"/>
              <a:t>that included stakeholders from the other sub-projects. </a:t>
            </a:r>
          </a:p>
          <a:p>
            <a:pPr lvl="1"/>
            <a:r>
              <a:rPr lang="en-US" sz="1800" dirty="0" smtClean="0"/>
              <a:t>The requirements were translated into drawings which formed the basis for the  A&amp;E, Middough Inc</a:t>
            </a:r>
            <a:r>
              <a:rPr lang="en-US" sz="1800" dirty="0" smtClean="0"/>
              <a:t>., </a:t>
            </a:r>
            <a:r>
              <a:rPr lang="en-US" sz="1800" dirty="0" smtClean="0"/>
              <a:t>to produce the contract documents. </a:t>
            </a:r>
          </a:p>
          <a:p>
            <a:pPr lvl="1"/>
            <a:r>
              <a:rPr lang="en-US" sz="1800" dirty="0" smtClean="0"/>
              <a:t>The project team reviewed drawings at 30%, 60</a:t>
            </a:r>
            <a:r>
              <a:rPr lang="en-US" sz="1800" dirty="0" smtClean="0"/>
              <a:t>%, </a:t>
            </a:r>
            <a:r>
              <a:rPr lang="en-US" sz="1800" dirty="0" smtClean="0"/>
              <a:t>90% and 100%.  The 90% review was also issued as a Lab Wide Comment and Compliance Review.</a:t>
            </a:r>
          </a:p>
          <a:p>
            <a:r>
              <a:rPr lang="en-US" dirty="0" smtClean="0"/>
              <a:t>Conform to applicable environmental and organizational standards.</a:t>
            </a:r>
          </a:p>
          <a:p>
            <a:pPr lvl="1"/>
            <a:r>
              <a:rPr lang="en-US" dirty="0" smtClean="0"/>
              <a:t>Life safety code (NFPA 101), IBC Building Code, DOE Guiding Principles, Fermi standards and requirements.</a:t>
            </a:r>
          </a:p>
          <a:p>
            <a:r>
              <a:rPr lang="en-US" dirty="0" smtClean="0"/>
              <a:t>Requirements </a:t>
            </a:r>
            <a:r>
              <a:rPr lang="en-US" dirty="0" smtClean="0"/>
              <a:t>document  </a:t>
            </a:r>
            <a:r>
              <a:rPr lang="en-US" dirty="0" smtClean="0"/>
              <a:t>Mu2e-doc-1088, approved.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translate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7725"/>
            <a:ext cx="8672513" cy="5188009"/>
          </a:xfrm>
        </p:spPr>
        <p:txBody>
          <a:bodyPr/>
          <a:lstStyle/>
          <a:p>
            <a:r>
              <a:rPr lang="en-US" dirty="0" smtClean="0"/>
              <a:t>Space Requirements</a:t>
            </a:r>
          </a:p>
          <a:p>
            <a:pPr lvl="1"/>
            <a:r>
              <a:rPr lang="en-US" dirty="0" smtClean="0"/>
              <a:t>Mu2e Conventional Facilities Square Footages: </a:t>
            </a:r>
          </a:p>
          <a:p>
            <a:pPr lvl="2"/>
            <a:r>
              <a:rPr lang="en-US" dirty="0" smtClean="0"/>
              <a:t>Grade Level 12,600 Square Feet </a:t>
            </a:r>
          </a:p>
          <a:p>
            <a:pPr lvl="3"/>
            <a:r>
              <a:rPr lang="en-US" dirty="0" smtClean="0"/>
              <a:t>Grade level divided </a:t>
            </a:r>
            <a:r>
              <a:rPr lang="en-US" dirty="0"/>
              <a:t>into a high bay with two 30 ton cranes and a side bay to house support equipment.</a:t>
            </a:r>
          </a:p>
          <a:p>
            <a:pPr lvl="2"/>
            <a:r>
              <a:rPr lang="en-US" dirty="0" smtClean="0"/>
              <a:t>Detector Level 9,640 Square Feet </a:t>
            </a:r>
          </a:p>
          <a:p>
            <a:pPr lvl="2"/>
            <a:r>
              <a:rPr lang="en-US" dirty="0" smtClean="0"/>
              <a:t>Building </a:t>
            </a:r>
            <a:r>
              <a:rPr lang="en-US" dirty="0"/>
              <a:t>square footage </a:t>
            </a:r>
            <a:r>
              <a:rPr lang="en-US" dirty="0" smtClean="0"/>
              <a:t>increased </a:t>
            </a:r>
            <a:r>
              <a:rPr lang="en-US" dirty="0"/>
              <a:t>27% </a:t>
            </a:r>
            <a:r>
              <a:rPr lang="en-US" dirty="0" smtClean="0"/>
              <a:t>since CD-1 (from </a:t>
            </a:r>
            <a:r>
              <a:rPr lang="en-US" dirty="0"/>
              <a:t>17,500 SF to </a:t>
            </a:r>
            <a:r>
              <a:rPr lang="en-US" dirty="0" smtClean="0"/>
              <a:t>22,240 SF).</a:t>
            </a:r>
            <a:endParaRPr lang="en-US" dirty="0"/>
          </a:p>
          <a:p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HVAC ~300KW HVAC load (about </a:t>
            </a:r>
            <a:r>
              <a:rPr lang="en-US" dirty="0"/>
              <a:t>50% process load</a:t>
            </a:r>
            <a:r>
              <a:rPr lang="en-US" dirty="0" smtClean="0"/>
              <a:t>)       ~</a:t>
            </a:r>
            <a:r>
              <a:rPr lang="en-US" dirty="0"/>
              <a:t>88KW CHW for </a:t>
            </a:r>
            <a:r>
              <a:rPr lang="en-US" dirty="0" smtClean="0"/>
              <a:t>detector </a:t>
            </a:r>
            <a:r>
              <a:rPr lang="en-US" dirty="0"/>
              <a:t>c</a:t>
            </a:r>
            <a:r>
              <a:rPr lang="en-US" dirty="0" smtClean="0"/>
              <a:t>ooling</a:t>
            </a:r>
            <a:r>
              <a:rPr lang="en-US" dirty="0"/>
              <a:t>, </a:t>
            </a:r>
            <a:r>
              <a:rPr lang="en-US" dirty="0" smtClean="0"/>
              <a:t>vacuum </a:t>
            </a:r>
            <a:r>
              <a:rPr lang="en-US" dirty="0"/>
              <a:t>pump, and </a:t>
            </a:r>
            <a:r>
              <a:rPr lang="en-US" dirty="0" smtClean="0"/>
              <a:t>electronic racks.  </a:t>
            </a:r>
            <a:r>
              <a:rPr lang="en-US" sz="1200" dirty="0" smtClean="0"/>
              <a:t>(30% margin on CHW to building)      </a:t>
            </a:r>
          </a:p>
          <a:p>
            <a:pPr lvl="1"/>
            <a:r>
              <a:rPr lang="en-US" dirty="0" smtClean="0"/>
              <a:t>ODH Ventilation: 7000 </a:t>
            </a:r>
            <a:r>
              <a:rPr lang="en-US" dirty="0" smtClean="0"/>
              <a:t>cfm</a:t>
            </a:r>
            <a:r>
              <a:rPr lang="en-US" dirty="0" smtClean="0"/>
              <a:t> </a:t>
            </a:r>
            <a:r>
              <a:rPr lang="en-US" dirty="0" smtClean="0"/>
              <a:t>each </a:t>
            </a:r>
            <a:r>
              <a:rPr lang="en-US" dirty="0" smtClean="0"/>
              <a:t>for the </a:t>
            </a:r>
            <a:r>
              <a:rPr lang="en-US" dirty="0" smtClean="0"/>
              <a:t>PS and DS areas </a:t>
            </a:r>
            <a:r>
              <a:rPr lang="en-US" dirty="0"/>
              <a:t>&amp; </a:t>
            </a:r>
            <a:r>
              <a:rPr lang="en-US" dirty="0" smtClean="0"/>
              <a:t>6300 </a:t>
            </a:r>
            <a:r>
              <a:rPr lang="en-US" dirty="0" smtClean="0"/>
              <a:t>cfm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solenoid </a:t>
            </a:r>
            <a:r>
              <a:rPr lang="en-US" dirty="0"/>
              <a:t>power supply </a:t>
            </a:r>
            <a:r>
              <a:rPr lang="en-US" dirty="0" smtClean="0"/>
              <a:t>room.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translate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Electrical</a:t>
            </a:r>
          </a:p>
          <a:p>
            <a:pPr lvl="1"/>
            <a:r>
              <a:rPr lang="en-US" dirty="0" smtClean="0"/>
              <a:t>Mu2e Conventional Facilities</a:t>
            </a:r>
          </a:p>
          <a:p>
            <a:pPr lvl="2"/>
            <a:r>
              <a:rPr lang="en-US" dirty="0" smtClean="0"/>
              <a:t>1,500 KVA for solenoid and beam line power supplies </a:t>
            </a:r>
            <a:r>
              <a:rPr lang="en-US" sz="1200" dirty="0" smtClean="0"/>
              <a:t>(20% margin)  </a:t>
            </a:r>
          </a:p>
          <a:p>
            <a:pPr lvl="2"/>
            <a:r>
              <a:rPr lang="en-US" dirty="0" smtClean="0"/>
              <a:t>750 KVA house </a:t>
            </a:r>
            <a:r>
              <a:rPr lang="en-US" dirty="0" smtClean="0"/>
              <a:t>power </a:t>
            </a:r>
            <a:r>
              <a:rPr lang="en-US" sz="1200" dirty="0" smtClean="0"/>
              <a:t>(10% margin, upgradable to 1500KVA)</a:t>
            </a:r>
          </a:p>
          <a:p>
            <a:pPr lvl="1"/>
            <a:r>
              <a:rPr lang="en-US" dirty="0" smtClean="0"/>
              <a:t>The  </a:t>
            </a:r>
            <a:r>
              <a:rPr lang="en-US" dirty="0"/>
              <a:t>Delivery Rings </a:t>
            </a:r>
            <a:r>
              <a:rPr lang="en-US" dirty="0" smtClean="0"/>
              <a:t>Upgrade(AP-30)</a:t>
            </a:r>
          </a:p>
          <a:p>
            <a:pPr lvl="2"/>
            <a:r>
              <a:rPr lang="en-US" dirty="0" smtClean="0"/>
              <a:t>Beamline power supplies located in AP-30 require a new 1200 </a:t>
            </a:r>
            <a:r>
              <a:rPr lang="en-US" dirty="0" smtClean="0"/>
              <a:t>Amp. </a:t>
            </a:r>
            <a:r>
              <a:rPr lang="en-US" dirty="0" smtClean="0"/>
              <a:t>distribution panel with </a:t>
            </a:r>
            <a:r>
              <a:rPr lang="en-US" dirty="0" smtClean="0"/>
              <a:t>new secondary </a:t>
            </a:r>
            <a:r>
              <a:rPr lang="en-US" dirty="0" smtClean="0"/>
              <a:t>from the primary transformer.</a:t>
            </a:r>
          </a:p>
          <a:p>
            <a:r>
              <a:rPr lang="en-US" dirty="0" smtClean="0"/>
              <a:t>Cost Distribution </a:t>
            </a:r>
            <a:r>
              <a:rPr lang="en-US" dirty="0"/>
              <a:t>by Trade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873712"/>
              </p:ext>
            </p:extLst>
          </p:nvPr>
        </p:nvGraphicFramePr>
        <p:xfrm>
          <a:off x="1876425" y="4333874"/>
          <a:ext cx="6858000" cy="196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88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</a:t>
            </a:r>
            <a:r>
              <a:rPr lang="en-US" dirty="0"/>
              <a:t>Mu2e Conventional Facilities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538"/>
            <a:ext cx="3992922" cy="31003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9" y="1544201"/>
            <a:ext cx="4438649" cy="2207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592"/>
            <a:ext cx="3992922" cy="2226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84" y="3903104"/>
            <a:ext cx="5895690" cy="2183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" y="3333750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Lower Level Plan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629275" y="1095374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Grade Level Plan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16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Design- Mu2e Conventional Facilities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871313"/>
            <a:ext cx="3170237" cy="543469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T. Lackowski -DOE CD2/3b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7900" y="5646835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 GeV Beamline Enclosure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5998229"/>
            <a:ext cx="2276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Exit Stair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57900" y="5224759"/>
            <a:ext cx="1468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 Handling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7900" y="4950616"/>
            <a:ext cx="207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Primary Beam Absorber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7900" y="4642839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Extinction Monitor Enclosure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425" y="5378647"/>
            <a:ext cx="255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Level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0037" y="3669357"/>
            <a:ext cx="26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Grade Level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3849" y="2305049"/>
            <a:ext cx="2238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Crane Runway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2425" y="1352550"/>
            <a:ext cx="2238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57900" y="1981199"/>
            <a:ext cx="280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2- 30 Ton Overhead Bridge Cranes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19724" y="4338036"/>
            <a:ext cx="40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829175" y="4552949"/>
            <a:ext cx="49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115594" y="4491925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200275" y="5548608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Detector Support Area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2433637" y="3501625"/>
            <a:ext cx="942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Entry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00275" y="3829050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Truck Bay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102348" y="2655090"/>
            <a:ext cx="2381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Solenoid Power Supply Room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100761" y="3152771"/>
            <a:ext cx="2114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PS Hatch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059487" y="3450153"/>
            <a:ext cx="203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Remote Handling Hatch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00761" y="3780555"/>
            <a:ext cx="1228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TS Hatch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100761" y="3992934"/>
            <a:ext cx="2105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DS Hatch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911225" y="3306660"/>
            <a:ext cx="223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Toilets and Planning Room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31912" y="3082378"/>
            <a:ext cx="1908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&amp; Elec. Room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1947861" y="2808979"/>
            <a:ext cx="1062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DAQ Room</a:t>
            </a:r>
            <a:endParaRPr lang="en-US" sz="1400" dirty="0"/>
          </a:p>
        </p:txBody>
      </p:sp>
      <p:cxnSp>
        <p:nvCxnSpPr>
          <p:cNvPr id="35" name="Straight Arrow Connector 34"/>
          <p:cNvCxnSpPr>
            <a:stCxn id="31" idx="3"/>
          </p:cNvCxnSpPr>
          <p:nvPr/>
        </p:nvCxnSpPr>
        <p:spPr>
          <a:xfrm>
            <a:off x="3009900" y="2962868"/>
            <a:ext cx="1300956" cy="15388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957512" y="3236266"/>
            <a:ext cx="109061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957512" y="3390155"/>
            <a:ext cx="966788" cy="703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957512" y="3614437"/>
            <a:ext cx="652463" cy="549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638675" y="2135087"/>
            <a:ext cx="1419225" cy="3318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4" idx="1"/>
          </p:cNvCxnSpPr>
          <p:nvPr/>
        </p:nvCxnSpPr>
        <p:spPr>
          <a:xfrm flipH="1">
            <a:off x="4829175" y="2808979"/>
            <a:ext cx="1273173" cy="2308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5" idx="1"/>
          </p:cNvCxnSpPr>
          <p:nvPr/>
        </p:nvCxnSpPr>
        <p:spPr>
          <a:xfrm flipH="1">
            <a:off x="5465761" y="3306660"/>
            <a:ext cx="6350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7" idx="1"/>
          </p:cNvCxnSpPr>
          <p:nvPr/>
        </p:nvCxnSpPr>
        <p:spPr>
          <a:xfrm flipH="1" flipV="1">
            <a:off x="4943476" y="3390155"/>
            <a:ext cx="1157285" cy="5442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8" idx="1"/>
          </p:cNvCxnSpPr>
          <p:nvPr/>
        </p:nvCxnSpPr>
        <p:spPr>
          <a:xfrm flipH="1" flipV="1">
            <a:off x="4629151" y="3614437"/>
            <a:ext cx="1471610" cy="5477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783261" y="3604041"/>
            <a:ext cx="274639" cy="103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3009900" y="5609479"/>
            <a:ext cx="1038225" cy="373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076575" y="3888324"/>
            <a:ext cx="847725" cy="1046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9" idx="1"/>
          </p:cNvCxnSpPr>
          <p:nvPr/>
        </p:nvCxnSpPr>
        <p:spPr>
          <a:xfrm flipH="1" flipV="1">
            <a:off x="5143500" y="5954612"/>
            <a:ext cx="914400" cy="1975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4943476" y="5457825"/>
            <a:ext cx="1114424" cy="3428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0" idx="1"/>
          </p:cNvCxnSpPr>
          <p:nvPr/>
        </p:nvCxnSpPr>
        <p:spPr>
          <a:xfrm flipH="1" flipV="1">
            <a:off x="5500688" y="5258393"/>
            <a:ext cx="557212" cy="12025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2" idx="1"/>
          </p:cNvCxnSpPr>
          <p:nvPr/>
        </p:nvCxnSpPr>
        <p:spPr>
          <a:xfrm flipH="1">
            <a:off x="5624511" y="4796728"/>
            <a:ext cx="433389" cy="29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" idx="1"/>
          </p:cNvCxnSpPr>
          <p:nvPr/>
        </p:nvCxnSpPr>
        <p:spPr>
          <a:xfrm flipH="1" flipV="1">
            <a:off x="5500688" y="5019675"/>
            <a:ext cx="557212" cy="848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17118</TotalTime>
  <Words>1957</Words>
  <Application>Microsoft Office PowerPoint</Application>
  <PresentationFormat>On-screen Show (4:3)</PresentationFormat>
  <Paragraphs>444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FermilabTemplate</vt:lpstr>
      <vt:lpstr>Fermilab: Footer Only</vt:lpstr>
      <vt:lpstr>Mu2e Conventional Construction  WBS 3.0</vt:lpstr>
      <vt:lpstr>Conventional Construction Fermi Team</vt:lpstr>
      <vt:lpstr>Current Status</vt:lpstr>
      <vt:lpstr>Integration and Interfaces</vt:lpstr>
      <vt:lpstr>Requirements and Interfaces</vt:lpstr>
      <vt:lpstr>Requirements translate to:</vt:lpstr>
      <vt:lpstr>Requirements translate to:</vt:lpstr>
      <vt:lpstr>Design - Mu2e Conventional Facilities</vt:lpstr>
      <vt:lpstr>Design- Mu2e Conventional Facilities</vt:lpstr>
      <vt:lpstr>Improvements since CD-1</vt:lpstr>
      <vt:lpstr>Value Engineering since CD-1</vt:lpstr>
      <vt:lpstr>Performance</vt:lpstr>
      <vt:lpstr>Organization</vt:lpstr>
      <vt:lpstr>Quality Assurance</vt:lpstr>
      <vt:lpstr>ES&amp;H</vt:lpstr>
      <vt:lpstr>ES&amp;H</vt:lpstr>
      <vt:lpstr>Risks</vt:lpstr>
      <vt:lpstr>Cost Table</vt:lpstr>
      <vt:lpstr>Cost Breakdown</vt:lpstr>
      <vt:lpstr>Quality of Estimate</vt:lpstr>
      <vt:lpstr>Labor Resources by FY</vt:lpstr>
      <vt:lpstr>Labor and M&amp;S by FY</vt:lpstr>
      <vt:lpstr>Major Milestones</vt:lpstr>
      <vt:lpstr>Schedule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tomski</cp:lastModifiedBy>
  <cp:revision>710</cp:revision>
  <cp:lastPrinted>2014-10-06T13:45:58Z</cp:lastPrinted>
  <dcterms:created xsi:type="dcterms:W3CDTF">2014-06-06T16:34:32Z</dcterms:created>
  <dcterms:modified xsi:type="dcterms:W3CDTF">2014-10-19T17:53:50Z</dcterms:modified>
</cp:coreProperties>
</file>