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31"/>
  </p:notesMasterIdLst>
  <p:handoutMasterIdLst>
    <p:handoutMasterId r:id="rId32"/>
  </p:handoutMasterIdLst>
  <p:sldIdLst>
    <p:sldId id="344" r:id="rId3"/>
    <p:sldId id="345" r:id="rId4"/>
    <p:sldId id="314" r:id="rId5"/>
    <p:sldId id="333" r:id="rId6"/>
    <p:sldId id="335" r:id="rId7"/>
    <p:sldId id="336" r:id="rId8"/>
    <p:sldId id="337" r:id="rId9"/>
    <p:sldId id="348" r:id="rId10"/>
    <p:sldId id="349" r:id="rId11"/>
    <p:sldId id="338" r:id="rId12"/>
    <p:sldId id="350" r:id="rId13"/>
    <p:sldId id="351" r:id="rId14"/>
    <p:sldId id="316" r:id="rId15"/>
    <p:sldId id="330" r:id="rId16"/>
    <p:sldId id="317" r:id="rId17"/>
    <p:sldId id="324" r:id="rId18"/>
    <p:sldId id="319" r:id="rId19"/>
    <p:sldId id="352" r:id="rId20"/>
    <p:sldId id="321" r:id="rId21"/>
    <p:sldId id="346" r:id="rId22"/>
    <p:sldId id="325" r:id="rId23"/>
    <p:sldId id="341" r:id="rId24"/>
    <p:sldId id="326" r:id="rId25"/>
    <p:sldId id="327" r:id="rId26"/>
    <p:sldId id="347" r:id="rId27"/>
    <p:sldId id="328" r:id="rId28"/>
    <p:sldId id="354" r:id="rId29"/>
    <p:sldId id="353" r:id="rId3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C6B11"/>
    <a:srgbClr val="BD1F24"/>
    <a:srgbClr val="DA592A"/>
    <a:srgbClr val="808080"/>
    <a:srgbClr val="154D81"/>
    <a:srgbClr val="DF652C"/>
    <a:srgbClr val="E0692D"/>
    <a:srgbClr val="DF6424"/>
    <a:srgbClr val="D3542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C190591-D543-7449-A828-559C08D06478}" type="datetimeFigureOut">
              <a:rPr lang="en-US"/>
              <a:pPr>
                <a:defRPr/>
              </a:pPr>
              <a:t>10/17/2014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3F73473-3CFB-5241-BF82-E3884D4E8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21809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2702176-6DAC-6B4F-B700-3AD3B8686ACC}" type="datetimeFigureOut">
              <a:rPr lang="en-US"/>
              <a:pPr>
                <a:defRPr/>
              </a:pPr>
              <a:t>10/17/2014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649E3D0-3FEA-B642-9F67-967BE3D8E8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33148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4407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1712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9942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1116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8597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8643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39094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0036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62551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99427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4293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59741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50248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00835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81693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67545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41840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5579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10798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58824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1625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2697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9922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7400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5409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7329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356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2785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-Seal_c100m56y0k23-Mark_SC_Horizonta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1063" y="1358900"/>
            <a:ext cx="364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ermilabLogo_100c56m0y23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450" y="1447800"/>
            <a:ext cx="29019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154D81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9384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2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nl-NL" smtClean="0"/>
              <a:t>M. Bowden  - 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fld id="{2A0CCE80-3B22-F34E-81B2-E096627812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423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M. Bowden  -  DOE CD-2/3b review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20688-F7AE-7441-85BB-0E205217A2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638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M. Bowden  -  DOE CD-2/3b review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8B61D-3477-4845-9DF6-695E34DA1F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453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M. Bowden  -  DOE CD-2/3b review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790FE-81D3-D341-890A-EF9117775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485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M. Bowden  -  DOE CD-2/3b review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68A71-83C6-EF40-AD36-EC1683BCD1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488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M. Bowden  -  DOE CD-2/3b review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DCEB-21D2-CD4C-B55A-F3EADD9B8B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851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M. Bowden  - 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B2117-9F9F-7143-9723-4103C8BEA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806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M. Bowden  -  DOE CD-2/3b review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B6373-8500-2042-A196-2287B72DC7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369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nl-NL" smtClean="0"/>
              <a:t>M. Bowden  -  DOE CD-2/3b review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fld id="{762C15F7-22DB-1448-B34D-3F8D2909F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8529" y="6114990"/>
            <a:ext cx="84026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i="0" dirty="0" smtClean="0">
                <a:solidFill>
                  <a:schemeClr val="tx2"/>
                </a:solidFill>
                <a:latin typeface="Helvetica"/>
                <a:cs typeface="Helvetica"/>
              </a:rPr>
              <a:t>Mu2e</a:t>
            </a:r>
            <a:endParaRPr lang="en-US" sz="2000" b="1" i="0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3996" r:id="rId3"/>
    <p:sldLayoutId id="2147483997" r:id="rId4"/>
    <p:sldLayoutId id="2147483998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154D81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nl-NL" smtClean="0"/>
              <a:t>M. Bowden  -  DOE CD-2/3b review</a:t>
            </a:r>
            <a:endParaRPr lang="en-US" b="1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fld id="{ABC452BA-E2D2-7F48-9628-85048FBCF9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56500" cy="11398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Mu2e CD-2 Review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56500" cy="14890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Mark Bowden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TDAQ L2 Manager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10/21/2014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2810" y="4348956"/>
            <a:ext cx="1219200" cy="7000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4667" y="5873750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17999" y="1143000"/>
            <a:ext cx="4275667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M. Bowden  - 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6" descr="daq rack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316" y="1173666"/>
            <a:ext cx="5321368" cy="451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0005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M. Bowden  - 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8" name="Picture 2" descr="http://www.fnal.gov/pub/today/archive/archive_2014/images/roc-west-14-0219-05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7175" y="1192129"/>
            <a:ext cx="6130925" cy="409239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5410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Mu2e Remote Control Room - Wilson Hall,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floor West</a:t>
            </a:r>
          </a:p>
          <a:p>
            <a:pPr algn="ctr"/>
            <a:r>
              <a:rPr lang="en-US" sz="1600" dirty="0" smtClean="0"/>
              <a:t>(shared use - LBNF, </a:t>
            </a:r>
            <a:r>
              <a:rPr lang="en-US" sz="1600" dirty="0" err="1" smtClean="0"/>
              <a:t>MicroBooNE</a:t>
            </a:r>
            <a:r>
              <a:rPr lang="en-US" sz="1600" dirty="0" smtClean="0"/>
              <a:t>, </a:t>
            </a:r>
            <a:r>
              <a:rPr lang="en-US" sz="1600" dirty="0" err="1" smtClean="0"/>
              <a:t>MINERvA</a:t>
            </a:r>
            <a:r>
              <a:rPr lang="en-US" sz="1600" dirty="0" smtClean="0"/>
              <a:t>, </a:t>
            </a:r>
            <a:r>
              <a:rPr lang="en-US" sz="1600" dirty="0" err="1" smtClean="0"/>
              <a:t>MiniBooNE</a:t>
            </a:r>
            <a:r>
              <a:rPr lang="en-US" sz="1600" dirty="0" smtClean="0"/>
              <a:t>, MINOS, </a:t>
            </a:r>
            <a:r>
              <a:rPr lang="en-US" sz="1600" dirty="0" err="1" smtClean="0"/>
              <a:t>Muon</a:t>
            </a:r>
            <a:r>
              <a:rPr lang="en-US" sz="1600" dirty="0" smtClean="0"/>
              <a:t> g-2, Mu2e, </a:t>
            </a:r>
            <a:r>
              <a:rPr lang="en-US" sz="1600" dirty="0" err="1" smtClean="0"/>
              <a:t>NOvA</a:t>
            </a:r>
            <a:r>
              <a:rPr lang="en-US" sz="1600" dirty="0" smtClean="0"/>
              <a:t>)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060005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and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DAQ has external interfaces to the Detectors (control/timing, data), Accelerator (timing), other subsystems (slow controls), and site networking.</a:t>
            </a:r>
          </a:p>
          <a:p>
            <a:r>
              <a:rPr lang="en-US" dirty="0" smtClean="0"/>
              <a:t>Internal interfaces between servers, timing system and general-purpose networking.</a:t>
            </a:r>
          </a:p>
          <a:p>
            <a:r>
              <a:rPr lang="en-US" dirty="0" smtClean="0"/>
              <a:t>Internal and external interfaces identified and described in DAQ Interface document (</a:t>
            </a:r>
            <a:r>
              <a:rPr lang="en-US" dirty="0" err="1" smtClean="0"/>
              <a:t>docdb</a:t>
            </a:r>
            <a:r>
              <a:rPr lang="en-US" dirty="0" smtClean="0"/>
              <a:t> #1520).</a:t>
            </a:r>
          </a:p>
          <a:p>
            <a:r>
              <a:rPr lang="en-US" dirty="0" smtClean="0"/>
              <a:t>Participation in Electronics and Detector integration meetings.</a:t>
            </a:r>
          </a:p>
          <a:p>
            <a:r>
              <a:rPr lang="en-US" dirty="0" smtClean="0"/>
              <a:t>Formal sign-off between owners of all external interfaces as part of final design requirements.</a:t>
            </a:r>
          </a:p>
          <a:p>
            <a:r>
              <a:rPr lang="en-US" dirty="0" smtClean="0"/>
              <a:t>Interfaces understood and under control.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M. Bowden  - 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1498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 since CD-1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7" y="827289"/>
            <a:ext cx="8672513" cy="4987867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sz="2000" dirty="0" smtClean="0"/>
              <a:t>better data rate estimates due to improved background simulations</a:t>
            </a:r>
            <a:endParaRPr lang="en-US" sz="2000" dirty="0"/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switch to a triggered CRV readout to accommodate higher background rates and lower thresholds (CRV data not needed for online analysis)</a:t>
            </a:r>
          </a:p>
          <a:p>
            <a:endParaRPr lang="en-US" sz="2000" dirty="0"/>
          </a:p>
          <a:p>
            <a:r>
              <a:rPr lang="en-US" sz="2000" dirty="0" smtClean="0"/>
              <a:t>rejection rate reduced from 99.8% to 99.0% to allow independent Calorimeter filters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M. Bowden  - 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6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Engineering since CD-1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reduction in number of DAQ servers (48 → 36) to optimize front-end configuration, use higher performance servers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M. Bowden  - 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6829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1" y="1043046"/>
            <a:ext cx="8362949" cy="4987867"/>
          </a:xfrm>
        </p:spPr>
        <p:txBody>
          <a:bodyPr/>
          <a:lstStyle/>
          <a:p>
            <a:pPr lvl="1">
              <a:buNone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Tests have been performed on the primary DAQ interfaces - </a:t>
            </a:r>
          </a:p>
          <a:p>
            <a:pPr lvl="1">
              <a:buNone/>
            </a:pPr>
            <a:r>
              <a:rPr lang="en-US" sz="2000" dirty="0" smtClean="0"/>
              <a:t>	digitizer to readout controller (LVDS), readout controller to data transfer controller (optical link), and data transfer controller to DAQ server (</a:t>
            </a:r>
            <a:r>
              <a:rPr lang="en-US" sz="2000" dirty="0" err="1" smtClean="0"/>
              <a:t>PCIe</a:t>
            </a:r>
            <a:r>
              <a:rPr lang="en-US" sz="2000" dirty="0" smtClean="0"/>
              <a:t>) to verify bandwidth requirements</a:t>
            </a:r>
          </a:p>
          <a:p>
            <a:pPr lvl="1">
              <a:buFont typeface="Arial" pitchFamily="34" charset="0"/>
              <a:buChar char="•"/>
            </a:pP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Optimized version of the online Tracker filter meets processing requirement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M. Bowden  - 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1205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Breakdown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M. Bowden  - 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3" name="Text Box 14"/>
          <p:cNvSpPr txBox="1">
            <a:spLocks noChangeAspect="1" noChangeArrowheads="1"/>
          </p:cNvSpPr>
          <p:nvPr/>
        </p:nvSpPr>
        <p:spPr bwMode="auto">
          <a:xfrm>
            <a:off x="1671935" y="2712280"/>
            <a:ext cx="2306036" cy="646331"/>
          </a:xfrm>
          <a:prstGeom prst="rect">
            <a:avLst/>
          </a:prstGeom>
          <a:solidFill>
            <a:srgbClr val="CBEC9C"/>
          </a:solidFill>
          <a:ln w="15875">
            <a:solidFill>
              <a:srgbClr val="000000"/>
            </a:solidFill>
            <a:miter lim="800000"/>
            <a:headEnd/>
            <a:tailEnd/>
          </a:ln>
          <a:effectLst>
            <a:glow>
              <a:schemeClr val="accent3">
                <a:lumMod val="40000"/>
                <a:lumOff val="60000"/>
                <a:alpha val="75000"/>
              </a:schemeClr>
            </a:glow>
            <a:outerShdw blurRad="50800" dist="1016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475.9.1 Project Management</a:t>
            </a:r>
          </a:p>
          <a:p>
            <a:pPr marL="2286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L3 – M. Bowden</a:t>
            </a:r>
          </a:p>
          <a:p>
            <a:pPr marL="2286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CAM – M. Bowden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/>
              <a:ea typeface="Times New Roman" charset="0"/>
              <a:cs typeface="Times New Roman"/>
            </a:endParaRPr>
          </a:p>
        </p:txBody>
      </p:sp>
      <p:sp>
        <p:nvSpPr>
          <p:cNvPr id="24" name="Text Box 14"/>
          <p:cNvSpPr txBox="1">
            <a:spLocks noChangeAspect="1" noChangeArrowheads="1"/>
          </p:cNvSpPr>
          <p:nvPr/>
        </p:nvSpPr>
        <p:spPr bwMode="auto">
          <a:xfrm>
            <a:off x="4741789" y="2702730"/>
            <a:ext cx="2306036" cy="646331"/>
          </a:xfrm>
          <a:prstGeom prst="rect">
            <a:avLst/>
          </a:prstGeom>
          <a:solidFill>
            <a:srgbClr val="CBEC9C"/>
          </a:solidFill>
          <a:ln w="15875">
            <a:solidFill>
              <a:srgbClr val="000000"/>
            </a:solidFill>
            <a:miter lim="800000"/>
            <a:headEnd/>
            <a:tailEnd/>
          </a:ln>
          <a:effectLst>
            <a:glow>
              <a:schemeClr val="accent3">
                <a:lumMod val="40000"/>
                <a:lumOff val="60000"/>
                <a:alpha val="75000"/>
              </a:schemeClr>
            </a:glow>
            <a:outerShdw blurRad="50800" dist="1016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475.9.3 Data Acquisition</a:t>
            </a:r>
          </a:p>
          <a:p>
            <a:pPr marL="2286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L3 – K. </a:t>
            </a:r>
            <a:r>
              <a:rPr lang="en-US" sz="1200" dirty="0" err="1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Biery</a:t>
            </a:r>
            <a:endParaRPr lang="en-US" sz="1200" dirty="0" smtClean="0">
              <a:solidFill>
                <a:srgbClr val="000000"/>
              </a:solidFill>
              <a:latin typeface="Times New Roman"/>
              <a:ea typeface="Times New Roman" charset="0"/>
              <a:cs typeface="Times New Roman"/>
            </a:endParaRPr>
          </a:p>
          <a:p>
            <a:pPr marL="2286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CAM – K. </a:t>
            </a:r>
            <a:r>
              <a:rPr lang="en-US" sz="1200" dirty="0" err="1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Biery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/>
              <a:ea typeface="Times New Roman" charset="0"/>
              <a:cs typeface="Times New Roman"/>
            </a:endParaRPr>
          </a:p>
        </p:txBody>
      </p:sp>
      <p:sp>
        <p:nvSpPr>
          <p:cNvPr id="25" name="Text Box 14"/>
          <p:cNvSpPr txBox="1">
            <a:spLocks noChangeAspect="1" noChangeArrowheads="1"/>
          </p:cNvSpPr>
          <p:nvPr/>
        </p:nvSpPr>
        <p:spPr bwMode="auto">
          <a:xfrm>
            <a:off x="1671935" y="3573823"/>
            <a:ext cx="2306036" cy="646331"/>
          </a:xfrm>
          <a:prstGeom prst="rect">
            <a:avLst/>
          </a:prstGeom>
          <a:solidFill>
            <a:srgbClr val="CBEC9C"/>
          </a:solidFill>
          <a:ln w="15875">
            <a:solidFill>
              <a:srgbClr val="000000"/>
            </a:solidFill>
            <a:miter lim="800000"/>
            <a:headEnd/>
            <a:tailEnd/>
          </a:ln>
          <a:effectLst>
            <a:glow>
              <a:schemeClr val="accent3">
                <a:lumMod val="40000"/>
                <a:lumOff val="60000"/>
                <a:alpha val="75000"/>
              </a:schemeClr>
            </a:glow>
            <a:outerShdw blurRad="50800" dist="1016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475.9.2 System Design &amp; Test</a:t>
            </a:r>
          </a:p>
          <a:p>
            <a:pPr marL="2286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L3 – M. Bowden</a:t>
            </a:r>
          </a:p>
          <a:p>
            <a:pPr marL="2286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CAM – M. Bowden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/>
              <a:ea typeface="Times New Roman" charset="0"/>
              <a:cs typeface="Times New Roman"/>
            </a:endParaRPr>
          </a:p>
        </p:txBody>
      </p:sp>
      <p:sp>
        <p:nvSpPr>
          <p:cNvPr id="26" name="Text Box 14"/>
          <p:cNvSpPr txBox="1">
            <a:spLocks noChangeAspect="1" noChangeArrowheads="1"/>
          </p:cNvSpPr>
          <p:nvPr/>
        </p:nvSpPr>
        <p:spPr bwMode="auto">
          <a:xfrm>
            <a:off x="4741789" y="3573823"/>
            <a:ext cx="2306036" cy="646331"/>
          </a:xfrm>
          <a:prstGeom prst="rect">
            <a:avLst/>
          </a:prstGeom>
          <a:solidFill>
            <a:srgbClr val="CBEC9C"/>
          </a:solidFill>
          <a:ln w="15875">
            <a:solidFill>
              <a:srgbClr val="000000"/>
            </a:solidFill>
            <a:miter lim="800000"/>
            <a:headEnd/>
            <a:tailEnd/>
          </a:ln>
          <a:effectLst>
            <a:glow>
              <a:schemeClr val="accent3">
                <a:lumMod val="40000"/>
                <a:lumOff val="60000"/>
                <a:alpha val="75000"/>
              </a:schemeClr>
            </a:glow>
            <a:outerShdw blurRad="50800" dist="1016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475.9.4 Data Processing</a:t>
            </a:r>
          </a:p>
          <a:p>
            <a:pPr marL="2286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L3 – R. Rivera</a:t>
            </a:r>
          </a:p>
          <a:p>
            <a:pPr marL="2286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CAM – R. Rivera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/>
              <a:ea typeface="Times New Roman" charset="0"/>
              <a:cs typeface="Times New Roman"/>
            </a:endParaRPr>
          </a:p>
        </p:txBody>
      </p:sp>
      <p:sp>
        <p:nvSpPr>
          <p:cNvPr id="27" name="Text Box 14"/>
          <p:cNvSpPr txBox="1">
            <a:spLocks noChangeAspect="1" noChangeArrowheads="1"/>
          </p:cNvSpPr>
          <p:nvPr/>
        </p:nvSpPr>
        <p:spPr bwMode="auto">
          <a:xfrm>
            <a:off x="4741789" y="4430153"/>
            <a:ext cx="2306036" cy="646331"/>
          </a:xfrm>
          <a:prstGeom prst="rect">
            <a:avLst/>
          </a:prstGeom>
          <a:solidFill>
            <a:srgbClr val="CBEC9C"/>
          </a:solidFill>
          <a:ln w="15875">
            <a:solidFill>
              <a:srgbClr val="000000"/>
            </a:solidFill>
            <a:miter lim="800000"/>
            <a:headEnd/>
            <a:tailEnd/>
          </a:ln>
          <a:effectLst>
            <a:glow>
              <a:schemeClr val="accent3">
                <a:lumMod val="40000"/>
                <a:lumOff val="60000"/>
                <a:alpha val="75000"/>
              </a:schemeClr>
            </a:glow>
            <a:outerShdw blurRad="50800" dist="1016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475.9.5 Controls &amp; Networking</a:t>
            </a:r>
          </a:p>
          <a:p>
            <a:pPr marL="2286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L3 – R. Rivera</a:t>
            </a:r>
          </a:p>
          <a:p>
            <a:pPr marL="22860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CAM – R. Rivera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/>
              <a:ea typeface="Times New Roman" charset="0"/>
              <a:cs typeface="Times New Roman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351001" y="1983636"/>
            <a:ext cx="0" cy="279537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977971" y="3056506"/>
            <a:ext cx="76381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977971" y="3922682"/>
            <a:ext cx="76381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351001" y="4779011"/>
            <a:ext cx="374386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 Box 14"/>
          <p:cNvSpPr txBox="1">
            <a:spLocks noChangeAspect="1" noChangeArrowheads="1"/>
          </p:cNvSpPr>
          <p:nvPr/>
        </p:nvSpPr>
        <p:spPr bwMode="auto">
          <a:xfrm>
            <a:off x="3419279" y="1646582"/>
            <a:ext cx="1872268" cy="646331"/>
          </a:xfrm>
          <a:prstGeom prst="rect">
            <a:avLst/>
          </a:prstGeom>
          <a:solidFill>
            <a:srgbClr val="CBEC9C"/>
          </a:solidFill>
          <a:ln w="15875">
            <a:solidFill>
              <a:srgbClr val="000000"/>
            </a:solidFill>
            <a:miter lim="800000"/>
            <a:headEnd/>
            <a:tailEnd/>
          </a:ln>
          <a:effectLst>
            <a:glow>
              <a:schemeClr val="accent3">
                <a:lumMod val="40000"/>
                <a:lumOff val="60000"/>
                <a:alpha val="75000"/>
              </a:schemeClr>
            </a:glow>
            <a:outerShdw blurRad="50800" dist="1016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475.9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Trigger &amp; DAQ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000000"/>
                </a:solidFill>
                <a:latin typeface="Times New Roman"/>
                <a:ea typeface="Times New Roman" charset="0"/>
                <a:cs typeface="Times New Roman"/>
              </a:rPr>
              <a:t>M. Bowden (FNAL)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/>
              <a:ea typeface="Times New Roman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9625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Assurance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DAQ system can be tested to </a:t>
            </a:r>
            <a:r>
              <a:rPr lang="en-US" dirty="0" smtClean="0"/>
              <a:t>a high level of confidence </a:t>
            </a:r>
            <a:r>
              <a:rPr lang="en-US" dirty="0" smtClean="0"/>
              <a:t>using simulated data,  prior to Cosmic Ray test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Full DAQ system is a scaled version of the Pilot system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In-situ testing - diagnostic features include monitoring of data link bit-error rate and optical power levels, memory and processor tests using large simulated data sets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M. Bowden  - 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2601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 DAQ risks in risk registry</a:t>
            </a:r>
          </a:p>
          <a:p>
            <a:pPr lvl="1"/>
            <a:r>
              <a:rPr lang="en-US" dirty="0" smtClean="0"/>
              <a:t>All risks mitigated to the extent possible</a:t>
            </a:r>
          </a:p>
          <a:p>
            <a:pPr lvl="1"/>
            <a:r>
              <a:rPr lang="en-US" dirty="0" smtClean="0"/>
              <a:t>3 threats</a:t>
            </a:r>
          </a:p>
          <a:p>
            <a:pPr lvl="2"/>
            <a:r>
              <a:rPr lang="en-US" dirty="0" smtClean="0"/>
              <a:t>0 high</a:t>
            </a:r>
          </a:p>
          <a:p>
            <a:pPr lvl="2"/>
            <a:r>
              <a:rPr lang="en-US" dirty="0" smtClean="0"/>
              <a:t>3 low / medium</a:t>
            </a:r>
          </a:p>
          <a:p>
            <a:pPr lvl="1"/>
            <a:r>
              <a:rPr lang="en-US" dirty="0" smtClean="0"/>
              <a:t>4 opportunities</a:t>
            </a:r>
          </a:p>
          <a:p>
            <a:r>
              <a:rPr lang="en-US" dirty="0" smtClean="0"/>
              <a:t>Detailed mitigation plans for all risks, documented in risk forms on </a:t>
            </a:r>
            <a:r>
              <a:rPr lang="en-US" dirty="0" err="1" smtClean="0"/>
              <a:t>docdb</a:t>
            </a:r>
            <a:r>
              <a:rPr lang="en-US" dirty="0" smtClean="0"/>
              <a:t> and linked from Risk Register (</a:t>
            </a:r>
            <a:r>
              <a:rPr lang="en-US" dirty="0" err="1" smtClean="0"/>
              <a:t>docdb</a:t>
            </a:r>
            <a:r>
              <a:rPr lang="en-US" dirty="0" smtClean="0"/>
              <a:t> #4320)</a:t>
            </a:r>
          </a:p>
          <a:p>
            <a:r>
              <a:rPr lang="en-US" dirty="0" smtClean="0"/>
              <a:t>All risks understood and under control.</a:t>
            </a:r>
          </a:p>
          <a:p>
            <a:r>
              <a:rPr lang="en-US" dirty="0" smtClean="0"/>
              <a:t>Details in breakout session.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M. Bowden  - 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9730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ES&amp;H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ES&amp;H issues are minimal</a:t>
            </a:r>
          </a:p>
          <a:p>
            <a:pPr lvl="1"/>
            <a:r>
              <a:rPr lang="en-US" dirty="0" smtClean="0"/>
              <a:t>High voltage (208 VAC, no exposed connections)</a:t>
            </a:r>
          </a:p>
          <a:p>
            <a:pPr lvl="1"/>
            <a:r>
              <a:rPr lang="en-US" dirty="0" smtClean="0"/>
              <a:t>Class 1 lasers (eye safe)</a:t>
            </a:r>
          </a:p>
          <a:p>
            <a:pPr lvl="1"/>
            <a:r>
              <a:rPr lang="en-US" dirty="0" smtClean="0"/>
              <a:t>no issues with radiation or magnetic field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M. Bowden  - 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9591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TDAQ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72513" cy="3911600"/>
          </a:xfrm>
        </p:spPr>
        <p:txBody>
          <a:bodyPr/>
          <a:lstStyle/>
          <a:p>
            <a:r>
              <a:rPr lang="en-US" sz="2000" dirty="0" smtClean="0"/>
              <a:t>Mark Bowden – L2 Manager, L3 Manager (System Design &amp; Test)</a:t>
            </a:r>
          </a:p>
          <a:p>
            <a:pPr lvl="1"/>
            <a:r>
              <a:rPr lang="en-US" sz="2000" dirty="0" smtClean="0"/>
              <a:t>31 years </a:t>
            </a:r>
          </a:p>
          <a:p>
            <a:pPr lvl="1">
              <a:buNone/>
            </a:pPr>
            <a:endParaRPr lang="en-US" sz="2000" dirty="0" smtClean="0"/>
          </a:p>
          <a:p>
            <a:r>
              <a:rPr lang="en-US" sz="2000" dirty="0" smtClean="0"/>
              <a:t>Kurt </a:t>
            </a:r>
            <a:r>
              <a:rPr lang="en-US" sz="2000" dirty="0" err="1" smtClean="0"/>
              <a:t>Biery</a:t>
            </a:r>
            <a:r>
              <a:rPr lang="en-US" sz="2000" dirty="0" smtClean="0"/>
              <a:t> – L3 Manager (Data </a:t>
            </a:r>
            <a:r>
              <a:rPr lang="en-US" sz="2000" dirty="0"/>
              <a:t>Acquisition), Department </a:t>
            </a:r>
            <a:r>
              <a:rPr lang="en-US" sz="2000" dirty="0" smtClean="0"/>
              <a:t>Head - Scientific </a:t>
            </a:r>
            <a:r>
              <a:rPr lang="en-US" sz="2000" dirty="0"/>
              <a:t>Computing </a:t>
            </a:r>
            <a:r>
              <a:rPr lang="en-US" sz="2000" dirty="0" smtClean="0"/>
              <a:t>Division, Real-time </a:t>
            </a:r>
            <a:r>
              <a:rPr lang="en-US" sz="2000" dirty="0"/>
              <a:t>Systems Engineering</a:t>
            </a:r>
            <a:endParaRPr lang="en-US" sz="2000" dirty="0" smtClean="0"/>
          </a:p>
          <a:p>
            <a:pPr lvl="1"/>
            <a:r>
              <a:rPr lang="en-US" sz="2000" dirty="0" smtClean="0"/>
              <a:t>16 years</a:t>
            </a:r>
          </a:p>
          <a:p>
            <a:pPr lvl="1">
              <a:buNone/>
            </a:pPr>
            <a:endParaRPr lang="en-US" sz="2000" dirty="0" smtClean="0"/>
          </a:p>
          <a:p>
            <a:pPr marL="342900" lvl="1" indent="-342900">
              <a:buFont typeface="Arial" charset="0"/>
              <a:buChar char="•"/>
            </a:pPr>
            <a:r>
              <a:rPr lang="en-US" sz="2000" dirty="0" smtClean="0"/>
              <a:t>Ryan Rivera – L3 Manager (Data Processing, Controls &amp; Networking), Group Leader - Real-time </a:t>
            </a:r>
            <a:r>
              <a:rPr lang="en-US" sz="2000" dirty="0"/>
              <a:t>Systems </a:t>
            </a:r>
            <a:r>
              <a:rPr lang="en-US" sz="2000" dirty="0" smtClean="0"/>
              <a:t>Engineering, </a:t>
            </a:r>
            <a:r>
              <a:rPr lang="en-US" sz="2000" dirty="0"/>
              <a:t>Detector </a:t>
            </a:r>
            <a:r>
              <a:rPr lang="en-US" sz="2000" dirty="0" smtClean="0"/>
              <a:t>Electronics</a:t>
            </a:r>
          </a:p>
          <a:p>
            <a:pPr lvl="1"/>
            <a:r>
              <a:rPr lang="en-US" sz="2000" dirty="0" smtClean="0"/>
              <a:t>11 years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M. Bowden  - 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3080" y="5330855"/>
            <a:ext cx="7919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 pitchFamily="34" charset="0"/>
              </a:rPr>
              <a:t>Greg </a:t>
            </a:r>
            <a:r>
              <a:rPr lang="en-US" sz="2000" dirty="0" err="1" smtClean="0">
                <a:latin typeface="Helvetica" pitchFamily="34" charset="0"/>
              </a:rPr>
              <a:t>Deuerling</a:t>
            </a:r>
            <a:r>
              <a:rPr lang="en-US" sz="2000" dirty="0" smtClean="0">
                <a:latin typeface="Helvetica" pitchFamily="34" charset="0"/>
              </a:rPr>
              <a:t>, Rick </a:t>
            </a:r>
            <a:r>
              <a:rPr lang="en-US" sz="2000" dirty="0" err="1" smtClean="0">
                <a:latin typeface="Helvetica" pitchFamily="34" charset="0"/>
              </a:rPr>
              <a:t>Kwarciany</a:t>
            </a:r>
            <a:r>
              <a:rPr lang="en-US" sz="2000" dirty="0" smtClean="0">
                <a:latin typeface="Helvetica" pitchFamily="34" charset="0"/>
              </a:rPr>
              <a:t>, Ron </a:t>
            </a:r>
            <a:r>
              <a:rPr lang="en-US" sz="2000" dirty="0" err="1" smtClean="0">
                <a:latin typeface="Helvetica" pitchFamily="34" charset="0"/>
              </a:rPr>
              <a:t>Rechenmacher</a:t>
            </a:r>
            <a:r>
              <a:rPr lang="en-US" sz="2000" dirty="0" smtClean="0">
                <a:latin typeface="Helvetica" pitchFamily="34" charset="0"/>
              </a:rPr>
              <a:t>, Mike Wang</a:t>
            </a:r>
            <a:endParaRPr lang="en-US" sz="20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1498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Table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M. Bowden  - 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926068"/>
            <a:ext cx="2176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WBS 9 Trigger &amp; DAQ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5761037" y="923835"/>
            <a:ext cx="3267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Costs are fully burdened in AY $k</a:t>
            </a: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449" y="1874385"/>
            <a:ext cx="7901101" cy="31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6623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Breakdown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M. Bowden  - 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592" y="1334842"/>
            <a:ext cx="6998815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6539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Breakdown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M. Bowden  - 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777" y="1314908"/>
            <a:ext cx="6882981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0243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of Estimate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M. Bowden  - 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013" y="1340939"/>
            <a:ext cx="7071973" cy="417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8892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by FY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M. Bowden  - 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4040" y="1231201"/>
            <a:ext cx="6815919" cy="43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4729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by FY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M. Bowden  - 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959" y="1566510"/>
            <a:ext cx="7584081" cy="37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2175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Milestones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M. Bowden  - 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</p:spPr>
        <p:txBody>
          <a:bodyPr/>
          <a:lstStyle/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Completion of Pilot System development for Data Acquisition, Data Processing, and Controls and Networking tasks (July 2015)</a:t>
            </a:r>
          </a:p>
          <a:p>
            <a:endParaRPr lang="en-US" sz="2000" dirty="0"/>
          </a:p>
          <a:p>
            <a:r>
              <a:rPr lang="en-US" sz="2000" dirty="0" smtClean="0"/>
              <a:t>Completion of Production System </a:t>
            </a:r>
            <a:r>
              <a:rPr lang="en-US" sz="2000" dirty="0"/>
              <a:t>development </a:t>
            </a:r>
            <a:r>
              <a:rPr lang="en-US" sz="2000" dirty="0" smtClean="0"/>
              <a:t>for Data Acquisition, </a:t>
            </a:r>
            <a:r>
              <a:rPr lang="en-US" sz="2000" dirty="0"/>
              <a:t>Data Processing, </a:t>
            </a:r>
            <a:r>
              <a:rPr lang="en-US" sz="2000" dirty="0" smtClean="0"/>
              <a:t>and Controls </a:t>
            </a:r>
            <a:r>
              <a:rPr lang="en-US" sz="2000" dirty="0"/>
              <a:t>and </a:t>
            </a:r>
            <a:r>
              <a:rPr lang="en-US" sz="2000" dirty="0" smtClean="0"/>
              <a:t>Networking tasks (January 2020)</a:t>
            </a:r>
          </a:p>
          <a:p>
            <a:pPr lvl="1"/>
            <a:r>
              <a:rPr lang="en-US" sz="1800" dirty="0" smtClean="0"/>
              <a:t>last two years are optimization &amp; debug at reduced level of effort</a:t>
            </a:r>
          </a:p>
          <a:p>
            <a:endParaRPr lang="en-US" sz="2000" dirty="0"/>
          </a:p>
          <a:p>
            <a:r>
              <a:rPr lang="en-US" sz="2000" dirty="0" smtClean="0"/>
              <a:t>Cosmic Ray Test (final integration with detectors and full readout test) (June 2020)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9620011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" y="5010553"/>
            <a:ext cx="8606149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7624349"/>
              </p:ext>
            </p:extLst>
          </p:nvPr>
        </p:nvGraphicFramePr>
        <p:xfrm>
          <a:off x="4" y="5115804"/>
          <a:ext cx="8686796" cy="581660"/>
        </p:xfrm>
        <a:graphic>
          <a:graphicData uri="http://schemas.openxmlformats.org/drawingml/2006/table">
            <a:tbl>
              <a:tblPr/>
              <a:tblGrid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5" name="Rectangle 44"/>
          <p:cNvSpPr/>
          <p:nvPr/>
        </p:nvSpPr>
        <p:spPr>
          <a:xfrm>
            <a:off x="3" y="5010553"/>
            <a:ext cx="8606149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>
            <a:off x="0" y="5328053"/>
            <a:ext cx="9144000" cy="908050"/>
          </a:xfrm>
          <a:prstGeom prst="rightArrow">
            <a:avLst>
              <a:gd name="adj1" fmla="val 50000"/>
              <a:gd name="adj2" fmla="val 38112"/>
            </a:avLst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92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50800" dist="508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-1835731" y="3625664"/>
            <a:ext cx="4702298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-819731" y="3632014"/>
            <a:ext cx="4702298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208969" y="3627790"/>
            <a:ext cx="4702298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18619" y="3638364"/>
            <a:ext cx="4702298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3263319" y="3644713"/>
            <a:ext cx="4702298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4285669" y="3644713"/>
            <a:ext cx="4702298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5301669" y="3651063"/>
            <a:ext cx="4702298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6334857" y="3625663"/>
            <a:ext cx="4702298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33120" y="5944797"/>
            <a:ext cx="8087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FY14                 FY15                FY16                 FY17                 FY18                 FY19                FY20                  FY21</a:t>
            </a:r>
            <a:endParaRPr lang="en-US" sz="1400" dirty="0"/>
          </a:p>
        </p:txBody>
      </p:sp>
      <p:sp>
        <p:nvSpPr>
          <p:cNvPr id="56" name="Diamond 55"/>
          <p:cNvSpPr>
            <a:spLocks noChangeAspect="1"/>
          </p:cNvSpPr>
          <p:nvPr/>
        </p:nvSpPr>
        <p:spPr>
          <a:xfrm>
            <a:off x="1242488" y="5783300"/>
            <a:ext cx="234315" cy="234315"/>
          </a:xfrm>
          <a:prstGeom prst="diamon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brightRoom" dir="t"/>
          </a:scene3d>
          <a:sp3d prstMaterial="powder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>
            <a:stCxn id="56" idx="0"/>
          </p:cNvCxnSpPr>
          <p:nvPr/>
        </p:nvCxnSpPr>
        <p:spPr>
          <a:xfrm rot="16200000" flipV="1">
            <a:off x="-898957" y="3524696"/>
            <a:ext cx="4507992" cy="9215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Diamond 57"/>
          <p:cNvSpPr>
            <a:spLocks noChangeAspect="1"/>
          </p:cNvSpPr>
          <p:nvPr/>
        </p:nvSpPr>
        <p:spPr>
          <a:xfrm>
            <a:off x="1626731" y="5780806"/>
            <a:ext cx="234315" cy="234315"/>
          </a:xfrm>
          <a:prstGeom prst="diamon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brightRoom" dir="t"/>
          </a:scene3d>
          <a:sp3d prstMaterial="powder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>
            <a:stCxn id="58" idx="0"/>
          </p:cNvCxnSpPr>
          <p:nvPr/>
        </p:nvCxnSpPr>
        <p:spPr>
          <a:xfrm rot="16200000" flipV="1">
            <a:off x="-514714" y="3522202"/>
            <a:ext cx="4507992" cy="9215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57200" y="883153"/>
            <a:ext cx="1339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CD-3a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117870" y="890536"/>
            <a:ext cx="1339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CD-2/3b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403056" y="890536"/>
            <a:ext cx="873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CD-</a:t>
            </a:r>
            <a:r>
              <a:rPr lang="en-US" sz="1400" dirty="0"/>
              <a:t>4</a:t>
            </a:r>
            <a:endParaRPr lang="en-US" sz="1400" dirty="0" smtClean="0"/>
          </a:p>
        </p:txBody>
      </p:sp>
      <p:cxnSp>
        <p:nvCxnSpPr>
          <p:cNvPr id="63" name="Straight Connector 62"/>
          <p:cNvCxnSpPr/>
          <p:nvPr/>
        </p:nvCxnSpPr>
        <p:spPr>
          <a:xfrm rot="5400000">
            <a:off x="2247319" y="3627748"/>
            <a:ext cx="4702298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2997474" y="4243485"/>
            <a:ext cx="4285976" cy="349250"/>
          </a:xfrm>
          <a:prstGeom prst="rect">
            <a:avLst/>
          </a:prstGeom>
          <a:gradFill flip="none" rotWithShape="1">
            <a:gsLst>
              <a:gs pos="69000">
                <a:schemeClr val="accent5">
                  <a:lumMod val="40000"/>
                  <a:lumOff val="60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Detector Prototypes and Construction</a:t>
            </a: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997474" y="5070802"/>
            <a:ext cx="3894640" cy="349250"/>
          </a:xfrm>
          <a:prstGeom prst="rect">
            <a:avLst/>
          </a:prstGeom>
          <a:gradFill flip="none" rotWithShape="1">
            <a:gsLst>
              <a:gs pos="69000">
                <a:schemeClr val="accent5">
                  <a:lumMod val="40000"/>
                  <a:lumOff val="60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  <a:cs typeface="Calibri"/>
              </a:rPr>
              <a:t>Accelerator and Beamline Construction </a:t>
            </a:r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6" name="Diamond 65"/>
          <p:cNvSpPr>
            <a:spLocks noChangeAspect="1"/>
          </p:cNvSpPr>
          <p:nvPr/>
        </p:nvSpPr>
        <p:spPr>
          <a:xfrm>
            <a:off x="7628264" y="5755993"/>
            <a:ext cx="234315" cy="234315"/>
          </a:xfrm>
          <a:prstGeom prst="diamon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brightRoom" dir="t"/>
          </a:scene3d>
          <a:sp3d prstMaterial="powder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>
            <a:stCxn id="66" idx="0"/>
          </p:cNvCxnSpPr>
          <p:nvPr/>
        </p:nvCxnSpPr>
        <p:spPr>
          <a:xfrm rot="16200000" flipV="1">
            <a:off x="5486819" y="3497389"/>
            <a:ext cx="4507992" cy="9215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6-Point Star 69"/>
          <p:cNvSpPr>
            <a:spLocks noChangeAspect="1"/>
          </p:cNvSpPr>
          <p:nvPr/>
        </p:nvSpPr>
        <p:spPr>
          <a:xfrm>
            <a:off x="7521808" y="1642291"/>
            <a:ext cx="182880" cy="182880"/>
          </a:xfrm>
          <a:prstGeom prst="star6">
            <a:avLst/>
          </a:prstGeom>
          <a:solidFill>
            <a:srgbClr val="FF0000"/>
          </a:solidFill>
          <a:effectLst>
            <a:outerShdw blurRad="40000" dist="73787" dir="378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6794509" y="1437265"/>
            <a:ext cx="9039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KPPs Satisfied</a:t>
            </a:r>
            <a:endParaRPr lang="en-US" sz="1000" dirty="0"/>
          </a:p>
        </p:txBody>
      </p:sp>
      <p:sp>
        <p:nvSpPr>
          <p:cNvPr id="76" name="Rectangle 75"/>
          <p:cNvSpPr/>
          <p:nvPr/>
        </p:nvSpPr>
        <p:spPr>
          <a:xfrm>
            <a:off x="6892114" y="5007386"/>
            <a:ext cx="1021273" cy="571235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20000"/>
                  <a:lumOff val="80000"/>
                </a:schemeClr>
              </a:gs>
              <a:gs pos="100000">
                <a:schemeClr val="bg2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"/>
                <a:cs typeface="Calibri"/>
              </a:rPr>
              <a:t>Accelerator Commissioning (off Project)</a:t>
            </a:r>
            <a:endParaRPr lang="en-US" sz="1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7" name="Diamond 36"/>
          <p:cNvSpPr>
            <a:spLocks noChangeAspect="1"/>
          </p:cNvSpPr>
          <p:nvPr/>
        </p:nvSpPr>
        <p:spPr>
          <a:xfrm>
            <a:off x="2880315" y="5780807"/>
            <a:ext cx="234315" cy="234315"/>
          </a:xfrm>
          <a:prstGeom prst="diamon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brightRoom" dir="t"/>
          </a:scene3d>
          <a:sp3d prstMaterial="powder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stCxn id="37" idx="0"/>
          </p:cNvCxnSpPr>
          <p:nvPr/>
        </p:nvCxnSpPr>
        <p:spPr>
          <a:xfrm rot="16200000" flipV="1">
            <a:off x="738870" y="3522203"/>
            <a:ext cx="4507992" cy="9215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319599" y="883153"/>
            <a:ext cx="1339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CD-3c</a:t>
            </a:r>
          </a:p>
        </p:txBody>
      </p:sp>
      <p:sp>
        <p:nvSpPr>
          <p:cNvPr id="74" name="Rectangle 73"/>
          <p:cNvSpPr/>
          <p:nvPr/>
        </p:nvSpPr>
        <p:spPr>
          <a:xfrm>
            <a:off x="1797050" y="3073260"/>
            <a:ext cx="1568450" cy="411480"/>
          </a:xfrm>
          <a:prstGeom prst="rect">
            <a:avLst/>
          </a:prstGeom>
          <a:gradFill flip="none" rotWithShape="1">
            <a:gsLst>
              <a:gs pos="69000">
                <a:schemeClr val="accent5">
                  <a:lumMod val="40000"/>
                  <a:lumOff val="60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"/>
                <a:cs typeface="Calibri"/>
              </a:rPr>
              <a:t>Detector Hall Construction</a:t>
            </a:r>
            <a:endParaRPr lang="en-US" sz="1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338203" y="4661606"/>
            <a:ext cx="262747" cy="336550"/>
          </a:xfrm>
          <a:prstGeom prst="rect">
            <a:avLst/>
          </a:prstGeom>
          <a:gradFill flip="none" rotWithShape="1">
            <a:gsLst>
              <a:gs pos="77000">
                <a:schemeClr val="accent3">
                  <a:lumMod val="20000"/>
                  <a:lumOff val="80000"/>
                </a:schemeClr>
              </a:gs>
              <a:gs pos="100000">
                <a:schemeClr val="bg2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74038" y="4718756"/>
            <a:ext cx="14287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Cosmic Ray System Test</a:t>
            </a:r>
            <a:endParaRPr lang="en-US" sz="1000" dirty="0"/>
          </a:p>
        </p:txBody>
      </p:sp>
      <p:sp>
        <p:nvSpPr>
          <p:cNvPr id="42" name="Date Placeholder 41"/>
          <p:cNvSpPr>
            <a:spLocks noGrp="1"/>
          </p:cNvSpPr>
          <p:nvPr>
            <p:ph type="dt" sz="half" idx="10"/>
          </p:nvPr>
        </p:nvSpPr>
        <p:spPr>
          <a:xfrm>
            <a:off x="6445519" y="6534195"/>
            <a:ext cx="1076325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77" name="Slide Number Placeholder 76"/>
          <p:cNvSpPr>
            <a:spLocks noGrp="1"/>
          </p:cNvSpPr>
          <p:nvPr>
            <p:ph type="sldNum" sz="quarter" idx="12"/>
          </p:nvPr>
        </p:nvSpPr>
        <p:spPr>
          <a:xfrm>
            <a:off x="224106" y="6534195"/>
            <a:ext cx="447675" cy="241300"/>
          </a:xfrm>
        </p:spPr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78" name="Footer Placeholder 77"/>
          <p:cNvSpPr>
            <a:spLocks noGrp="1"/>
          </p:cNvSpPr>
          <p:nvPr>
            <p:ph type="ftr" sz="quarter" idx="11"/>
          </p:nvPr>
        </p:nvSpPr>
        <p:spPr>
          <a:xfrm>
            <a:off x="877636" y="6534195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nl-NL" dirty="0" smtClean="0"/>
              <a:t>M. Bowden  -  DOE CD-2/3b review</a:t>
            </a:r>
            <a:endParaRPr lang="en-US" b="1" dirty="0"/>
          </a:p>
        </p:txBody>
      </p:sp>
      <p:sp>
        <p:nvSpPr>
          <p:cNvPr id="79" name="Rectangle 78"/>
          <p:cNvSpPr/>
          <p:nvPr/>
        </p:nvSpPr>
        <p:spPr>
          <a:xfrm>
            <a:off x="1009033" y="1366829"/>
            <a:ext cx="1334824" cy="36576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30000">
                <a:schemeClr val="tx2">
                  <a:lumMod val="20000"/>
                  <a:lumOff val="80000"/>
                </a:schemeClr>
              </a:gs>
              <a:gs pos="64999">
                <a:schemeClr val="tx2">
                  <a:lumMod val="40000"/>
                  <a:lumOff val="60000"/>
                </a:schemeClr>
              </a:gs>
              <a:gs pos="89999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10800000" scaled="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Data Acquisition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Pilot System</a:t>
            </a:r>
            <a:endParaRPr lang="en-US" sz="1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009033" y="1786537"/>
            <a:ext cx="1334823" cy="367098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30000">
                <a:schemeClr val="tx2">
                  <a:lumMod val="20000"/>
                  <a:lumOff val="80000"/>
                </a:schemeClr>
              </a:gs>
              <a:gs pos="64999">
                <a:schemeClr val="tx2">
                  <a:lumMod val="40000"/>
                  <a:lumOff val="60000"/>
                </a:schemeClr>
              </a:gs>
              <a:gs pos="89999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10800000" scaled="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Data Processing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Pilot System</a:t>
            </a:r>
            <a:endParaRPr lang="en-US" sz="1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014812" y="2215453"/>
            <a:ext cx="1329044" cy="367098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30000">
                <a:schemeClr val="tx2">
                  <a:lumMod val="20000"/>
                  <a:lumOff val="80000"/>
                </a:schemeClr>
              </a:gs>
              <a:gs pos="64999">
                <a:schemeClr val="tx2">
                  <a:lumMod val="40000"/>
                  <a:lumOff val="60000"/>
                </a:schemeClr>
              </a:gs>
              <a:gs pos="89999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</a:gsLst>
            <a:lin ang="10800000" scaled="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Controls &amp; Network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Pilot System</a:t>
            </a:r>
            <a:endParaRPr lang="en-US" sz="1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988258" y="1366829"/>
            <a:ext cx="3903854" cy="365760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30000">
                <a:schemeClr val="accent5">
                  <a:lumMod val="20000"/>
                  <a:lumOff val="80000"/>
                </a:schemeClr>
              </a:gs>
              <a:gs pos="64999">
                <a:schemeClr val="accent5">
                  <a:lumMod val="40000"/>
                  <a:lumOff val="60000"/>
                </a:schemeClr>
              </a:gs>
              <a:gs pos="89999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0800000" scaled="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Data Acquisition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Production System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988258" y="1787875"/>
            <a:ext cx="3903854" cy="365760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30000">
                <a:schemeClr val="accent5">
                  <a:lumMod val="20000"/>
                  <a:lumOff val="80000"/>
                </a:schemeClr>
              </a:gs>
              <a:gs pos="64999">
                <a:schemeClr val="accent5">
                  <a:lumMod val="40000"/>
                  <a:lumOff val="60000"/>
                </a:schemeClr>
              </a:gs>
              <a:gs pos="89999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0800000" scaled="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Data Processing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Production System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988258" y="2215447"/>
            <a:ext cx="3903856" cy="365760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30000">
                <a:schemeClr val="accent5">
                  <a:lumMod val="20000"/>
                  <a:lumOff val="80000"/>
                </a:schemeClr>
              </a:gs>
              <a:gs pos="64999">
                <a:schemeClr val="accent5">
                  <a:lumMod val="40000"/>
                  <a:lumOff val="60000"/>
                </a:schemeClr>
              </a:gs>
              <a:gs pos="89999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10800000" scaled="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Controls &amp; Networking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Production System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3991462" y="2581207"/>
            <a:ext cx="3609488" cy="391075"/>
            <a:chOff x="3912357" y="2744443"/>
            <a:chExt cx="3609488" cy="391075"/>
          </a:xfrm>
        </p:grpSpPr>
        <p:sp>
          <p:nvSpPr>
            <p:cNvPr id="88" name="Arc 87"/>
            <p:cNvSpPr/>
            <p:nvPr/>
          </p:nvSpPr>
          <p:spPr>
            <a:xfrm rot="5400000">
              <a:off x="6560898" y="2669180"/>
              <a:ext cx="153854" cy="304380"/>
            </a:xfrm>
            <a:prstGeom prst="arc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Arc 88"/>
            <p:cNvSpPr/>
            <p:nvPr/>
          </p:nvSpPr>
          <p:spPr>
            <a:xfrm rot="5400000" flipV="1">
              <a:off x="4771430" y="2679193"/>
              <a:ext cx="153854" cy="284355"/>
            </a:xfrm>
            <a:prstGeom prst="arc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Arc 89"/>
            <p:cNvSpPr/>
            <p:nvPr/>
          </p:nvSpPr>
          <p:spPr>
            <a:xfrm rot="5400000" flipH="1" flipV="1">
              <a:off x="6517440" y="2125489"/>
              <a:ext cx="237221" cy="1771588"/>
            </a:xfrm>
            <a:prstGeom prst="arc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Arc 90"/>
            <p:cNvSpPr/>
            <p:nvPr/>
          </p:nvSpPr>
          <p:spPr>
            <a:xfrm rot="16200000" flipV="1">
              <a:off x="4712695" y="2097959"/>
              <a:ext cx="237221" cy="1837898"/>
            </a:xfrm>
            <a:prstGeom prst="arc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4969730" y="2868085"/>
            <a:ext cx="1719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Optimization &amp; Debug</a:t>
            </a:r>
            <a:endParaRPr lang="en-US" sz="1200" dirty="0"/>
          </a:p>
        </p:txBody>
      </p:sp>
      <p:cxnSp>
        <p:nvCxnSpPr>
          <p:cNvPr id="95" name="Straight Arrow Connector 94"/>
          <p:cNvCxnSpPr/>
          <p:nvPr/>
        </p:nvCxnSpPr>
        <p:spPr>
          <a:xfrm flipV="1">
            <a:off x="4157394" y="3334414"/>
            <a:ext cx="0" cy="256560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3532952" y="3590974"/>
            <a:ext cx="1248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DAQ, Controls, Networking Purchases</a:t>
            </a:r>
            <a:endParaRPr lang="en-US" sz="1200" dirty="0"/>
          </a:p>
        </p:txBody>
      </p:sp>
      <p:cxnSp>
        <p:nvCxnSpPr>
          <p:cNvPr id="98" name="Straight Arrow Connector 97"/>
          <p:cNvCxnSpPr/>
          <p:nvPr/>
        </p:nvCxnSpPr>
        <p:spPr>
          <a:xfrm flipV="1">
            <a:off x="5122129" y="3334414"/>
            <a:ext cx="0" cy="256560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4497687" y="3597154"/>
            <a:ext cx="124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Computer</a:t>
            </a:r>
          </a:p>
          <a:p>
            <a:pPr algn="ctr"/>
            <a:r>
              <a:rPr lang="en-US" sz="1200" dirty="0" smtClean="0"/>
              <a:t>Purchases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01433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a design that fully satisfies the requirements</a:t>
            </a:r>
          </a:p>
          <a:p>
            <a:r>
              <a:rPr lang="en-US" dirty="0" smtClean="0"/>
              <a:t>Cost estimates for the DAQ are complete</a:t>
            </a:r>
          </a:p>
          <a:p>
            <a:pPr lvl="1"/>
            <a:r>
              <a:rPr lang="en-US" dirty="0" smtClean="0"/>
              <a:t>100% of the cost understood at the Preliminary Design level or higher</a:t>
            </a:r>
          </a:p>
          <a:p>
            <a:pPr lvl="1"/>
            <a:r>
              <a:rPr lang="en-US" dirty="0" smtClean="0"/>
              <a:t>Risks are understood, mitigated to the extent possible and are under control.</a:t>
            </a:r>
          </a:p>
          <a:p>
            <a:r>
              <a:rPr lang="en-US" dirty="0" smtClean="0"/>
              <a:t>All interfaces are identified and defined</a:t>
            </a:r>
          </a:p>
          <a:p>
            <a:r>
              <a:rPr lang="en-US" dirty="0" smtClean="0"/>
              <a:t>Resource needs understood</a:t>
            </a:r>
          </a:p>
          <a:p>
            <a:r>
              <a:rPr lang="en-US" dirty="0" smtClean="0"/>
              <a:t>ES&amp;H embedded into all aspects of the Project</a:t>
            </a:r>
          </a:p>
          <a:p>
            <a:r>
              <a:rPr lang="en-US" dirty="0" smtClean="0"/>
              <a:t>Responded to all recommendations from previous reviews</a:t>
            </a:r>
          </a:p>
          <a:p>
            <a:r>
              <a:rPr lang="en-US" dirty="0" smtClean="0"/>
              <a:t>DAQ is ready for CD-2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M. Bowden  - 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0733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7" y="1258803"/>
            <a:ext cx="8672513" cy="461801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Requirements for the DAQ are described in mu2e-docdb 1150.</a:t>
            </a:r>
          </a:p>
          <a:p>
            <a:pPr>
              <a:buNone/>
            </a:pPr>
            <a:endParaRPr lang="en-US" sz="2000" dirty="0" smtClean="0">
              <a:solidFill>
                <a:srgbClr val="008000"/>
              </a:solidFill>
            </a:endParaRPr>
          </a:p>
          <a:p>
            <a:r>
              <a:rPr lang="en-US" sz="2000" dirty="0" smtClean="0"/>
              <a:t>Collect and assemble data from the Tracker (~13 </a:t>
            </a:r>
            <a:r>
              <a:rPr lang="en-US" sz="2000" dirty="0" err="1" smtClean="0"/>
              <a:t>GBytes</a:t>
            </a:r>
            <a:r>
              <a:rPr lang="en-US" sz="2000" dirty="0" smtClean="0"/>
              <a:t>/sec) and Calorimeter (~8 </a:t>
            </a:r>
            <a:r>
              <a:rPr lang="en-US" sz="2000" dirty="0" err="1" smtClean="0"/>
              <a:t>GBytes</a:t>
            </a:r>
            <a:r>
              <a:rPr lang="en-US" sz="2000" dirty="0" smtClean="0"/>
              <a:t>/sec)</a:t>
            </a:r>
            <a:r>
              <a:rPr lang="en-US" sz="2000" dirty="0"/>
              <a:t> </a:t>
            </a:r>
            <a:r>
              <a:rPr lang="en-US" sz="2000" dirty="0" smtClean="0"/>
              <a:t>for online analysis.</a:t>
            </a:r>
          </a:p>
          <a:p>
            <a:endParaRPr lang="en-US" sz="2000" dirty="0"/>
          </a:p>
          <a:p>
            <a:r>
              <a:rPr lang="en-US" sz="2000" dirty="0"/>
              <a:t>Provide online filtering to reduce data </a:t>
            </a:r>
            <a:r>
              <a:rPr lang="en-US" sz="2000" dirty="0" smtClean="0"/>
              <a:t>Tracker &amp; Calorimeter data volume by ≥ 99%.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Combine with data from CRV, Extinction and Target Monitors</a:t>
            </a:r>
            <a:r>
              <a:rPr lang="en-US" sz="2000" dirty="0"/>
              <a:t> </a:t>
            </a:r>
            <a:r>
              <a:rPr lang="en-US" sz="2000" dirty="0" smtClean="0"/>
              <a:t>for transfer to offline storage.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M. Bowden  - 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433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Provide global timing synchronization</a:t>
            </a:r>
          </a:p>
          <a:p>
            <a:endParaRPr lang="en-US" sz="2000" dirty="0" smtClean="0"/>
          </a:p>
          <a:p>
            <a:r>
              <a:rPr lang="en-US" sz="2000" dirty="0" smtClean="0"/>
              <a:t>Provide fast and slow control networks</a:t>
            </a:r>
          </a:p>
          <a:p>
            <a:endParaRPr lang="en-US" sz="2000" dirty="0" smtClean="0"/>
          </a:p>
          <a:p>
            <a:r>
              <a:rPr lang="en-US" sz="2000" dirty="0" smtClean="0"/>
              <a:t>Provide connections to offline storage and site networking</a:t>
            </a:r>
          </a:p>
          <a:p>
            <a:endParaRPr lang="en-US" sz="2000" dirty="0" smtClean="0"/>
          </a:p>
          <a:p>
            <a:r>
              <a:rPr lang="en-US" sz="2000" dirty="0" smtClean="0"/>
              <a:t>Provide control room/operator interfaces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M. Bowden  - 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433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M. Bowden  - 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418" name="Picture 417" descr="system architec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043901"/>
            <a:ext cx="5179446" cy="5127128"/>
          </a:xfrm>
          <a:prstGeom prst="rect">
            <a:avLst/>
          </a:prstGeom>
        </p:spPr>
      </p:pic>
      <p:sp>
        <p:nvSpPr>
          <p:cNvPr id="419" name="TextBox 418"/>
          <p:cNvSpPr txBox="1"/>
          <p:nvPr/>
        </p:nvSpPr>
        <p:spPr>
          <a:xfrm>
            <a:off x="5829300" y="1285875"/>
            <a:ext cx="3314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600" dirty="0" smtClean="0"/>
              <a:t> architecture supports both streaming (Tracker, Calorimeter) and triggered (CRV) readout</a:t>
            </a:r>
          </a:p>
          <a:p>
            <a:pPr>
              <a:buFontTx/>
              <a:buChar char="-"/>
            </a:pPr>
            <a:endParaRPr lang="en-US" sz="1600" dirty="0" smtClean="0"/>
          </a:p>
          <a:p>
            <a:pPr>
              <a:buFontTx/>
              <a:buChar char="-"/>
            </a:pPr>
            <a:r>
              <a:rPr lang="en-US" sz="1600" dirty="0" smtClean="0"/>
              <a:t> DAQ Servers handle data readout, event building and processing</a:t>
            </a:r>
          </a:p>
          <a:p>
            <a:endParaRPr lang="en-US" sz="1600" dirty="0"/>
          </a:p>
          <a:p>
            <a:pPr>
              <a:buFontTx/>
              <a:buChar char="-"/>
            </a:pPr>
            <a:r>
              <a:rPr lang="en-US" sz="1600" dirty="0" smtClean="0"/>
              <a:t> bidirectional front-end interface for fast control and readout</a:t>
            </a:r>
          </a:p>
          <a:p>
            <a:pPr>
              <a:buFontTx/>
              <a:buChar char="-"/>
            </a:pPr>
            <a:endParaRPr lang="en-US" sz="1600" dirty="0"/>
          </a:p>
          <a:p>
            <a:pPr>
              <a:buFontTx/>
              <a:buChar char="-"/>
            </a:pPr>
            <a:r>
              <a:rPr lang="en-US" sz="1600" dirty="0" smtClean="0"/>
              <a:t> large front-end buffers for uniform data transfer</a:t>
            </a:r>
          </a:p>
          <a:p>
            <a:pPr>
              <a:buFontTx/>
              <a:buChar char="-"/>
            </a:pPr>
            <a:endParaRPr lang="en-US" sz="1600" dirty="0"/>
          </a:p>
          <a:p>
            <a:pPr>
              <a:buFontTx/>
              <a:buChar char="-"/>
            </a:pPr>
            <a:r>
              <a:rPr lang="en-US" sz="1600" dirty="0"/>
              <a:t> </a:t>
            </a:r>
            <a:r>
              <a:rPr lang="en-US" sz="1600" dirty="0" smtClean="0"/>
              <a:t>all commercial DAQ hardware</a:t>
            </a:r>
          </a:p>
          <a:p>
            <a:pPr>
              <a:buFontTx/>
              <a:buChar char="-"/>
            </a:pPr>
            <a:endParaRPr lang="en-US" sz="1600" dirty="0"/>
          </a:p>
          <a:p>
            <a:pPr>
              <a:buFontTx/>
              <a:buChar char="-"/>
            </a:pPr>
            <a:r>
              <a:rPr lang="en-US" sz="1600" dirty="0" smtClean="0"/>
              <a:t> scalable… 1 </a:t>
            </a:r>
            <a:r>
              <a:rPr lang="en-US" sz="1600" dirty="0" err="1" smtClean="0"/>
              <a:t>GByte</a:t>
            </a:r>
            <a:r>
              <a:rPr lang="en-US" sz="1600" dirty="0" smtClean="0"/>
              <a:t>/sec per DAQ server</a:t>
            </a:r>
            <a:endParaRPr lang="en-US" sz="1600" dirty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3060005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M. Bowden  - 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 descr="data transfer controller.png"/>
          <p:cNvPicPr>
            <a:picLocks noChangeAspect="1"/>
          </p:cNvPicPr>
          <p:nvPr/>
        </p:nvPicPr>
        <p:blipFill>
          <a:blip r:embed="rId3"/>
          <a:srcRect l="58329" t="14266" b="12248"/>
          <a:stretch>
            <a:fillRect/>
          </a:stretch>
        </p:blipFill>
        <p:spPr>
          <a:xfrm>
            <a:off x="676275" y="3454057"/>
            <a:ext cx="1947576" cy="1075091"/>
          </a:xfrm>
          <a:prstGeom prst="rect">
            <a:avLst/>
          </a:prstGeom>
        </p:spPr>
      </p:pic>
      <p:pic>
        <p:nvPicPr>
          <p:cNvPr id="8" name="Picture 7" descr="daq serv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50" y="1122249"/>
            <a:ext cx="2440588" cy="1928421"/>
          </a:xfrm>
          <a:prstGeom prst="rect">
            <a:avLst/>
          </a:prstGeom>
        </p:spPr>
      </p:pic>
      <p:pic>
        <p:nvPicPr>
          <p:cNvPr id="9" name="Picture 2" descr="Dell Networking 8164"/>
          <p:cNvPicPr>
            <a:picLocks noChangeAspect="1" noChangeArrowheads="1"/>
          </p:cNvPicPr>
          <p:nvPr/>
        </p:nvPicPr>
        <p:blipFill>
          <a:blip r:embed="rId5" cstate="print"/>
          <a:srcRect l="4138" t="28571" r="3448" b="25715"/>
          <a:stretch>
            <a:fillRect/>
          </a:stretch>
        </p:blipFill>
        <p:spPr bwMode="auto">
          <a:xfrm>
            <a:off x="676275" y="5215222"/>
            <a:ext cx="2379463" cy="28411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733800" y="1122249"/>
            <a:ext cx="5181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Commercial (off-the-shelf) hardware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DAQ server</a:t>
            </a:r>
          </a:p>
          <a:p>
            <a:pPr lvl="1"/>
            <a:r>
              <a:rPr lang="en-US" sz="2000" dirty="0" smtClean="0"/>
              <a:t>- 3U rack-mount computer</a:t>
            </a:r>
          </a:p>
          <a:p>
            <a:pPr lvl="1"/>
            <a:r>
              <a:rPr lang="en-US" sz="2000" dirty="0" smtClean="0"/>
              <a:t>- integrated DAQ and online processing</a:t>
            </a:r>
          </a:p>
          <a:p>
            <a:pPr lvl="1"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Data Transfer Controller (DTC)</a:t>
            </a:r>
          </a:p>
          <a:p>
            <a:pPr lvl="1">
              <a:buFontTx/>
              <a:buChar char="-"/>
            </a:pPr>
            <a:r>
              <a:rPr lang="en-US" sz="2000" dirty="0" smtClean="0"/>
              <a:t> </a:t>
            </a:r>
            <a:r>
              <a:rPr lang="en-US" sz="2000" dirty="0" err="1" smtClean="0"/>
              <a:t>PCIe</a:t>
            </a:r>
            <a:r>
              <a:rPr lang="en-US" sz="2000" dirty="0" smtClean="0"/>
              <a:t> card with FPGA, memory,</a:t>
            </a:r>
          </a:p>
          <a:p>
            <a:pPr lvl="1"/>
            <a:r>
              <a:rPr lang="en-US" sz="2000" dirty="0"/>
              <a:t> </a:t>
            </a:r>
            <a:r>
              <a:rPr lang="en-US" sz="2000" dirty="0" smtClean="0"/>
              <a:t>  and 8-port SFP+ optical interface</a:t>
            </a:r>
          </a:p>
          <a:p>
            <a:r>
              <a:rPr lang="en-US" sz="2000" dirty="0" smtClean="0"/>
              <a:t>	- 1 </a:t>
            </a:r>
            <a:r>
              <a:rPr lang="en-US" sz="2000" dirty="0" err="1" smtClean="0"/>
              <a:t>GByte</a:t>
            </a:r>
            <a:r>
              <a:rPr lang="en-US" sz="2000" dirty="0" smtClean="0"/>
              <a:t>/sec readout bandwidth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Event Building network</a:t>
            </a:r>
          </a:p>
          <a:p>
            <a:pPr lvl="1">
              <a:buFontTx/>
              <a:buChar char="-"/>
            </a:pPr>
            <a:r>
              <a:rPr lang="en-US" sz="2000" dirty="0" smtClean="0"/>
              <a:t> 48 port 10G Ethernet switch</a:t>
            </a:r>
          </a:p>
        </p:txBody>
      </p:sp>
    </p:spTree>
    <p:extLst>
      <p:ext uri="{BB962C8B-B14F-4D97-AF65-F5344CB8AC3E}">
        <p14:creationId xmlns:p14="http://schemas.microsoft.com/office/powerpoint/2010/main" xmlns="" val="3060005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M. Bowden  - 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9" name="Picture 8" descr="artdaq architec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655" y="2076450"/>
            <a:ext cx="7607634" cy="3886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05718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Software based on </a:t>
            </a:r>
            <a:r>
              <a:rPr lang="en-US" sz="2000" i="1" dirty="0" smtClean="0"/>
              <a:t>art </a:t>
            </a:r>
            <a:r>
              <a:rPr lang="en-US" sz="2000" dirty="0" smtClean="0"/>
              <a:t>and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artdaq</a:t>
            </a:r>
            <a:endParaRPr lang="en-US" sz="2000" i="1" dirty="0" smtClean="0"/>
          </a:p>
          <a:p>
            <a:pPr algn="ctr"/>
            <a:r>
              <a:rPr lang="en-US" sz="1600" dirty="0" smtClean="0"/>
              <a:t>(a common DAQ &amp; Online Processing framework developed for Mu2e and other current/future experiments)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060005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M. Bowden  - 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91" name="Picture 90" descr="Picturero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40" y="1226257"/>
            <a:ext cx="4511006" cy="3096765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5642216" y="1914525"/>
            <a:ext cx="2635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 Readout Controllers</a:t>
            </a:r>
            <a:endParaRPr lang="en-US" dirty="0"/>
          </a:p>
        </p:txBody>
      </p:sp>
      <p:pic>
        <p:nvPicPr>
          <p:cNvPr id="9" name="Picture 8" descr="WP_20141008_003.jpg"/>
          <p:cNvPicPr>
            <a:picLocks noChangeAspect="1"/>
          </p:cNvPicPr>
          <p:nvPr/>
        </p:nvPicPr>
        <p:blipFill>
          <a:blip r:embed="rId4"/>
          <a:srcRect l="10786" r="13259"/>
          <a:stretch>
            <a:fillRect/>
          </a:stretch>
        </p:blipFill>
        <p:spPr>
          <a:xfrm>
            <a:off x="5394566" y="3456508"/>
            <a:ext cx="3520834" cy="26100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6450" y="4819650"/>
            <a:ext cx="3336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800" dirty="0" smtClean="0"/>
              <a:t> interface firmware &amp; protocols</a:t>
            </a:r>
          </a:p>
          <a:p>
            <a:pPr>
              <a:buFontTx/>
              <a:buChar char="-"/>
            </a:pPr>
            <a:r>
              <a:rPr lang="en-US" sz="1800" dirty="0" smtClean="0"/>
              <a:t> prototype development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3060005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10/21/14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M. Bowden  - 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68039501"/>
              </p:ext>
            </p:extLst>
          </p:nvPr>
        </p:nvGraphicFramePr>
        <p:xfrm>
          <a:off x="457197" y="1743075"/>
          <a:ext cx="8061343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3472"/>
                <a:gridCol w="1298491"/>
                <a:gridCol w="1517900"/>
                <a:gridCol w="1821480"/>
              </a:tblGrid>
              <a:tr h="26113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Optimization stage</a:t>
                      </a:r>
                    </a:p>
                    <a:p>
                      <a:pPr algn="ctr"/>
                      <a:r>
                        <a:rPr lang="en-US" sz="1600" dirty="0" smtClean="0"/>
                        <a:t>for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MakeStereoHits</a:t>
                      </a:r>
                      <a:endParaRPr lang="en-US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Compiler</a:t>
                      </a:r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Execution Time (</a:t>
                      </a:r>
                      <a:r>
                        <a:rPr lang="en-US" sz="1600" dirty="0" err="1" smtClean="0"/>
                        <a:t>ms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3739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Xeon (speedup)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Xeon Phi (speedup)</a:t>
                      </a:r>
                      <a:endParaRPr lang="en-US" sz="1400" dirty="0"/>
                    </a:p>
                  </a:txBody>
                  <a:tcPr/>
                </a:tc>
              </a:tr>
              <a:tr h="2611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Reference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gcc</a:t>
                      </a:r>
                      <a:r>
                        <a:rPr lang="en-US" sz="1600" dirty="0" smtClean="0"/>
                        <a:t> 4.4.7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</a:tr>
              <a:tr h="2611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Modified algorithm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gcc</a:t>
                      </a:r>
                      <a:r>
                        <a:rPr lang="en-US" sz="1600" dirty="0" smtClean="0"/>
                        <a:t> 4.4.7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6.67 (19.8x)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</a:tr>
              <a:tr h="2611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Modified algorithm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icc</a:t>
                      </a:r>
                      <a:r>
                        <a:rPr lang="en-US" sz="1600" dirty="0" smtClean="0"/>
                        <a:t> 14.0.1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2.04 (3.33x)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</a:tr>
              <a:tr h="2611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Additional</a:t>
                      </a:r>
                      <a:r>
                        <a:rPr lang="en-US" sz="1600" baseline="0" dirty="0" smtClean="0"/>
                        <a:t> optimizations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icc</a:t>
                      </a:r>
                      <a:r>
                        <a:rPr lang="en-US" sz="1600" dirty="0" smtClean="0"/>
                        <a:t> 14.0.1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1.88 (1.08x)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30.4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78432048"/>
              </p:ext>
            </p:extLst>
          </p:nvPr>
        </p:nvGraphicFramePr>
        <p:xfrm>
          <a:off x="473670" y="3848100"/>
          <a:ext cx="804487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3004"/>
                <a:gridCol w="1304925"/>
                <a:gridCol w="1524000"/>
                <a:gridCol w="1812941"/>
              </a:tblGrid>
              <a:tr h="330777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Optimization stage</a:t>
                      </a:r>
                    </a:p>
                    <a:p>
                      <a:pPr algn="ctr"/>
                      <a:r>
                        <a:rPr lang="en-US" sz="1600" dirty="0" smtClean="0"/>
                        <a:t>for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FlagBkgHits</a:t>
                      </a:r>
                      <a:endParaRPr lang="en-US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Compiler</a:t>
                      </a:r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Execution Time (</a:t>
                      </a:r>
                      <a:r>
                        <a:rPr lang="en-US" sz="1600" dirty="0" err="1" smtClean="0"/>
                        <a:t>ms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7564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Xeon (speedup)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Xeon Phi (speedup)</a:t>
                      </a:r>
                      <a:endParaRPr lang="en-US" sz="1400" dirty="0"/>
                    </a:p>
                  </a:txBody>
                  <a:tcPr/>
                </a:tc>
              </a:tr>
              <a:tr h="30321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Reference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gcc</a:t>
                      </a:r>
                      <a:r>
                        <a:rPr lang="en-US" sz="1600" dirty="0" smtClean="0"/>
                        <a:t> 4.4.7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</a:tr>
              <a:tr h="30321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Reference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icc</a:t>
                      </a:r>
                      <a:r>
                        <a:rPr lang="en-US" sz="1600" dirty="0" smtClean="0"/>
                        <a:t> 14.0.1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8.03 (1.77x)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123</a:t>
                      </a:r>
                      <a:endParaRPr lang="en-US" sz="1600" dirty="0"/>
                    </a:p>
                  </a:txBody>
                  <a:tcPr/>
                </a:tc>
              </a:tr>
              <a:tr h="30321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Optimizations (mem align</a:t>
                      </a:r>
                      <a:r>
                        <a:rPr lang="en-US" sz="1600" baseline="0" dirty="0" smtClean="0"/>
                        <a:t>/layout)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icc</a:t>
                      </a:r>
                      <a:r>
                        <a:rPr lang="en-US" sz="1600" dirty="0" smtClean="0"/>
                        <a:t> 14.0.1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5.01 (1.60x)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37.7 (3.26x)</a:t>
                      </a:r>
                      <a:endParaRPr lang="en-US" sz="1600" dirty="0"/>
                    </a:p>
                  </a:txBody>
                  <a:tcPr/>
                </a:tc>
              </a:tr>
              <a:tr h="303212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Optimizations (single precision)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icc</a:t>
                      </a:r>
                      <a:r>
                        <a:rPr lang="en-US" sz="1600" dirty="0" smtClean="0"/>
                        <a:t> 14.0.1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3.37 (1.49x)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 (1.57x)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99565" y="5886449"/>
            <a:ext cx="5082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0" i="1" dirty="0" smtClean="0"/>
              <a:t>Note : Speedup factors in parentheses are relative to previous stage</a:t>
            </a:r>
            <a:endParaRPr lang="en-US" sz="1400" b="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197" y="971550"/>
            <a:ext cx="8061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Several algorithmic and compiler optimizations were applied to the reference Tracking filter to achieve a speedup of almost 30X.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3060005081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Template">
  <a:themeElements>
    <a:clrScheme name="Custom 2">
      <a:dk1>
        <a:srgbClr val="404040"/>
      </a:dk1>
      <a:lt1>
        <a:srgbClr val="FFFFFF"/>
      </a:lt1>
      <a:dk2>
        <a:srgbClr val="154D81"/>
      </a:dk2>
      <a:lt2>
        <a:srgbClr val="FFFFFF"/>
      </a:lt2>
      <a:accent1>
        <a:srgbClr val="82D2E6"/>
      </a:accent1>
      <a:accent2>
        <a:srgbClr val="1997B7"/>
      </a:accent2>
      <a:accent3>
        <a:srgbClr val="DA592A"/>
      </a:accent3>
      <a:accent4>
        <a:srgbClr val="BD1F24"/>
      </a:accent4>
      <a:accent5>
        <a:srgbClr val="519A24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">
      <a:dk1>
        <a:srgbClr val="074184"/>
      </a:dk1>
      <a:lt1>
        <a:srgbClr val="FFFFFF"/>
      </a:lt1>
      <a:dk2>
        <a:srgbClr val="074184"/>
      </a:dk2>
      <a:lt2>
        <a:srgbClr val="FFFCF3"/>
      </a:lt2>
      <a:accent1>
        <a:srgbClr val="70C3DC"/>
      </a:accent1>
      <a:accent2>
        <a:srgbClr val="E14825"/>
      </a:accent2>
      <a:accent3>
        <a:srgbClr val="399F3C"/>
      </a:accent3>
      <a:accent4>
        <a:srgbClr val="800F1B"/>
      </a:accent4>
      <a:accent5>
        <a:srgbClr val="1997B7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FermilabTemplate.potx</Template>
  <TotalTime>5997</TotalTime>
  <Words>1431</Words>
  <Application>Microsoft Office PowerPoint</Application>
  <PresentationFormat>On-screen Show (4:3)</PresentationFormat>
  <Paragraphs>413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FermilabTemplate</vt:lpstr>
      <vt:lpstr>Fermilab: Footer Only</vt:lpstr>
      <vt:lpstr>Mu2e CD-2 Review</vt:lpstr>
      <vt:lpstr>TDAQ Team</vt:lpstr>
      <vt:lpstr>Requirements</vt:lpstr>
      <vt:lpstr>Requirements</vt:lpstr>
      <vt:lpstr>Design</vt:lpstr>
      <vt:lpstr>Design</vt:lpstr>
      <vt:lpstr>Design</vt:lpstr>
      <vt:lpstr>Design</vt:lpstr>
      <vt:lpstr>Design</vt:lpstr>
      <vt:lpstr>Design</vt:lpstr>
      <vt:lpstr>Design</vt:lpstr>
      <vt:lpstr>Integration and Interfaces</vt:lpstr>
      <vt:lpstr>Improvements since CD-1</vt:lpstr>
      <vt:lpstr>Value Engineering since CD-1</vt:lpstr>
      <vt:lpstr>Performance</vt:lpstr>
      <vt:lpstr>Organizational Breakdown</vt:lpstr>
      <vt:lpstr>Quality Assurance</vt:lpstr>
      <vt:lpstr>Risks</vt:lpstr>
      <vt:lpstr>ES&amp;H</vt:lpstr>
      <vt:lpstr>Cost Table</vt:lpstr>
      <vt:lpstr>Cost Breakdown</vt:lpstr>
      <vt:lpstr>Cost Breakdown</vt:lpstr>
      <vt:lpstr>Quality of Estimate</vt:lpstr>
      <vt:lpstr>Resources by FY</vt:lpstr>
      <vt:lpstr>Resources by FY</vt:lpstr>
      <vt:lpstr>Major Milestones</vt:lpstr>
      <vt:lpstr>Schedule</vt:lpstr>
      <vt:lpstr>Summary</vt:lpstr>
    </vt:vector>
  </TitlesOfParts>
  <Company>Sandbox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bowden</cp:lastModifiedBy>
  <cp:revision>487</cp:revision>
  <cp:lastPrinted>2014-06-04T17:18:59Z</cp:lastPrinted>
  <dcterms:created xsi:type="dcterms:W3CDTF">2014-01-03T20:18:13Z</dcterms:created>
  <dcterms:modified xsi:type="dcterms:W3CDTF">2014-10-17T14:45:32Z</dcterms:modified>
</cp:coreProperties>
</file>