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2" r:id="rId2"/>
  </p:sldMasterIdLst>
  <p:notesMasterIdLst>
    <p:notesMasterId r:id="rId102"/>
  </p:notesMasterIdLst>
  <p:handoutMasterIdLst>
    <p:handoutMasterId r:id="rId103"/>
  </p:handoutMasterIdLst>
  <p:sldIdLst>
    <p:sldId id="256" r:id="rId3"/>
    <p:sldId id="338" r:id="rId4"/>
    <p:sldId id="399" r:id="rId5"/>
    <p:sldId id="400" r:id="rId6"/>
    <p:sldId id="398" r:id="rId7"/>
    <p:sldId id="402" r:id="rId8"/>
    <p:sldId id="403" r:id="rId9"/>
    <p:sldId id="436" r:id="rId10"/>
    <p:sldId id="423" r:id="rId11"/>
    <p:sldId id="424" r:id="rId12"/>
    <p:sldId id="404" r:id="rId13"/>
    <p:sldId id="438" r:id="rId14"/>
    <p:sldId id="437" r:id="rId15"/>
    <p:sldId id="439" r:id="rId16"/>
    <p:sldId id="440" r:id="rId17"/>
    <p:sldId id="441" r:id="rId18"/>
    <p:sldId id="442" r:id="rId19"/>
    <p:sldId id="444" r:id="rId20"/>
    <p:sldId id="445" r:id="rId21"/>
    <p:sldId id="446" r:id="rId22"/>
    <p:sldId id="447" r:id="rId23"/>
    <p:sldId id="448" r:id="rId24"/>
    <p:sldId id="449" r:id="rId25"/>
    <p:sldId id="450" r:id="rId26"/>
    <p:sldId id="451" r:id="rId27"/>
    <p:sldId id="452" r:id="rId28"/>
    <p:sldId id="453" r:id="rId29"/>
    <p:sldId id="443" r:id="rId30"/>
    <p:sldId id="347" r:id="rId31"/>
    <p:sldId id="422" r:id="rId32"/>
    <p:sldId id="415" r:id="rId33"/>
    <p:sldId id="416" r:id="rId34"/>
    <p:sldId id="417" r:id="rId35"/>
    <p:sldId id="418" r:id="rId36"/>
    <p:sldId id="327" r:id="rId37"/>
    <p:sldId id="419" r:id="rId38"/>
    <p:sldId id="420" r:id="rId39"/>
    <p:sldId id="421" r:id="rId40"/>
    <p:sldId id="354" r:id="rId41"/>
    <p:sldId id="353" r:id="rId42"/>
    <p:sldId id="355" r:id="rId43"/>
    <p:sldId id="356" r:id="rId44"/>
    <p:sldId id="357" r:id="rId45"/>
    <p:sldId id="358" r:id="rId46"/>
    <p:sldId id="359" r:id="rId47"/>
    <p:sldId id="360" r:id="rId48"/>
    <p:sldId id="369" r:id="rId49"/>
    <p:sldId id="362" r:id="rId50"/>
    <p:sldId id="363" r:id="rId51"/>
    <p:sldId id="364" r:id="rId52"/>
    <p:sldId id="365" r:id="rId53"/>
    <p:sldId id="366" r:id="rId54"/>
    <p:sldId id="367" r:id="rId55"/>
    <p:sldId id="368" r:id="rId56"/>
    <p:sldId id="370" r:id="rId57"/>
    <p:sldId id="372" r:id="rId58"/>
    <p:sldId id="373" r:id="rId59"/>
    <p:sldId id="374" r:id="rId60"/>
    <p:sldId id="375" r:id="rId61"/>
    <p:sldId id="376" r:id="rId62"/>
    <p:sldId id="377" r:id="rId63"/>
    <p:sldId id="378" r:id="rId64"/>
    <p:sldId id="379" r:id="rId65"/>
    <p:sldId id="381" r:id="rId66"/>
    <p:sldId id="382" r:id="rId67"/>
    <p:sldId id="383" r:id="rId68"/>
    <p:sldId id="384" r:id="rId69"/>
    <p:sldId id="385" r:id="rId70"/>
    <p:sldId id="386" r:id="rId71"/>
    <p:sldId id="387" r:id="rId72"/>
    <p:sldId id="388" r:id="rId73"/>
    <p:sldId id="390" r:id="rId74"/>
    <p:sldId id="391" r:id="rId75"/>
    <p:sldId id="392" r:id="rId76"/>
    <p:sldId id="393" r:id="rId77"/>
    <p:sldId id="394" r:id="rId78"/>
    <p:sldId id="395" r:id="rId79"/>
    <p:sldId id="396" r:id="rId80"/>
    <p:sldId id="405" r:id="rId81"/>
    <p:sldId id="406" r:id="rId82"/>
    <p:sldId id="407" r:id="rId83"/>
    <p:sldId id="408" r:id="rId84"/>
    <p:sldId id="409" r:id="rId85"/>
    <p:sldId id="410" r:id="rId86"/>
    <p:sldId id="411" r:id="rId87"/>
    <p:sldId id="412" r:id="rId88"/>
    <p:sldId id="413" r:id="rId89"/>
    <p:sldId id="414" r:id="rId90"/>
    <p:sldId id="425" r:id="rId91"/>
    <p:sldId id="426" r:id="rId92"/>
    <p:sldId id="427" r:id="rId93"/>
    <p:sldId id="428" r:id="rId94"/>
    <p:sldId id="429" r:id="rId95"/>
    <p:sldId id="430" r:id="rId96"/>
    <p:sldId id="431" r:id="rId97"/>
    <p:sldId id="432" r:id="rId98"/>
    <p:sldId id="433" r:id="rId99"/>
    <p:sldId id="434" r:id="rId100"/>
    <p:sldId id="435" r:id="rId10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9B7F"/>
    <a:srgbClr val="1C6B11"/>
    <a:srgbClr val="BD1F24"/>
    <a:srgbClr val="DA592A"/>
    <a:srgbClr val="808080"/>
    <a:srgbClr val="154D81"/>
    <a:srgbClr val="DF652C"/>
    <a:srgbClr val="E0692D"/>
    <a:srgbClr val="DF642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37" d="100"/>
          <a:sy n="137" d="100"/>
        </p:scale>
        <p:origin x="-45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66" d="100"/>
          <a:sy n="66" d="100"/>
        </p:scale>
        <p:origin x="0" y="0"/>
      </p:cViewPr>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[L2_graphics.xlsx]WBS Breakdown 47508!PivotTable1</c:name>
    <c:fmtId val="-1"/>
  </c:pivotSource>
  <c:chart>
    <c:autoTitleDeleted val="1"/>
    <c:pivotFmts>
      <c:pivotFmt>
        <c:idx val="0"/>
        <c:marker>
          <c:symbol val="none"/>
        </c:marker>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'WBS Breakdown 47508'!$B$6:$B$7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'WBS Breakdown 47508'!$A$8:$A$17</c:f>
              <c:strCache>
                <c:ptCount val="9"/>
                <c:pt idx="0">
                  <c:v>475.08.01 Cosmic Ray Veto Project Management</c:v>
                </c:pt>
                <c:pt idx="1">
                  <c:v>475.08.02 Cosmic Ray Veto Mechanical Design</c:v>
                </c:pt>
                <c:pt idx="2">
                  <c:v>475.08.03 Scintillator extrusions</c:v>
                </c:pt>
                <c:pt idx="3">
                  <c:v>475.08.04 Cosmic Ray Veto Fibers</c:v>
                </c:pt>
                <c:pt idx="4">
                  <c:v>475.08.05 Silicon Photomultipliers (SiPMs)</c:v>
                </c:pt>
                <c:pt idx="5">
                  <c:v>475.08.06 Cosmic Ray Veto Electronics</c:v>
                </c:pt>
                <c:pt idx="6">
                  <c:v>475.08.07 Cosmic Ray Veto Module Fabrication</c:v>
                </c:pt>
                <c:pt idx="7">
                  <c:v>475.08.08 Detector assembly and installation</c:v>
                </c:pt>
                <c:pt idx="8">
                  <c:v>475.08.09 Cosmic Ray Veto Conceptual Design/R&amp;D</c:v>
                </c:pt>
              </c:strCache>
            </c:strRef>
          </c:cat>
          <c:val>
            <c:numRef>
              <c:f>'WBS Breakdown 47508'!$B$8:$B$17</c:f>
              <c:numCache>
                <c:formatCode>###,###,</c:formatCode>
                <c:ptCount val="9"/>
                <c:pt idx="0">
                  <c:v>445056.31170000002</c:v>
                </c:pt>
                <c:pt idx="1">
                  <c:v>137940.3633</c:v>
                </c:pt>
                <c:pt idx="2">
                  <c:v>1028890.5132</c:v>
                </c:pt>
                <c:pt idx="3">
                  <c:v>462325.26400000002</c:v>
                </c:pt>
                <c:pt idx="4">
                  <c:v>769192.90500000003</c:v>
                </c:pt>
                <c:pt idx="5">
                  <c:v>1720262.4604</c:v>
                </c:pt>
                <c:pt idx="6">
                  <c:v>1489982.1835</c:v>
                </c:pt>
                <c:pt idx="7">
                  <c:v>208352.95689999999</c:v>
                </c:pt>
                <c:pt idx="8">
                  <c:v>510665.4621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50861234432295"/>
          <c:y val="9.8445225741932596E-2"/>
          <c:w val="0.41149133629645401"/>
          <c:h val="0.83147867822783394"/>
        </c:manualLayout>
      </c:layout>
      <c:overlay val="0"/>
      <c:txPr>
        <a:bodyPr/>
        <a:lstStyle/>
        <a:p>
          <a:pPr>
            <a:defRPr sz="1200"/>
          </a:pPr>
          <a:endParaRPr lang="en-US"/>
        </a:p>
      </c:txPr>
    </c:legend>
    <c:plotVisOnly val="1"/>
    <c:dispBlanksAs val="zero"/>
    <c:showDLblsOverMax val="0"/>
  </c:chart>
  <c:txPr>
    <a:bodyPr/>
    <a:lstStyle/>
    <a:p>
      <a:pPr>
        <a:defRPr sz="12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[L2_graphics.xlsx]Resource Type 47508!PivotTable1</c:name>
    <c:fmtId val="-1"/>
  </c:pivotSource>
  <c:chart>
    <c:autoTitleDeleted val="1"/>
    <c:pivotFmts>
      <c:pivotFmt>
        <c:idx val="0"/>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'Resource Type 47508'!$B$6:$B$7</c:f>
              <c:strCache>
                <c:ptCount val="1"/>
                <c:pt idx="0">
                  <c:v>Total</c:v>
                </c:pt>
              </c:strCache>
            </c:strRef>
          </c:tx>
          <c:dLbls>
            <c:txPr>
              <a:bodyPr/>
              <a:lstStyle/>
              <a:p>
                <a:pPr>
                  <a:defRPr sz="1400"/>
                </a:pPr>
                <a:endParaRPr lang="en-US"/>
              </a:p>
            </c:txPr>
            <c:showLegendKey val="0"/>
            <c:showVal val="1"/>
            <c:showCatName val="0"/>
            <c:showSerName val="0"/>
            <c:showPercent val="1"/>
            <c:showBubbleSize val="0"/>
            <c:separator>
</c:separator>
            <c:showLeaderLines val="1"/>
          </c:dLbls>
          <c:cat>
            <c:strRef>
              <c:f>'Resource Type 47508'!$A$8:$A$11</c:f>
              <c:strCache>
                <c:ptCount val="3"/>
                <c:pt idx="0">
                  <c:v>L Labor</c:v>
                </c:pt>
                <c:pt idx="1">
                  <c:v>M Material</c:v>
                </c:pt>
                <c:pt idx="2">
                  <c:v>N Non-Fermi Labor</c:v>
                </c:pt>
              </c:strCache>
            </c:strRef>
          </c:cat>
          <c:val>
            <c:numRef>
              <c:f>'Resource Type 47508'!$B$8:$B$11</c:f>
              <c:numCache>
                <c:formatCode>###,###,</c:formatCode>
                <c:ptCount val="3"/>
                <c:pt idx="0">
                  <c:v>1696093.8097999999</c:v>
                </c:pt>
                <c:pt idx="1">
                  <c:v>4320752.7499000002</c:v>
                </c:pt>
                <c:pt idx="2">
                  <c:v>755821.86040000035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940113575023199"/>
          <c:y val="0.32867871629682699"/>
          <c:w val="0.26770528510993402"/>
          <c:h val="0.27843160122446597"/>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'FTE''s 47508'!$B$26</c:f>
              <c:strCache>
                <c:ptCount val="1"/>
                <c:pt idx="0">
                  <c:v>AD Administrative</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47508'!$B$27:$B$33</c:f>
              <c:numCache>
                <c:formatCode>#,##0.0</c:formatCode>
                <c:ptCount val="7"/>
                <c:pt idx="0">
                  <c:v>0.21870000000000001</c:v>
                </c:pt>
                <c:pt idx="1">
                  <c:v>0.23400000000000001</c:v>
                </c:pt>
                <c:pt idx="2">
                  <c:v>0.23</c:v>
                </c:pt>
                <c:pt idx="3">
                  <c:v>0.2185</c:v>
                </c:pt>
                <c:pt idx="4">
                  <c:v>0.19600000000000001</c:v>
                </c:pt>
                <c:pt idx="5">
                  <c:v>0.1968</c:v>
                </c:pt>
                <c:pt idx="6">
                  <c:v>5.4999999999999997E-3</c:v>
                </c:pt>
              </c:numCache>
            </c:numRef>
          </c:val>
        </c:ser>
        <c:ser>
          <c:idx val="2"/>
          <c:order val="1"/>
          <c:tx>
            <c:strRef>
              <c:f>'FTE''s 47508'!$C$26</c:f>
              <c:strCache>
                <c:ptCount val="1"/>
                <c:pt idx="0">
                  <c:v>EN Engineering</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47508'!$C$27:$C$33</c:f>
              <c:numCache>
                <c:formatCode>#,##0.0</c:formatCode>
                <c:ptCount val="7"/>
                <c:pt idx="0">
                  <c:v>0.31569999999999998</c:v>
                </c:pt>
                <c:pt idx="1">
                  <c:v>0.996</c:v>
                </c:pt>
                <c:pt idx="2">
                  <c:v>0.20519999999999999</c:v>
                </c:pt>
                <c:pt idx="3">
                  <c:v>9.98E-2</c:v>
                </c:pt>
                <c:pt idx="4">
                  <c:v>4.8800000000000003E-2</c:v>
                </c:pt>
                <c:pt idx="5">
                  <c:v>4.9000000000000002E-2</c:v>
                </c:pt>
                <c:pt idx="6">
                  <c:v>1.4E-3</c:v>
                </c:pt>
              </c:numCache>
            </c:numRef>
          </c:val>
        </c:ser>
        <c:ser>
          <c:idx val="3"/>
          <c:order val="2"/>
          <c:tx>
            <c:strRef>
              <c:f>'FTE''s 47508'!$D$26</c:f>
              <c:strCache>
                <c:ptCount val="1"/>
                <c:pt idx="0">
                  <c:v>ES Environmental, Safety &amp; Health</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47508'!$D$27:$D$33</c:f>
              <c:numCache>
                <c:formatCode>#,##0.0</c:formatCode>
                <c:ptCount val="7"/>
                <c:pt idx="0">
                  <c:v>0</c:v>
                </c:pt>
                <c:pt idx="1">
                  <c:v>0</c:v>
                </c:pt>
                <c:pt idx="2">
                  <c:v>0</c:v>
                </c:pt>
                <c:pt idx="3">
                  <c:v>0</c:v>
                </c:pt>
                <c:pt idx="4">
                  <c:v>0</c:v>
                </c:pt>
                <c:pt idx="5">
                  <c:v>0</c:v>
                </c:pt>
                <c:pt idx="6">
                  <c:v>0</c:v>
                </c:pt>
              </c:numCache>
            </c:numRef>
          </c:val>
        </c:ser>
        <c:ser>
          <c:idx val="4"/>
          <c:order val="3"/>
          <c:tx>
            <c:strRef>
              <c:f>'FTE''s 47508'!$E$26</c:f>
              <c:strCache>
                <c:ptCount val="1"/>
                <c:pt idx="0">
                  <c:v>FM Facilities Management</c:v>
                </c:pt>
              </c:strCache>
            </c:strRef>
          </c:tx>
          <c:invertIfNegative val="0"/>
          <c:val>
            <c:numRef>
              <c:f>'FTE''s 47508'!$E$27:$E$33</c:f>
              <c:numCache>
                <c:formatCode>#,##0.0</c:formatCode>
                <c:ptCount val="7"/>
                <c:pt idx="0">
                  <c:v>0</c:v>
                </c:pt>
                <c:pt idx="1">
                  <c:v>0</c:v>
                </c:pt>
                <c:pt idx="2">
                  <c:v>0</c:v>
                </c:pt>
                <c:pt idx="3">
                  <c:v>0</c:v>
                </c:pt>
                <c:pt idx="4">
                  <c:v>0</c:v>
                </c:pt>
                <c:pt idx="5">
                  <c:v>0</c:v>
                </c:pt>
                <c:pt idx="6">
                  <c:v>0</c:v>
                </c:pt>
              </c:numCache>
            </c:numRef>
          </c:val>
        </c:ser>
        <c:ser>
          <c:idx val="7"/>
          <c:order val="4"/>
          <c:tx>
            <c:strRef>
              <c:f>'FTE''s 47508'!$F$26</c:f>
              <c:strCache>
                <c:ptCount val="1"/>
                <c:pt idx="0">
                  <c:v>IT Information Technology</c:v>
                </c:pt>
              </c:strCache>
            </c:strRef>
          </c:tx>
          <c:invertIfNegative val="0"/>
          <c:val>
            <c:numRef>
              <c:f>'FTE''s 47508'!$F$27:$F$33</c:f>
              <c:numCache>
                <c:formatCode>#,##0.0</c:formatCode>
                <c:ptCount val="7"/>
                <c:pt idx="0">
                  <c:v>0</c:v>
                </c:pt>
                <c:pt idx="1">
                  <c:v>0</c:v>
                </c:pt>
                <c:pt idx="2">
                  <c:v>0</c:v>
                </c:pt>
                <c:pt idx="3">
                  <c:v>0</c:v>
                </c:pt>
                <c:pt idx="4">
                  <c:v>0</c:v>
                </c:pt>
                <c:pt idx="5">
                  <c:v>0</c:v>
                </c:pt>
                <c:pt idx="6">
                  <c:v>0</c:v>
                </c:pt>
              </c:numCache>
            </c:numRef>
          </c:val>
        </c:ser>
        <c:ser>
          <c:idx val="0"/>
          <c:order val="5"/>
          <c:tx>
            <c:strRef>
              <c:f>'FTE''s 47508'!$G$26</c:f>
              <c:strCache>
                <c:ptCount val="1"/>
                <c:pt idx="0">
                  <c:v>SC Scientific</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47508'!$G$27:$G$33</c:f>
              <c:numCache>
                <c:formatCode>#,##0.0</c:formatCode>
                <c:ptCount val="7"/>
                <c:pt idx="0">
                  <c:v>1.8313999999999999</c:v>
                </c:pt>
                <c:pt idx="1">
                  <c:v>1.3973</c:v>
                </c:pt>
                <c:pt idx="2">
                  <c:v>1.323</c:v>
                </c:pt>
                <c:pt idx="3">
                  <c:v>1.2790999999999999</c:v>
                </c:pt>
                <c:pt idx="4">
                  <c:v>1.4186000000000001</c:v>
                </c:pt>
                <c:pt idx="5">
                  <c:v>0.72950000000000004</c:v>
                </c:pt>
                <c:pt idx="6">
                  <c:v>1.78E-2</c:v>
                </c:pt>
              </c:numCache>
            </c:numRef>
          </c:val>
        </c:ser>
        <c:ser>
          <c:idx val="6"/>
          <c:order val="6"/>
          <c:tx>
            <c:strRef>
              <c:f>'FTE''s 47508'!$H$26</c:f>
              <c:strCache>
                <c:ptCount val="1"/>
                <c:pt idx="0">
                  <c:v>TE Technical</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47508'!$H$27:$H$33</c:f>
              <c:numCache>
                <c:formatCode>#,##0.0</c:formatCode>
                <c:ptCount val="7"/>
                <c:pt idx="0">
                  <c:v>1.0174000000000001</c:v>
                </c:pt>
                <c:pt idx="1">
                  <c:v>1.0184</c:v>
                </c:pt>
                <c:pt idx="2">
                  <c:v>2.1596000000000002</c:v>
                </c:pt>
                <c:pt idx="3">
                  <c:v>2.1596000000000002</c:v>
                </c:pt>
                <c:pt idx="4">
                  <c:v>1.877</c:v>
                </c:pt>
                <c:pt idx="5">
                  <c:v>0.12</c:v>
                </c:pt>
                <c:pt idx="6">
                  <c:v>1.4E-3</c:v>
                </c:pt>
              </c:numCache>
            </c:numRef>
          </c:val>
        </c:ser>
        <c:dLbls>
          <c:showLegendKey val="0"/>
          <c:showVal val="0"/>
          <c:showCatName val="0"/>
          <c:showSerName val="0"/>
          <c:showPercent val="0"/>
          <c:showBubbleSize val="0"/>
        </c:dLbls>
        <c:gapWidth val="150"/>
        <c:overlap val="100"/>
        <c:axId val="141545472"/>
        <c:axId val="141547008"/>
      </c:barChart>
      <c:lineChart>
        <c:grouping val="standard"/>
        <c:varyColors val="0"/>
        <c:ser>
          <c:idx val="5"/>
          <c:order val="7"/>
          <c:tx>
            <c:strRef>
              <c:f>'FTE''s 47508'!$I$26</c:f>
              <c:strCache>
                <c:ptCount val="1"/>
                <c:pt idx="0">
                  <c:v>Cumulative</c:v>
                </c:pt>
              </c:strCache>
            </c:strRef>
          </c:tx>
          <c:marker>
            <c:symbol val="none"/>
          </c:marker>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47508'!$I$27:$I$33</c:f>
              <c:numCache>
                <c:formatCode>#,##0.0</c:formatCode>
                <c:ptCount val="7"/>
                <c:pt idx="0">
                  <c:v>3.3832</c:v>
                </c:pt>
                <c:pt idx="1">
                  <c:v>7.0288999999999984</c:v>
                </c:pt>
                <c:pt idx="2">
                  <c:v>10.9467</c:v>
                </c:pt>
                <c:pt idx="3">
                  <c:v>14.7037</c:v>
                </c:pt>
                <c:pt idx="4">
                  <c:v>18.2441</c:v>
                </c:pt>
                <c:pt idx="5">
                  <c:v>19.339400000000001</c:v>
                </c:pt>
                <c:pt idx="6">
                  <c:v>19.365500000000001</c:v>
                </c:pt>
              </c:numCache>
            </c:numRef>
          </c:val>
          <c:smooth val="0"/>
        </c:ser>
        <c:dLbls>
          <c:showLegendKey val="0"/>
          <c:showVal val="0"/>
          <c:showCatName val="0"/>
          <c:showSerName val="0"/>
          <c:showPercent val="0"/>
          <c:showBubbleSize val="0"/>
        </c:dLbls>
        <c:marker val="1"/>
        <c:smooth val="0"/>
        <c:axId val="156440064"/>
        <c:axId val="141548928"/>
      </c:lineChart>
      <c:dateAx>
        <c:axId val="141545472"/>
        <c:scaling>
          <c:orientation val="minMax"/>
        </c:scaling>
        <c:delete val="0"/>
        <c:axPos val="b"/>
        <c:numFmt formatCode="&quot;FY&quot;yy" sourceLinked="1"/>
        <c:majorTickMark val="out"/>
        <c:minorTickMark val="none"/>
        <c:tickLblPos val="nextTo"/>
        <c:crossAx val="141547008"/>
        <c:crosses val="autoZero"/>
        <c:auto val="1"/>
        <c:lblOffset val="100"/>
        <c:baseTimeUnit val="years"/>
      </c:dateAx>
      <c:valAx>
        <c:axId val="141547008"/>
        <c:scaling>
          <c:orientation val="minMax"/>
        </c:scaling>
        <c:delete val="0"/>
        <c:axPos val="l"/>
        <c:majorGridlines/>
        <c:title>
          <c:tx>
            <c:rich>
              <a:bodyPr rot="-5400000" vert="horz"/>
              <a:lstStyle/>
              <a:p>
                <a:pPr>
                  <a:defRPr/>
                </a:pPr>
                <a:r>
                  <a:rPr lang="en-US"/>
                  <a:t>Annual FTE's</a:t>
                </a:r>
              </a:p>
            </c:rich>
          </c:tx>
          <c:layout/>
          <c:overlay val="0"/>
        </c:title>
        <c:numFmt formatCode="#,##0.0" sourceLinked="1"/>
        <c:majorTickMark val="out"/>
        <c:minorTickMark val="none"/>
        <c:tickLblPos val="nextTo"/>
        <c:crossAx val="141545472"/>
        <c:crosses val="autoZero"/>
        <c:crossBetween val="between"/>
      </c:valAx>
      <c:valAx>
        <c:axId val="141548928"/>
        <c:scaling>
          <c:orientation val="minMax"/>
        </c:scaling>
        <c:delete val="0"/>
        <c:axPos val="r"/>
        <c:title>
          <c:tx>
            <c:rich>
              <a:bodyPr rot="-5400000" vert="horz"/>
              <a:lstStyle/>
              <a:p>
                <a:pPr>
                  <a:defRPr/>
                </a:pPr>
                <a:r>
                  <a:rPr lang="en-US"/>
                  <a:t>Cumulative FTE's</a:t>
                </a:r>
              </a:p>
            </c:rich>
          </c:tx>
          <c:layout/>
          <c:overlay val="0"/>
        </c:title>
        <c:numFmt formatCode="#,##0.0" sourceLinked="1"/>
        <c:majorTickMark val="out"/>
        <c:minorTickMark val="none"/>
        <c:tickLblPos val="nextTo"/>
        <c:crossAx val="156440064"/>
        <c:crosses val="max"/>
        <c:crossBetween val="between"/>
      </c:valAx>
      <c:dateAx>
        <c:axId val="156440064"/>
        <c:scaling>
          <c:orientation val="minMax"/>
        </c:scaling>
        <c:delete val="1"/>
        <c:axPos val="b"/>
        <c:numFmt formatCode="&quot;FY&quot;yy" sourceLinked="1"/>
        <c:majorTickMark val="out"/>
        <c:minorTickMark val="none"/>
        <c:tickLblPos val="none"/>
        <c:crossAx val="141548928"/>
        <c:crosses val="autoZero"/>
        <c:auto val="1"/>
        <c:lblOffset val="100"/>
        <c:baseTimeUnit val="years"/>
      </c:dateAx>
    </c:plotArea>
    <c:legend>
      <c:legendPos val="b"/>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[L2_graphics.xlsx]Estimate Type 47508!PivotTable2</c:name>
    <c:fmtId val="-1"/>
  </c:pivotSource>
  <c:chart>
    <c:autoTitleDeleted val="1"/>
    <c:pivotFmts>
      <c:pivotFmt>
        <c:idx val="0"/>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
        <c:idx val="1"/>
        <c:dLbl>
          <c:idx val="0"/>
          <c:layout>
            <c:manualLayout>
              <c:x val="-1.8664332662704099E-2"/>
              <c:y val="9.1817063126973398E-3"/>
            </c:manualLayout>
          </c:layout>
          <c:showLegendKey val="0"/>
          <c:showVal val="1"/>
          <c:showCatName val="0"/>
          <c:showSerName val="0"/>
          <c:showPercent val="1"/>
          <c:showBubbleSize val="0"/>
          <c:separator>
</c:separator>
        </c:dLbl>
      </c:pivotFmt>
      <c:pivotFmt>
        <c:idx val="2"/>
        <c:dLbl>
          <c:idx val="0"/>
          <c:layout>
            <c:manualLayout>
              <c:x val="3.4598686936272598E-2"/>
              <c:y val="5.35838623006849E-3"/>
            </c:manualLayout>
          </c:layout>
          <c:showLegendKey val="0"/>
          <c:showVal val="1"/>
          <c:showCatName val="0"/>
          <c:showSerName val="0"/>
          <c:showPercent val="1"/>
          <c:showBubbleSize val="0"/>
          <c:separator>
</c:separator>
        </c:dLbl>
      </c:pivotFmt>
      <c:pivotFmt>
        <c:idx val="3"/>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
        <c:idx val="4"/>
        <c:dLbl>
          <c:idx val="0"/>
          <c:layout>
            <c:manualLayout>
              <c:x val="-1.8664332662704099E-2"/>
              <c:y val="9.1817063126973398E-3"/>
            </c:manualLayout>
          </c:layout>
          <c:showLegendKey val="0"/>
          <c:showVal val="1"/>
          <c:showCatName val="0"/>
          <c:showSerName val="0"/>
          <c:showPercent val="1"/>
          <c:showBubbleSize val="0"/>
          <c:separator>
</c:separator>
        </c:dLbl>
      </c:pivotFmt>
      <c:pivotFmt>
        <c:idx val="5"/>
        <c:dLbl>
          <c:idx val="0"/>
          <c:layout>
            <c:manualLayout>
              <c:x val="3.4598686936272598E-2"/>
              <c:y val="5.35838623006849E-3"/>
            </c:manualLayout>
          </c:layout>
          <c:showLegendKey val="0"/>
          <c:showVal val="1"/>
          <c:showCatName val="0"/>
          <c:showSerName val="0"/>
          <c:showPercent val="1"/>
          <c:showBubbleSize val="0"/>
          <c:separator>
</c:separator>
        </c:dLbl>
      </c:pivotFmt>
      <c:pivotFmt>
        <c:idx val="6"/>
        <c:marker>
          <c:symbol val="none"/>
        </c:marker>
        <c:dLbl>
          <c:idx val="0"/>
          <c:spPr/>
          <c:txPr>
            <a:bodyPr/>
            <a:lstStyle/>
            <a:p>
              <a:pPr>
                <a:defRPr sz="1400"/>
              </a:pPr>
              <a:endParaRPr lang="en-US"/>
            </a:p>
          </c:txPr>
          <c:showLegendKey val="0"/>
          <c:showVal val="1"/>
          <c:showCatName val="0"/>
          <c:showSerName val="0"/>
          <c:showPercent val="1"/>
          <c:showBubbleSize val="0"/>
          <c:separator>
</c:separator>
        </c:dLbl>
      </c:pivotFmt>
      <c:pivotFmt>
        <c:idx val="7"/>
        <c:dLbl>
          <c:idx val="0"/>
          <c:layout>
            <c:manualLayout>
              <c:x val="-1.8664332662704099E-2"/>
              <c:y val="9.1817063126973398E-3"/>
            </c:manualLayout>
          </c:layout>
          <c:showLegendKey val="0"/>
          <c:showVal val="1"/>
          <c:showCatName val="0"/>
          <c:showSerName val="0"/>
          <c:showPercent val="1"/>
          <c:showBubbleSize val="0"/>
          <c:separator>
</c:separator>
        </c:dLbl>
      </c:pivotFmt>
      <c:pivotFmt>
        <c:idx val="8"/>
        <c:dLbl>
          <c:idx val="0"/>
          <c:layout>
            <c:manualLayout>
              <c:x val="3.4598686936272598E-2"/>
              <c:y val="5.35838623006849E-3"/>
            </c:manualLayout>
          </c:layout>
          <c:showLegendKey val="0"/>
          <c:showVal val="1"/>
          <c:showCatName val="0"/>
          <c:showSerName val="0"/>
          <c:showPercent val="1"/>
          <c:showBubbleSize val="0"/>
          <c:separator>
</c:separator>
        </c:dLbl>
      </c:pivotFmt>
    </c:pivotFmts>
    <c:plotArea>
      <c:layout>
        <c:manualLayout>
          <c:layoutTarget val="inner"/>
          <c:xMode val="edge"/>
          <c:yMode val="edge"/>
          <c:x val="9.0218042489507294E-2"/>
          <c:y val="0.14823405913247401"/>
          <c:w val="0.48056944570370702"/>
          <c:h val="0.80763767134781095"/>
        </c:manualLayout>
      </c:layout>
      <c:pieChart>
        <c:varyColors val="1"/>
        <c:ser>
          <c:idx val="0"/>
          <c:order val="0"/>
          <c:tx>
            <c:strRef>
              <c:f>'Estimate Type 47508'!$B$6:$B$7</c:f>
              <c:strCache>
                <c:ptCount val="1"/>
                <c:pt idx="0">
                  <c:v>Total</c:v>
                </c:pt>
              </c:strCache>
            </c:strRef>
          </c:tx>
          <c:dLbls>
            <c:dLbl>
              <c:idx val="5"/>
              <c:layout>
                <c:manualLayout>
                  <c:x val="-1.8664332662704099E-2"/>
                  <c:y val="9.1817063126973398E-3"/>
                </c:manualLayout>
              </c:layout>
              <c:showLegendKey val="0"/>
              <c:showVal val="1"/>
              <c:showCatName val="0"/>
              <c:showSerName val="0"/>
              <c:showPercent val="1"/>
              <c:showBubbleSize val="0"/>
              <c:separator>
</c:separator>
            </c:dLbl>
            <c:dLbl>
              <c:idx val="6"/>
              <c:layout>
                <c:manualLayout>
                  <c:x val="3.4598686936272598E-2"/>
                  <c:y val="5.35838623006849E-3"/>
                </c:manualLayout>
              </c:layout>
              <c:showLegendKey val="0"/>
              <c:showVal val="1"/>
              <c:showCatName val="0"/>
              <c:showSerName val="0"/>
              <c:showPercent val="1"/>
              <c:showBubbleSize val="0"/>
              <c:separator>
</c:separator>
            </c:dLbl>
            <c:txPr>
              <a:bodyPr/>
              <a:lstStyle/>
              <a:p>
                <a:pPr>
                  <a:defRPr sz="1400"/>
                </a:pPr>
                <a:endParaRPr lang="en-US"/>
              </a:p>
            </c:txPr>
            <c:showLegendKey val="0"/>
            <c:showVal val="1"/>
            <c:showCatName val="0"/>
            <c:showSerName val="0"/>
            <c:showPercent val="1"/>
            <c:showBubbleSize val="0"/>
            <c:separator>
</c:separator>
            <c:showLeaderLines val="1"/>
          </c:dLbls>
          <c:cat>
            <c:strRef>
              <c:f>'Estimate Type 47508'!$A$8:$A$15</c:f>
              <c:strCache>
                <c:ptCount val="7"/>
                <c:pt idx="0">
                  <c:v>L1 Actual / M1 Existing P.O.</c:v>
                </c:pt>
                <c:pt idx="1">
                  <c:v>L2 LOE Task / M2 Procurements for LOE/Oversight Work</c:v>
                </c:pt>
                <c:pt idx="2">
                  <c:v>L3 / M3  Advanced</c:v>
                </c:pt>
                <c:pt idx="3">
                  <c:v>L4 / M4 Preliminary</c:v>
                </c:pt>
                <c:pt idx="4">
                  <c:v>L5 / M5 Conceptual</c:v>
                </c:pt>
                <c:pt idx="5">
                  <c:v>L6 / M6 Pre-Conceptual</c:v>
                </c:pt>
                <c:pt idx="6">
                  <c:v>L7 / M7 Rough Estimate Pre-Conceptual - Uncommon Work</c:v>
                </c:pt>
              </c:strCache>
            </c:strRef>
          </c:cat>
          <c:val>
            <c:numRef>
              <c:f>'Estimate Type 47508'!$B$8:$B$15</c:f>
              <c:numCache>
                <c:formatCode>###,###,</c:formatCode>
                <c:ptCount val="7"/>
                <c:pt idx="0">
                  <c:v>1023295.112</c:v>
                </c:pt>
                <c:pt idx="1">
                  <c:v>474905.2942</c:v>
                </c:pt>
                <c:pt idx="2">
                  <c:v>1312808.3211999999</c:v>
                </c:pt>
                <c:pt idx="3">
                  <c:v>3377079.6453999998</c:v>
                </c:pt>
                <c:pt idx="4">
                  <c:v>418549.91879999993</c:v>
                </c:pt>
                <c:pt idx="5">
                  <c:v>37909.311400000013</c:v>
                </c:pt>
                <c:pt idx="6">
                  <c:v>128120.88710000001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6305735773613"/>
          <c:y val="0.15391871470611601"/>
          <c:w val="0.40276258692261502"/>
          <c:h val="0.78054621013282399"/>
        </c:manualLayout>
      </c:layout>
      <c:overlay val="0"/>
      <c:txPr>
        <a:bodyPr/>
        <a:lstStyle/>
        <a:p>
          <a:pPr>
            <a:defRPr sz="1400"/>
          </a:pPr>
          <a:endParaRPr lang="en-US"/>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'FTE''s 47508'!$B$26</c:f>
              <c:strCache>
                <c:ptCount val="1"/>
                <c:pt idx="0">
                  <c:v>AD Administrative</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47508'!$B$27:$B$33</c:f>
              <c:numCache>
                <c:formatCode>#,##0.0</c:formatCode>
                <c:ptCount val="7"/>
                <c:pt idx="0">
                  <c:v>0.21870000000000001</c:v>
                </c:pt>
                <c:pt idx="1">
                  <c:v>0.23400000000000001</c:v>
                </c:pt>
                <c:pt idx="2">
                  <c:v>0.23</c:v>
                </c:pt>
                <c:pt idx="3">
                  <c:v>0.2185</c:v>
                </c:pt>
                <c:pt idx="4">
                  <c:v>0.19600000000000001</c:v>
                </c:pt>
                <c:pt idx="5">
                  <c:v>0.1968</c:v>
                </c:pt>
                <c:pt idx="6">
                  <c:v>5.4999999999999997E-3</c:v>
                </c:pt>
              </c:numCache>
            </c:numRef>
          </c:val>
        </c:ser>
        <c:ser>
          <c:idx val="2"/>
          <c:order val="1"/>
          <c:tx>
            <c:strRef>
              <c:f>'FTE''s 47508'!$C$26</c:f>
              <c:strCache>
                <c:ptCount val="1"/>
                <c:pt idx="0">
                  <c:v>EN Engineering</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47508'!$C$27:$C$33</c:f>
              <c:numCache>
                <c:formatCode>#,##0.0</c:formatCode>
                <c:ptCount val="7"/>
                <c:pt idx="0">
                  <c:v>0.31569999999999998</c:v>
                </c:pt>
                <c:pt idx="1">
                  <c:v>0.996</c:v>
                </c:pt>
                <c:pt idx="2">
                  <c:v>0.20519999999999999</c:v>
                </c:pt>
                <c:pt idx="3">
                  <c:v>9.98E-2</c:v>
                </c:pt>
                <c:pt idx="4">
                  <c:v>4.8800000000000003E-2</c:v>
                </c:pt>
                <c:pt idx="5">
                  <c:v>4.9000000000000002E-2</c:v>
                </c:pt>
                <c:pt idx="6">
                  <c:v>1.4E-3</c:v>
                </c:pt>
              </c:numCache>
            </c:numRef>
          </c:val>
        </c:ser>
        <c:ser>
          <c:idx val="3"/>
          <c:order val="2"/>
          <c:tx>
            <c:strRef>
              <c:f>'FTE''s 47508'!$D$26</c:f>
              <c:strCache>
                <c:ptCount val="1"/>
                <c:pt idx="0">
                  <c:v>ES Environmental, Safety &amp; Health</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47508'!$D$27:$D$33</c:f>
              <c:numCache>
                <c:formatCode>#,##0.0</c:formatCode>
                <c:ptCount val="7"/>
                <c:pt idx="0">
                  <c:v>0</c:v>
                </c:pt>
                <c:pt idx="1">
                  <c:v>0</c:v>
                </c:pt>
                <c:pt idx="2">
                  <c:v>0</c:v>
                </c:pt>
                <c:pt idx="3">
                  <c:v>0</c:v>
                </c:pt>
                <c:pt idx="4">
                  <c:v>0</c:v>
                </c:pt>
                <c:pt idx="5">
                  <c:v>0</c:v>
                </c:pt>
                <c:pt idx="6">
                  <c:v>0</c:v>
                </c:pt>
              </c:numCache>
            </c:numRef>
          </c:val>
        </c:ser>
        <c:ser>
          <c:idx val="4"/>
          <c:order val="3"/>
          <c:tx>
            <c:strRef>
              <c:f>'FTE''s 47508'!$E$26</c:f>
              <c:strCache>
                <c:ptCount val="1"/>
                <c:pt idx="0">
                  <c:v>FM Facilities Management</c:v>
                </c:pt>
              </c:strCache>
            </c:strRef>
          </c:tx>
          <c:invertIfNegative val="0"/>
          <c:val>
            <c:numRef>
              <c:f>'FTE''s 47508'!$E$27:$E$33</c:f>
              <c:numCache>
                <c:formatCode>#,##0.0</c:formatCode>
                <c:ptCount val="7"/>
                <c:pt idx="0">
                  <c:v>0</c:v>
                </c:pt>
                <c:pt idx="1">
                  <c:v>0</c:v>
                </c:pt>
                <c:pt idx="2">
                  <c:v>0</c:v>
                </c:pt>
                <c:pt idx="3">
                  <c:v>0</c:v>
                </c:pt>
                <c:pt idx="4">
                  <c:v>0</c:v>
                </c:pt>
                <c:pt idx="5">
                  <c:v>0</c:v>
                </c:pt>
                <c:pt idx="6">
                  <c:v>0</c:v>
                </c:pt>
              </c:numCache>
            </c:numRef>
          </c:val>
        </c:ser>
        <c:ser>
          <c:idx val="7"/>
          <c:order val="4"/>
          <c:tx>
            <c:strRef>
              <c:f>'FTE''s 47508'!$F$26</c:f>
              <c:strCache>
                <c:ptCount val="1"/>
                <c:pt idx="0">
                  <c:v>IT Information Technology</c:v>
                </c:pt>
              </c:strCache>
            </c:strRef>
          </c:tx>
          <c:invertIfNegative val="0"/>
          <c:val>
            <c:numRef>
              <c:f>'FTE''s 47508'!$F$27:$F$33</c:f>
              <c:numCache>
                <c:formatCode>#,##0.0</c:formatCode>
                <c:ptCount val="7"/>
                <c:pt idx="0">
                  <c:v>0</c:v>
                </c:pt>
                <c:pt idx="1">
                  <c:v>0</c:v>
                </c:pt>
                <c:pt idx="2">
                  <c:v>0</c:v>
                </c:pt>
                <c:pt idx="3">
                  <c:v>0</c:v>
                </c:pt>
                <c:pt idx="4">
                  <c:v>0</c:v>
                </c:pt>
                <c:pt idx="5">
                  <c:v>0</c:v>
                </c:pt>
                <c:pt idx="6">
                  <c:v>0</c:v>
                </c:pt>
              </c:numCache>
            </c:numRef>
          </c:val>
        </c:ser>
        <c:ser>
          <c:idx val="0"/>
          <c:order val="5"/>
          <c:tx>
            <c:strRef>
              <c:f>'FTE''s 47508'!$G$26</c:f>
              <c:strCache>
                <c:ptCount val="1"/>
                <c:pt idx="0">
                  <c:v>SC Scientific</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47508'!$G$27:$G$33</c:f>
              <c:numCache>
                <c:formatCode>#,##0.0</c:formatCode>
                <c:ptCount val="7"/>
                <c:pt idx="0">
                  <c:v>1.8313999999999999</c:v>
                </c:pt>
                <c:pt idx="1">
                  <c:v>1.3973</c:v>
                </c:pt>
                <c:pt idx="2">
                  <c:v>1.323</c:v>
                </c:pt>
                <c:pt idx="3">
                  <c:v>1.2790999999999999</c:v>
                </c:pt>
                <c:pt idx="4">
                  <c:v>1.4186000000000001</c:v>
                </c:pt>
                <c:pt idx="5">
                  <c:v>0.72950000000000004</c:v>
                </c:pt>
                <c:pt idx="6">
                  <c:v>1.78E-2</c:v>
                </c:pt>
              </c:numCache>
            </c:numRef>
          </c:val>
        </c:ser>
        <c:ser>
          <c:idx val="6"/>
          <c:order val="6"/>
          <c:tx>
            <c:strRef>
              <c:f>'FTE''s 47508'!$H$26</c:f>
              <c:strCache>
                <c:ptCount val="1"/>
                <c:pt idx="0">
                  <c:v>TE Technical</c:v>
                </c:pt>
              </c:strCache>
            </c:strRef>
          </c:tx>
          <c:invertIfNegative val="0"/>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47508'!$H$27:$H$33</c:f>
              <c:numCache>
                <c:formatCode>#,##0.0</c:formatCode>
                <c:ptCount val="7"/>
                <c:pt idx="0">
                  <c:v>1.0174000000000001</c:v>
                </c:pt>
                <c:pt idx="1">
                  <c:v>1.0184</c:v>
                </c:pt>
                <c:pt idx="2">
                  <c:v>2.1596000000000002</c:v>
                </c:pt>
                <c:pt idx="3">
                  <c:v>2.1596000000000002</c:v>
                </c:pt>
                <c:pt idx="4">
                  <c:v>1.877</c:v>
                </c:pt>
                <c:pt idx="5">
                  <c:v>0.12</c:v>
                </c:pt>
                <c:pt idx="6">
                  <c:v>1.4E-3</c:v>
                </c:pt>
              </c:numCache>
            </c:numRef>
          </c:val>
        </c:ser>
        <c:dLbls>
          <c:showLegendKey val="0"/>
          <c:showVal val="0"/>
          <c:showCatName val="0"/>
          <c:showSerName val="0"/>
          <c:showPercent val="0"/>
          <c:showBubbleSize val="0"/>
        </c:dLbls>
        <c:gapWidth val="150"/>
        <c:overlap val="100"/>
        <c:axId val="159472640"/>
        <c:axId val="159486720"/>
      </c:barChart>
      <c:lineChart>
        <c:grouping val="standard"/>
        <c:varyColors val="0"/>
        <c:ser>
          <c:idx val="5"/>
          <c:order val="7"/>
          <c:tx>
            <c:strRef>
              <c:f>'FTE''s 47508'!$I$26</c:f>
              <c:strCache>
                <c:ptCount val="1"/>
                <c:pt idx="0">
                  <c:v>Cumulative</c:v>
                </c:pt>
              </c:strCache>
            </c:strRef>
          </c:tx>
          <c:marker>
            <c:symbol val="none"/>
          </c:marker>
          <c:cat>
            <c:numRef>
              <c:f>'FTE''s 47508'!$A$27:$A$33</c:f>
              <c:numCache>
                <c:formatCode>"FY"yy</c:formatCode>
                <c:ptCount val="7"/>
                <c:pt idx="0">
                  <c:v>42277</c:v>
                </c:pt>
                <c:pt idx="1">
                  <c:v>42643</c:v>
                </c:pt>
                <c:pt idx="2">
                  <c:v>43008</c:v>
                </c:pt>
                <c:pt idx="3">
                  <c:v>43373</c:v>
                </c:pt>
                <c:pt idx="4">
                  <c:v>43738</c:v>
                </c:pt>
                <c:pt idx="5">
                  <c:v>44104</c:v>
                </c:pt>
                <c:pt idx="6">
                  <c:v>44469</c:v>
                </c:pt>
              </c:numCache>
            </c:numRef>
          </c:cat>
          <c:val>
            <c:numRef>
              <c:f>'FTE''s 47508'!$I$27:$I$33</c:f>
              <c:numCache>
                <c:formatCode>#,##0.0</c:formatCode>
                <c:ptCount val="7"/>
                <c:pt idx="0">
                  <c:v>3.3832</c:v>
                </c:pt>
                <c:pt idx="1">
                  <c:v>7.0288999999999984</c:v>
                </c:pt>
                <c:pt idx="2">
                  <c:v>10.9467</c:v>
                </c:pt>
                <c:pt idx="3">
                  <c:v>14.7037</c:v>
                </c:pt>
                <c:pt idx="4">
                  <c:v>18.2441</c:v>
                </c:pt>
                <c:pt idx="5">
                  <c:v>19.339400000000001</c:v>
                </c:pt>
                <c:pt idx="6">
                  <c:v>19.365500000000001</c:v>
                </c:pt>
              </c:numCache>
            </c:numRef>
          </c:val>
          <c:smooth val="0"/>
        </c:ser>
        <c:dLbls>
          <c:showLegendKey val="0"/>
          <c:showVal val="0"/>
          <c:showCatName val="0"/>
          <c:showSerName val="0"/>
          <c:showPercent val="0"/>
          <c:showBubbleSize val="0"/>
        </c:dLbls>
        <c:marker val="1"/>
        <c:smooth val="0"/>
        <c:axId val="159490816"/>
        <c:axId val="159488640"/>
      </c:lineChart>
      <c:dateAx>
        <c:axId val="159472640"/>
        <c:scaling>
          <c:orientation val="minMax"/>
        </c:scaling>
        <c:delete val="0"/>
        <c:axPos val="b"/>
        <c:numFmt formatCode="&quot;FY&quot;yy" sourceLinked="1"/>
        <c:majorTickMark val="out"/>
        <c:minorTickMark val="none"/>
        <c:tickLblPos val="nextTo"/>
        <c:crossAx val="159486720"/>
        <c:crosses val="autoZero"/>
        <c:auto val="1"/>
        <c:lblOffset val="100"/>
        <c:baseTimeUnit val="years"/>
      </c:dateAx>
      <c:valAx>
        <c:axId val="159486720"/>
        <c:scaling>
          <c:orientation val="minMax"/>
        </c:scaling>
        <c:delete val="0"/>
        <c:axPos val="l"/>
        <c:majorGridlines/>
        <c:title>
          <c:tx>
            <c:rich>
              <a:bodyPr rot="-5400000" vert="horz"/>
              <a:lstStyle/>
              <a:p>
                <a:pPr>
                  <a:defRPr/>
                </a:pPr>
                <a:r>
                  <a:rPr lang="en-US"/>
                  <a:t>Annual FTE's</a:t>
                </a:r>
              </a:p>
            </c:rich>
          </c:tx>
          <c:layout/>
          <c:overlay val="0"/>
        </c:title>
        <c:numFmt formatCode="#,##0.0" sourceLinked="1"/>
        <c:majorTickMark val="out"/>
        <c:minorTickMark val="none"/>
        <c:tickLblPos val="nextTo"/>
        <c:crossAx val="159472640"/>
        <c:crosses val="autoZero"/>
        <c:crossBetween val="between"/>
      </c:valAx>
      <c:valAx>
        <c:axId val="159488640"/>
        <c:scaling>
          <c:orientation val="minMax"/>
        </c:scaling>
        <c:delete val="0"/>
        <c:axPos val="r"/>
        <c:title>
          <c:tx>
            <c:rich>
              <a:bodyPr rot="-5400000" vert="horz"/>
              <a:lstStyle/>
              <a:p>
                <a:pPr>
                  <a:defRPr/>
                </a:pPr>
                <a:r>
                  <a:rPr lang="en-US"/>
                  <a:t>Cumulative FTE's</a:t>
                </a:r>
              </a:p>
            </c:rich>
          </c:tx>
          <c:layout/>
          <c:overlay val="0"/>
        </c:title>
        <c:numFmt formatCode="#,##0.0" sourceLinked="1"/>
        <c:majorTickMark val="out"/>
        <c:minorTickMark val="none"/>
        <c:tickLblPos val="nextTo"/>
        <c:crossAx val="159490816"/>
        <c:crosses val="max"/>
        <c:crossBetween val="between"/>
      </c:valAx>
      <c:dateAx>
        <c:axId val="159490816"/>
        <c:scaling>
          <c:orientation val="minMax"/>
        </c:scaling>
        <c:delete val="1"/>
        <c:axPos val="b"/>
        <c:numFmt formatCode="&quot;FY&quot;yy" sourceLinked="1"/>
        <c:majorTickMark val="out"/>
        <c:minorTickMark val="none"/>
        <c:tickLblPos val="none"/>
        <c:crossAx val="159488640"/>
        <c:crosses val="autoZero"/>
        <c:auto val="1"/>
        <c:lblOffset val="100"/>
        <c:baseTimeUnit val="years"/>
      </c:dateAx>
    </c:plotArea>
    <c:legend>
      <c:legendPos val="b"/>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47508'!$B$24</c:f>
              <c:strCache>
                <c:ptCount val="1"/>
                <c:pt idx="0">
                  <c:v>L Labor</c:v>
                </c:pt>
              </c:strCache>
            </c:strRef>
          </c:tx>
          <c:invertIfNegative val="0"/>
          <c:cat>
            <c:numRef>
              <c:f>'Labor and Material 47508'!$A$25:$A$31</c:f>
              <c:numCache>
                <c:formatCode>"FY"yy</c:formatCode>
                <c:ptCount val="7"/>
                <c:pt idx="0">
                  <c:v>42277</c:v>
                </c:pt>
                <c:pt idx="1">
                  <c:v>42643</c:v>
                </c:pt>
                <c:pt idx="2">
                  <c:v>43008</c:v>
                </c:pt>
                <c:pt idx="3">
                  <c:v>43373</c:v>
                </c:pt>
                <c:pt idx="4">
                  <c:v>43738</c:v>
                </c:pt>
                <c:pt idx="5">
                  <c:v>44104</c:v>
                </c:pt>
                <c:pt idx="6">
                  <c:v>44469</c:v>
                </c:pt>
              </c:numCache>
            </c:numRef>
          </c:cat>
          <c:val>
            <c:numRef>
              <c:f>'Labor and Material 47508'!$B$25:$B$31</c:f>
              <c:numCache>
                <c:formatCode>###,###,</c:formatCode>
                <c:ptCount val="7"/>
                <c:pt idx="0">
                  <c:v>190045.65520000001</c:v>
                </c:pt>
                <c:pt idx="1">
                  <c:v>223054.76329999999</c:v>
                </c:pt>
                <c:pt idx="2">
                  <c:v>308918.60369999998</c:v>
                </c:pt>
                <c:pt idx="3">
                  <c:v>28388.427199999998</c:v>
                </c:pt>
                <c:pt idx="4">
                  <c:v>44301.340500000013</c:v>
                </c:pt>
                <c:pt idx="5">
                  <c:v>40492.7382</c:v>
                </c:pt>
                <c:pt idx="6">
                  <c:v>806.1712</c:v>
                </c:pt>
              </c:numCache>
            </c:numRef>
          </c:val>
        </c:ser>
        <c:ser>
          <c:idx val="3"/>
          <c:order val="1"/>
          <c:tx>
            <c:strRef>
              <c:f>'Labor and Material 47508'!$C$24</c:f>
              <c:strCache>
                <c:ptCount val="1"/>
                <c:pt idx="0">
                  <c:v>M Material</c:v>
                </c:pt>
              </c:strCache>
            </c:strRef>
          </c:tx>
          <c:spPr>
            <a:solidFill>
              <a:srgbClr val="C0504D"/>
            </a:solidFill>
          </c:spPr>
          <c:invertIfNegative val="0"/>
          <c:cat>
            <c:numRef>
              <c:f>'Labor and Material 47508'!$A$25:$A$31</c:f>
              <c:numCache>
                <c:formatCode>"FY"yy</c:formatCode>
                <c:ptCount val="7"/>
                <c:pt idx="0">
                  <c:v>42277</c:v>
                </c:pt>
                <c:pt idx="1">
                  <c:v>42643</c:v>
                </c:pt>
                <c:pt idx="2">
                  <c:v>43008</c:v>
                </c:pt>
                <c:pt idx="3">
                  <c:v>43373</c:v>
                </c:pt>
                <c:pt idx="4">
                  <c:v>43738</c:v>
                </c:pt>
                <c:pt idx="5">
                  <c:v>44104</c:v>
                </c:pt>
                <c:pt idx="6">
                  <c:v>44469</c:v>
                </c:pt>
              </c:numCache>
            </c:numRef>
          </c:cat>
          <c:val>
            <c:numRef>
              <c:f>'Labor and Material 47508'!$C$25:$C$31</c:f>
              <c:numCache>
                <c:formatCode>###,###,</c:formatCode>
                <c:ptCount val="7"/>
                <c:pt idx="0">
                  <c:v>368773.27070000011</c:v>
                </c:pt>
                <c:pt idx="1">
                  <c:v>619003.93879999989</c:v>
                </c:pt>
                <c:pt idx="2">
                  <c:v>1225358.8595</c:v>
                </c:pt>
                <c:pt idx="3">
                  <c:v>643793.01320000004</c:v>
                </c:pt>
                <c:pt idx="4">
                  <c:v>317386.35889999982</c:v>
                </c:pt>
                <c:pt idx="5">
                  <c:v>98912.067200000005</c:v>
                </c:pt>
                <c:pt idx="6">
                  <c:v>308.39960000000002</c:v>
                </c:pt>
              </c:numCache>
            </c:numRef>
          </c:val>
        </c:ser>
        <c:ser>
          <c:idx val="2"/>
          <c:order val="2"/>
          <c:tx>
            <c:strRef>
              <c:f>'Labor and Material 47508'!$D$24</c:f>
              <c:strCache>
                <c:ptCount val="1"/>
                <c:pt idx="0">
                  <c:v>Non-Fermi Labor</c:v>
                </c:pt>
              </c:strCache>
            </c:strRef>
          </c:tx>
          <c:invertIfNegative val="0"/>
          <c:cat>
            <c:numRef>
              <c:f>'Labor and Material 47508'!$A$25:$A$31</c:f>
              <c:numCache>
                <c:formatCode>"FY"yy</c:formatCode>
                <c:ptCount val="7"/>
                <c:pt idx="0">
                  <c:v>42277</c:v>
                </c:pt>
                <c:pt idx="1">
                  <c:v>42643</c:v>
                </c:pt>
                <c:pt idx="2">
                  <c:v>43008</c:v>
                </c:pt>
                <c:pt idx="3">
                  <c:v>43373</c:v>
                </c:pt>
                <c:pt idx="4">
                  <c:v>43738</c:v>
                </c:pt>
                <c:pt idx="5">
                  <c:v>44104</c:v>
                </c:pt>
                <c:pt idx="6">
                  <c:v>44469</c:v>
                </c:pt>
              </c:numCache>
            </c:numRef>
          </c:cat>
          <c:val>
            <c:numRef>
              <c:f>'Labor and Material 47508'!$D$25:$D$31</c:f>
              <c:numCache>
                <c:formatCode>###,###,</c:formatCode>
                <c:ptCount val="7"/>
                <c:pt idx="0">
                  <c:v>67935.1682</c:v>
                </c:pt>
                <c:pt idx="1">
                  <c:v>162958.79700000011</c:v>
                </c:pt>
                <c:pt idx="2">
                  <c:v>92555.166200000007</c:v>
                </c:pt>
                <c:pt idx="3">
                  <c:v>190158.22380000001</c:v>
                </c:pt>
                <c:pt idx="4">
                  <c:v>165133.2991</c:v>
                </c:pt>
                <c:pt idx="5">
                  <c:v>21617.774300000001</c:v>
                </c:pt>
                <c:pt idx="6">
                  <c:v>622.11180000000002</c:v>
                </c:pt>
              </c:numCache>
            </c:numRef>
          </c:val>
        </c:ser>
        <c:dLbls>
          <c:showLegendKey val="0"/>
          <c:showVal val="0"/>
          <c:showCatName val="0"/>
          <c:showSerName val="0"/>
          <c:showPercent val="0"/>
          <c:showBubbleSize val="0"/>
        </c:dLbls>
        <c:gapWidth val="150"/>
        <c:overlap val="100"/>
        <c:axId val="165490048"/>
        <c:axId val="165495936"/>
      </c:barChart>
      <c:lineChart>
        <c:grouping val="standard"/>
        <c:varyColors val="0"/>
        <c:ser>
          <c:idx val="1"/>
          <c:order val="3"/>
          <c:tx>
            <c:strRef>
              <c:f>'Labor and Material 47508'!$E$24</c:f>
              <c:strCache>
                <c:ptCount val="1"/>
                <c:pt idx="0">
                  <c:v>Cumulative Total</c:v>
                </c:pt>
              </c:strCache>
            </c:strRef>
          </c:tx>
          <c:spPr>
            <a:ln>
              <a:solidFill>
                <a:srgbClr val="7030A0"/>
              </a:solidFill>
            </a:ln>
          </c:spPr>
          <c:marker>
            <c:symbol val="none"/>
          </c:marker>
          <c:cat>
            <c:numRef>
              <c:f>'Labor and Material 47508'!$A$25:$A$31</c:f>
              <c:numCache>
                <c:formatCode>"FY"yy</c:formatCode>
                <c:ptCount val="7"/>
                <c:pt idx="0">
                  <c:v>42277</c:v>
                </c:pt>
                <c:pt idx="1">
                  <c:v>42643</c:v>
                </c:pt>
                <c:pt idx="2">
                  <c:v>43008</c:v>
                </c:pt>
                <c:pt idx="3">
                  <c:v>43373</c:v>
                </c:pt>
                <c:pt idx="4">
                  <c:v>43738</c:v>
                </c:pt>
                <c:pt idx="5">
                  <c:v>44104</c:v>
                </c:pt>
                <c:pt idx="6">
                  <c:v>44469</c:v>
                </c:pt>
              </c:numCache>
            </c:numRef>
          </c:cat>
          <c:val>
            <c:numRef>
              <c:f>'Labor and Material 47508'!$E$25:$E$31</c:f>
              <c:numCache>
                <c:formatCode>###,###,</c:formatCode>
                <c:ptCount val="7"/>
                <c:pt idx="0">
                  <c:v>2588898.3665999998</c:v>
                </c:pt>
                <c:pt idx="1">
                  <c:v>3593915.8657</c:v>
                </c:pt>
                <c:pt idx="2">
                  <c:v>5220748.4950999999</c:v>
                </c:pt>
                <c:pt idx="3">
                  <c:v>6083088.1593000004</c:v>
                </c:pt>
                <c:pt idx="4">
                  <c:v>6609909.1578000002</c:v>
                </c:pt>
                <c:pt idx="5">
                  <c:v>6770931.7374999998</c:v>
                </c:pt>
                <c:pt idx="6">
                  <c:v>6772668.4200999998</c:v>
                </c:pt>
              </c:numCache>
            </c:numRef>
          </c:val>
          <c:smooth val="0"/>
        </c:ser>
        <c:dLbls>
          <c:showLegendKey val="0"/>
          <c:showVal val="0"/>
          <c:showCatName val="0"/>
          <c:showSerName val="0"/>
          <c:showPercent val="0"/>
          <c:showBubbleSize val="0"/>
        </c:dLbls>
        <c:marker val="1"/>
        <c:smooth val="0"/>
        <c:axId val="165500032"/>
        <c:axId val="165497856"/>
      </c:lineChart>
      <c:dateAx>
        <c:axId val="165490048"/>
        <c:scaling>
          <c:orientation val="minMax"/>
        </c:scaling>
        <c:delete val="0"/>
        <c:axPos val="b"/>
        <c:numFmt formatCode="&quot;FY&quot;yy" sourceLinked="1"/>
        <c:majorTickMark val="out"/>
        <c:minorTickMark val="none"/>
        <c:tickLblPos val="nextTo"/>
        <c:crossAx val="165495936"/>
        <c:crosses val="autoZero"/>
        <c:auto val="1"/>
        <c:lblOffset val="100"/>
        <c:baseTimeUnit val="years"/>
      </c:dateAx>
      <c:valAx>
        <c:axId val="165495936"/>
        <c:scaling>
          <c:orientation val="minMax"/>
        </c:scaling>
        <c:delete val="0"/>
        <c:axPos val="l"/>
        <c:majorGridlines/>
        <c:title>
          <c:tx>
            <c:rich>
              <a:bodyPr rot="-5400000" vert="horz"/>
              <a:lstStyle/>
              <a:p>
                <a:pPr>
                  <a:defRPr/>
                </a:pPr>
                <a:r>
                  <a:rPr lang="en-US"/>
                  <a:t>Annual Cost $K</a:t>
                </a:r>
              </a:p>
            </c:rich>
          </c:tx>
          <c:layout/>
          <c:overlay val="0"/>
        </c:title>
        <c:numFmt formatCode="###,###," sourceLinked="1"/>
        <c:majorTickMark val="out"/>
        <c:minorTickMark val="none"/>
        <c:tickLblPos val="nextTo"/>
        <c:crossAx val="165490048"/>
        <c:crosses val="autoZero"/>
        <c:crossBetween val="between"/>
      </c:valAx>
      <c:valAx>
        <c:axId val="165497856"/>
        <c:scaling>
          <c:orientation val="minMax"/>
        </c:scaling>
        <c:delete val="0"/>
        <c:axPos val="r"/>
        <c:title>
          <c:tx>
            <c:rich>
              <a:bodyPr rot="-5400000" vert="horz"/>
              <a:lstStyle/>
              <a:p>
                <a:pPr>
                  <a:defRPr/>
                </a:pPr>
                <a:r>
                  <a:rPr lang="en-US"/>
                  <a:t>Cumulative Cost $K</a:t>
                </a:r>
              </a:p>
              <a:p>
                <a:pPr>
                  <a:defRPr/>
                </a:pPr>
                <a:endParaRPr lang="en-US"/>
              </a:p>
            </c:rich>
          </c:tx>
          <c:layout/>
          <c:overlay val="0"/>
        </c:title>
        <c:numFmt formatCode="###,###," sourceLinked="1"/>
        <c:majorTickMark val="out"/>
        <c:minorTickMark val="none"/>
        <c:tickLblPos val="nextTo"/>
        <c:crossAx val="165500032"/>
        <c:crosses val="max"/>
        <c:crossBetween val="between"/>
      </c:valAx>
      <c:dateAx>
        <c:axId val="165500032"/>
        <c:scaling>
          <c:orientation val="minMax"/>
        </c:scaling>
        <c:delete val="1"/>
        <c:axPos val="b"/>
        <c:numFmt formatCode="&quot;FY&quot;yy" sourceLinked="1"/>
        <c:majorTickMark val="out"/>
        <c:minorTickMark val="none"/>
        <c:tickLblPos val="none"/>
        <c:crossAx val="165497856"/>
        <c:crosses val="autoZero"/>
        <c:auto val="1"/>
        <c:lblOffset val="100"/>
        <c:baseTimeUnit val="years"/>
        <c:majorUnit val="1"/>
        <c:minorUnit val="1"/>
      </c:dateAx>
      <c:spPr>
        <a:noFill/>
        <a:ln w="25400">
          <a:noFill/>
        </a:ln>
      </c:spPr>
    </c:plotArea>
    <c:legend>
      <c:legendPos val="b"/>
      <c:layout/>
      <c:overlay val="0"/>
    </c:legend>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0.24619</cdr:x>
      <cdr:y>0.23423</cdr:y>
    </cdr:from>
    <cdr:to>
      <cdr:x>0.34556</cdr:x>
      <cdr:y>0.30766</cdr:y>
    </cdr:to>
    <cdr:sp macro="" textlink="">
      <cdr:nvSpPr>
        <cdr:cNvPr id="2" name="TextBox 12"/>
        <cdr:cNvSpPr txBox="1"/>
      </cdr:nvSpPr>
      <cdr:spPr>
        <a:xfrm xmlns:a="http://schemas.openxmlformats.org/drawingml/2006/main">
          <a:off x="1761969" y="1178011"/>
          <a:ext cx="711178" cy="3692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pPr algn="ctr"/>
          <a:r>
            <a:rPr lang="en-US" sz="1800" dirty="0" smtClean="0"/>
            <a:t>OPC</a:t>
          </a:r>
          <a:endParaRPr lang="en-US" sz="1800" dirty="0"/>
        </a:p>
      </cdr:txBody>
    </cdr:sp>
  </cdr:relSizeAnchor>
  <cdr:relSizeAnchor xmlns:cdr="http://schemas.openxmlformats.org/drawingml/2006/chartDrawing">
    <cdr:from>
      <cdr:x>0.13121</cdr:x>
      <cdr:y>0.43423</cdr:y>
    </cdr:from>
    <cdr:to>
      <cdr:x>0.32421</cdr:x>
      <cdr:y>0.50767</cdr:y>
    </cdr:to>
    <cdr:sp macro="" textlink="">
      <cdr:nvSpPr>
        <cdr:cNvPr id="3" name="TextBox 9"/>
        <cdr:cNvSpPr txBox="1"/>
      </cdr:nvSpPr>
      <cdr:spPr>
        <a:xfrm xmlns:a="http://schemas.openxmlformats.org/drawingml/2006/main">
          <a:off x="939018" y="2183840"/>
          <a:ext cx="1381276" cy="3693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r>
            <a:rPr lang="en-US" sz="1800" dirty="0" smtClean="0"/>
            <a:t>Modules</a:t>
          </a:r>
          <a:endParaRPr lang="en-US" sz="1800" dirty="0"/>
        </a:p>
      </cdr:txBody>
    </cdr:sp>
  </cdr:relSizeAnchor>
  <cdr:relSizeAnchor xmlns:cdr="http://schemas.openxmlformats.org/drawingml/2006/chartDrawing">
    <cdr:from>
      <cdr:x>0.17759</cdr:x>
      <cdr:y>0.64988</cdr:y>
    </cdr:from>
    <cdr:to>
      <cdr:x>0.37059</cdr:x>
      <cdr:y>0.72332</cdr:y>
    </cdr:to>
    <cdr:sp macro="" textlink="">
      <cdr:nvSpPr>
        <cdr:cNvPr id="4" name="TextBox 8"/>
        <cdr:cNvSpPr txBox="1"/>
      </cdr:nvSpPr>
      <cdr:spPr>
        <a:xfrm xmlns:a="http://schemas.openxmlformats.org/drawingml/2006/main">
          <a:off x="1177926" y="3268390"/>
          <a:ext cx="128014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r>
            <a:rPr lang="en-US" sz="1800" dirty="0" smtClean="0"/>
            <a:t>Electronics</a:t>
          </a:r>
          <a:endParaRPr lang="en-US" sz="1800" dirty="0"/>
        </a:p>
      </cdr:txBody>
    </cdr:sp>
  </cdr:relSizeAnchor>
  <cdr:relSizeAnchor xmlns:cdr="http://schemas.openxmlformats.org/drawingml/2006/chartDrawing">
    <cdr:from>
      <cdr:x>0.4248</cdr:x>
      <cdr:y>0.48878</cdr:y>
    </cdr:from>
    <cdr:to>
      <cdr:x>0.54005</cdr:x>
      <cdr:y>0.56222</cdr:y>
    </cdr:to>
    <cdr:sp macro="" textlink="">
      <cdr:nvSpPr>
        <cdr:cNvPr id="5" name="TextBox 6"/>
        <cdr:cNvSpPr txBox="1"/>
      </cdr:nvSpPr>
      <cdr:spPr>
        <a:xfrm xmlns:a="http://schemas.openxmlformats.org/drawingml/2006/main">
          <a:off x="3040238" y="2458157"/>
          <a:ext cx="824828" cy="36934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r>
            <a:rPr lang="en-US" sz="1800" dirty="0" smtClean="0"/>
            <a:t>Fibers</a:t>
          </a:r>
          <a:endParaRPr lang="en-US" sz="1800" dirty="0"/>
        </a:p>
      </cdr:txBody>
    </cdr:sp>
  </cdr:relSizeAnchor>
  <cdr:relSizeAnchor xmlns:cdr="http://schemas.openxmlformats.org/drawingml/2006/chartDrawing">
    <cdr:from>
      <cdr:x>0.38673</cdr:x>
      <cdr:y>0.37969</cdr:y>
    </cdr:from>
    <cdr:to>
      <cdr:x>0.55938</cdr:x>
      <cdr:y>0.45313</cdr:y>
    </cdr:to>
    <cdr:sp macro="" textlink="">
      <cdr:nvSpPr>
        <cdr:cNvPr id="6" name="TextBox 11"/>
        <cdr:cNvSpPr txBox="1"/>
      </cdr:nvSpPr>
      <cdr:spPr>
        <a:xfrm xmlns:a="http://schemas.openxmlformats.org/drawingml/2006/main">
          <a:off x="2767798" y="1909523"/>
          <a:ext cx="1235606" cy="3693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xmlns:a="http://schemas.openxmlformats.org/drawingml/2006/main">
          <a:r>
            <a:rPr lang="en-US" sz="1800" dirty="0" smtClean="0"/>
            <a:t>Scintillator</a:t>
          </a:r>
          <a:endParaRPr 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10/20/2014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10/20/2014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dirty="0"/>
          </a:p>
        </p:txBody>
      </p:sp>
    </p:spTree>
    <p:extLst>
      <p:ext uri="{BB962C8B-B14F-4D97-AF65-F5344CB8AC3E}">
        <p14:creationId xmlns:p14="http://schemas.microsoft.com/office/powerpoint/2010/main" val="289827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dirty="0"/>
          </a:p>
        </p:txBody>
      </p:sp>
    </p:spTree>
    <p:extLst>
      <p:ext uri="{BB962C8B-B14F-4D97-AF65-F5344CB8AC3E}">
        <p14:creationId xmlns:p14="http://schemas.microsoft.com/office/powerpoint/2010/main" val="5123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dirty="0"/>
          </a:p>
        </p:txBody>
      </p:sp>
    </p:spTree>
    <p:extLst>
      <p:ext uri="{BB962C8B-B14F-4D97-AF65-F5344CB8AC3E}">
        <p14:creationId xmlns:p14="http://schemas.microsoft.com/office/powerpoint/2010/main" val="304277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dirty="0"/>
          </a:p>
        </p:txBody>
      </p:sp>
    </p:spTree>
    <p:extLst>
      <p:ext uri="{BB962C8B-B14F-4D97-AF65-F5344CB8AC3E}">
        <p14:creationId xmlns:p14="http://schemas.microsoft.com/office/powerpoint/2010/main" val="222669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1586756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14</a:t>
            </a:fld>
            <a:endParaRPr lang="en-US" dirty="0"/>
          </a:p>
        </p:txBody>
      </p:sp>
    </p:spTree>
    <p:extLst>
      <p:ext uri="{BB962C8B-B14F-4D97-AF65-F5344CB8AC3E}">
        <p14:creationId xmlns:p14="http://schemas.microsoft.com/office/powerpoint/2010/main" val="305139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dirty="0"/>
          </a:p>
        </p:txBody>
      </p:sp>
    </p:spTree>
    <p:extLst>
      <p:ext uri="{BB962C8B-B14F-4D97-AF65-F5344CB8AC3E}">
        <p14:creationId xmlns:p14="http://schemas.microsoft.com/office/powerpoint/2010/main" val="421335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16</a:t>
            </a:fld>
            <a:endParaRPr lang="en-US" dirty="0"/>
          </a:p>
        </p:txBody>
      </p:sp>
    </p:spTree>
    <p:extLst>
      <p:ext uri="{BB962C8B-B14F-4D97-AF65-F5344CB8AC3E}">
        <p14:creationId xmlns:p14="http://schemas.microsoft.com/office/powerpoint/2010/main" val="3727168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dirty="0"/>
          </a:p>
        </p:txBody>
      </p:sp>
    </p:spTree>
    <p:extLst>
      <p:ext uri="{BB962C8B-B14F-4D97-AF65-F5344CB8AC3E}">
        <p14:creationId xmlns:p14="http://schemas.microsoft.com/office/powerpoint/2010/main" val="207324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28</a:t>
            </a:fld>
            <a:endParaRPr lang="en-US" dirty="0"/>
          </a:p>
        </p:txBody>
      </p:sp>
    </p:spTree>
    <p:extLst>
      <p:ext uri="{BB962C8B-B14F-4D97-AF65-F5344CB8AC3E}">
        <p14:creationId xmlns:p14="http://schemas.microsoft.com/office/powerpoint/2010/main" val="3794094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29</a:t>
            </a:fld>
            <a:endParaRPr lang="en-US" dirty="0"/>
          </a:p>
        </p:txBody>
      </p:sp>
    </p:spTree>
    <p:extLst>
      <p:ext uri="{BB962C8B-B14F-4D97-AF65-F5344CB8AC3E}">
        <p14:creationId xmlns:p14="http://schemas.microsoft.com/office/powerpoint/2010/main" val="415711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dirty="0"/>
          </a:p>
        </p:txBody>
      </p:sp>
    </p:spTree>
    <p:extLst>
      <p:ext uri="{BB962C8B-B14F-4D97-AF65-F5344CB8AC3E}">
        <p14:creationId xmlns:p14="http://schemas.microsoft.com/office/powerpoint/2010/main" val="203448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30</a:t>
            </a:fld>
            <a:endParaRPr lang="en-US" dirty="0"/>
          </a:p>
        </p:txBody>
      </p:sp>
    </p:spTree>
    <p:extLst>
      <p:ext uri="{BB962C8B-B14F-4D97-AF65-F5344CB8AC3E}">
        <p14:creationId xmlns:p14="http://schemas.microsoft.com/office/powerpoint/2010/main" val="352189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31</a:t>
            </a:fld>
            <a:endParaRPr lang="en-US" dirty="0"/>
          </a:p>
        </p:txBody>
      </p:sp>
    </p:spTree>
    <p:extLst>
      <p:ext uri="{BB962C8B-B14F-4D97-AF65-F5344CB8AC3E}">
        <p14:creationId xmlns:p14="http://schemas.microsoft.com/office/powerpoint/2010/main" val="2041786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32</a:t>
            </a:fld>
            <a:endParaRPr lang="en-US" dirty="0"/>
          </a:p>
        </p:txBody>
      </p:sp>
    </p:spTree>
    <p:extLst>
      <p:ext uri="{BB962C8B-B14F-4D97-AF65-F5344CB8AC3E}">
        <p14:creationId xmlns:p14="http://schemas.microsoft.com/office/powerpoint/2010/main" val="76009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33</a:t>
            </a:fld>
            <a:endParaRPr lang="en-US" dirty="0"/>
          </a:p>
        </p:txBody>
      </p:sp>
    </p:spTree>
    <p:extLst>
      <p:ext uri="{BB962C8B-B14F-4D97-AF65-F5344CB8AC3E}">
        <p14:creationId xmlns:p14="http://schemas.microsoft.com/office/powerpoint/2010/main" val="4019642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34</a:t>
            </a:fld>
            <a:endParaRPr lang="en-US" dirty="0"/>
          </a:p>
        </p:txBody>
      </p:sp>
    </p:spTree>
    <p:extLst>
      <p:ext uri="{BB962C8B-B14F-4D97-AF65-F5344CB8AC3E}">
        <p14:creationId xmlns:p14="http://schemas.microsoft.com/office/powerpoint/2010/main" val="2095980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35</a:t>
            </a:fld>
            <a:endParaRPr lang="en-US" dirty="0"/>
          </a:p>
        </p:txBody>
      </p:sp>
    </p:spTree>
    <p:extLst>
      <p:ext uri="{BB962C8B-B14F-4D97-AF65-F5344CB8AC3E}">
        <p14:creationId xmlns:p14="http://schemas.microsoft.com/office/powerpoint/2010/main" val="4249892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36</a:t>
            </a:fld>
            <a:endParaRPr lang="en-US" dirty="0"/>
          </a:p>
        </p:txBody>
      </p:sp>
    </p:spTree>
    <p:extLst>
      <p:ext uri="{BB962C8B-B14F-4D97-AF65-F5344CB8AC3E}">
        <p14:creationId xmlns:p14="http://schemas.microsoft.com/office/powerpoint/2010/main" val="2337775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37</a:t>
            </a:fld>
            <a:endParaRPr lang="en-US" dirty="0"/>
          </a:p>
        </p:txBody>
      </p:sp>
    </p:spTree>
    <p:extLst>
      <p:ext uri="{BB962C8B-B14F-4D97-AF65-F5344CB8AC3E}">
        <p14:creationId xmlns:p14="http://schemas.microsoft.com/office/powerpoint/2010/main" val="2803396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38</a:t>
            </a:fld>
            <a:endParaRPr lang="en-US" dirty="0"/>
          </a:p>
        </p:txBody>
      </p:sp>
    </p:spTree>
    <p:extLst>
      <p:ext uri="{BB962C8B-B14F-4D97-AF65-F5344CB8AC3E}">
        <p14:creationId xmlns:p14="http://schemas.microsoft.com/office/powerpoint/2010/main" val="726424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39</a:t>
            </a:fld>
            <a:endParaRPr lang="en-US" dirty="0"/>
          </a:p>
        </p:txBody>
      </p:sp>
    </p:spTree>
    <p:extLst>
      <p:ext uri="{BB962C8B-B14F-4D97-AF65-F5344CB8AC3E}">
        <p14:creationId xmlns:p14="http://schemas.microsoft.com/office/powerpoint/2010/main" val="124169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a:t>
            </a:fld>
            <a:endParaRPr lang="en-US" dirty="0"/>
          </a:p>
        </p:txBody>
      </p:sp>
    </p:spTree>
    <p:extLst>
      <p:ext uri="{BB962C8B-B14F-4D97-AF65-F5344CB8AC3E}">
        <p14:creationId xmlns:p14="http://schemas.microsoft.com/office/powerpoint/2010/main" val="148270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40</a:t>
            </a:fld>
            <a:endParaRPr lang="en-US" dirty="0"/>
          </a:p>
        </p:txBody>
      </p:sp>
    </p:spTree>
    <p:extLst>
      <p:ext uri="{BB962C8B-B14F-4D97-AF65-F5344CB8AC3E}">
        <p14:creationId xmlns:p14="http://schemas.microsoft.com/office/powerpoint/2010/main" val="3151720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41</a:t>
            </a:fld>
            <a:endParaRPr lang="en-US" dirty="0"/>
          </a:p>
        </p:txBody>
      </p:sp>
    </p:spTree>
    <p:extLst>
      <p:ext uri="{BB962C8B-B14F-4D97-AF65-F5344CB8AC3E}">
        <p14:creationId xmlns:p14="http://schemas.microsoft.com/office/powerpoint/2010/main" val="3359230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42</a:t>
            </a:fld>
            <a:endParaRPr lang="en-US" dirty="0"/>
          </a:p>
        </p:txBody>
      </p:sp>
    </p:spTree>
    <p:extLst>
      <p:ext uri="{BB962C8B-B14F-4D97-AF65-F5344CB8AC3E}">
        <p14:creationId xmlns:p14="http://schemas.microsoft.com/office/powerpoint/2010/main" val="3713981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43</a:t>
            </a:fld>
            <a:endParaRPr lang="en-US" dirty="0"/>
          </a:p>
        </p:txBody>
      </p:sp>
    </p:spTree>
    <p:extLst>
      <p:ext uri="{BB962C8B-B14F-4D97-AF65-F5344CB8AC3E}">
        <p14:creationId xmlns:p14="http://schemas.microsoft.com/office/powerpoint/2010/main" val="323315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44</a:t>
            </a:fld>
            <a:endParaRPr lang="en-US" dirty="0"/>
          </a:p>
        </p:txBody>
      </p:sp>
    </p:spTree>
    <p:extLst>
      <p:ext uri="{BB962C8B-B14F-4D97-AF65-F5344CB8AC3E}">
        <p14:creationId xmlns:p14="http://schemas.microsoft.com/office/powerpoint/2010/main" val="1032440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45</a:t>
            </a:fld>
            <a:endParaRPr lang="en-US" dirty="0"/>
          </a:p>
        </p:txBody>
      </p:sp>
    </p:spTree>
    <p:extLst>
      <p:ext uri="{BB962C8B-B14F-4D97-AF65-F5344CB8AC3E}">
        <p14:creationId xmlns:p14="http://schemas.microsoft.com/office/powerpoint/2010/main" val="920314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46</a:t>
            </a:fld>
            <a:endParaRPr lang="en-US" dirty="0"/>
          </a:p>
        </p:txBody>
      </p:sp>
    </p:spTree>
    <p:extLst>
      <p:ext uri="{BB962C8B-B14F-4D97-AF65-F5344CB8AC3E}">
        <p14:creationId xmlns:p14="http://schemas.microsoft.com/office/powerpoint/2010/main" val="3724535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47</a:t>
            </a:fld>
            <a:endParaRPr lang="en-US" dirty="0"/>
          </a:p>
        </p:txBody>
      </p:sp>
    </p:spTree>
    <p:extLst>
      <p:ext uri="{BB962C8B-B14F-4D97-AF65-F5344CB8AC3E}">
        <p14:creationId xmlns:p14="http://schemas.microsoft.com/office/powerpoint/2010/main" val="2510784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48</a:t>
            </a:fld>
            <a:endParaRPr lang="en-US" dirty="0"/>
          </a:p>
        </p:txBody>
      </p:sp>
    </p:spTree>
    <p:extLst>
      <p:ext uri="{BB962C8B-B14F-4D97-AF65-F5344CB8AC3E}">
        <p14:creationId xmlns:p14="http://schemas.microsoft.com/office/powerpoint/2010/main" val="2297106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49</a:t>
            </a:fld>
            <a:endParaRPr lang="en-US" dirty="0"/>
          </a:p>
        </p:txBody>
      </p:sp>
    </p:spTree>
    <p:extLst>
      <p:ext uri="{BB962C8B-B14F-4D97-AF65-F5344CB8AC3E}">
        <p14:creationId xmlns:p14="http://schemas.microsoft.com/office/powerpoint/2010/main" val="228668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a:t>
            </a:fld>
            <a:endParaRPr lang="en-US" dirty="0"/>
          </a:p>
        </p:txBody>
      </p:sp>
    </p:spTree>
    <p:extLst>
      <p:ext uri="{BB962C8B-B14F-4D97-AF65-F5344CB8AC3E}">
        <p14:creationId xmlns:p14="http://schemas.microsoft.com/office/powerpoint/2010/main" val="2564172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50</a:t>
            </a:fld>
            <a:endParaRPr lang="en-US" dirty="0"/>
          </a:p>
        </p:txBody>
      </p:sp>
    </p:spTree>
    <p:extLst>
      <p:ext uri="{BB962C8B-B14F-4D97-AF65-F5344CB8AC3E}">
        <p14:creationId xmlns:p14="http://schemas.microsoft.com/office/powerpoint/2010/main" val="3503312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51</a:t>
            </a:fld>
            <a:endParaRPr lang="en-US" dirty="0"/>
          </a:p>
        </p:txBody>
      </p:sp>
    </p:spTree>
    <p:extLst>
      <p:ext uri="{BB962C8B-B14F-4D97-AF65-F5344CB8AC3E}">
        <p14:creationId xmlns:p14="http://schemas.microsoft.com/office/powerpoint/2010/main" val="282500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52</a:t>
            </a:fld>
            <a:endParaRPr lang="en-US" dirty="0"/>
          </a:p>
        </p:txBody>
      </p:sp>
    </p:spTree>
    <p:extLst>
      <p:ext uri="{BB962C8B-B14F-4D97-AF65-F5344CB8AC3E}">
        <p14:creationId xmlns:p14="http://schemas.microsoft.com/office/powerpoint/2010/main" val="3716332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53</a:t>
            </a:fld>
            <a:endParaRPr lang="en-US" dirty="0"/>
          </a:p>
        </p:txBody>
      </p:sp>
    </p:spTree>
    <p:extLst>
      <p:ext uri="{BB962C8B-B14F-4D97-AF65-F5344CB8AC3E}">
        <p14:creationId xmlns:p14="http://schemas.microsoft.com/office/powerpoint/2010/main" val="536236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54</a:t>
            </a:fld>
            <a:endParaRPr lang="en-US" dirty="0"/>
          </a:p>
        </p:txBody>
      </p:sp>
    </p:spTree>
    <p:extLst>
      <p:ext uri="{BB962C8B-B14F-4D97-AF65-F5344CB8AC3E}">
        <p14:creationId xmlns:p14="http://schemas.microsoft.com/office/powerpoint/2010/main" val="995583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55</a:t>
            </a:fld>
            <a:endParaRPr lang="en-US" dirty="0"/>
          </a:p>
        </p:txBody>
      </p:sp>
    </p:spTree>
    <p:extLst>
      <p:ext uri="{BB962C8B-B14F-4D97-AF65-F5344CB8AC3E}">
        <p14:creationId xmlns:p14="http://schemas.microsoft.com/office/powerpoint/2010/main" val="651258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56</a:t>
            </a:fld>
            <a:endParaRPr lang="en-US" dirty="0"/>
          </a:p>
        </p:txBody>
      </p:sp>
    </p:spTree>
    <p:extLst>
      <p:ext uri="{BB962C8B-B14F-4D97-AF65-F5344CB8AC3E}">
        <p14:creationId xmlns:p14="http://schemas.microsoft.com/office/powerpoint/2010/main" val="1214617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57</a:t>
            </a:fld>
            <a:endParaRPr lang="en-US" dirty="0"/>
          </a:p>
        </p:txBody>
      </p:sp>
    </p:spTree>
    <p:extLst>
      <p:ext uri="{BB962C8B-B14F-4D97-AF65-F5344CB8AC3E}">
        <p14:creationId xmlns:p14="http://schemas.microsoft.com/office/powerpoint/2010/main" val="862893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58</a:t>
            </a:fld>
            <a:endParaRPr lang="en-US" dirty="0"/>
          </a:p>
        </p:txBody>
      </p:sp>
    </p:spTree>
    <p:extLst>
      <p:ext uri="{BB962C8B-B14F-4D97-AF65-F5344CB8AC3E}">
        <p14:creationId xmlns:p14="http://schemas.microsoft.com/office/powerpoint/2010/main" val="1494492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59</a:t>
            </a:fld>
            <a:endParaRPr lang="en-US" dirty="0"/>
          </a:p>
        </p:txBody>
      </p:sp>
    </p:spTree>
    <p:extLst>
      <p:ext uri="{BB962C8B-B14F-4D97-AF65-F5344CB8AC3E}">
        <p14:creationId xmlns:p14="http://schemas.microsoft.com/office/powerpoint/2010/main" val="198468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a:t>
            </a:fld>
            <a:endParaRPr lang="en-US" dirty="0"/>
          </a:p>
        </p:txBody>
      </p:sp>
    </p:spTree>
    <p:extLst>
      <p:ext uri="{BB962C8B-B14F-4D97-AF65-F5344CB8AC3E}">
        <p14:creationId xmlns:p14="http://schemas.microsoft.com/office/powerpoint/2010/main" val="4016684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60</a:t>
            </a:fld>
            <a:endParaRPr lang="en-US" dirty="0"/>
          </a:p>
        </p:txBody>
      </p:sp>
    </p:spTree>
    <p:extLst>
      <p:ext uri="{BB962C8B-B14F-4D97-AF65-F5344CB8AC3E}">
        <p14:creationId xmlns:p14="http://schemas.microsoft.com/office/powerpoint/2010/main" val="1586700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61</a:t>
            </a:fld>
            <a:endParaRPr lang="en-US" dirty="0"/>
          </a:p>
        </p:txBody>
      </p:sp>
    </p:spTree>
    <p:extLst>
      <p:ext uri="{BB962C8B-B14F-4D97-AF65-F5344CB8AC3E}">
        <p14:creationId xmlns:p14="http://schemas.microsoft.com/office/powerpoint/2010/main" val="3957301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62</a:t>
            </a:fld>
            <a:endParaRPr lang="en-US" dirty="0"/>
          </a:p>
        </p:txBody>
      </p:sp>
    </p:spTree>
    <p:extLst>
      <p:ext uri="{BB962C8B-B14F-4D97-AF65-F5344CB8AC3E}">
        <p14:creationId xmlns:p14="http://schemas.microsoft.com/office/powerpoint/2010/main" val="2599309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63</a:t>
            </a:fld>
            <a:endParaRPr lang="en-US" dirty="0"/>
          </a:p>
        </p:txBody>
      </p:sp>
    </p:spTree>
    <p:extLst>
      <p:ext uri="{BB962C8B-B14F-4D97-AF65-F5344CB8AC3E}">
        <p14:creationId xmlns:p14="http://schemas.microsoft.com/office/powerpoint/2010/main" val="1494725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64</a:t>
            </a:fld>
            <a:endParaRPr lang="en-US" dirty="0"/>
          </a:p>
        </p:txBody>
      </p:sp>
    </p:spTree>
    <p:extLst>
      <p:ext uri="{BB962C8B-B14F-4D97-AF65-F5344CB8AC3E}">
        <p14:creationId xmlns:p14="http://schemas.microsoft.com/office/powerpoint/2010/main" val="1292145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65</a:t>
            </a:fld>
            <a:endParaRPr lang="en-US" dirty="0"/>
          </a:p>
        </p:txBody>
      </p:sp>
    </p:spTree>
    <p:extLst>
      <p:ext uri="{BB962C8B-B14F-4D97-AF65-F5344CB8AC3E}">
        <p14:creationId xmlns:p14="http://schemas.microsoft.com/office/powerpoint/2010/main" val="73123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66</a:t>
            </a:fld>
            <a:endParaRPr lang="en-US" dirty="0"/>
          </a:p>
        </p:txBody>
      </p:sp>
    </p:spTree>
    <p:extLst>
      <p:ext uri="{BB962C8B-B14F-4D97-AF65-F5344CB8AC3E}">
        <p14:creationId xmlns:p14="http://schemas.microsoft.com/office/powerpoint/2010/main" val="2584711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67</a:t>
            </a:fld>
            <a:endParaRPr lang="en-US" dirty="0"/>
          </a:p>
        </p:txBody>
      </p:sp>
    </p:spTree>
    <p:extLst>
      <p:ext uri="{BB962C8B-B14F-4D97-AF65-F5344CB8AC3E}">
        <p14:creationId xmlns:p14="http://schemas.microsoft.com/office/powerpoint/2010/main" val="3468060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68</a:t>
            </a:fld>
            <a:endParaRPr lang="en-US" dirty="0"/>
          </a:p>
        </p:txBody>
      </p:sp>
    </p:spTree>
    <p:extLst>
      <p:ext uri="{BB962C8B-B14F-4D97-AF65-F5344CB8AC3E}">
        <p14:creationId xmlns:p14="http://schemas.microsoft.com/office/powerpoint/2010/main" val="3236288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69</a:t>
            </a:fld>
            <a:endParaRPr lang="en-US" dirty="0"/>
          </a:p>
        </p:txBody>
      </p:sp>
    </p:spTree>
    <p:extLst>
      <p:ext uri="{BB962C8B-B14F-4D97-AF65-F5344CB8AC3E}">
        <p14:creationId xmlns:p14="http://schemas.microsoft.com/office/powerpoint/2010/main" val="82774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dirty="0"/>
          </a:p>
        </p:txBody>
      </p:sp>
    </p:spTree>
    <p:extLst>
      <p:ext uri="{BB962C8B-B14F-4D97-AF65-F5344CB8AC3E}">
        <p14:creationId xmlns:p14="http://schemas.microsoft.com/office/powerpoint/2010/main" val="1930741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70</a:t>
            </a:fld>
            <a:endParaRPr lang="en-US" dirty="0"/>
          </a:p>
        </p:txBody>
      </p:sp>
    </p:spTree>
    <p:extLst>
      <p:ext uri="{BB962C8B-B14F-4D97-AF65-F5344CB8AC3E}">
        <p14:creationId xmlns:p14="http://schemas.microsoft.com/office/powerpoint/2010/main" val="2982024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71</a:t>
            </a:fld>
            <a:endParaRPr lang="en-US" dirty="0"/>
          </a:p>
        </p:txBody>
      </p:sp>
    </p:spTree>
    <p:extLst>
      <p:ext uri="{BB962C8B-B14F-4D97-AF65-F5344CB8AC3E}">
        <p14:creationId xmlns:p14="http://schemas.microsoft.com/office/powerpoint/2010/main" val="2666221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72</a:t>
            </a:fld>
            <a:endParaRPr lang="en-US" dirty="0"/>
          </a:p>
        </p:txBody>
      </p:sp>
    </p:spTree>
    <p:extLst>
      <p:ext uri="{BB962C8B-B14F-4D97-AF65-F5344CB8AC3E}">
        <p14:creationId xmlns:p14="http://schemas.microsoft.com/office/powerpoint/2010/main" val="1216712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73</a:t>
            </a:fld>
            <a:endParaRPr lang="en-US" dirty="0"/>
          </a:p>
        </p:txBody>
      </p:sp>
    </p:spTree>
    <p:extLst>
      <p:ext uri="{BB962C8B-B14F-4D97-AF65-F5344CB8AC3E}">
        <p14:creationId xmlns:p14="http://schemas.microsoft.com/office/powerpoint/2010/main" val="3463899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74</a:t>
            </a:fld>
            <a:endParaRPr lang="en-US" dirty="0"/>
          </a:p>
        </p:txBody>
      </p:sp>
    </p:spTree>
    <p:extLst>
      <p:ext uri="{BB962C8B-B14F-4D97-AF65-F5344CB8AC3E}">
        <p14:creationId xmlns:p14="http://schemas.microsoft.com/office/powerpoint/2010/main" val="4107744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75</a:t>
            </a:fld>
            <a:endParaRPr lang="en-US" dirty="0"/>
          </a:p>
        </p:txBody>
      </p:sp>
    </p:spTree>
    <p:extLst>
      <p:ext uri="{BB962C8B-B14F-4D97-AF65-F5344CB8AC3E}">
        <p14:creationId xmlns:p14="http://schemas.microsoft.com/office/powerpoint/2010/main" val="1757821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76</a:t>
            </a:fld>
            <a:endParaRPr lang="en-US" dirty="0"/>
          </a:p>
        </p:txBody>
      </p:sp>
    </p:spTree>
    <p:extLst>
      <p:ext uri="{BB962C8B-B14F-4D97-AF65-F5344CB8AC3E}">
        <p14:creationId xmlns:p14="http://schemas.microsoft.com/office/powerpoint/2010/main" val="2945041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77</a:t>
            </a:fld>
            <a:endParaRPr lang="en-US" dirty="0"/>
          </a:p>
        </p:txBody>
      </p:sp>
    </p:spTree>
    <p:extLst>
      <p:ext uri="{BB962C8B-B14F-4D97-AF65-F5344CB8AC3E}">
        <p14:creationId xmlns:p14="http://schemas.microsoft.com/office/powerpoint/2010/main" val="2992334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78</a:t>
            </a:fld>
            <a:endParaRPr lang="en-US" dirty="0"/>
          </a:p>
        </p:txBody>
      </p:sp>
    </p:spTree>
    <p:extLst>
      <p:ext uri="{BB962C8B-B14F-4D97-AF65-F5344CB8AC3E}">
        <p14:creationId xmlns:p14="http://schemas.microsoft.com/office/powerpoint/2010/main" val="1974953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79</a:t>
            </a:fld>
            <a:endParaRPr lang="en-US" dirty="0"/>
          </a:p>
        </p:txBody>
      </p:sp>
    </p:spTree>
    <p:extLst>
      <p:ext uri="{BB962C8B-B14F-4D97-AF65-F5344CB8AC3E}">
        <p14:creationId xmlns:p14="http://schemas.microsoft.com/office/powerpoint/2010/main" val="325624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a:t>
            </a:fld>
            <a:endParaRPr lang="en-US" dirty="0"/>
          </a:p>
        </p:txBody>
      </p:sp>
    </p:spTree>
    <p:extLst>
      <p:ext uri="{BB962C8B-B14F-4D97-AF65-F5344CB8AC3E}">
        <p14:creationId xmlns:p14="http://schemas.microsoft.com/office/powerpoint/2010/main" val="18518238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80</a:t>
            </a:fld>
            <a:endParaRPr lang="en-US" dirty="0"/>
          </a:p>
        </p:txBody>
      </p:sp>
    </p:spTree>
    <p:extLst>
      <p:ext uri="{BB962C8B-B14F-4D97-AF65-F5344CB8AC3E}">
        <p14:creationId xmlns:p14="http://schemas.microsoft.com/office/powerpoint/2010/main" val="3292258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81</a:t>
            </a:fld>
            <a:endParaRPr lang="en-US" dirty="0"/>
          </a:p>
        </p:txBody>
      </p:sp>
    </p:spTree>
    <p:extLst>
      <p:ext uri="{BB962C8B-B14F-4D97-AF65-F5344CB8AC3E}">
        <p14:creationId xmlns:p14="http://schemas.microsoft.com/office/powerpoint/2010/main" val="18402296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82</a:t>
            </a:fld>
            <a:endParaRPr lang="en-US" dirty="0"/>
          </a:p>
        </p:txBody>
      </p:sp>
    </p:spTree>
    <p:extLst>
      <p:ext uri="{BB962C8B-B14F-4D97-AF65-F5344CB8AC3E}">
        <p14:creationId xmlns:p14="http://schemas.microsoft.com/office/powerpoint/2010/main" val="2612644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83</a:t>
            </a:fld>
            <a:endParaRPr lang="en-US" dirty="0"/>
          </a:p>
        </p:txBody>
      </p:sp>
    </p:spTree>
    <p:extLst>
      <p:ext uri="{BB962C8B-B14F-4D97-AF65-F5344CB8AC3E}">
        <p14:creationId xmlns:p14="http://schemas.microsoft.com/office/powerpoint/2010/main" val="10870959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84</a:t>
            </a:fld>
            <a:endParaRPr lang="en-US" dirty="0"/>
          </a:p>
        </p:txBody>
      </p:sp>
    </p:spTree>
    <p:extLst>
      <p:ext uri="{BB962C8B-B14F-4D97-AF65-F5344CB8AC3E}">
        <p14:creationId xmlns:p14="http://schemas.microsoft.com/office/powerpoint/2010/main" val="238935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85</a:t>
            </a:fld>
            <a:endParaRPr lang="en-US" dirty="0"/>
          </a:p>
        </p:txBody>
      </p:sp>
    </p:spTree>
    <p:extLst>
      <p:ext uri="{BB962C8B-B14F-4D97-AF65-F5344CB8AC3E}">
        <p14:creationId xmlns:p14="http://schemas.microsoft.com/office/powerpoint/2010/main" val="7923614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86</a:t>
            </a:fld>
            <a:endParaRPr lang="en-US" dirty="0"/>
          </a:p>
        </p:txBody>
      </p:sp>
    </p:spTree>
    <p:extLst>
      <p:ext uri="{BB962C8B-B14F-4D97-AF65-F5344CB8AC3E}">
        <p14:creationId xmlns:p14="http://schemas.microsoft.com/office/powerpoint/2010/main" val="6082900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87</a:t>
            </a:fld>
            <a:endParaRPr lang="en-US" dirty="0"/>
          </a:p>
        </p:txBody>
      </p:sp>
    </p:spTree>
    <p:extLst>
      <p:ext uri="{BB962C8B-B14F-4D97-AF65-F5344CB8AC3E}">
        <p14:creationId xmlns:p14="http://schemas.microsoft.com/office/powerpoint/2010/main" val="2372186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88</a:t>
            </a:fld>
            <a:endParaRPr lang="en-US" dirty="0"/>
          </a:p>
        </p:txBody>
      </p:sp>
    </p:spTree>
    <p:extLst>
      <p:ext uri="{BB962C8B-B14F-4D97-AF65-F5344CB8AC3E}">
        <p14:creationId xmlns:p14="http://schemas.microsoft.com/office/powerpoint/2010/main" val="3505845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89</a:t>
            </a:fld>
            <a:endParaRPr lang="en-US" dirty="0"/>
          </a:p>
        </p:txBody>
      </p:sp>
    </p:spTree>
    <p:extLst>
      <p:ext uri="{BB962C8B-B14F-4D97-AF65-F5344CB8AC3E}">
        <p14:creationId xmlns:p14="http://schemas.microsoft.com/office/powerpoint/2010/main" val="82361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8</a:t>
            </a:fld>
            <a:endParaRPr lang="en-US" dirty="0"/>
          </a:p>
        </p:txBody>
      </p:sp>
    </p:spTree>
    <p:extLst>
      <p:ext uri="{BB962C8B-B14F-4D97-AF65-F5344CB8AC3E}">
        <p14:creationId xmlns:p14="http://schemas.microsoft.com/office/powerpoint/2010/main" val="954713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90</a:t>
            </a:fld>
            <a:endParaRPr lang="en-US" dirty="0"/>
          </a:p>
        </p:txBody>
      </p:sp>
    </p:spTree>
    <p:extLst>
      <p:ext uri="{BB962C8B-B14F-4D97-AF65-F5344CB8AC3E}">
        <p14:creationId xmlns:p14="http://schemas.microsoft.com/office/powerpoint/2010/main" val="16124415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91</a:t>
            </a:fld>
            <a:endParaRPr lang="en-US" dirty="0"/>
          </a:p>
        </p:txBody>
      </p:sp>
    </p:spTree>
    <p:extLst>
      <p:ext uri="{BB962C8B-B14F-4D97-AF65-F5344CB8AC3E}">
        <p14:creationId xmlns:p14="http://schemas.microsoft.com/office/powerpoint/2010/main" val="2065018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92</a:t>
            </a:fld>
            <a:endParaRPr lang="en-US" dirty="0"/>
          </a:p>
        </p:txBody>
      </p:sp>
    </p:spTree>
    <p:extLst>
      <p:ext uri="{BB962C8B-B14F-4D97-AF65-F5344CB8AC3E}">
        <p14:creationId xmlns:p14="http://schemas.microsoft.com/office/powerpoint/2010/main" val="11872861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93</a:t>
            </a:fld>
            <a:endParaRPr lang="en-US" dirty="0"/>
          </a:p>
        </p:txBody>
      </p:sp>
    </p:spTree>
    <p:extLst>
      <p:ext uri="{BB962C8B-B14F-4D97-AF65-F5344CB8AC3E}">
        <p14:creationId xmlns:p14="http://schemas.microsoft.com/office/powerpoint/2010/main" val="32122272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94</a:t>
            </a:fld>
            <a:endParaRPr lang="en-US" dirty="0"/>
          </a:p>
        </p:txBody>
      </p:sp>
    </p:spTree>
    <p:extLst>
      <p:ext uri="{BB962C8B-B14F-4D97-AF65-F5344CB8AC3E}">
        <p14:creationId xmlns:p14="http://schemas.microsoft.com/office/powerpoint/2010/main" val="30637524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95</a:t>
            </a:fld>
            <a:endParaRPr lang="en-US" dirty="0"/>
          </a:p>
        </p:txBody>
      </p:sp>
    </p:spTree>
    <p:extLst>
      <p:ext uri="{BB962C8B-B14F-4D97-AF65-F5344CB8AC3E}">
        <p14:creationId xmlns:p14="http://schemas.microsoft.com/office/powerpoint/2010/main" val="36464333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96</a:t>
            </a:fld>
            <a:endParaRPr lang="en-US" dirty="0"/>
          </a:p>
        </p:txBody>
      </p:sp>
    </p:spTree>
    <p:extLst>
      <p:ext uri="{BB962C8B-B14F-4D97-AF65-F5344CB8AC3E}">
        <p14:creationId xmlns:p14="http://schemas.microsoft.com/office/powerpoint/2010/main" val="14123459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97</a:t>
            </a:fld>
            <a:endParaRPr lang="en-US" dirty="0"/>
          </a:p>
        </p:txBody>
      </p:sp>
    </p:spTree>
    <p:extLst>
      <p:ext uri="{BB962C8B-B14F-4D97-AF65-F5344CB8AC3E}">
        <p14:creationId xmlns:p14="http://schemas.microsoft.com/office/powerpoint/2010/main" val="11098029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98</a:t>
            </a:fld>
            <a:endParaRPr lang="en-US" dirty="0"/>
          </a:p>
        </p:txBody>
      </p:sp>
    </p:spTree>
    <p:extLst>
      <p:ext uri="{BB962C8B-B14F-4D97-AF65-F5344CB8AC3E}">
        <p14:creationId xmlns:p14="http://schemas.microsoft.com/office/powerpoint/2010/main" val="3320969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99</a:t>
            </a:fld>
            <a:endParaRPr lang="en-US" dirty="0"/>
          </a:p>
        </p:txBody>
      </p:sp>
    </p:spTree>
    <p:extLst>
      <p:ext uri="{BB962C8B-B14F-4D97-AF65-F5344CB8AC3E}">
        <p14:creationId xmlns:p14="http://schemas.microsoft.com/office/powerpoint/2010/main" val="14549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9</a:t>
            </a:fld>
            <a:endParaRPr lang="en-US" dirty="0"/>
          </a:p>
        </p:txBody>
      </p:sp>
    </p:spTree>
    <p:extLst>
      <p:ext uri="{BB962C8B-B14F-4D97-AF65-F5344CB8AC3E}">
        <p14:creationId xmlns:p14="http://schemas.microsoft.com/office/powerpoint/2010/main" val="3421551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10/21/2014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CD-2/3b Review -  Cosmic Ray Veto:  8.1 Project Management</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10/21/2014</a:t>
            </a:r>
            <a:endParaRPr lang="en-US" dirty="0"/>
          </a:p>
        </p:txBody>
      </p:sp>
      <p:sp>
        <p:nvSpPr>
          <p:cNvPr id="5" name="Footer Placeholder 4"/>
          <p:cNvSpPr>
            <a:spLocks noGrp="1"/>
          </p:cNvSpPr>
          <p:nvPr>
            <p:ph type="ftr" sz="quarter" idx="11"/>
          </p:nvPr>
        </p:nvSpPr>
        <p:spPr>
          <a:xfrm>
            <a:off x="806450" y="6515100"/>
            <a:ext cx="4314184" cy="342900"/>
          </a:xfrm>
        </p:spPr>
        <p:txBody>
          <a:bodyPr/>
          <a:lstStyle>
            <a:lvl1pPr>
              <a:defRPr sz="900">
                <a:solidFill>
                  <a:srgbClr val="154D81"/>
                </a:solidFill>
              </a:defRPr>
            </a:lvl1p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10/21/2014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CD-2/3b Review -  Cosmic Ray Veto:  8.1 Project Management</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10/21/2014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CD-2/3b Review -  Cosmic Ray Veto:  8.1 Project Management</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10/21/2014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CD-2/3b Review -  Cosmic Ray Veto:  8.1 Project Management</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
            <a:ext cx="7086600" cy="684335"/>
          </a:xfrm>
          <a:prstGeom prst="rect">
            <a:avLst/>
          </a:prstGeom>
        </p:spPr>
        <p:txBody>
          <a:bodyPr>
            <a:normAutofit/>
          </a:bodyPr>
          <a:lstStyle>
            <a:lvl1pPr>
              <a:defRPr sz="28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10/21/2014</a:t>
            </a:r>
            <a:endParaRPr lang="en-US" dirty="0"/>
          </a:p>
        </p:txBody>
      </p:sp>
      <p:sp>
        <p:nvSpPr>
          <p:cNvPr id="4" name="Footer Placeholder 3"/>
          <p:cNvSpPr>
            <a:spLocks noGrp="1"/>
          </p:cNvSpPr>
          <p:nvPr>
            <p:ph type="ftr" sz="quarter" idx="11"/>
          </p:nvPr>
        </p:nvSpPr>
        <p:spPr/>
        <p:txBody>
          <a:bodyPr/>
          <a:lstStyle/>
          <a:p>
            <a:r>
              <a:rPr lang="en-US" smtClean="0"/>
              <a:t>CD-2/3b Review -  Cosmic Ray Veto:  8.1 Project Management</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a:t>
            </a:fld>
            <a:endParaRPr lang="en-US" dirty="0"/>
          </a:p>
        </p:txBody>
      </p:sp>
    </p:spTree>
    <p:extLst>
      <p:ext uri="{BB962C8B-B14F-4D97-AF65-F5344CB8AC3E}">
        <p14:creationId xmlns:p14="http://schemas.microsoft.com/office/powerpoint/2010/main" val="47795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1" y="2880366"/>
            <a:ext cx="8641032" cy="1143000"/>
          </a:xfrm>
          <a:prstGeom prst="rect">
            <a:avLst/>
          </a:prstGeom>
        </p:spPr>
        <p:txBody>
          <a:bodyPr/>
          <a:lstStyle>
            <a:lvl1pPr>
              <a:defRPr sz="3200" b="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a:t>
            </a:fld>
            <a:endParaRPr lang="en-US" dirty="0"/>
          </a:p>
        </p:txBody>
      </p:sp>
      <p:sp>
        <p:nvSpPr>
          <p:cNvPr id="6" name="TextBox 5"/>
          <p:cNvSpPr txBox="1"/>
          <p:nvPr userDrawn="1"/>
        </p:nvSpPr>
        <p:spPr>
          <a:xfrm>
            <a:off x="365806" y="137196"/>
            <a:ext cx="8503827" cy="523220"/>
          </a:xfrm>
          <a:prstGeom prst="rect">
            <a:avLst/>
          </a:prstGeom>
          <a:noFill/>
        </p:spPr>
        <p:txBody>
          <a:bodyPr wrap="square" rtlCol="0">
            <a:spAutoFit/>
          </a:bodyPr>
          <a:lstStyle/>
          <a:p>
            <a:r>
              <a:rPr lang="en-US" sz="2800" b="1" dirty="0" smtClean="0">
                <a:latin typeface="Helvetica" panose="020B0604020202020204" pitchFamily="34" charset="0"/>
                <a:cs typeface="Helvetica" panose="020B0604020202020204" pitchFamily="34" charset="0"/>
              </a:rPr>
              <a:t>Cosmic Ray Veto</a:t>
            </a: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83715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10/21/2014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CD-2/3b Review -  Cosmic Ray Veto:  8.1 Project Management</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10/21/2014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CD-2/3b Review -  Cosmic Ray Veto:  8.1 Project Management</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emf"/><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10/21/2014</a:t>
            </a:r>
            <a:endParaRPr lang="en-US" dirty="0"/>
          </a:p>
        </p:txBody>
      </p:sp>
      <p:sp>
        <p:nvSpPr>
          <p:cNvPr id="11" name="Footer Placeholder 4"/>
          <p:cNvSpPr>
            <a:spLocks noGrp="1"/>
          </p:cNvSpPr>
          <p:nvPr>
            <p:ph type="ftr" sz="quarter" idx="3"/>
          </p:nvPr>
        </p:nvSpPr>
        <p:spPr>
          <a:xfrm>
            <a:off x="806450" y="6515100"/>
            <a:ext cx="3948428" cy="3429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t>CD-2/3b Review -  Cosmic Ray Veto:  8.1 Project Management</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05" r:id="rId6"/>
    <p:sldLayoutId id="2147484006" r:id="rId7"/>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10/21/2014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CD-2/3b Review -  Cosmic Ray Veto:  8.1 Project Management</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fnal.gov/directorate/OPMO/PolProc/home.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smtClean="0">
                <a:solidFill>
                  <a:schemeClr val="tx2"/>
                </a:solidFill>
                <a:latin typeface="Helvetica" charset="0"/>
              </a:rPr>
              <a:t>Mu2e Cosmic Ray Veto</a:t>
            </a:r>
            <a:br>
              <a:rPr lang="en-US" dirty="0" smtClean="0">
                <a:solidFill>
                  <a:schemeClr val="tx2"/>
                </a:solidFill>
                <a:latin typeface="Helvetica" charset="0"/>
              </a:rPr>
            </a:br>
            <a:r>
              <a:rPr lang="en-US" dirty="0" smtClean="0">
                <a:solidFill>
                  <a:schemeClr val="tx2"/>
                </a:solidFill>
                <a:latin typeface="Helvetica" charset="0"/>
              </a:rPr>
              <a:t>8.1 Project Management</a:t>
            </a:r>
            <a:endParaRPr lang="en-US" dirty="0">
              <a:solidFill>
                <a:schemeClr val="tx2"/>
              </a:solidFill>
              <a:latin typeface="Helvetica" charset="0"/>
            </a:endParaRP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solidFill>
                  <a:schemeClr val="tx2"/>
                </a:solidFill>
                <a:latin typeface="Helvetica" charset="0"/>
              </a:rPr>
              <a:t>E. Craig Dukes</a:t>
            </a:r>
            <a:endParaRPr lang="en-US" dirty="0">
              <a:solidFill>
                <a:schemeClr val="tx2"/>
              </a:solidFill>
              <a:latin typeface="Helvetica" charset="0"/>
            </a:endParaRPr>
          </a:p>
          <a:p>
            <a:r>
              <a:rPr lang="en-US" dirty="0" smtClean="0">
                <a:solidFill>
                  <a:schemeClr val="tx2"/>
                </a:solidFill>
                <a:latin typeface="Helvetica" charset="0"/>
              </a:rPr>
              <a:t>Level 3 Manager</a:t>
            </a:r>
            <a:endParaRPr lang="en-US" dirty="0">
              <a:solidFill>
                <a:schemeClr val="tx2"/>
              </a:solidFill>
              <a:latin typeface="Helvetica" charset="0"/>
            </a:endParaRPr>
          </a:p>
          <a:p>
            <a:r>
              <a:rPr lang="en-US" dirty="0" smtClean="0">
                <a:solidFill>
                  <a:schemeClr val="tx2"/>
                </a:solidFill>
                <a:latin typeface="Helvetica" charset="0"/>
              </a:rPr>
              <a:t>October 21, 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3"/>
          <a:srcRect/>
          <a:stretch>
            <a:fillRect/>
          </a:stretch>
        </p:blipFill>
        <p:spPr bwMode="auto">
          <a:xfrm>
            <a:off x="7472810" y="4348956"/>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Risks &amp; Opportunities</a:t>
            </a:r>
            <a:endParaRPr lang="en-US" dirty="0"/>
          </a:p>
        </p:txBody>
      </p:sp>
      <p:sp>
        <p:nvSpPr>
          <p:cNvPr id="3" name="Content Placeholder 2"/>
          <p:cNvSpPr>
            <a:spLocks noGrp="1"/>
          </p:cNvSpPr>
          <p:nvPr>
            <p:ph idx="1"/>
          </p:nvPr>
        </p:nvSpPr>
        <p:spPr>
          <a:xfrm>
            <a:off x="228600" y="1600220"/>
            <a:ext cx="8672513" cy="4430693"/>
          </a:xfrm>
        </p:spPr>
        <p:txBody>
          <a:bodyPr/>
          <a:lstStyle/>
          <a:p>
            <a:r>
              <a:rPr lang="en-US" sz="2000" dirty="0" smtClean="0"/>
              <a:t>More sophisticated simulations indicate higher rates</a:t>
            </a:r>
          </a:p>
          <a:p>
            <a:pPr lvl="1">
              <a:spcBef>
                <a:spcPts val="0"/>
              </a:spcBef>
            </a:pPr>
            <a:r>
              <a:rPr lang="en-US" sz="2000" dirty="0" smtClean="0"/>
              <a:t>Risk: low</a:t>
            </a:r>
          </a:p>
          <a:p>
            <a:pPr lvl="1">
              <a:spcBef>
                <a:spcPts val="0"/>
              </a:spcBef>
            </a:pPr>
            <a:r>
              <a:rPr lang="en-US" sz="2000" dirty="0" smtClean="0"/>
              <a:t>Mitigation: more shielding in targeted areas</a:t>
            </a:r>
          </a:p>
          <a:p>
            <a:r>
              <a:rPr lang="en-US" sz="2000" dirty="0" smtClean="0"/>
              <a:t>Photoelectron yield too low / too high</a:t>
            </a:r>
          </a:p>
          <a:p>
            <a:pPr lvl="1">
              <a:spcBef>
                <a:spcPts val="0"/>
              </a:spcBef>
            </a:pPr>
            <a:r>
              <a:rPr lang="en-US" sz="2000" dirty="0" smtClean="0"/>
              <a:t>Risk/Opportunity: low/moderate</a:t>
            </a:r>
          </a:p>
          <a:p>
            <a:pPr lvl="1">
              <a:spcBef>
                <a:spcPts val="0"/>
              </a:spcBef>
            </a:pPr>
            <a:r>
              <a:rPr lang="en-US" sz="2000" dirty="0" smtClean="0"/>
              <a:t>Mitigation: tune fiber diameter</a:t>
            </a:r>
          </a:p>
          <a:p>
            <a:r>
              <a:rPr lang="en-US" sz="2000" dirty="0" smtClean="0"/>
              <a:t>Fiber vender goes out of business</a:t>
            </a:r>
          </a:p>
          <a:p>
            <a:pPr lvl="1">
              <a:spcBef>
                <a:spcPts val="0"/>
              </a:spcBef>
            </a:pPr>
            <a:r>
              <a:rPr lang="en-US" sz="2000" dirty="0" smtClean="0"/>
              <a:t>Risk:  low</a:t>
            </a:r>
          </a:p>
          <a:p>
            <a:pPr lvl="1">
              <a:spcBef>
                <a:spcPts val="0"/>
              </a:spcBef>
            </a:pPr>
            <a:r>
              <a:rPr lang="en-US" sz="2000" dirty="0" smtClean="0"/>
              <a:t>Mitigation: order fiber asap; use larger diameter inferior fibers</a:t>
            </a:r>
          </a:p>
          <a:p>
            <a:r>
              <a:rPr lang="en-US" sz="2000" dirty="0" smtClean="0"/>
              <a:t>Simulations indicate that more CRV coverage needed</a:t>
            </a:r>
          </a:p>
          <a:p>
            <a:pPr lvl="1">
              <a:spcBef>
                <a:spcPts val="0"/>
              </a:spcBef>
            </a:pPr>
            <a:r>
              <a:rPr lang="en-US" sz="2000" dirty="0" smtClean="0"/>
              <a:t>Risk: moderate</a:t>
            </a:r>
          </a:p>
          <a:p>
            <a:pPr lvl="1">
              <a:spcBef>
                <a:spcPts val="0"/>
              </a:spcBef>
            </a:pPr>
            <a:r>
              <a:rPr lang="en-US" sz="2000" dirty="0" smtClean="0"/>
              <a:t>Mitigation: fabricate several extra modules</a:t>
            </a:r>
          </a:p>
          <a:p>
            <a:pPr lvl="1"/>
            <a:endParaRPr lang="en-US" sz="2000"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
        <p:nvSpPr>
          <p:cNvPr id="7" name="TextBox 6"/>
          <p:cNvSpPr txBox="1"/>
          <p:nvPr/>
        </p:nvSpPr>
        <p:spPr>
          <a:xfrm>
            <a:off x="228600" y="960147"/>
            <a:ext cx="6080741" cy="461665"/>
          </a:xfrm>
          <a:prstGeom prst="rect">
            <a:avLst/>
          </a:prstGeom>
          <a:noFill/>
        </p:spPr>
        <p:txBody>
          <a:bodyPr wrap="square" rtlCol="0">
            <a:spAutoFit/>
          </a:bodyPr>
          <a:lstStyle/>
          <a:p>
            <a:r>
              <a:rPr lang="en-US" dirty="0" smtClean="0">
                <a:latin typeface="Helvetica" panose="020B0604020202020204" pitchFamily="34" charset="0"/>
                <a:cs typeface="Helvetica" panose="020B0604020202020204" pitchFamily="34" charset="0"/>
              </a:rPr>
              <a:t>There are no major cost or schedule risks</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38251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8.1 Project Management Activities</a:t>
            </a:r>
            <a:endParaRPr lang="en-US" dirty="0"/>
          </a:p>
        </p:txBody>
      </p:sp>
      <p:sp>
        <p:nvSpPr>
          <p:cNvPr id="3" name="Content Placeholder 2"/>
          <p:cNvSpPr>
            <a:spLocks noGrp="1"/>
          </p:cNvSpPr>
          <p:nvPr>
            <p:ph idx="1"/>
          </p:nvPr>
        </p:nvSpPr>
        <p:spPr/>
        <p:txBody>
          <a:bodyPr/>
          <a:lstStyle/>
          <a:p>
            <a:r>
              <a:rPr lang="en-US" sz="2000" dirty="0" smtClean="0"/>
              <a:t>Project </a:t>
            </a:r>
            <a:r>
              <a:rPr lang="en-US" sz="2000" dirty="0"/>
              <a:t>planning.</a:t>
            </a:r>
          </a:p>
          <a:p>
            <a:r>
              <a:rPr lang="en-US" sz="2000" dirty="0" smtClean="0"/>
              <a:t>Scheduling</a:t>
            </a:r>
            <a:r>
              <a:rPr lang="en-US" sz="2000" dirty="0"/>
              <a:t>.</a:t>
            </a:r>
          </a:p>
          <a:p>
            <a:r>
              <a:rPr lang="en-US" sz="2000" dirty="0" smtClean="0"/>
              <a:t>Costing.</a:t>
            </a:r>
          </a:p>
          <a:p>
            <a:r>
              <a:rPr lang="en-US" sz="2000" dirty="0" smtClean="0"/>
              <a:t>Integration and maintenance of the fabrication databases </a:t>
            </a:r>
            <a:endParaRPr lang="en-US" sz="2000" dirty="0"/>
          </a:p>
          <a:p>
            <a:r>
              <a:rPr lang="en-US" sz="2000" dirty="0" smtClean="0"/>
              <a:t>Miscellaneous </a:t>
            </a:r>
            <a:r>
              <a:rPr lang="en-US" sz="2000" dirty="0"/>
              <a:t>management activities.</a:t>
            </a:r>
          </a:p>
          <a:p>
            <a:r>
              <a:rPr lang="en-US" sz="2000" dirty="0" smtClean="0"/>
              <a:t>Travel </a:t>
            </a:r>
            <a:r>
              <a:rPr lang="en-US" sz="2000" dirty="0"/>
              <a:t>to </a:t>
            </a:r>
            <a:r>
              <a:rPr lang="en-US" sz="2000" dirty="0" err="1"/>
              <a:t>Fermilab</a:t>
            </a:r>
            <a:r>
              <a:rPr lang="en-US" sz="2000" dirty="0"/>
              <a:t> for the L2 head of the cosmic ray veto group.   </a:t>
            </a:r>
          </a:p>
          <a:p>
            <a:r>
              <a:rPr lang="en-US" sz="2000" dirty="0" smtClean="0"/>
              <a:t>Partial </a:t>
            </a:r>
            <a:r>
              <a:rPr lang="en-US" sz="2000" dirty="0"/>
              <a:t>support for L3 managers.</a:t>
            </a:r>
          </a:p>
          <a:p>
            <a:r>
              <a:rPr lang="en-US" sz="2000" dirty="0" smtClean="0"/>
              <a:t>Resources are </a:t>
            </a:r>
            <a:r>
              <a:rPr lang="en-US" sz="2000" dirty="0"/>
              <a:t>generally </a:t>
            </a:r>
            <a:r>
              <a:rPr lang="en-US" sz="2000" dirty="0" smtClean="0"/>
              <a:t>assigned </a:t>
            </a:r>
            <a:r>
              <a:rPr lang="en-US" sz="2000" dirty="0"/>
              <a:t>as level of effort</a:t>
            </a:r>
            <a:r>
              <a:rPr lang="en-US" sz="2000" dirty="0" smtClean="0"/>
              <a:t>.</a:t>
            </a:r>
            <a:endParaRPr lang="en-US" sz="2000"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spTree>
    <p:extLst>
      <p:ext uri="{BB962C8B-B14F-4D97-AF65-F5344CB8AC3E}">
        <p14:creationId xmlns:p14="http://schemas.microsoft.com/office/powerpoint/2010/main" val="60709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Reviews and Recommendations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Tree>
    <p:extLst>
      <p:ext uri="{BB962C8B-B14F-4D97-AF65-F5344CB8AC3E}">
        <p14:creationId xmlns:p14="http://schemas.microsoft.com/office/powerpoint/2010/main" val="1944788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Director’s Independent Design Review</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sp>
        <p:nvSpPr>
          <p:cNvPr id="7" name="TextBox 6"/>
          <p:cNvSpPr txBox="1"/>
          <p:nvPr/>
        </p:nvSpPr>
        <p:spPr>
          <a:xfrm>
            <a:off x="343212" y="960147"/>
            <a:ext cx="8138071" cy="3247043"/>
          </a:xfrm>
          <a:prstGeom prst="rect">
            <a:avLst/>
          </a:prstGeom>
          <a:noFill/>
        </p:spPr>
        <p:txBody>
          <a:bodyPr wrap="square" rtlCol="0">
            <a:spAutoFit/>
          </a:bodyPr>
          <a:lstStyle/>
          <a:p>
            <a:r>
              <a:rPr lang="en-US" sz="2000" dirty="0" smtClean="0"/>
              <a:t>Date:  May 3-5, 2011</a:t>
            </a:r>
          </a:p>
          <a:p>
            <a:r>
              <a:rPr lang="en-US" sz="2000" dirty="0"/>
              <a:t>Reviewers:  Jeff Nelson, Julie Whitmore, Rainer </a:t>
            </a:r>
            <a:r>
              <a:rPr lang="en-US" sz="2000" dirty="0" smtClean="0"/>
              <a:t>Novotny</a:t>
            </a:r>
          </a:p>
          <a:p>
            <a:endParaRPr lang="en-US" sz="2000" dirty="0"/>
          </a:p>
          <a:p>
            <a:pPr>
              <a:spcAft>
                <a:spcPts val="600"/>
              </a:spcAft>
            </a:pPr>
            <a:r>
              <a:rPr lang="en-US" sz="2000" b="1" dirty="0" smtClean="0"/>
              <a:t>Recommendations:</a:t>
            </a:r>
          </a:p>
          <a:p>
            <a:pPr marL="342900" marR="0" lvl="0" indent="-342900">
              <a:spcBef>
                <a:spcPts val="0"/>
              </a:spcBef>
              <a:spcAft>
                <a:spcPts val="0"/>
              </a:spcAft>
              <a:buFont typeface="Symbol"/>
              <a:buChar char=""/>
            </a:pPr>
            <a:r>
              <a:rPr lang="en-US" sz="2000" dirty="0">
                <a:latin typeface="Times New Roman"/>
                <a:ea typeface="Calibri"/>
                <a:cs typeface="Times New Roman"/>
              </a:rPr>
              <a:t>As full-statistics background simulations and light yield data become available both for cosmic ray backgrounds in the experiment and for backgrounds in the veto system (e.g. from neutrons), continue to revise the design in anticipation of the next design phase</a:t>
            </a:r>
            <a:r>
              <a:rPr lang="en-US" sz="2000" dirty="0" smtClean="0">
                <a:latin typeface="Times New Roman"/>
                <a:ea typeface="Calibri"/>
                <a:cs typeface="Times New Roman"/>
              </a:rPr>
              <a:t>.</a:t>
            </a:r>
          </a:p>
          <a:p>
            <a:pPr marR="0" lvl="0">
              <a:spcBef>
                <a:spcPts val="0"/>
              </a:spcBef>
              <a:spcAft>
                <a:spcPts val="0"/>
              </a:spcAft>
            </a:pPr>
            <a:endParaRPr lang="en-US" sz="2000" dirty="0">
              <a:effectLst/>
              <a:latin typeface="Times New Roman"/>
              <a:ea typeface="Calibri"/>
              <a:cs typeface="Times New Roman"/>
            </a:endParaRPr>
          </a:p>
          <a:p>
            <a:pPr marR="0" lvl="0">
              <a:spcBef>
                <a:spcPts val="0"/>
              </a:spcBef>
              <a:spcAft>
                <a:spcPts val="0"/>
              </a:spcAft>
            </a:pPr>
            <a:r>
              <a:rPr lang="en-US" sz="2000" dirty="0" smtClean="0">
                <a:latin typeface="Calibri" panose="020F0502020204030204" pitchFamily="34" charset="0"/>
                <a:ea typeface="Calibri"/>
                <a:cs typeface="Times New Roman"/>
              </a:rPr>
              <a:t>This has been done, and the design is quite a bit different now.</a:t>
            </a:r>
            <a:endParaRPr lang="en-US" sz="1600" dirty="0">
              <a:effectLst/>
              <a:latin typeface="Calibri" panose="020F0502020204030204" pitchFamily="34" charset="0"/>
              <a:ea typeface="Calibri"/>
              <a:cs typeface="Times New Roman"/>
            </a:endParaRPr>
          </a:p>
        </p:txBody>
      </p:sp>
    </p:spTree>
    <p:extLst>
      <p:ext uri="{BB962C8B-B14F-4D97-AF65-F5344CB8AC3E}">
        <p14:creationId xmlns:p14="http://schemas.microsoft.com/office/powerpoint/2010/main" val="79468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Director’s CD-1 Review</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
        <p:nvSpPr>
          <p:cNvPr id="7" name="TextBox 6"/>
          <p:cNvSpPr txBox="1"/>
          <p:nvPr/>
        </p:nvSpPr>
        <p:spPr>
          <a:xfrm>
            <a:off x="343212" y="960147"/>
            <a:ext cx="8138071" cy="4939814"/>
          </a:xfrm>
          <a:prstGeom prst="rect">
            <a:avLst/>
          </a:prstGeom>
          <a:noFill/>
        </p:spPr>
        <p:txBody>
          <a:bodyPr wrap="square" rtlCol="0">
            <a:spAutoFit/>
          </a:bodyPr>
          <a:lstStyle/>
          <a:p>
            <a:r>
              <a:rPr lang="en-US" sz="2000" dirty="0" smtClean="0"/>
              <a:t>Date:  April 3-5, 2012</a:t>
            </a:r>
          </a:p>
          <a:p>
            <a:r>
              <a:rPr lang="en-US" sz="2000" dirty="0"/>
              <a:t>Reviewers:  </a:t>
            </a:r>
            <a:r>
              <a:rPr lang="en-US" sz="2000" dirty="0" err="1" smtClean="0"/>
              <a:t>Rafe</a:t>
            </a:r>
            <a:r>
              <a:rPr lang="en-US" sz="2000" dirty="0" smtClean="0"/>
              <a:t> Schindler</a:t>
            </a:r>
          </a:p>
          <a:p>
            <a:endParaRPr lang="en-US" sz="2000" dirty="0"/>
          </a:p>
          <a:p>
            <a:pPr>
              <a:spcAft>
                <a:spcPts val="600"/>
              </a:spcAft>
            </a:pPr>
            <a:r>
              <a:rPr lang="en-US" sz="2000" b="1" dirty="0" smtClean="0"/>
              <a:t>Recommendations:</a:t>
            </a:r>
          </a:p>
          <a:p>
            <a:pPr marL="342900" lvl="0" indent="-342900" algn="just">
              <a:spcBef>
                <a:spcPts val="0"/>
              </a:spcBef>
              <a:spcAft>
                <a:spcPts val="1200"/>
              </a:spcAft>
              <a:buFont typeface="Times New Roman"/>
              <a:buAutoNum type="arabicPeriod" startAt="2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Funding should be made available in a timely way to complete the necessary R&amp;D work toward CD-2.</a:t>
            </a:r>
          </a:p>
          <a:p>
            <a:pPr marL="342900" lvl="0" indent="-342900" algn="just">
              <a:spcBef>
                <a:spcPts val="0"/>
              </a:spcBef>
              <a:spcAft>
                <a:spcPts val="1200"/>
              </a:spcAft>
              <a:buFont typeface="Times New Roman"/>
              <a:buAutoNum type="arabicPeriod" startAt="2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Adopt a more significant preproduction phase (e.g. 5-10%) after the indicated R&amp;D program that would allow for validation of the construction staffing model, production-tooling, quality control and production throughput. </a:t>
            </a:r>
          </a:p>
          <a:p>
            <a:pPr marL="342900" lvl="0" indent="-342900" algn="just">
              <a:spcBef>
                <a:spcPts val="0"/>
              </a:spcBef>
              <a:spcAft>
                <a:spcPts val="1200"/>
              </a:spcAft>
              <a:buFont typeface="Times New Roman"/>
              <a:buAutoNum type="arabicPeriod" startAt="2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Develop a resource-leveled schedule that ensures better continuity of the task’s technical staff throughout the R&amp;D, production and testing. </a:t>
            </a:r>
          </a:p>
          <a:p>
            <a:pPr marL="342900" lvl="0" indent="-342900" algn="just">
              <a:spcBef>
                <a:spcPts val="0"/>
              </a:spcBef>
              <a:spcAft>
                <a:spcPts val="1200"/>
              </a:spcAft>
              <a:buFont typeface="Times New Roman"/>
              <a:buAutoNum type="arabicPeriod" startAt="2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Complete the neutron background simulations, which will inform the final optical design prior to CD-2. </a:t>
            </a:r>
            <a:endParaRPr lang="en-US" sz="2000" u="none" strike="noStrike" kern="0" spc="0" dirty="0">
              <a:ln>
                <a:noFill/>
              </a:ln>
              <a:effectLst>
                <a:glow>
                  <a:srgbClr val="000000"/>
                </a:glow>
                <a:outerShdw sx="0" sy="0">
                  <a:srgbClr val="000000"/>
                </a:outerShdw>
                <a:reflection stA="0" endPos="0" fadeDir="0" sx="0" sy="0"/>
              </a:effectLst>
              <a:latin typeface="Times New Roman"/>
              <a:ea typeface="Times New Roman"/>
            </a:endParaRPr>
          </a:p>
        </p:txBody>
      </p:sp>
      <p:sp>
        <p:nvSpPr>
          <p:cNvPr id="11" name="TextBox 10"/>
          <p:cNvSpPr txBox="1"/>
          <p:nvPr/>
        </p:nvSpPr>
        <p:spPr>
          <a:xfrm>
            <a:off x="4412247" y="5661183"/>
            <a:ext cx="4365947" cy="400110"/>
          </a:xfrm>
          <a:prstGeom prst="rect">
            <a:avLst/>
          </a:prstGeom>
          <a:solidFill>
            <a:schemeClr val="tx2">
              <a:lumMod val="20000"/>
              <a:lumOff val="80000"/>
            </a:schemeClr>
          </a:solidFill>
        </p:spPr>
        <p:txBody>
          <a:bodyPr wrap="square" rtlCol="0">
            <a:spAutoFit/>
          </a:bodyPr>
          <a:lstStyle/>
          <a:p>
            <a:r>
              <a:rPr lang="en-US" sz="2000" dirty="0" smtClean="0"/>
              <a:t>These have all  been implemented.</a:t>
            </a:r>
            <a:endParaRPr lang="en-US" sz="2000" dirty="0"/>
          </a:p>
        </p:txBody>
      </p:sp>
    </p:spTree>
    <p:extLst>
      <p:ext uri="{BB962C8B-B14F-4D97-AF65-F5344CB8AC3E}">
        <p14:creationId xmlns:p14="http://schemas.microsoft.com/office/powerpoint/2010/main" val="273700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DOE CD-1 Review</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7" name="TextBox 6"/>
          <p:cNvSpPr txBox="1"/>
          <p:nvPr/>
        </p:nvSpPr>
        <p:spPr>
          <a:xfrm>
            <a:off x="343212" y="960147"/>
            <a:ext cx="8138071" cy="2323713"/>
          </a:xfrm>
          <a:prstGeom prst="rect">
            <a:avLst/>
          </a:prstGeom>
          <a:noFill/>
        </p:spPr>
        <p:txBody>
          <a:bodyPr wrap="square" rtlCol="0">
            <a:spAutoFit/>
          </a:bodyPr>
          <a:lstStyle/>
          <a:p>
            <a:r>
              <a:rPr lang="en-US" sz="2000" dirty="0" smtClean="0"/>
              <a:t>Date:  June 5-7, 2012</a:t>
            </a:r>
          </a:p>
          <a:p>
            <a:r>
              <a:rPr lang="en-US" sz="2000" dirty="0"/>
              <a:t>Reviewers</a:t>
            </a:r>
            <a:r>
              <a:rPr lang="en-US" sz="2000" dirty="0" smtClean="0"/>
              <a:t>:  Steve </a:t>
            </a:r>
            <a:r>
              <a:rPr lang="en-US" sz="2000" dirty="0" err="1"/>
              <a:t>Kettell</a:t>
            </a:r>
            <a:r>
              <a:rPr lang="en-US" sz="2000" dirty="0"/>
              <a:t>, Douglas </a:t>
            </a:r>
            <a:r>
              <a:rPr lang="en-US" sz="2000" dirty="0" err="1"/>
              <a:t>Bryman</a:t>
            </a:r>
            <a:r>
              <a:rPr lang="en-US" sz="2000" dirty="0"/>
              <a:t>, </a:t>
            </a:r>
            <a:r>
              <a:rPr lang="en-US" sz="2000" dirty="0" err="1"/>
              <a:t>Rik</a:t>
            </a:r>
            <a:r>
              <a:rPr lang="en-US" sz="2000" dirty="0"/>
              <a:t> Yoshida</a:t>
            </a:r>
            <a:endParaRPr lang="en-US" sz="2000" dirty="0" smtClean="0"/>
          </a:p>
          <a:p>
            <a:endParaRPr lang="en-US" sz="2000" dirty="0"/>
          </a:p>
          <a:p>
            <a:pPr>
              <a:spcAft>
                <a:spcPts val="600"/>
              </a:spcAft>
            </a:pPr>
            <a:r>
              <a:rPr lang="en-US" sz="2000" b="1" dirty="0" smtClean="0"/>
              <a:t>Recommendations:</a:t>
            </a:r>
          </a:p>
          <a:p>
            <a:pPr marL="342900" lvl="0" indent="-342900" algn="just">
              <a:spcBef>
                <a:spcPts val="0"/>
              </a:spcBef>
              <a:spcAft>
                <a:spcPts val="1200"/>
              </a:spcAft>
              <a:buFont typeface="Times New Roman"/>
              <a:buAutoNum type="arabicPeriod" startAt="2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Consider possible experiments to measure the production of 105 MeV delta rays from cosmic </a:t>
            </a:r>
            <a:r>
              <a:rPr lang="en-US" sz="2000" kern="0" dirty="0" err="1">
                <a:effectLst>
                  <a:glow>
                    <a:srgbClr val="000000"/>
                  </a:glow>
                  <a:outerShdw sx="0" sy="0">
                    <a:srgbClr val="000000"/>
                  </a:outerShdw>
                  <a:reflection stA="0" endPos="0" fadeDir="0" sx="0" sy="0"/>
                </a:effectLst>
                <a:latin typeface="Times New Roman"/>
                <a:ea typeface="Times New Roman"/>
              </a:rPr>
              <a:t>muons</a:t>
            </a:r>
            <a:r>
              <a:rPr lang="en-US" sz="2000" kern="0" dirty="0">
                <a:effectLst>
                  <a:glow>
                    <a:srgbClr val="000000"/>
                  </a:glow>
                  <a:outerShdw sx="0" sy="0">
                    <a:srgbClr val="000000"/>
                  </a:outerShdw>
                  <a:reflection stA="0" endPos="0" fadeDir="0" sx="0" sy="0"/>
                </a:effectLst>
                <a:latin typeface="Times New Roman"/>
                <a:ea typeface="Times New Roman"/>
              </a:rPr>
              <a:t> to validate the simulation used for the background estimate. </a:t>
            </a:r>
            <a:endParaRPr lang="en-US" sz="2000" u="none" strike="noStrike" kern="0" spc="0" dirty="0">
              <a:ln>
                <a:noFill/>
              </a:ln>
              <a:effectLst>
                <a:glow>
                  <a:srgbClr val="000000"/>
                </a:glow>
                <a:outerShdw sx="0" sy="0">
                  <a:srgbClr val="000000"/>
                </a:outerShdw>
                <a:reflection stA="0" endPos="0" fadeDir="0" sx="0" sy="0"/>
              </a:effectLst>
              <a:latin typeface="Times New Roman"/>
              <a:ea typeface="Times New Roman"/>
            </a:endParaRPr>
          </a:p>
        </p:txBody>
      </p:sp>
      <p:sp>
        <p:nvSpPr>
          <p:cNvPr id="11" name="TextBox 10"/>
          <p:cNvSpPr txBox="1"/>
          <p:nvPr/>
        </p:nvSpPr>
        <p:spPr>
          <a:xfrm>
            <a:off x="457245" y="3611878"/>
            <a:ext cx="8024038" cy="1938992"/>
          </a:xfrm>
          <a:prstGeom prst="rect">
            <a:avLst/>
          </a:prstGeom>
          <a:solidFill>
            <a:schemeClr val="tx2">
              <a:lumMod val="20000"/>
              <a:lumOff val="80000"/>
            </a:schemeClr>
          </a:solidFill>
        </p:spPr>
        <p:txBody>
          <a:bodyPr wrap="square" rtlCol="0">
            <a:spAutoFit/>
          </a:bodyPr>
          <a:lstStyle/>
          <a:p>
            <a:r>
              <a:rPr lang="en-US" sz="2000" dirty="0" smtClean="0"/>
              <a:t>We did not have the resources to mount such an experiment.  However, a comparison was made between Geant4 and theory which shows excellent agreement.  At </a:t>
            </a:r>
            <a:r>
              <a:rPr lang="en-US" sz="2000" dirty="0" err="1" smtClean="0"/>
              <a:t>JLab</a:t>
            </a:r>
            <a:r>
              <a:rPr lang="en-US" sz="2000" dirty="0" smtClean="0"/>
              <a:t> the </a:t>
            </a:r>
            <a:r>
              <a:rPr lang="en-US" sz="2000" dirty="0" err="1" smtClean="0"/>
              <a:t>Kaon</a:t>
            </a:r>
            <a:r>
              <a:rPr lang="en-US" sz="2000" dirty="0" smtClean="0"/>
              <a:t> Aerogel Detector is being fabricated.  High energy delta rays (p &gt; 2.1 MeV/c) will fire the Cerenkov detector, producing a background.  They will measure the rate of delta production and compare it to Geant4.</a:t>
            </a:r>
            <a:endParaRPr lang="en-US" sz="2000" dirty="0"/>
          </a:p>
        </p:txBody>
      </p:sp>
    </p:spTree>
    <p:extLst>
      <p:ext uri="{BB962C8B-B14F-4D97-AF65-F5344CB8AC3E}">
        <p14:creationId xmlns:p14="http://schemas.microsoft.com/office/powerpoint/2010/main" val="144840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800" dirty="0" smtClean="0"/>
              <a:t>Director’s Independent Design and CD-2/3 Review</a:t>
            </a:r>
            <a:endParaRPr lang="en-US" sz="2800"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
        <p:nvSpPr>
          <p:cNvPr id="7" name="TextBox 6"/>
          <p:cNvSpPr txBox="1"/>
          <p:nvPr/>
        </p:nvSpPr>
        <p:spPr>
          <a:xfrm>
            <a:off x="343212" y="960147"/>
            <a:ext cx="8138071" cy="2015936"/>
          </a:xfrm>
          <a:prstGeom prst="rect">
            <a:avLst/>
          </a:prstGeom>
          <a:noFill/>
        </p:spPr>
        <p:txBody>
          <a:bodyPr wrap="square" rtlCol="0">
            <a:spAutoFit/>
          </a:bodyPr>
          <a:lstStyle/>
          <a:p>
            <a:r>
              <a:rPr lang="en-US" sz="2000" dirty="0" smtClean="0"/>
              <a:t>Date:  July 8-10, 2014</a:t>
            </a:r>
          </a:p>
          <a:p>
            <a:r>
              <a:rPr lang="en-US" sz="2000" dirty="0"/>
              <a:t>Reviewers</a:t>
            </a:r>
            <a:r>
              <a:rPr lang="en-US" sz="2000" dirty="0" smtClean="0"/>
              <a:t>:  </a:t>
            </a:r>
            <a:r>
              <a:rPr lang="en-US" sz="2000" dirty="0" err="1" smtClean="0"/>
              <a:t>RIch</a:t>
            </a:r>
            <a:r>
              <a:rPr lang="en-US" sz="2000" dirty="0" smtClean="0"/>
              <a:t> </a:t>
            </a:r>
            <a:r>
              <a:rPr lang="en-US" sz="2000" dirty="0" err="1" smtClean="0"/>
              <a:t>Talaga</a:t>
            </a:r>
            <a:endParaRPr lang="en-US" sz="2000" dirty="0" smtClean="0"/>
          </a:p>
          <a:p>
            <a:endParaRPr lang="en-US" sz="2000" dirty="0"/>
          </a:p>
          <a:p>
            <a:pPr>
              <a:spcAft>
                <a:spcPts val="600"/>
              </a:spcAft>
            </a:pPr>
            <a:r>
              <a:rPr lang="en-US" sz="2000" b="1" dirty="0" smtClean="0"/>
              <a:t>Recommendations:</a:t>
            </a:r>
          </a:p>
          <a:p>
            <a:pPr marL="457200" lvl="0" indent="-457200" algn="just">
              <a:spcBef>
                <a:spcPts val="0"/>
              </a:spcBef>
              <a:spcAft>
                <a:spcPts val="1200"/>
              </a:spcAft>
              <a:buFont typeface="+mj-lt"/>
              <a:buAutoNum type="arabicPeriod" startAt="30"/>
              <a:tabLst>
                <a:tab pos="457200" algn="l"/>
              </a:tabLst>
            </a:pPr>
            <a:r>
              <a:rPr lang="en-US" sz="2000" kern="0" dirty="0">
                <a:effectLst>
                  <a:glow>
                    <a:srgbClr val="000000"/>
                  </a:glow>
                  <a:outerShdw sx="0" sy="0">
                    <a:srgbClr val="000000"/>
                  </a:outerShdw>
                  <a:reflection stA="0" endPos="0" fadeDir="0" sx="0" sy="0"/>
                </a:effectLst>
                <a:latin typeface="Times New Roman"/>
                <a:ea typeface="Times New Roman"/>
              </a:rPr>
              <a:t>Production of a suitable number of spare modules supported by Project funding should be considered.</a:t>
            </a:r>
            <a:endParaRPr lang="en-US" sz="2000" u="none" strike="noStrike" kern="0" spc="0" dirty="0">
              <a:ln>
                <a:noFill/>
              </a:ln>
              <a:effectLst>
                <a:glow>
                  <a:srgbClr val="000000"/>
                </a:glow>
                <a:outerShdw sx="0" sy="0">
                  <a:srgbClr val="000000"/>
                </a:outerShdw>
                <a:reflection stA="0" endPos="0" fadeDir="0" sx="0" sy="0"/>
              </a:effectLst>
              <a:latin typeface="Times New Roman"/>
              <a:ea typeface="Times New Roman"/>
            </a:endParaRPr>
          </a:p>
        </p:txBody>
      </p:sp>
      <p:sp>
        <p:nvSpPr>
          <p:cNvPr id="11" name="TextBox 10"/>
          <p:cNvSpPr txBox="1"/>
          <p:nvPr/>
        </p:nvSpPr>
        <p:spPr>
          <a:xfrm>
            <a:off x="457245" y="3611878"/>
            <a:ext cx="8024038" cy="1015663"/>
          </a:xfrm>
          <a:prstGeom prst="rect">
            <a:avLst/>
          </a:prstGeom>
          <a:solidFill>
            <a:schemeClr val="tx2">
              <a:lumMod val="20000"/>
              <a:lumOff val="80000"/>
            </a:schemeClr>
          </a:solidFill>
        </p:spPr>
        <p:txBody>
          <a:bodyPr wrap="square" rtlCol="0">
            <a:spAutoFit/>
          </a:bodyPr>
          <a:lstStyle/>
          <a:p>
            <a:r>
              <a:rPr lang="en-US" sz="2000" dirty="0" smtClean="0"/>
              <a:t>We will fabricate 9 spare modules in addition to prototype and pre-production modules.  They will be fabricated at the same time: only the funding source will be different.</a:t>
            </a:r>
            <a:endParaRPr lang="en-US" sz="2000" dirty="0"/>
          </a:p>
        </p:txBody>
      </p:sp>
    </p:spTree>
    <p:extLst>
      <p:ext uri="{BB962C8B-B14F-4D97-AF65-F5344CB8AC3E}">
        <p14:creationId xmlns:p14="http://schemas.microsoft.com/office/powerpoint/2010/main" val="41062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800" dirty="0" smtClean="0"/>
              <a:t>Independent Cost Review</a:t>
            </a:r>
            <a:endParaRPr lang="en-US" sz="2800"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
        <p:nvSpPr>
          <p:cNvPr id="7" name="TextBox 6"/>
          <p:cNvSpPr txBox="1"/>
          <p:nvPr/>
        </p:nvSpPr>
        <p:spPr>
          <a:xfrm>
            <a:off x="343212" y="960147"/>
            <a:ext cx="8138071" cy="5016758"/>
          </a:xfrm>
          <a:prstGeom prst="rect">
            <a:avLst/>
          </a:prstGeom>
          <a:noFill/>
        </p:spPr>
        <p:txBody>
          <a:bodyPr wrap="square" rtlCol="0">
            <a:spAutoFit/>
          </a:bodyPr>
          <a:lstStyle/>
          <a:p>
            <a:r>
              <a:rPr lang="en-US" sz="2000" dirty="0" smtClean="0"/>
              <a:t>Date: August 26, 2014</a:t>
            </a:r>
          </a:p>
          <a:p>
            <a:endParaRPr lang="en-US" sz="2000" dirty="0"/>
          </a:p>
          <a:p>
            <a:pPr marL="0" marR="0">
              <a:spcBef>
                <a:spcPts val="0"/>
              </a:spcBef>
              <a:spcAft>
                <a:spcPts val="0"/>
              </a:spcAft>
            </a:pPr>
            <a:r>
              <a:rPr lang="en-US" sz="2000" b="1" dirty="0">
                <a:latin typeface="Times New Roman"/>
                <a:ea typeface="Calibri"/>
                <a:cs typeface="Times New Roman"/>
              </a:rPr>
              <a:t>ICE Team Review. </a:t>
            </a:r>
            <a:r>
              <a:rPr lang="en-US" sz="2000" dirty="0">
                <a:latin typeface="Times New Roman"/>
                <a:ea typeface="Calibri"/>
                <a:cs typeface="Times New Roman"/>
              </a:rPr>
              <a:t>The majority of the costs for this WBS element are in fabrication of module parts, and module production, testing, and shipping. The fabrication sub-element is over 90% procurement, and these M&amp;S costs are supported by current vendor quotes from a known supplier. The production sub-element uses the parts acquired in the fabrication activity to assemble the module. The estimate is very explicit describing the number of modules needed; the epoxy and other consumables needed to build the modules; the rental space required to assemble the modules; the average cost for rental space in Charlottesville, Virginia; specs and pricing for shipping containers to transport the modules from University of Virginia to </a:t>
            </a:r>
            <a:r>
              <a:rPr lang="en-US" sz="2000" dirty="0" err="1">
                <a:latin typeface="Times New Roman"/>
                <a:ea typeface="Calibri"/>
                <a:cs typeface="Times New Roman"/>
              </a:rPr>
              <a:t>Fermilab</a:t>
            </a:r>
            <a:r>
              <a:rPr lang="en-US" sz="2000" dirty="0">
                <a:latin typeface="Times New Roman"/>
                <a:ea typeface="Calibri"/>
                <a:cs typeface="Times New Roman"/>
              </a:rPr>
              <a:t>; and freight quotes.</a:t>
            </a:r>
            <a:endParaRPr lang="en-US" sz="1600" dirty="0">
              <a:latin typeface="Consolas"/>
              <a:ea typeface="Calibri"/>
              <a:cs typeface="Times New Roman"/>
            </a:endParaRPr>
          </a:p>
          <a:p>
            <a:pPr marL="0" marR="0">
              <a:spcBef>
                <a:spcPts val="0"/>
              </a:spcBef>
              <a:spcAft>
                <a:spcPts val="0"/>
              </a:spcAft>
            </a:pPr>
            <a:r>
              <a:rPr lang="en-US" sz="2000" dirty="0">
                <a:latin typeface="Times New Roman"/>
                <a:ea typeface="Calibri"/>
                <a:cs typeface="Times New Roman"/>
              </a:rPr>
              <a:t> </a:t>
            </a:r>
            <a:endParaRPr lang="en-US" sz="1600" dirty="0">
              <a:latin typeface="Consolas"/>
              <a:ea typeface="Calibri"/>
              <a:cs typeface="Times New Roman"/>
            </a:endParaRPr>
          </a:p>
          <a:p>
            <a:pPr marL="0" marR="0">
              <a:spcBef>
                <a:spcPts val="0"/>
              </a:spcBef>
              <a:spcAft>
                <a:spcPts val="0"/>
              </a:spcAft>
            </a:pPr>
            <a:r>
              <a:rPr lang="en-US" sz="2000" dirty="0">
                <a:latin typeface="Times New Roman"/>
                <a:ea typeface="Calibri"/>
                <a:cs typeface="Times New Roman"/>
              </a:rPr>
              <a:t>The BOE, assumptions, and backup are reasonable for this WBS element. The level of detail is very good.</a:t>
            </a:r>
            <a:endParaRPr lang="en-US" sz="1600" dirty="0">
              <a:effectLst/>
              <a:latin typeface="Consolas"/>
              <a:ea typeface="Calibri"/>
              <a:cs typeface="Times New Roman"/>
            </a:endParaRPr>
          </a:p>
        </p:txBody>
      </p:sp>
    </p:spTree>
    <p:extLst>
      <p:ext uri="{BB962C8B-B14F-4D97-AF65-F5344CB8AC3E}">
        <p14:creationId xmlns:p14="http://schemas.microsoft.com/office/powerpoint/2010/main" val="1877656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Reply to Review Charge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spTree>
    <p:extLst>
      <p:ext uri="{BB962C8B-B14F-4D97-AF65-F5344CB8AC3E}">
        <p14:creationId xmlns:p14="http://schemas.microsoft.com/office/powerpoint/2010/main" val="2075362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Review Charge</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19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35" y="960147"/>
            <a:ext cx="5656566" cy="5257800"/>
          </a:xfrm>
          <a:prstGeom prst="rect">
            <a:avLst/>
          </a:prstGeom>
        </p:spPr>
      </p:pic>
    </p:spTree>
    <p:extLst>
      <p:ext uri="{BB962C8B-B14F-4D97-AF65-F5344CB8AC3E}">
        <p14:creationId xmlns:p14="http://schemas.microsoft.com/office/powerpoint/2010/main" val="5281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Organizational Breakdown</a:t>
            </a:r>
            <a:endParaRPr lang="en-US" dirty="0"/>
          </a:p>
        </p:txBody>
      </p:sp>
      <p:sp>
        <p:nvSpPr>
          <p:cNvPr id="4" name="Footer Placeholder 3"/>
          <p:cNvSpPr>
            <a:spLocks noGrp="1"/>
          </p:cNvSpPr>
          <p:nvPr>
            <p:ph type="ftr" sz="quarter" idx="11"/>
          </p:nvPr>
        </p:nvSpPr>
        <p:spPr/>
        <p:txBody>
          <a:bodyPr/>
          <a:lstStyle/>
          <a:p>
            <a:r>
              <a:rPr lang="en-US" smtClean="0"/>
              <a:t>CD-2/3b Review -  Cosmic Ray Veto:  8.1 Project Management</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2</a:t>
            </a:fld>
            <a:endParaRPr lang="en-US" dirty="0"/>
          </a:p>
        </p:txBody>
      </p:sp>
      <p:sp>
        <p:nvSpPr>
          <p:cNvPr id="6" name="Date Placeholder 5"/>
          <p:cNvSpPr>
            <a:spLocks noGrp="1"/>
          </p:cNvSpPr>
          <p:nvPr>
            <p:ph type="dt" sz="half" idx="10"/>
          </p:nvPr>
        </p:nvSpPr>
        <p:spPr/>
        <p:txBody>
          <a:bodyPr/>
          <a:lstStyle/>
          <a:p>
            <a:r>
              <a:rPr lang="en-US" smtClean="0"/>
              <a:t>10/21/2014</a:t>
            </a:r>
            <a:endParaRPr lang="en-US" dirty="0"/>
          </a:p>
        </p:txBody>
      </p:sp>
      <p:cxnSp>
        <p:nvCxnSpPr>
          <p:cNvPr id="23" name="Straight Connector 22"/>
          <p:cNvCxnSpPr>
            <a:stCxn id="24" idx="2"/>
          </p:cNvCxnSpPr>
          <p:nvPr/>
        </p:nvCxnSpPr>
        <p:spPr>
          <a:xfrm>
            <a:off x="4526281" y="1698811"/>
            <a:ext cx="9" cy="3741847"/>
          </a:xfrm>
          <a:prstGeom prst="line">
            <a:avLst/>
          </a:prstGeom>
          <a:ln w="31750">
            <a:solidFill>
              <a:schemeClr val="tx1"/>
            </a:solidFill>
          </a:ln>
          <a:effectLst>
            <a:outerShdw blurRad="50800" dist="1270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377465" y="960147"/>
            <a:ext cx="4297632" cy="738664"/>
          </a:xfrm>
          <a:prstGeom prst="rect">
            <a:avLst/>
          </a:prstGeom>
          <a:solidFill>
            <a:srgbClr val="CBEC9C"/>
          </a:solidFill>
          <a:ln w="25400">
            <a:solidFill>
              <a:schemeClr val="accent3">
                <a:lumMod val="50000"/>
              </a:schemeClr>
            </a:solidFill>
          </a:ln>
          <a:effectLst>
            <a:outerShdw blurRad="50800" dist="127000" dir="2700000" algn="tl" rotWithShape="0">
              <a:srgbClr val="000000">
                <a:alpha val="43000"/>
              </a:srgbClr>
            </a:outerShdw>
          </a:effectLst>
        </p:spPr>
        <p:txBody>
          <a:bodyPr wrap="square" rtlCol="0">
            <a:spAutoFit/>
          </a:bodyPr>
          <a:lstStyle/>
          <a:p>
            <a:pPr marL="857250" indent="-742950"/>
            <a:r>
              <a:rPr lang="en-US" sz="1400" dirty="0" smtClean="0">
                <a:latin typeface="+mn-lt"/>
              </a:rPr>
              <a:t>WBS  475.8	Cosmic Ray Veto</a:t>
            </a:r>
          </a:p>
          <a:p>
            <a:pPr marL="857250" indent="-742950"/>
            <a:r>
              <a:rPr lang="en-US" sz="1400" dirty="0" smtClean="0">
                <a:latin typeface="+mn-lt"/>
              </a:rPr>
              <a:t>	Craig Dukes / Virginia</a:t>
            </a:r>
          </a:p>
          <a:p>
            <a:pPr marL="857250" indent="-742950"/>
            <a:r>
              <a:rPr lang="en-US" sz="1400" dirty="0">
                <a:latin typeface="+mn-lt"/>
              </a:rPr>
              <a:t>	</a:t>
            </a:r>
            <a:r>
              <a:rPr lang="en-US" sz="1400" dirty="0" smtClean="0">
                <a:latin typeface="+mn-lt"/>
              </a:rPr>
              <a:t>Julie Whitmore / </a:t>
            </a:r>
            <a:r>
              <a:rPr lang="en-US" sz="1400" dirty="0" err="1" smtClean="0">
                <a:latin typeface="+mn-lt"/>
              </a:rPr>
              <a:t>Fermilab</a:t>
            </a:r>
            <a:r>
              <a:rPr lang="en-US" sz="1400" dirty="0" smtClean="0">
                <a:latin typeface="+mn-lt"/>
              </a:rPr>
              <a:t> (Deputy</a:t>
            </a:r>
            <a:r>
              <a:rPr lang="en-US" sz="1400" dirty="0" smtClean="0"/>
              <a:t>)</a:t>
            </a:r>
          </a:p>
        </p:txBody>
      </p:sp>
      <p:cxnSp>
        <p:nvCxnSpPr>
          <p:cNvPr id="30" name="Straight Connector 29"/>
          <p:cNvCxnSpPr>
            <a:endCxn id="40" idx="3"/>
          </p:cNvCxnSpPr>
          <p:nvPr/>
        </p:nvCxnSpPr>
        <p:spPr>
          <a:xfrm flipH="1">
            <a:off x="4114844" y="2421277"/>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208119" y="2514467"/>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303819" y="2514433"/>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399519" y="2514399"/>
            <a:ext cx="1580" cy="2742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57245" y="2009803"/>
            <a:ext cx="3657600" cy="822948"/>
          </a:xfrm>
          <a:prstGeom prst="rect">
            <a:avLst/>
          </a:prstGeom>
          <a:solidFill>
            <a:schemeClr val="tx2">
              <a:lumMod val="40000"/>
              <a:lumOff val="60000"/>
            </a:schemeClr>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475.8.1</a:t>
            </a:r>
            <a:r>
              <a:rPr lang="en-US" sz="1400" dirty="0">
                <a:solidFill>
                  <a:schemeClr val="tx1"/>
                </a:solidFill>
              </a:rPr>
              <a:t>	Project Management</a:t>
            </a:r>
          </a:p>
          <a:p>
            <a:pPr marL="457200" indent="-342900"/>
            <a:r>
              <a:rPr lang="en-US" sz="1400" dirty="0">
                <a:solidFill>
                  <a:schemeClr val="tx1"/>
                </a:solidFill>
              </a:rPr>
              <a:t>	Craig Dukes </a:t>
            </a:r>
            <a:r>
              <a:rPr lang="en-US" sz="1400" dirty="0" smtClean="0">
                <a:solidFill>
                  <a:schemeClr val="tx1"/>
                </a:solidFill>
              </a:rPr>
              <a:t>/ Virginia</a:t>
            </a:r>
            <a:endParaRPr lang="en-US" sz="1400" dirty="0">
              <a:solidFill>
                <a:schemeClr val="tx1"/>
              </a:solidFill>
            </a:endParaRP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41" name="Rectangle 40"/>
          <p:cNvSpPr/>
          <p:nvPr/>
        </p:nvSpPr>
        <p:spPr>
          <a:xfrm>
            <a:off x="5029155" y="5074902"/>
            <a:ext cx="3657600" cy="822978"/>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475.8.8 </a:t>
            </a:r>
            <a:r>
              <a:rPr lang="en-US" sz="1400" dirty="0">
                <a:solidFill>
                  <a:schemeClr val="tx1"/>
                </a:solidFill>
              </a:rPr>
              <a:t>	Detector Assembly &amp; Installation</a:t>
            </a:r>
          </a:p>
          <a:p>
            <a:pPr marL="457200" indent="-342900"/>
            <a:r>
              <a:rPr lang="en-US" sz="1400" dirty="0">
                <a:solidFill>
                  <a:schemeClr val="tx1"/>
                </a:solidFill>
              </a:rPr>
              <a:t>	Jim </a:t>
            </a:r>
            <a:r>
              <a:rPr lang="en-US" sz="1400" dirty="0" smtClean="0">
                <a:solidFill>
                  <a:schemeClr val="tx1"/>
                </a:solidFill>
              </a:rPr>
              <a:t>Fagan / </a:t>
            </a:r>
            <a:r>
              <a:rPr lang="en-US" sz="1400" dirty="0" err="1" smtClean="0">
                <a:solidFill>
                  <a:schemeClr val="tx1"/>
                </a:solidFill>
              </a:rPr>
              <a:t>Fermilab</a:t>
            </a:r>
            <a:endParaRPr lang="en-US" sz="1400" dirty="0" smtClean="0">
              <a:solidFill>
                <a:schemeClr val="tx1"/>
              </a:solidFill>
            </a:endParaRP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42" name="Rectangle 41"/>
          <p:cNvSpPr/>
          <p:nvPr/>
        </p:nvSpPr>
        <p:spPr>
          <a:xfrm>
            <a:off x="457247" y="4069073"/>
            <a:ext cx="3657598" cy="822959"/>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475.8.3</a:t>
            </a:r>
            <a:r>
              <a:rPr lang="en-US" sz="1400" dirty="0">
                <a:solidFill>
                  <a:schemeClr val="tx1"/>
                </a:solidFill>
              </a:rPr>
              <a:t>	Scintillator Extrusions</a:t>
            </a:r>
          </a:p>
          <a:p>
            <a:pPr marL="457200" indent="-342900"/>
            <a:r>
              <a:rPr lang="en-US" sz="1400" dirty="0">
                <a:solidFill>
                  <a:schemeClr val="tx1"/>
                </a:solidFill>
              </a:rPr>
              <a:t>	Anna </a:t>
            </a:r>
            <a:r>
              <a:rPr lang="en-US" sz="1400" dirty="0" err="1" smtClean="0">
                <a:solidFill>
                  <a:schemeClr val="tx1"/>
                </a:solidFill>
              </a:rPr>
              <a:t>Pla-Dalmau</a:t>
            </a:r>
            <a:r>
              <a:rPr lang="en-US" sz="1400" dirty="0" smtClean="0">
                <a:solidFill>
                  <a:schemeClr val="tx1"/>
                </a:solidFill>
              </a:rPr>
              <a:t> / </a:t>
            </a:r>
            <a:r>
              <a:rPr lang="en-US" sz="1400" dirty="0" err="1" smtClean="0">
                <a:solidFill>
                  <a:schemeClr val="tx1"/>
                </a:solidFill>
              </a:rPr>
              <a:t>Fermilab</a:t>
            </a:r>
            <a:endParaRPr lang="en-US" sz="1400" dirty="0" smtClean="0">
              <a:solidFill>
                <a:schemeClr val="tx1"/>
              </a:solidFill>
            </a:endParaRPr>
          </a:p>
          <a:p>
            <a:pPr marL="457200" indent="-342900"/>
            <a:r>
              <a:rPr lang="en-US" sz="1400" dirty="0" smtClean="0">
                <a:solidFill>
                  <a:schemeClr val="tx1"/>
                </a:solidFill>
              </a:rPr>
              <a:t>	CAM:  </a:t>
            </a:r>
            <a:r>
              <a:rPr lang="en-US" sz="1400" dirty="0" err="1" smtClean="0">
                <a:solidFill>
                  <a:schemeClr val="tx1"/>
                </a:solidFill>
              </a:rPr>
              <a:t>Pla-Dalmau</a:t>
            </a:r>
            <a:endParaRPr lang="en-US" sz="1400" dirty="0">
              <a:solidFill>
                <a:schemeClr val="tx1"/>
              </a:solidFill>
            </a:endParaRPr>
          </a:p>
        </p:txBody>
      </p:sp>
      <p:sp>
        <p:nvSpPr>
          <p:cNvPr id="43" name="Rectangle 42"/>
          <p:cNvSpPr/>
          <p:nvPr/>
        </p:nvSpPr>
        <p:spPr>
          <a:xfrm>
            <a:off x="457244" y="3063244"/>
            <a:ext cx="3657599" cy="822959"/>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475.8.2</a:t>
            </a:r>
            <a:r>
              <a:rPr lang="en-US" sz="1400" dirty="0">
                <a:solidFill>
                  <a:schemeClr val="tx1"/>
                </a:solidFill>
              </a:rPr>
              <a:t>	Mechanical Design</a:t>
            </a:r>
          </a:p>
          <a:p>
            <a:pPr marL="457200" indent="-342900"/>
            <a:r>
              <a:rPr lang="en-US" sz="1400" dirty="0">
                <a:solidFill>
                  <a:schemeClr val="tx1"/>
                </a:solidFill>
              </a:rPr>
              <a:t>	Craig Dukes </a:t>
            </a:r>
            <a:r>
              <a:rPr lang="en-US" sz="1400" dirty="0" smtClean="0">
                <a:solidFill>
                  <a:schemeClr val="tx1"/>
                </a:solidFill>
              </a:rPr>
              <a:t>/ Virginia</a:t>
            </a:r>
            <a:endParaRPr lang="en-US" sz="1400" dirty="0">
              <a:solidFill>
                <a:schemeClr val="tx1"/>
              </a:solidFill>
            </a:endParaRP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44" name="Rectangle 43"/>
          <p:cNvSpPr/>
          <p:nvPr/>
        </p:nvSpPr>
        <p:spPr>
          <a:xfrm>
            <a:off x="457246" y="5074902"/>
            <a:ext cx="3657599" cy="822978"/>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475.8.4</a:t>
            </a:r>
            <a:r>
              <a:rPr lang="en-US" sz="1400" dirty="0">
                <a:solidFill>
                  <a:schemeClr val="tx1"/>
                </a:solidFill>
              </a:rPr>
              <a:t>	Fibers</a:t>
            </a:r>
          </a:p>
          <a:p>
            <a:pPr marL="457200" indent="-342900"/>
            <a:r>
              <a:rPr lang="en-US" sz="1400" dirty="0">
                <a:solidFill>
                  <a:schemeClr val="tx1"/>
                </a:solidFill>
              </a:rPr>
              <a:t>	Yuri </a:t>
            </a:r>
            <a:r>
              <a:rPr lang="en-US" sz="1400" dirty="0" err="1" smtClean="0">
                <a:solidFill>
                  <a:schemeClr val="tx1"/>
                </a:solidFill>
              </a:rPr>
              <a:t>Oksuzian</a:t>
            </a:r>
            <a:r>
              <a:rPr lang="en-US" sz="1400" dirty="0" smtClean="0">
                <a:solidFill>
                  <a:schemeClr val="tx1"/>
                </a:solidFill>
              </a:rPr>
              <a:t> / Virginia</a:t>
            </a:r>
          </a:p>
          <a:p>
            <a:pPr marL="457200" indent="-342900"/>
            <a:r>
              <a:rPr lang="en-US" sz="1400" dirty="0">
                <a:solidFill>
                  <a:schemeClr val="tx1"/>
                </a:solidFill>
              </a:rPr>
              <a:t>	</a:t>
            </a:r>
            <a:r>
              <a:rPr lang="en-US" sz="1400" dirty="0" smtClean="0">
                <a:solidFill>
                  <a:schemeClr val="tx1"/>
                </a:solidFill>
              </a:rPr>
              <a:t>CAM:  Dukes</a:t>
            </a:r>
            <a:endParaRPr lang="en-US" sz="1400" dirty="0">
              <a:solidFill>
                <a:schemeClr val="tx1"/>
              </a:solidFill>
            </a:endParaRPr>
          </a:p>
        </p:txBody>
      </p:sp>
      <p:sp>
        <p:nvSpPr>
          <p:cNvPr id="45" name="Rectangle 44"/>
          <p:cNvSpPr/>
          <p:nvPr/>
        </p:nvSpPr>
        <p:spPr>
          <a:xfrm>
            <a:off x="5015839" y="4069073"/>
            <a:ext cx="3657600" cy="822959"/>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a:solidFill>
                  <a:schemeClr val="tx1"/>
                </a:solidFill>
              </a:rPr>
              <a:t>475.8.7 	Module Fabrication</a:t>
            </a:r>
          </a:p>
          <a:p>
            <a:pPr marL="457200" indent="-342900"/>
            <a:r>
              <a:rPr lang="en-US" sz="1400" dirty="0">
                <a:solidFill>
                  <a:schemeClr val="tx1"/>
                </a:solidFill>
              </a:rPr>
              <a:t>	Craig Group / </a:t>
            </a:r>
            <a:r>
              <a:rPr lang="en-US" sz="1400" dirty="0" err="1">
                <a:solidFill>
                  <a:schemeClr val="tx1"/>
                </a:solidFill>
              </a:rPr>
              <a:t>Fermilab</a:t>
            </a:r>
            <a:r>
              <a:rPr lang="en-US" sz="1400" dirty="0">
                <a:solidFill>
                  <a:schemeClr val="tx1"/>
                </a:solidFill>
              </a:rPr>
              <a:t> &amp; Virginia</a:t>
            </a:r>
          </a:p>
          <a:p>
            <a:pPr marL="457200" indent="-342900"/>
            <a:r>
              <a:rPr lang="en-US" sz="1400" dirty="0">
                <a:solidFill>
                  <a:schemeClr val="tx1"/>
                </a:solidFill>
              </a:rPr>
              <a:t>	CAM:  Group</a:t>
            </a:r>
          </a:p>
        </p:txBody>
      </p:sp>
      <p:sp>
        <p:nvSpPr>
          <p:cNvPr id="46" name="Rectangle 45"/>
          <p:cNvSpPr/>
          <p:nvPr/>
        </p:nvSpPr>
        <p:spPr>
          <a:xfrm>
            <a:off x="5029155" y="3063244"/>
            <a:ext cx="3657600" cy="822959"/>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a:solidFill>
                  <a:schemeClr val="tx1"/>
                </a:solidFill>
              </a:rPr>
              <a:t>475.8.6 	Electronics</a:t>
            </a:r>
          </a:p>
          <a:p>
            <a:pPr marL="457200" indent="-342900"/>
            <a:r>
              <a:rPr lang="en-US" sz="1400" dirty="0">
                <a:solidFill>
                  <a:schemeClr val="tx1"/>
                </a:solidFill>
              </a:rPr>
              <a:t>	</a:t>
            </a:r>
            <a:r>
              <a:rPr lang="en-US" sz="1400" dirty="0" err="1">
                <a:solidFill>
                  <a:schemeClr val="tx1"/>
                </a:solidFill>
              </a:rPr>
              <a:t>Sten</a:t>
            </a:r>
            <a:r>
              <a:rPr lang="en-US" sz="1400" dirty="0">
                <a:solidFill>
                  <a:schemeClr val="tx1"/>
                </a:solidFill>
              </a:rPr>
              <a:t> Hansen / </a:t>
            </a:r>
            <a:r>
              <a:rPr lang="en-US" sz="1400" dirty="0" err="1">
                <a:solidFill>
                  <a:schemeClr val="tx1"/>
                </a:solidFill>
              </a:rPr>
              <a:t>Fermilab</a:t>
            </a:r>
            <a:endParaRPr lang="en-US" sz="1400" dirty="0">
              <a:solidFill>
                <a:schemeClr val="tx1"/>
              </a:solidFill>
            </a:endParaRPr>
          </a:p>
          <a:p>
            <a:pPr marL="457200" indent="-342900"/>
            <a:r>
              <a:rPr lang="en-US" sz="1400" dirty="0">
                <a:solidFill>
                  <a:schemeClr val="tx1"/>
                </a:solidFill>
              </a:rPr>
              <a:t>	CAM:  Dukes → Whitmore</a:t>
            </a:r>
          </a:p>
        </p:txBody>
      </p:sp>
      <p:sp>
        <p:nvSpPr>
          <p:cNvPr id="47" name="Rectangle 46"/>
          <p:cNvSpPr/>
          <p:nvPr/>
        </p:nvSpPr>
        <p:spPr>
          <a:xfrm>
            <a:off x="4994906" y="2005139"/>
            <a:ext cx="3657600" cy="836063"/>
          </a:xfrm>
          <a:prstGeom prst="rect">
            <a:avLst/>
          </a:prstGeom>
          <a:solidFill>
            <a:srgbClr val="CBEC9C"/>
          </a:solidFill>
          <a:ln w="25400">
            <a:solidFill>
              <a:srgbClr val="FF0000"/>
            </a:solidFill>
          </a:ln>
          <a:effectLst>
            <a:outerShdw blurRad="508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342900"/>
            <a:r>
              <a:rPr lang="en-US" sz="1400" dirty="0" smtClean="0">
                <a:solidFill>
                  <a:schemeClr val="tx1"/>
                </a:solidFill>
              </a:rPr>
              <a:t>475.8.5 	Photodetectors</a:t>
            </a:r>
          </a:p>
          <a:p>
            <a:pPr marL="457200" indent="-342900"/>
            <a:r>
              <a:rPr lang="en-US" sz="1400" dirty="0" smtClean="0">
                <a:solidFill>
                  <a:schemeClr val="tx1"/>
                </a:solidFill>
              </a:rPr>
              <a:t>	Julie Whitmore / </a:t>
            </a:r>
            <a:r>
              <a:rPr lang="en-US" sz="1400" dirty="0" err="1" smtClean="0">
                <a:solidFill>
                  <a:schemeClr val="tx1"/>
                </a:solidFill>
              </a:rPr>
              <a:t>Fermilab</a:t>
            </a:r>
            <a:endParaRPr lang="en-US" sz="1400" dirty="0" smtClean="0">
              <a:solidFill>
                <a:schemeClr val="tx1"/>
              </a:solidFill>
            </a:endParaRPr>
          </a:p>
          <a:p>
            <a:pPr marL="457200" indent="-342900"/>
            <a:r>
              <a:rPr lang="en-US" sz="1400" dirty="0">
                <a:solidFill>
                  <a:schemeClr val="tx1"/>
                </a:solidFill>
              </a:rPr>
              <a:t>	</a:t>
            </a:r>
            <a:r>
              <a:rPr lang="en-US" sz="1400" dirty="0" smtClean="0">
                <a:solidFill>
                  <a:schemeClr val="tx1"/>
                </a:solidFill>
              </a:rPr>
              <a:t>CAM:  Whitmore</a:t>
            </a:r>
            <a:endParaRPr lang="en-US" sz="1400" dirty="0">
              <a:solidFill>
                <a:schemeClr val="tx1"/>
              </a:solidFill>
            </a:endParaRPr>
          </a:p>
        </p:txBody>
      </p:sp>
      <p:cxnSp>
        <p:nvCxnSpPr>
          <p:cNvPr id="48" name="Straight Connector 47"/>
          <p:cNvCxnSpPr/>
          <p:nvPr/>
        </p:nvCxnSpPr>
        <p:spPr>
          <a:xfrm flipH="1">
            <a:off x="4114805" y="3429000"/>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114766" y="4464325"/>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114727" y="5440658"/>
            <a:ext cx="914400" cy="0"/>
          </a:xfrm>
          <a:prstGeom prst="line">
            <a:avLst/>
          </a:prstGeom>
          <a:ln w="31750">
            <a:solidFill>
              <a:schemeClr val="tx1"/>
            </a:solidFill>
          </a:ln>
          <a:effectLst>
            <a:outerShdw blurRad="50800" dist="635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428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 1</a:t>
            </a:r>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sp>
        <p:nvSpPr>
          <p:cNvPr id="9" name="Content Placeholder 2"/>
          <p:cNvSpPr>
            <a:spLocks noGrp="1"/>
          </p:cNvSpPr>
          <p:nvPr>
            <p:ph idx="1"/>
          </p:nvPr>
        </p:nvSpPr>
        <p:spPr>
          <a:xfrm>
            <a:off x="229032" y="868708"/>
            <a:ext cx="8672513" cy="4987867"/>
          </a:xfrm>
        </p:spPr>
        <p:txBody>
          <a:bodyPr/>
          <a:lstStyle/>
          <a:p>
            <a:r>
              <a:rPr lang="en-US" dirty="0" smtClean="0"/>
              <a:t>Do </a:t>
            </a:r>
            <a:r>
              <a:rPr lang="en-US" dirty="0" smtClean="0"/>
              <a:t>the proposed technical design and associated implantation approach satisfy the performance requirements?  How has the project team ensured that the subsystems will be fully integrated?  Are the CD-4 goals reasonable and well defined.</a:t>
            </a:r>
          </a:p>
          <a:p>
            <a:pPr lvl="1"/>
            <a:r>
              <a:rPr lang="en-US" dirty="0" smtClean="0"/>
              <a:t>The </a:t>
            </a:r>
            <a:r>
              <a:rPr lang="en-US" dirty="0" smtClean="0"/>
              <a:t>design </a:t>
            </a:r>
            <a:r>
              <a:rPr lang="en-US" dirty="0" smtClean="0"/>
              <a:t>is well understood </a:t>
            </a:r>
            <a:r>
              <a:rPr lang="en-US" dirty="0" smtClean="0"/>
              <a:t>and </a:t>
            </a:r>
            <a:r>
              <a:rPr lang="en-US" dirty="0" smtClean="0"/>
              <a:t>much effort has been expended to insure that </a:t>
            </a:r>
            <a:r>
              <a:rPr lang="en-US" dirty="0" smtClean="0"/>
              <a:t>it meets the requirements, a plan is in place to measure that the requirements are met.</a:t>
            </a:r>
            <a:endParaRPr lang="en-US" dirty="0" smtClean="0"/>
          </a:p>
          <a:p>
            <a:pPr lvl="1"/>
            <a:r>
              <a:rPr lang="en-US" dirty="0" smtClean="0"/>
              <a:t>Requirements and Interface documents </a:t>
            </a:r>
            <a:r>
              <a:rPr lang="en-US" dirty="0" smtClean="0"/>
              <a:t>have been </a:t>
            </a:r>
            <a:r>
              <a:rPr lang="en-US" dirty="0" smtClean="0"/>
              <a:t>approved by stakeholders.</a:t>
            </a:r>
          </a:p>
          <a:p>
            <a:pPr lvl="1"/>
            <a:r>
              <a:rPr lang="en-US" dirty="0" smtClean="0"/>
              <a:t>The following link take you to the Fermi Project Management Policies and procedures. </a:t>
            </a:r>
            <a:r>
              <a:rPr lang="en-US" u="sng" dirty="0" smtClean="0">
                <a:hlinkClick r:id="rId2"/>
              </a:rPr>
              <a:t>http</a:t>
            </a:r>
            <a:r>
              <a:rPr lang="en-US" u="sng" dirty="0">
                <a:hlinkClick r:id="rId2"/>
              </a:rPr>
              <a:t>://www.fnal.gov/directorate/OPMO/PolProc/home.htm</a:t>
            </a:r>
            <a:endParaRPr lang="en-US" dirty="0"/>
          </a:p>
          <a:p>
            <a:endParaRPr lang="en-US" dirty="0"/>
          </a:p>
          <a:p>
            <a:pPr marL="0" indent="0">
              <a:buNone/>
            </a:pPr>
            <a:endParaRPr lang="en-US" dirty="0"/>
          </a:p>
        </p:txBody>
      </p:sp>
    </p:spTree>
    <p:extLst>
      <p:ext uri="{BB962C8B-B14F-4D97-AF65-F5344CB8AC3E}">
        <p14:creationId xmlns:p14="http://schemas.microsoft.com/office/powerpoint/2010/main" val="818270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#2</a:t>
            </a:r>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sp>
        <p:nvSpPr>
          <p:cNvPr id="7" name="Content Placeholder 2"/>
          <p:cNvSpPr>
            <a:spLocks noGrp="1"/>
          </p:cNvSpPr>
          <p:nvPr>
            <p:ph idx="1"/>
          </p:nvPr>
        </p:nvSpPr>
        <p:spPr>
          <a:xfrm>
            <a:off x="228600" y="1043046"/>
            <a:ext cx="8672513" cy="4987867"/>
          </a:xfrm>
        </p:spPr>
        <p:txBody>
          <a:bodyPr/>
          <a:lstStyle/>
          <a:p>
            <a:r>
              <a:rPr lang="en-US" dirty="0" smtClean="0"/>
              <a:t>Is </a:t>
            </a:r>
            <a:r>
              <a:rPr lang="en-US" dirty="0"/>
              <a:t>the cost estimate and schedule consistent with the plan to deliver the technical scope?  Is contingency adequate for the risk</a:t>
            </a:r>
            <a:r>
              <a:rPr lang="en-US" dirty="0" smtClean="0"/>
              <a:t>?</a:t>
            </a:r>
          </a:p>
          <a:p>
            <a:pPr lvl="1"/>
            <a:r>
              <a:rPr lang="en-US" dirty="0" smtClean="0"/>
              <a:t>Independent Cost </a:t>
            </a:r>
            <a:r>
              <a:rPr lang="en-US" dirty="0" err="1" smtClean="0"/>
              <a:t>REview</a:t>
            </a:r>
            <a:r>
              <a:rPr lang="en-US" dirty="0" smtClean="0"/>
              <a:t> (ICE):  “The </a:t>
            </a:r>
            <a:r>
              <a:rPr lang="en-US" dirty="0"/>
              <a:t>BOE, assumptions, and backup are reasonable for this WBS element. The level of detail is very good</a:t>
            </a:r>
            <a:r>
              <a:rPr lang="en-US" dirty="0" smtClean="0"/>
              <a:t>.”</a:t>
            </a:r>
            <a:r>
              <a:rPr lang="en-US" dirty="0" smtClean="0"/>
              <a:t>  </a:t>
            </a:r>
            <a:endParaRPr lang="en-US" dirty="0" smtClean="0"/>
          </a:p>
          <a:p>
            <a:pPr lvl="1"/>
            <a:r>
              <a:rPr lang="en-US" dirty="0"/>
              <a:t>Estimates for the Cosmic Ray Veto are </a:t>
            </a:r>
            <a:r>
              <a:rPr lang="en-US" dirty="0" smtClean="0"/>
              <a:t>complete:  91</a:t>
            </a:r>
            <a:r>
              <a:rPr lang="en-US" dirty="0"/>
              <a:t>% of cost understood at the Preliminary Design level or </a:t>
            </a:r>
            <a:r>
              <a:rPr lang="en-US" dirty="0" smtClean="0"/>
              <a:t>higher, with most </a:t>
            </a:r>
            <a:r>
              <a:rPr lang="en-US" dirty="0"/>
              <a:t>estimates based on very similar systems, with the same personnel, that have recently been built at </a:t>
            </a:r>
            <a:r>
              <a:rPr lang="en-US" dirty="0" err="1"/>
              <a:t>Fermilab</a:t>
            </a:r>
            <a:r>
              <a:rPr lang="en-US" dirty="0" smtClean="0"/>
              <a:t>.</a:t>
            </a:r>
          </a:p>
          <a:p>
            <a:pPr lvl="1"/>
            <a:r>
              <a:rPr lang="en-US" dirty="0" smtClean="0"/>
              <a:t>Contingency of 38% is adequate at this stage of the project.</a:t>
            </a:r>
            <a:endParaRPr lang="en-US" dirty="0"/>
          </a:p>
          <a:p>
            <a:pPr lvl="1"/>
            <a:r>
              <a:rPr lang="en-US" dirty="0"/>
              <a:t>Risks are minor and understood, mitigated where possible.</a:t>
            </a:r>
            <a:endParaRPr lang="en-US" dirty="0"/>
          </a:p>
        </p:txBody>
      </p:sp>
    </p:spTree>
    <p:extLst>
      <p:ext uri="{BB962C8B-B14F-4D97-AF65-F5344CB8AC3E}">
        <p14:creationId xmlns:p14="http://schemas.microsoft.com/office/powerpoint/2010/main" val="225353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#3</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sp>
        <p:nvSpPr>
          <p:cNvPr id="8" name="Content Placeholder 2"/>
          <p:cNvSpPr>
            <a:spLocks noGrp="1"/>
          </p:cNvSpPr>
          <p:nvPr>
            <p:ph idx="1"/>
          </p:nvPr>
        </p:nvSpPr>
        <p:spPr>
          <a:xfrm>
            <a:off x="228600" y="1043046"/>
            <a:ext cx="8672513" cy="4987867"/>
          </a:xfrm>
        </p:spPr>
        <p:txBody>
          <a:bodyPr/>
          <a:lstStyle/>
          <a:p>
            <a:r>
              <a:rPr lang="en-US" dirty="0" smtClean="0"/>
              <a:t>Are </a:t>
            </a:r>
            <a:r>
              <a:rPr lang="en-US" dirty="0" smtClean="0"/>
              <a:t>the management structure and resources adequate to deliver the proposed technical scope within the baseline budget and schedule as specified </a:t>
            </a:r>
            <a:r>
              <a:rPr lang="en-US" dirty="0"/>
              <a:t>i</a:t>
            </a:r>
            <a:r>
              <a:rPr lang="en-US" dirty="0" smtClean="0"/>
              <a:t>n the PEP?</a:t>
            </a:r>
          </a:p>
          <a:p>
            <a:pPr lvl="1"/>
            <a:r>
              <a:rPr lang="en-US" dirty="0" smtClean="0"/>
              <a:t>From the sub-project management level the PM has communicated the need to stay within the cost and schedule baseline.  The tools and personnel to monitor and analyze the work status exists.</a:t>
            </a:r>
            <a:endParaRPr lang="en-US" dirty="0"/>
          </a:p>
        </p:txBody>
      </p:sp>
    </p:spTree>
    <p:extLst>
      <p:ext uri="{BB962C8B-B14F-4D97-AF65-F5344CB8AC3E}">
        <p14:creationId xmlns:p14="http://schemas.microsoft.com/office/powerpoint/2010/main" val="735940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#4</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
        <p:nvSpPr>
          <p:cNvPr id="9" name="Content Placeholder 2"/>
          <p:cNvSpPr>
            <a:spLocks noGrp="1"/>
          </p:cNvSpPr>
          <p:nvPr>
            <p:ph idx="1"/>
          </p:nvPr>
        </p:nvSpPr>
        <p:spPr>
          <a:xfrm>
            <a:off x="228600" y="1043046"/>
            <a:ext cx="8672513" cy="4987867"/>
          </a:xfrm>
        </p:spPr>
        <p:txBody>
          <a:bodyPr/>
          <a:lstStyle/>
          <a:p>
            <a:r>
              <a:rPr lang="en-US" dirty="0" smtClean="0"/>
              <a:t>Is </a:t>
            </a:r>
            <a:r>
              <a:rPr lang="en-US" dirty="0"/>
              <a:t>the documentation structure by DOE Order 413.3b for CD-2 complete</a:t>
            </a:r>
            <a:r>
              <a:rPr lang="en-US" dirty="0" smtClean="0"/>
              <a:t>?</a:t>
            </a:r>
          </a:p>
          <a:p>
            <a:pPr lvl="1"/>
            <a:r>
              <a:rPr lang="en-US" dirty="0" smtClean="0"/>
              <a:t>While many of the documents have been completed by the Level One project manager WBS </a:t>
            </a:r>
            <a:r>
              <a:rPr lang="en-US" dirty="0" smtClean="0"/>
              <a:t>475.08 </a:t>
            </a:r>
            <a:r>
              <a:rPr lang="en-US" dirty="0" smtClean="0"/>
              <a:t>has:</a:t>
            </a:r>
          </a:p>
          <a:p>
            <a:pPr lvl="2"/>
            <a:r>
              <a:rPr lang="en-US" dirty="0" smtClean="0"/>
              <a:t>Contributed to a number of the documents such as </a:t>
            </a:r>
            <a:r>
              <a:rPr lang="en-US" dirty="0" smtClean="0"/>
              <a:t>the: TDR, BOEs, Requirements, WBS Dictionary, WBS Milestone Dictionary, Engineering Risk Assessment, Interface Specifications, Quality Management Plan.</a:t>
            </a:r>
            <a:endParaRPr lang="en-US" dirty="0" smtClean="0"/>
          </a:p>
          <a:p>
            <a:pPr lvl="2"/>
            <a:r>
              <a:rPr lang="en-US" dirty="0" smtClean="0"/>
              <a:t>Have read, not memorized, all of the management documents such a PEP, PMP, and Acquisition Strategy.  Know where to find what I need to manage my subproject.</a:t>
            </a:r>
          </a:p>
          <a:p>
            <a:pPr lvl="1"/>
            <a:r>
              <a:rPr lang="en-US" dirty="0" smtClean="0"/>
              <a:t>Addressed and completed those items unique to my sub-project.</a:t>
            </a:r>
            <a:endParaRPr lang="en-US" dirty="0"/>
          </a:p>
          <a:p>
            <a:endParaRPr lang="en-US" dirty="0"/>
          </a:p>
        </p:txBody>
      </p:sp>
    </p:spTree>
    <p:extLst>
      <p:ext uri="{BB962C8B-B14F-4D97-AF65-F5344CB8AC3E}">
        <p14:creationId xmlns:p14="http://schemas.microsoft.com/office/powerpoint/2010/main" val="6613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#5</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
        <p:nvSpPr>
          <p:cNvPr id="8" name="Content Placeholder 2"/>
          <p:cNvSpPr>
            <a:spLocks noGrp="1"/>
          </p:cNvSpPr>
          <p:nvPr>
            <p:ph idx="1"/>
          </p:nvPr>
        </p:nvSpPr>
        <p:spPr>
          <a:xfrm>
            <a:off x="228600" y="1043046"/>
            <a:ext cx="8672513" cy="4987867"/>
          </a:xfrm>
        </p:spPr>
        <p:txBody>
          <a:bodyPr/>
          <a:lstStyle/>
          <a:p>
            <a:r>
              <a:rPr lang="en-US" dirty="0" smtClean="0"/>
              <a:t>Are ES&amp;H aspects being addressed given the project’s current stage of development?</a:t>
            </a:r>
          </a:p>
          <a:p>
            <a:pPr lvl="1"/>
            <a:r>
              <a:rPr lang="en-US" dirty="0" smtClean="0"/>
              <a:t>ES&amp;H was considered and addressed in the design.</a:t>
            </a:r>
          </a:p>
          <a:p>
            <a:pPr lvl="2"/>
            <a:r>
              <a:rPr lang="en-US" dirty="0" smtClean="0"/>
              <a:t>Electrical hazards</a:t>
            </a:r>
            <a:endParaRPr lang="en-US" dirty="0" smtClean="0"/>
          </a:p>
          <a:p>
            <a:pPr lvl="2"/>
            <a:r>
              <a:rPr lang="en-US" dirty="0" smtClean="0"/>
              <a:t>Life </a:t>
            </a:r>
            <a:r>
              <a:rPr lang="en-US" dirty="0" smtClean="0"/>
              <a:t>safety</a:t>
            </a:r>
          </a:p>
          <a:p>
            <a:pPr lvl="2"/>
            <a:r>
              <a:rPr lang="en-US" dirty="0" smtClean="0"/>
              <a:t>Proper handling and use of toxic materials</a:t>
            </a:r>
            <a:endParaRPr lang="en-US" dirty="0" smtClean="0"/>
          </a:p>
          <a:p>
            <a:pPr lvl="1"/>
            <a:r>
              <a:rPr lang="en-US" dirty="0" smtClean="0"/>
              <a:t>Extensive documentation</a:t>
            </a:r>
          </a:p>
          <a:p>
            <a:pPr lvl="2"/>
            <a:r>
              <a:rPr lang="en-US" dirty="0" smtClean="0"/>
              <a:t>Project: </a:t>
            </a:r>
            <a:r>
              <a:rPr lang="en-US" dirty="0">
                <a:latin typeface="Helvetica" panose="020B0604020202020204" pitchFamily="34" charset="0"/>
                <a:cs typeface="Helvetica" panose="020B0604020202020204" pitchFamily="34" charset="0"/>
              </a:rPr>
              <a:t>Mu2e Hazard Analysis document (Mu2e-doc-675</a:t>
            </a:r>
            <a:r>
              <a:rPr lang="en-US" dirty="0" smtClean="0">
                <a:latin typeface="Helvetica" panose="020B0604020202020204" pitchFamily="34" charset="0"/>
                <a:cs typeface="Helvetica" panose="020B0604020202020204" pitchFamily="34" charset="0"/>
              </a:rPr>
              <a:t>)</a:t>
            </a:r>
          </a:p>
          <a:p>
            <a:pPr lvl="2"/>
            <a:r>
              <a:rPr lang="en-US" dirty="0" smtClean="0"/>
              <a:t>Cosmic Ray Veto: </a:t>
            </a:r>
            <a:r>
              <a:rPr lang="en-US" dirty="0">
                <a:latin typeface="Helvetica" panose="020B0604020202020204" pitchFamily="34" charset="0"/>
                <a:cs typeface="Helvetica" panose="020B0604020202020204" pitchFamily="34" charset="0"/>
              </a:rPr>
              <a:t>Quality Assurance and Safety Program for the Cosmic Ray Veto Module Factory (Mu2e-doc-4150)</a:t>
            </a:r>
            <a:endParaRPr lang="en-US" dirty="0" smtClean="0"/>
          </a:p>
          <a:p>
            <a:pPr lvl="2"/>
            <a:endParaRPr lang="en-US" dirty="0" smtClean="0"/>
          </a:p>
          <a:p>
            <a:endParaRPr lang="en-US" dirty="0"/>
          </a:p>
          <a:p>
            <a:endParaRPr lang="en-US" dirty="0" smtClean="0"/>
          </a:p>
        </p:txBody>
      </p:sp>
    </p:spTree>
    <p:extLst>
      <p:ext uri="{BB962C8B-B14F-4D97-AF65-F5344CB8AC3E}">
        <p14:creationId xmlns:p14="http://schemas.microsoft.com/office/powerpoint/2010/main" val="3446178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#6</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sp>
        <p:nvSpPr>
          <p:cNvPr id="9" name="Content Placeholder 2"/>
          <p:cNvSpPr>
            <a:spLocks noGrp="1"/>
          </p:cNvSpPr>
          <p:nvPr>
            <p:ph idx="1"/>
          </p:nvPr>
        </p:nvSpPr>
        <p:spPr>
          <a:xfrm>
            <a:off x="242887" y="900171"/>
            <a:ext cx="8824913" cy="5337647"/>
          </a:xfrm>
        </p:spPr>
        <p:txBody>
          <a:bodyPr/>
          <a:lstStyle/>
          <a:p>
            <a:r>
              <a:rPr lang="en-US" dirty="0" smtClean="0"/>
              <a:t>Has </a:t>
            </a:r>
            <a:r>
              <a:rPr lang="en-US" dirty="0"/>
              <a:t>the project responded satisfactorily to the </a:t>
            </a:r>
            <a:r>
              <a:rPr lang="en-US" dirty="0" smtClean="0"/>
              <a:t>recommendations </a:t>
            </a:r>
            <a:r>
              <a:rPr lang="en-US" dirty="0"/>
              <a:t>from the previous independent project review?</a:t>
            </a:r>
          </a:p>
          <a:p>
            <a:pPr lvl="1"/>
            <a:r>
              <a:rPr lang="en-US" dirty="0" smtClean="0"/>
              <a:t>Responses from past</a:t>
            </a:r>
          </a:p>
          <a:p>
            <a:pPr marL="457200" lvl="1" indent="0">
              <a:buNone/>
            </a:pPr>
            <a:r>
              <a:rPr lang="en-US" dirty="0"/>
              <a:t> </a:t>
            </a:r>
            <a:r>
              <a:rPr lang="en-US" dirty="0" smtClean="0"/>
              <a:t>   reviews.</a:t>
            </a:r>
          </a:p>
          <a:p>
            <a:pPr lvl="1"/>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209" y="1749838"/>
            <a:ext cx="524986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778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#7</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
        <p:nvSpPr>
          <p:cNvPr id="10" name="Content Placeholder 2"/>
          <p:cNvSpPr>
            <a:spLocks noGrp="1"/>
          </p:cNvSpPr>
          <p:nvPr>
            <p:ph idx="1"/>
          </p:nvPr>
        </p:nvSpPr>
        <p:spPr>
          <a:xfrm>
            <a:off x="228600" y="1043046"/>
            <a:ext cx="8672513" cy="4987867"/>
          </a:xfrm>
        </p:spPr>
        <p:txBody>
          <a:bodyPr/>
          <a:lstStyle/>
          <a:p>
            <a:r>
              <a:rPr lang="en-US" dirty="0" smtClean="0"/>
              <a:t>Is </a:t>
            </a:r>
            <a:r>
              <a:rPr lang="en-US" dirty="0" smtClean="0"/>
              <a:t>the detailed design sufficiently mature so that the project can continue with procurement and fabrication?  Has there been adequate progress on the long-lead procurement activities approved under CD-3a?</a:t>
            </a:r>
          </a:p>
          <a:p>
            <a:pPr lvl="1"/>
            <a:r>
              <a:rPr lang="en-US" dirty="0" smtClean="0"/>
              <a:t>Not applicable to CRV at CD-2 stage.</a:t>
            </a:r>
            <a:endParaRPr lang="en-US" dirty="0" smtClean="0"/>
          </a:p>
          <a:p>
            <a:endParaRPr lang="en-US" dirty="0"/>
          </a:p>
        </p:txBody>
      </p:sp>
    </p:spTree>
    <p:extLst>
      <p:ext uri="{BB962C8B-B14F-4D97-AF65-F5344CB8AC3E}">
        <p14:creationId xmlns:p14="http://schemas.microsoft.com/office/powerpoint/2010/main" val="194467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 </a:t>
            </a:r>
            <a:r>
              <a:rPr lang="en-US" dirty="0" smtClean="0"/>
              <a:t>#8</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sp>
        <p:nvSpPr>
          <p:cNvPr id="8" name="Content Placeholder 2"/>
          <p:cNvSpPr>
            <a:spLocks noGrp="1"/>
          </p:cNvSpPr>
          <p:nvPr>
            <p:ph idx="1"/>
          </p:nvPr>
        </p:nvSpPr>
        <p:spPr>
          <a:xfrm>
            <a:off x="228600" y="1043046"/>
            <a:ext cx="8672513" cy="4987867"/>
          </a:xfrm>
        </p:spPr>
        <p:txBody>
          <a:bodyPr/>
          <a:lstStyle/>
          <a:p>
            <a:r>
              <a:rPr lang="en-US" dirty="0" smtClean="0"/>
              <a:t>Is </a:t>
            </a:r>
            <a:r>
              <a:rPr lang="en-US" dirty="0"/>
              <a:t>the documentation required by DOE Order 413.3b for CD-3b complete</a:t>
            </a:r>
            <a:r>
              <a:rPr lang="en-US" dirty="0" smtClean="0"/>
              <a:t>?</a:t>
            </a:r>
          </a:p>
          <a:p>
            <a:pPr lvl="1"/>
            <a:r>
              <a:rPr lang="en-US" dirty="0"/>
              <a:t>Not applicable to CRV at CD-2 stage.</a:t>
            </a:r>
          </a:p>
          <a:p>
            <a:endParaRPr lang="en-US" dirty="0"/>
          </a:p>
        </p:txBody>
      </p:sp>
    </p:spTree>
    <p:extLst>
      <p:ext uri="{BB962C8B-B14F-4D97-AF65-F5344CB8AC3E}">
        <p14:creationId xmlns:p14="http://schemas.microsoft.com/office/powerpoint/2010/main" val="1141939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Level 2 Graphics and Tables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Tree>
    <p:extLst>
      <p:ext uri="{BB962C8B-B14F-4D97-AF65-F5344CB8AC3E}">
        <p14:creationId xmlns:p14="http://schemas.microsoft.com/office/powerpoint/2010/main" val="499111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Cost Table:  CRV</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sp>
        <p:nvSpPr>
          <p:cNvPr id="10" name="TextBox 9"/>
          <p:cNvSpPr txBox="1"/>
          <p:nvPr/>
        </p:nvSpPr>
        <p:spPr>
          <a:xfrm>
            <a:off x="317500" y="868708"/>
            <a:ext cx="3888744" cy="707886"/>
          </a:xfrm>
          <a:prstGeom prst="rect">
            <a:avLst/>
          </a:prstGeom>
          <a:noFill/>
        </p:spPr>
        <p:txBody>
          <a:bodyPr wrap="square" rtlCol="0">
            <a:spAutoFit/>
          </a:bodyPr>
          <a:lstStyle/>
          <a:p>
            <a:r>
              <a:rPr lang="en-US" sz="2000" dirty="0" smtClean="0"/>
              <a:t>Costs are fully burdened in AY $K</a:t>
            </a:r>
          </a:p>
          <a:p>
            <a:r>
              <a:rPr lang="en-US" sz="2000" dirty="0" smtClean="0"/>
              <a:t>Includes actuals</a:t>
            </a:r>
            <a:endParaRPr lang="en-US" sz="2000" dirty="0"/>
          </a:p>
        </p:txBody>
      </p:sp>
      <p:sp>
        <p:nvSpPr>
          <p:cNvPr id="11" name="TextBox 10"/>
          <p:cNvSpPr txBox="1"/>
          <p:nvPr/>
        </p:nvSpPr>
        <p:spPr>
          <a:xfrm>
            <a:off x="5595257" y="791294"/>
            <a:ext cx="3256643" cy="707886"/>
          </a:xfrm>
          <a:prstGeom prst="rect">
            <a:avLst/>
          </a:prstGeom>
          <a:noFill/>
        </p:spPr>
        <p:txBody>
          <a:bodyPr wrap="square" rtlCol="0">
            <a:spAutoFit/>
          </a:bodyPr>
          <a:lstStyle/>
          <a:p>
            <a:r>
              <a:rPr lang="en-US" sz="2000" dirty="0" smtClean="0"/>
              <a:t>Note: Labor </a:t>
            </a:r>
            <a:r>
              <a:rPr lang="en-US" sz="2000" dirty="0" err="1" smtClean="0"/>
              <a:t>Fermilab</a:t>
            </a:r>
            <a:r>
              <a:rPr lang="en-US" sz="2000" dirty="0" smtClean="0"/>
              <a:t> only; Univ. labor captured in M&amp;S. </a:t>
            </a:r>
            <a:endParaRPr lang="en-US" sz="2000" dirty="0"/>
          </a:p>
        </p:txBody>
      </p:sp>
      <p:graphicFrame>
        <p:nvGraphicFramePr>
          <p:cNvPr id="12" name="Table 11"/>
          <p:cNvGraphicFramePr>
            <a:graphicFrameLocks noGrp="1"/>
          </p:cNvGraphicFramePr>
          <p:nvPr/>
        </p:nvGraphicFramePr>
        <p:xfrm>
          <a:off x="457200" y="2064139"/>
          <a:ext cx="8229599" cy="3598085"/>
        </p:xfrm>
        <a:graphic>
          <a:graphicData uri="http://schemas.openxmlformats.org/drawingml/2006/table">
            <a:tbl>
              <a:tblPr/>
              <a:tblGrid>
                <a:gridCol w="2921709"/>
                <a:gridCol w="834097"/>
                <a:gridCol w="834097"/>
                <a:gridCol w="834097"/>
                <a:gridCol w="985751"/>
                <a:gridCol w="985751"/>
                <a:gridCol w="834097"/>
              </a:tblGrid>
              <a:tr h="236554">
                <a:tc>
                  <a:txBody>
                    <a:bodyPr/>
                    <a:lstStyle/>
                    <a:p>
                      <a:pPr algn="l" fontAlgn="b"/>
                      <a:r>
                        <a:rPr lang="en-US" sz="1200" b="0" i="0" u="none" strike="noStrike" dirty="0">
                          <a:effectLst/>
                          <a:latin typeface="Microsoft Sans Serif"/>
                        </a:rPr>
                        <a:t> </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200" b="1" i="0" u="none" strike="noStrike">
                          <a:solidFill>
                            <a:srgbClr val="FFFFFF"/>
                          </a:solidFill>
                          <a:effectLst/>
                          <a:latin typeface="Arial"/>
                        </a:rPr>
                        <a:t>Base Cost (AY K$)</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FFFFFF"/>
                          </a:solidFill>
                          <a:effectLst/>
                          <a:latin typeface="Arial"/>
                        </a:rPr>
                        <a:t> </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7111" marR="7111" marT="711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7111" marR="7111" marT="711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759437">
                <a:tc>
                  <a:txBody>
                    <a:bodyPr/>
                    <a:lstStyle/>
                    <a:p>
                      <a:pPr algn="l" fontAlgn="b"/>
                      <a:r>
                        <a:rPr lang="en-US" sz="1200" b="0" i="0" u="none" strike="noStrike">
                          <a:effectLst/>
                          <a:latin typeface="Microsoft Sans Serif"/>
                        </a:rPr>
                        <a:t> </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M&amp;S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Labor</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Uncertainty (on remaining budget)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 Contingency (on remaining budget)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 Cost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36554">
                <a:tc>
                  <a:txBody>
                    <a:bodyPr/>
                    <a:lstStyle/>
                    <a:p>
                      <a:pPr algn="l" fontAlgn="ctr"/>
                      <a:r>
                        <a:rPr lang="en-US" sz="1200" b="0" i="0" u="none" strike="noStrike">
                          <a:effectLst/>
                          <a:latin typeface="Microsoft Sans Serif"/>
                        </a:rPr>
                        <a:t>475.8.1 Project Management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267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178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445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75</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21%</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520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475.8.2 Mechanical Design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24</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38%</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475.8.3 Scintillator extrusions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567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1,029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209</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1,238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475.8.4 Fibers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106</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24%</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568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475.8.5 Photodetectors (SiPMs)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464</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305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769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190</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41%</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959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475.8.6  Electronics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1,314</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407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1,720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511</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33%</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2,231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475.8.7 Module Fabrication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1,482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1,490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466</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35%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1,956</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475.8.8 Detector assembly and installation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127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81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208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64</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273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475.8.9 Conceptual Design/R&amp;D</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258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252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511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 </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0%</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511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475.8.99 Risk Based Contingency</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318</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318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Grand Total</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5,077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1,696</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6,773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1,963</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38%</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dirty="0">
                          <a:effectLst/>
                          <a:latin typeface="Microsoft Sans Serif"/>
                        </a:rPr>
                        <a:t>8,735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Tree>
    <p:extLst>
      <p:ext uri="{BB962C8B-B14F-4D97-AF65-F5344CB8AC3E}">
        <p14:creationId xmlns:p14="http://schemas.microsoft.com/office/powerpoint/2010/main" val="4009359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7300" y="868649"/>
            <a:ext cx="5582149" cy="5394960"/>
          </a:xfrm>
          <a:prstGeom prst="rect">
            <a:avLst/>
          </a:prstGeom>
        </p:spPr>
      </p:pic>
    </p:spTree>
    <p:extLst>
      <p:ext uri="{BB962C8B-B14F-4D97-AF65-F5344CB8AC3E}">
        <p14:creationId xmlns:p14="http://schemas.microsoft.com/office/powerpoint/2010/main" val="668064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Cost Table:  CRV</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sp>
        <p:nvSpPr>
          <p:cNvPr id="10" name="TextBox 9"/>
          <p:cNvSpPr txBox="1"/>
          <p:nvPr/>
        </p:nvSpPr>
        <p:spPr>
          <a:xfrm>
            <a:off x="4931142" y="333720"/>
            <a:ext cx="3980183" cy="400110"/>
          </a:xfrm>
          <a:prstGeom prst="rect">
            <a:avLst/>
          </a:prstGeom>
          <a:noFill/>
        </p:spPr>
        <p:txBody>
          <a:bodyPr wrap="square" rtlCol="0">
            <a:spAutoFit/>
          </a:bodyPr>
          <a:lstStyle/>
          <a:p>
            <a:r>
              <a:rPr lang="en-US" sz="2000" dirty="0" smtClean="0"/>
              <a:t>Costs are fully burdened in AY $K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59" y="868708"/>
            <a:ext cx="7577379" cy="5303520"/>
          </a:xfrm>
          <a:prstGeom prst="rect">
            <a:avLst/>
          </a:prstGeom>
        </p:spPr>
      </p:pic>
    </p:spTree>
    <p:extLst>
      <p:ext uri="{BB962C8B-B14F-4D97-AF65-F5344CB8AC3E}">
        <p14:creationId xmlns:p14="http://schemas.microsoft.com/office/powerpoint/2010/main" val="3843378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Costed</a:t>
            </a:r>
            <a:r>
              <a:rPr lang="en-US" dirty="0"/>
              <a:t> </a:t>
            </a:r>
            <a:r>
              <a:rPr lang="en-US" dirty="0" smtClean="0"/>
              <a:t>/ </a:t>
            </a:r>
            <a:r>
              <a:rPr lang="en-US" dirty="0" err="1" smtClean="0"/>
              <a:t>Uncosted</a:t>
            </a:r>
            <a:r>
              <a:rPr lang="en-US" dirty="0" smtClean="0"/>
              <a:t> Labor by Hours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pic>
        <p:nvPicPr>
          <p:cNvPr id="368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84" y="1143025"/>
            <a:ext cx="8229600" cy="495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103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Fermilab</a:t>
            </a:r>
            <a:r>
              <a:rPr lang="en-US" dirty="0" smtClean="0"/>
              <a:t> / non-</a:t>
            </a:r>
            <a:r>
              <a:rPr lang="en-US" dirty="0" err="1" smtClean="0"/>
              <a:t>Fermilab</a:t>
            </a:r>
            <a:r>
              <a:rPr lang="en-US" dirty="0" smtClean="0"/>
              <a:t> Labor by Hours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pic>
        <p:nvPicPr>
          <p:cNvPr id="3789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6559" y="960147"/>
            <a:ext cx="8229600" cy="510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053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Cost Breakdown: Sub-Project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2354270580"/>
              </p:ext>
            </p:extLst>
          </p:nvPr>
        </p:nvGraphicFramePr>
        <p:xfrm>
          <a:off x="1255568" y="1062282"/>
          <a:ext cx="715687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4023366" y="4110691"/>
            <a:ext cx="876622" cy="369332"/>
          </a:xfrm>
          <a:prstGeom prst="rect">
            <a:avLst/>
          </a:prstGeom>
          <a:noFill/>
        </p:spPr>
        <p:txBody>
          <a:bodyPr wrap="square" rtlCol="0">
            <a:spAutoFit/>
          </a:bodyPr>
          <a:lstStyle/>
          <a:p>
            <a:r>
              <a:rPr lang="en-US" sz="1800" dirty="0" err="1" smtClean="0"/>
              <a:t>SiPMs</a:t>
            </a:r>
            <a:endParaRPr lang="en-US" sz="1800"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spTree>
    <p:extLst>
      <p:ext uri="{BB962C8B-B14F-4D97-AF65-F5344CB8AC3E}">
        <p14:creationId xmlns:p14="http://schemas.microsoft.com/office/powerpoint/2010/main" val="1212518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Cost Breakdown: Resource Type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
        <p:nvSpPr>
          <p:cNvPr id="7" name="TextBox 6"/>
          <p:cNvSpPr txBox="1"/>
          <p:nvPr/>
        </p:nvSpPr>
        <p:spPr>
          <a:xfrm>
            <a:off x="4937756" y="1024951"/>
            <a:ext cx="4023317" cy="400110"/>
          </a:xfrm>
          <a:prstGeom prst="rect">
            <a:avLst/>
          </a:prstGeom>
          <a:noFill/>
        </p:spPr>
        <p:txBody>
          <a:bodyPr wrap="square" rtlCol="0">
            <a:spAutoFit/>
          </a:bodyPr>
          <a:lstStyle/>
          <a:p>
            <a:r>
              <a:rPr lang="en-US" sz="2000" dirty="0" smtClean="0"/>
              <a:t>Note:  non-Fermi labor hours &gt; Fermi</a:t>
            </a:r>
            <a:endParaRPr lang="en-US" sz="2000" dirty="0"/>
          </a:p>
        </p:txBody>
      </p:sp>
      <p:graphicFrame>
        <p:nvGraphicFramePr>
          <p:cNvPr id="9" name="Chart 8"/>
          <p:cNvGraphicFramePr>
            <a:graphicFrameLocks/>
          </p:cNvGraphicFramePr>
          <p:nvPr>
            <p:extLst>
              <p:ext uri="{D42A27DB-BD31-4B8C-83A1-F6EECF244321}">
                <p14:modId xmlns:p14="http://schemas.microsoft.com/office/powerpoint/2010/main" val="3510069932"/>
              </p:ext>
            </p:extLst>
          </p:nvPr>
        </p:nvGraphicFramePr>
        <p:xfrm>
          <a:off x="1290204" y="1233919"/>
          <a:ext cx="6563591"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spTree>
    <p:extLst>
      <p:ext uri="{BB962C8B-B14F-4D97-AF65-F5344CB8AC3E}">
        <p14:creationId xmlns:p14="http://schemas.microsoft.com/office/powerpoint/2010/main" val="1019709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Labor Resources by FY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827172980"/>
              </p:ext>
            </p:extLst>
          </p:nvPr>
        </p:nvGraphicFramePr>
        <p:xfrm>
          <a:off x="1286597" y="1143025"/>
          <a:ext cx="6554932"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4729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Quality of Estimate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223974846"/>
              </p:ext>
            </p:extLst>
          </p:nvPr>
        </p:nvGraphicFramePr>
        <p:xfrm>
          <a:off x="1086716" y="1106669"/>
          <a:ext cx="6970568"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spTree>
    <p:extLst>
      <p:ext uri="{BB962C8B-B14F-4D97-AF65-F5344CB8AC3E}">
        <p14:creationId xmlns:p14="http://schemas.microsoft.com/office/powerpoint/2010/main" val="461057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Labor Resources by FY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37</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915885061"/>
              </p:ext>
            </p:extLst>
          </p:nvPr>
        </p:nvGraphicFramePr>
        <p:xfrm>
          <a:off x="1205082" y="1134622"/>
          <a:ext cx="6554932"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4297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Labor / Material Breakdown by FY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2705416607"/>
              </p:ext>
            </p:extLst>
          </p:nvPr>
        </p:nvGraphicFramePr>
        <p:xfrm>
          <a:off x="1099157" y="1394077"/>
          <a:ext cx="7238134" cy="466638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spTree>
    <p:extLst>
      <p:ext uri="{BB962C8B-B14F-4D97-AF65-F5344CB8AC3E}">
        <p14:creationId xmlns:p14="http://schemas.microsoft.com/office/powerpoint/2010/main" val="3040987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Cost Breakdown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spTree>
    <p:extLst>
      <p:ext uri="{BB962C8B-B14F-4D97-AF65-F5344CB8AC3E}">
        <p14:creationId xmlns:p14="http://schemas.microsoft.com/office/powerpoint/2010/main" val="101458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How Do We Share Information?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
        <p:nvSpPr>
          <p:cNvPr id="8" name="TextBox 7"/>
          <p:cNvSpPr txBox="1"/>
          <p:nvPr/>
        </p:nvSpPr>
        <p:spPr>
          <a:xfrm>
            <a:off x="114325" y="960147"/>
            <a:ext cx="4274797" cy="3978012"/>
          </a:xfrm>
          <a:prstGeom prst="rect">
            <a:avLst/>
          </a:prstGeom>
          <a:noFill/>
        </p:spPr>
        <p:txBody>
          <a:bodyPr wrap="square" rtlCol="0">
            <a:spAutoFit/>
          </a:bodyPr>
          <a:lstStyle/>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Weekly CRV meetings</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Meeting talks, memos, permanent repository: Mu2e </a:t>
            </a:r>
            <a:r>
              <a:rPr lang="en-US" sz="2000" dirty="0" err="1" smtClean="0">
                <a:latin typeface="Helvetica" panose="020B0604020202020204" pitchFamily="34" charset="0"/>
                <a:cs typeface="Helvetica" panose="020B0604020202020204" pitchFamily="34" charset="0"/>
              </a:rPr>
              <a:t>docdb</a:t>
            </a:r>
            <a:endParaRPr lang="en-US" sz="2000" dirty="0" smtClean="0">
              <a:latin typeface="Helvetica" panose="020B0604020202020204" pitchFamily="34" charset="0"/>
              <a:cs typeface="Helvetica" panose="020B0604020202020204" pitchFamily="34" charset="0"/>
            </a:endParaRP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Temporary repository: Network drive hosted at </a:t>
            </a:r>
            <a:r>
              <a:rPr lang="en-US" sz="2000" dirty="0" err="1" smtClean="0">
                <a:latin typeface="Helvetica" panose="020B0604020202020204" pitchFamily="34" charset="0"/>
                <a:cs typeface="Helvetica" panose="020B0604020202020204" pitchFamily="34" charset="0"/>
              </a:rPr>
              <a:t>UVa</a:t>
            </a:r>
            <a:r>
              <a:rPr lang="en-US" sz="2000" dirty="0" smtClean="0">
                <a:latin typeface="Helvetica" panose="020B0604020202020204" pitchFamily="34" charset="0"/>
                <a:cs typeface="Helvetica" panose="020B0604020202020204" pitchFamily="34" charset="0"/>
              </a:rPr>
              <a:t> with web interface</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CRV webpage has important links</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Google doc on Google Drive for action items</a:t>
            </a:r>
          </a:p>
          <a:p>
            <a:pPr marL="342900" indent="-342900">
              <a:spcAft>
                <a:spcPts val="300"/>
              </a:spcAft>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80511" y="1000801"/>
            <a:ext cx="4572000" cy="4291914"/>
          </a:xfrm>
          <a:prstGeom prst="rect">
            <a:avLst/>
          </a:prstGeom>
        </p:spPr>
      </p:pic>
    </p:spTree>
    <p:extLst>
      <p:ext uri="{BB962C8B-B14F-4D97-AF65-F5344CB8AC3E}">
        <p14:creationId xmlns:p14="http://schemas.microsoft.com/office/powerpoint/2010/main" val="287003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40</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49442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187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 Extrusions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41</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40136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153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42</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5407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97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Photodetectors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43</a:t>
            </a:fld>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143025"/>
            <a:ext cx="761160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161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44</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40" y="1234464"/>
            <a:ext cx="74690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073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69596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550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Installation &amp; Assembly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46</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5575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191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Resource Type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47</a:t>
            </a:fld>
            <a:endParaRPr lang="en-US" dirty="0"/>
          </a:p>
        </p:txBody>
      </p:sp>
    </p:spTree>
    <p:extLst>
      <p:ext uri="{BB962C8B-B14F-4D97-AF65-F5344CB8AC3E}">
        <p14:creationId xmlns:p14="http://schemas.microsoft.com/office/powerpoint/2010/main" val="3394366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48</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234464"/>
            <a:ext cx="692117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231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 Extrusions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49</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249362"/>
            <a:ext cx="692459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24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A Few Notes</a:t>
            </a:r>
            <a:endParaRPr lang="en-US" dirty="0"/>
          </a:p>
        </p:txBody>
      </p:sp>
      <p:sp>
        <p:nvSpPr>
          <p:cNvPr id="3" name="Content Placeholder 2"/>
          <p:cNvSpPr>
            <a:spLocks noGrp="1"/>
          </p:cNvSpPr>
          <p:nvPr>
            <p:ph idx="1"/>
          </p:nvPr>
        </p:nvSpPr>
        <p:spPr>
          <a:xfrm>
            <a:off x="242887" y="868708"/>
            <a:ext cx="8672513" cy="5403441"/>
          </a:xfrm>
        </p:spPr>
        <p:txBody>
          <a:bodyPr/>
          <a:lstStyle/>
          <a:p>
            <a:pPr>
              <a:spcBef>
                <a:spcPts val="0"/>
              </a:spcBef>
              <a:spcAft>
                <a:spcPts val="600"/>
              </a:spcAft>
            </a:pPr>
            <a:r>
              <a:rPr lang="en-US" sz="2000" dirty="0" smtClean="0">
                <a:latin typeface="Helvetica" panose="020B0604020202020204" pitchFamily="34" charset="0"/>
                <a:cs typeface="Helvetica" panose="020B0604020202020204" pitchFamily="34" charset="0"/>
              </a:rPr>
              <a:t>Spares are off-project.  </a:t>
            </a:r>
          </a:p>
          <a:p>
            <a:pPr lvl="1">
              <a:spcBef>
                <a:spcPts val="0"/>
              </a:spcBef>
              <a:spcAft>
                <a:spcPts val="600"/>
              </a:spcAft>
            </a:pPr>
            <a:r>
              <a:rPr lang="en-US" sz="2000" dirty="0" smtClean="0">
                <a:latin typeface="Helvetica" panose="020B0604020202020204" pitchFamily="34" charset="0"/>
                <a:cs typeface="Helvetica" panose="020B0604020202020204" pitchFamily="34" charset="0"/>
              </a:rPr>
              <a:t>Put into 475.10</a:t>
            </a:r>
          </a:p>
          <a:p>
            <a:pPr lvl="1">
              <a:spcBef>
                <a:spcPts val="0"/>
              </a:spcBef>
              <a:spcAft>
                <a:spcPts val="600"/>
              </a:spcAft>
            </a:pPr>
            <a:r>
              <a:rPr lang="en-US" sz="2000" dirty="0" smtClean="0">
                <a:latin typeface="Helvetica" panose="020B0604020202020204" pitchFamily="34" charset="0"/>
                <a:cs typeface="Helvetica" panose="020B0604020202020204" pitchFamily="34" charset="0"/>
              </a:rPr>
              <a:t>This sometimes leads to curious gaps between activities that should be contiguous in the Gantt chart</a:t>
            </a:r>
          </a:p>
          <a:p>
            <a:pPr>
              <a:spcBef>
                <a:spcPts val="0"/>
              </a:spcBef>
              <a:spcAft>
                <a:spcPts val="600"/>
              </a:spcAft>
            </a:pPr>
            <a:r>
              <a:rPr lang="en-US" sz="2000" dirty="0" smtClean="0">
                <a:latin typeface="Helvetica" panose="020B0604020202020204" pitchFamily="34" charset="0"/>
                <a:cs typeface="Helvetica" panose="020B0604020202020204" pitchFamily="34" charset="0"/>
              </a:rPr>
              <a:t>Installation off project (WBS 8.8.5)</a:t>
            </a:r>
          </a:p>
          <a:p>
            <a:pPr>
              <a:spcBef>
                <a:spcPts val="0"/>
              </a:spcBef>
              <a:spcAft>
                <a:spcPts val="600"/>
              </a:spcAft>
            </a:pPr>
            <a:r>
              <a:rPr lang="en-US" sz="2000" dirty="0" smtClean="0">
                <a:latin typeface="Helvetica" panose="020B0604020202020204" pitchFamily="34" charset="0"/>
                <a:cs typeface="Helvetica" panose="020B0604020202020204" pitchFamily="34" charset="0"/>
              </a:rPr>
              <a:t>475.8.9 is where OPC costs have been rolled up</a:t>
            </a:r>
          </a:p>
          <a:p>
            <a:pPr>
              <a:spcBef>
                <a:spcPts val="0"/>
              </a:spcBef>
              <a:spcAft>
                <a:spcPts val="600"/>
              </a:spcAft>
            </a:pPr>
            <a:r>
              <a:rPr lang="en-US" sz="2000" dirty="0" smtClean="0">
                <a:latin typeface="Helvetica" panose="020B0604020202020204" pitchFamily="34" charset="0"/>
                <a:cs typeface="Helvetica" panose="020B0604020202020204" pitchFamily="34" charset="0"/>
              </a:rPr>
              <a:t>Baseline start date is May 1, </a:t>
            </a:r>
            <a:r>
              <a:rPr lang="en-US" sz="2000" dirty="0" smtClean="0">
                <a:latin typeface="Helvetica" panose="020B0604020202020204" pitchFamily="34" charset="0"/>
                <a:cs typeface="Helvetica" panose="020B0604020202020204" pitchFamily="34" charset="0"/>
              </a:rPr>
              <a:t>2014</a:t>
            </a:r>
          </a:p>
          <a:p>
            <a:pPr>
              <a:spcBef>
                <a:spcPts val="0"/>
              </a:spcBef>
              <a:spcAft>
                <a:spcPts val="600"/>
              </a:spcAft>
            </a:pPr>
            <a:r>
              <a:rPr lang="en-US" sz="2000" dirty="0" smtClean="0">
                <a:latin typeface="Helvetica" panose="020B0604020202020204" pitchFamily="34" charset="0"/>
                <a:cs typeface="Helvetica" panose="020B0604020202020204" pitchFamily="34" charset="0"/>
              </a:rPr>
              <a:t>You may find apparent differences between BOEs and WBS (P6)</a:t>
            </a:r>
          </a:p>
          <a:p>
            <a:pPr lvl="1">
              <a:spcBef>
                <a:spcPts val="0"/>
              </a:spcBef>
              <a:spcAft>
                <a:spcPts val="600"/>
              </a:spcAft>
            </a:pPr>
            <a:r>
              <a:rPr lang="en-US" sz="1800" dirty="0" smtClean="0">
                <a:latin typeface="Helvetica" panose="020B0604020202020204" pitchFamily="34" charset="0"/>
                <a:cs typeface="Helvetica" panose="020B0604020202020204" pitchFamily="34" charset="0"/>
              </a:rPr>
              <a:t>Most should be due to the fact that when SOWs (To </a:t>
            </a:r>
            <a:r>
              <a:rPr lang="en-US" sz="1800" dirty="0" err="1" smtClean="0">
                <a:latin typeface="Helvetica" panose="020B0604020202020204" pitchFamily="34" charset="0"/>
                <a:cs typeface="Helvetica" panose="020B0604020202020204" pitchFamily="34" charset="0"/>
              </a:rPr>
              <a:t>UVa</a:t>
            </a:r>
            <a:r>
              <a:rPr lang="en-US" sz="1800" dirty="0" smtClean="0">
                <a:latin typeface="Helvetica" panose="020B0604020202020204" pitchFamily="34" charset="0"/>
                <a:cs typeface="Helvetica" panose="020B0604020202020204" pitchFamily="34" charset="0"/>
              </a:rPr>
              <a:t> for example) are executed, hours are converted to $ in P6.</a:t>
            </a:r>
          </a:p>
          <a:p>
            <a:pPr>
              <a:spcBef>
                <a:spcPts val="0"/>
              </a:spcBef>
              <a:spcAft>
                <a:spcPts val="600"/>
              </a:spcAft>
            </a:pPr>
            <a:r>
              <a:rPr lang="en-US" sz="2000" dirty="0" smtClean="0">
                <a:latin typeface="Helvetica" panose="020B0604020202020204" pitchFamily="34" charset="0"/>
                <a:cs typeface="Helvetica" panose="020B0604020202020204" pitchFamily="34" charset="0"/>
              </a:rPr>
              <a:t>Labor to non-</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 institutions shows up at M&amp;S</a:t>
            </a:r>
            <a:endParaRPr lang="en-US" sz="2000" dirty="0" smtClean="0">
              <a:latin typeface="Helvetica" panose="020B0604020202020204" pitchFamily="34" charset="0"/>
              <a:cs typeface="Helvetica" panose="020B0604020202020204" pitchFamily="34" charset="0"/>
            </a:endParaRPr>
          </a:p>
          <a:p>
            <a:pPr>
              <a:spcBef>
                <a:spcPts val="0"/>
              </a:spcBef>
              <a:spcAft>
                <a:spcPts val="600"/>
              </a:spcAft>
            </a:pPr>
            <a:r>
              <a:rPr lang="en-US" sz="2000" dirty="0" smtClean="0">
                <a:latin typeface="Helvetica" panose="020B0604020202020204" pitchFamily="34" charset="0"/>
                <a:cs typeface="Helvetica" panose="020B0604020202020204" pitchFamily="34" charset="0"/>
              </a:rPr>
              <a:t>Two major resources:</a:t>
            </a:r>
          </a:p>
          <a:p>
            <a:pPr lvl="1">
              <a:spcBef>
                <a:spcPts val="0"/>
              </a:spcBef>
              <a:spcAft>
                <a:spcPts val="600"/>
              </a:spcAft>
            </a:pPr>
            <a:r>
              <a:rPr lang="en-US" sz="2000" dirty="0" smtClean="0">
                <a:latin typeface="Helvetica" panose="020B0604020202020204" pitchFamily="34" charset="0"/>
                <a:cs typeface="Helvetica" panose="020B0604020202020204" pitchFamily="34" charset="0"/>
              </a:rPr>
              <a:t>TDR (docdb-4299)</a:t>
            </a:r>
          </a:p>
          <a:p>
            <a:pPr lvl="1">
              <a:spcBef>
                <a:spcPts val="0"/>
              </a:spcBef>
              <a:spcAft>
                <a:spcPts val="600"/>
              </a:spcAft>
            </a:pPr>
            <a:r>
              <a:rPr lang="en-US" sz="2000" dirty="0" smtClean="0">
                <a:latin typeface="Helvetica" panose="020B0604020202020204" pitchFamily="34" charset="0"/>
                <a:cs typeface="Helvetica" panose="020B0604020202020204" pitchFamily="34" charset="0"/>
              </a:rPr>
              <a:t>crv_parameters.xlsx (docdb-862):  has every important number</a:t>
            </a:r>
            <a:endParaRPr lang="en-US" sz="2000" dirty="0">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Tree>
    <p:extLst>
      <p:ext uri="{BB962C8B-B14F-4D97-AF65-F5344CB8AC3E}">
        <p14:creationId xmlns:p14="http://schemas.microsoft.com/office/powerpoint/2010/main" val="2212147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50</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1227137"/>
            <a:ext cx="683244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79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Photodetectors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51</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387" y="1239837"/>
            <a:ext cx="67891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824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52</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243012"/>
            <a:ext cx="678993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276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53</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249362"/>
            <a:ext cx="690628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072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Installation &amp; Assembly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54</a:t>
            </a:fld>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4" y="1212850"/>
            <a:ext cx="68301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142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Quality of Estimate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55</a:t>
            </a:fld>
            <a:endParaRPr lang="en-US" dirty="0"/>
          </a:p>
        </p:txBody>
      </p:sp>
    </p:spTree>
    <p:extLst>
      <p:ext uri="{BB962C8B-B14F-4D97-AF65-F5344CB8AC3E}">
        <p14:creationId xmlns:p14="http://schemas.microsoft.com/office/powerpoint/2010/main" val="2303567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56</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40" y="1353532"/>
            <a:ext cx="751240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081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 Extrusions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57</a:t>
            </a:fld>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382712"/>
            <a:ext cx="763064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130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58</a:t>
            </a:fld>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234464"/>
            <a:ext cx="768284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164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Photodetectors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59</a:t>
            </a:fld>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538" y="1355724"/>
            <a:ext cx="788148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95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Design:  External Review</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
        <p:nvSpPr>
          <p:cNvPr id="10" name="TextBox 9"/>
          <p:cNvSpPr txBox="1"/>
          <p:nvPr/>
        </p:nvSpPr>
        <p:spPr>
          <a:xfrm>
            <a:off x="228601" y="908685"/>
            <a:ext cx="8549593" cy="3247043"/>
          </a:xfrm>
          <a:prstGeom prst="rect">
            <a:avLst/>
          </a:prstGeom>
          <a:noFill/>
        </p:spPr>
        <p:txBody>
          <a:bodyPr wrap="square" rtlCol="0">
            <a:spAutoFit/>
          </a:bodyPr>
          <a:lstStyle/>
          <a:p>
            <a:pPr marL="230188" indent="-230188">
              <a:spcAft>
                <a:spcPts val="600"/>
              </a:spcAft>
              <a:buFont typeface="Arial" pitchFamily="34" charset="0"/>
              <a:buChar char="•"/>
            </a:pPr>
            <a:r>
              <a:rPr lang="en-US" sz="2000" dirty="0" smtClean="0">
                <a:latin typeface="Helvetica" panose="020B0604020202020204" pitchFamily="34" charset="0"/>
                <a:cs typeface="Helvetica" panose="020B0604020202020204" pitchFamily="34" charset="0"/>
              </a:rPr>
              <a:t>We had a day-long external review of:  (1) design, (2) </a:t>
            </a:r>
            <a:r>
              <a:rPr lang="en-US" sz="2000" dirty="0" err="1" smtClean="0">
                <a:latin typeface="Helvetica" panose="020B0604020202020204" pitchFamily="34" charset="0"/>
                <a:cs typeface="Helvetica" panose="020B0604020202020204" pitchFamily="34" charset="0"/>
              </a:rPr>
              <a:t>photodetectors</a:t>
            </a:r>
            <a:r>
              <a:rPr lang="en-US" sz="2000" dirty="0" smtClean="0">
                <a:latin typeface="Helvetica" panose="020B0604020202020204" pitchFamily="34" charset="0"/>
                <a:cs typeface="Helvetica" panose="020B0604020202020204" pitchFamily="34" charset="0"/>
              </a:rPr>
              <a:t>, (3) electronics, and (4) module fabrication.</a:t>
            </a:r>
          </a:p>
          <a:p>
            <a:pPr marL="230188" indent="-230188">
              <a:spcAft>
                <a:spcPts val="600"/>
              </a:spcAft>
              <a:buFont typeface="Arial" pitchFamily="34" charset="0"/>
              <a:buChar char="•"/>
            </a:pPr>
            <a:r>
              <a:rPr lang="en-US" sz="2000" dirty="0" smtClean="0">
                <a:latin typeface="Helvetica" panose="020B0604020202020204" pitchFamily="34" charset="0"/>
                <a:cs typeface="Helvetica" panose="020B0604020202020204" pitchFamily="34" charset="0"/>
              </a:rPr>
              <a:t>Reviewers:  Jim Freeman (</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 Karen </a:t>
            </a:r>
            <a:r>
              <a:rPr lang="en-US" sz="2000" dirty="0" err="1" smtClean="0">
                <a:latin typeface="Helvetica" panose="020B0604020202020204" pitchFamily="34" charset="0"/>
                <a:cs typeface="Helvetica" panose="020B0604020202020204" pitchFamily="34" charset="0"/>
              </a:rPr>
              <a:t>Kephart</a:t>
            </a:r>
            <a:r>
              <a:rPr lang="en-US" sz="2000" dirty="0" smtClean="0">
                <a:latin typeface="Helvetica" panose="020B0604020202020204" pitchFamily="34" charset="0"/>
                <a:cs typeface="Helvetica" panose="020B0604020202020204" pitchFamily="34" charset="0"/>
              </a:rPr>
              <a:t> (</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 </a:t>
            </a:r>
            <a:r>
              <a:rPr lang="en-US" sz="2000" dirty="0" err="1" smtClean="0">
                <a:latin typeface="Helvetica" panose="020B0604020202020204" pitchFamily="34" charset="0"/>
                <a:cs typeface="Helvetica" panose="020B0604020202020204" pitchFamily="34" charset="0"/>
              </a:rPr>
              <a:t>Iouri</a:t>
            </a:r>
            <a:r>
              <a:rPr lang="en-US" sz="2000" dirty="0" smtClean="0">
                <a:latin typeface="Helvetica" panose="020B0604020202020204" pitchFamily="34" charset="0"/>
                <a:cs typeface="Helvetica" panose="020B0604020202020204" pitchFamily="34" charset="0"/>
              </a:rPr>
              <a:t> </a:t>
            </a:r>
            <a:r>
              <a:rPr lang="en-US" sz="2000" dirty="0" err="1" smtClean="0">
                <a:latin typeface="Helvetica" panose="020B0604020202020204" pitchFamily="34" charset="0"/>
                <a:cs typeface="Helvetica" panose="020B0604020202020204" pitchFamily="34" charset="0"/>
              </a:rPr>
              <a:t>Musienko</a:t>
            </a:r>
            <a:r>
              <a:rPr lang="en-US" sz="2000" dirty="0" smtClean="0">
                <a:latin typeface="Helvetica" panose="020B0604020202020204" pitchFamily="34" charset="0"/>
                <a:cs typeface="Helvetica" panose="020B0604020202020204" pitchFamily="34" charset="0"/>
              </a:rPr>
              <a:t> (Notre Dame), Dave </a:t>
            </a:r>
            <a:r>
              <a:rPr lang="en-US" sz="2000" dirty="0" err="1" smtClean="0">
                <a:latin typeface="Helvetica" panose="020B0604020202020204" pitchFamily="34" charset="0"/>
                <a:cs typeface="Helvetica" panose="020B0604020202020204" pitchFamily="34" charset="0"/>
              </a:rPr>
              <a:t>Pushka</a:t>
            </a:r>
            <a:r>
              <a:rPr lang="en-US" sz="2000" dirty="0" smtClean="0">
                <a:latin typeface="Helvetica" panose="020B0604020202020204" pitchFamily="34" charset="0"/>
                <a:cs typeface="Helvetica" panose="020B0604020202020204" pitchFamily="34" charset="0"/>
              </a:rPr>
              <a:t> (</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 and Sergey Los (</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a:t>
            </a:r>
          </a:p>
          <a:p>
            <a:pPr marL="230188" indent="-230188">
              <a:spcAft>
                <a:spcPts val="600"/>
              </a:spcAft>
              <a:buFont typeface="Arial" pitchFamily="34" charset="0"/>
              <a:buChar char="•"/>
            </a:pPr>
            <a:r>
              <a:rPr lang="en-US" sz="2000" dirty="0" smtClean="0">
                <a:latin typeface="Helvetica" panose="020B0604020202020204" pitchFamily="34" charset="0"/>
                <a:cs typeface="Helvetica" panose="020B0604020202020204" pitchFamily="34" charset="0"/>
              </a:rPr>
              <a:t>Findings are written up in docdb-4250.</a:t>
            </a:r>
          </a:p>
          <a:p>
            <a:pPr marL="230188" indent="-230188">
              <a:spcAft>
                <a:spcPts val="600"/>
              </a:spcAft>
              <a:buFont typeface="Arial" pitchFamily="34" charset="0"/>
              <a:buChar char="•"/>
            </a:pPr>
            <a:r>
              <a:rPr lang="en-US" sz="2000" dirty="0" smtClean="0">
                <a:latin typeface="Helvetica" panose="020B0604020202020204" pitchFamily="34" charset="0"/>
                <a:cs typeface="Helvetica" panose="020B0604020202020204" pitchFamily="34" charset="0"/>
              </a:rPr>
              <a:t>No major issues with either design and plan.</a:t>
            </a:r>
          </a:p>
          <a:p>
            <a:pPr marL="230188" indent="-230188">
              <a:spcAft>
                <a:spcPts val="600"/>
              </a:spcAft>
              <a:buFont typeface="Arial" pitchFamily="34" charset="0"/>
              <a:buChar char="•"/>
            </a:pPr>
            <a:endParaRPr lang="en-US" sz="2000" dirty="0">
              <a:latin typeface="Helvetica" panose="020B0604020202020204" pitchFamily="34" charset="0"/>
              <a:cs typeface="Helvetica" panose="020B0604020202020204" pitchFamily="34" charset="0"/>
            </a:endParaRPr>
          </a:p>
          <a:p>
            <a:pPr marL="230188" indent="-230188">
              <a:spcAft>
                <a:spcPts val="600"/>
              </a:spcAft>
              <a:buFont typeface="Arial" pitchFamily="34" charset="0"/>
              <a:buChar char="•"/>
            </a:pPr>
            <a:endParaRPr lang="en-US" sz="2000"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90403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60</a:t>
            </a:fld>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352549"/>
            <a:ext cx="737988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105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61</a:t>
            </a:fld>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20" y="1234464"/>
            <a:ext cx="764116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488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Installation &amp; Assembly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62</a:t>
            </a:fld>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4" y="1376362"/>
            <a:ext cx="808987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657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Labor / Material Breakdown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63</a:t>
            </a:fld>
            <a:endParaRPr lang="en-US" dirty="0"/>
          </a:p>
        </p:txBody>
      </p:sp>
    </p:spTree>
    <p:extLst>
      <p:ext uri="{BB962C8B-B14F-4D97-AF65-F5344CB8AC3E}">
        <p14:creationId xmlns:p14="http://schemas.microsoft.com/office/powerpoint/2010/main" val="3699245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64</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874537"/>
            <a:ext cx="7315200" cy="38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878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 Extrusions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65</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415" y="2057415"/>
            <a:ext cx="7315200" cy="38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186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66</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783097"/>
            <a:ext cx="7315200" cy="406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785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Photodetectors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67</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61" y="1874537"/>
            <a:ext cx="7315200" cy="38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792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68</a:t>
            </a:fld>
            <a:endParaRPr lang="en-US" dirty="0"/>
          </a:p>
        </p:txBody>
      </p:sp>
      <p:sp>
        <p:nvSpPr>
          <p:cNvPr id="7" name="TextBox 6"/>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783098"/>
            <a:ext cx="7315200" cy="38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2971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69</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111" y="1783098"/>
            <a:ext cx="7315200" cy="420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92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Plan for CD2</a:t>
            </a:r>
            <a:endParaRPr lang="en-US" dirty="0"/>
          </a:p>
        </p:txBody>
      </p:sp>
      <p:sp>
        <p:nvSpPr>
          <p:cNvPr id="4" name="Footer Placeholder 3"/>
          <p:cNvSpPr>
            <a:spLocks noGrp="1"/>
          </p:cNvSpPr>
          <p:nvPr>
            <p:ph type="ftr" sz="quarter" idx="11"/>
          </p:nvPr>
        </p:nvSpPr>
        <p:spPr/>
        <p:txBody>
          <a:bodyPr/>
          <a:lstStyle/>
          <a:p>
            <a:r>
              <a:rPr lang="en-US" smtClean="0"/>
              <a:t>CD-2/3b Review -  Cosmic Ray Veto:  8.1 Project Management</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7</a:t>
            </a:fld>
            <a:endParaRPr lang="en-US" dirty="0"/>
          </a:p>
        </p:txBody>
      </p:sp>
      <p:sp>
        <p:nvSpPr>
          <p:cNvPr id="6" name="Date Placeholder 5"/>
          <p:cNvSpPr>
            <a:spLocks noGrp="1"/>
          </p:cNvSpPr>
          <p:nvPr>
            <p:ph type="dt" sz="half" idx="10"/>
          </p:nvPr>
        </p:nvSpPr>
        <p:spPr/>
        <p:txBody>
          <a:bodyPr/>
          <a:lstStyle/>
          <a:p>
            <a:r>
              <a:rPr lang="en-US" smtClean="0"/>
              <a:t>10/21/2014</a:t>
            </a:r>
            <a:endParaRPr lang="en-US" dirty="0"/>
          </a:p>
        </p:txBody>
      </p:sp>
      <p:sp>
        <p:nvSpPr>
          <p:cNvPr id="7" name="TextBox 6"/>
          <p:cNvSpPr txBox="1"/>
          <p:nvPr/>
        </p:nvSpPr>
        <p:spPr>
          <a:xfrm>
            <a:off x="45720" y="868708"/>
            <a:ext cx="8915400" cy="5355312"/>
          </a:xfrm>
          <a:prstGeom prst="rect">
            <a:avLst/>
          </a:prstGeom>
          <a:noFill/>
        </p:spPr>
        <p:txBody>
          <a:bodyPr wrap="square" rtlCol="0">
            <a:spAutoFit/>
          </a:bodyPr>
          <a:lstStyle/>
          <a:p>
            <a:pPr marL="285750" indent="-285750">
              <a:buFont typeface="Arial" pitchFamily="34" charset="0"/>
              <a:buChar char="•"/>
            </a:pPr>
            <a:r>
              <a:rPr lang="en-US" sz="1800" dirty="0"/>
              <a:t>Simulations</a:t>
            </a:r>
          </a:p>
          <a:p>
            <a:pPr marL="804863" lvl="1" indent="-347663">
              <a:buFont typeface="+mj-lt"/>
              <a:buAutoNum type="arabicPeriod"/>
            </a:pPr>
            <a:r>
              <a:rPr lang="en-US" sz="1800" dirty="0"/>
              <a:t>Refine the cosmic-ray background simulation </a:t>
            </a:r>
            <a:r>
              <a:rPr lang="en-US" sz="1800" dirty="0" smtClean="0"/>
              <a:t>to: (1) </a:t>
            </a:r>
            <a:r>
              <a:rPr lang="en-US" sz="1800" dirty="0"/>
              <a:t>model changes in the detector hall </a:t>
            </a:r>
            <a:r>
              <a:rPr lang="en-US" sz="1800" dirty="0" smtClean="0"/>
              <a:t>design, (2) </a:t>
            </a:r>
            <a:r>
              <a:rPr lang="en-US" sz="1800" dirty="0"/>
              <a:t>incorporate improvements in the </a:t>
            </a:r>
            <a:r>
              <a:rPr lang="en-US" sz="1800" dirty="0" smtClean="0"/>
              <a:t>tracking algorithm, and (3) speed  it up to allow determine the required position </a:t>
            </a:r>
            <a:r>
              <a:rPr lang="en-US" sz="1800" dirty="0"/>
              <a:t>dependence of </a:t>
            </a:r>
            <a:r>
              <a:rPr lang="en-US" sz="1800" dirty="0" smtClean="0"/>
              <a:t>the CRV </a:t>
            </a:r>
            <a:r>
              <a:rPr lang="en-US" sz="1800" dirty="0"/>
              <a:t>efficiency.</a:t>
            </a:r>
          </a:p>
          <a:p>
            <a:pPr marL="804863" lvl="1" indent="-347663">
              <a:buFont typeface="+mj-lt"/>
              <a:buAutoNum type="arabicPeriod"/>
            </a:pPr>
            <a:r>
              <a:rPr lang="en-US" sz="1800" dirty="0"/>
              <a:t>Refine </a:t>
            </a:r>
            <a:r>
              <a:rPr lang="en-US" sz="1800" dirty="0" smtClean="0"/>
              <a:t>and complete the </a:t>
            </a:r>
            <a:r>
              <a:rPr lang="en-US" sz="1800" dirty="0"/>
              <a:t>neutron background rate </a:t>
            </a:r>
            <a:r>
              <a:rPr lang="en-US" sz="1800" dirty="0" smtClean="0"/>
              <a:t>estimates</a:t>
            </a:r>
            <a:endParaRPr lang="en-US" sz="1800" dirty="0"/>
          </a:p>
          <a:p>
            <a:pPr marL="285750" indent="-285750">
              <a:buFont typeface="Arial" pitchFamily="34" charset="0"/>
              <a:buChar char="•"/>
            </a:pPr>
            <a:r>
              <a:rPr lang="en-US" sz="1800" dirty="0" smtClean="0"/>
              <a:t>Complete preliminary counter and module design</a:t>
            </a:r>
          </a:p>
          <a:p>
            <a:pPr marL="285750" indent="-285750">
              <a:buFont typeface="Arial" pitchFamily="34" charset="0"/>
              <a:buChar char="•"/>
            </a:pPr>
            <a:r>
              <a:rPr lang="en-US" sz="1800" dirty="0" smtClean="0"/>
              <a:t>Fabricate prototype extrusions</a:t>
            </a:r>
          </a:p>
          <a:p>
            <a:pPr marL="914400" lvl="1" indent="-457200">
              <a:buFont typeface="+mj-lt"/>
              <a:buAutoNum type="arabicPeriod"/>
            </a:pPr>
            <a:r>
              <a:rPr lang="en-US" sz="1800" dirty="0" smtClean="0"/>
              <a:t>Measure their flatness and curvature (“banana”) to determine gap size</a:t>
            </a:r>
          </a:p>
          <a:p>
            <a:pPr marL="285750" indent="-285750">
              <a:buFont typeface="Arial" pitchFamily="34" charset="0"/>
              <a:buChar char="•"/>
            </a:pPr>
            <a:r>
              <a:rPr lang="en-US" sz="1800" dirty="0" smtClean="0"/>
              <a:t>Fabricate prototype counters:</a:t>
            </a:r>
          </a:p>
          <a:p>
            <a:pPr marL="914400" lvl="1" indent="-457200">
              <a:buFont typeface="+mj-lt"/>
              <a:buAutoNum type="arabicPeriod"/>
            </a:pPr>
            <a:r>
              <a:rPr lang="en-US" sz="1800" dirty="0" smtClean="0"/>
              <a:t>Measure their photoelectron yield</a:t>
            </a:r>
          </a:p>
          <a:p>
            <a:pPr marL="914400" lvl="1" indent="-457200">
              <a:buFont typeface="+mj-lt"/>
              <a:buAutoNum type="arabicPeriod"/>
            </a:pPr>
            <a:r>
              <a:rPr lang="en-US" sz="1800" dirty="0" smtClean="0"/>
              <a:t>Measure their neutron efficiency</a:t>
            </a:r>
          </a:p>
          <a:p>
            <a:pPr marL="285750" indent="-285750">
              <a:buFont typeface="Arial" pitchFamily="34" charset="0"/>
              <a:buChar char="•"/>
            </a:pPr>
            <a:r>
              <a:rPr lang="en-US" sz="1800" dirty="0" smtClean="0"/>
              <a:t>Evaluate SiPMs</a:t>
            </a:r>
          </a:p>
          <a:p>
            <a:pPr marL="285750" indent="-285750">
              <a:buFont typeface="Arial" pitchFamily="34" charset="0"/>
              <a:buChar char="•"/>
            </a:pPr>
            <a:r>
              <a:rPr lang="en-US" sz="1800" dirty="0"/>
              <a:t>Fabricate prototype front-end electronics </a:t>
            </a:r>
            <a:r>
              <a:rPr lang="en-US" sz="1800" dirty="0" smtClean="0"/>
              <a:t>boards</a:t>
            </a:r>
          </a:p>
          <a:p>
            <a:pPr marL="285750" indent="-285750">
              <a:buFont typeface="Arial" pitchFamily="34" charset="0"/>
              <a:buChar char="•"/>
            </a:pPr>
            <a:r>
              <a:rPr lang="en-US" sz="1800" dirty="0" smtClean="0"/>
              <a:t>Module fabrication</a:t>
            </a:r>
          </a:p>
          <a:p>
            <a:pPr marL="914400" lvl="1" indent="-457200">
              <a:buFont typeface="+mj-lt"/>
              <a:buAutoNum type="arabicPeriod"/>
            </a:pPr>
            <a:r>
              <a:rPr lang="en-US" sz="1800" dirty="0" smtClean="0"/>
              <a:t>Fabricate a mockup module</a:t>
            </a:r>
            <a:r>
              <a:rPr lang="en-US" sz="1800" dirty="0"/>
              <a:t> </a:t>
            </a:r>
            <a:r>
              <a:rPr lang="en-US" sz="1800" dirty="0" smtClean="0"/>
              <a:t>to test and optimize fabrication procedures</a:t>
            </a:r>
          </a:p>
          <a:p>
            <a:pPr marL="914400" lvl="1" indent="-457200">
              <a:buFont typeface="+mj-lt"/>
              <a:buAutoNum type="arabicPeriod"/>
            </a:pPr>
            <a:r>
              <a:rPr lang="en-US" sz="1800" dirty="0" smtClean="0"/>
              <a:t>Fabricate and test working module with electronics:  “vertical slice test”</a:t>
            </a:r>
          </a:p>
          <a:p>
            <a:pPr marL="285750" indent="-285750">
              <a:buFont typeface="Arial" pitchFamily="34" charset="0"/>
              <a:buChar char="•"/>
            </a:pPr>
            <a:r>
              <a:rPr lang="en-US" sz="1800" dirty="0" smtClean="0"/>
              <a:t>QA/QC:  determine procedures, procure free equipment, and design fabrication and testing equipment</a:t>
            </a:r>
          </a:p>
          <a:p>
            <a:pPr marL="285750" indent="-285750">
              <a:buFont typeface="Arial" pitchFamily="34" charset="0"/>
              <a:buChar char="•"/>
            </a:pPr>
            <a:r>
              <a:rPr lang="en-US" sz="1800" dirty="0" smtClean="0"/>
              <a:t>Value management</a:t>
            </a:r>
          </a:p>
        </p:txBody>
      </p:sp>
      <p:sp>
        <p:nvSpPr>
          <p:cNvPr id="8" name="Rounded Rectangle 7"/>
          <p:cNvSpPr/>
          <p:nvPr/>
        </p:nvSpPr>
        <p:spPr>
          <a:xfrm>
            <a:off x="7553641" y="2087696"/>
            <a:ext cx="9144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Done</a:t>
            </a:r>
            <a:endParaRPr lang="en-US" sz="1800" dirty="0"/>
          </a:p>
        </p:txBody>
      </p:sp>
      <p:sp>
        <p:nvSpPr>
          <p:cNvPr id="16" name="Rounded Rectangle 15"/>
          <p:cNvSpPr/>
          <p:nvPr/>
        </p:nvSpPr>
        <p:spPr>
          <a:xfrm>
            <a:off x="2468903" y="5877068"/>
            <a:ext cx="1121615" cy="277565"/>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Always</a:t>
            </a:r>
            <a:endParaRPr lang="en-US" sz="1800" dirty="0"/>
          </a:p>
        </p:txBody>
      </p:sp>
      <p:sp>
        <p:nvSpPr>
          <p:cNvPr id="3" name="Rectangle 2"/>
          <p:cNvSpPr/>
          <p:nvPr/>
        </p:nvSpPr>
        <p:spPr>
          <a:xfrm>
            <a:off x="2584715" y="822960"/>
            <a:ext cx="5096245" cy="523220"/>
          </a:xfrm>
          <a:prstGeom prst="rect">
            <a:avLst/>
          </a:prstGeom>
          <a:noFill/>
        </p:spPr>
        <p:txBody>
          <a:bodyPr wrap="square">
            <a:spAutoFit/>
          </a:bodyPr>
          <a:lstStyle/>
          <a:p>
            <a:r>
              <a:rPr lang="en-US" sz="2800" dirty="0" smtClean="0">
                <a:solidFill>
                  <a:schemeClr val="bg1">
                    <a:lumMod val="85000"/>
                  </a:schemeClr>
                </a:solidFill>
              </a:rPr>
              <a:t>Slide shown </a:t>
            </a:r>
            <a:r>
              <a:rPr lang="en-US" sz="2800" dirty="0">
                <a:solidFill>
                  <a:schemeClr val="bg1">
                    <a:lumMod val="85000"/>
                  </a:schemeClr>
                </a:solidFill>
              </a:rPr>
              <a:t>at DOE </a:t>
            </a:r>
            <a:r>
              <a:rPr lang="en-US" sz="2800" dirty="0" smtClean="0">
                <a:solidFill>
                  <a:schemeClr val="bg1">
                    <a:lumMod val="85000"/>
                  </a:schemeClr>
                </a:solidFill>
              </a:rPr>
              <a:t>CD-1 Review</a:t>
            </a:r>
            <a:endParaRPr lang="en-US" sz="2800" dirty="0">
              <a:solidFill>
                <a:schemeClr val="bg1">
                  <a:lumMod val="85000"/>
                </a:schemeClr>
              </a:solidFill>
            </a:endParaRPr>
          </a:p>
        </p:txBody>
      </p:sp>
      <p:sp>
        <p:nvSpPr>
          <p:cNvPr id="18" name="Rounded Rectangle 17"/>
          <p:cNvSpPr/>
          <p:nvPr/>
        </p:nvSpPr>
        <p:spPr>
          <a:xfrm>
            <a:off x="5132837" y="2302065"/>
            <a:ext cx="9144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Done</a:t>
            </a:r>
            <a:endParaRPr lang="en-US" sz="1800" dirty="0"/>
          </a:p>
        </p:txBody>
      </p:sp>
      <p:sp>
        <p:nvSpPr>
          <p:cNvPr id="19" name="Rounded Rectangle 18"/>
          <p:cNvSpPr/>
          <p:nvPr/>
        </p:nvSpPr>
        <p:spPr>
          <a:xfrm>
            <a:off x="7772365" y="2880366"/>
            <a:ext cx="9144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Done</a:t>
            </a:r>
            <a:endParaRPr lang="en-US" sz="1800" dirty="0"/>
          </a:p>
        </p:txBody>
      </p:sp>
      <p:sp>
        <p:nvSpPr>
          <p:cNvPr id="20" name="Rounded Rectangle 19"/>
          <p:cNvSpPr/>
          <p:nvPr/>
        </p:nvSpPr>
        <p:spPr>
          <a:xfrm>
            <a:off x="4389122" y="3337561"/>
            <a:ext cx="9144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Done</a:t>
            </a:r>
            <a:endParaRPr lang="en-US" sz="1800" dirty="0"/>
          </a:p>
        </p:txBody>
      </p:sp>
      <p:sp>
        <p:nvSpPr>
          <p:cNvPr id="21" name="Rounded Rectangle 20"/>
          <p:cNvSpPr/>
          <p:nvPr/>
        </p:nvSpPr>
        <p:spPr>
          <a:xfrm>
            <a:off x="4389122" y="3611878"/>
            <a:ext cx="3977604" cy="320034"/>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Postponed: no longer critical</a:t>
            </a:r>
            <a:endParaRPr lang="en-US" sz="1800" dirty="0"/>
          </a:p>
        </p:txBody>
      </p:sp>
      <p:sp>
        <p:nvSpPr>
          <p:cNvPr id="22" name="Rounded Rectangle 21"/>
          <p:cNvSpPr/>
          <p:nvPr/>
        </p:nvSpPr>
        <p:spPr>
          <a:xfrm>
            <a:off x="1920239" y="3931911"/>
            <a:ext cx="5166311" cy="274317"/>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First round done: new models ordered</a:t>
            </a:r>
            <a:endParaRPr lang="en-US" sz="1800" dirty="0"/>
          </a:p>
        </p:txBody>
      </p:sp>
      <p:sp>
        <p:nvSpPr>
          <p:cNvPr id="23" name="Rounded Rectangle 22"/>
          <p:cNvSpPr/>
          <p:nvPr/>
        </p:nvSpPr>
        <p:spPr>
          <a:xfrm>
            <a:off x="5029150" y="4206229"/>
            <a:ext cx="41148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Underway: awaited new rate estimate</a:t>
            </a:r>
            <a:endParaRPr lang="en-US" sz="1800" dirty="0"/>
          </a:p>
        </p:txBody>
      </p:sp>
      <p:sp>
        <p:nvSpPr>
          <p:cNvPr id="24" name="Rounded Rectangle 23"/>
          <p:cNvSpPr/>
          <p:nvPr/>
        </p:nvSpPr>
        <p:spPr>
          <a:xfrm>
            <a:off x="7772365" y="4754863"/>
            <a:ext cx="9144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Done</a:t>
            </a:r>
            <a:endParaRPr lang="en-US" sz="1800" dirty="0"/>
          </a:p>
        </p:txBody>
      </p:sp>
      <p:sp>
        <p:nvSpPr>
          <p:cNvPr id="25" name="Rounded Rectangle 24"/>
          <p:cNvSpPr/>
          <p:nvPr/>
        </p:nvSpPr>
        <p:spPr>
          <a:xfrm>
            <a:off x="7680926" y="5097758"/>
            <a:ext cx="13716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Postponed</a:t>
            </a:r>
            <a:endParaRPr lang="en-US" sz="1800" dirty="0"/>
          </a:p>
        </p:txBody>
      </p:sp>
      <p:sp>
        <p:nvSpPr>
          <p:cNvPr id="26" name="Rounded Rectangle 25"/>
          <p:cNvSpPr/>
          <p:nvPr/>
        </p:nvSpPr>
        <p:spPr>
          <a:xfrm>
            <a:off x="4541522" y="5577814"/>
            <a:ext cx="1371600" cy="2286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Advanced</a:t>
            </a:r>
            <a:endParaRPr lang="en-US" sz="1800" dirty="0"/>
          </a:p>
        </p:txBody>
      </p:sp>
    </p:spTree>
    <p:extLst>
      <p:ext uri="{BB962C8B-B14F-4D97-AF65-F5344CB8AC3E}">
        <p14:creationId xmlns:p14="http://schemas.microsoft.com/office/powerpoint/2010/main" val="33487644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Installation &amp; Assembly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70</a:t>
            </a:fld>
            <a:endParaRPr lang="en-US" dirty="0"/>
          </a:p>
        </p:txBody>
      </p:sp>
      <p:sp>
        <p:nvSpPr>
          <p:cNvPr id="8" name="TextBox 7"/>
          <p:cNvSpPr txBox="1"/>
          <p:nvPr/>
        </p:nvSpPr>
        <p:spPr>
          <a:xfrm>
            <a:off x="182928" y="978785"/>
            <a:ext cx="2560292" cy="461665"/>
          </a:xfrm>
          <a:prstGeom prst="rect">
            <a:avLst/>
          </a:prstGeom>
          <a:solidFill>
            <a:schemeClr val="tx2">
              <a:lumMod val="20000"/>
              <a:lumOff val="80000"/>
            </a:schemeClr>
          </a:solidFill>
        </p:spPr>
        <p:txBody>
          <a:bodyPr wrap="square" rtlCol="0">
            <a:spAutoFit/>
          </a:bodyPr>
          <a:lstStyle/>
          <a:p>
            <a:pPr algn="ctr"/>
            <a:r>
              <a:rPr lang="en-US" dirty="0" smtClean="0"/>
              <a:t>Base Cost in AY K$</a:t>
            </a:r>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1600219"/>
            <a:ext cx="7315200" cy="436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567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FTE’s by Discipline</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71</a:t>
            </a:fld>
            <a:endParaRPr lang="en-US" dirty="0"/>
          </a:p>
        </p:txBody>
      </p:sp>
    </p:spTree>
    <p:extLst>
      <p:ext uri="{BB962C8B-B14F-4D97-AF65-F5344CB8AC3E}">
        <p14:creationId xmlns:p14="http://schemas.microsoft.com/office/powerpoint/2010/main" val="2110034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72</a:t>
            </a:fld>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508124"/>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492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 Extrusions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73</a:t>
            </a:fld>
            <a:endParaRPr lang="en-US"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40" y="1504937"/>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512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74</a:t>
            </a:fld>
            <a:endParaRPr lang="en-US"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508124"/>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814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Photodetecters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75</a:t>
            </a:fld>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40" y="1538964"/>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030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76</a:t>
            </a:fld>
            <a:endParaRPr lang="en-US"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508124"/>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435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77</a:t>
            </a:fld>
            <a:endParaRPr lang="en-US"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508124"/>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791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Installation &amp; Assembly</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78</a:t>
            </a:fld>
            <a:endParaRPr lang="en-US"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79" y="1526202"/>
            <a:ext cx="7315200" cy="427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168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Cost Book</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79</a:t>
            </a:fld>
            <a:endParaRPr lang="en-US" dirty="0"/>
          </a:p>
        </p:txBody>
      </p:sp>
    </p:spTree>
    <p:extLst>
      <p:ext uri="{BB962C8B-B14F-4D97-AF65-F5344CB8AC3E}">
        <p14:creationId xmlns:p14="http://schemas.microsoft.com/office/powerpoint/2010/main" val="315005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R&amp;D Plan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a:t>
            </a:fld>
            <a:endParaRPr lang="en-US" dirty="0"/>
          </a:p>
        </p:txBody>
      </p:sp>
      <p:sp>
        <p:nvSpPr>
          <p:cNvPr id="7" name="TextBox 6"/>
          <p:cNvSpPr txBox="1"/>
          <p:nvPr/>
        </p:nvSpPr>
        <p:spPr>
          <a:xfrm>
            <a:off x="25958" y="771787"/>
            <a:ext cx="9026553" cy="5439951"/>
          </a:xfrm>
          <a:prstGeom prst="rect">
            <a:avLst/>
          </a:prstGeom>
          <a:noFill/>
        </p:spPr>
        <p:txBody>
          <a:bodyPr wrap="square" rtlCol="0">
            <a:spAutoFit/>
          </a:bodyPr>
          <a:lstStyle/>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Critical parameter in meeting the efficiency requirement is the light yield</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A test beam run in fall of 2013 showed that the light yield with pre-prototype counters was insufficient</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A test beam run is scheduled in early 2015 to measure the light yield with what should be the final extrusions, fibers, </a:t>
            </a:r>
            <a:r>
              <a:rPr lang="en-US" sz="2000" dirty="0" err="1" smtClean="0">
                <a:latin typeface="Helvetica" panose="020B0604020202020204" pitchFamily="34" charset="0"/>
                <a:cs typeface="Helvetica" panose="020B0604020202020204" pitchFamily="34" charset="0"/>
              </a:rPr>
              <a:t>SiPMs</a:t>
            </a:r>
            <a:r>
              <a:rPr lang="en-US" sz="2000" dirty="0" smtClean="0">
                <a:latin typeface="Helvetica" panose="020B0604020202020204" pitchFamily="34" charset="0"/>
                <a:cs typeface="Helvetica" panose="020B0604020202020204" pitchFamily="34" charset="0"/>
              </a:rPr>
              <a:t>, and electronics</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Radiation tests of </a:t>
            </a:r>
            <a:r>
              <a:rPr lang="en-US" sz="2000" dirty="0" err="1" smtClean="0">
                <a:latin typeface="Helvetica" panose="020B0604020202020204" pitchFamily="34" charset="0"/>
                <a:cs typeface="Helvetica" panose="020B0604020202020204" pitchFamily="34" charset="0"/>
              </a:rPr>
              <a:t>SiPMs</a:t>
            </a:r>
            <a:r>
              <a:rPr lang="en-US" sz="2000" dirty="0" smtClean="0">
                <a:latin typeface="Helvetica" panose="020B0604020202020204" pitchFamily="34" charset="0"/>
                <a:cs typeface="Helvetica" panose="020B0604020202020204" pitchFamily="34" charset="0"/>
              </a:rPr>
              <a:t> and electronics are planned</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Neutron response test is planned</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Full-size module to be fabricated and shipped to </a:t>
            </a:r>
            <a:r>
              <a:rPr lang="en-US" sz="2000" dirty="0" err="1" smtClean="0">
                <a:latin typeface="Helvetica" panose="020B0604020202020204" pitchFamily="34" charset="0"/>
                <a:cs typeface="Helvetica" panose="020B0604020202020204" pitchFamily="34" charset="0"/>
              </a:rPr>
              <a:t>Fermilab</a:t>
            </a:r>
            <a:r>
              <a:rPr lang="en-US" sz="2000" dirty="0" smtClean="0">
                <a:latin typeface="Helvetica" panose="020B0604020202020204" pitchFamily="34" charset="0"/>
                <a:cs typeface="Helvetica" panose="020B0604020202020204" pitchFamily="34" charset="0"/>
              </a:rPr>
              <a:t> for mounting test</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Two electronics tests modules to be fabricated; one for </a:t>
            </a:r>
            <a:r>
              <a:rPr lang="en-US" sz="2000" dirty="0" err="1" smtClean="0">
                <a:latin typeface="Helvetica" panose="020B0604020202020204" pitchFamily="34" charset="0"/>
                <a:cs typeface="Helvetica" panose="020B0604020202020204" pitchFamily="34" charset="0"/>
              </a:rPr>
              <a:t>Fermilab</a:t>
            </a:r>
            <a:endParaRPr lang="en-US" sz="2000" dirty="0" smtClean="0">
              <a:latin typeface="Helvetica" panose="020B0604020202020204" pitchFamily="34" charset="0"/>
              <a:cs typeface="Helvetica" panose="020B0604020202020204" pitchFamily="34" charset="0"/>
            </a:endParaRP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There is another round of pre-prototyping that is in the schedule</a:t>
            </a:r>
          </a:p>
          <a:p>
            <a:pPr marL="342900"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Simulations:</a:t>
            </a:r>
          </a:p>
          <a:p>
            <a:pPr marL="800100" lvl="1"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Working on full simulation of detector response in framework, validating our model with test-beam data</a:t>
            </a:r>
          </a:p>
          <a:p>
            <a:pPr marL="800100" lvl="1"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Once model is complete we will redo the neutron/gamma rates</a:t>
            </a:r>
          </a:p>
          <a:p>
            <a:pPr marL="800100" lvl="1" indent="-342900">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Conversion background simulation will continue with goal of 10X live time</a:t>
            </a:r>
          </a:p>
        </p:txBody>
      </p:sp>
    </p:spTree>
    <p:extLst>
      <p:ext uri="{BB962C8B-B14F-4D97-AF65-F5344CB8AC3E}">
        <p14:creationId xmlns:p14="http://schemas.microsoft.com/office/powerpoint/2010/main" val="1235521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dirty="0" smtClean="0"/>
              <a:t>475.8 Cost Book</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80</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040173351"/>
              </p:ext>
            </p:extLst>
          </p:nvPr>
        </p:nvGraphicFramePr>
        <p:xfrm>
          <a:off x="457200" y="1691659"/>
          <a:ext cx="8229599" cy="3598085"/>
        </p:xfrm>
        <a:graphic>
          <a:graphicData uri="http://schemas.openxmlformats.org/drawingml/2006/table">
            <a:tbl>
              <a:tblPr/>
              <a:tblGrid>
                <a:gridCol w="2921709"/>
                <a:gridCol w="834097"/>
                <a:gridCol w="834097"/>
                <a:gridCol w="834097"/>
                <a:gridCol w="985751"/>
                <a:gridCol w="985751"/>
                <a:gridCol w="834097"/>
              </a:tblGrid>
              <a:tr h="236554">
                <a:tc>
                  <a:txBody>
                    <a:bodyPr/>
                    <a:lstStyle/>
                    <a:p>
                      <a:pPr algn="l" fontAlgn="b"/>
                      <a:r>
                        <a:rPr lang="en-US" sz="1200" b="0" i="0" u="none" strike="noStrike">
                          <a:effectLst/>
                          <a:latin typeface="Microsoft Sans Serif"/>
                        </a:rPr>
                        <a:t> </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200" b="1" i="0" u="none" strike="noStrike">
                          <a:solidFill>
                            <a:srgbClr val="FFFFFF"/>
                          </a:solidFill>
                          <a:effectLst/>
                          <a:latin typeface="Arial"/>
                        </a:rPr>
                        <a:t>Base Cost (AY K$)</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FFFFFF"/>
                          </a:solidFill>
                          <a:effectLst/>
                          <a:latin typeface="Arial"/>
                        </a:rPr>
                        <a:t> </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7111" marR="7111" marT="711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200" b="0" i="0" u="none" strike="noStrike">
                          <a:solidFill>
                            <a:srgbClr val="FFFFFF"/>
                          </a:solidFill>
                          <a:effectLst/>
                          <a:latin typeface="Arial"/>
                        </a:rPr>
                        <a:t> </a:t>
                      </a:r>
                    </a:p>
                  </a:txBody>
                  <a:tcPr marL="7111" marR="7111" marT="711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759437">
                <a:tc>
                  <a:txBody>
                    <a:bodyPr/>
                    <a:lstStyle/>
                    <a:p>
                      <a:pPr algn="l" fontAlgn="b"/>
                      <a:r>
                        <a:rPr lang="en-US" sz="1200" b="0" i="0" u="none" strike="noStrike">
                          <a:effectLst/>
                          <a:latin typeface="Microsoft Sans Serif"/>
                        </a:rPr>
                        <a:t> </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M&amp;S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Labor</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Uncertainty (on remaining budget)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 Contingency (on remaining budget)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200" b="0" i="0" u="none" strike="noStrike">
                          <a:solidFill>
                            <a:srgbClr val="FFFFFF"/>
                          </a:solidFill>
                          <a:effectLst/>
                          <a:latin typeface="Arial"/>
                        </a:rPr>
                        <a:t>Total Cost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36554">
                <a:tc>
                  <a:txBody>
                    <a:bodyPr/>
                    <a:lstStyle/>
                    <a:p>
                      <a:pPr algn="l" fontAlgn="ctr"/>
                      <a:r>
                        <a:rPr lang="en-US" sz="1200" b="0" i="0" u="none" strike="noStrike">
                          <a:effectLst/>
                          <a:latin typeface="Microsoft Sans Serif"/>
                        </a:rPr>
                        <a:t>475.8.1 Project Management</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267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178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445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75</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21%</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520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475.8.2 Mechanical Design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24</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38%</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475.8.3 Scintillator extrusions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567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1,029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209</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25%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1,238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475.8.4 Fibers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462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106</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24%</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568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475.8.5 Photodetectors (SiPMs)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464</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305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769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190</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41%</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959</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475.8.6  Electronics</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1,314</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407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1,720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511</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33%</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2,231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475.8.7 Module Fabrication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1,482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1,490</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466</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35%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1,956</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475.8.8 Detector assembly and installation</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127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81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208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64</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35%</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273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475.8.9 Conceptual Design/R&amp;D</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258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252</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511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 </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0%</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511</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36554">
                <a:tc>
                  <a:txBody>
                    <a:bodyPr/>
                    <a:lstStyle/>
                    <a:p>
                      <a:pPr algn="l" fontAlgn="ctr"/>
                      <a:r>
                        <a:rPr lang="en-US" sz="1200" b="0" i="0" u="none" strike="noStrike">
                          <a:effectLst/>
                          <a:latin typeface="Microsoft Sans Serif"/>
                        </a:rPr>
                        <a:t>475.8.99 Risk Based Contingency</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 </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318</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200" b="0" i="0" u="none" strike="noStrike">
                          <a:effectLst/>
                          <a:latin typeface="Microsoft Sans Serif"/>
                        </a:rPr>
                        <a:t>-</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200" b="0" i="0" u="none" strike="noStrike">
                          <a:effectLst/>
                          <a:latin typeface="Microsoft Sans Serif"/>
                        </a:rPr>
                        <a:t>318</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36554">
                <a:tc>
                  <a:txBody>
                    <a:bodyPr/>
                    <a:lstStyle/>
                    <a:p>
                      <a:pPr algn="l" fontAlgn="ctr"/>
                      <a:r>
                        <a:rPr lang="en-US" sz="1200" b="0" i="0" u="none" strike="noStrike">
                          <a:effectLst/>
                          <a:latin typeface="Microsoft Sans Serif"/>
                        </a:rPr>
                        <a:t>Grand Total</a:t>
                      </a:r>
                    </a:p>
                  </a:txBody>
                  <a:tcPr marL="7111" marR="7111"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dirty="0">
                          <a:effectLst/>
                          <a:latin typeface="Microsoft Sans Serif"/>
                        </a:rPr>
                        <a:t>5,077</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1,696</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6,773</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a:effectLst/>
                          <a:latin typeface="Microsoft Sans Serif"/>
                        </a:rPr>
                        <a:t>1,963</a:t>
                      </a:r>
                    </a:p>
                  </a:txBody>
                  <a:tcPr marL="7111" marR="25599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200" b="0" i="0" u="none" strike="noStrike">
                          <a:effectLst/>
                          <a:latin typeface="Microsoft Sans Serif"/>
                        </a:rPr>
                        <a:t>38%</a:t>
                      </a:r>
                    </a:p>
                  </a:txBody>
                  <a:tcPr marL="7111" marR="7111" marT="711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200" b="0" i="0" u="none" strike="noStrike" dirty="0">
                          <a:effectLst/>
                          <a:latin typeface="Microsoft Sans Serif"/>
                        </a:rPr>
                        <a:t>8,735</a:t>
                      </a:r>
                    </a:p>
                  </a:txBody>
                  <a:tcPr marL="7111" marR="85330" marT="71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Tree>
    <p:extLst>
      <p:ext uri="{BB962C8B-B14F-4D97-AF65-F5344CB8AC3E}">
        <p14:creationId xmlns:p14="http://schemas.microsoft.com/office/powerpoint/2010/main" val="2885848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8.1 Project Management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81</a:t>
            </a:fld>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286985889"/>
              </p:ext>
            </p:extLst>
          </p:nvPr>
        </p:nvGraphicFramePr>
        <p:xfrm>
          <a:off x="457201" y="1965976"/>
          <a:ext cx="8229598" cy="1615780"/>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8.01.02 Preliminary &amp; Final Design (Post CD-1; PED)</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123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181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203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8.01.03 Implementation &amp; Close-out (Post CD-3; Line Item)</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144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120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264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53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20%</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317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267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178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445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75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21%</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520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36886637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8.2 Mechanical Design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82</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45332504"/>
              </p:ext>
            </p:extLst>
          </p:nvPr>
        </p:nvGraphicFramePr>
        <p:xfrm>
          <a:off x="486005" y="1874537"/>
          <a:ext cx="8229598" cy="1833751"/>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8.02.01 Detector Design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65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65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54%</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74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8.02.02 Fabricate and test Counter Prototypes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52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55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32%</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8.02.03 Cosmic Ray Veto Simulations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dirty="0">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135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138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38%</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dirty="0">
                          <a:effectLst/>
                          <a:latin typeface="Microsoft Sans Serif"/>
                        </a:rPr>
                        <a:t>162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Tree>
    <p:extLst>
      <p:ext uri="{BB962C8B-B14F-4D97-AF65-F5344CB8AC3E}">
        <p14:creationId xmlns:p14="http://schemas.microsoft.com/office/powerpoint/2010/main" val="41357435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8.3 Scintillator</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83</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64075893"/>
              </p:ext>
            </p:extLst>
          </p:nvPr>
        </p:nvGraphicFramePr>
        <p:xfrm>
          <a:off x="474139" y="1691659"/>
          <a:ext cx="8229598" cy="1615780"/>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8.03.01 Die design and procurement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158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77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234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37</a:t>
                      </a:r>
                    </a:p>
                  </a:txBody>
                  <a:tcPr marL="6552" marR="157254"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36%</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271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8.03.02 Scintillator extrusion production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410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385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795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172</a:t>
                      </a:r>
                    </a:p>
                  </a:txBody>
                  <a:tcPr marL="6552" marR="157254"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24%</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967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567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462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1,029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209</a:t>
                      </a:r>
                    </a:p>
                  </a:txBody>
                  <a:tcPr marL="6552" marR="157254"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1,238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3854725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8.4 Fibers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48853140"/>
              </p:ext>
            </p:extLst>
          </p:nvPr>
        </p:nvGraphicFramePr>
        <p:xfrm>
          <a:off x="548684" y="1783098"/>
          <a:ext cx="8229598" cy="1615780"/>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8.04.01 Waveshifting fiber (WF) procurement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448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448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105</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24%</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552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8.04.02 WF quality Assurance design and fabrication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11%</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462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462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106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24%</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568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21112493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8.5 </a:t>
            </a:r>
            <a:r>
              <a:rPr lang="en-US" dirty="0" err="1" smtClean="0"/>
              <a:t>Photodetectors</a:t>
            </a:r>
            <a:r>
              <a:rPr lang="en-US" dirty="0" smtClean="0"/>
              <a:t> (</a:t>
            </a:r>
            <a:r>
              <a:rPr lang="en-US" dirty="0" err="1" smtClean="0"/>
              <a:t>SiPMs</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85</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4218912394"/>
              </p:ext>
            </p:extLst>
          </p:nvPr>
        </p:nvGraphicFramePr>
        <p:xfrm>
          <a:off x="489393" y="1965976"/>
          <a:ext cx="8229598" cy="1615780"/>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8.05.01 Photodetectors (SiPMs) procurement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409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445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148</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36%</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593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8.05.02 Photodetectors (SiPMs) quality assurance design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56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269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325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42</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80%</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367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464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305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769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190</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41%</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959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2135953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8.6 Electronics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86</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894960353"/>
              </p:ext>
            </p:extLst>
          </p:nvPr>
        </p:nvGraphicFramePr>
        <p:xfrm>
          <a:off x="548684" y="1811459"/>
          <a:ext cx="8229598" cy="2051722"/>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8.06.01 Counter Mother Boards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314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350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86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29%</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436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8.06.02 Front-end Boards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697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292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989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268</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29%</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1,257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8.06.03 Readout Controllers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262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268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86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33%</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354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8.06.04 Integration with DAQ</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41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113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70</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80%</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184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1,314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407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1,720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511</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33%</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2,231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3377966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8.7 Module Fabrication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87</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532633468"/>
              </p:ext>
            </p:extLst>
          </p:nvPr>
        </p:nvGraphicFramePr>
        <p:xfrm>
          <a:off x="497850" y="1691659"/>
          <a:ext cx="8229598" cy="2269693"/>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8.07.01 Design and fabricate assembly station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163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163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62</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47%</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225</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8.07.02 Assembly Station Quality assurance design &amp; fabrication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98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106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23</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65%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129</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8.07.03 Fabrication of Module Parts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454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454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93</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21%</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547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8.07.04 Module Production, Testing, Shipping</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741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741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276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41%</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1,018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8.07.05 Breakdown of Module Factory</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11</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43%</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1,482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1,490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466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35%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dirty="0">
                          <a:effectLst/>
                          <a:latin typeface="Microsoft Sans Serif"/>
                        </a:rPr>
                        <a:t>1,956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Tree>
    <p:extLst>
      <p:ext uri="{BB962C8B-B14F-4D97-AF65-F5344CB8AC3E}">
        <p14:creationId xmlns:p14="http://schemas.microsoft.com/office/powerpoint/2010/main" val="3095346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8.8 Detector Assembly &amp; Installation</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88</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345738021"/>
              </p:ext>
            </p:extLst>
          </p:nvPr>
        </p:nvGraphicFramePr>
        <p:xfrm>
          <a:off x="494451" y="1811459"/>
          <a:ext cx="8229598" cy="2051722"/>
        </p:xfrm>
        <a:graphic>
          <a:graphicData uri="http://schemas.openxmlformats.org/drawingml/2006/table">
            <a:tbl>
              <a:tblPr/>
              <a:tblGrid>
                <a:gridCol w="4071118"/>
                <a:gridCol w="585332"/>
                <a:gridCol w="585332"/>
                <a:gridCol w="585332"/>
                <a:gridCol w="908576"/>
                <a:gridCol w="908576"/>
                <a:gridCol w="585332"/>
              </a:tblGrid>
              <a:tr h="262089">
                <a:tc>
                  <a:txBody>
                    <a:bodyPr/>
                    <a:lstStyle/>
                    <a:p>
                      <a:pPr algn="l" fontAlgn="b"/>
                      <a:r>
                        <a:rPr lang="en-US" sz="1000" b="0" i="0" u="none" strike="noStrike" dirty="0">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000" b="1" i="0" u="none" strike="noStrike">
                          <a:solidFill>
                            <a:srgbClr val="FFFFFF"/>
                          </a:solidFill>
                          <a:effectLst/>
                          <a:latin typeface="Arial"/>
                        </a:rPr>
                        <a:t>Base Cost (AY K$)</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l" fontAlgn="ctr"/>
                      <a:r>
                        <a:rPr lang="en-US" sz="1000" b="0" i="0" u="none" strike="noStrike">
                          <a:solidFill>
                            <a:srgbClr val="FFFFFF"/>
                          </a:solidFill>
                          <a:effectLst/>
                          <a:latin typeface="Arial"/>
                        </a:rPr>
                        <a:t> </a:t>
                      </a:r>
                    </a:p>
                  </a:txBody>
                  <a:tcPr marL="6552" marR="6552" marT="655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699778">
                <a:tc>
                  <a:txBody>
                    <a:bodyPr/>
                    <a:lstStyle/>
                    <a:p>
                      <a:pPr algn="l" fontAlgn="b"/>
                      <a:r>
                        <a:rPr lang="en-US" sz="1000" b="0" i="0" u="none" strike="noStrike">
                          <a:effectLst/>
                          <a:latin typeface="Microsoft Sans Serif"/>
                        </a:rPr>
                        <a:t> </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M&amp;S</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dirty="0">
                          <a:solidFill>
                            <a:srgbClr val="FFFFFF"/>
                          </a:solidFill>
                          <a:effectLst/>
                          <a:latin typeface="Arial"/>
                        </a:rPr>
                        <a:t>Labor</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Uncertainty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 Contingency (on remaining budget)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000" b="0" i="0" u="none" strike="noStrike">
                          <a:solidFill>
                            <a:srgbClr val="FFFFFF"/>
                          </a:solidFill>
                          <a:effectLst/>
                          <a:latin typeface="Arial"/>
                        </a:rPr>
                        <a:t>Total Cost</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217971">
                <a:tc>
                  <a:txBody>
                    <a:bodyPr/>
                    <a:lstStyle/>
                    <a:p>
                      <a:pPr algn="l" fontAlgn="ctr"/>
                      <a:r>
                        <a:rPr lang="en-US" sz="1000" b="0" i="0" u="none" strike="noStrike">
                          <a:effectLst/>
                          <a:latin typeface="Microsoft Sans Serif"/>
                        </a:rPr>
                        <a:t>8.08.01 Test Installation</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7</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8.08.02 Recieve Production Modules at Fermilab</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 </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6</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35%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24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8.08.03 Detector Assemly &amp; Installation: Cosmic Ray Test Stand</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32</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36</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11</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80%</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47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217971">
                <a:tc>
                  <a:txBody>
                    <a:bodyPr/>
                    <a:lstStyle/>
                    <a:p>
                      <a:pPr algn="l" fontAlgn="ctr"/>
                      <a:r>
                        <a:rPr lang="en-US" sz="1000" b="0" i="0" u="none" strike="noStrike">
                          <a:effectLst/>
                          <a:latin typeface="Microsoft Sans Serif"/>
                        </a:rPr>
                        <a:t>8.08.04 Module Support Structure</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123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10</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133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40</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b"/>
                      <a:r>
                        <a:rPr lang="en-US" sz="1000" b="0" i="0" u="none" strike="noStrike">
                          <a:effectLst/>
                          <a:latin typeface="Microsoft Sans Serif"/>
                        </a:rPr>
                        <a:t>30%</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r" fontAlgn="ctr"/>
                      <a:r>
                        <a:rPr lang="en-US" sz="1000" b="0" i="0" u="none" strike="noStrike">
                          <a:effectLst/>
                          <a:latin typeface="Microsoft Sans Serif"/>
                        </a:rPr>
                        <a:t>173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217971">
                <a:tc>
                  <a:txBody>
                    <a:bodyPr/>
                    <a:lstStyle/>
                    <a:p>
                      <a:pPr algn="l" fontAlgn="ctr"/>
                      <a:r>
                        <a:rPr lang="en-US" sz="1000" b="0" i="0" u="none" strike="noStrike">
                          <a:effectLst/>
                          <a:latin typeface="Microsoft Sans Serif"/>
                        </a:rPr>
                        <a:t>Grand Total</a:t>
                      </a:r>
                    </a:p>
                  </a:txBody>
                  <a:tcPr marL="6552" marR="6552"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127</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81</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208</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a:effectLst/>
                          <a:latin typeface="Microsoft Sans Serif"/>
                        </a:rPr>
                        <a:t>64</a:t>
                      </a:r>
                    </a:p>
                  </a:txBody>
                  <a:tcPr marL="6552" marR="235880"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b"/>
                      <a:r>
                        <a:rPr lang="en-US" sz="1000" b="0" i="0" u="none" strike="noStrike">
                          <a:effectLst/>
                          <a:latin typeface="Microsoft Sans Serif"/>
                        </a:rPr>
                        <a:t>35%</a:t>
                      </a:r>
                    </a:p>
                  </a:txBody>
                  <a:tcPr marL="6552" marR="6552" marT="655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r" fontAlgn="ctr"/>
                      <a:r>
                        <a:rPr lang="en-US" sz="1000" b="0" i="0" u="none" strike="noStrike" dirty="0">
                          <a:effectLst/>
                          <a:latin typeface="Microsoft Sans Serif"/>
                        </a:rPr>
                        <a:t>273</a:t>
                      </a:r>
                    </a:p>
                  </a:txBody>
                  <a:tcPr marL="6552" marR="78627" marT="655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bl>
          </a:graphicData>
        </a:graphic>
      </p:graphicFrame>
    </p:spTree>
    <p:extLst>
      <p:ext uri="{BB962C8B-B14F-4D97-AF65-F5344CB8AC3E}">
        <p14:creationId xmlns:p14="http://schemas.microsoft.com/office/powerpoint/2010/main" val="2734713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Project Slides: EVMS</a:t>
            </a:r>
            <a:endParaRPr lang="en-US"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89</a:t>
            </a:fld>
            <a:endParaRPr lang="en-US" dirty="0"/>
          </a:p>
        </p:txBody>
      </p:sp>
    </p:spTree>
    <p:extLst>
      <p:ext uri="{BB962C8B-B14F-4D97-AF65-F5344CB8AC3E}">
        <p14:creationId xmlns:p14="http://schemas.microsoft.com/office/powerpoint/2010/main" val="694166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Pre-CD-3 Tasks</a:t>
            </a:r>
            <a:endParaRPr lang="en-US" dirty="0"/>
          </a:p>
        </p:txBody>
      </p:sp>
      <p:sp>
        <p:nvSpPr>
          <p:cNvPr id="3" name="Content Placeholder 2"/>
          <p:cNvSpPr>
            <a:spLocks noGrp="1"/>
          </p:cNvSpPr>
          <p:nvPr>
            <p:ph idx="1"/>
          </p:nvPr>
        </p:nvSpPr>
        <p:spPr>
          <a:xfrm>
            <a:off x="228600" y="868708"/>
            <a:ext cx="8823911" cy="5486340"/>
          </a:xfrm>
        </p:spPr>
        <p:txBody>
          <a:bodyPr/>
          <a:lstStyle/>
          <a:p>
            <a:pPr>
              <a:spcBef>
                <a:spcPts val="0"/>
              </a:spcBef>
              <a:spcAft>
                <a:spcPts val="600"/>
              </a:spcAft>
            </a:pPr>
            <a:r>
              <a:rPr lang="en-US" sz="2000" b="1" dirty="0" smtClean="0"/>
              <a:t>Simulations:</a:t>
            </a:r>
          </a:p>
          <a:p>
            <a:pPr lvl="1">
              <a:spcBef>
                <a:spcPts val="0"/>
              </a:spcBef>
              <a:spcAft>
                <a:spcPts val="600"/>
              </a:spcAft>
            </a:pPr>
            <a:r>
              <a:rPr lang="en-US" sz="2000" dirty="0" smtClean="0"/>
              <a:t>Verification non-factorized simulations in software framework to confirm work done on rates and radiation levels by the Neutron Working Group.</a:t>
            </a:r>
          </a:p>
          <a:p>
            <a:pPr lvl="1">
              <a:spcBef>
                <a:spcPts val="0"/>
              </a:spcBef>
              <a:spcAft>
                <a:spcPts val="600"/>
              </a:spcAft>
            </a:pPr>
            <a:r>
              <a:rPr lang="en-US" sz="2000" dirty="0" smtClean="0"/>
              <a:t>Complete the conversion-like electron background simulations: the goal is to simulate targeted areas with at least 10X the expected flux.</a:t>
            </a:r>
          </a:p>
          <a:p>
            <a:pPr>
              <a:spcBef>
                <a:spcPts val="0"/>
              </a:spcBef>
              <a:spcAft>
                <a:spcPts val="600"/>
              </a:spcAft>
            </a:pPr>
            <a:r>
              <a:rPr lang="en-US" sz="2000" b="1" dirty="0" smtClean="0"/>
              <a:t>Design:</a:t>
            </a:r>
            <a:r>
              <a:rPr lang="en-US" sz="2000" dirty="0" smtClean="0"/>
              <a:t> produce final engineering design.</a:t>
            </a:r>
          </a:p>
          <a:p>
            <a:pPr>
              <a:spcBef>
                <a:spcPts val="0"/>
              </a:spcBef>
              <a:spcAft>
                <a:spcPts val="600"/>
              </a:spcAft>
            </a:pPr>
            <a:r>
              <a:rPr lang="en-US" sz="2000" b="1" dirty="0" smtClean="0"/>
              <a:t>Requirements:</a:t>
            </a:r>
            <a:r>
              <a:rPr lang="en-US" sz="2000" dirty="0" smtClean="0"/>
              <a:t> fabricate and measure PE yield at the </a:t>
            </a:r>
            <a:r>
              <a:rPr lang="en-US" sz="2000" dirty="0" err="1" smtClean="0"/>
              <a:t>Fermilab</a:t>
            </a:r>
            <a:r>
              <a:rPr lang="en-US" sz="2000" dirty="0" smtClean="0"/>
              <a:t> Meson Test Beam Facility of counter prototypes using baseline fiber, </a:t>
            </a:r>
            <a:r>
              <a:rPr lang="en-US" sz="2000" dirty="0" err="1" smtClean="0"/>
              <a:t>SiPMs</a:t>
            </a:r>
            <a:r>
              <a:rPr lang="en-US" sz="2000" dirty="0" smtClean="0"/>
              <a:t>, and extrusions.  Use results to select the fiber size.</a:t>
            </a:r>
          </a:p>
          <a:p>
            <a:pPr>
              <a:spcBef>
                <a:spcPts val="0"/>
              </a:spcBef>
              <a:spcAft>
                <a:spcPts val="600"/>
              </a:spcAft>
            </a:pPr>
            <a:r>
              <a:rPr lang="en-US" sz="2000" b="1" dirty="0" err="1" smtClean="0"/>
              <a:t>SiPMs</a:t>
            </a:r>
            <a:r>
              <a:rPr lang="en-US" sz="2000" b="1" dirty="0" smtClean="0"/>
              <a:t>:</a:t>
            </a:r>
            <a:r>
              <a:rPr lang="en-US" sz="2000" dirty="0" smtClean="0"/>
              <a:t> perform radiation and longevity tests; select vender.</a:t>
            </a:r>
          </a:p>
          <a:p>
            <a:pPr>
              <a:spcBef>
                <a:spcPts val="0"/>
              </a:spcBef>
              <a:spcAft>
                <a:spcPts val="600"/>
              </a:spcAft>
            </a:pPr>
            <a:r>
              <a:rPr lang="en-US" sz="2000" b="1" dirty="0" smtClean="0"/>
              <a:t>Electronics:</a:t>
            </a:r>
            <a:r>
              <a:rPr lang="en-US" sz="2000" dirty="0" smtClean="0"/>
              <a:t> produce and test prototype counter motherboards, front-end boards and readout controllers.</a:t>
            </a:r>
          </a:p>
          <a:p>
            <a:pPr>
              <a:spcBef>
                <a:spcPts val="0"/>
              </a:spcBef>
              <a:spcAft>
                <a:spcPts val="600"/>
              </a:spcAft>
            </a:pPr>
            <a:r>
              <a:rPr lang="en-US" sz="2000" b="1" dirty="0" smtClean="0"/>
              <a:t>Module fabrication:</a:t>
            </a:r>
            <a:r>
              <a:rPr lang="en-US" sz="2000" dirty="0" smtClean="0"/>
              <a:t> make a large mechanical prototype module, two small electronics test modules, two large side modules.</a:t>
            </a:r>
          </a:p>
          <a:p>
            <a:pPr>
              <a:spcBef>
                <a:spcPts val="0"/>
              </a:spcBef>
              <a:spcAft>
                <a:spcPts val="600"/>
              </a:spcAft>
            </a:pPr>
            <a:r>
              <a:rPr lang="en-US" sz="2000" b="1" dirty="0" smtClean="0"/>
              <a:t>Detector installation:</a:t>
            </a:r>
            <a:r>
              <a:rPr lang="en-US" sz="2000" dirty="0" smtClean="0"/>
              <a:t> test mounting scheme for side modules.</a:t>
            </a:r>
          </a:p>
          <a:p>
            <a:pPr>
              <a:spcBef>
                <a:spcPts val="0"/>
              </a:spcBef>
              <a:spcAft>
                <a:spcPts val="600"/>
              </a:spcAft>
            </a:pPr>
            <a:endParaRPr lang="en-US" sz="2000" dirty="0"/>
          </a:p>
        </p:txBody>
      </p:sp>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spTree>
    <p:extLst>
      <p:ext uri="{BB962C8B-B14F-4D97-AF65-F5344CB8AC3E}">
        <p14:creationId xmlns:p14="http://schemas.microsoft.com/office/powerpoint/2010/main" val="4113946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3" y="3154683"/>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t>8.1 Project Management</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90</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50"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124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46122"/>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t>8.2 Mechanical Design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91</a:t>
            </a:fld>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35965"/>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6487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8.3 Scintillator</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3" y="3337561"/>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9" y="868708"/>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946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8.4 Fibers</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93</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46122"/>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12"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099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8.5 </a:t>
            </a:r>
            <a:r>
              <a:rPr lang="en-US" dirty="0" err="1" smtClean="0"/>
              <a:t>Photodetectors</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94</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3" y="3337561"/>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9600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8.6 Electronics</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95</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006" y="3337561"/>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9"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053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8.7 Module Fabrication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96</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3" y="3246122"/>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50"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570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8.8 Detector Assembly &amp; Installation</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97</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515" y="3246122"/>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9"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626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smtClean="0"/>
              <a:t>8.9 OPC</a:t>
            </a:r>
            <a:endParaRPr lang="en-US" dirty="0"/>
          </a:p>
        </p:txBody>
      </p:sp>
      <p:sp>
        <p:nvSpPr>
          <p:cNvPr id="3" name="Date Placeholder 2"/>
          <p:cNvSpPr>
            <a:spLocks noGrp="1"/>
          </p:cNvSpPr>
          <p:nvPr>
            <p:ph type="dt" sz="half" idx="10"/>
          </p:nvPr>
        </p:nvSpPr>
        <p:spPr/>
        <p:txBody>
          <a:bodyPr/>
          <a:lstStyle/>
          <a:p>
            <a:pPr>
              <a:defRPr/>
            </a:pPr>
            <a:r>
              <a:rPr lang="en-US" smtClean="0"/>
              <a:t>10/21/2014</a:t>
            </a:r>
            <a:endParaRPr lang="en-US" dirty="0"/>
          </a:p>
        </p:txBody>
      </p:sp>
      <p:sp>
        <p:nvSpPr>
          <p:cNvPr id="4" name="Footer Placeholder 3"/>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5" name="Slide Number Placeholder 4"/>
          <p:cNvSpPr>
            <a:spLocks noGrp="1"/>
          </p:cNvSpPr>
          <p:nvPr>
            <p:ph type="sldNum" sz="quarter" idx="12"/>
          </p:nvPr>
        </p:nvSpPr>
        <p:spPr/>
        <p:txBody>
          <a:bodyPr/>
          <a:lstStyle/>
          <a:p>
            <a:pPr>
              <a:defRPr/>
            </a:pPr>
            <a:fld id="{762C15F7-22DB-1448-B34D-3F8D2909FD0C}" type="slidenum">
              <a:rPr lang="en-US" smtClean="0"/>
              <a:pPr>
                <a:defRPr/>
              </a:pPr>
              <a:t>98</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137" y="3246122"/>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9" y="960147"/>
            <a:ext cx="472440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1066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CRV CPR </a:t>
            </a:r>
            <a:endParaRPr lang="en-US" dirty="0"/>
          </a:p>
        </p:txBody>
      </p:sp>
      <p:pic>
        <p:nvPicPr>
          <p:cNvPr id="7" name="Content Placeholder 6" descr="CPR-example.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24" b="9305"/>
          <a:stretch/>
        </p:blipFill>
        <p:spPr>
          <a:xfrm>
            <a:off x="242886" y="793582"/>
            <a:ext cx="8915400" cy="5721518"/>
          </a:xfrm>
        </p:spPr>
      </p:pic>
      <p:sp>
        <p:nvSpPr>
          <p:cNvPr id="4" name="Date Placeholder 3"/>
          <p:cNvSpPr>
            <a:spLocks noGrp="1"/>
          </p:cNvSpPr>
          <p:nvPr>
            <p:ph type="dt" sz="half" idx="10"/>
          </p:nvPr>
        </p:nvSpPr>
        <p:spPr/>
        <p:txBody>
          <a:bodyPr/>
          <a:lstStyle/>
          <a:p>
            <a:pPr>
              <a:defRPr/>
            </a:pPr>
            <a:r>
              <a:rPr lang="en-US" smtClean="0"/>
              <a:t>10/21/2014</a:t>
            </a:r>
            <a:endParaRPr lang="en-US" dirty="0"/>
          </a:p>
        </p:txBody>
      </p:sp>
      <p:sp>
        <p:nvSpPr>
          <p:cNvPr id="5" name="Footer Placeholder 4"/>
          <p:cNvSpPr>
            <a:spLocks noGrp="1"/>
          </p:cNvSpPr>
          <p:nvPr>
            <p:ph type="ftr" sz="quarter" idx="11"/>
          </p:nvPr>
        </p:nvSpPr>
        <p:spPr/>
        <p:txBody>
          <a:bodyPr/>
          <a:lstStyle/>
          <a:p>
            <a:pPr>
              <a:defRPr/>
            </a:pPr>
            <a:r>
              <a:rPr lang="en-US" smtClean="0"/>
              <a:t>CD-2/3b Review -  Cosmic Ray Veto:  8.1 Project Management</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99</a:t>
            </a:fld>
            <a:endParaRPr lang="en-US" dirty="0"/>
          </a:p>
        </p:txBody>
      </p:sp>
    </p:spTree>
    <p:extLst>
      <p:ext uri="{BB962C8B-B14F-4D97-AF65-F5344CB8AC3E}">
        <p14:creationId xmlns:p14="http://schemas.microsoft.com/office/powerpoint/2010/main" val="1753524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7433</TotalTime>
  <Words>4401</Words>
  <Application>Microsoft Office PowerPoint</Application>
  <PresentationFormat>On-screen Show (4:3)</PresentationFormat>
  <Paragraphs>1196</Paragraphs>
  <Slides>99</Slides>
  <Notes>89</Notes>
  <HiddenSlides>0</HiddenSlides>
  <MMClips>0</MMClips>
  <ScaleCrop>false</ScaleCrop>
  <HeadingPairs>
    <vt:vector size="4" baseType="variant">
      <vt:variant>
        <vt:lpstr>Theme</vt:lpstr>
      </vt:variant>
      <vt:variant>
        <vt:i4>2</vt:i4>
      </vt:variant>
      <vt:variant>
        <vt:lpstr>Slide Titles</vt:lpstr>
      </vt:variant>
      <vt:variant>
        <vt:i4>99</vt:i4>
      </vt:variant>
    </vt:vector>
  </HeadingPairs>
  <TitlesOfParts>
    <vt:vector size="101" baseType="lpstr">
      <vt:lpstr>FermilabTemplate</vt:lpstr>
      <vt:lpstr>Fermilab: Footer Only</vt:lpstr>
      <vt:lpstr>Mu2e Cosmic Ray Veto 8.1 Project Management</vt:lpstr>
      <vt:lpstr>Organizational Breakdown</vt:lpstr>
      <vt:lpstr>Organizational Breakdown</vt:lpstr>
      <vt:lpstr>How Do We Share Information?</vt:lpstr>
      <vt:lpstr>A Few Notes</vt:lpstr>
      <vt:lpstr>Design:  External Review</vt:lpstr>
      <vt:lpstr>Plan for CD2</vt:lpstr>
      <vt:lpstr>R&amp;D Plan</vt:lpstr>
      <vt:lpstr>Pre-CD-3 Tasks</vt:lpstr>
      <vt:lpstr>Risks &amp; Opportunities</vt:lpstr>
      <vt:lpstr>8.1 Project Management Activities</vt:lpstr>
      <vt:lpstr>Reviews and Recommendations</vt:lpstr>
      <vt:lpstr>Director’s Independent Design Review</vt:lpstr>
      <vt:lpstr>Director’s CD-1 Review</vt:lpstr>
      <vt:lpstr>DOE CD-1 Review</vt:lpstr>
      <vt:lpstr>Director’s Independent Design and CD-2/3 Review</vt:lpstr>
      <vt:lpstr>Independent Cost Review</vt:lpstr>
      <vt:lpstr>Reply to Review Charge</vt:lpstr>
      <vt:lpstr>Review Charge</vt:lpstr>
      <vt:lpstr>Charge # 1</vt:lpstr>
      <vt:lpstr>Charge #2</vt:lpstr>
      <vt:lpstr>Charge #3</vt:lpstr>
      <vt:lpstr>Charge #4</vt:lpstr>
      <vt:lpstr>Charge #5</vt:lpstr>
      <vt:lpstr>Charge #6</vt:lpstr>
      <vt:lpstr>Charge #7</vt:lpstr>
      <vt:lpstr>Charge #8</vt:lpstr>
      <vt:lpstr>Level 2 Graphics and Tables</vt:lpstr>
      <vt:lpstr>Cost Table:  CRV</vt:lpstr>
      <vt:lpstr>Cost Table:  CRV</vt:lpstr>
      <vt:lpstr>Costed / Uncosted Labor by Hours</vt:lpstr>
      <vt:lpstr>Fermilab / non-Fermilab Labor by Hours</vt:lpstr>
      <vt:lpstr>Cost Breakdown: Sub-Project</vt:lpstr>
      <vt:lpstr>Cost Breakdown: Resource Type</vt:lpstr>
      <vt:lpstr>Labor Resources by FY</vt:lpstr>
      <vt:lpstr>Quality of Estimate</vt:lpstr>
      <vt:lpstr>Labor Resources by FY</vt:lpstr>
      <vt:lpstr>Labor / Material Breakdown by FY</vt:lpstr>
      <vt:lpstr>Project Slides:  Cost Breakdown</vt:lpstr>
      <vt:lpstr>8.2 Mechanical Design</vt:lpstr>
      <vt:lpstr>8.3 Scintillator Extrusions</vt:lpstr>
      <vt:lpstr>8.4 Fibers</vt:lpstr>
      <vt:lpstr>8.5 Photodetectors (SiPMs)</vt:lpstr>
      <vt:lpstr>8.6 Electronics</vt:lpstr>
      <vt:lpstr>8.7 Module Fabrication</vt:lpstr>
      <vt:lpstr>8.8 Detector Installation &amp; Assembly</vt:lpstr>
      <vt:lpstr>Project Slides: Resource Type</vt:lpstr>
      <vt:lpstr>8.2 Mechanical Design</vt:lpstr>
      <vt:lpstr>8.3 Scintillator Extrusions</vt:lpstr>
      <vt:lpstr>8.4 Fibers</vt:lpstr>
      <vt:lpstr>8.5 Photodetectors (SiPMs)</vt:lpstr>
      <vt:lpstr>8.6 Electronics</vt:lpstr>
      <vt:lpstr>8.7 Module Fabrication</vt:lpstr>
      <vt:lpstr>8.8 Detector Installation &amp; Assembly</vt:lpstr>
      <vt:lpstr>Project Slides: Quality of Estimate</vt:lpstr>
      <vt:lpstr>8.2 Mechanical Design</vt:lpstr>
      <vt:lpstr>8.3 Scintillator Extrusions</vt:lpstr>
      <vt:lpstr>8.4 Fibers</vt:lpstr>
      <vt:lpstr>8.5 Photodetectors (SiPMs)</vt:lpstr>
      <vt:lpstr>8.6 Electronics</vt:lpstr>
      <vt:lpstr>8.7 Module Fabrication</vt:lpstr>
      <vt:lpstr>8.8 Detector Installation &amp; Assembly</vt:lpstr>
      <vt:lpstr>Project Slides: Labor / Material Breakdown</vt:lpstr>
      <vt:lpstr>8.2 Mechanical Design</vt:lpstr>
      <vt:lpstr>8.3 Scintillator Extrusions</vt:lpstr>
      <vt:lpstr>8.4 Fibers</vt:lpstr>
      <vt:lpstr>8.5 Photodetectors (SiPMs)</vt:lpstr>
      <vt:lpstr>8.6 Electronics</vt:lpstr>
      <vt:lpstr>8.7 Module Fabrication</vt:lpstr>
      <vt:lpstr>8.8 Detector Installation &amp; Assembly</vt:lpstr>
      <vt:lpstr>Project Slides: FTE’s by Discipline</vt:lpstr>
      <vt:lpstr>8.2 Mechanical Design</vt:lpstr>
      <vt:lpstr>8.3 Scintillator Extrusions</vt:lpstr>
      <vt:lpstr>8.4 Fibers</vt:lpstr>
      <vt:lpstr>8.5 Photodetecters (SiPMs)</vt:lpstr>
      <vt:lpstr>8.6 Electronics</vt:lpstr>
      <vt:lpstr>8.7 Module Fabrication</vt:lpstr>
      <vt:lpstr>8.8 Detector Installation &amp; Assembly</vt:lpstr>
      <vt:lpstr>Project Slides: Cost Book</vt:lpstr>
      <vt:lpstr>475.8 Cost Book</vt:lpstr>
      <vt:lpstr>8.1 Project Management</vt:lpstr>
      <vt:lpstr>8.2 Mechanical Design</vt:lpstr>
      <vt:lpstr>8.3 Scintillator</vt:lpstr>
      <vt:lpstr>8.4 Fibers</vt:lpstr>
      <vt:lpstr>8.5 Photodetectors (SiPMs)</vt:lpstr>
      <vt:lpstr>8.6 Electronics</vt:lpstr>
      <vt:lpstr>8.7 Module Fabrication</vt:lpstr>
      <vt:lpstr>8.8 Detector Assembly &amp; Installation</vt:lpstr>
      <vt:lpstr>Project Slides: EVMS</vt:lpstr>
      <vt:lpstr>8.1 Project Management</vt:lpstr>
      <vt:lpstr>8.2 Mechanical Design</vt:lpstr>
      <vt:lpstr>8.3 Scintillator</vt:lpstr>
      <vt:lpstr>8.4 Fibers</vt:lpstr>
      <vt:lpstr>8.5 Photodetectors</vt:lpstr>
      <vt:lpstr>8.6 Electronics</vt:lpstr>
      <vt:lpstr>8.7 Module Fabrication</vt:lpstr>
      <vt:lpstr>8.8 Detector Assembly &amp; Installation</vt:lpstr>
      <vt:lpstr>8.9 OPC</vt:lpstr>
      <vt:lpstr>CRV CPR </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craig</cp:lastModifiedBy>
  <cp:revision>527</cp:revision>
  <cp:lastPrinted>2014-06-04T17:18:59Z</cp:lastPrinted>
  <dcterms:created xsi:type="dcterms:W3CDTF">2014-01-03T20:18:13Z</dcterms:created>
  <dcterms:modified xsi:type="dcterms:W3CDTF">2014-10-20T22:51:08Z</dcterms:modified>
</cp:coreProperties>
</file>