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49" r:id="rId2"/>
    <p:sldId id="314" r:id="rId3"/>
    <p:sldId id="333" r:id="rId4"/>
    <p:sldId id="315" r:id="rId5"/>
    <p:sldId id="348" r:id="rId6"/>
    <p:sldId id="335" r:id="rId7"/>
    <p:sldId id="316" r:id="rId8"/>
    <p:sldId id="330" r:id="rId9"/>
    <p:sldId id="318" r:id="rId10"/>
    <p:sldId id="334" r:id="rId11"/>
    <p:sldId id="319" r:id="rId12"/>
    <p:sldId id="321" r:id="rId13"/>
    <p:sldId id="341" r:id="rId14"/>
    <p:sldId id="342" r:id="rId15"/>
    <p:sldId id="343" r:id="rId16"/>
    <p:sldId id="344" r:id="rId17"/>
    <p:sldId id="353" r:id="rId18"/>
    <p:sldId id="328" r:id="rId19"/>
    <p:sldId id="352" r:id="rId20"/>
    <p:sldId id="329" r:id="rId21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C6B11"/>
    <a:srgbClr val="BD1F24"/>
    <a:srgbClr val="DA592A"/>
    <a:srgbClr val="808080"/>
    <a:srgbClr val="154D81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CDBFF2-EAFC-446E-8C89-E748F6F6ED3E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E0453B1-219F-427F-A916-7C0725812871}">
      <dgm:prSet phldrT="[Text]" custT="1"/>
      <dgm:spPr>
        <a:solidFill>
          <a:schemeClr val="tx2">
            <a:lumMod val="60000"/>
            <a:lumOff val="40000"/>
          </a:schemeClr>
        </a:solidFill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r>
            <a:rPr lang="en-US" sz="14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4.9</a:t>
          </a:r>
        </a:p>
        <a:p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Ancillary Equipment</a:t>
          </a:r>
        </a:p>
        <a:p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T. Page</a:t>
          </a:r>
          <a:endParaRPr lang="en-US" sz="14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9E3C9D-CE20-45B2-A28E-E6A4446B9E17}" type="parTrans" cxnId="{544A5F29-EC21-4099-91A2-D2B338CAB3BA}">
      <dgm:prSet/>
      <dgm:spPr/>
      <dgm:t>
        <a:bodyPr/>
        <a:lstStyle/>
        <a:p>
          <a:endParaRPr lang="en-US"/>
        </a:p>
      </dgm:t>
    </dgm:pt>
    <dgm:pt modelId="{9A77E80E-A4DE-4C5C-8CF7-6C5F8282B1E2}" type="sibTrans" cxnId="{544A5F29-EC21-4099-91A2-D2B338CAB3BA}">
      <dgm:prSet/>
      <dgm:spPr/>
      <dgm:t>
        <a:bodyPr/>
        <a:lstStyle/>
        <a:p>
          <a:endParaRPr lang="en-US"/>
        </a:p>
      </dgm:t>
    </dgm:pt>
    <dgm:pt modelId="{136EC303-4E01-4E71-B945-AD009C7422B5}">
      <dgm:prSet phldrT="[Text]" custT="1"/>
      <dgm:spPr>
        <a:solidFill>
          <a:schemeClr val="tx2">
            <a:lumMod val="60000"/>
            <a:lumOff val="40000"/>
          </a:schemeClr>
        </a:solidFill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r>
            <a:rPr lang="en-US" sz="14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4.9.2</a:t>
          </a:r>
        </a:p>
        <a:p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Below-the-Hook Lifting Equipment</a:t>
          </a:r>
          <a:endParaRPr lang="en-US" sz="14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04C030-966C-429B-A238-CBFC8124D852}" type="parTrans" cxnId="{5F2D08BB-E2A1-4A8F-B6BF-CB6B3EBB0276}">
      <dgm:prSet/>
      <dgm:spPr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endParaRPr lang="en-US" sz="2800" b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0634E1-CB16-4C30-B8A1-33F752331ED7}" type="sibTrans" cxnId="{5F2D08BB-E2A1-4A8F-B6BF-CB6B3EBB0276}">
      <dgm:prSet/>
      <dgm:spPr/>
      <dgm:t>
        <a:bodyPr/>
        <a:lstStyle/>
        <a:p>
          <a:endParaRPr lang="en-US"/>
        </a:p>
      </dgm:t>
    </dgm:pt>
    <dgm:pt modelId="{8F82AA64-2AC7-4413-84CE-58B25D6CB4C2}">
      <dgm:prSet phldrT="[Text]" custT="1"/>
      <dgm:spPr>
        <a:solidFill>
          <a:schemeClr val="tx2">
            <a:lumMod val="60000"/>
            <a:lumOff val="40000"/>
          </a:schemeClr>
        </a:solidFill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r>
            <a:rPr lang="en-US" sz="14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4.9.3</a:t>
          </a:r>
        </a:p>
        <a:p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Installation Equipment</a:t>
          </a:r>
          <a:endParaRPr lang="en-US" sz="14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2002AA-9FE8-4907-8730-37D6937A5E1C}" type="parTrans" cxnId="{B124082D-FDEE-4835-BC2E-222F82C84D6B}">
      <dgm:prSet/>
      <dgm:spPr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endParaRPr lang="en-US" sz="2800" b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4954E6-CD20-4B3C-B792-C6FD334B5594}" type="sibTrans" cxnId="{B124082D-FDEE-4835-BC2E-222F82C84D6B}">
      <dgm:prSet/>
      <dgm:spPr/>
      <dgm:t>
        <a:bodyPr/>
        <a:lstStyle/>
        <a:p>
          <a:endParaRPr lang="en-US"/>
        </a:p>
      </dgm:t>
    </dgm:pt>
    <dgm:pt modelId="{81741832-87A7-441E-AE96-5CCDB4D408FB}">
      <dgm:prSet phldrT="[Text]" custT="1"/>
      <dgm:spPr>
        <a:solidFill>
          <a:schemeClr val="tx2">
            <a:lumMod val="60000"/>
            <a:lumOff val="40000"/>
          </a:schemeClr>
        </a:solidFill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r>
            <a:rPr lang="en-US" sz="14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4.9.1 </a:t>
          </a:r>
        </a:p>
        <a:p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Magnet Assembly Equipment</a:t>
          </a:r>
        </a:p>
      </dgm:t>
    </dgm:pt>
    <dgm:pt modelId="{729318CD-C217-4BAD-9273-FE5ECADAFB98}" type="parTrans" cxnId="{233DC0A6-D7E5-40A5-9349-668133E7B30D}">
      <dgm:prSet/>
      <dgm:spPr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endParaRPr lang="en-US" sz="2800" b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B39F74-9DEA-459F-8FAC-E3589283F582}" type="sibTrans" cxnId="{233DC0A6-D7E5-40A5-9349-668133E7B30D}">
      <dgm:prSet/>
      <dgm:spPr/>
      <dgm:t>
        <a:bodyPr/>
        <a:lstStyle/>
        <a:p>
          <a:endParaRPr lang="en-US"/>
        </a:p>
      </dgm:t>
    </dgm:pt>
    <dgm:pt modelId="{D03E77F6-62FE-42BB-8475-3B3B37A1A168}" type="pres">
      <dgm:prSet presAssocID="{1ECDBFF2-EAFC-446E-8C89-E748F6F6ED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0D5522-D5CB-4E00-AE26-AEE254B1F785}" type="pres">
      <dgm:prSet presAssocID="{BE0453B1-219F-427F-A916-7C0725812871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5A960C1-56AA-4D62-9DE9-A2D443899C13}" type="pres">
      <dgm:prSet presAssocID="{BE0453B1-219F-427F-A916-7C0725812871}" presName="rootComposite1" presStyleCnt="0"/>
      <dgm:spPr/>
      <dgm:t>
        <a:bodyPr/>
        <a:lstStyle/>
        <a:p>
          <a:endParaRPr lang="en-US"/>
        </a:p>
      </dgm:t>
    </dgm:pt>
    <dgm:pt modelId="{587670C0-1180-4F5F-9F4C-3392F7D52F32}" type="pres">
      <dgm:prSet presAssocID="{BE0453B1-219F-427F-A916-7C0725812871}" presName="rootText1" presStyleLbl="node0" presStyleIdx="0" presStyleCnt="1" custScaleX="166306" custScaleY="225308" custLinFactNeighborX="-774" custLinFactNeighborY="-324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056952-D445-4808-A287-742B753588AC}" type="pres">
      <dgm:prSet presAssocID="{BE0453B1-219F-427F-A916-7C072581287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E88D0E7-7327-4386-9686-C790E48772E2}" type="pres">
      <dgm:prSet presAssocID="{BE0453B1-219F-427F-A916-7C0725812871}" presName="hierChild2" presStyleCnt="0"/>
      <dgm:spPr/>
      <dgm:t>
        <a:bodyPr/>
        <a:lstStyle/>
        <a:p>
          <a:endParaRPr lang="en-US"/>
        </a:p>
      </dgm:t>
    </dgm:pt>
    <dgm:pt modelId="{D210F237-5DF1-42A9-88E6-5B6DB3BD7A92}" type="pres">
      <dgm:prSet presAssocID="{729318CD-C217-4BAD-9273-FE5ECADAFB98}" presName="Name37" presStyleLbl="parChTrans1D2" presStyleIdx="0" presStyleCnt="3" custSzY="226584"/>
      <dgm:spPr/>
      <dgm:t>
        <a:bodyPr/>
        <a:lstStyle/>
        <a:p>
          <a:endParaRPr lang="en-US"/>
        </a:p>
      </dgm:t>
    </dgm:pt>
    <dgm:pt modelId="{9C2ECFEA-F866-4C75-9D5F-D69EFF7249B1}" type="pres">
      <dgm:prSet presAssocID="{81741832-87A7-441E-AE96-5CCDB4D408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E4D6700-4F8C-45ED-9516-B3A65CD3B3D0}" type="pres">
      <dgm:prSet presAssocID="{81741832-87A7-441E-AE96-5CCDB4D408FB}" presName="rootComposite" presStyleCnt="0"/>
      <dgm:spPr/>
      <dgm:t>
        <a:bodyPr/>
        <a:lstStyle/>
        <a:p>
          <a:endParaRPr lang="en-US"/>
        </a:p>
      </dgm:t>
    </dgm:pt>
    <dgm:pt modelId="{2C2127AC-62E3-4BAA-8B7E-37BD072AACA2}" type="pres">
      <dgm:prSet presAssocID="{81741832-87A7-441E-AE96-5CCDB4D408FB}" presName="rootText" presStyleLbl="node2" presStyleIdx="0" presStyleCnt="3" custScaleY="225308" custLinFactNeighborX="-2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444A2A-D532-47B8-BA4F-2A26F67006AD}" type="pres">
      <dgm:prSet presAssocID="{81741832-87A7-441E-AE96-5CCDB4D408FB}" presName="rootConnector" presStyleLbl="node2" presStyleIdx="0" presStyleCnt="3"/>
      <dgm:spPr/>
      <dgm:t>
        <a:bodyPr/>
        <a:lstStyle/>
        <a:p>
          <a:endParaRPr lang="en-US"/>
        </a:p>
      </dgm:t>
    </dgm:pt>
    <dgm:pt modelId="{1D2B9E98-3F79-455C-A51A-E0ED70F3E984}" type="pres">
      <dgm:prSet presAssocID="{81741832-87A7-441E-AE96-5CCDB4D408FB}" presName="hierChild4" presStyleCnt="0"/>
      <dgm:spPr/>
      <dgm:t>
        <a:bodyPr/>
        <a:lstStyle/>
        <a:p>
          <a:endParaRPr lang="en-US"/>
        </a:p>
      </dgm:t>
    </dgm:pt>
    <dgm:pt modelId="{C38E7459-443E-4B0B-B672-1CFBD56A4630}" type="pres">
      <dgm:prSet presAssocID="{81741832-87A7-441E-AE96-5CCDB4D408FB}" presName="hierChild5" presStyleCnt="0"/>
      <dgm:spPr/>
      <dgm:t>
        <a:bodyPr/>
        <a:lstStyle/>
        <a:p>
          <a:endParaRPr lang="en-US"/>
        </a:p>
      </dgm:t>
    </dgm:pt>
    <dgm:pt modelId="{3A80BCB2-28D2-4D9D-9630-AC2594CC82B7}" type="pres">
      <dgm:prSet presAssocID="{0E04C030-966C-429B-A238-CBFC8124D852}" presName="Name37" presStyleLbl="parChTrans1D2" presStyleIdx="1" presStyleCnt="3" custSzY="226584"/>
      <dgm:spPr/>
      <dgm:t>
        <a:bodyPr/>
        <a:lstStyle/>
        <a:p>
          <a:endParaRPr lang="en-US"/>
        </a:p>
      </dgm:t>
    </dgm:pt>
    <dgm:pt modelId="{81B981AC-97FB-47C3-A7FD-0B75BED2F40F}" type="pres">
      <dgm:prSet presAssocID="{136EC303-4E01-4E71-B945-AD009C7422B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39E540C-46A7-49A2-A058-C304ABD68ECF}" type="pres">
      <dgm:prSet presAssocID="{136EC303-4E01-4E71-B945-AD009C7422B5}" presName="rootComposite" presStyleCnt="0"/>
      <dgm:spPr/>
      <dgm:t>
        <a:bodyPr/>
        <a:lstStyle/>
        <a:p>
          <a:endParaRPr lang="en-US"/>
        </a:p>
      </dgm:t>
    </dgm:pt>
    <dgm:pt modelId="{A5E8D16E-4CD2-484C-BA8F-8358D4CC4EF0}" type="pres">
      <dgm:prSet presAssocID="{136EC303-4E01-4E71-B945-AD009C7422B5}" presName="rootText" presStyleLbl="node2" presStyleIdx="1" presStyleCnt="3" custScaleY="225308" custLinFactNeighborX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D4CE27-9086-4DC6-8FA5-3D0CE0F20E15}" type="pres">
      <dgm:prSet presAssocID="{136EC303-4E01-4E71-B945-AD009C7422B5}" presName="rootConnector" presStyleLbl="node2" presStyleIdx="1" presStyleCnt="3"/>
      <dgm:spPr/>
      <dgm:t>
        <a:bodyPr/>
        <a:lstStyle/>
        <a:p>
          <a:endParaRPr lang="en-US"/>
        </a:p>
      </dgm:t>
    </dgm:pt>
    <dgm:pt modelId="{EB585100-7389-42CF-8C4A-A330E26D2B3F}" type="pres">
      <dgm:prSet presAssocID="{136EC303-4E01-4E71-B945-AD009C7422B5}" presName="hierChild4" presStyleCnt="0"/>
      <dgm:spPr/>
      <dgm:t>
        <a:bodyPr/>
        <a:lstStyle/>
        <a:p>
          <a:endParaRPr lang="en-US"/>
        </a:p>
      </dgm:t>
    </dgm:pt>
    <dgm:pt modelId="{AE403AA6-33A4-4624-8CA0-3E0A0FAC82D6}" type="pres">
      <dgm:prSet presAssocID="{136EC303-4E01-4E71-B945-AD009C7422B5}" presName="hierChild5" presStyleCnt="0"/>
      <dgm:spPr/>
      <dgm:t>
        <a:bodyPr/>
        <a:lstStyle/>
        <a:p>
          <a:endParaRPr lang="en-US"/>
        </a:p>
      </dgm:t>
    </dgm:pt>
    <dgm:pt modelId="{BAEC5211-4CEB-4ED5-876C-12A506A3667C}" type="pres">
      <dgm:prSet presAssocID="{632002AA-9FE8-4907-8730-37D6937A5E1C}" presName="Name37" presStyleLbl="parChTrans1D2" presStyleIdx="2" presStyleCnt="3" custSzY="226584"/>
      <dgm:spPr/>
      <dgm:t>
        <a:bodyPr/>
        <a:lstStyle/>
        <a:p>
          <a:endParaRPr lang="en-US"/>
        </a:p>
      </dgm:t>
    </dgm:pt>
    <dgm:pt modelId="{F5AF29D7-80F7-47D1-B3AF-BBAECD8E48C8}" type="pres">
      <dgm:prSet presAssocID="{8F82AA64-2AC7-4413-84CE-58B25D6CB4C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E11B021-5473-444A-BE0B-C5C3A17B0679}" type="pres">
      <dgm:prSet presAssocID="{8F82AA64-2AC7-4413-84CE-58B25D6CB4C2}" presName="rootComposite" presStyleCnt="0"/>
      <dgm:spPr/>
      <dgm:t>
        <a:bodyPr/>
        <a:lstStyle/>
        <a:p>
          <a:endParaRPr lang="en-US"/>
        </a:p>
      </dgm:t>
    </dgm:pt>
    <dgm:pt modelId="{AAD9E2DA-1AFD-46C6-9F63-3DF65CE96BD1}" type="pres">
      <dgm:prSet presAssocID="{8F82AA64-2AC7-4413-84CE-58B25D6CB4C2}" presName="rootText" presStyleLbl="node2" presStyleIdx="2" presStyleCnt="3" custScaleY="225308" custLinFactNeighborX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D34E6B-8E8C-48D6-AFD4-4988CA68F3E2}" type="pres">
      <dgm:prSet presAssocID="{8F82AA64-2AC7-4413-84CE-58B25D6CB4C2}" presName="rootConnector" presStyleLbl="node2" presStyleIdx="2" presStyleCnt="3"/>
      <dgm:spPr/>
      <dgm:t>
        <a:bodyPr/>
        <a:lstStyle/>
        <a:p>
          <a:endParaRPr lang="en-US"/>
        </a:p>
      </dgm:t>
    </dgm:pt>
    <dgm:pt modelId="{655D188C-7C1C-461D-AB7D-3279F95CCC89}" type="pres">
      <dgm:prSet presAssocID="{8F82AA64-2AC7-4413-84CE-58B25D6CB4C2}" presName="hierChild4" presStyleCnt="0"/>
      <dgm:spPr/>
      <dgm:t>
        <a:bodyPr/>
        <a:lstStyle/>
        <a:p>
          <a:endParaRPr lang="en-US"/>
        </a:p>
      </dgm:t>
    </dgm:pt>
    <dgm:pt modelId="{05332E9E-9F0B-4238-8590-C81BBF068F3B}" type="pres">
      <dgm:prSet presAssocID="{8F82AA64-2AC7-4413-84CE-58B25D6CB4C2}" presName="hierChild5" presStyleCnt="0"/>
      <dgm:spPr/>
      <dgm:t>
        <a:bodyPr/>
        <a:lstStyle/>
        <a:p>
          <a:endParaRPr lang="en-US"/>
        </a:p>
      </dgm:t>
    </dgm:pt>
    <dgm:pt modelId="{1D6E6072-4871-4CED-BF6F-A162F8AF86C9}" type="pres">
      <dgm:prSet presAssocID="{BE0453B1-219F-427F-A916-7C0725812871}" presName="hierChild3" presStyleCnt="0"/>
      <dgm:spPr/>
      <dgm:t>
        <a:bodyPr/>
        <a:lstStyle/>
        <a:p>
          <a:endParaRPr lang="en-US"/>
        </a:p>
      </dgm:t>
    </dgm:pt>
  </dgm:ptLst>
  <dgm:cxnLst>
    <dgm:cxn modelId="{C03D419D-4D3A-44F2-BC64-8825CDBA4582}" type="presOf" srcId="{0E04C030-966C-429B-A238-CBFC8124D852}" destId="{3A80BCB2-28D2-4D9D-9630-AC2594CC82B7}" srcOrd="0" destOrd="0" presId="urn:microsoft.com/office/officeart/2005/8/layout/orgChart1"/>
    <dgm:cxn modelId="{F33A2B55-75F1-4F7D-88B8-4E9BD16E36A5}" type="presOf" srcId="{1ECDBFF2-EAFC-446E-8C89-E748F6F6ED3E}" destId="{D03E77F6-62FE-42BB-8475-3B3B37A1A168}" srcOrd="0" destOrd="0" presId="urn:microsoft.com/office/officeart/2005/8/layout/orgChart1"/>
    <dgm:cxn modelId="{4AF36298-9DFE-41A3-86F1-B575B340D7B5}" type="presOf" srcId="{BE0453B1-219F-427F-A916-7C0725812871}" destId="{587670C0-1180-4F5F-9F4C-3392F7D52F32}" srcOrd="0" destOrd="0" presId="urn:microsoft.com/office/officeart/2005/8/layout/orgChart1"/>
    <dgm:cxn modelId="{9753CB64-21EC-4D14-83C4-10695788A31D}" type="presOf" srcId="{8F82AA64-2AC7-4413-84CE-58B25D6CB4C2}" destId="{EAD34E6B-8E8C-48D6-AFD4-4988CA68F3E2}" srcOrd="1" destOrd="0" presId="urn:microsoft.com/office/officeart/2005/8/layout/orgChart1"/>
    <dgm:cxn modelId="{465600F3-3B62-418F-999D-38C56573F6F7}" type="presOf" srcId="{136EC303-4E01-4E71-B945-AD009C7422B5}" destId="{87D4CE27-9086-4DC6-8FA5-3D0CE0F20E15}" srcOrd="1" destOrd="0" presId="urn:microsoft.com/office/officeart/2005/8/layout/orgChart1"/>
    <dgm:cxn modelId="{EC4E4763-D2E6-4E83-97FA-F8E96B9E3249}" type="presOf" srcId="{632002AA-9FE8-4907-8730-37D6937A5E1C}" destId="{BAEC5211-4CEB-4ED5-876C-12A506A3667C}" srcOrd="0" destOrd="0" presId="urn:microsoft.com/office/officeart/2005/8/layout/orgChart1"/>
    <dgm:cxn modelId="{734F3932-1132-4779-861E-4C166C7DC220}" type="presOf" srcId="{BE0453B1-219F-427F-A916-7C0725812871}" destId="{10056952-D445-4808-A287-742B753588AC}" srcOrd="1" destOrd="0" presId="urn:microsoft.com/office/officeart/2005/8/layout/orgChart1"/>
    <dgm:cxn modelId="{B124082D-FDEE-4835-BC2E-222F82C84D6B}" srcId="{BE0453B1-219F-427F-A916-7C0725812871}" destId="{8F82AA64-2AC7-4413-84CE-58B25D6CB4C2}" srcOrd="2" destOrd="0" parTransId="{632002AA-9FE8-4907-8730-37D6937A5E1C}" sibTransId="{834954E6-CD20-4B3C-B792-C6FD334B5594}"/>
    <dgm:cxn modelId="{1ABDC3A2-A501-47E7-97EA-0F014B77622E}" type="presOf" srcId="{81741832-87A7-441E-AE96-5CCDB4D408FB}" destId="{2C2127AC-62E3-4BAA-8B7E-37BD072AACA2}" srcOrd="0" destOrd="0" presId="urn:microsoft.com/office/officeart/2005/8/layout/orgChart1"/>
    <dgm:cxn modelId="{D3CFCC96-E6E1-4C09-80FC-0362EEECCA8A}" type="presOf" srcId="{81741832-87A7-441E-AE96-5CCDB4D408FB}" destId="{75444A2A-D532-47B8-BA4F-2A26F67006AD}" srcOrd="1" destOrd="0" presId="urn:microsoft.com/office/officeart/2005/8/layout/orgChart1"/>
    <dgm:cxn modelId="{233DC0A6-D7E5-40A5-9349-668133E7B30D}" srcId="{BE0453B1-219F-427F-A916-7C0725812871}" destId="{81741832-87A7-441E-AE96-5CCDB4D408FB}" srcOrd="0" destOrd="0" parTransId="{729318CD-C217-4BAD-9273-FE5ECADAFB98}" sibTransId="{25B39F74-9DEA-459F-8FAC-E3589283F582}"/>
    <dgm:cxn modelId="{D568ABCA-7D26-4ABC-9A34-44A0392C081B}" type="presOf" srcId="{729318CD-C217-4BAD-9273-FE5ECADAFB98}" destId="{D210F237-5DF1-42A9-88E6-5B6DB3BD7A92}" srcOrd="0" destOrd="0" presId="urn:microsoft.com/office/officeart/2005/8/layout/orgChart1"/>
    <dgm:cxn modelId="{544A5F29-EC21-4099-91A2-D2B338CAB3BA}" srcId="{1ECDBFF2-EAFC-446E-8C89-E748F6F6ED3E}" destId="{BE0453B1-219F-427F-A916-7C0725812871}" srcOrd="0" destOrd="0" parTransId="{449E3C9D-CE20-45B2-A28E-E6A4446B9E17}" sibTransId="{9A77E80E-A4DE-4C5C-8CF7-6C5F8282B1E2}"/>
    <dgm:cxn modelId="{1680348F-1C17-4E3E-91E8-54AE42BE470C}" type="presOf" srcId="{136EC303-4E01-4E71-B945-AD009C7422B5}" destId="{A5E8D16E-4CD2-484C-BA8F-8358D4CC4EF0}" srcOrd="0" destOrd="0" presId="urn:microsoft.com/office/officeart/2005/8/layout/orgChart1"/>
    <dgm:cxn modelId="{1F8A1C81-6DE4-4DEF-98D1-CA8C3AA9B122}" type="presOf" srcId="{8F82AA64-2AC7-4413-84CE-58B25D6CB4C2}" destId="{AAD9E2DA-1AFD-46C6-9F63-3DF65CE96BD1}" srcOrd="0" destOrd="0" presId="urn:microsoft.com/office/officeart/2005/8/layout/orgChart1"/>
    <dgm:cxn modelId="{5F2D08BB-E2A1-4A8F-B6BF-CB6B3EBB0276}" srcId="{BE0453B1-219F-427F-A916-7C0725812871}" destId="{136EC303-4E01-4E71-B945-AD009C7422B5}" srcOrd="1" destOrd="0" parTransId="{0E04C030-966C-429B-A238-CBFC8124D852}" sibTransId="{C80634E1-CB16-4C30-B8A1-33F752331ED7}"/>
    <dgm:cxn modelId="{0320D1F8-1A11-43F3-8E85-26FC01A19237}" type="presParOf" srcId="{D03E77F6-62FE-42BB-8475-3B3B37A1A168}" destId="{A20D5522-D5CB-4E00-AE26-AEE254B1F785}" srcOrd="0" destOrd="0" presId="urn:microsoft.com/office/officeart/2005/8/layout/orgChart1"/>
    <dgm:cxn modelId="{2DD4685E-954A-41F1-A578-905137DA209A}" type="presParOf" srcId="{A20D5522-D5CB-4E00-AE26-AEE254B1F785}" destId="{05A960C1-56AA-4D62-9DE9-A2D443899C13}" srcOrd="0" destOrd="0" presId="urn:microsoft.com/office/officeart/2005/8/layout/orgChart1"/>
    <dgm:cxn modelId="{364076D3-0EFF-41A2-B3B8-08801633E3A0}" type="presParOf" srcId="{05A960C1-56AA-4D62-9DE9-A2D443899C13}" destId="{587670C0-1180-4F5F-9F4C-3392F7D52F32}" srcOrd="0" destOrd="0" presId="urn:microsoft.com/office/officeart/2005/8/layout/orgChart1"/>
    <dgm:cxn modelId="{E43A9E7C-EF07-42F4-B883-068A5FEBAC02}" type="presParOf" srcId="{05A960C1-56AA-4D62-9DE9-A2D443899C13}" destId="{10056952-D445-4808-A287-742B753588AC}" srcOrd="1" destOrd="0" presId="urn:microsoft.com/office/officeart/2005/8/layout/orgChart1"/>
    <dgm:cxn modelId="{8B2BE843-747F-40A9-9D36-E1F8CBE7B9EC}" type="presParOf" srcId="{A20D5522-D5CB-4E00-AE26-AEE254B1F785}" destId="{0E88D0E7-7327-4386-9686-C790E48772E2}" srcOrd="1" destOrd="0" presId="urn:microsoft.com/office/officeart/2005/8/layout/orgChart1"/>
    <dgm:cxn modelId="{5E68CB25-FC21-4C6C-8841-A21B98C7732D}" type="presParOf" srcId="{0E88D0E7-7327-4386-9686-C790E48772E2}" destId="{D210F237-5DF1-42A9-88E6-5B6DB3BD7A92}" srcOrd="0" destOrd="0" presId="urn:microsoft.com/office/officeart/2005/8/layout/orgChart1"/>
    <dgm:cxn modelId="{AC2E0228-C378-4BA4-B2BA-C947827E33C9}" type="presParOf" srcId="{0E88D0E7-7327-4386-9686-C790E48772E2}" destId="{9C2ECFEA-F866-4C75-9D5F-D69EFF7249B1}" srcOrd="1" destOrd="0" presId="urn:microsoft.com/office/officeart/2005/8/layout/orgChart1"/>
    <dgm:cxn modelId="{A066784E-F8AD-410D-A3F2-77DDD72247E7}" type="presParOf" srcId="{9C2ECFEA-F866-4C75-9D5F-D69EFF7249B1}" destId="{5E4D6700-4F8C-45ED-9516-B3A65CD3B3D0}" srcOrd="0" destOrd="0" presId="urn:microsoft.com/office/officeart/2005/8/layout/orgChart1"/>
    <dgm:cxn modelId="{9782FD9E-741D-41CD-9F1C-40938051EBEC}" type="presParOf" srcId="{5E4D6700-4F8C-45ED-9516-B3A65CD3B3D0}" destId="{2C2127AC-62E3-4BAA-8B7E-37BD072AACA2}" srcOrd="0" destOrd="0" presId="urn:microsoft.com/office/officeart/2005/8/layout/orgChart1"/>
    <dgm:cxn modelId="{5126FF20-6D9D-4531-881F-8B5D0D71B2B1}" type="presParOf" srcId="{5E4D6700-4F8C-45ED-9516-B3A65CD3B3D0}" destId="{75444A2A-D532-47B8-BA4F-2A26F67006AD}" srcOrd="1" destOrd="0" presId="urn:microsoft.com/office/officeart/2005/8/layout/orgChart1"/>
    <dgm:cxn modelId="{F72C04C3-0288-4176-A14D-76E889D5434A}" type="presParOf" srcId="{9C2ECFEA-F866-4C75-9D5F-D69EFF7249B1}" destId="{1D2B9E98-3F79-455C-A51A-E0ED70F3E984}" srcOrd="1" destOrd="0" presId="urn:microsoft.com/office/officeart/2005/8/layout/orgChart1"/>
    <dgm:cxn modelId="{BDF9219A-900F-419F-B3A2-39DC3F56B8F9}" type="presParOf" srcId="{9C2ECFEA-F866-4C75-9D5F-D69EFF7249B1}" destId="{C38E7459-443E-4B0B-B672-1CFBD56A4630}" srcOrd="2" destOrd="0" presId="urn:microsoft.com/office/officeart/2005/8/layout/orgChart1"/>
    <dgm:cxn modelId="{0A95A68B-E93C-4A0B-8670-B6301CB66A1C}" type="presParOf" srcId="{0E88D0E7-7327-4386-9686-C790E48772E2}" destId="{3A80BCB2-28D2-4D9D-9630-AC2594CC82B7}" srcOrd="2" destOrd="0" presId="urn:microsoft.com/office/officeart/2005/8/layout/orgChart1"/>
    <dgm:cxn modelId="{ADE277C9-6C23-471C-8ED4-7B545D8E9D0C}" type="presParOf" srcId="{0E88D0E7-7327-4386-9686-C790E48772E2}" destId="{81B981AC-97FB-47C3-A7FD-0B75BED2F40F}" srcOrd="3" destOrd="0" presId="urn:microsoft.com/office/officeart/2005/8/layout/orgChart1"/>
    <dgm:cxn modelId="{A8D9BAE0-6AB3-4C2A-8B70-E203332469AD}" type="presParOf" srcId="{81B981AC-97FB-47C3-A7FD-0B75BED2F40F}" destId="{639E540C-46A7-49A2-A058-C304ABD68ECF}" srcOrd="0" destOrd="0" presId="urn:microsoft.com/office/officeart/2005/8/layout/orgChart1"/>
    <dgm:cxn modelId="{80B23DA4-5BC7-4BBA-9B11-CC4CDF25C8EC}" type="presParOf" srcId="{639E540C-46A7-49A2-A058-C304ABD68ECF}" destId="{A5E8D16E-4CD2-484C-BA8F-8358D4CC4EF0}" srcOrd="0" destOrd="0" presId="urn:microsoft.com/office/officeart/2005/8/layout/orgChart1"/>
    <dgm:cxn modelId="{CC632862-496C-404E-919E-366267F8BFF9}" type="presParOf" srcId="{639E540C-46A7-49A2-A058-C304ABD68ECF}" destId="{87D4CE27-9086-4DC6-8FA5-3D0CE0F20E15}" srcOrd="1" destOrd="0" presId="urn:microsoft.com/office/officeart/2005/8/layout/orgChart1"/>
    <dgm:cxn modelId="{F5309C60-CD2E-42CF-A7E9-B6743BB8F928}" type="presParOf" srcId="{81B981AC-97FB-47C3-A7FD-0B75BED2F40F}" destId="{EB585100-7389-42CF-8C4A-A330E26D2B3F}" srcOrd="1" destOrd="0" presId="urn:microsoft.com/office/officeart/2005/8/layout/orgChart1"/>
    <dgm:cxn modelId="{A9283E6F-F269-4864-98EB-986B21173DAF}" type="presParOf" srcId="{81B981AC-97FB-47C3-A7FD-0B75BED2F40F}" destId="{AE403AA6-33A4-4624-8CA0-3E0A0FAC82D6}" srcOrd="2" destOrd="0" presId="urn:microsoft.com/office/officeart/2005/8/layout/orgChart1"/>
    <dgm:cxn modelId="{4A385873-78C6-46C5-8EAA-8A59D4B1B96E}" type="presParOf" srcId="{0E88D0E7-7327-4386-9686-C790E48772E2}" destId="{BAEC5211-4CEB-4ED5-876C-12A506A3667C}" srcOrd="4" destOrd="0" presId="urn:microsoft.com/office/officeart/2005/8/layout/orgChart1"/>
    <dgm:cxn modelId="{A4EDCF70-752A-4777-9633-0369E36AC5FD}" type="presParOf" srcId="{0E88D0E7-7327-4386-9686-C790E48772E2}" destId="{F5AF29D7-80F7-47D1-B3AF-BBAECD8E48C8}" srcOrd="5" destOrd="0" presId="urn:microsoft.com/office/officeart/2005/8/layout/orgChart1"/>
    <dgm:cxn modelId="{B0927FAE-DACB-498C-8FC2-0A8A1BC87F14}" type="presParOf" srcId="{F5AF29D7-80F7-47D1-B3AF-BBAECD8E48C8}" destId="{9E11B021-5473-444A-BE0B-C5C3A17B0679}" srcOrd="0" destOrd="0" presId="urn:microsoft.com/office/officeart/2005/8/layout/orgChart1"/>
    <dgm:cxn modelId="{FEB7F648-2522-4983-B842-A66CCFCF5E34}" type="presParOf" srcId="{9E11B021-5473-444A-BE0B-C5C3A17B0679}" destId="{AAD9E2DA-1AFD-46C6-9F63-3DF65CE96BD1}" srcOrd="0" destOrd="0" presId="urn:microsoft.com/office/officeart/2005/8/layout/orgChart1"/>
    <dgm:cxn modelId="{F16D13CF-B852-496C-9EF9-313187C73A1A}" type="presParOf" srcId="{9E11B021-5473-444A-BE0B-C5C3A17B0679}" destId="{EAD34E6B-8E8C-48D6-AFD4-4988CA68F3E2}" srcOrd="1" destOrd="0" presId="urn:microsoft.com/office/officeart/2005/8/layout/orgChart1"/>
    <dgm:cxn modelId="{71626F64-A1FD-4AF0-9417-3A57FED48884}" type="presParOf" srcId="{F5AF29D7-80F7-47D1-B3AF-BBAECD8E48C8}" destId="{655D188C-7C1C-461D-AB7D-3279F95CCC89}" srcOrd="1" destOrd="0" presId="urn:microsoft.com/office/officeart/2005/8/layout/orgChart1"/>
    <dgm:cxn modelId="{C3490045-6B2C-4D8D-AEF2-0DFA4F0BC68D}" type="presParOf" srcId="{F5AF29D7-80F7-47D1-B3AF-BBAECD8E48C8}" destId="{05332E9E-9F0B-4238-8590-C81BBF068F3B}" srcOrd="2" destOrd="0" presId="urn:microsoft.com/office/officeart/2005/8/layout/orgChart1"/>
    <dgm:cxn modelId="{9DBCBB82-B101-47CA-9AF4-84D2556A868E}" type="presParOf" srcId="{A20D5522-D5CB-4E00-AE26-AEE254B1F785}" destId="{1D6E6072-4871-4CED-BF6F-A162F8AF86C9}" srcOrd="2" destOrd="0" presId="urn:microsoft.com/office/officeart/2005/8/layout/orgChart1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C5211-4CEB-4ED5-876C-12A506A3667C}">
      <dsp:nvSpPr>
        <dsp:cNvPr id="0" name=""/>
        <dsp:cNvSpPr/>
      </dsp:nvSpPr>
      <dsp:spPr>
        <a:xfrm>
          <a:off x="4330637" y="1857577"/>
          <a:ext cx="2007959" cy="347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22"/>
              </a:lnTo>
              <a:lnTo>
                <a:pt x="2007959" y="174422"/>
              </a:lnTo>
              <a:lnTo>
                <a:pt x="2007959" y="347559"/>
              </a:lnTo>
            </a:path>
          </a:pathLst>
        </a:cu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0BCB2-28D2-4D9D-9630-AC2594CC82B7}">
      <dsp:nvSpPr>
        <dsp:cNvPr id="0" name=""/>
        <dsp:cNvSpPr/>
      </dsp:nvSpPr>
      <dsp:spPr>
        <a:xfrm>
          <a:off x="4284917" y="1857577"/>
          <a:ext cx="91440" cy="3475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422"/>
              </a:lnTo>
              <a:lnTo>
                <a:pt x="58482" y="174422"/>
              </a:lnTo>
              <a:lnTo>
                <a:pt x="58482" y="347559"/>
              </a:lnTo>
            </a:path>
          </a:pathLst>
        </a:cu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0F237-5DF1-42A9-88E6-5B6DB3BD7A92}">
      <dsp:nvSpPr>
        <dsp:cNvPr id="0" name=""/>
        <dsp:cNvSpPr/>
      </dsp:nvSpPr>
      <dsp:spPr>
        <a:xfrm>
          <a:off x="2344526" y="1857577"/>
          <a:ext cx="1986110" cy="347559"/>
        </a:xfrm>
        <a:custGeom>
          <a:avLst/>
          <a:gdLst/>
          <a:ahLst/>
          <a:cxnLst/>
          <a:rect l="0" t="0" r="0" b="0"/>
          <a:pathLst>
            <a:path>
              <a:moveTo>
                <a:pt x="1986110" y="0"/>
              </a:moveTo>
              <a:lnTo>
                <a:pt x="1986110" y="174422"/>
              </a:lnTo>
              <a:lnTo>
                <a:pt x="0" y="174422"/>
              </a:lnTo>
              <a:lnTo>
                <a:pt x="0" y="347559"/>
              </a:lnTo>
            </a:path>
          </a:pathLst>
        </a:cu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670C0-1180-4F5F-9F4C-3392F7D52F32}">
      <dsp:nvSpPr>
        <dsp:cNvPr id="0" name=""/>
        <dsp:cNvSpPr/>
      </dsp:nvSpPr>
      <dsp:spPr>
        <a:xfrm>
          <a:off x="2959508" y="0"/>
          <a:ext cx="2742257" cy="185757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4.9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Ancillary Equipment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T. Page</a:t>
          </a:r>
          <a:endParaRPr lang="en-US" sz="14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59508" y="0"/>
        <a:ext cx="2742257" cy="1857577"/>
      </dsp:txXfrm>
    </dsp:sp>
    <dsp:sp modelId="{2C2127AC-62E3-4BAA-8B7E-37BD072AACA2}">
      <dsp:nvSpPr>
        <dsp:cNvPr id="0" name=""/>
        <dsp:cNvSpPr/>
      </dsp:nvSpPr>
      <dsp:spPr>
        <a:xfrm>
          <a:off x="1520065" y="2205136"/>
          <a:ext cx="1648922" cy="185757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4.9.1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Magnet Assembly Equipment</a:t>
          </a:r>
        </a:p>
      </dsp:txBody>
      <dsp:txXfrm>
        <a:off x="1520065" y="2205136"/>
        <a:ext cx="1648922" cy="1857577"/>
      </dsp:txXfrm>
    </dsp:sp>
    <dsp:sp modelId="{A5E8D16E-4CD2-484C-BA8F-8358D4CC4EF0}">
      <dsp:nvSpPr>
        <dsp:cNvPr id="0" name=""/>
        <dsp:cNvSpPr/>
      </dsp:nvSpPr>
      <dsp:spPr>
        <a:xfrm>
          <a:off x="3518938" y="2205136"/>
          <a:ext cx="1648922" cy="185757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4.9.2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Below-the-Hook Lifting Equipment</a:t>
          </a:r>
          <a:endParaRPr lang="en-US" sz="14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18938" y="2205136"/>
        <a:ext cx="1648922" cy="1857577"/>
      </dsp:txXfrm>
    </dsp:sp>
    <dsp:sp modelId="{AAD9E2DA-1AFD-46C6-9F63-3DF65CE96BD1}">
      <dsp:nvSpPr>
        <dsp:cNvPr id="0" name=""/>
        <dsp:cNvSpPr/>
      </dsp:nvSpPr>
      <dsp:spPr>
        <a:xfrm>
          <a:off x="5514135" y="2205136"/>
          <a:ext cx="1648922" cy="185757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4.9.3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Installation Equipment</a:t>
          </a:r>
          <a:endParaRPr lang="en-US" sz="14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14135" y="2205136"/>
        <a:ext cx="1648922" cy="1857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C190591-D543-7449-A828-559C08D06478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3F73473-3CFB-5241-BF82-E3884D4E8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80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2702176-6DAC-6B4F-B700-3AD3B8686ACC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649E3D0-3FEA-B642-9F67-967BE3D8E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14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589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384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32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2A0CCE80-3B22-F34E-81B2-E09662781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0688-F7AE-7441-85BB-0E205217A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8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B61D-3477-4845-9DF6-695E34DA1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3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90FE-81D3-D341-890A-EF9117775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5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762C15F7-22DB-1448-B34D-3F8D2909F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18529" y="6114990"/>
            <a:ext cx="84026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i="0" dirty="0" smtClean="0">
                <a:solidFill>
                  <a:schemeClr val="tx2"/>
                </a:solidFill>
                <a:latin typeface="Helvetica"/>
                <a:cs typeface="Helvetica"/>
              </a:rPr>
              <a:t>Mu2e</a:t>
            </a:r>
            <a:endParaRPr lang="en-US" sz="2000" b="1" i="0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3996" r:id="rId3"/>
    <p:sldLayoutId id="2147483997" r:id="rId4"/>
    <p:sldLayoutId id="2147483998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5650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err="1">
                <a:solidFill>
                  <a:schemeClr val="tx2"/>
                </a:solidFill>
                <a:latin typeface="Helvetica" charset="0"/>
              </a:rPr>
              <a:t>WBS</a:t>
            </a:r>
            <a:r>
              <a:rPr lang="en-US" dirty="0">
                <a:solidFill>
                  <a:schemeClr val="tx2"/>
                </a:solidFill>
                <a:latin typeface="Helvetica" charset="0"/>
              </a:rPr>
              <a:t> 475.04.09 Ancillary Equipment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509379"/>
            <a:ext cx="7556500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tx2"/>
                </a:solidFill>
                <a:latin typeface="Helvetica" charset="0"/>
              </a:rPr>
              <a:t>Thomas Page</a:t>
            </a:r>
          </a:p>
          <a:p>
            <a:r>
              <a:rPr lang="en-US" dirty="0">
                <a:solidFill>
                  <a:schemeClr val="tx2"/>
                </a:solidFill>
                <a:latin typeface="Helvetica" charset="0"/>
              </a:rPr>
              <a:t>Project </a:t>
            </a:r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Engineer</a:t>
            </a:r>
          </a:p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DOE CD-2/3b Review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  <a:p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2810" y="4348956"/>
            <a:ext cx="1219200" cy="70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4667" y="587375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17999" y="1143000"/>
            <a:ext cx="4275667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Breakdown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74457141"/>
              </p:ext>
            </p:extLst>
          </p:nvPr>
        </p:nvGraphicFramePr>
        <p:xfrm>
          <a:off x="214312" y="1397000"/>
          <a:ext cx="8686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2323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Tooling components will be fully tested and qualified before use in production.</a:t>
            </a:r>
          </a:p>
          <a:p>
            <a:r>
              <a:rPr lang="en-US" dirty="0" err="1" smtClean="0"/>
              <a:t>BTH</a:t>
            </a:r>
            <a:r>
              <a:rPr lang="en-US" dirty="0" smtClean="0"/>
              <a:t> lifting fixtures will be load tested to 125% of capacity per </a:t>
            </a:r>
            <a:r>
              <a:rPr lang="en-US" dirty="0" err="1" smtClean="0"/>
              <a:t>FESHM</a:t>
            </a:r>
            <a:r>
              <a:rPr lang="en-US" dirty="0" smtClean="0"/>
              <a:t> 5022.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01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ES&amp;H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BTH</a:t>
            </a:r>
            <a:r>
              <a:rPr lang="en-US" dirty="0" smtClean="0"/>
              <a:t> Lifting Fixtures will comply with the </a:t>
            </a:r>
            <a:r>
              <a:rPr lang="en-US" dirty="0" err="1" smtClean="0"/>
              <a:t>Fermilab</a:t>
            </a:r>
            <a:r>
              <a:rPr lang="en-US" dirty="0" smtClean="0"/>
              <a:t> </a:t>
            </a:r>
            <a:r>
              <a:rPr lang="en-US" dirty="0" err="1" smtClean="0"/>
              <a:t>ESH&amp;Q</a:t>
            </a:r>
            <a:r>
              <a:rPr lang="en-US" dirty="0" smtClean="0"/>
              <a:t> Manual, Chapter 5022.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HA’s</a:t>
            </a:r>
            <a:r>
              <a:rPr lang="en-US" dirty="0" smtClean="0"/>
              <a:t> will be written and followed by workers covering the following:</a:t>
            </a:r>
          </a:p>
          <a:p>
            <a:pPr lvl="1"/>
            <a:r>
              <a:rPr lang="en-US" dirty="0" smtClean="0"/>
              <a:t>Manipulating heavy objects</a:t>
            </a:r>
          </a:p>
          <a:p>
            <a:pPr lvl="1"/>
            <a:r>
              <a:rPr lang="en-US" dirty="0" smtClean="0"/>
              <a:t>Personnel allowed to operate cranes</a:t>
            </a:r>
          </a:p>
          <a:p>
            <a:pPr lvl="1"/>
            <a:r>
              <a:rPr lang="en-US" dirty="0" smtClean="0"/>
              <a:t>Personnel allowed to operate fork trucks</a:t>
            </a:r>
          </a:p>
          <a:p>
            <a:pPr lvl="1"/>
            <a:r>
              <a:rPr lang="en-US" dirty="0"/>
              <a:t>Proper </a:t>
            </a:r>
            <a:r>
              <a:rPr lang="en-US" dirty="0" err="1"/>
              <a:t>PPE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Any special considerations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591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Distribution by L4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18754" y="1062094"/>
            <a:ext cx="3188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Cost by L4 (AY $k)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13" y="1695450"/>
            <a:ext cx="6681787" cy="41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045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Distribution by Resource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65414" y="1062094"/>
            <a:ext cx="2411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Cost (AY $k)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1652588"/>
            <a:ext cx="6608763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000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Estimate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0734" y="1062094"/>
            <a:ext cx="4598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Cost by Estimate Type (AY $k)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1676400"/>
            <a:ext cx="67611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145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Resources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1085426"/>
            <a:ext cx="2385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FTEs by Discipline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838325"/>
            <a:ext cx="657225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407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049210"/>
            <a:ext cx="290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WBS</a:t>
            </a:r>
            <a:r>
              <a:rPr lang="en-US" sz="1800" dirty="0" smtClean="0"/>
              <a:t> 4.9 Ancillary Equipment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5532437" y="1046977"/>
            <a:ext cx="3267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Costs are fully burdened in AY $k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1778000"/>
            <a:ext cx="8924925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02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Milestones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367465"/>
              </p:ext>
            </p:extLst>
          </p:nvPr>
        </p:nvGraphicFramePr>
        <p:xfrm>
          <a:off x="616978" y="1515520"/>
          <a:ext cx="7916333" cy="2836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4726"/>
                <a:gridCol w="5245816"/>
                <a:gridCol w="1025791"/>
              </a:tblGrid>
              <a:tr h="9403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Activity ID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Activity Name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Date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320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47504.9.1.001120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T5 - Final design of Magnet Assembly Equipment complete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6/23/2016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20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47504.9.2.001120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T5 - Final design of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BTH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Lifting Equipment complete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11/5/2015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320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47504.9.3.001080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T5 - Final design of Installation Equipment complete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4/18/2016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001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2"/>
                </a:solidFill>
                <a:latin typeface="Helvetica" charset="0"/>
              </a:rPr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" y="4949190"/>
            <a:ext cx="8606149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716943"/>
              </p:ext>
            </p:extLst>
          </p:nvPr>
        </p:nvGraphicFramePr>
        <p:xfrm>
          <a:off x="4" y="5054441"/>
          <a:ext cx="8686796" cy="581660"/>
        </p:xfrm>
        <a:graphic>
          <a:graphicData uri="http://schemas.openxmlformats.org/drawingml/2006/table">
            <a:tbl>
              <a:tblPr/>
              <a:tblGrid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9" name="Rectangle 48"/>
          <p:cNvSpPr/>
          <p:nvPr/>
        </p:nvSpPr>
        <p:spPr>
          <a:xfrm>
            <a:off x="3" y="4949190"/>
            <a:ext cx="8606149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0" y="5266690"/>
            <a:ext cx="9144000" cy="908050"/>
          </a:xfrm>
          <a:prstGeom prst="rightArrow">
            <a:avLst>
              <a:gd name="adj1" fmla="val 50000"/>
              <a:gd name="adj2" fmla="val 38112"/>
            </a:avLst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92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508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-1835731" y="3564301"/>
            <a:ext cx="4702298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-819731" y="3570651"/>
            <a:ext cx="4702298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208969" y="3566427"/>
            <a:ext cx="4702298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1218619" y="3577001"/>
            <a:ext cx="4702298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263319" y="3583350"/>
            <a:ext cx="4702298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4285669" y="3583350"/>
            <a:ext cx="4702298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5301669" y="3589700"/>
            <a:ext cx="4702298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6334857" y="3564300"/>
            <a:ext cx="4702298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33120" y="5883434"/>
            <a:ext cx="80870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FY14                 FY15                FY16                 FY17                 FY18                 FY19                FY20                  FY21</a:t>
            </a:r>
            <a:endParaRPr lang="en-US" sz="1400" dirty="0"/>
          </a:p>
        </p:txBody>
      </p:sp>
      <p:sp>
        <p:nvSpPr>
          <p:cNvPr id="89" name="Diamond 88"/>
          <p:cNvSpPr>
            <a:spLocks noChangeAspect="1"/>
          </p:cNvSpPr>
          <p:nvPr/>
        </p:nvSpPr>
        <p:spPr>
          <a:xfrm>
            <a:off x="1242488" y="5721937"/>
            <a:ext cx="234315" cy="2343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brightRoom" dir="t"/>
          </a:scene3d>
          <a:sp3d prstMaterial="powder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Connector 89"/>
          <p:cNvCxnSpPr>
            <a:stCxn id="89" idx="0"/>
          </p:cNvCxnSpPr>
          <p:nvPr/>
        </p:nvCxnSpPr>
        <p:spPr>
          <a:xfrm rot="16200000" flipV="1">
            <a:off x="-898957" y="3463333"/>
            <a:ext cx="4507992" cy="9215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Diamond 90"/>
          <p:cNvSpPr>
            <a:spLocks noChangeAspect="1"/>
          </p:cNvSpPr>
          <p:nvPr/>
        </p:nvSpPr>
        <p:spPr>
          <a:xfrm>
            <a:off x="1626731" y="5719443"/>
            <a:ext cx="234315" cy="2343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brightRoom" dir="t"/>
          </a:scene3d>
          <a:sp3d prstMaterial="powder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>
            <a:stCxn id="91" idx="0"/>
          </p:cNvCxnSpPr>
          <p:nvPr/>
        </p:nvCxnSpPr>
        <p:spPr>
          <a:xfrm rot="16200000" flipV="1">
            <a:off x="-514714" y="3460839"/>
            <a:ext cx="4507992" cy="9215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57200" y="821790"/>
            <a:ext cx="1339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CD-3a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117870" y="829173"/>
            <a:ext cx="1339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CD-2/3b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403056" y="829173"/>
            <a:ext cx="873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CD-</a:t>
            </a:r>
            <a:r>
              <a:rPr lang="en-US" sz="1400" dirty="0"/>
              <a:t>4</a:t>
            </a:r>
            <a:endParaRPr lang="en-US" sz="1400" dirty="0" smtClean="0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2247319" y="3566385"/>
            <a:ext cx="4702298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Diamond 98"/>
          <p:cNvSpPr>
            <a:spLocks noChangeAspect="1"/>
          </p:cNvSpPr>
          <p:nvPr/>
        </p:nvSpPr>
        <p:spPr>
          <a:xfrm>
            <a:off x="7628264" y="5694630"/>
            <a:ext cx="234315" cy="2343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brightRoom" dir="t"/>
          </a:scene3d>
          <a:sp3d prstMaterial="powder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>
            <a:stCxn id="99" idx="0"/>
          </p:cNvCxnSpPr>
          <p:nvPr/>
        </p:nvCxnSpPr>
        <p:spPr>
          <a:xfrm rot="16200000" flipV="1">
            <a:off x="5486819" y="3436026"/>
            <a:ext cx="4507992" cy="9215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3568974" y="3069893"/>
            <a:ext cx="3149600" cy="336550"/>
          </a:xfrm>
          <a:prstGeom prst="rect">
            <a:avLst/>
          </a:prstGeom>
          <a:gradFill flip="none" rotWithShape="1">
            <a:gsLst>
              <a:gs pos="77000">
                <a:schemeClr val="accent3">
                  <a:lumMod val="20000"/>
                  <a:lumOff val="80000"/>
                </a:schemeClr>
              </a:gs>
              <a:gs pos="100000">
                <a:schemeClr val="bg2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Calibri"/>
                <a:cs typeface="Calibri"/>
              </a:rPr>
              <a:t>Solenoid Infrastructure</a:t>
            </a:r>
            <a:endParaRPr lang="en-US" sz="1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218512" y="3501648"/>
            <a:ext cx="1382438" cy="571235"/>
          </a:xfrm>
          <a:prstGeom prst="rect">
            <a:avLst/>
          </a:prstGeom>
          <a:gradFill flip="none" rotWithShape="1">
            <a:gsLst>
              <a:gs pos="77000">
                <a:schemeClr val="accent3">
                  <a:lumMod val="20000"/>
                  <a:lumOff val="80000"/>
                </a:schemeClr>
              </a:gs>
              <a:gs pos="100000">
                <a:schemeClr val="bg2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Calibri"/>
                <a:cs typeface="Calibri"/>
              </a:rPr>
              <a:t>Solenoid Installation and Commissioning</a:t>
            </a:r>
            <a:endParaRPr lang="en-US" sz="1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03" name="6-Point Star 102"/>
          <p:cNvSpPr>
            <a:spLocks noChangeAspect="1"/>
          </p:cNvSpPr>
          <p:nvPr/>
        </p:nvSpPr>
        <p:spPr>
          <a:xfrm>
            <a:off x="7521808" y="1580928"/>
            <a:ext cx="182880" cy="182880"/>
          </a:xfrm>
          <a:prstGeom prst="star6">
            <a:avLst/>
          </a:prstGeom>
          <a:solidFill>
            <a:srgbClr val="FF0000"/>
          </a:solidFill>
          <a:effectLst>
            <a:outerShdw blurRad="40000" dist="73787" dir="37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794509" y="1375902"/>
            <a:ext cx="9039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KPPs Satisfied</a:t>
            </a:r>
            <a:endParaRPr lang="en-US" sz="1000" dirty="0"/>
          </a:p>
        </p:txBody>
      </p:sp>
      <p:sp>
        <p:nvSpPr>
          <p:cNvPr id="105" name="Rectangle 104"/>
          <p:cNvSpPr/>
          <p:nvPr/>
        </p:nvSpPr>
        <p:spPr>
          <a:xfrm>
            <a:off x="2124658" y="2393020"/>
            <a:ext cx="4466642" cy="336550"/>
          </a:xfrm>
          <a:prstGeom prst="rect">
            <a:avLst/>
          </a:prstGeom>
          <a:gradFill flip="none" rotWithShape="1">
            <a:gsLst>
              <a:gs pos="69000">
                <a:schemeClr val="accent5">
                  <a:lumMod val="40000"/>
                  <a:lumOff val="60000"/>
                </a:schemeClr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Calibri"/>
                <a:cs typeface="Calibri"/>
              </a:rPr>
              <a:t>Solenoid Fabrication and QA</a:t>
            </a:r>
            <a:endParaRPr lang="en-US" sz="1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" y="1886542"/>
            <a:ext cx="2988253" cy="336137"/>
          </a:xfrm>
          <a:prstGeom prst="rect">
            <a:avLst/>
          </a:prstGeom>
          <a:gradFill flip="none" rotWithShape="1">
            <a:gsLst>
              <a:gs pos="76000">
                <a:schemeClr val="tx2">
                  <a:lumMod val="20000"/>
                  <a:lumOff val="80000"/>
                </a:schemeClr>
              </a:gs>
              <a:gs pos="100000">
                <a:schemeClr val="bg2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Calibri"/>
                <a:cs typeface="Calibri"/>
              </a:rPr>
              <a:t>Solenoid Design/Prototypes</a:t>
            </a:r>
            <a:endParaRPr lang="en-US" sz="1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08" name="Diamond 107"/>
          <p:cNvSpPr>
            <a:spLocks noChangeAspect="1"/>
          </p:cNvSpPr>
          <p:nvPr/>
        </p:nvSpPr>
        <p:spPr>
          <a:xfrm>
            <a:off x="2880315" y="5719444"/>
            <a:ext cx="234315" cy="2343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brightRoom" dir="t"/>
          </a:scene3d>
          <a:sp3d prstMaterial="powder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>
            <a:stCxn id="108" idx="0"/>
          </p:cNvCxnSpPr>
          <p:nvPr/>
        </p:nvCxnSpPr>
        <p:spPr>
          <a:xfrm rot="16200000" flipV="1">
            <a:off x="738870" y="3460840"/>
            <a:ext cx="4507992" cy="9215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319599" y="821790"/>
            <a:ext cx="1339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CD-3c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354925" y="1265957"/>
            <a:ext cx="2822651" cy="454025"/>
          </a:xfrm>
          <a:prstGeom prst="rect">
            <a:avLst/>
          </a:prstGeom>
          <a:gradFill flip="none" rotWithShape="1">
            <a:gsLst>
              <a:gs pos="69000">
                <a:schemeClr val="accent5">
                  <a:lumMod val="40000"/>
                  <a:lumOff val="60000"/>
                </a:schemeClr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/>
                <a:cs typeface="Calibri"/>
              </a:rPr>
              <a:t>Fabricate and  QA Superconductor</a:t>
            </a:r>
            <a:endParaRPr lang="en-US" sz="1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797050" y="3011897"/>
            <a:ext cx="1568450" cy="411480"/>
          </a:xfrm>
          <a:prstGeom prst="rect">
            <a:avLst/>
          </a:prstGeom>
          <a:gradFill flip="none" rotWithShape="1">
            <a:gsLst>
              <a:gs pos="69000">
                <a:schemeClr val="accent5">
                  <a:lumMod val="40000"/>
                  <a:lumOff val="60000"/>
                </a:schemeClr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Calibri"/>
                <a:cs typeface="Calibri"/>
              </a:rPr>
              <a:t>Detector Hall Construction</a:t>
            </a:r>
            <a:endParaRPr lang="en-US" sz="1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743889" y="4643156"/>
            <a:ext cx="4706123" cy="34925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Tooling Design and Fabrication</a:t>
            </a:r>
          </a:p>
        </p:txBody>
      </p:sp>
    </p:spTree>
    <p:extLst>
      <p:ext uri="{BB962C8B-B14F-4D97-AF65-F5344CB8AC3E}">
        <p14:creationId xmlns:p14="http://schemas.microsoft.com/office/powerpoint/2010/main" val="105874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Transport Solenoid Magnet Assembly Area</a:t>
            </a:r>
          </a:p>
          <a:p>
            <a:pPr lvl="1"/>
            <a:r>
              <a:rPr lang="en-US" dirty="0" smtClean="0"/>
              <a:t>Assembly area must have minimum 40 T crane, 18 </a:t>
            </a:r>
            <a:r>
              <a:rPr lang="en-US" dirty="0" err="1" smtClean="0"/>
              <a:t>ft</a:t>
            </a:r>
            <a:r>
              <a:rPr lang="en-US" dirty="0" smtClean="0"/>
              <a:t> hook clearance.</a:t>
            </a:r>
          </a:p>
          <a:p>
            <a:pPr lvl="1"/>
            <a:r>
              <a:rPr lang="en-US" dirty="0" smtClean="0"/>
              <a:t>Enough room for </a:t>
            </a:r>
            <a:r>
              <a:rPr lang="en-US" dirty="0" err="1" smtClean="0"/>
              <a:t>TSu</a:t>
            </a:r>
            <a:r>
              <a:rPr lang="en-US" dirty="0" smtClean="0"/>
              <a:t> and </a:t>
            </a:r>
            <a:r>
              <a:rPr lang="en-US" dirty="0" err="1" smtClean="0"/>
              <a:t>TSd</a:t>
            </a:r>
            <a:r>
              <a:rPr lang="en-US" dirty="0" smtClean="0"/>
              <a:t> assembly in parallel with staging area for components.</a:t>
            </a:r>
          </a:p>
          <a:p>
            <a:r>
              <a:rPr lang="en-US" dirty="0" smtClean="0"/>
              <a:t>Below-the-Hook (</a:t>
            </a:r>
            <a:r>
              <a:rPr lang="en-US" dirty="0" err="1" smtClean="0"/>
              <a:t>BTH</a:t>
            </a:r>
            <a:r>
              <a:rPr lang="en-US" dirty="0" smtClean="0"/>
              <a:t>) Lifting fixtures </a:t>
            </a:r>
          </a:p>
          <a:p>
            <a:pPr lvl="1"/>
            <a:r>
              <a:rPr lang="en-US" dirty="0" smtClean="0"/>
              <a:t>Capacity: 60T, using two tandem cranes in Mu2e building.</a:t>
            </a:r>
          </a:p>
          <a:p>
            <a:pPr lvl="1"/>
            <a:r>
              <a:rPr lang="en-US" dirty="0" smtClean="0"/>
              <a:t>Must fit through hatches in Mu2e building.</a:t>
            </a:r>
          </a:p>
          <a:p>
            <a:r>
              <a:rPr lang="en-US" dirty="0" smtClean="0"/>
              <a:t>Installation equipment capable of moving magnets around within the lower level of the Mu2e building without crane coverage.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 will comply with all applicable </a:t>
            </a:r>
            <a:r>
              <a:rPr lang="en-US" dirty="0" err="1" smtClean="0"/>
              <a:t>FESHM</a:t>
            </a:r>
            <a:r>
              <a:rPr lang="en-US" dirty="0" smtClean="0"/>
              <a:t> Chapters.</a:t>
            </a:r>
          </a:p>
          <a:p>
            <a:r>
              <a:rPr lang="en-US" dirty="0" smtClean="0"/>
              <a:t>Tooling components are ready for CD-2.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35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Solenoid Magnet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TSu</a:t>
            </a:r>
            <a:r>
              <a:rPr lang="en-US" dirty="0" smtClean="0"/>
              <a:t> and </a:t>
            </a:r>
            <a:r>
              <a:rPr lang="en-US" dirty="0" err="1" smtClean="0"/>
              <a:t>TSd</a:t>
            </a:r>
            <a:r>
              <a:rPr lang="en-US" dirty="0" smtClean="0"/>
              <a:t> final assembly will take place in the Heavy Assembly Building (</a:t>
            </a:r>
            <a:r>
              <a:rPr lang="en-US" dirty="0" err="1" smtClean="0"/>
              <a:t>HAB</a:t>
            </a:r>
            <a:r>
              <a:rPr lang="en-US" dirty="0" smtClean="0"/>
              <a:t>, formally </a:t>
            </a:r>
            <a:r>
              <a:rPr lang="en-US" dirty="0" err="1" smtClean="0"/>
              <a:t>CDF</a:t>
            </a:r>
            <a:r>
              <a:rPr lang="en-US" dirty="0" smtClean="0"/>
              <a:t>), west end.</a:t>
            </a:r>
          </a:p>
          <a:p>
            <a:pPr lvl="1"/>
            <a:r>
              <a:rPr lang="en-US" dirty="0" err="1" smtClean="0"/>
              <a:t>TS</a:t>
            </a:r>
            <a:r>
              <a:rPr lang="en-US" dirty="0" smtClean="0"/>
              <a:t> coil modules and cryostat components procured from industry.</a:t>
            </a:r>
          </a:p>
          <a:p>
            <a:pPr lvl="1"/>
            <a:r>
              <a:rPr lang="en-US" dirty="0" smtClean="0"/>
              <a:t>Final magnet assembly completed at </a:t>
            </a:r>
            <a:r>
              <a:rPr lang="en-US" dirty="0" err="1" smtClean="0"/>
              <a:t>Fermilab</a:t>
            </a:r>
            <a:r>
              <a:rPr lang="en-US" dirty="0" smtClean="0"/>
              <a:t>.</a:t>
            </a:r>
          </a:p>
          <a:p>
            <a:r>
              <a:rPr lang="en-US" dirty="0" smtClean="0"/>
              <a:t>Workflow for </a:t>
            </a:r>
            <a:r>
              <a:rPr lang="en-US" dirty="0" err="1" smtClean="0"/>
              <a:t>TS</a:t>
            </a:r>
            <a:r>
              <a:rPr lang="en-US" dirty="0" smtClean="0"/>
              <a:t> coil modules</a:t>
            </a:r>
          </a:p>
          <a:p>
            <a:pPr lvl="1"/>
            <a:r>
              <a:rPr lang="en-US" dirty="0"/>
              <a:t>Coil modules arrive at </a:t>
            </a:r>
            <a:r>
              <a:rPr lang="en-US" dirty="0" err="1"/>
              <a:t>FNAL</a:t>
            </a:r>
            <a:r>
              <a:rPr lang="en-US" dirty="0"/>
              <a:t> in </a:t>
            </a:r>
            <a:r>
              <a:rPr lang="en-US" dirty="0" smtClean="0"/>
              <a:t>Industrial Building 4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After initial QC, coils will be moved to Industrial Building 2.</a:t>
            </a:r>
          </a:p>
          <a:p>
            <a:pPr lvl="1"/>
            <a:r>
              <a:rPr lang="en-US" dirty="0"/>
              <a:t>Magnetic measurements and testing preparations are performed in </a:t>
            </a:r>
            <a:r>
              <a:rPr lang="en-US" dirty="0" smtClean="0"/>
              <a:t>Industrial Building 2.</a:t>
            </a:r>
            <a:endParaRPr lang="en-US" dirty="0"/>
          </a:p>
          <a:p>
            <a:pPr lvl="1"/>
            <a:r>
              <a:rPr lang="en-US" dirty="0"/>
              <a:t>Coil modules are moved to </a:t>
            </a:r>
            <a:r>
              <a:rPr lang="en-US" dirty="0" smtClean="0"/>
              <a:t>the Solenoid Test Facility </a:t>
            </a:r>
            <a:r>
              <a:rPr lang="en-US" dirty="0"/>
              <a:t>for testing.</a:t>
            </a:r>
          </a:p>
          <a:p>
            <a:pPr lvl="1"/>
            <a:r>
              <a:rPr lang="en-US" dirty="0"/>
              <a:t>After testing, coil modules will be moved to </a:t>
            </a:r>
            <a:r>
              <a:rPr lang="en-US" dirty="0" err="1" smtClean="0"/>
              <a:t>HAB</a:t>
            </a:r>
            <a:r>
              <a:rPr lang="en-US" dirty="0" smtClean="0"/>
              <a:t> </a:t>
            </a:r>
            <a:r>
              <a:rPr lang="en-US" dirty="0"/>
              <a:t>for assembly preparation and </a:t>
            </a:r>
            <a:r>
              <a:rPr lang="en-US" dirty="0" smtClean="0"/>
              <a:t>staging.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0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</a:t>
            </a:r>
            <a:r>
              <a:rPr lang="en-US" dirty="0" smtClean="0"/>
              <a:t> (formally </a:t>
            </a:r>
            <a:r>
              <a:rPr lang="en-US" dirty="0" err="1" smtClean="0"/>
              <a:t>CDF</a:t>
            </a:r>
            <a:r>
              <a:rPr lang="en-US" dirty="0" smtClean="0"/>
              <a:t>) </a:t>
            </a:r>
            <a:r>
              <a:rPr lang="en-US" dirty="0" err="1" smtClean="0"/>
              <a:t>TS</a:t>
            </a:r>
            <a:r>
              <a:rPr lang="en-US" dirty="0" smtClean="0"/>
              <a:t> Assembly Layout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20" y="828680"/>
            <a:ext cx="8206740" cy="5377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00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Tooling for Magnet 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Detector solenoid can be placed in final position by crane.</a:t>
            </a:r>
          </a:p>
          <a:p>
            <a:r>
              <a:rPr lang="en-US" dirty="0" smtClean="0"/>
              <a:t>Production solenoid and transport solenoids are not fully under crane coverage so they must be moved into place using tooling.</a:t>
            </a:r>
          </a:p>
          <a:p>
            <a:r>
              <a:rPr lang="en-US" dirty="0" smtClean="0"/>
              <a:t>Method for moving magnets will be similar to that used for moving the </a:t>
            </a:r>
            <a:r>
              <a:rPr lang="en-US" dirty="0" err="1" smtClean="0"/>
              <a:t>CDF</a:t>
            </a:r>
            <a:r>
              <a:rPr lang="en-US" dirty="0" smtClean="0"/>
              <a:t> detector.</a:t>
            </a:r>
          </a:p>
          <a:p>
            <a:pPr lvl="1"/>
            <a:r>
              <a:rPr lang="en-US" dirty="0" smtClean="0"/>
              <a:t>Track plates integrated into the building floor</a:t>
            </a:r>
          </a:p>
          <a:p>
            <a:pPr lvl="1"/>
            <a:r>
              <a:rPr lang="en-US" dirty="0" smtClean="0"/>
              <a:t>Hillman rollers placed under the magnet frame</a:t>
            </a:r>
          </a:p>
          <a:p>
            <a:pPr lvl="1"/>
            <a:r>
              <a:rPr lang="en-US" dirty="0" smtClean="0"/>
              <a:t>Large hydraulic cylinders used to push or pull the magnet and frame along the track plates</a:t>
            </a:r>
          </a:p>
          <a:p>
            <a:r>
              <a:rPr lang="en-US" dirty="0" smtClean="0"/>
              <a:t>This tooling will be shared with the </a:t>
            </a:r>
            <a:r>
              <a:rPr lang="en-US" dirty="0" err="1" smtClean="0"/>
              <a:t>Muon</a:t>
            </a:r>
            <a:r>
              <a:rPr lang="en-US" dirty="0" smtClean="0"/>
              <a:t> </a:t>
            </a:r>
            <a:r>
              <a:rPr lang="en-US" dirty="0" err="1" smtClean="0"/>
              <a:t>Beamline</a:t>
            </a:r>
            <a:r>
              <a:rPr lang="en-US" dirty="0" smtClean="0"/>
              <a:t> (</a:t>
            </a:r>
            <a:r>
              <a:rPr lang="en-US" dirty="0" err="1" smtClean="0"/>
              <a:t>WBS</a:t>
            </a:r>
            <a:r>
              <a:rPr lang="en-US" dirty="0" smtClean="0"/>
              <a:t> 475.05) to save costs.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61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Mu2e Building Transport Rail Layout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 descr="C:\Users\tpage\TD-118802-data\Mu2e\Review-2014-07-Directors-CD-2\Figure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41" y="1328172"/>
            <a:ext cx="8809950" cy="454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4998716"/>
            <a:ext cx="3002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System similar to that used for moving </a:t>
            </a:r>
            <a:r>
              <a:rPr lang="en-US" dirty="0" err="1" smtClean="0"/>
              <a:t>CDF</a:t>
            </a:r>
            <a:r>
              <a:rPr lang="en-US" dirty="0" smtClean="0"/>
              <a:t> detector.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67186" y="3324385"/>
            <a:ext cx="867906" cy="1131377"/>
          </a:xfrm>
          <a:prstGeom prst="rect">
            <a:avLst/>
          </a:prstGeom>
          <a:noFill/>
          <a:ln w="28575">
            <a:solidFill>
              <a:schemeClr val="accent3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20332" y="3603059"/>
            <a:ext cx="2946228" cy="852703"/>
          </a:xfrm>
          <a:prstGeom prst="rect">
            <a:avLst/>
          </a:prstGeom>
          <a:noFill/>
          <a:ln w="2857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4347275"/>
            <a:ext cx="282844" cy="0"/>
          </a:xfrm>
          <a:prstGeom prst="line">
            <a:avLst/>
          </a:prstGeom>
          <a:ln w="28575">
            <a:solidFill>
              <a:schemeClr val="accent3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8456" y="4112730"/>
            <a:ext cx="3002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Hatch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8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 since CD-1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Production Solenoid lowered through </a:t>
            </a:r>
            <a:r>
              <a:rPr lang="en-US" dirty="0" err="1" smtClean="0"/>
              <a:t>TS</a:t>
            </a:r>
            <a:r>
              <a:rPr lang="en-US" dirty="0" smtClean="0"/>
              <a:t> hatch instead of separate outside hatch.</a:t>
            </a:r>
          </a:p>
          <a:p>
            <a:r>
              <a:rPr lang="en-US" dirty="0" smtClean="0"/>
              <a:t>Assembly space was moved from the Industrial Center Building to HAB.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Engineering since CD-1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</a:t>
            </a:r>
            <a:r>
              <a:rPr lang="en-US" dirty="0" err="1" smtClean="0"/>
              <a:t>Beamline</a:t>
            </a:r>
            <a:r>
              <a:rPr lang="en-US" dirty="0" smtClean="0"/>
              <a:t> is using a similar rail system to allow for sharing of the magnet installation tooling.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29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work before CD-3c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tooling designs need to be completed when the magnet details are known.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1541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FermilabTemplate.potx</Template>
  <TotalTime>5305</TotalTime>
  <Words>911</Words>
  <Application>Microsoft Office PowerPoint</Application>
  <PresentationFormat>On-screen Show (4:3)</PresentationFormat>
  <Paragraphs>230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FermilabTemplate</vt:lpstr>
      <vt:lpstr>WBS 475.04.09 Ancillary Equipment</vt:lpstr>
      <vt:lpstr>Requirements</vt:lpstr>
      <vt:lpstr>Transport Solenoid Magnet Assembly</vt:lpstr>
      <vt:lpstr>HAB (formally CDF) TS Assembly Layout</vt:lpstr>
      <vt:lpstr>Tooling for Magnet Installation</vt:lpstr>
      <vt:lpstr>Mu2e Building Transport Rail Layout</vt:lpstr>
      <vt:lpstr>Improvements since CD-1</vt:lpstr>
      <vt:lpstr>Value Engineering since CD-1</vt:lpstr>
      <vt:lpstr>Remaining work before CD-3c</vt:lpstr>
      <vt:lpstr>Organizational Breakdown</vt:lpstr>
      <vt:lpstr>Quality Assurance</vt:lpstr>
      <vt:lpstr>ES&amp;H</vt:lpstr>
      <vt:lpstr>Cost Distribution by L4</vt:lpstr>
      <vt:lpstr>Cost Distribution by Resource Type</vt:lpstr>
      <vt:lpstr>Quality of Estimate</vt:lpstr>
      <vt:lpstr>Labor Resources</vt:lpstr>
      <vt:lpstr>Cost Table</vt:lpstr>
      <vt:lpstr>Major Milestones</vt:lpstr>
      <vt:lpstr>Schedule</vt:lpstr>
      <vt:lpstr>Summary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Thomas M. Page x8019 10048N</cp:lastModifiedBy>
  <cp:revision>435</cp:revision>
  <cp:lastPrinted>2014-10-14T19:17:32Z</cp:lastPrinted>
  <dcterms:created xsi:type="dcterms:W3CDTF">2014-01-03T20:18:13Z</dcterms:created>
  <dcterms:modified xsi:type="dcterms:W3CDTF">2014-10-14T19:32:37Z</dcterms:modified>
</cp:coreProperties>
</file>