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</p:sldMasterIdLst>
  <p:notesMasterIdLst>
    <p:notesMasterId r:id="rId23"/>
  </p:notesMasterIdLst>
  <p:handoutMasterIdLst>
    <p:handoutMasterId r:id="rId24"/>
  </p:handoutMasterIdLst>
  <p:sldIdLst>
    <p:sldId id="256" r:id="rId3"/>
    <p:sldId id="343" r:id="rId4"/>
    <p:sldId id="333" r:id="rId5"/>
    <p:sldId id="334" r:id="rId6"/>
    <p:sldId id="336" r:id="rId7"/>
    <p:sldId id="337" r:id="rId8"/>
    <p:sldId id="338" r:id="rId9"/>
    <p:sldId id="345" r:id="rId10"/>
    <p:sldId id="316" r:id="rId11"/>
    <p:sldId id="330" r:id="rId12"/>
    <p:sldId id="318" r:id="rId13"/>
    <p:sldId id="319" r:id="rId14"/>
    <p:sldId id="321" r:id="rId15"/>
    <p:sldId id="323" r:id="rId16"/>
    <p:sldId id="346" r:id="rId17"/>
    <p:sldId id="326" r:id="rId18"/>
    <p:sldId id="347" r:id="rId19"/>
    <p:sldId id="349" r:id="rId20"/>
    <p:sldId id="344" r:id="rId21"/>
    <p:sldId id="329" r:id="rId22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00"/>
    <a:srgbClr val="D8E4BC"/>
    <a:srgbClr val="C4D79B"/>
    <a:srgbClr val="99BA56"/>
    <a:srgbClr val="76933C"/>
    <a:srgbClr val="546929"/>
    <a:srgbClr val="6E8A36"/>
    <a:srgbClr val="3E4E1E"/>
    <a:srgbClr val="40511F"/>
    <a:srgbClr val="4658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15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4C190591-D543-7449-A828-559C08D06478}" type="datetimeFigureOut">
              <a:rPr lang="en-US"/>
              <a:pPr>
                <a:defRPr/>
              </a:pPr>
              <a:t>10/15/2014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83F73473-3CFB-5241-BF82-E3884D4E82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1809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82702176-6DAC-6B4F-B700-3AD3B8686ACC}" type="datetimeFigureOut">
              <a:rPr lang="en-US"/>
              <a:pPr>
                <a:defRPr/>
              </a:pPr>
              <a:t>10/15/2014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4649E3D0-3FEA-B642-9F67-967BE3D8E8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3148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FermilabLogo_100c56m0y23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" y="1447800"/>
            <a:ext cx="290195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154D81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154D81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384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3200">
                <a:solidFill>
                  <a:srgbClr val="154D8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5/10/14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R. Ray - CD-3a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fld id="{2A0CCE80-3B22-F34E-81B2-E096627812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23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>
          <a:xfrm>
            <a:off x="644652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5/10/14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R. Ray - CD-3a Review</a:t>
            </a: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20688-F7AE-7441-85BB-0E205217A2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381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>
          <a:xfrm>
            <a:off x="644652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5/10/14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R. Ray - CD-3a Review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8B61D-3477-4845-9DF6-695E34DA1F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532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44652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5/10/14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R. Ray - CD-3a Review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790FE-81D3-D341-890A-EF9117775F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852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5/10/14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R. Ray - CD-3a Review</a:t>
            </a:r>
            <a:endParaRPr lang="en-US" b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68A71-83C6-EF40-AD36-EC1683BCD1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882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5/10/14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R. Ray - CD-3a Review</a:t>
            </a:r>
            <a:endParaRPr lang="en-US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2DCEB-21D2-CD4C-B55A-F3EADD9B8B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516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5/10/14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R. Ray - CD-3a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B2117-9F9F-7143-9723-4103C8BEA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063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5/10/14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R. Ray - CD-3a Review</a:t>
            </a:r>
            <a:endParaRPr lang="en-US" b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B6373-8500-2042-A196-2287B72DC7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690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46520" y="6515100"/>
            <a:ext cx="1076325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r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dirty="0" smtClean="0"/>
              <a:t>5/10/14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dirty="0" smtClean="0"/>
              <a:t>R. Ray - CD-3a Review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fld id="{762C15F7-22DB-1448-B34D-3F8D2909FD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18529" y="6114990"/>
            <a:ext cx="84026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b="1" i="0" dirty="0" smtClean="0">
                <a:solidFill>
                  <a:schemeClr val="tx2"/>
                </a:solidFill>
                <a:latin typeface="Helvetica"/>
                <a:cs typeface="Helvetica"/>
              </a:rPr>
              <a:t>Mu2e</a:t>
            </a:r>
            <a:endParaRPr lang="en-US" sz="2000" b="1" i="0" dirty="0">
              <a:solidFill>
                <a:schemeClr val="tx2"/>
              </a:solidFill>
              <a:latin typeface="Helvetica"/>
              <a:cs typeface="Helvetic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3996" r:id="rId3"/>
    <p:sldLayoutId id="2147483997" r:id="rId4"/>
    <p:sldLayoutId id="2147483998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154D81"/>
                </a:solidFill>
                <a:latin typeface="Helvetica" charset="0"/>
                <a:cs typeface="Helvetica" charset="0"/>
              </a:defRPr>
            </a:lvl1pPr>
          </a:lstStyle>
          <a:p>
            <a:pPr>
              <a:defRPr/>
            </a:pPr>
            <a:r>
              <a:rPr lang="en-US" dirty="0" smtClean="0"/>
              <a:t>5/10/14</a:t>
            </a:r>
            <a:endParaRPr lang="en-US" dirty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pPr>
              <a:defRPr/>
            </a:pPr>
            <a:r>
              <a:rPr lang="en-US" dirty="0" smtClean="0"/>
              <a:t>R. Ray - CD-3a Review</a:t>
            </a:r>
            <a:endParaRPr lang="en-US" b="1" dirty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pPr>
              <a:defRPr/>
            </a:pPr>
            <a:fld id="{ABC452BA-E2D2-7F48-9628-85048FBCF9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56500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WBS 475.04.10 System Integration, Installation and Commissioning</a:t>
            </a:r>
            <a:endParaRPr lang="en-US" dirty="0">
              <a:solidFill>
                <a:schemeClr val="tx2"/>
              </a:solidFill>
              <a:latin typeface="Helvetica" charset="0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56500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Jeff Brandt</a:t>
            </a:r>
            <a:endParaRPr lang="en-US" dirty="0">
              <a:solidFill>
                <a:schemeClr val="tx2"/>
              </a:solidFill>
              <a:latin typeface="Helvetica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Mechanical Engineer</a:t>
            </a:r>
            <a:endParaRPr lang="en-US" dirty="0">
              <a:solidFill>
                <a:schemeClr val="tx2"/>
              </a:solidFill>
              <a:latin typeface="Helvetica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DOE CD-2/3b Review, October 21-24, 2014</a:t>
            </a:r>
            <a:endParaRPr lang="en-US" dirty="0">
              <a:solidFill>
                <a:schemeClr val="tx2"/>
              </a:solidFill>
              <a:latin typeface="Helvetica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72810" y="4348956"/>
            <a:ext cx="1219200" cy="700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84667" y="5873750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Engineering since CD-1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Significant cost savings in avoiding large crane rentals for  PS hatch lifts.</a:t>
            </a:r>
          </a:p>
          <a:p>
            <a:r>
              <a:rPr lang="en-US" dirty="0" smtClean="0"/>
              <a:t>Common outriggers attach to all solenoid support feet and frames, as well as Heat and Radiation Shield (HRS) tooling.</a:t>
            </a:r>
          </a:p>
          <a:p>
            <a:r>
              <a:rPr lang="en-US" dirty="0" smtClean="0"/>
              <a:t>Transport </a:t>
            </a:r>
            <a:r>
              <a:rPr lang="en-US" dirty="0"/>
              <a:t>and jacking system tooling </a:t>
            </a:r>
            <a:r>
              <a:rPr lang="en-US" dirty="0" smtClean="0"/>
              <a:t>shared across other WBS sub-projects, common </a:t>
            </a:r>
            <a:r>
              <a:rPr lang="en-US" dirty="0"/>
              <a:t>for all major solenoid, equipment, and shielding moves.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2"/>
                </a:solidFill>
                <a:latin typeface="Helvetica" charset="0"/>
              </a:rPr>
              <a:t>October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Jeff Brandt  - 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82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Remaining work before CD-3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r>
              <a:rPr lang="en-US" dirty="0"/>
              <a:t>Finalize </a:t>
            </a:r>
            <a:r>
              <a:rPr lang="en-US" dirty="0" smtClean="0"/>
              <a:t>solenoid interfaces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Finalize </a:t>
            </a:r>
            <a:r>
              <a:rPr lang="en-US" dirty="0" smtClean="0"/>
              <a:t>alignment designs </a:t>
            </a:r>
            <a:r>
              <a:rPr lang="en-US" dirty="0"/>
              <a:t>for solenoids.</a:t>
            </a:r>
          </a:p>
          <a:p>
            <a:pPr lvl="0"/>
            <a:r>
              <a:rPr lang="en-US" dirty="0" smtClean="0"/>
              <a:t>Complete detailed </a:t>
            </a:r>
            <a:r>
              <a:rPr lang="en-US" dirty="0"/>
              <a:t>installation </a:t>
            </a:r>
            <a:r>
              <a:rPr lang="en-US" dirty="0" smtClean="0"/>
              <a:t>and commissioning plans </a:t>
            </a:r>
            <a:r>
              <a:rPr lang="en-US" dirty="0"/>
              <a:t>integrated across project</a:t>
            </a:r>
            <a:r>
              <a:rPr lang="en-US" dirty="0" smtClean="0"/>
              <a:t>.</a:t>
            </a:r>
          </a:p>
          <a:p>
            <a:r>
              <a:rPr lang="en-US" dirty="0"/>
              <a:t>Generate design documentation per chapter 4 of the Fermilab Engineering Manual and review per chapter 5.</a:t>
            </a:r>
          </a:p>
          <a:p>
            <a:pPr lvl="0"/>
            <a:r>
              <a:rPr lang="en-US" dirty="0" smtClean="0"/>
              <a:t>Produce </a:t>
            </a:r>
            <a:r>
              <a:rPr lang="en-US" dirty="0"/>
              <a:t>final design engineering drawings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Complete incorporation </a:t>
            </a:r>
            <a:r>
              <a:rPr lang="en-US" dirty="0"/>
              <a:t>of all systems into 3D Integration Model</a:t>
            </a:r>
            <a:r>
              <a:rPr lang="en-US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2"/>
                </a:solidFill>
                <a:latin typeface="Helvetica" charset="0"/>
              </a:rPr>
              <a:t>October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Jeff Brandt  - 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91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Assurance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Building will be fully networked by metrology experts.</a:t>
            </a:r>
            <a:endParaRPr lang="en-US" dirty="0"/>
          </a:p>
          <a:p>
            <a:pPr lvl="0"/>
            <a:r>
              <a:rPr lang="en-US" dirty="0" smtClean="0"/>
              <a:t>Detailed </a:t>
            </a:r>
            <a:r>
              <a:rPr lang="en-US" dirty="0"/>
              <a:t>installation </a:t>
            </a:r>
            <a:r>
              <a:rPr lang="en-US" dirty="0" smtClean="0"/>
              <a:t>and commissioning plans, </a:t>
            </a:r>
            <a:r>
              <a:rPr lang="en-US" dirty="0"/>
              <a:t>integrated across </a:t>
            </a:r>
            <a:r>
              <a:rPr lang="en-US" dirty="0" smtClean="0"/>
              <a:t>project, will be implemented using Travelers.</a:t>
            </a:r>
            <a:endParaRPr lang="en-US" dirty="0"/>
          </a:p>
          <a:p>
            <a:pPr lvl="0"/>
            <a:r>
              <a:rPr lang="en-US" dirty="0" smtClean="0"/>
              <a:t>All tasks will be signed off, critical tasks will be verified by metrology and responsible engineer.</a:t>
            </a:r>
          </a:p>
          <a:p>
            <a:pPr lvl="0"/>
            <a:r>
              <a:rPr lang="en-US" dirty="0" smtClean="0"/>
              <a:t>Responsible engineer is L3 and CAM, is heavily involved in building, infrastructure, interface, and installation tooling </a:t>
            </a:r>
            <a:r>
              <a:rPr lang="en-US" dirty="0" smtClean="0"/>
              <a:t>designs, </a:t>
            </a:r>
            <a:r>
              <a:rPr lang="en-US" dirty="0" smtClean="0"/>
              <a:t>and is L4 for Support Frames and Interconnects.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2"/>
                </a:solidFill>
                <a:latin typeface="Helvetica" charset="0"/>
              </a:rPr>
              <a:t>October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Jeff Brandt  - 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60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ES&amp;H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All required Engineering Notes will be written. All personnel will follow Hazard </a:t>
            </a:r>
            <a:r>
              <a:rPr lang="en-US" dirty="0"/>
              <a:t>Analyses </a:t>
            </a:r>
            <a:r>
              <a:rPr lang="en-US" dirty="0" smtClean="0"/>
              <a:t>and Procedures written to cover the following ES&amp;H concerns:</a:t>
            </a:r>
            <a:endParaRPr lang="en-US" dirty="0"/>
          </a:p>
          <a:p>
            <a:pPr lvl="1"/>
            <a:r>
              <a:rPr lang="en-US" dirty="0" smtClean="0"/>
              <a:t>Very large and very heavy objects.</a:t>
            </a:r>
          </a:p>
          <a:p>
            <a:pPr lvl="1"/>
            <a:r>
              <a:rPr lang="en-US" dirty="0" smtClean="0"/>
              <a:t>Overhead lifts with cranes connected in tandem.</a:t>
            </a:r>
          </a:p>
          <a:p>
            <a:pPr lvl="1"/>
            <a:r>
              <a:rPr lang="en-US" dirty="0" smtClean="0"/>
              <a:t>Pressurized hydraulic fluid in jack and transport systems.</a:t>
            </a:r>
          </a:p>
          <a:p>
            <a:pPr lvl="1"/>
            <a:r>
              <a:rPr lang="en-US" dirty="0"/>
              <a:t>Working at heights and working </a:t>
            </a:r>
            <a:r>
              <a:rPr lang="en-US" dirty="0" smtClean="0"/>
              <a:t>overhead.</a:t>
            </a:r>
          </a:p>
          <a:p>
            <a:pPr lvl="1"/>
            <a:r>
              <a:rPr lang="en-US" dirty="0" smtClean="0"/>
              <a:t>Welding</a:t>
            </a:r>
            <a:r>
              <a:rPr lang="en-US" dirty="0"/>
              <a:t>, cutting, </a:t>
            </a:r>
            <a:r>
              <a:rPr lang="en-US" dirty="0" smtClean="0"/>
              <a:t>and grinding during fit-up and installation.</a:t>
            </a:r>
          </a:p>
          <a:p>
            <a:pPr lvl="1"/>
            <a:r>
              <a:rPr lang="en-US" dirty="0"/>
              <a:t>Working with hand and power tools using proper </a:t>
            </a:r>
            <a:r>
              <a:rPr lang="en-US" dirty="0" smtClean="0"/>
              <a:t>PPE</a:t>
            </a:r>
            <a:r>
              <a:rPr lang="en-US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2"/>
                </a:solidFill>
                <a:latin typeface="Helvetica" charset="0"/>
              </a:rPr>
              <a:t>October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Jeff Brandt  - 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59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Table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2"/>
                </a:solidFill>
                <a:latin typeface="Helvetica" charset="0"/>
              </a:rPr>
              <a:t>October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Jeff Brandt  - 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1508608"/>
            <a:ext cx="35060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WBS 475.04.10  System Integration,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     Installation and Commissioning</a:t>
            </a:r>
            <a:endParaRPr lang="en-US" sz="1600" dirty="0">
              <a:solidFill>
                <a:srgbClr val="000000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05969" y="1570165"/>
            <a:ext cx="47094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Costs are fully burdened in AY $k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9909882"/>
              </p:ext>
            </p:extLst>
          </p:nvPr>
        </p:nvGraphicFramePr>
        <p:xfrm>
          <a:off x="228600" y="2667000"/>
          <a:ext cx="8672513" cy="2286000"/>
        </p:xfrm>
        <a:graphic>
          <a:graphicData uri="http://schemas.openxmlformats.org/drawingml/2006/table">
            <a:tbl>
              <a:tblPr/>
              <a:tblGrid>
                <a:gridCol w="2626944"/>
                <a:gridCol w="602031"/>
                <a:gridCol w="657225"/>
                <a:gridCol w="666750"/>
                <a:gridCol w="1828800"/>
                <a:gridCol w="1314450"/>
                <a:gridCol w="976313"/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Base Cost (AY k$)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marL="9009" marR="9009" marT="9009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</a:tr>
              <a:tr h="459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M&amp;S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Labor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Total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Estimate Uncertainty (on remaining costs)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% Contingency on ETC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Total Cost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</a:tr>
              <a:tr h="4283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475.04 Solenoids</a:t>
                      </a:r>
                    </a:p>
                  </a:txBody>
                  <a:tcPr marL="54864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475.04.10 System Integration, Installation and Commissioning</a:t>
                      </a:r>
                    </a:p>
                  </a:txBody>
                  <a:tcPr marL="54864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548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4,647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5,195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1,870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7,065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4838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Grand Total</a:t>
                      </a:r>
                    </a:p>
                  </a:txBody>
                  <a:tcPr marL="54864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548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4,647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5,195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1,870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7,065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662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Distribution by Resource Type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2"/>
                </a:solidFill>
                <a:latin typeface="Helvetica" charset="0"/>
              </a:rPr>
              <a:t>October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Jeff Brandt  - 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91125" y="981733"/>
            <a:ext cx="2754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Base Cost (AY $k)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538" y="1535691"/>
            <a:ext cx="6608637" cy="4365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466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of Estimate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2"/>
                </a:solidFill>
                <a:latin typeface="Helvetica" charset="0"/>
              </a:rPr>
              <a:t>October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Jeff Brandt  - 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37455" y="978408"/>
            <a:ext cx="5207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Base Cost by Estimate Type (AY $k)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331" y="1650822"/>
            <a:ext cx="6761050" cy="4115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889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 Resources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2"/>
                </a:solidFill>
                <a:latin typeface="Helvetica" charset="0"/>
              </a:rPr>
              <a:t>October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Jeff Brandt  - 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76600" y="978408"/>
            <a:ext cx="2735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FTEs by Discipline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410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" y="1547091"/>
            <a:ext cx="7498730" cy="449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375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Milestones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2"/>
                </a:solidFill>
                <a:latin typeface="Helvetica" charset="0"/>
              </a:rPr>
              <a:t>October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Jeff Brandt  - 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9027794"/>
              </p:ext>
            </p:extLst>
          </p:nvPr>
        </p:nvGraphicFramePr>
        <p:xfrm>
          <a:off x="357187" y="1524000"/>
          <a:ext cx="8405813" cy="3867150"/>
        </p:xfrm>
        <a:graphic>
          <a:graphicData uri="http://schemas.openxmlformats.org/drawingml/2006/table">
            <a:tbl>
              <a:tblPr/>
              <a:tblGrid>
                <a:gridCol w="1928813"/>
                <a:gridCol w="5257800"/>
                <a:gridCol w="1219200"/>
              </a:tblGrid>
              <a:tr h="4953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Activity ID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Activity Name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Date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47504.10.000550</a:t>
                      </a:r>
                    </a:p>
                  </a:txBody>
                  <a:tcPr marL="27432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Final design complete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7/1/2015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27432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47504.10.000950</a:t>
                      </a:r>
                    </a:p>
                  </a:txBody>
                  <a:tcPr marL="27432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Building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ready for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solenoid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installation</a:t>
                      </a:r>
                    </a:p>
                  </a:txBody>
                  <a:tcPr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8/7/2018</a:t>
                      </a:r>
                    </a:p>
                  </a:txBody>
                  <a:tcPr marL="9525" marR="27432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47504.10.002850</a:t>
                      </a:r>
                    </a:p>
                  </a:txBody>
                  <a:tcPr marL="27432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Transfer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line from cryo-plant complete (by GPP)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7/17/2017</a:t>
                      </a:r>
                    </a:p>
                  </a:txBody>
                  <a:tcPr marL="9525" marR="27432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47504.10.002900</a:t>
                      </a:r>
                    </a:p>
                  </a:txBody>
                  <a:tcPr marL="27432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Cryo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plant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operational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(by GPP)</a:t>
                      </a:r>
                    </a:p>
                  </a:txBody>
                  <a:tcPr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7/17/2017</a:t>
                      </a:r>
                    </a:p>
                  </a:txBody>
                  <a:tcPr marL="9525" marR="27432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47504.10.005950</a:t>
                      </a:r>
                    </a:p>
                  </a:txBody>
                  <a:tcPr marL="27432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Solenoid install complete, ready for cool-down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4/9/2020</a:t>
                      </a:r>
                    </a:p>
                  </a:txBody>
                  <a:tcPr marL="9525" marR="27432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47504.10.006850</a:t>
                      </a:r>
                    </a:p>
                  </a:txBody>
                  <a:tcPr marL="27432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KPP on-project solenoid commissioning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complete</a:t>
                      </a:r>
                    </a:p>
                  </a:txBody>
                  <a:tcPr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9/29/2020</a:t>
                      </a:r>
                    </a:p>
                  </a:txBody>
                  <a:tcPr marL="9525" marR="27432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932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268875"/>
              </p:ext>
            </p:extLst>
          </p:nvPr>
        </p:nvGraphicFramePr>
        <p:xfrm>
          <a:off x="72727" y="5181061"/>
          <a:ext cx="8686796" cy="556260"/>
        </p:xfrm>
        <a:graphic>
          <a:graphicData uri="http://schemas.openxmlformats.org/drawingml/2006/table">
            <a:tbl>
              <a:tblPr/>
              <a:tblGrid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  <a:gridCol w="255494"/>
              </a:tblGrid>
              <a:tr h="9725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Q3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Q4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Q1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Q2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Q3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Q4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Q1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Q2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Q3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Q4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Q1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Q2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Q3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Q4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Q1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Q2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Q3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Q4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Q1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Q2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Q3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Q4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Q1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Q2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Q3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Q4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Q1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Q2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Q3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Q4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Q1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Q2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Q3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Q4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520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20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2" name="Rectangle 41"/>
          <p:cNvSpPr/>
          <p:nvPr/>
        </p:nvSpPr>
        <p:spPr>
          <a:xfrm>
            <a:off x="72727" y="5033535"/>
            <a:ext cx="8682066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ight Arrow 85"/>
          <p:cNvSpPr/>
          <p:nvPr/>
        </p:nvSpPr>
        <p:spPr>
          <a:xfrm>
            <a:off x="64856" y="5416598"/>
            <a:ext cx="9002944" cy="710148"/>
          </a:xfrm>
          <a:prstGeom prst="rightArrow">
            <a:avLst>
              <a:gd name="adj1" fmla="val 50000"/>
              <a:gd name="adj2" fmla="val 38112"/>
            </a:avLst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92000">
                <a:srgbClr val="FFFFFF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  <a:effectLst>
            <a:outerShdw blurRad="50800" dist="508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2"/>
                </a:solidFill>
                <a:latin typeface="Helvetica" charset="0"/>
              </a:rPr>
              <a:t>October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Jeff Brandt  - 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cxnSp>
        <p:nvCxnSpPr>
          <p:cNvPr id="56" name="Straight Connector 55"/>
          <p:cNvCxnSpPr/>
          <p:nvPr/>
        </p:nvCxnSpPr>
        <p:spPr>
          <a:xfrm flipH="1">
            <a:off x="576297" y="1138593"/>
            <a:ext cx="1589" cy="493776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595475" y="1138593"/>
            <a:ext cx="0" cy="493776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619450" y="1143000"/>
            <a:ext cx="0" cy="493776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640404" y="1149151"/>
            <a:ext cx="0" cy="493776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686454" y="1145976"/>
            <a:ext cx="0" cy="493776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6709832" y="1143000"/>
            <a:ext cx="0" cy="493776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7727041" y="1141695"/>
            <a:ext cx="5262" cy="493776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8750063" y="1143000"/>
            <a:ext cx="9460" cy="493776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1416633" y="1117153"/>
            <a:ext cx="9215" cy="475488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Diamond 64"/>
          <p:cNvSpPr>
            <a:spLocks noChangeAspect="1"/>
          </p:cNvSpPr>
          <p:nvPr/>
        </p:nvSpPr>
        <p:spPr>
          <a:xfrm>
            <a:off x="1306650" y="5733611"/>
            <a:ext cx="234315" cy="234315"/>
          </a:xfrm>
          <a:prstGeom prst="diamond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brightRoom" dir="t"/>
          </a:scene3d>
          <a:sp3d prstMaterial="powder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Connector 67"/>
          <p:cNvCxnSpPr/>
          <p:nvPr/>
        </p:nvCxnSpPr>
        <p:spPr>
          <a:xfrm flipH="1" flipV="1">
            <a:off x="1813029" y="1117879"/>
            <a:ext cx="2040" cy="475488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Diamond 66"/>
          <p:cNvSpPr>
            <a:spLocks noChangeAspect="1"/>
          </p:cNvSpPr>
          <p:nvPr/>
        </p:nvSpPr>
        <p:spPr>
          <a:xfrm>
            <a:off x="1698920" y="5738585"/>
            <a:ext cx="234315" cy="234315"/>
          </a:xfrm>
          <a:prstGeom prst="diamond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brightRoom" dir="t"/>
          </a:scene3d>
          <a:sp3d prstMaterial="powder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876089" y="845393"/>
            <a:ext cx="793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CD-3a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489774" y="845393"/>
            <a:ext cx="886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CD-2/3b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477126" y="830815"/>
            <a:ext cx="6882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CD-</a:t>
            </a:r>
            <a:r>
              <a:rPr lang="en-US" sz="1400" dirty="0"/>
              <a:t>4</a:t>
            </a:r>
            <a:endParaRPr lang="en-US" sz="1400" dirty="0" smtClean="0"/>
          </a:p>
        </p:txBody>
      </p:sp>
      <p:cxnSp>
        <p:nvCxnSpPr>
          <p:cNvPr id="72" name="Straight Connector 71"/>
          <p:cNvCxnSpPr/>
          <p:nvPr/>
        </p:nvCxnSpPr>
        <p:spPr>
          <a:xfrm flipH="1">
            <a:off x="4662525" y="1145977"/>
            <a:ext cx="1588" cy="493776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3640404" y="2906644"/>
            <a:ext cx="3143777" cy="336550"/>
          </a:xfrm>
          <a:prstGeom prst="rect">
            <a:avLst/>
          </a:prstGeom>
          <a:gradFill flip="none" rotWithShape="1">
            <a:gsLst>
              <a:gs pos="77000">
                <a:schemeClr val="accent3">
                  <a:lumMod val="20000"/>
                  <a:lumOff val="80000"/>
                </a:schemeClr>
              </a:gs>
              <a:gs pos="100000">
                <a:schemeClr val="bg2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  <a:effectLst>
            <a:outerShdw blurRad="50800" dist="762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latin typeface="Calibri"/>
                <a:cs typeface="Calibri"/>
              </a:rPr>
              <a:t>Solenoid Infrastructure</a:t>
            </a:r>
            <a:endParaRPr lang="en-US" sz="12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286500" y="3354326"/>
            <a:ext cx="1395414" cy="605693"/>
          </a:xfrm>
          <a:prstGeom prst="rect">
            <a:avLst/>
          </a:prstGeom>
          <a:gradFill flip="none" rotWithShape="1">
            <a:gsLst>
              <a:gs pos="77000">
                <a:schemeClr val="accent3">
                  <a:lumMod val="20000"/>
                  <a:lumOff val="80000"/>
                </a:schemeClr>
              </a:gs>
              <a:gs pos="100000">
                <a:schemeClr val="bg2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  <a:effectLst>
            <a:outerShdw blurRad="50800" dist="762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latin typeface="Calibri"/>
                <a:cs typeface="Calibri"/>
              </a:rPr>
              <a:t>Solenoid Installation and Commissioning</a:t>
            </a:r>
            <a:endParaRPr lang="en-US" sz="12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79" name="6-Point Star 78"/>
          <p:cNvSpPr>
            <a:spLocks noChangeAspect="1"/>
          </p:cNvSpPr>
          <p:nvPr/>
        </p:nvSpPr>
        <p:spPr>
          <a:xfrm>
            <a:off x="7607572" y="1679639"/>
            <a:ext cx="182880" cy="182880"/>
          </a:xfrm>
          <a:prstGeom prst="star6">
            <a:avLst/>
          </a:prstGeom>
          <a:solidFill>
            <a:srgbClr val="FF0000"/>
          </a:solidFill>
          <a:effectLst>
            <a:outerShdw blurRad="40000" dist="73787" dir="378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6746223" y="1455980"/>
            <a:ext cx="1046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KPPs Satisfied</a:t>
            </a:r>
            <a:endParaRPr lang="en-US" sz="1200" dirty="0"/>
          </a:p>
        </p:txBody>
      </p:sp>
      <p:sp>
        <p:nvSpPr>
          <p:cNvPr id="89" name="Rectangle 88"/>
          <p:cNvSpPr/>
          <p:nvPr/>
        </p:nvSpPr>
        <p:spPr>
          <a:xfrm>
            <a:off x="3563336" y="4540161"/>
            <a:ext cx="4118578" cy="33613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762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latin typeface="Calibri"/>
                <a:cs typeface="Calibri"/>
              </a:rPr>
              <a:t>System Integration, Installation and Commissioning</a:t>
            </a:r>
            <a:endParaRPr lang="en-US" sz="12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601523" y="4271042"/>
            <a:ext cx="2047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2060"/>
                </a:solidFill>
              </a:rPr>
              <a:t>Building Beneficial Occupancy</a:t>
            </a:r>
            <a:endParaRPr lang="en-US" sz="1200" dirty="0">
              <a:solidFill>
                <a:srgbClr val="002060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flipV="1">
            <a:off x="3075703" y="1117879"/>
            <a:ext cx="0" cy="4757325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Diamond 44"/>
          <p:cNvSpPr>
            <a:spLocks noChangeAspect="1"/>
          </p:cNvSpPr>
          <p:nvPr/>
        </p:nvSpPr>
        <p:spPr>
          <a:xfrm>
            <a:off x="2956505" y="5735482"/>
            <a:ext cx="234315" cy="234315"/>
          </a:xfrm>
          <a:prstGeom prst="diamond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brightRoom" dir="t"/>
          </a:scene3d>
          <a:sp3d prstMaterial="powder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2655945" y="845392"/>
            <a:ext cx="839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CD-3c</a:t>
            </a:r>
          </a:p>
        </p:txBody>
      </p:sp>
      <p:sp>
        <p:nvSpPr>
          <p:cNvPr id="88" name="Rectangle 87"/>
          <p:cNvSpPr/>
          <p:nvPr/>
        </p:nvSpPr>
        <p:spPr>
          <a:xfrm>
            <a:off x="72727" y="4537922"/>
            <a:ext cx="3488476" cy="33613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762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latin typeface="Calibri"/>
                <a:cs typeface="Calibri"/>
              </a:rPr>
              <a:t>WBS 475.04.10 Planning</a:t>
            </a:r>
            <a:endParaRPr lang="en-US" sz="12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90" name="Rectangle 89"/>
          <p:cNvSpPr/>
          <p:nvPr/>
        </p:nvSpPr>
        <p:spPr>
          <a:xfrm rot="-2700000">
            <a:off x="3436619" y="4525348"/>
            <a:ext cx="365760" cy="365760"/>
          </a:xfrm>
          <a:prstGeom prst="rect">
            <a:avLst/>
          </a:prstGeom>
          <a:gradFill>
            <a:gsLst>
              <a:gs pos="0">
                <a:srgbClr val="FFF200"/>
              </a:gs>
              <a:gs pos="100000">
                <a:srgbClr val="FF7A00"/>
              </a:gs>
              <a:gs pos="100000">
                <a:srgbClr val="FF0300"/>
              </a:gs>
              <a:gs pos="100000">
                <a:srgbClr val="4D0808"/>
              </a:gs>
            </a:gsLst>
            <a:lin ang="16200000" scaled="0"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1864519" y="2906644"/>
            <a:ext cx="1578768" cy="447682"/>
          </a:xfrm>
          <a:prstGeom prst="rect">
            <a:avLst/>
          </a:prstGeom>
          <a:gradFill flip="none" rotWithShape="1">
            <a:gsLst>
              <a:gs pos="69000">
                <a:schemeClr val="accent5">
                  <a:lumMod val="40000"/>
                  <a:lumOff val="60000"/>
                </a:schemeClr>
              </a:gs>
              <a:gs pos="100000">
                <a:srgbClr val="FFFFFF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  <a:effectLst>
            <a:outerShdw blurRad="50800" dist="762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latin typeface="Calibri"/>
                <a:cs typeface="Calibri"/>
              </a:rPr>
              <a:t>Detector Hall Construction</a:t>
            </a:r>
            <a:endParaRPr lang="en-US" sz="12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2188371" y="2431256"/>
            <a:ext cx="4464842" cy="356062"/>
          </a:xfrm>
          <a:prstGeom prst="rect">
            <a:avLst/>
          </a:prstGeom>
          <a:gradFill flip="none" rotWithShape="1">
            <a:gsLst>
              <a:gs pos="69000">
                <a:schemeClr val="accent5">
                  <a:lumMod val="40000"/>
                  <a:lumOff val="60000"/>
                </a:schemeClr>
              </a:gs>
              <a:gs pos="100000">
                <a:srgbClr val="FFFFFF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  <a:effectLst>
            <a:outerShdw blurRad="50800" dist="762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latin typeface="Calibri"/>
                <a:cs typeface="Calibri"/>
              </a:rPr>
              <a:t>Solenoid Fabrication and QA</a:t>
            </a:r>
            <a:endParaRPr lang="en-US" sz="12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72727" y="1991097"/>
            <a:ext cx="2988755" cy="336137"/>
          </a:xfrm>
          <a:prstGeom prst="rect">
            <a:avLst/>
          </a:prstGeom>
          <a:gradFill flip="none" rotWithShape="1">
            <a:gsLst>
              <a:gs pos="76000">
                <a:schemeClr val="tx2">
                  <a:lumMod val="20000"/>
                  <a:lumOff val="80000"/>
                </a:schemeClr>
              </a:gs>
              <a:gs pos="100000">
                <a:schemeClr val="bg2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  <a:effectLst>
            <a:outerShdw blurRad="50800" dist="762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latin typeface="Calibri"/>
                <a:cs typeface="Calibri"/>
              </a:rPr>
              <a:t>Solenoid Design / Prototypes</a:t>
            </a:r>
            <a:endParaRPr lang="en-US" sz="12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425848" y="1488074"/>
            <a:ext cx="2860402" cy="383130"/>
          </a:xfrm>
          <a:prstGeom prst="rect">
            <a:avLst/>
          </a:prstGeom>
          <a:gradFill flip="none" rotWithShape="1">
            <a:gsLst>
              <a:gs pos="69000">
                <a:schemeClr val="accent5">
                  <a:lumMod val="40000"/>
                  <a:lumOff val="60000"/>
                </a:schemeClr>
              </a:gs>
              <a:gs pos="100000">
                <a:srgbClr val="FFFFFF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  <a:effectLst>
            <a:outerShdw blurRad="50800" dist="762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Calibri"/>
                <a:cs typeface="Calibri"/>
              </a:rPr>
              <a:t>Fabricate and QA Superconductor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97971" y="5972857"/>
            <a:ext cx="80870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FY14                 FY15                FY16                 FY17                 FY18                 FY19                FY20                  FY21</a:t>
            </a:r>
            <a:endParaRPr lang="en-US" sz="1400" dirty="0"/>
          </a:p>
        </p:txBody>
      </p:sp>
      <p:cxnSp>
        <p:nvCxnSpPr>
          <p:cNvPr id="48" name="Straight Connector 47"/>
          <p:cNvCxnSpPr/>
          <p:nvPr/>
        </p:nvCxnSpPr>
        <p:spPr>
          <a:xfrm flipH="1" flipV="1">
            <a:off x="7824300" y="1117153"/>
            <a:ext cx="1020" cy="4734449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Diamond 74"/>
          <p:cNvSpPr>
            <a:spLocks noChangeAspect="1"/>
          </p:cNvSpPr>
          <p:nvPr/>
        </p:nvSpPr>
        <p:spPr>
          <a:xfrm>
            <a:off x="7704082" y="5734445"/>
            <a:ext cx="234315" cy="234315"/>
          </a:xfrm>
          <a:prstGeom prst="diamond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brightRoom" dir="t"/>
          </a:scene3d>
          <a:sp3d prstMaterial="powder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Two </a:t>
            </a:r>
            <a:r>
              <a:rPr lang="en-US" dirty="0"/>
              <a:t>30 Ton </a:t>
            </a:r>
            <a:r>
              <a:rPr lang="en-US" dirty="0" smtClean="0"/>
              <a:t>cranes which can be connected </a:t>
            </a:r>
            <a:r>
              <a:rPr lang="en-US" dirty="0"/>
              <a:t>and controlled </a:t>
            </a:r>
            <a:r>
              <a:rPr lang="en-US" dirty="0" smtClean="0"/>
              <a:t>in tandem </a:t>
            </a:r>
            <a:r>
              <a:rPr lang="en-US" dirty="0"/>
              <a:t>for use as a 60 Ton crane – needed for </a:t>
            </a:r>
            <a:r>
              <a:rPr lang="en-US" dirty="0" smtClean="0"/>
              <a:t>all solenoids.</a:t>
            </a:r>
            <a:endParaRPr lang="en-US" dirty="0"/>
          </a:p>
          <a:p>
            <a:r>
              <a:rPr lang="en-US" dirty="0" smtClean="0"/>
              <a:t>All heavy lifts through MAIN and TS hatches. </a:t>
            </a:r>
            <a:endParaRPr lang="en-US" dirty="0"/>
          </a:p>
          <a:p>
            <a:r>
              <a:rPr lang="en-US" dirty="0" smtClean="0"/>
              <a:t>An embedded floor track </a:t>
            </a:r>
            <a:r>
              <a:rPr lang="en-US" dirty="0"/>
              <a:t>system </a:t>
            </a:r>
            <a:r>
              <a:rPr lang="en-US" dirty="0" smtClean="0"/>
              <a:t>to transport PS, TSu, and TSd solenoids into place.</a:t>
            </a:r>
            <a:endParaRPr lang="en-US" dirty="0"/>
          </a:p>
          <a:p>
            <a:r>
              <a:rPr lang="en-US" dirty="0" smtClean="0"/>
              <a:t>Embedded solenoid floor pads must accommodate large forces </a:t>
            </a:r>
            <a:r>
              <a:rPr lang="en-US" dirty="0"/>
              <a:t>from magnet </a:t>
            </a:r>
            <a:r>
              <a:rPr lang="en-US" dirty="0" smtClean="0"/>
              <a:t>system interaction.</a:t>
            </a:r>
            <a:endParaRPr lang="en-US" dirty="0"/>
          </a:p>
          <a:p>
            <a:r>
              <a:rPr lang="en-US" dirty="0" smtClean="0"/>
              <a:t>Infrastructure to support </a:t>
            </a:r>
            <a:r>
              <a:rPr lang="en-US" dirty="0"/>
              <a:t>solenoid power and cryogen delivery, </a:t>
            </a:r>
            <a:r>
              <a:rPr lang="en-US" dirty="0" smtClean="0"/>
              <a:t>insulating vacuum, </a:t>
            </a:r>
            <a:r>
              <a:rPr lang="en-US" dirty="0"/>
              <a:t>and instrumentation needs.</a:t>
            </a:r>
          </a:p>
          <a:p>
            <a:endParaRPr lang="en-US" dirty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2"/>
                </a:solidFill>
                <a:latin typeface="Helvetica" charset="0"/>
              </a:rPr>
              <a:t>October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Jeff </a:t>
            </a:r>
            <a:r>
              <a:rPr lang="en-US" dirty="0"/>
              <a:t>Brandt  -  </a:t>
            </a:r>
            <a:r>
              <a:rPr lang="en-US" dirty="0" smtClean="0"/>
              <a:t>DOE CD-2/3b </a:t>
            </a:r>
            <a:r>
              <a:rPr lang="en-US" dirty="0"/>
              <a:t>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16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Solenoid </a:t>
            </a:r>
            <a:r>
              <a:rPr lang="en-US" dirty="0"/>
              <a:t>installation and commissioning needs </a:t>
            </a:r>
            <a:r>
              <a:rPr lang="en-US" dirty="0" smtClean="0"/>
              <a:t>are fully </a:t>
            </a:r>
            <a:r>
              <a:rPr lang="en-US" dirty="0"/>
              <a:t>integrated </a:t>
            </a:r>
            <a:r>
              <a:rPr lang="en-US" dirty="0" smtClean="0"/>
              <a:t>with conventional construction design.</a:t>
            </a:r>
          </a:p>
          <a:p>
            <a:r>
              <a:rPr lang="en-US" dirty="0" smtClean="0"/>
              <a:t>Systems required for solenoid operation are well defined, supported by building, and included in preliminary design.</a:t>
            </a:r>
          </a:p>
          <a:p>
            <a:r>
              <a:rPr lang="en-US" dirty="0"/>
              <a:t>ESH&amp;Q, </a:t>
            </a:r>
            <a:r>
              <a:rPr lang="en-US" dirty="0" smtClean="0"/>
              <a:t>Labor</a:t>
            </a:r>
            <a:r>
              <a:rPr lang="en-US" dirty="0"/>
              <a:t>, and M&amp;S well understood.</a:t>
            </a:r>
          </a:p>
          <a:p>
            <a:r>
              <a:rPr lang="en-US" dirty="0" smtClean="0"/>
              <a:t>Integrated installation </a:t>
            </a:r>
            <a:r>
              <a:rPr lang="en-US" dirty="0"/>
              <a:t>and commissioning </a:t>
            </a:r>
            <a:r>
              <a:rPr lang="en-US" dirty="0" smtClean="0"/>
              <a:t>plans in process.</a:t>
            </a:r>
          </a:p>
          <a:p>
            <a:r>
              <a:rPr lang="en-US" dirty="0" smtClean="0"/>
              <a:t>WBS 475.04.10  System Integration, Installation and Commissioning ready for CD-2.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2"/>
                </a:solidFill>
                <a:latin typeface="Helvetica" charset="0"/>
              </a:rPr>
              <a:t>October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Jeff Brandt  - 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43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– </a:t>
            </a:r>
            <a:r>
              <a:rPr lang="en-US" dirty="0" smtClean="0"/>
              <a:t>Solenoids, Building and Hatches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2"/>
                </a:solidFill>
                <a:latin typeface="Helvetica" charset="0"/>
              </a:rPr>
              <a:t>October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Jeff Brandt  - 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301303"/>
            <a:ext cx="8672513" cy="4471295"/>
          </a:xfrm>
        </p:spPr>
      </p:pic>
    </p:spTree>
    <p:extLst>
      <p:ext uri="{BB962C8B-B14F-4D97-AF65-F5344CB8AC3E}">
        <p14:creationId xmlns:p14="http://schemas.microsoft.com/office/powerpoint/2010/main" val="251886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– Floor Tracks and Floor Pads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2"/>
                </a:solidFill>
                <a:latin typeface="Helvetica" charset="0"/>
              </a:rPr>
              <a:t>October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Jeff Brandt  - 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22" name="Content Placeholder 2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97552"/>
            <a:ext cx="8672513" cy="4478797"/>
          </a:xfrm>
        </p:spPr>
      </p:pic>
    </p:spTree>
    <p:extLst>
      <p:ext uri="{BB962C8B-B14F-4D97-AF65-F5344CB8AC3E}">
        <p14:creationId xmlns:p14="http://schemas.microsoft.com/office/powerpoint/2010/main" val="272504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half" idx="12"/>
          </p:nvPr>
        </p:nvSpPr>
        <p:spPr>
          <a:xfrm>
            <a:off x="229365" y="5715000"/>
            <a:ext cx="4251960" cy="468312"/>
          </a:xfrm>
        </p:spPr>
        <p:txBody>
          <a:bodyPr/>
          <a:lstStyle/>
          <a:p>
            <a:pPr algn="ctr"/>
            <a:r>
              <a:rPr lang="en-US" dirty="0"/>
              <a:t>Side view – lowered into place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3"/>
          </p:nvPr>
        </p:nvSpPr>
        <p:spPr>
          <a:xfrm>
            <a:off x="4654551" y="5715000"/>
            <a:ext cx="4260850" cy="468314"/>
          </a:xfrm>
        </p:spPr>
        <p:txBody>
          <a:bodyPr/>
          <a:lstStyle/>
          <a:p>
            <a:pPr algn="ctr"/>
            <a:r>
              <a:rPr lang="en-US" dirty="0"/>
              <a:t>Top View – ready for transport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Design – </a:t>
            </a:r>
            <a:r>
              <a:rPr lang="en-US" sz="3200" dirty="0" smtClean="0"/>
              <a:t>PS Installation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9"/>
          </p:nvPr>
        </p:nvSpPr>
        <p:spPr>
          <a:xfrm>
            <a:off x="6446520" y="6515100"/>
            <a:ext cx="1076325" cy="2413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2"/>
                </a:solidFill>
                <a:latin typeface="Helvetica" charset="0"/>
              </a:rPr>
              <a:t>October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Jeff Brandt  - 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17" name="Content Placeholder 16"/>
          <p:cNvPicPr>
            <a:picLocks noGrp="1" noChangeAspect="1"/>
          </p:cNvPicPr>
          <p:nvPr>
            <p:ph sz="half" idx="18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560" y="1042988"/>
            <a:ext cx="4138243" cy="4519612"/>
          </a:xfrm>
        </p:spPr>
      </p:pic>
      <p:pic>
        <p:nvPicPr>
          <p:cNvPr id="19" name="Content Placeholder 18"/>
          <p:cNvPicPr>
            <a:picLocks noGrp="1" noChangeAspect="1"/>
          </p:cNvPicPr>
          <p:nvPr>
            <p:ph sz="half" idx="17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75" y="1042988"/>
            <a:ext cx="3444975" cy="4519612"/>
          </a:xfrm>
        </p:spPr>
      </p:pic>
    </p:spTree>
    <p:extLst>
      <p:ext uri="{BB962C8B-B14F-4D97-AF65-F5344CB8AC3E}">
        <p14:creationId xmlns:p14="http://schemas.microsoft.com/office/powerpoint/2010/main" val="414869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half" idx="12"/>
          </p:nvPr>
        </p:nvSpPr>
        <p:spPr>
          <a:xfrm>
            <a:off x="229365" y="5715000"/>
            <a:ext cx="4251960" cy="468312"/>
          </a:xfrm>
        </p:spPr>
        <p:txBody>
          <a:bodyPr/>
          <a:lstStyle/>
          <a:p>
            <a:pPr algn="ctr"/>
            <a:r>
              <a:rPr lang="en-US" dirty="0"/>
              <a:t>Side view – lowered into place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3"/>
          </p:nvPr>
        </p:nvSpPr>
        <p:spPr>
          <a:xfrm>
            <a:off x="4654551" y="5715000"/>
            <a:ext cx="4260850" cy="468314"/>
          </a:xfrm>
        </p:spPr>
        <p:txBody>
          <a:bodyPr/>
          <a:lstStyle/>
          <a:p>
            <a:pPr algn="ctr"/>
            <a:r>
              <a:rPr lang="en-US" dirty="0"/>
              <a:t>Top View – ready for transport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Design – </a:t>
            </a:r>
            <a:r>
              <a:rPr lang="en-US" sz="3200" dirty="0" smtClean="0"/>
              <a:t>TSu Installation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9"/>
          </p:nvPr>
        </p:nvSpPr>
        <p:spPr>
          <a:xfrm>
            <a:off x="6446520" y="6515100"/>
            <a:ext cx="1076325" cy="2413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2"/>
                </a:solidFill>
                <a:latin typeface="Helvetica" charset="0"/>
              </a:rPr>
              <a:t>October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Jeff Brandt  - 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17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75" y="1042988"/>
            <a:ext cx="3444975" cy="4519612"/>
          </a:xfrm>
        </p:spPr>
      </p:pic>
      <p:pic>
        <p:nvPicPr>
          <p:cNvPr id="15" name="Content Placeholder 14"/>
          <p:cNvPicPr>
            <a:picLocks noGrp="1" noChangeAspect="1"/>
          </p:cNvPicPr>
          <p:nvPr>
            <p:ph sz="half" idx="1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560" y="1042988"/>
            <a:ext cx="4138243" cy="4519612"/>
          </a:xfrm>
        </p:spPr>
      </p:pic>
    </p:spTree>
    <p:extLst>
      <p:ext uri="{BB962C8B-B14F-4D97-AF65-F5344CB8AC3E}">
        <p14:creationId xmlns:p14="http://schemas.microsoft.com/office/powerpoint/2010/main" val="192458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half" idx="12"/>
          </p:nvPr>
        </p:nvSpPr>
        <p:spPr>
          <a:xfrm>
            <a:off x="229365" y="5715000"/>
            <a:ext cx="4251960" cy="468312"/>
          </a:xfrm>
        </p:spPr>
        <p:txBody>
          <a:bodyPr/>
          <a:lstStyle/>
          <a:p>
            <a:pPr algn="ctr"/>
            <a:r>
              <a:rPr lang="en-US" dirty="0"/>
              <a:t>Side view – lowered into place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3"/>
          </p:nvPr>
        </p:nvSpPr>
        <p:spPr>
          <a:xfrm>
            <a:off x="4654551" y="5715000"/>
            <a:ext cx="4260850" cy="468314"/>
          </a:xfrm>
        </p:spPr>
        <p:txBody>
          <a:bodyPr/>
          <a:lstStyle/>
          <a:p>
            <a:pPr algn="ctr"/>
            <a:r>
              <a:rPr lang="en-US" dirty="0"/>
              <a:t>Top View – ready for transport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Design – </a:t>
            </a:r>
            <a:r>
              <a:rPr lang="en-US" sz="3200" dirty="0" smtClean="0"/>
              <a:t>TSd Installation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9"/>
          </p:nvPr>
        </p:nvSpPr>
        <p:spPr>
          <a:xfrm>
            <a:off x="6446520" y="6515100"/>
            <a:ext cx="1076325" cy="2413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2"/>
                </a:solidFill>
                <a:latin typeface="Helvetica" charset="0"/>
              </a:rPr>
              <a:t>October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Jeff Brandt  - 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17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75" y="1042988"/>
            <a:ext cx="3444975" cy="4519612"/>
          </a:xfrm>
        </p:spPr>
      </p:pic>
      <p:pic>
        <p:nvPicPr>
          <p:cNvPr id="15" name="Content Placeholder 14"/>
          <p:cNvPicPr>
            <a:picLocks noGrp="1" noChangeAspect="1"/>
          </p:cNvPicPr>
          <p:nvPr>
            <p:ph sz="half" idx="1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560" y="1042988"/>
            <a:ext cx="4138243" cy="4519612"/>
          </a:xfrm>
        </p:spPr>
      </p:pic>
    </p:spTree>
    <p:extLst>
      <p:ext uri="{BB962C8B-B14F-4D97-AF65-F5344CB8AC3E}">
        <p14:creationId xmlns:p14="http://schemas.microsoft.com/office/powerpoint/2010/main" val="23875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– 3D Integration Model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2"/>
                </a:solidFill>
                <a:latin typeface="Helvetica" charset="0"/>
              </a:rPr>
              <a:t>October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Jeff Brandt  - 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31" y="1042988"/>
            <a:ext cx="7601850" cy="4987925"/>
          </a:xfrm>
        </p:spPr>
      </p:pic>
    </p:spTree>
    <p:extLst>
      <p:ext uri="{BB962C8B-B14F-4D97-AF65-F5344CB8AC3E}">
        <p14:creationId xmlns:p14="http://schemas.microsoft.com/office/powerpoint/2010/main" val="135856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Improvements since CD-1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Decision to perform all heavy lifts through MAIN and TS hatches, avoiding crane and climate issues with PS hatch.</a:t>
            </a:r>
          </a:p>
          <a:p>
            <a:r>
              <a:rPr lang="en-US" dirty="0" smtClean="0"/>
              <a:t>Revisions and additions to embedded floor track system.</a:t>
            </a:r>
          </a:p>
          <a:p>
            <a:r>
              <a:rPr lang="en-US" dirty="0" smtClean="0"/>
              <a:t>Location of transfer line routing and connection to each solenoid – addition of cross trench for TSd connection.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2"/>
                </a:solidFill>
                <a:latin typeface="Helvetica" charset="0"/>
              </a:rPr>
              <a:t>October 21-24,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Jeff Brandt  - 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rmilabTemplate">
  <a:themeElements>
    <a:clrScheme name="Custom 2">
      <a:dk1>
        <a:srgbClr val="404040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A592A"/>
      </a:accent3>
      <a:accent4>
        <a:srgbClr val="BD1F24"/>
      </a:accent4>
      <a:accent5>
        <a:srgbClr val="519A24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prstDash val="dash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">
      <a:dk1>
        <a:srgbClr val="074184"/>
      </a:dk1>
      <a:lt1>
        <a:srgbClr val="FFFFFF"/>
      </a:lt1>
      <a:dk2>
        <a:srgbClr val="074184"/>
      </a:dk2>
      <a:lt2>
        <a:srgbClr val="FFFCF3"/>
      </a:lt2>
      <a:accent1>
        <a:srgbClr val="70C3DC"/>
      </a:accent1>
      <a:accent2>
        <a:srgbClr val="E14825"/>
      </a:accent2>
      <a:accent3>
        <a:srgbClr val="399F3C"/>
      </a:accent3>
      <a:accent4>
        <a:srgbClr val="800F1B"/>
      </a:accent4>
      <a:accent5>
        <a:srgbClr val="1997B7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FermilabTemplate.potx</Template>
  <TotalTime>7823</TotalTime>
  <Words>1032</Words>
  <Application>Microsoft Office PowerPoint</Application>
  <PresentationFormat>On-screen Show (4:3)</PresentationFormat>
  <Paragraphs>269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FermilabTemplate</vt:lpstr>
      <vt:lpstr>Fermilab: Footer Only</vt:lpstr>
      <vt:lpstr>WBS 475.04.10 System Integration, Installation and Commissioning</vt:lpstr>
      <vt:lpstr>Requirements</vt:lpstr>
      <vt:lpstr>Design – Solenoids, Building and Hatches</vt:lpstr>
      <vt:lpstr>Design – Floor Tracks and Floor Pads</vt:lpstr>
      <vt:lpstr>Design – PS Installation</vt:lpstr>
      <vt:lpstr>Design – TSu Installation</vt:lpstr>
      <vt:lpstr>Design – TSd Installation</vt:lpstr>
      <vt:lpstr>Design – 3D Integration Model</vt:lpstr>
      <vt:lpstr>Improvements since CD-1</vt:lpstr>
      <vt:lpstr>Value Engineering since CD-1</vt:lpstr>
      <vt:lpstr>Remaining work before CD-3</vt:lpstr>
      <vt:lpstr>Quality Assurance</vt:lpstr>
      <vt:lpstr>ES&amp;H</vt:lpstr>
      <vt:lpstr>Cost Table</vt:lpstr>
      <vt:lpstr>Cost Distribution by Resource Type</vt:lpstr>
      <vt:lpstr>Quality of Estimate</vt:lpstr>
      <vt:lpstr>Labor Resources</vt:lpstr>
      <vt:lpstr>Major Milestones</vt:lpstr>
      <vt:lpstr>Schedule</vt:lpstr>
      <vt:lpstr>Summary</vt:lpstr>
    </vt:vector>
  </TitlesOfParts>
  <Company>Sandbox Studio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B04-15_Level-3_Sys-Intg-Inst-Comm</dc:title>
  <dc:creator>Sandbox Studio</dc:creator>
  <cp:lastModifiedBy>Jeff Brandt</cp:lastModifiedBy>
  <cp:revision>527</cp:revision>
  <cp:lastPrinted>2014-07-07T14:58:32Z</cp:lastPrinted>
  <dcterms:created xsi:type="dcterms:W3CDTF">2014-01-03T20:18:13Z</dcterms:created>
  <dcterms:modified xsi:type="dcterms:W3CDTF">2014-10-15T13:04:21Z</dcterms:modified>
</cp:coreProperties>
</file>