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8" r:id="rId4"/>
    <p:sldId id="259" r:id="rId5"/>
    <p:sldId id="260" r:id="rId6"/>
    <p:sldId id="293" r:id="rId7"/>
    <p:sldId id="262" r:id="rId8"/>
    <p:sldId id="263" r:id="rId9"/>
    <p:sldId id="264" r:id="rId10"/>
    <p:sldId id="265" r:id="rId11"/>
    <p:sldId id="266" r:id="rId12"/>
    <p:sldId id="267" r:id="rId13"/>
    <p:sldId id="294" r:id="rId14"/>
    <p:sldId id="297" r:id="rId15"/>
    <p:sldId id="269" r:id="rId16"/>
    <p:sldId id="270" r:id="rId17"/>
    <p:sldId id="29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9" r:id="rId26"/>
    <p:sldId id="278" r:id="rId27"/>
    <p:sldId id="279" r:id="rId28"/>
    <p:sldId id="280" r:id="rId29"/>
    <p:sldId id="281" r:id="rId30"/>
    <p:sldId id="282" r:id="rId31"/>
    <p:sldId id="283" r:id="rId32"/>
    <p:sldId id="290" r:id="rId33"/>
    <p:sldId id="285" r:id="rId34"/>
    <p:sldId id="286" r:id="rId35"/>
    <p:sldId id="261" r:id="rId36"/>
    <p:sldId id="291" r:id="rId37"/>
    <p:sldId id="292" r:id="rId38"/>
    <p:sldId id="298" r:id="rId39"/>
    <p:sldId id="296" r:id="rId40"/>
    <p:sldId id="300" r:id="rId4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D9D9"/>
    <a:srgbClr val="FFC9FF"/>
    <a:srgbClr val="FF9FFF"/>
    <a:srgbClr val="DF652C"/>
    <a:srgbClr val="1C6B11"/>
    <a:srgbClr val="BD1F24"/>
    <a:srgbClr val="DA592A"/>
    <a:srgbClr val="808080"/>
    <a:srgbClr val="154D81"/>
    <a:srgbClr val="E06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89783" autoAdjust="0"/>
  </p:normalViewPr>
  <p:slideViewPr>
    <p:cSldViewPr snapToGrid="0" snapToObjects="1">
      <p:cViewPr varScale="1">
        <p:scale>
          <a:sx n="89" d="100"/>
          <a:sy n="89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6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0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r>
              <a:rPr lang="en-US" baseline="0" dirty="0" smtClean="0"/>
              <a:t> </a:t>
            </a:r>
          </a:p>
          <a:p>
            <a:pPr marL="174708" indent="-174708">
              <a:buFontTx/>
              <a:buChar char="-"/>
            </a:pPr>
            <a:r>
              <a:rPr lang="en-US" dirty="0" smtClean="0"/>
              <a:t>ESS Installation depicted here is not what is in the P6 schedule.  P6</a:t>
            </a:r>
            <a:r>
              <a:rPr lang="en-US" baseline="0" dirty="0" smtClean="0"/>
              <a:t> does not account yet for the fact that the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must be commissioned with single turn extracted beam before the ESS can be installed.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The ESS replaces a Delivery Ring extraction kicker module. Therefore, ESS installation precludes further single turn extracted beam to the M4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Res. </a:t>
            </a:r>
            <a:r>
              <a:rPr lang="en-US" baseline="0" dirty="0" err="1" smtClean="0"/>
              <a:t>Extr</a:t>
            </a:r>
            <a:r>
              <a:rPr lang="en-US" baseline="0" dirty="0" smtClean="0"/>
              <a:t>. beam commissioning is off-project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APD seminar, 05/17/07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V.Nagaslaev,  AD/Pbar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67260-A9E4-44B5-9FEA-3A318B951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" charset="0"/>
              </a:rPr>
              <a:t>Mu2e DOE CD-2 Review: </a:t>
            </a:r>
            <a:br>
              <a:rPr lang="en-US" sz="2800" dirty="0">
                <a:solidFill>
                  <a:schemeClr val="tx2"/>
                </a:solidFill>
                <a:latin typeface="Helvetica" charset="0"/>
              </a:rPr>
            </a:br>
            <a:r>
              <a:rPr lang="en-US" sz="2800" dirty="0">
                <a:solidFill>
                  <a:schemeClr val="tx2"/>
                </a:solidFill>
                <a:latin typeface="Helvetica" charset="0"/>
              </a:rPr>
              <a:t>Resonant Extraction L3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Vladimir </a:t>
            </a:r>
            <a:r>
              <a:rPr lang="en-US" dirty="0" err="1">
                <a:solidFill>
                  <a:schemeClr val="tx2"/>
                </a:solidFill>
                <a:latin typeface="Helvetica" charset="0"/>
              </a:rPr>
              <a:t>Nagaslaev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Resonant Extraction L3 Manager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10/22/2014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3648868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RF Knock-Out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961292"/>
            <a:ext cx="5222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Fast ripples on the spill rate </a:t>
            </a:r>
            <a:r>
              <a:rPr lang="en-US" sz="2000" dirty="0" smtClean="0"/>
              <a:t>will be </a:t>
            </a:r>
            <a:r>
              <a:rPr lang="en-US" sz="2000" dirty="0"/>
              <a:t>regulated </a:t>
            </a:r>
            <a:r>
              <a:rPr lang="en-US" sz="2000" dirty="0" smtClean="0"/>
              <a:t>with </a:t>
            </a:r>
            <a:r>
              <a:rPr lang="en-US" sz="2000" dirty="0"/>
              <a:t>the RF Knock-Out method that employs transverse heating of the </a:t>
            </a:r>
            <a:r>
              <a:rPr lang="en-US" sz="2000" dirty="0" smtClean="0"/>
              <a:t>beam.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Kicker </a:t>
            </a:r>
            <a:r>
              <a:rPr lang="en-US" sz="2000" dirty="0"/>
              <a:t>waveform is </a:t>
            </a:r>
            <a:r>
              <a:rPr lang="en-US" sz="2000" dirty="0" smtClean="0"/>
              <a:t>FM-</a:t>
            </a:r>
            <a:r>
              <a:rPr lang="en-US" sz="2000" dirty="0" err="1" smtClean="0"/>
              <a:t>ed</a:t>
            </a:r>
            <a:r>
              <a:rPr lang="en-US" sz="2000" dirty="0" smtClean="0"/>
              <a:t> to cover the beam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frequency spread.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AM is provided by the regulation logic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311144"/>
            <a:ext cx="40151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Reuse old </a:t>
            </a:r>
            <a:r>
              <a:rPr lang="en-US" sz="2000" dirty="0" err="1"/>
              <a:t>Tevatron</a:t>
            </a:r>
            <a:r>
              <a:rPr lang="en-US" sz="2000" dirty="0"/>
              <a:t> damper kicker as the RFKO device.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RFKO beam heating rates have been measured with beam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kicker has been identified, prepped and tested with the beam:     </a:t>
            </a:r>
            <a:r>
              <a:rPr lang="en-US" sz="2000" b="1" dirty="0" smtClean="0">
                <a:solidFill>
                  <a:srgbClr val="0070C0"/>
                </a:solidFill>
              </a:rPr>
              <a:t>Ready for use.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r="21364" b="9433"/>
          <a:stretch/>
        </p:blipFill>
        <p:spPr>
          <a:xfrm flipH="1">
            <a:off x="5791200" y="838200"/>
            <a:ext cx="3026017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00" y="3128718"/>
            <a:ext cx="4063300" cy="30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  Spill regulation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6398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Regulation logic is realized in the </a:t>
            </a:r>
            <a:r>
              <a:rPr lang="en-US" sz="2000" dirty="0"/>
              <a:t>MVME5500 </a:t>
            </a:r>
            <a:r>
              <a:rPr lang="en-US" sz="2000" dirty="0" smtClean="0"/>
              <a:t>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Slow regulation (</a:t>
            </a:r>
            <a:r>
              <a:rPr lang="en-US" sz="2000" dirty="0" err="1" smtClean="0"/>
              <a:t>feedforward</a:t>
            </a:r>
            <a:r>
              <a:rPr lang="en-US" sz="2000" dirty="0" smtClean="0"/>
              <a:t>) to the tune quad 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 regulation (feedback) to the RFKO  kicker</a:t>
            </a:r>
            <a:endParaRPr lang="en-US" sz="2000" dirty="0"/>
          </a:p>
        </p:txBody>
      </p:sp>
      <p:cxnSp>
        <p:nvCxnSpPr>
          <p:cNvPr id="2051" name="Straight Arrow Connector 2050"/>
          <p:cNvCxnSpPr/>
          <p:nvPr/>
        </p:nvCxnSpPr>
        <p:spPr>
          <a:xfrm>
            <a:off x="7298314" y="1905000"/>
            <a:ext cx="11352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305287" y="1611923"/>
            <a:ext cx="1135207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133600"/>
            <a:ext cx="5615362" cy="325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125" y="5410200"/>
            <a:ext cx="7821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Currently we are doing prototyping in order to validate design solutions. </a:t>
            </a:r>
          </a:p>
          <a:p>
            <a:r>
              <a:rPr lang="en-US" sz="1800" i="1" dirty="0" smtClean="0"/>
              <a:t>This will complete the Final Design of Spill Regulation Electronics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346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400" dirty="0" smtClean="0"/>
              <a:t>Performance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 smtClean="0"/>
              <a:t>   </a:t>
            </a:r>
            <a:r>
              <a:rPr lang="en-US" sz="2800" dirty="0" smtClean="0"/>
              <a:t>Physics Design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   ESS R&amp;D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6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463370" cy="2610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0"/>
          <a:stretch/>
        </p:blipFill>
        <p:spPr>
          <a:xfrm>
            <a:off x="5347180" y="838199"/>
            <a:ext cx="3463370" cy="245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</a:t>
            </a:r>
            <a:r>
              <a:rPr lang="en-US" dirty="0" err="1" smtClean="0"/>
              <a:t>Synergia</a:t>
            </a:r>
            <a:r>
              <a:rPr lang="en-US" dirty="0" smtClean="0"/>
              <a:t> tracking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4805979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Synergia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– state of the art tool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Model improved since CD1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All features: DEX, RF, RFKO, aperture, ramping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Full spill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Substantially sped </a:t>
            </a:r>
            <a:r>
              <a:rPr lang="en-US" sz="1600" dirty="0" smtClean="0"/>
              <a:t>up</a:t>
            </a:r>
          </a:p>
          <a:p>
            <a:pPr marL="40005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Main results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Main parameters verified </a:t>
            </a:r>
            <a:r>
              <a:rPr lang="en-US" sz="1800" dirty="0" smtClean="0"/>
              <a:t>and optimized through the </a:t>
            </a:r>
            <a:r>
              <a:rPr lang="en-US" sz="1800" dirty="0" smtClean="0"/>
              <a:t>entire spill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sz="1800" dirty="0"/>
              <a:t>Performance consistent with earlier ORBIT simulations and physics model;  no showstoppers within known physics</a:t>
            </a:r>
          </a:p>
          <a:p>
            <a:pPr marL="800100" lvl="1">
              <a:buFont typeface="Wingdings" panose="05000000000000000000" pitchFamily="2" charset="2"/>
              <a:buChar char="Ø"/>
            </a:pPr>
            <a:r>
              <a:rPr lang="en-US" sz="1800" dirty="0" smtClean="0"/>
              <a:t>RFKO </a:t>
            </a:r>
            <a:r>
              <a:rPr lang="en-US" sz="1800" dirty="0" smtClean="0"/>
              <a:t>process - heating rates consistent with expected</a:t>
            </a:r>
          </a:p>
          <a:p>
            <a:pPr marL="0" indent="0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Status:   Complete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V.Nagaslaev</a:t>
            </a:r>
            <a:r>
              <a:rPr lang="en-US" dirty="0" smtClean="0"/>
              <a:t>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7354" y="3210924"/>
            <a:ext cx="3604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Extracted beam footprint, DEX bump off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05845" y="5836360"/>
            <a:ext cx="3604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Extracted beam footprint, DEX bump 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65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MARS tracking simulations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2819400"/>
            <a:ext cx="4124960" cy="285414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>
              <a:buFont typeface="Arial" panose="020B0604020202020204" pitchFamily="34" charset="0"/>
              <a:buChar char="•"/>
            </a:pPr>
            <a:r>
              <a:rPr lang="en-US" sz="2000" dirty="0" smtClean="0"/>
              <a:t>Main outcomes include: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Wires do not have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advantage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 foils in terms of losses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Fine alignment is important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can be improved by making septa asymmetric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Using a pre-scattering diffuser reduces losses further</a:t>
            </a:r>
          </a:p>
          <a:p>
            <a:pPr marL="4572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6516" y="583513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Red- 100</a:t>
            </a:r>
            <a:r>
              <a:rPr lang="en-US" sz="18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 wires;    </a:t>
            </a:r>
            <a:r>
              <a:rPr lang="en-US" sz="1800" dirty="0" smtClean="0">
                <a:solidFill>
                  <a:srgbClr val="00B050"/>
                </a:solidFill>
              </a:rPr>
              <a:t>Green-  50</a:t>
            </a:r>
            <a:r>
              <a:rPr lang="en-US" sz="1800" dirty="0" smtClean="0">
                <a:solidFill>
                  <a:srgbClr val="00B050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smtClean="0">
                <a:solidFill>
                  <a:srgbClr val="00B050"/>
                </a:solidFill>
              </a:rPr>
              <a:t> foils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8000999" cy="2004954"/>
          </a:xfrm>
        </p:spPr>
        <p:txBody>
          <a:bodyPr/>
          <a:lstStyle/>
          <a:p>
            <a:r>
              <a:rPr lang="en-US" sz="2000" dirty="0" smtClean="0"/>
              <a:t>Tracking extracted beam with MARS code: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Tracking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particles in media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DC fields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Detailed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calculations of interaction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materials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Radiation levels, Residual activation, Energy deposition,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etc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Essential for beam loss calculations and geometry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optimization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11399" y="2977662"/>
            <a:ext cx="318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Losses vs beam angle.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791200"/>
            <a:ext cx="245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Status:   Complete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41" y="3317386"/>
            <a:ext cx="3465759" cy="25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 ESS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3" y="914400"/>
            <a:ext cx="4829907" cy="5334000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sz="2000" dirty="0"/>
              <a:t>FEA field calculations: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Determined optimal geometries with foils and electrodes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Prototype-I:</a:t>
            </a:r>
          </a:p>
          <a:p>
            <a:pPr marL="796925" lvl="1" indent="-280988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Built a prototype to study mechanical properties, techniques for clamping, stretching, measuring. </a:t>
            </a:r>
          </a:p>
          <a:p>
            <a:pPr marL="796925" lvl="1" indent="-280988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Developed a strategy to achieve good </a:t>
            </a:r>
            <a:r>
              <a:rPr lang="en-US" sz="1800" dirty="0" smtClean="0">
                <a:solidFill>
                  <a:srgbClr val="0070C0"/>
                </a:solidFill>
              </a:rPr>
              <a:t>performance</a:t>
            </a:r>
            <a:endParaRPr lang="en-US" sz="1800" dirty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Prototype-II for HV testing in vacuum:</a:t>
            </a:r>
          </a:p>
          <a:p>
            <a:pPr marL="796925" lvl="1" indent="-280988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</a:rPr>
              <a:t>Testing cave is made available and ready</a:t>
            </a:r>
          </a:p>
          <a:p>
            <a:pPr marL="796925" lvl="1" indent="-280988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</a:rPr>
              <a:t>Old </a:t>
            </a:r>
            <a:r>
              <a:rPr lang="en-US" sz="1800" dirty="0" err="1" smtClean="0">
                <a:solidFill>
                  <a:srgbClr val="0070C0"/>
                </a:solidFill>
              </a:rPr>
              <a:t>Tevatron</a:t>
            </a:r>
            <a:r>
              <a:rPr lang="en-US" sz="1800" dirty="0" smtClean="0">
                <a:solidFill>
                  <a:srgbClr val="0070C0"/>
                </a:solidFill>
              </a:rPr>
              <a:t> separator vessel reused to house the structure</a:t>
            </a:r>
            <a:endParaRPr lang="en-US" sz="1800" dirty="0">
              <a:solidFill>
                <a:srgbClr val="0070C0"/>
              </a:solidFill>
            </a:endParaRPr>
          </a:p>
          <a:p>
            <a:pPr marL="796925" lvl="1" indent="-280988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</a:rPr>
              <a:t>Stage-0 </a:t>
            </a:r>
            <a:r>
              <a:rPr lang="en-US" sz="1800" dirty="0">
                <a:solidFill>
                  <a:srgbClr val="0070C0"/>
                </a:solidFill>
              </a:rPr>
              <a:t>prototype structure fabricated and tests </a:t>
            </a:r>
            <a:r>
              <a:rPr lang="en-US" sz="1800" dirty="0" smtClean="0">
                <a:solidFill>
                  <a:srgbClr val="0070C0"/>
                </a:solidFill>
              </a:rPr>
              <a:t>are in progress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26" y="844063"/>
            <a:ext cx="3832772" cy="2548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98" y="3539359"/>
            <a:ext cx="3598039" cy="2698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867400"/>
            <a:ext cx="247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Status: in progress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Essential Project information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9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since CD-1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72001"/>
            <a:ext cx="8672513" cy="3605154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</a:rPr>
              <a:t>Magnetic septa </a:t>
            </a:r>
            <a:r>
              <a:rPr lang="en-US" dirty="0"/>
              <a:t>have been moved </a:t>
            </a:r>
            <a:r>
              <a:rPr lang="en-US" dirty="0" smtClean="0"/>
              <a:t>out from </a:t>
            </a:r>
            <a:r>
              <a:rPr lang="en-US" dirty="0"/>
              <a:t>our scope </a:t>
            </a:r>
            <a:r>
              <a:rPr lang="en-US" dirty="0" smtClean="0"/>
              <a:t>as a synergy with g-2 project</a:t>
            </a:r>
            <a:endParaRPr lang="en-US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Added new scope to improve performance:</a:t>
            </a:r>
            <a:endParaRPr lang="en-US" dirty="0"/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Dynamic bump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Skew </a:t>
            </a:r>
            <a:r>
              <a:rPr lang="en-US" i="1" dirty="0" err="1">
                <a:solidFill>
                  <a:srgbClr val="0070C0"/>
                </a:solidFill>
              </a:rPr>
              <a:t>quadrupole</a:t>
            </a:r>
            <a:r>
              <a:rPr lang="en-US" i="1" dirty="0">
                <a:solidFill>
                  <a:srgbClr val="0070C0"/>
                </a:solidFill>
              </a:rPr>
              <a:t> magnets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Change in the extraction geometry: </a:t>
            </a:r>
            <a:r>
              <a:rPr lang="en-US" i="1" dirty="0">
                <a:solidFill>
                  <a:srgbClr val="0070C0"/>
                </a:solidFill>
              </a:rPr>
              <a:t>flipped </a:t>
            </a:r>
            <a:r>
              <a:rPr lang="en-US" i="1" dirty="0" smtClean="0">
                <a:solidFill>
                  <a:srgbClr val="0070C0"/>
                </a:solidFill>
              </a:rPr>
              <a:t>direction </a:t>
            </a:r>
            <a:r>
              <a:rPr lang="en-US" dirty="0"/>
              <a:t>as part of integration </a:t>
            </a:r>
            <a:r>
              <a:rPr lang="en-US" dirty="0" smtClean="0"/>
              <a:t>plan with </a:t>
            </a:r>
            <a:r>
              <a:rPr lang="en-US" dirty="0"/>
              <a:t>the </a:t>
            </a:r>
            <a:r>
              <a:rPr lang="en-US" dirty="0" err="1"/>
              <a:t>Muon</a:t>
            </a:r>
            <a:r>
              <a:rPr lang="en-US" dirty="0"/>
              <a:t> Campus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70C0"/>
              </a:solidFill>
            </a:endParaRPr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000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84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Engineering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synergy with Main Injector operations in preparations of the septa testing cave at the NWA building.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Use the prototype WCM as a working </a:t>
            </a:r>
            <a:r>
              <a:rPr lang="en-US" dirty="0" smtClean="0"/>
              <a:t>instrument</a:t>
            </a:r>
          </a:p>
          <a:p>
            <a:endParaRPr lang="en-US" dirty="0"/>
          </a:p>
          <a:p>
            <a:r>
              <a:rPr lang="en-US" dirty="0" smtClean="0"/>
              <a:t>Reuse existing hardware: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Old style </a:t>
            </a:r>
            <a:r>
              <a:rPr lang="en-US" sz="2000" dirty="0" err="1" smtClean="0">
                <a:solidFill>
                  <a:srgbClr val="0070C0"/>
                </a:solidFill>
              </a:rPr>
              <a:t>Tevatron</a:t>
            </a:r>
            <a:r>
              <a:rPr lang="en-US" sz="2000" dirty="0" smtClean="0">
                <a:solidFill>
                  <a:srgbClr val="0070C0"/>
                </a:solidFill>
              </a:rPr>
              <a:t> damper kicker as RFKO kicker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CQA magnets for tune ramping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</a:rPr>
              <a:t>NDB magnets for Dynamic Bump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70C0"/>
                </a:solidFill>
              </a:rPr>
              <a:t>TeV</a:t>
            </a:r>
            <a:r>
              <a:rPr lang="en-US" sz="2000" dirty="0">
                <a:solidFill>
                  <a:srgbClr val="0070C0"/>
                </a:solidFill>
              </a:rPr>
              <a:t> separators for the HV/</a:t>
            </a:r>
            <a:r>
              <a:rPr lang="en-US" sz="2000" dirty="0" err="1">
                <a:solidFill>
                  <a:srgbClr val="0070C0"/>
                </a:solidFill>
              </a:rPr>
              <a:t>vac</a:t>
            </a:r>
            <a:r>
              <a:rPr lang="en-US" sz="2000" dirty="0">
                <a:solidFill>
                  <a:srgbClr val="0070C0"/>
                </a:solidFill>
              </a:rPr>
              <a:t> prototyping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Downselects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233554"/>
          </a:xfrm>
        </p:spPr>
        <p:txBody>
          <a:bodyPr/>
          <a:lstStyle/>
          <a:p>
            <a:r>
              <a:rPr lang="en-US" dirty="0" smtClean="0"/>
              <a:t>The choice of the machine resonance for the slow extraction has been finalized in favor of the third integer</a:t>
            </a:r>
            <a:r>
              <a:rPr lang="en-US" dirty="0"/>
              <a:t> </a:t>
            </a:r>
            <a:r>
              <a:rPr lang="en-US" dirty="0" smtClean="0"/>
              <a:t>one.</a:t>
            </a:r>
          </a:p>
          <a:p>
            <a:endParaRPr lang="en-US" dirty="0" smtClean="0"/>
          </a:p>
          <a:p>
            <a:r>
              <a:rPr lang="en-US" dirty="0" smtClean="0"/>
              <a:t>Selection has been made for use of foils in the ESS instead of wires.  Milestone has been met.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711148" y="1259288"/>
            <a:ext cx="5204253" cy="4269582"/>
            <a:chOff x="3711148" y="1054893"/>
            <a:chExt cx="5204253" cy="426958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8" r="8945" b="8228"/>
            <a:stretch/>
          </p:blipFill>
          <p:spPr>
            <a:xfrm>
              <a:off x="3711148" y="1054893"/>
              <a:ext cx="5204253" cy="426958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043552" y="2607885"/>
              <a:ext cx="672473" cy="373141"/>
            </a:xfrm>
            <a:prstGeom prst="rect">
              <a:avLst/>
            </a:prstGeom>
            <a:solidFill>
              <a:srgbClr val="D9D9D9">
                <a:alpha val="32157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WBS 475.02.05    </a:t>
            </a:r>
            <a:r>
              <a:rPr lang="en-US" sz="2400" dirty="0"/>
              <a:t>Resonant Extraction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08539"/>
            <a:ext cx="358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scope of the Resonant Extraction Systems includes:</a:t>
            </a:r>
          </a:p>
          <a:p>
            <a:pPr algn="ctr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Development of the physics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Design, fabrication and installation of: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Tune quad magnets (3)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Sextupole</a:t>
            </a:r>
            <a:r>
              <a:rPr lang="en-US" sz="2000" dirty="0" smtClean="0"/>
              <a:t> magnets (6)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Dynamic bump correctors (4)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Skew quad magnets (2)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Electro static septa (2)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Spill Monitor (1)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RFKO system (1)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Spill regulation electronics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0681" y="539778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Map of Resonant Extraction elements in the Delivery Ring (L=505m)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7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work before CD-3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Complete ESS prototyping studies with HV in vacuum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Fabricate prototypes of power supplies for each type of ramped magnets and complete magnet testing with representative ramps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a prototype of the timing module for spill regulation and complete its testing.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14400"/>
            <a:ext cx="8672513" cy="4987867"/>
          </a:xfrm>
        </p:spPr>
        <p:txBody>
          <a:bodyPr/>
          <a:lstStyle/>
          <a:p>
            <a:r>
              <a:rPr lang="en-US" dirty="0"/>
              <a:t>QA standards and guidelines </a:t>
            </a:r>
          </a:p>
          <a:p>
            <a:pPr lvl="1"/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Fermilab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Integrated QA Program – esh-docdb#2469</a:t>
            </a:r>
          </a:p>
          <a:p>
            <a:pPr lvl="1"/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Fermilab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Engineering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Manual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QA Management Plan for Mu2e Experiment  - mu2e-docdb#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677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Design Level QA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 analysis tools (simulations, FEA)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Prototyping, performance tests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Beam studies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Reviews, reports,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communications</a:t>
            </a:r>
          </a:p>
          <a:p>
            <a:r>
              <a:rPr lang="en-US" dirty="0" smtClean="0"/>
              <a:t>Fabrication and installation QA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Built in process QA (written procedures, travelers)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Personnel training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6498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6 risk items considered: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1 absorbed in the BL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1 realized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1 mitigated by an external project (AIP)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2 risks transferred to operations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Presently only one item in the Risk Registry (opportunity)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80762"/>
              </p:ext>
            </p:extLst>
          </p:nvPr>
        </p:nvGraphicFramePr>
        <p:xfrm>
          <a:off x="228600" y="4038600"/>
          <a:ext cx="8586012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30"/>
                <a:gridCol w="2805505"/>
                <a:gridCol w="1207477"/>
                <a:gridCol w="1143000"/>
                <a:gridCol w="990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RR index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Risk/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Opportunity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Impact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Probability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Point estimate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70C0"/>
                          </a:solidFill>
                          <a:effectLst/>
                        </a:rPr>
                        <a:t>Opportunity to reuse existing spare </a:t>
                      </a:r>
                      <a:r>
                        <a:rPr lang="en-US" sz="1600" b="0" i="0" kern="1200" dirty="0" err="1" smtClean="0">
                          <a:solidFill>
                            <a:srgbClr val="0070C0"/>
                          </a:solidFill>
                          <a:effectLst/>
                        </a:rPr>
                        <a:t>sextupoles</a:t>
                      </a:r>
                      <a:r>
                        <a:rPr lang="en-US" sz="1600" b="0" i="0" kern="12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600" b="0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$164k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endParaRPr 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ES&amp;H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Radiation hazard during operations and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Tunnel hazards during installation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Specific hazards in the prototype testing area (UV and HV):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Testing cave is interlocked and operation protocol is included in the AD operations procedures.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LOTO procedure has been written and approved with AD ES&amp;H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/>
              <a:t>Environment, Safety and Health Manual (FESHM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Safety practices </a:t>
            </a:r>
            <a:r>
              <a:rPr lang="en-US" dirty="0">
                <a:solidFill>
                  <a:schemeClr val="tx1"/>
                </a:solidFill>
              </a:rPr>
              <a:t>discussed in the Mu2e Hazard Analysis Report (Mu2e-doc-675).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Cost &amp; Schedule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7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Distribution by L4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8754" y="1062094"/>
            <a:ext cx="318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by L4 (AY $k)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73" y="1523760"/>
            <a:ext cx="7575082" cy="45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Distribution by Resource 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5414" y="1062094"/>
            <a:ext cx="241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(AY $k)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23759"/>
            <a:ext cx="65722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0734" y="1062094"/>
            <a:ext cx="45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Cost by Estimate Type (</a:t>
            </a:r>
            <a:r>
              <a:rPr lang="en-US" dirty="0" err="1" smtClean="0"/>
              <a:t>AY$k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20" y="1523759"/>
            <a:ext cx="69723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1910" y="5759659"/>
            <a:ext cx="610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99% of estimate is at Preliminary level or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9128" y="864844"/>
            <a:ext cx="2385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FTEs by Discipline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26511"/>
            <a:ext cx="4685044" cy="27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71" y="3455459"/>
            <a:ext cx="4940596" cy="272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73657" y="2843938"/>
            <a:ext cx="3539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Labor/Material breakdown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26068"/>
            <a:ext cx="473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WBS 2.5 Accelerator Resonant Extraction System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532436" y="929697"/>
            <a:ext cx="32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Costs are fully burdened in AY $k</a:t>
            </a:r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03047"/>
              </p:ext>
            </p:extLst>
          </p:nvPr>
        </p:nvGraphicFramePr>
        <p:xfrm>
          <a:off x="359228" y="1571093"/>
          <a:ext cx="8229602" cy="4024164"/>
        </p:xfrm>
        <a:graphic>
          <a:graphicData uri="http://schemas.openxmlformats.org/drawingml/2006/table">
            <a:tbl>
              <a:tblPr/>
              <a:tblGrid>
                <a:gridCol w="3326860"/>
                <a:gridCol w="839011"/>
                <a:gridCol w="839011"/>
                <a:gridCol w="839011"/>
                <a:gridCol w="839011"/>
                <a:gridCol w="836579"/>
                <a:gridCol w="710119"/>
              </a:tblGrid>
              <a:tr h="24834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Base Cost (AY K$)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04" marR="7304" marT="730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72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M&amp;S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Labor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Estimate Uncertainty (on remaining budget)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Contingency on (on remaining budget)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Cost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01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475.02.05.01 General 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Design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403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403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143%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418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46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475.02.05.02 Electrostatic septum (Mechanical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)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528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1,999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2,527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939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41%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3,466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44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475.02.05.03 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Magnets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594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320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914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237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26%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1,152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460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475.02.05.04 Fast Feedback Devices (aka: Spill Monitor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)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65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79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14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30%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93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5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475.02.05.05 Fast 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Feedback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40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233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273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81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41%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354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475.02.05.06 RF Knockout 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Kicker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143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29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172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60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232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475.02.05.07 Magnet Power 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Supplies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317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232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550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132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26%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682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15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475.02.05.08 Technical </a:t>
                      </a:r>
                      <a:r>
                        <a:rPr lang="en-US" sz="1400" b="0" i="0" u="none" strike="noStrike" dirty="0" smtClean="0">
                          <a:effectLst/>
                          <a:latin typeface="Microsoft Sans Serif"/>
                        </a:rPr>
                        <a:t>Documentation</a:t>
                      </a:r>
                      <a:endParaRPr lang="en-US" sz="1400" b="0" i="0" u="none" strike="noStrike" dirty="0">
                        <a:effectLst/>
                        <a:latin typeface="Microsoft Sans Serif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610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610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137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30%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747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3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Grand Total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1,638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3,889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5,527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Microsoft Sans Serif"/>
                        </a:rPr>
                        <a:t>1,616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35%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Microsoft Sans Serif"/>
                        </a:rPr>
                        <a:t>7,143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680" y="3495040"/>
            <a:ext cx="7597776" cy="5826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Mu2e Proton Beam Requirements </a:t>
            </a:r>
            <a:r>
              <a:rPr lang="en-US" sz="2000" dirty="0" smtClean="0"/>
              <a:t> (doc-1105)</a:t>
            </a:r>
            <a:endParaRPr lang="en-US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99961"/>
              </p:ext>
            </p:extLst>
          </p:nvPr>
        </p:nvGraphicFramePr>
        <p:xfrm>
          <a:off x="850485" y="3955761"/>
          <a:ext cx="6965952" cy="204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71304"/>
                <a:gridCol w="1754958"/>
                <a:gridCol w="19396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Limit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of slow spill period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&gt;20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intensity per pulse on 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</a:t>
                      </a:r>
                      <a:r>
                        <a:rPr lang="en-US" dirty="0" err="1" smtClean="0"/>
                        <a:t>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&lt;50 </a:t>
                      </a:r>
                      <a:r>
                        <a:rPr lang="en-US" dirty="0" err="1" smtClean="0"/>
                        <a:t>Mp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variation of pulse intensity on target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±50%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2" y="1044023"/>
            <a:ext cx="4658139" cy="1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356792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 extraction preserves the time structure of the </a:t>
            </a:r>
            <a:r>
              <a:rPr lang="en-US" sz="2000" dirty="0"/>
              <a:t>proton beam </a:t>
            </a:r>
            <a:r>
              <a:rPr lang="en-US" sz="2000" dirty="0" smtClean="0"/>
              <a:t>circulating in the Delivery Ring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2979727"/>
            <a:ext cx="3958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 structure of the proton beam on target</a:t>
            </a:r>
            <a:endParaRPr lang="en-US" sz="1600" b="1" dirty="0"/>
          </a:p>
        </p:txBody>
      </p:sp>
      <p:sp>
        <p:nvSpPr>
          <p:cNvPr id="11" name="5-Point Star 10"/>
          <p:cNvSpPr/>
          <p:nvPr/>
        </p:nvSpPr>
        <p:spPr>
          <a:xfrm>
            <a:off x="372654" y="4354184"/>
            <a:ext cx="304800" cy="304801"/>
          </a:xfrm>
          <a:prstGeom prst="star5">
            <a:avLst/>
          </a:prstGeom>
          <a:solidFill>
            <a:srgbClr val="EADB16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72653" y="4836987"/>
            <a:ext cx="304800" cy="304801"/>
          </a:xfrm>
          <a:prstGeom prst="star5">
            <a:avLst/>
          </a:prstGeom>
          <a:solidFill>
            <a:srgbClr val="EADB16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72654" y="5444149"/>
            <a:ext cx="304800" cy="304801"/>
          </a:xfrm>
          <a:prstGeom prst="star5">
            <a:avLst/>
          </a:prstGeom>
          <a:solidFill>
            <a:srgbClr val="EADB16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42390"/>
              </p:ext>
            </p:extLst>
          </p:nvPr>
        </p:nvGraphicFramePr>
        <p:xfrm>
          <a:off x="533400" y="2057400"/>
          <a:ext cx="8342404" cy="374904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76218"/>
                <a:gridCol w="5336029"/>
                <a:gridCol w="1130157"/>
              </a:tblGrid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47502.05.001020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Septum Technology Choice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12-Dec-12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47502.05.03.000500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Resonant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Extraction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Magnet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Design Complete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26-Feb-14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47502.05.01.001070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Milestone: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Beamline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Studies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18-Apr-14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47502.05.05.001105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Resonant Extraction Fast Feedback Electronics Design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24-Nov-14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47502.05.07.000500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Resonant Extraction Magnet Power Supply Design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27-Feb-15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47502.05.02.001215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Resonant Extraction Electro-Static Septum Design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22-May-15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47502.05.001050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DOE CD-3c Accelerator Resonant Extraction Approval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24-Feb-16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FFF"/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47502.05.03.2.001020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Start of Resonant Extraction Harmonic Sextupole Magnet Fabrication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3-Oct-16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47502.05.03.2.001095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Resonant Extraction Harmonic Sextupole Magnet Fabrication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29-Jan-18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47502.05.03.001000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Resonant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Extraction </a:t>
                      </a:r>
                      <a:r>
                        <a:rPr lang="fr-F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Magnet</a:t>
                      </a:r>
                      <a:r>
                        <a:rPr lang="fr-F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Installation Complete</a:t>
                      </a:r>
                      <a:endParaRPr lang="fr-F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30-Oct-18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47502.05.07.001000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Resonant Extraction Magnet Power Supply Installation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13-Dec-18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47502.05.02.001315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Resonant Extraction Electro-Static Septum Assembly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11-Jul-19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47502.05.02.001318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T5 - Start Resonant Extraction Electro-static Septum Installation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12-Jul-19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78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47502.05.02.001350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T5 - Installation of Electrostatic Septum Modules Complete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13-Sep-19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9F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6275" y="1104807"/>
            <a:ext cx="5997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53  tier-5 milestones in the MS dictionary</a:t>
            </a:r>
          </a:p>
          <a:p>
            <a:r>
              <a:rPr lang="en-US" dirty="0" smtClean="0"/>
              <a:t>14 most significant in the table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 rot="5400000">
            <a:off x="6334857" y="410151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5317989" y="412317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0" y="4724400"/>
            <a:ext cx="9152181" cy="37354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0" y="4191000"/>
            <a:ext cx="9152181" cy="36576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0" y="3657600"/>
            <a:ext cx="9152181" cy="37354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0" y="3124200"/>
            <a:ext cx="9152181" cy="3810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0" y="2590800"/>
            <a:ext cx="9152181" cy="381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-12315" y="2057399"/>
            <a:ext cx="9156314" cy="38100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2316" y="1562621"/>
            <a:ext cx="9156315" cy="37354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6553200" y="838200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Beam to Diagnostic Absorber</a:t>
            </a:r>
            <a:endParaRPr 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0" y="5803900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914400" algn="ctr"/>
              </a:tabLst>
            </a:pPr>
            <a:r>
              <a:rPr lang="en-US" sz="1400" smtClean="0">
                <a:solidFill>
                  <a:srgbClr val="404040"/>
                </a:solidFill>
                <a:latin typeface="Calibri" panose="020F0502020204030204" pitchFamily="34" charset="0"/>
                <a:ea typeface="ＭＳ Ｐゴシック" charset="0"/>
              </a:rPr>
              <a:t>	                   FY14                 FY15                </a:t>
            </a:r>
            <a:r>
              <a:rPr lang="en-US" sz="1400">
                <a:solidFill>
                  <a:srgbClr val="404040"/>
                </a:solidFill>
                <a:latin typeface="Calibri" panose="020F0502020204030204" pitchFamily="34" charset="0"/>
                <a:ea typeface="ＭＳ Ｐゴシック" charset="0"/>
              </a:rPr>
              <a:t>FY16                 FY17                 FY18                 FY19                FY20                  </a:t>
            </a:r>
            <a:r>
              <a:rPr lang="en-US" sz="1400" smtClean="0">
                <a:solidFill>
                  <a:srgbClr val="404040"/>
                </a:solidFill>
                <a:latin typeface="Calibri" panose="020F0502020204030204" pitchFamily="34" charset="0"/>
                <a:ea typeface="ＭＳ Ｐゴシック" charset="0"/>
              </a:rPr>
              <a:t>FY21</a:t>
            </a:r>
            <a:endParaRPr lang="en-US" sz="1400">
              <a:solidFill>
                <a:srgbClr val="404040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7702"/>
              </p:ext>
            </p:extLst>
          </p:nvPr>
        </p:nvGraphicFramePr>
        <p:xfrm>
          <a:off x="15516" y="5622527"/>
          <a:ext cx="8686796" cy="556260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143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82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5516" y="5613003"/>
            <a:ext cx="8606149" cy="381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838200"/>
            <a:ext cx="836657" cy="5629554"/>
            <a:chOff x="2329715" y="862686"/>
            <a:chExt cx="836657" cy="5629554"/>
          </a:xfrm>
        </p:grpSpPr>
        <p:sp>
          <p:nvSpPr>
            <p:cNvPr id="57" name="Diamond 56"/>
            <p:cNvSpPr>
              <a:spLocks noChangeAspect="1"/>
            </p:cNvSpPr>
            <p:nvPr/>
          </p:nvSpPr>
          <p:spPr>
            <a:xfrm>
              <a:off x="2635352" y="6257925"/>
              <a:ext cx="234315" cy="234315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60" name="Straight Connector 59"/>
            <p:cNvCxnSpPr>
              <a:stCxn id="57" idx="0"/>
            </p:cNvCxnSpPr>
            <p:nvPr/>
          </p:nvCxnSpPr>
          <p:spPr>
            <a:xfrm flipV="1">
              <a:off x="2752510" y="1268532"/>
              <a:ext cx="0" cy="4989393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329715" y="862686"/>
              <a:ext cx="83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CD-3c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 rot="5400000">
            <a:off x="-819454" y="408615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1850020" y="411055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18619" y="411421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26331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8566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224048" y="872715"/>
            <a:ext cx="836657" cy="5618996"/>
            <a:chOff x="1115616" y="871972"/>
            <a:chExt cx="836657" cy="5618996"/>
          </a:xfrm>
        </p:grpSpPr>
        <p:sp>
          <p:nvSpPr>
            <p:cNvPr id="58" name="Diamond 57"/>
            <p:cNvSpPr>
              <a:spLocks noChangeAspect="1"/>
            </p:cNvSpPr>
            <p:nvPr/>
          </p:nvSpPr>
          <p:spPr>
            <a:xfrm>
              <a:off x="1415054" y="6256653"/>
              <a:ext cx="234315" cy="234315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59" name="Straight Connector 58"/>
            <p:cNvCxnSpPr>
              <a:stCxn id="58" idx="0"/>
              <a:endCxn id="61" idx="2"/>
            </p:cNvCxnSpPr>
            <p:nvPr/>
          </p:nvCxnSpPr>
          <p:spPr>
            <a:xfrm flipV="1">
              <a:off x="1532212" y="1179749"/>
              <a:ext cx="1733" cy="507690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115616" y="871972"/>
              <a:ext cx="83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CD-2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rot="5400000">
            <a:off x="2247319" y="4103595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68572" y="1180493"/>
            <a:ext cx="2161683" cy="274320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64999">
                <a:schemeClr val="accent4">
                  <a:lumMod val="40000"/>
                  <a:lumOff val="60000"/>
                </a:schemeClr>
              </a:gs>
              <a:gs pos="89999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g-2 Beam Operations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V.Nagaslaev - Mu2e DOE CD-2 Review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0" y="2590800"/>
            <a:ext cx="2374516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ES  Septum R&amp;D and prototyping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858000" y="1447800"/>
            <a:ext cx="234315" cy="5023858"/>
            <a:chOff x="2035136" y="269538"/>
            <a:chExt cx="234315" cy="5538039"/>
          </a:xfrm>
        </p:grpSpPr>
        <p:sp>
          <p:nvSpPr>
            <p:cNvPr id="95" name="Diamond 94"/>
            <p:cNvSpPr>
              <a:spLocks noChangeAspect="1"/>
            </p:cNvSpPr>
            <p:nvPr/>
          </p:nvSpPr>
          <p:spPr>
            <a:xfrm>
              <a:off x="2035136" y="5585559"/>
              <a:ext cx="234315" cy="22201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rgbClr val="0000FF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96" name="Straight Connector 95"/>
            <p:cNvCxnSpPr>
              <a:stCxn id="95" idx="0"/>
            </p:cNvCxnSpPr>
            <p:nvPr/>
          </p:nvCxnSpPr>
          <p:spPr>
            <a:xfrm flipH="1" flipV="1">
              <a:off x="2152292" y="269538"/>
              <a:ext cx="2" cy="5316022"/>
            </a:xfrm>
            <a:prstGeom prst="line">
              <a:avLst/>
            </a:pr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ight Arrow 108"/>
          <p:cNvSpPr/>
          <p:nvPr/>
        </p:nvSpPr>
        <p:spPr>
          <a:xfrm>
            <a:off x="6975158" y="5583316"/>
            <a:ext cx="211759" cy="411480"/>
          </a:xfrm>
          <a:prstGeom prst="rightArrow">
            <a:avLst>
              <a:gd name="adj1" fmla="val 98611"/>
              <a:gd name="adj2" fmla="val 476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228877" y="5588455"/>
            <a:ext cx="138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Commissioning with single turn </a:t>
            </a: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Beam</a:t>
            </a:r>
            <a:endParaRPr lang="en-US" sz="11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Right Arrow 110"/>
          <p:cNvSpPr/>
          <p:nvPr/>
        </p:nvSpPr>
        <p:spPr>
          <a:xfrm>
            <a:off x="7391400" y="2590800"/>
            <a:ext cx="1096617" cy="358915"/>
          </a:xfrm>
          <a:prstGeom prst="rightArrow">
            <a:avLst>
              <a:gd name="adj1" fmla="val 98611"/>
              <a:gd name="adj2" fmla="val 4768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Commission </a:t>
            </a: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Res </a:t>
            </a:r>
            <a:r>
              <a:rPr lang="en-US" sz="11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Extr</a:t>
            </a:r>
            <a:endParaRPr lang="en-US" sz="11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937394" y="4724400"/>
            <a:ext cx="1371600" cy="3657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Development of the  Spill Regulation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" y="1577315"/>
            <a:ext cx="1532490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General Design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0" y="3124200"/>
            <a:ext cx="2057400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Magnet  Design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0" y="4191000"/>
            <a:ext cx="914400" cy="38100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Spill Mon Design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4724400"/>
            <a:ext cx="1828800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Spill Regulation  Design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3657600"/>
            <a:ext cx="2057400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Magnet PS Design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2057400"/>
            <a:ext cx="1143000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Beam Studies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240445" y="4102955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6096000" y="3124200"/>
            <a:ext cx="381000" cy="365760"/>
          </a:xfrm>
          <a:prstGeom prst="rect">
            <a:avLst/>
          </a:prstGeom>
          <a:solidFill>
            <a:srgbClr val="DF652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3428999" y="2590800"/>
            <a:ext cx="2667001" cy="3657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Development of the  ES Septa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086600" y="2590800"/>
            <a:ext cx="304800" cy="365760"/>
          </a:xfrm>
          <a:prstGeom prst="rect">
            <a:avLst/>
          </a:prstGeom>
          <a:solidFill>
            <a:srgbClr val="DF652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581400" y="3124200"/>
            <a:ext cx="2033863" cy="3657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Magnet Fabrication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572001" y="3657600"/>
            <a:ext cx="1558254" cy="3657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Magnet PS Fabrication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130254" y="3657600"/>
            <a:ext cx="346746" cy="365760"/>
          </a:xfrm>
          <a:prstGeom prst="rect">
            <a:avLst/>
          </a:prstGeom>
          <a:solidFill>
            <a:srgbClr val="DF652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172199" y="4191000"/>
            <a:ext cx="361275" cy="365760"/>
          </a:xfrm>
          <a:prstGeom prst="rect">
            <a:avLst/>
          </a:prstGeom>
          <a:solidFill>
            <a:srgbClr val="DF652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391150" y="4724400"/>
            <a:ext cx="1047750" cy="365760"/>
          </a:xfrm>
          <a:prstGeom prst="rect">
            <a:avLst/>
          </a:prstGeom>
          <a:solidFill>
            <a:srgbClr val="DF652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Installation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035580" y="103664"/>
            <a:ext cx="774426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Design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040438" y="121920"/>
            <a:ext cx="819150" cy="3657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Fabrication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058736" y="121920"/>
            <a:ext cx="846413" cy="365760"/>
          </a:xfrm>
          <a:prstGeom prst="rect">
            <a:avLst/>
          </a:prstGeom>
          <a:solidFill>
            <a:srgbClr val="DF652C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Installation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47382" y="121920"/>
            <a:ext cx="846413" cy="3657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Off project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543800" y="1447800"/>
            <a:ext cx="234315" cy="5023858"/>
            <a:chOff x="2035136" y="269538"/>
            <a:chExt cx="234315" cy="5538039"/>
          </a:xfrm>
          <a:solidFill>
            <a:schemeClr val="tx1"/>
          </a:solidFill>
        </p:grpSpPr>
        <p:sp>
          <p:nvSpPr>
            <p:cNvPr id="70" name="Diamond 69"/>
            <p:cNvSpPr>
              <a:spLocks noChangeAspect="1"/>
            </p:cNvSpPr>
            <p:nvPr/>
          </p:nvSpPr>
          <p:spPr>
            <a:xfrm>
              <a:off x="2035136" y="5585559"/>
              <a:ext cx="234315" cy="222018"/>
            </a:xfrm>
            <a:prstGeom prst="diamond">
              <a:avLst/>
            </a:prstGeom>
            <a:solidFill>
              <a:schemeClr val="accent6"/>
            </a:solidFill>
            <a:ln w="19050">
              <a:solidFill>
                <a:srgbClr val="0000FF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71" name="Straight Connector 70"/>
            <p:cNvCxnSpPr>
              <a:stCxn id="70" idx="0"/>
            </p:cNvCxnSpPr>
            <p:nvPr/>
          </p:nvCxnSpPr>
          <p:spPr>
            <a:xfrm flipH="1" flipV="1">
              <a:off x="2152292" y="269538"/>
              <a:ext cx="2" cy="531602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7391400" y="1066800"/>
            <a:ext cx="5320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KPP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4599262" y="5594454"/>
            <a:ext cx="2258738" cy="358915"/>
          </a:xfrm>
          <a:prstGeom prst="rightArrow">
            <a:avLst>
              <a:gd name="adj1" fmla="val 98611"/>
              <a:gd name="adj2" fmla="val 476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Line Implementation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Resonant Extraction Systems Preliminary Design is complete</a:t>
            </a:r>
          </a:p>
          <a:p>
            <a:r>
              <a:rPr lang="en-US" dirty="0"/>
              <a:t>Design of the Resonant Extraction meets the requirements</a:t>
            </a:r>
          </a:p>
          <a:p>
            <a:r>
              <a:rPr lang="en-US" dirty="0" smtClean="0"/>
              <a:t>The final studies are underway with the high confidence of success</a:t>
            </a:r>
          </a:p>
          <a:p>
            <a:r>
              <a:rPr lang="en-US" dirty="0" smtClean="0"/>
              <a:t>Cost and schedule estimates are well understood and </a:t>
            </a:r>
            <a:r>
              <a:rPr lang="en-US" dirty="0" smtClean="0">
                <a:solidFill>
                  <a:schemeClr val="tx1"/>
                </a:solidFill>
              </a:rPr>
              <a:t>ready to establish the baseline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17275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34" charset="0"/>
              </a:rPr>
              <a:t>Key people in the subproject: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V. </a:t>
            </a:r>
            <a:r>
              <a:rPr lang="en-US" dirty="0" err="1" smtClean="0"/>
              <a:t>Nagaslaev</a:t>
            </a:r>
            <a:r>
              <a:rPr lang="en-US" dirty="0" smtClean="0"/>
              <a:t>, AD,   L3 Manager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C. S. Park,    CD,  L3 Deputy Manager,           </a:t>
            </a:r>
            <a:r>
              <a:rPr lang="en-US" dirty="0" err="1" smtClean="0"/>
              <a:t>Synergia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D. Tinsley,    AD,  Sr. Mechanical Engineer,   ESS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P. Prieto,      AD,  Sr. Electronics Engineer,    Spill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G. </a:t>
            </a:r>
            <a:r>
              <a:rPr lang="en-US" dirty="0" err="1" smtClean="0"/>
              <a:t>Krafczyk</a:t>
            </a:r>
            <a:r>
              <a:rPr lang="en-US" dirty="0" smtClean="0"/>
              <a:t>, AD,  Sr. Electrical Engineer,        Power Supplies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TJ Gardner,  TD,                liaison for magnet production</a:t>
            </a:r>
          </a:p>
        </p:txBody>
      </p:sp>
    </p:spTree>
    <p:extLst>
      <p:ext uri="{BB962C8B-B14F-4D97-AF65-F5344CB8AC3E}">
        <p14:creationId xmlns:p14="http://schemas.microsoft.com/office/powerpoint/2010/main" val="38800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diagrams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3685814" cy="2777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618236" cy="2727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57" y="3645876"/>
            <a:ext cx="3080819" cy="2321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38" y="3629348"/>
            <a:ext cx="3102749" cy="23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beam footprint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3" y="945333"/>
            <a:ext cx="8288215" cy="50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APD seminar, 05/17/07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V.Nagaslaev,  AD/Pbar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185006"/>
            <a:ext cx="8229600" cy="563562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Optics of the </a:t>
            </a:r>
            <a:r>
              <a:rPr lang="en-US" altLang="en-US" sz="2800" dirty="0" err="1">
                <a:solidFill>
                  <a:srgbClr val="0000FF"/>
                </a:solidFill>
              </a:rPr>
              <a:t>Debuncher</a:t>
            </a:r>
            <a:r>
              <a:rPr lang="en-US" altLang="en-US" sz="2800" dirty="0">
                <a:solidFill>
                  <a:srgbClr val="0000FF"/>
                </a:solidFill>
              </a:rPr>
              <a:t>: chromaticity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FermiLgo" pitchFamily="2" charset="0"/>
              </a:rPr>
              <a:t>f</a:t>
            </a:r>
          </a:p>
        </p:txBody>
      </p:sp>
      <p:pic>
        <p:nvPicPr>
          <p:cNvPr id="67592" name="Picture 8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552825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74650" y="1062038"/>
            <a:ext cx="465455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    </a:t>
            </a:r>
            <a:r>
              <a:rPr lang="en-US" altLang="en-US" sz="2400" dirty="0">
                <a:solidFill>
                  <a:srgbClr val="0000FF"/>
                </a:solidFill>
              </a:rPr>
              <a:t>Chromaticity:</a:t>
            </a:r>
          </a:p>
          <a:p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6600"/>
                </a:solidFill>
              </a:rPr>
              <a:t>  Large momentum spread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6600"/>
                </a:solidFill>
              </a:rPr>
              <a:t>  2 families of </a:t>
            </a:r>
            <a:r>
              <a:rPr lang="en-US" altLang="en-US" dirty="0" err="1">
                <a:solidFill>
                  <a:srgbClr val="006600"/>
                </a:solidFill>
              </a:rPr>
              <a:t>sextupoles</a:t>
            </a:r>
            <a:r>
              <a:rPr lang="en-US" altLang="en-US" dirty="0">
                <a:solidFill>
                  <a:srgbClr val="006600"/>
                </a:solidFill>
              </a:rPr>
              <a:t> in arcs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6600"/>
                </a:solidFill>
              </a:rPr>
              <a:t>  Tunes vs </a:t>
            </a:r>
            <a:r>
              <a:rPr lang="en-US" altLang="en-US" dirty="0" err="1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altLang="en-US" dirty="0" err="1">
                <a:solidFill>
                  <a:srgbClr val="006600"/>
                </a:solidFill>
              </a:rPr>
              <a:t>p</a:t>
            </a:r>
            <a:r>
              <a:rPr lang="en-US" altLang="en-US" dirty="0">
                <a:solidFill>
                  <a:srgbClr val="006600"/>
                </a:solidFill>
              </a:rPr>
              <a:t>/p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6600"/>
                </a:solidFill>
              </a:rPr>
              <a:t>  Fit: 6- and 10-pole harmonics in dipoles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dirty="0">
                <a:solidFill>
                  <a:srgbClr val="006600"/>
                </a:solidFill>
              </a:rPr>
              <a:t>  Included in the model</a:t>
            </a:r>
          </a:p>
        </p:txBody>
      </p:sp>
      <p:pic>
        <p:nvPicPr>
          <p:cNvPr id="67594" name="Picture 10" descr="Fig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533900" cy="17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28600" y="4191000"/>
            <a:ext cx="38433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</a:rPr>
              <a:t>Chromaticity of functions</a:t>
            </a:r>
          </a:p>
          <a:p>
            <a:endParaRPr lang="en-US" altLang="en-US">
              <a:solidFill>
                <a:srgbClr val="0000FF"/>
              </a:solidFill>
            </a:endParaRPr>
          </a:p>
          <a:p>
            <a:r>
              <a:rPr lang="en-US" altLang="en-US">
                <a:solidFill>
                  <a:srgbClr val="006600"/>
                </a:solidFill>
              </a:rPr>
              <a:t>No problem for injection matching</a:t>
            </a:r>
          </a:p>
          <a:p>
            <a:r>
              <a:rPr lang="en-US" altLang="en-US">
                <a:solidFill>
                  <a:srgbClr val="006600"/>
                </a:solidFill>
              </a:rPr>
              <a:t>No dynamic aperture  limitation</a:t>
            </a:r>
          </a:p>
        </p:txBody>
      </p:sp>
    </p:spTree>
    <p:extLst>
      <p:ext uri="{BB962C8B-B14F-4D97-AF65-F5344CB8AC3E}">
        <p14:creationId xmlns:p14="http://schemas.microsoft.com/office/powerpoint/2010/main" val="4233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60866"/>
              </p:ext>
            </p:extLst>
          </p:nvPr>
        </p:nvGraphicFramePr>
        <p:xfrm>
          <a:off x="405588" y="1905000"/>
          <a:ext cx="8586012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30"/>
                <a:gridCol w="2805505"/>
                <a:gridCol w="1207477"/>
                <a:gridCol w="1143000"/>
                <a:gridCol w="990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RR index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Risk/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70C0"/>
                          </a:solidFill>
                        </a:rPr>
                        <a:t>Opportunity</a:t>
                      </a:r>
                      <a:endParaRPr lang="en-US" sz="1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Impact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Probability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Point estimate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Status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0070C0"/>
                          </a:solidFill>
                          <a:effectLst/>
                        </a:rPr>
                        <a:t>Opportunity to reuse existing spare </a:t>
                      </a:r>
                      <a:r>
                        <a:rPr lang="en-US" sz="1600" b="0" i="0" kern="1200" dirty="0" err="1" smtClean="0">
                          <a:solidFill>
                            <a:srgbClr val="0070C0"/>
                          </a:solidFill>
                          <a:effectLst/>
                        </a:rPr>
                        <a:t>sextupoles</a:t>
                      </a:r>
                      <a:r>
                        <a:rPr lang="en-US" sz="1600" b="0" i="0" kern="12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1600" b="0" i="0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$164k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endParaRPr 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</a:rPr>
                        <a:t>Need to ramp Delivery Ring </a:t>
                      </a:r>
                      <a:r>
                        <a:rPr lang="en-US" sz="1600" b="0" i="0" kern="1200" dirty="0" err="1" smtClean="0">
                          <a:solidFill>
                            <a:srgbClr val="FF0000"/>
                          </a:solidFill>
                          <a:effectLst/>
                        </a:rPr>
                        <a:t>sextupoles</a:t>
                      </a:r>
                      <a:endParaRPr lang="en-US" sz="16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Technical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Mitigated in BL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Inability to locate and reuse tooling for ESS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Realized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Inacceptable amount</a:t>
                      </a:r>
                      <a:r>
                        <a:rPr lang="en-US" sz="1600" b="0" i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beam left in the DR</a:t>
                      </a:r>
                      <a:endParaRPr lang="en-US" sz="16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Technical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Mitigated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 by AIP</a:t>
                      </a:r>
                      <a:endParaRPr lang="en-US" sz="16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</a:rPr>
                        <a:t>High Beam Loss</a:t>
                      </a:r>
                      <a:endParaRPr lang="en-US" sz="16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Technical,</a:t>
                      </a:r>
                    </a:p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Schedule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Transferred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3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Mu2e beam commissioning delayed.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Schedule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Transferred</a:t>
                      </a:r>
                      <a:endParaRPr lang="en-US" sz="16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914400"/>
            <a:ext cx="76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Presently only one item in the Risk Registry (opportunity)</a:t>
            </a:r>
          </a:p>
        </p:txBody>
      </p:sp>
    </p:spTree>
    <p:extLst>
      <p:ext uri="{BB962C8B-B14F-4D97-AF65-F5344CB8AC3E}">
        <p14:creationId xmlns:p14="http://schemas.microsoft.com/office/powerpoint/2010/main" val="1059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2263214" cy="26581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4507019" cy="265118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4563613" cy="263078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81400"/>
            <a:ext cx="2250763" cy="2667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0" y="838200"/>
            <a:ext cx="966355" cy="280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=9.61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838200"/>
            <a:ext cx="966355" cy="280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=9.62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838200"/>
            <a:ext cx="966355" cy="280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=9.63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3999" y="3581400"/>
            <a:ext cx="966355" cy="280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=9.64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3581400"/>
            <a:ext cx="966355" cy="280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=9.65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3581400"/>
            <a:ext cx="966355" cy="280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n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1800" dirty="0" smtClean="0">
                <a:solidFill>
                  <a:schemeClr val="tx1"/>
                </a:solidFill>
              </a:rPr>
              <a:t>=9.67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55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    Delivery Ring Spill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77944"/>
              </p:ext>
            </p:extLst>
          </p:nvPr>
        </p:nvGraphicFramePr>
        <p:xfrm>
          <a:off x="1057911" y="1143000"/>
          <a:ext cx="7171689" cy="478143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930537"/>
                <a:gridCol w="1005150"/>
                <a:gridCol w="1236002"/>
              </a:tblGrid>
              <a:tr h="383527">
                <a:tc>
                  <a:txBody>
                    <a:bodyPr/>
                    <a:lstStyle/>
                    <a:p>
                      <a:pPr marL="16383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Units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 Cycle time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1.333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spills per MI cycle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protons per micro-pulse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3.1×10</a:t>
                      </a:r>
                      <a:r>
                        <a:rPr lang="en-US" sz="1400" b="1" baseline="30000">
                          <a:effectLst/>
                        </a:rPr>
                        <a:t>7</a:t>
                      </a:r>
                      <a:endParaRPr lang="en-US" sz="1600" b="1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protons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Maximum Delivery Ring Beam Intensity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1.0×10</a:t>
                      </a:r>
                      <a:r>
                        <a:rPr lang="en-US" sz="1400" b="1" baseline="30000">
                          <a:effectLst/>
                        </a:rPr>
                        <a:t>12</a:t>
                      </a:r>
                      <a:endParaRPr lang="en-US" sz="1600" b="1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protons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262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Instantaneous spill rate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18.5×10</a:t>
                      </a:r>
                      <a:r>
                        <a:rPr lang="en-US" sz="1400" b="1" baseline="30000" dirty="0">
                          <a:effectLst/>
                        </a:rPr>
                        <a:t>12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protons/sec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spill rate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6.0×10</a:t>
                      </a:r>
                      <a:r>
                        <a:rPr lang="en-US" sz="1400" b="1" baseline="30000" dirty="0">
                          <a:effectLst/>
                        </a:rPr>
                        <a:t>12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protons/sec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Duty Factor (Total Spill Time ÷ MI Cycle Length)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32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%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Duration of each spill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54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Spill On Time per MI cycle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497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Spill Off Time per MI cycle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836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502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Gap between 1</a:t>
                      </a:r>
                      <a:r>
                        <a:rPr lang="en-US" sz="1400" baseline="30000" dirty="0">
                          <a:effectLst/>
                        </a:rPr>
                        <a:t>st</a:t>
                      </a:r>
                      <a:r>
                        <a:rPr lang="en-US" sz="1400" dirty="0">
                          <a:effectLst/>
                        </a:rPr>
                        <a:t> set of 4 and 2</a:t>
                      </a:r>
                      <a:r>
                        <a:rPr lang="en-US" sz="1400" baseline="30000" dirty="0">
                          <a:effectLst/>
                        </a:rPr>
                        <a:t>nd</a:t>
                      </a:r>
                      <a:r>
                        <a:rPr lang="en-US" sz="1400" dirty="0">
                          <a:effectLst/>
                        </a:rPr>
                        <a:t> set of 4 spills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36</a:t>
                      </a:r>
                      <a:endParaRPr lang="en-US" sz="1600" b="1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Gap between spills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msec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Pulse-to-pulse intensity variation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sym typeface="Symbol"/>
                        </a:rPr>
                        <a:t></a:t>
                      </a:r>
                      <a:r>
                        <a:rPr lang="en-US" sz="1400" b="1" dirty="0">
                          <a:effectLst/>
                        </a:rPr>
                        <a:t>50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%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621030" marR="0" lvl="1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Extraction efficiency</a:t>
                      </a:r>
                      <a:endParaRPr lang="en-US" sz="16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98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36763" y="2274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260231" y="3698630"/>
            <a:ext cx="304800" cy="304801"/>
          </a:xfrm>
          <a:prstGeom prst="star5">
            <a:avLst/>
          </a:prstGeom>
          <a:solidFill>
            <a:srgbClr val="EADB16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260231" y="5316415"/>
            <a:ext cx="304800" cy="304801"/>
          </a:xfrm>
          <a:prstGeom prst="star5">
            <a:avLst/>
          </a:prstGeom>
          <a:solidFill>
            <a:srgbClr val="EADB16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262429" y="5644659"/>
            <a:ext cx="304800" cy="304801"/>
          </a:xfrm>
          <a:prstGeom prst="star5">
            <a:avLst/>
          </a:prstGeom>
          <a:solidFill>
            <a:srgbClr val="F54DE9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252314" y="2081149"/>
            <a:ext cx="304800" cy="304801"/>
          </a:xfrm>
          <a:prstGeom prst="star5">
            <a:avLst/>
          </a:prstGeom>
          <a:solidFill>
            <a:srgbClr val="EADB16"/>
          </a:solidFill>
          <a:ln>
            <a:solidFill>
              <a:srgbClr val="EADB1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Design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Main Magnets and Power Supplies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V.Nagaslaev</a:t>
            </a:r>
            <a:r>
              <a:rPr lang="en-US" dirty="0" smtClean="0"/>
              <a:t>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76244"/>
              </p:ext>
            </p:extLst>
          </p:nvPr>
        </p:nvGraphicFramePr>
        <p:xfrm>
          <a:off x="434449" y="2102691"/>
          <a:ext cx="8220453" cy="187824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3988"/>
                <a:gridCol w="691116"/>
                <a:gridCol w="839973"/>
                <a:gridCol w="669851"/>
                <a:gridCol w="861237"/>
                <a:gridCol w="637953"/>
                <a:gridCol w="595424"/>
                <a:gridCol w="829339"/>
                <a:gridCol w="850605"/>
                <a:gridCol w="723014"/>
                <a:gridCol w="637953"/>
              </a:tblGrid>
              <a:tr h="5592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Magnet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Quantity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Integrated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gradient excursion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Base* </a:t>
                      </a:r>
                      <a:br>
                        <a:rPr lang="en-US" sz="1050" b="1" dirty="0">
                          <a:effectLst/>
                        </a:rPr>
                      </a:br>
                      <a:r>
                        <a:rPr lang="en-US" sz="1050" b="1" dirty="0">
                          <a:effectLst/>
                        </a:rPr>
                        <a:t>Current, [A]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Max Current 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Excursion, [A]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Max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supply</a:t>
                      </a:r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Current [A]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Max </a:t>
                      </a:r>
                      <a:r>
                        <a:rPr lang="en-US" sz="1050" b="1" dirty="0" err="1">
                          <a:effectLst/>
                        </a:rPr>
                        <a:t>dI</a:t>
                      </a:r>
                      <a:r>
                        <a:rPr lang="en-US" sz="1050" b="1" dirty="0">
                          <a:effectLst/>
                        </a:rPr>
                        <a:t>/</a:t>
                      </a:r>
                      <a:r>
                        <a:rPr lang="en-US" sz="1050" b="1" dirty="0" err="1">
                          <a:effectLst/>
                        </a:rPr>
                        <a:t>dt</a:t>
                      </a:r>
                      <a:r>
                        <a:rPr lang="en-US" sz="1050" b="1" dirty="0">
                          <a:effectLst/>
                        </a:rPr>
                        <a:t> [A/sec]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Regulation accuracy, 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Regulation stability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Curve accuracy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Ripple, 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4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Tune </a:t>
                      </a:r>
                      <a:r>
                        <a:rPr lang="en-US" sz="1050" b="1" dirty="0" smtClean="0">
                          <a:effectLst/>
                        </a:rPr>
                        <a:t>Quad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0.2 T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0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80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100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16,000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&lt;0.5%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&lt;0.5%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&lt;0.5%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</a:rPr>
                        <a:t>&lt;0.05%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4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effectLst/>
                        </a:rPr>
                        <a:t>Sextupoles</a:t>
                      </a:r>
                      <a:endParaRPr lang="en-US" sz="105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6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32 T/m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200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+-80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300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16,000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&lt;0.5%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&lt;0.5%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&lt;0.5%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&lt;1%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14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DEX trims</a:t>
                      </a:r>
                      <a:endParaRPr lang="en-US" sz="105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4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0.014</a:t>
                      </a:r>
                      <a:r>
                        <a:rPr lang="en-US" sz="1050" b="1" baseline="0" dirty="0" smtClean="0">
                          <a:effectLst/>
                        </a:rPr>
                        <a:t> Tm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ND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14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+-40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2,800</a:t>
                      </a:r>
                      <a:endParaRPr lang="en-US" sz="1050" b="1" dirty="0"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&lt;1%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&lt;1%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&lt;1%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&lt;1%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9446" y="5745301"/>
            <a:ext cx="2389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Tune quad ramp curve I(t)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81494" y="5738927"/>
            <a:ext cx="2342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Sextupole</a:t>
            </a:r>
            <a:r>
              <a:rPr lang="en-US" sz="1600" b="1" dirty="0" smtClean="0"/>
              <a:t> ramp curve I(t)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75706" y="5742492"/>
            <a:ext cx="238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DEX bump ramp curve I(t)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456" y="978876"/>
            <a:ext cx="364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Derived requirements/specs for</a:t>
            </a:r>
          </a:p>
          <a:p>
            <a:r>
              <a:rPr lang="en-US" sz="2000" dirty="0" smtClean="0"/>
              <a:t>3 families of specialized magnets to drive the slow extraction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20074" y="980485"/>
            <a:ext cx="3688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Sextupole magnets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Tune ramp quad magnets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DEX – dynamic bump correctors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9" y="4191928"/>
            <a:ext cx="2648993" cy="152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92" y="4200519"/>
            <a:ext cx="2284228" cy="15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61" y="4191928"/>
            <a:ext cx="2635959" cy="15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 Solution for Magnets and 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31402"/>
              </p:ext>
            </p:extLst>
          </p:nvPr>
        </p:nvGraphicFramePr>
        <p:xfrm>
          <a:off x="304800" y="838200"/>
          <a:ext cx="8438003" cy="5428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7892"/>
                <a:gridCol w="2749887"/>
                <a:gridCol w="2930224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Tune quad magnets :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CQA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Sextupole magnets : 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ISA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Dynamic bump trims: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NDB</a:t>
                      </a:r>
                    </a:p>
                  </a:txBody>
                  <a:tcPr/>
                </a:tc>
              </a:tr>
              <a:tr h="15418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0130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i="1" baseline="0" dirty="0" smtClean="0"/>
                        <a:t> Cooling Ring magnets, available in abundance.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600" i="1" baseline="0" dirty="0" smtClean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600" i="1" baseline="0" dirty="0" smtClean="0"/>
                        <a:t>Some refurbishing may be needed.</a:t>
                      </a:r>
                      <a:endParaRPr lang="en-US" sz="1600" i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400" i="1" dirty="0" smtClean="0"/>
                        <a:t>Existing</a:t>
                      </a:r>
                      <a:r>
                        <a:rPr lang="en-US" sz="1400" i="1" baseline="0" dirty="0" smtClean="0"/>
                        <a:t> design of Main Injector </a:t>
                      </a:r>
                      <a:r>
                        <a:rPr lang="en-US" sz="1400" i="1" baseline="0" dirty="0" err="1" smtClean="0"/>
                        <a:t>sextupoles</a:t>
                      </a:r>
                      <a:r>
                        <a:rPr lang="en-US" sz="1400" i="1" baseline="0" dirty="0" smtClean="0"/>
                        <a:t>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US" sz="1600" i="1" baseline="0" dirty="0" smtClean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US" sz="1600" i="1" baseline="0" dirty="0" smtClean="0"/>
                        <a:t>Spare magnets are not available – will be built.</a:t>
                      </a:r>
                      <a:endParaRPr lang="en-US" sz="1600" i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i="1" dirty="0" err="1" smtClean="0"/>
                        <a:t>Debuncher</a:t>
                      </a:r>
                      <a:r>
                        <a:rPr lang="en-US" sz="1400" i="1" baseline="0" dirty="0" smtClean="0"/>
                        <a:t> style correctors</a:t>
                      </a:r>
                      <a:r>
                        <a:rPr lang="en-US" sz="1600" i="1" baseline="0" dirty="0" smtClean="0"/>
                        <a:t>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i="1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600" i="1" baseline="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i="1" baseline="0" dirty="0" smtClean="0"/>
                        <a:t>Available in working conditions</a:t>
                      </a:r>
                      <a:endParaRPr lang="en-US" sz="1600" i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97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Power supplies </a:t>
                      </a:r>
                    </a:p>
                    <a:p>
                      <a:pPr algn="ctr"/>
                      <a:r>
                        <a:rPr lang="en-US" sz="1400" dirty="0" smtClean="0"/>
                        <a:t>for all magnet types will</a:t>
                      </a:r>
                      <a:r>
                        <a:rPr lang="en-US" sz="1400" baseline="0" dirty="0" smtClean="0"/>
                        <a:t> be built on the basis of the Booster switch-mode 65A 180 V units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65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2 units in parallel</a:t>
                      </a:r>
                    </a:p>
                    <a:p>
                      <a:pPr algn="ctr"/>
                      <a:r>
                        <a:rPr lang="en-US" sz="1600" dirty="0" smtClean="0"/>
                        <a:t>3 independent  bulk supplies;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units in parallel to provide 300A current for each circuit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Split magnet coils in 2;</a:t>
                      </a:r>
                    </a:p>
                    <a:p>
                      <a:pPr algn="ctr"/>
                      <a:r>
                        <a:rPr lang="en-US" sz="1600" dirty="0" smtClean="0"/>
                        <a:t>Upgrade bulk supply to 350V with higher voltage FETs and filter module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49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 Status:  building PS prototypes and testing magnets with representative ramps will complete the Final design for magnets and their power supplies.</a:t>
                      </a:r>
                    </a:p>
                  </a:txBody>
                  <a:tcPr anchor="ctr">
                    <a:solidFill>
                      <a:srgbClr val="FFC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1644383" cy="15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304123" cy="153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031941" cy="153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  Electrostatic Septa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619" y="851571"/>
            <a:ext cx="493355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considerations for ESS:</a:t>
            </a:r>
            <a:endParaRPr lang="en-US" sz="1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Foils instead of wires (advantages!)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Rad levels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/>
              <a:t>Minimize service time in </a:t>
            </a:r>
            <a:r>
              <a:rPr lang="en-US" sz="2000" dirty="0" smtClean="0"/>
              <a:t>tunnel and </a:t>
            </a:r>
            <a:r>
              <a:rPr lang="en-US" sz="2000" dirty="0"/>
              <a:t>m</a:t>
            </a:r>
            <a:r>
              <a:rPr lang="en-US" sz="2000" dirty="0" smtClean="0"/>
              <a:t>aximize septa lifetime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2 </a:t>
            </a:r>
            <a:r>
              <a:rPr lang="en-US" sz="2000" dirty="0"/>
              <a:t>septa straddle the focusing quad  Q203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Main technical challenge: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Strive </a:t>
            </a:r>
            <a:r>
              <a:rPr lang="en-US" sz="2000" dirty="0"/>
              <a:t>to achieve  HV&gt;100kV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V</a:t>
            </a:r>
            <a:r>
              <a:rPr lang="en-US" sz="2000" dirty="0" smtClean="0"/>
              <a:t>acuum conditions in Delivery Ring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Using prior experience:</a:t>
            </a:r>
            <a:endParaRPr lang="en-US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Building ESS for MI at FNAL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Building ES Separators for </a:t>
            </a:r>
            <a:r>
              <a:rPr lang="en-US" sz="2000" dirty="0" err="1" smtClean="0"/>
              <a:t>Tevatron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Other labs experience with ESS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02" y="3168779"/>
            <a:ext cx="4008880" cy="300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80" r="40021" b="7318"/>
          <a:stretch/>
        </p:blipFill>
        <p:spPr>
          <a:xfrm>
            <a:off x="5286178" y="1043354"/>
            <a:ext cx="3424068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</a:t>
            </a:r>
            <a:r>
              <a:rPr lang="en-US" dirty="0"/>
              <a:t>Spill </a:t>
            </a: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- Mu2e DOE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8067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spill rate monitoring is required for effective regulation.  A WCM Spill Monitor prototype has been built and </a:t>
            </a:r>
            <a:r>
              <a:rPr lang="en-US" dirty="0" smtClean="0"/>
              <a:t>tested.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device </a:t>
            </a:r>
            <a:r>
              <a:rPr lang="en-US" dirty="0"/>
              <a:t>will be used as a working </a:t>
            </a:r>
            <a:r>
              <a:rPr lang="en-US" dirty="0" smtClean="0"/>
              <a:t>module - no </a:t>
            </a:r>
            <a:r>
              <a:rPr lang="en-US" dirty="0"/>
              <a:t>new fabrication is needed. 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8" y="2609636"/>
            <a:ext cx="4546885" cy="34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16606</TotalTime>
  <Words>2584</Words>
  <Application>Microsoft Office PowerPoint</Application>
  <PresentationFormat>On-screen Show (4:3)</PresentationFormat>
  <Paragraphs>762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FermilabTemplate</vt:lpstr>
      <vt:lpstr>Fermilab: Footer Only</vt:lpstr>
      <vt:lpstr>Mu2e DOE CD-2 Review:  Resonant Extraction L3</vt:lpstr>
      <vt:lpstr>WBS 475.02.05    Resonant Extraction System</vt:lpstr>
      <vt:lpstr>Requirements</vt:lpstr>
      <vt:lpstr>Design:     Delivery Ring Spill Parameters</vt:lpstr>
      <vt:lpstr>PowerPoint Presentation</vt:lpstr>
      <vt:lpstr>Design: Main Magnets and Power Supplies</vt:lpstr>
      <vt:lpstr>Design:  Solution for Magnets and PS</vt:lpstr>
      <vt:lpstr>Design:   Electrostatic Septa</vt:lpstr>
      <vt:lpstr>Design: Spill Monitoring</vt:lpstr>
      <vt:lpstr>Design: RF Knock-Out</vt:lpstr>
      <vt:lpstr>Design:   Spill regulation electronics</vt:lpstr>
      <vt:lpstr>PowerPoint Presentation</vt:lpstr>
      <vt:lpstr>Performance: Synergia tracking simulations</vt:lpstr>
      <vt:lpstr>Performance: MARS tracking simulations</vt:lpstr>
      <vt:lpstr>Performance:  ESS studies</vt:lpstr>
      <vt:lpstr>PowerPoint Presentation</vt:lpstr>
      <vt:lpstr>Changes since CD-1</vt:lpstr>
      <vt:lpstr>Value Engineering since CD-1</vt:lpstr>
      <vt:lpstr>Downselects</vt:lpstr>
      <vt:lpstr>Remaining work before CD-3</vt:lpstr>
      <vt:lpstr>Quality Assurance</vt:lpstr>
      <vt:lpstr>Risks</vt:lpstr>
      <vt:lpstr>ES&amp;H</vt:lpstr>
      <vt:lpstr>PowerPoint Presentation</vt:lpstr>
      <vt:lpstr>Cost Distribution by L4</vt:lpstr>
      <vt:lpstr>Cost Distribution by Resource Type</vt:lpstr>
      <vt:lpstr>Quality of Estimate</vt:lpstr>
      <vt:lpstr>Labor Resources</vt:lpstr>
      <vt:lpstr>Cost Table</vt:lpstr>
      <vt:lpstr>Major Milestones</vt:lpstr>
      <vt:lpstr>Schedule</vt:lpstr>
      <vt:lpstr>Summary</vt:lpstr>
      <vt:lpstr>Backup slides</vt:lpstr>
      <vt:lpstr>Organizational Breakdown</vt:lpstr>
      <vt:lpstr>Phase space diagrams</vt:lpstr>
      <vt:lpstr>Extracted beam footprint</vt:lpstr>
      <vt:lpstr>Optics of the Debuncher: chromaticity</vt:lpstr>
      <vt:lpstr>Risks</vt:lpstr>
      <vt:lpstr>Tune space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Vladimir P. Nagaslaev</cp:lastModifiedBy>
  <cp:revision>464</cp:revision>
  <cp:lastPrinted>2014-10-20T17:03:10Z</cp:lastPrinted>
  <dcterms:created xsi:type="dcterms:W3CDTF">2014-01-03T20:18:13Z</dcterms:created>
  <dcterms:modified xsi:type="dcterms:W3CDTF">2014-10-22T01:52:17Z</dcterms:modified>
</cp:coreProperties>
</file>