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8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88" r:id="rId13"/>
    <p:sldId id="269" r:id="rId14"/>
    <p:sldId id="267" r:id="rId15"/>
    <p:sldId id="270" r:id="rId16"/>
    <p:sldId id="271" r:id="rId17"/>
    <p:sldId id="272" r:id="rId18"/>
    <p:sldId id="289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568" y="-480"/>
      </p:cViewPr>
      <p:guideLst>
        <p:guide orient="horz" pos="2165"/>
        <p:guide pos="6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10/16/14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External Beamline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Eric Prebys*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External Beam Line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DOE CD-2/3b, October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21-24, 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49800" y="6029635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*standing in for </a:t>
            </a:r>
            <a:r>
              <a:rPr lang="en-US" sz="1800" dirty="0" err="1" smtClean="0"/>
              <a:t>Eliana</a:t>
            </a:r>
            <a:r>
              <a:rPr lang="en-US" sz="1800" dirty="0" smtClean="0"/>
              <a:t> </a:t>
            </a:r>
            <a:r>
              <a:rPr lang="en-US" sz="1800" dirty="0" err="1" smtClean="0"/>
              <a:t>Gianfelice</a:t>
            </a:r>
            <a:r>
              <a:rPr lang="en-US" sz="1800" dirty="0" smtClean="0"/>
              <a:t>-Wendt </a:t>
            </a:r>
            <a:br>
              <a:rPr lang="en-US" sz="1800" dirty="0" smtClean="0"/>
            </a:br>
            <a:r>
              <a:rPr lang="en-US" sz="1800" dirty="0" smtClean="0"/>
              <a:t>Most of talk written by Carol </a:t>
            </a:r>
            <a:r>
              <a:rPr lang="en-US" sz="1800" dirty="0" err="1" smtClean="0"/>
              <a:t>Johnstone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187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Section Considerations*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3004"/>
            <a:ext cx="8672513" cy="4987867"/>
          </a:xfrm>
        </p:spPr>
        <p:txBody>
          <a:bodyPr/>
          <a:lstStyle/>
          <a:p>
            <a:r>
              <a:rPr lang="en-US" dirty="0" smtClean="0"/>
              <a:t>Extinction is accomplished through a system of resonant dipoles and collimators, such that only in-time (un-deflected) beam is transmitted.</a:t>
            </a:r>
          </a:p>
          <a:p>
            <a:r>
              <a:rPr lang="en-US" dirty="0" smtClean="0"/>
              <a:t>Somewhat counter intuitively, magnet considerations lead to</a:t>
            </a:r>
          </a:p>
          <a:p>
            <a:pPr lvl="1"/>
            <a:r>
              <a:rPr lang="en-US" dirty="0" smtClean="0"/>
              <a:t>long, low field magnets (6m total length)</a:t>
            </a:r>
          </a:p>
          <a:p>
            <a:pPr lvl="1"/>
            <a:r>
              <a:rPr lang="en-US" dirty="0" smtClean="0"/>
              <a:t>high-</a:t>
            </a:r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>
                <a:latin typeface="+mn-lt"/>
                <a:cs typeface="Symbol" charset="2"/>
              </a:rPr>
              <a:t>(large aperture) in the bend (horizontal) plane (250 m)</a:t>
            </a:r>
          </a:p>
          <a:p>
            <a:pPr lvl="1"/>
            <a:r>
              <a:rPr lang="en-US" dirty="0" smtClean="0">
                <a:latin typeface="+mn-lt"/>
                <a:cs typeface="Symbol" charset="2"/>
              </a:rPr>
              <a:t>low-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+mn-lt"/>
                <a:cs typeface="Symbol" charset="2"/>
              </a:rPr>
              <a:t> waist in the non-bend plane</a:t>
            </a:r>
          </a:p>
          <a:p>
            <a:r>
              <a:rPr lang="en-US" dirty="0" smtClean="0"/>
              <a:t>Need to allow for collimation</a:t>
            </a:r>
          </a:p>
          <a:p>
            <a:pPr lvl="1"/>
            <a:r>
              <a:rPr lang="en-US" dirty="0" smtClean="0"/>
              <a:t>Upstream of AC dipole system, to remove high-amplitude halo</a:t>
            </a:r>
          </a:p>
          <a:p>
            <a:pPr lvl="1"/>
            <a:r>
              <a:rPr lang="en-US" dirty="0" smtClean="0"/>
              <a:t>Downstream of AC dipole system to absorb out-of time beam that has been deflected by the magnetic field.</a:t>
            </a:r>
          </a:p>
          <a:p>
            <a:r>
              <a:rPr lang="en-US" dirty="0" smtClean="0"/>
              <a:t>These considerations result in significant constraints on the beam line design.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1533" y="5930871"/>
            <a:ext cx="53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*details of motivation in E. Prebys’ Extinction talk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177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8" y="990600"/>
            <a:ext cx="7621587" cy="5164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564794"/>
          </a:xfrm>
        </p:spPr>
        <p:txBody>
          <a:bodyPr/>
          <a:lstStyle/>
          <a:p>
            <a:r>
              <a:rPr lang="en-US" dirty="0" smtClean="0"/>
              <a:t>Extinction Optics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286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Extinction collimation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66468" y="567154"/>
            <a:ext cx="126998" cy="36417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79333" y="329904"/>
            <a:ext cx="161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Halo collimation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395133" y="668458"/>
            <a:ext cx="821267" cy="3221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080934" y="668458"/>
            <a:ext cx="330199" cy="3221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Focus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551039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Target Beam Optics:  Final focus </a:t>
            </a:r>
            <a:r>
              <a:rPr lang="en-US" sz="2000" dirty="0" smtClean="0"/>
              <a:t>requirements</a:t>
            </a:r>
            <a:endParaRPr lang="en-US" sz="2000" dirty="0"/>
          </a:p>
          <a:p>
            <a:r>
              <a:rPr lang="en-US" sz="2000" dirty="0">
                <a:solidFill>
                  <a:srgbClr val="006600"/>
                </a:solidFill>
              </a:rPr>
              <a:t>Beam Spot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Small, circular (</a:t>
            </a:r>
            <a:r>
              <a:rPr lang="en-US" sz="1800" dirty="0">
                <a:sym typeface="Symbol"/>
              </a:rPr>
              <a:t></a:t>
            </a:r>
            <a:r>
              <a:rPr lang="en-US" sz="1800" dirty="0"/>
              <a:t> = 1mm)  beam spot on a </a:t>
            </a:r>
            <a:r>
              <a:rPr lang="en-US" sz="1800" dirty="0" smtClean="0"/>
              <a:t>6 mm target target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>
                <a:sym typeface="Symbol"/>
              </a:rPr>
              <a:t>2.8 final declination </a:t>
            </a:r>
            <a:r>
              <a:rPr lang="en-US" sz="1800" dirty="0">
                <a:sym typeface="Symbol"/>
              </a:rPr>
              <a:t>at entrance to </a:t>
            </a:r>
            <a:r>
              <a:rPr lang="en-US" sz="1800" dirty="0" smtClean="0">
                <a:sym typeface="Symbol"/>
              </a:rPr>
              <a:t>compensate for bending in </a:t>
            </a:r>
            <a:r>
              <a:rPr lang="en-US" sz="1800" dirty="0" err="1" smtClean="0">
                <a:sym typeface="Symbol"/>
              </a:rPr>
              <a:t>solenoidal</a:t>
            </a:r>
            <a:r>
              <a:rPr lang="en-US" sz="1800" dirty="0" smtClean="0">
                <a:sym typeface="Symbol"/>
              </a:rPr>
              <a:t> field.</a:t>
            </a:r>
            <a:endParaRPr lang="en-US" sz="1800" dirty="0">
              <a:solidFill>
                <a:schemeClr val="accent6">
                  <a:lumMod val="50000"/>
                </a:schemeClr>
              </a:solidFill>
              <a:sym typeface="Symbol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Dispersion-</a:t>
            </a:r>
            <a:r>
              <a:rPr lang="en-US" sz="1800" dirty="0" smtClean="0"/>
              <a:t>free</a:t>
            </a:r>
            <a:endParaRPr lang="en-US" dirty="0"/>
          </a:p>
          <a:p>
            <a:r>
              <a:rPr lang="en-US" sz="2000" dirty="0">
                <a:solidFill>
                  <a:srgbClr val="006600"/>
                </a:solidFill>
              </a:rPr>
              <a:t>Target Scan</a:t>
            </a:r>
          </a:p>
          <a:p>
            <a:pPr marL="798513" lvl="1" indent="-346075">
              <a:buFont typeface="+mj-lt"/>
              <a:buAutoNum type="arabicPeriod"/>
            </a:pPr>
            <a:r>
              <a:rPr lang="en-US" sz="1800" dirty="0">
                <a:sym typeface="Symbol"/>
              </a:rPr>
              <a:t>Independent position/angle controls in BOTH vertical and horizontal</a:t>
            </a:r>
          </a:p>
          <a:p>
            <a:pPr marL="1255713" lvl="2" indent="-346075">
              <a:buFont typeface="+mj-lt"/>
              <a:buAutoNum type="arabicPeriod"/>
            </a:pPr>
            <a:r>
              <a:rPr lang="en-US" sz="1600" dirty="0" smtClean="0">
                <a:sym typeface="Symbol"/>
              </a:rPr>
              <a:t>1 </a:t>
            </a:r>
            <a:r>
              <a:rPr lang="en-US" sz="1600" dirty="0">
                <a:sym typeface="Symbol"/>
              </a:rPr>
              <a:t>cm offset for </a:t>
            </a:r>
            <a:r>
              <a:rPr lang="en-US" sz="1600" dirty="0" err="1">
                <a:sym typeface="Symbol"/>
              </a:rPr>
              <a:t>vert</a:t>
            </a:r>
            <a:r>
              <a:rPr lang="en-US" sz="1600" dirty="0">
                <a:sym typeface="Symbol"/>
              </a:rPr>
              <a:t> target scan </a:t>
            </a:r>
          </a:p>
          <a:p>
            <a:pPr marL="1255713" lvl="2" indent="-346075">
              <a:buFont typeface="+mj-lt"/>
              <a:buAutoNum type="arabicPeriod"/>
            </a:pPr>
            <a:r>
              <a:rPr lang="en-US" sz="1600" dirty="0" smtClean="0">
                <a:sym typeface="Symbol"/>
              </a:rPr>
              <a:t>1 </a:t>
            </a:r>
            <a:r>
              <a:rPr lang="en-US" sz="1600" dirty="0">
                <a:sym typeface="Symbol"/>
              </a:rPr>
              <a:t>cm offset for </a:t>
            </a:r>
            <a:r>
              <a:rPr lang="en-US" sz="1600" dirty="0" err="1">
                <a:sym typeface="Symbol"/>
              </a:rPr>
              <a:t>horz</a:t>
            </a:r>
            <a:r>
              <a:rPr lang="en-US" sz="1600" dirty="0">
                <a:sym typeface="Symbol"/>
              </a:rPr>
              <a:t> target scan</a:t>
            </a:r>
          </a:p>
          <a:p>
            <a:pPr marL="1255713" lvl="2" indent="-346075">
              <a:buFont typeface="+mj-lt"/>
              <a:buAutoNum type="arabicPeriod"/>
            </a:pPr>
            <a:r>
              <a:rPr lang="en-US" sz="1600" dirty="0" smtClean="0">
                <a:sym typeface="Symbol"/>
              </a:rPr>
              <a:t>0.8 </a:t>
            </a:r>
            <a:r>
              <a:rPr lang="en-US" sz="1600" dirty="0">
                <a:sym typeface="Symbol"/>
              </a:rPr>
              <a:t>in </a:t>
            </a:r>
            <a:r>
              <a:rPr lang="en-US" sz="1600" dirty="0" err="1">
                <a:sym typeface="Symbol"/>
              </a:rPr>
              <a:t>horz</a:t>
            </a:r>
            <a:r>
              <a:rPr lang="en-US" sz="1600" dirty="0">
                <a:sym typeface="Symbol"/>
              </a:rPr>
              <a:t>/</a:t>
            </a:r>
            <a:r>
              <a:rPr lang="en-US" sz="1600" dirty="0" err="1">
                <a:sym typeface="Symbol"/>
              </a:rPr>
              <a:t>vert</a:t>
            </a:r>
            <a:r>
              <a:rPr lang="en-US" sz="1600" dirty="0">
                <a:sym typeface="Symbol"/>
              </a:rPr>
              <a:t> targeting </a:t>
            </a:r>
            <a:r>
              <a:rPr lang="en-US" sz="1600" dirty="0" smtClean="0">
                <a:sym typeface="Symbol"/>
              </a:rPr>
              <a:t>angle</a:t>
            </a:r>
            <a:endParaRPr lang="en-US" sz="1600" dirty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49" y="1949903"/>
            <a:ext cx="3762778" cy="251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84222" y="4930934"/>
            <a:ext cx="228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Final focus optics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1360488"/>
            <a:ext cx="2533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Steering magnets H:     V:  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7490" y="2032074"/>
            <a:ext cx="115738" cy="18535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536519" y="2734045"/>
            <a:ext cx="108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(2.5</a:t>
            </a:r>
            <a:r>
              <a:rPr lang="el-GR" sz="1200" dirty="0" smtClean="0"/>
              <a:t>σ</a:t>
            </a:r>
            <a:r>
              <a:rPr lang="en-US" sz="1200" baseline="-25000" dirty="0" smtClean="0"/>
              <a:t>x 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2..5</a:t>
            </a:r>
            <a:r>
              <a:rPr lang="el-GR" sz="1200" dirty="0">
                <a:solidFill>
                  <a:srgbClr val="FF0000"/>
                </a:solidFill>
              </a:rPr>
              <a:t>σ</a:t>
            </a:r>
            <a:r>
              <a:rPr lang="en-US" sz="1200" baseline="-25000" dirty="0" smtClean="0">
                <a:solidFill>
                  <a:srgbClr val="FF0000"/>
                </a:solidFill>
              </a:rPr>
              <a:t>y</a:t>
            </a:r>
            <a:r>
              <a:rPr lang="en-US" sz="1200" dirty="0" smtClean="0"/>
              <a:t>)</a:t>
            </a:r>
            <a:endParaRPr lang="en-US" sz="1200" baseline="-25000" dirty="0"/>
          </a:p>
          <a:p>
            <a:endParaRPr lang="en-US" sz="12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108507" y="2021189"/>
            <a:ext cx="115738" cy="18535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22082" y="2032074"/>
            <a:ext cx="115738" cy="185352"/>
          </a:xfrm>
          <a:prstGeom prst="rect">
            <a:avLst/>
          </a:prstGeom>
          <a:gradFill>
            <a:gsLst>
              <a:gs pos="87000">
                <a:srgbClr val="F94848"/>
              </a:gs>
              <a:gs pos="54000">
                <a:srgbClr val="C00000"/>
              </a:gs>
              <a:gs pos="100000">
                <a:srgbClr val="FF5050"/>
              </a:gs>
              <a:gs pos="98000">
                <a:srgbClr val="F94848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90556" y="2058270"/>
            <a:ext cx="115738" cy="185352"/>
          </a:xfrm>
          <a:prstGeom prst="rect">
            <a:avLst/>
          </a:prstGeom>
          <a:gradFill>
            <a:gsLst>
              <a:gs pos="87000">
                <a:srgbClr val="F94848"/>
              </a:gs>
              <a:gs pos="54000">
                <a:srgbClr val="C00000"/>
              </a:gs>
              <a:gs pos="100000">
                <a:srgbClr val="FF5050"/>
              </a:gs>
              <a:gs pos="98000">
                <a:srgbClr val="F94848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85369" y="1437089"/>
            <a:ext cx="115738" cy="18535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16632" y="1442349"/>
            <a:ext cx="115738" cy="185352"/>
          </a:xfrm>
          <a:prstGeom prst="rect">
            <a:avLst/>
          </a:prstGeom>
          <a:gradFill>
            <a:gsLst>
              <a:gs pos="87000">
                <a:srgbClr val="F94848"/>
              </a:gs>
              <a:gs pos="54000">
                <a:srgbClr val="C00000"/>
              </a:gs>
              <a:gs pos="100000">
                <a:srgbClr val="FF5050"/>
              </a:gs>
              <a:gs pos="98000">
                <a:srgbClr val="F94848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79639" y="3851015"/>
            <a:ext cx="97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19057" y="4035681"/>
            <a:ext cx="5007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38203" y="898823"/>
            <a:ext cx="315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0000"/>
                </a:solidFill>
              </a:rPr>
              <a:t>protection collimator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170333" y="1268155"/>
            <a:ext cx="94174" cy="7530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8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Changes since CD-1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8616"/>
            <a:ext cx="8672513" cy="4987867"/>
          </a:xfrm>
        </p:spPr>
        <p:txBody>
          <a:bodyPr/>
          <a:lstStyle/>
          <a:p>
            <a:r>
              <a:rPr lang="en-US" sz="2000" dirty="0"/>
              <a:t>Vertical </a:t>
            </a:r>
            <a:r>
              <a:rPr lang="en-US" sz="2000" dirty="0" smtClean="0"/>
              <a:t>Mu2e/g-2 separation instead </a:t>
            </a:r>
            <a:r>
              <a:rPr lang="en-US" sz="2000" dirty="0"/>
              <a:t>of </a:t>
            </a:r>
            <a:r>
              <a:rPr lang="en-US" sz="2000" dirty="0" smtClean="0"/>
              <a:t>horizontal</a:t>
            </a:r>
          </a:p>
          <a:p>
            <a:r>
              <a:rPr lang="en-US" sz="2000" dirty="0" smtClean="0"/>
              <a:t>Location and bearing of g-2 ring established</a:t>
            </a:r>
          </a:p>
          <a:p>
            <a:pPr lvl="1"/>
            <a:r>
              <a:rPr lang="en-US" sz="1800" dirty="0" smtClean="0"/>
              <a:t>Increased bearing of Mu2e by 4.5</a:t>
            </a:r>
            <a:r>
              <a:rPr lang="en-US" sz="1800" dirty="0" smtClean="0">
                <a:sym typeface="Symbol"/>
              </a:rPr>
              <a:t></a:t>
            </a:r>
            <a:endParaRPr lang="en-US" sz="1800" dirty="0" smtClean="0"/>
          </a:p>
          <a:p>
            <a:r>
              <a:rPr lang="en-US" sz="2000" dirty="0" smtClean="0"/>
              <a:t>Extraction flipped from outside to inside of Delivery ring to permit </a:t>
            </a:r>
            <a:r>
              <a:rPr lang="en-US" sz="2000" dirty="0"/>
              <a:t>L</a:t>
            </a:r>
            <a:r>
              <a:rPr lang="en-US" sz="2000" dirty="0" smtClean="0"/>
              <a:t>ambertson power and water connections (extensive shielding in this area)</a:t>
            </a:r>
          </a:p>
          <a:p>
            <a:r>
              <a:rPr lang="en-US" sz="2000" dirty="0" smtClean="0"/>
              <a:t>Magnet selection changed – nearly finalized.</a:t>
            </a:r>
          </a:p>
          <a:p>
            <a:r>
              <a:rPr lang="en-US" sz="2000" dirty="0" smtClean="0"/>
              <a:t>Extinction collimation and high beta region revamped </a:t>
            </a:r>
          </a:p>
          <a:p>
            <a:pPr lvl="1"/>
            <a:r>
              <a:rPr lang="en-US" sz="1800" dirty="0" smtClean="0"/>
              <a:t>Upstream collimation and fewer collimators </a:t>
            </a:r>
            <a:r>
              <a:rPr lang="en-US" sz="1800" dirty="0" smtClean="0"/>
              <a:t>overall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Engineering since CD-1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Mu2e/g-2 separation instead of  horizontal, compact, minimizes civil enclosure costs, optimizes available space for beamline</a:t>
            </a:r>
          </a:p>
          <a:p>
            <a:r>
              <a:rPr lang="en-US" dirty="0" smtClean="0"/>
              <a:t>Roll of C magnet rather than changes to civil enclosure</a:t>
            </a:r>
          </a:p>
          <a:p>
            <a:r>
              <a:rPr lang="en-US" dirty="0" smtClean="0"/>
              <a:t>Optimal target steering magnet locations to minimize aperture and motion in target scans</a:t>
            </a:r>
          </a:p>
          <a:p>
            <a:r>
              <a:rPr lang="en-US" dirty="0" smtClean="0"/>
              <a:t>Magnets now selected from inventory of available magnets from Accumulator and BNL</a:t>
            </a:r>
          </a:p>
          <a:p>
            <a:r>
              <a:rPr lang="en-US" dirty="0" smtClean="0"/>
              <a:t>Minimize vacuum prep work, reuse vacuum pumps and parts inventory from </a:t>
            </a:r>
            <a:r>
              <a:rPr lang="en-US" dirty="0" smtClean="0"/>
              <a:t>Accumulator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8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Combined Mu2e/g-2 civil constraints were met (utility corridor, roads, wetlands, shielding, stray magnetic field levels, separation of </a:t>
            </a:r>
            <a:r>
              <a:rPr lang="en-US" sz="2000" dirty="0" err="1" smtClean="0"/>
              <a:t>beamlines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Upstream beamline supports Mu2e/g-2 combined operation (40</a:t>
            </a:r>
            <a:r>
              <a:rPr lang="en-US" sz="2000" dirty="0" smtClean="0">
                <a:sym typeface="Symbol"/>
              </a:rPr>
              <a:t> mm-</a:t>
            </a:r>
            <a:r>
              <a:rPr lang="en-US" sz="2000" dirty="0" err="1" smtClean="0">
                <a:sym typeface="Symbol"/>
              </a:rPr>
              <a:t>mrad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emittance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for g-2) with minimal reconfiguration</a:t>
            </a:r>
            <a:endParaRPr lang="en-US" sz="2000" dirty="0" smtClean="0"/>
          </a:p>
          <a:p>
            <a:r>
              <a:rPr lang="en-US" sz="2000" dirty="0" smtClean="0"/>
              <a:t>Extinction simulations indicate that the collimation and high-beta AC dipole optics design achieves </a:t>
            </a:r>
            <a:r>
              <a:rPr lang="en-US" sz="2000" dirty="0" smtClean="0"/>
              <a:t>&lt;10</a:t>
            </a:r>
            <a:r>
              <a:rPr lang="en-US" sz="2000" baseline="30000" dirty="0" smtClean="0"/>
              <a:t>-7</a:t>
            </a:r>
            <a:r>
              <a:rPr lang="en-US" sz="2000" dirty="0" smtClean="0"/>
              <a:t> goal (Mu2e-doc-4054)</a:t>
            </a:r>
          </a:p>
          <a:p>
            <a:r>
              <a:rPr lang="en-US" sz="2000" dirty="0" smtClean="0"/>
              <a:t>Target spot size, divergence and scan criteria were met in the design of the final focus</a:t>
            </a:r>
          </a:p>
          <a:p>
            <a:r>
              <a:rPr lang="en-US" sz="2000" dirty="0" smtClean="0"/>
              <a:t>Elevation change and the 2.8</a:t>
            </a:r>
            <a:r>
              <a:rPr lang="en-US" sz="2000" dirty="0" smtClean="0">
                <a:sym typeface="Symbol"/>
              </a:rPr>
              <a:t></a:t>
            </a:r>
            <a:r>
              <a:rPr lang="en-US" sz="2000" dirty="0" smtClean="0"/>
              <a:t> declination angle as required by the fringe field of the production solenoid were successfully combined in the final focus (which sits on a 1.4</a:t>
            </a:r>
            <a:r>
              <a:rPr lang="en-US" sz="2000" dirty="0" smtClean="0">
                <a:sym typeface="Symbol"/>
              </a:rPr>
              <a:t></a:t>
            </a:r>
            <a:r>
              <a:rPr lang="en-US" sz="2000" dirty="0" smtClean="0"/>
              <a:t> incline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4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work before CD-3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beamline optics, particularly the extinction section.</a:t>
            </a:r>
            <a:endParaRPr lang="en-US" dirty="0" smtClean="0"/>
          </a:p>
          <a:p>
            <a:r>
              <a:rPr lang="en-US" dirty="0" smtClean="0"/>
              <a:t>Finalize </a:t>
            </a:r>
            <a:r>
              <a:rPr lang="en-US" dirty="0" smtClean="0"/>
              <a:t>magnet </a:t>
            </a:r>
            <a:r>
              <a:rPr lang="en-US" dirty="0" smtClean="0"/>
              <a:t>stand </a:t>
            </a:r>
            <a:r>
              <a:rPr lang="en-US" dirty="0" smtClean="0"/>
              <a:t>design </a:t>
            </a:r>
            <a:r>
              <a:rPr lang="en-US" dirty="0" smtClean="0"/>
              <a:t>and </a:t>
            </a:r>
            <a:r>
              <a:rPr lang="en-US" dirty="0" smtClean="0"/>
              <a:t>installation </a:t>
            </a:r>
            <a:r>
              <a:rPr lang="en-US" dirty="0" smtClean="0"/>
              <a:t>drawings, including motorized final focus stands.</a:t>
            </a:r>
            <a:endParaRPr lang="en-US" dirty="0" smtClean="0"/>
          </a:p>
          <a:p>
            <a:r>
              <a:rPr lang="en-US" dirty="0" smtClean="0"/>
              <a:t>Finalize </a:t>
            </a:r>
            <a:r>
              <a:rPr lang="en-US" dirty="0" smtClean="0"/>
              <a:t>vacuum </a:t>
            </a:r>
            <a:r>
              <a:rPr lang="en-US" dirty="0" smtClean="0"/>
              <a:t>design.</a:t>
            </a:r>
            <a:endParaRPr lang="en-US" dirty="0" smtClean="0"/>
          </a:p>
          <a:p>
            <a:r>
              <a:rPr lang="en-US" dirty="0" smtClean="0"/>
              <a:t>Finalize LCW design.</a:t>
            </a:r>
            <a:endParaRPr lang="en-US" dirty="0"/>
          </a:p>
          <a:p>
            <a:r>
              <a:rPr lang="en-US" smtClean="0"/>
              <a:t>Finalize </a:t>
            </a:r>
            <a:r>
              <a:rPr lang="en-US" dirty="0" smtClean="0"/>
              <a:t>installation </a:t>
            </a:r>
            <a:r>
              <a:rPr lang="en-US" dirty="0" smtClean="0"/>
              <a:t>scheduling.</a:t>
            </a:r>
            <a:endParaRPr lang="en-US" dirty="0" smtClean="0"/>
          </a:p>
          <a:p>
            <a:r>
              <a:rPr lang="en-US" dirty="0" smtClean="0"/>
              <a:t>Technical documentation of final </a:t>
            </a:r>
            <a:r>
              <a:rPr lang="en-US" dirty="0" smtClean="0"/>
              <a:t>design.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5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beamline design which satisfies all of the requirements of the Mu2e experiment, including the needs of the external extinction system.</a:t>
            </a:r>
          </a:p>
          <a:p>
            <a:r>
              <a:rPr lang="en-US" dirty="0" smtClean="0"/>
              <a:t>We are confident we have met the requirements for CD-2 approval.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1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475.02.07    </a:t>
            </a:r>
            <a:r>
              <a:rPr lang="en-US" dirty="0"/>
              <a:t>External </a:t>
            </a:r>
            <a:r>
              <a:rPr lang="en-US" dirty="0" smtClean="0"/>
              <a:t>Beamline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3004"/>
            <a:ext cx="8672513" cy="4987867"/>
          </a:xfrm>
        </p:spPr>
        <p:txBody>
          <a:bodyPr/>
          <a:lstStyle/>
          <a:p>
            <a:r>
              <a:rPr lang="en-US" dirty="0"/>
              <a:t>The Mu2e external </a:t>
            </a:r>
            <a:r>
              <a:rPr lang="en-US" dirty="0" smtClean="0"/>
              <a:t>beam line</a:t>
            </a:r>
            <a:r>
              <a:rPr lang="en-US" dirty="0"/>
              <a:t>, </a:t>
            </a:r>
            <a:r>
              <a:rPr lang="en-US" i="1" dirty="0" smtClean="0"/>
              <a:t>or M4 </a:t>
            </a:r>
            <a:r>
              <a:rPr lang="en-US" i="1" dirty="0"/>
              <a:t>line</a:t>
            </a:r>
            <a:r>
              <a:rPr lang="en-US" dirty="0"/>
              <a:t>, must </a:t>
            </a:r>
            <a:endParaRPr lang="en-US" dirty="0" smtClean="0"/>
          </a:p>
          <a:p>
            <a:pPr lvl="1"/>
            <a:r>
              <a:rPr lang="en-US" sz="2000" dirty="0" smtClean="0"/>
              <a:t>cleanly </a:t>
            </a:r>
            <a:r>
              <a:rPr lang="en-US" sz="2000" dirty="0"/>
              <a:t>separate and transport resonantly extracted beam from the Delivery Ring to the Mu2e production target, </a:t>
            </a:r>
            <a:endParaRPr lang="en-US" sz="2000" dirty="0" smtClean="0"/>
          </a:p>
          <a:p>
            <a:pPr lvl="1"/>
            <a:r>
              <a:rPr lang="en-US" sz="2000" dirty="0" smtClean="0"/>
              <a:t>deliver beam with the required spot size for the experiment</a:t>
            </a:r>
          </a:p>
          <a:p>
            <a:pPr lvl="1"/>
            <a:r>
              <a:rPr lang="en-US" sz="2000" dirty="0" smtClean="0"/>
              <a:t>perform </a:t>
            </a:r>
            <a:r>
              <a:rPr lang="en-US" sz="2000" dirty="0"/>
              <a:t>inter-bunch extinction of out-of-time </a:t>
            </a:r>
            <a:r>
              <a:rPr lang="en-US" sz="2000" dirty="0" smtClean="0"/>
              <a:t>particles, and </a:t>
            </a:r>
          </a:p>
          <a:p>
            <a:pPr lvl="1"/>
            <a:r>
              <a:rPr lang="en-US" sz="2000" dirty="0"/>
              <a:t>as part of the </a:t>
            </a:r>
            <a:r>
              <a:rPr lang="en-US" sz="2000" dirty="0" err="1"/>
              <a:t>Muon</a:t>
            </a:r>
            <a:r>
              <a:rPr lang="en-US" sz="2000" dirty="0"/>
              <a:t> Campus complex, the M4 </a:t>
            </a:r>
            <a:r>
              <a:rPr lang="en-US" sz="2000" dirty="0" smtClean="0"/>
              <a:t>beamline </a:t>
            </a:r>
            <a:r>
              <a:rPr lang="en-US" sz="2000" dirty="0"/>
              <a:t>must support beam operations for the g-2 </a:t>
            </a:r>
            <a:r>
              <a:rPr lang="en-US" sz="2000" dirty="0" smtClean="0"/>
              <a:t>experiment (M5 beam line)</a:t>
            </a:r>
          </a:p>
          <a:p>
            <a:pPr lvl="2"/>
            <a:r>
              <a:rPr lang="en-US" sz="1800" i="1" dirty="0" smtClean="0"/>
              <a:t>Note: experiments cannot run simultaneously</a:t>
            </a:r>
            <a:endParaRPr lang="en-US" sz="1800" i="1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9"/>
          <a:stretch/>
        </p:blipFill>
        <p:spPr>
          <a:xfrm>
            <a:off x="1720222" y="3766178"/>
            <a:ext cx="5625458" cy="24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Beamline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870"/>
            <a:ext cx="8672513" cy="5366418"/>
          </a:xfrm>
        </p:spPr>
        <p:txBody>
          <a:bodyPr/>
          <a:lstStyle/>
          <a:p>
            <a:r>
              <a:rPr lang="en-US" sz="1800" dirty="0" smtClean="0"/>
              <a:t>Mu2e </a:t>
            </a:r>
            <a:r>
              <a:rPr lang="en-US" sz="1800" dirty="0"/>
              <a:t>Proton Beam </a:t>
            </a:r>
            <a:r>
              <a:rPr lang="en-US" sz="1800" dirty="0" smtClean="0"/>
              <a:t>Requirements </a:t>
            </a:r>
            <a:r>
              <a:rPr lang="en-US" sz="1800" dirty="0"/>
              <a:t> </a:t>
            </a:r>
            <a:r>
              <a:rPr lang="en-US" sz="1800" dirty="0" smtClean="0"/>
              <a:t>(Mu2eDoc-1105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r>
              <a:rPr lang="en-US" sz="1600" dirty="0" smtClean="0"/>
              <a:t>Resonantly extracted </a:t>
            </a:r>
            <a:r>
              <a:rPr lang="en-US" sz="1600" dirty="0"/>
              <a:t>phase </a:t>
            </a:r>
            <a:r>
              <a:rPr lang="en-US" sz="1600" dirty="0" smtClean="0"/>
              <a:t>space</a:t>
            </a:r>
          </a:p>
          <a:p>
            <a:pPr lvl="1"/>
            <a:r>
              <a:rPr lang="en-US" sz="1600" dirty="0" smtClean="0"/>
              <a:t>Bunch structure provided by Delivery Ring</a:t>
            </a:r>
            <a:br>
              <a:rPr lang="en-US" sz="1600" dirty="0" smtClean="0"/>
            </a:br>
            <a:r>
              <a:rPr lang="en-US" sz="1600" dirty="0" smtClean="0"/>
              <a:t>period</a:t>
            </a:r>
          </a:p>
          <a:p>
            <a:r>
              <a:rPr lang="en-US" sz="1800" dirty="0" smtClean="0"/>
              <a:t>Beam requirements on production </a:t>
            </a:r>
            <a:r>
              <a:rPr lang="en-US" sz="1800" dirty="0" smtClean="0"/>
              <a:t>target</a:t>
            </a:r>
            <a:br>
              <a:rPr lang="en-US" sz="1800" dirty="0" smtClean="0"/>
            </a:br>
            <a:r>
              <a:rPr lang="en-US" sz="1800" dirty="0" smtClean="0"/>
              <a:t>(Mu2eDoc-887</a:t>
            </a:r>
            <a:endParaRPr lang="en-US" sz="1800" dirty="0"/>
          </a:p>
          <a:p>
            <a:pPr lvl="1"/>
            <a:r>
              <a:rPr lang="en-US" sz="1600" dirty="0"/>
              <a:t>Transverse Spot Size 0.5 to 1.5 mm (</a:t>
            </a:r>
            <a:r>
              <a:rPr lang="en-US" sz="1600" dirty="0" err="1"/>
              <a:t>rms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Divergence </a:t>
            </a:r>
            <a:r>
              <a:rPr lang="en-US" sz="1600" dirty="0"/>
              <a:t>&lt; 4 </a:t>
            </a:r>
            <a:r>
              <a:rPr lang="en-US" sz="1600" dirty="0" err="1"/>
              <a:t>mr</a:t>
            </a:r>
            <a:r>
              <a:rPr lang="en-US" sz="1600" dirty="0"/>
              <a:t> (</a:t>
            </a:r>
            <a:r>
              <a:rPr lang="en-US" sz="1600" dirty="0" err="1"/>
              <a:t>rms</a:t>
            </a:r>
            <a:r>
              <a:rPr lang="en-US" sz="1600" dirty="0" smtClean="0"/>
              <a:t>) </a:t>
            </a:r>
          </a:p>
          <a:p>
            <a:pPr lvl="1"/>
            <a:r>
              <a:rPr lang="en-US" sz="1600" dirty="0" smtClean="0"/>
              <a:t>Alignment/target </a:t>
            </a:r>
            <a:r>
              <a:rPr lang="en-US" sz="1600" dirty="0"/>
              <a:t>scans +/- 1 cm and +/- </a:t>
            </a:r>
            <a:r>
              <a:rPr lang="en-US" sz="1600" dirty="0" smtClean="0"/>
              <a:t>0.8</a:t>
            </a:r>
            <a:r>
              <a:rPr lang="en-US" sz="1600" dirty="0">
                <a:latin typeface="Symbol" charset="2"/>
                <a:cs typeface="Symbol" charset="2"/>
                <a:sym typeface="Symbol"/>
              </a:rPr>
              <a:t></a:t>
            </a: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endParaRPr lang="en-US" sz="1800" dirty="0" smtClean="0"/>
          </a:p>
          <a:p>
            <a:r>
              <a:rPr lang="en-US" sz="1800" dirty="0" smtClean="0"/>
              <a:t>Final focus: 7 m to final focus</a:t>
            </a:r>
          </a:p>
          <a:p>
            <a:pPr lvl="1"/>
            <a:r>
              <a:rPr lang="en-US" sz="1600" dirty="0" smtClean="0"/>
              <a:t>Accommodate elevation change for shielding</a:t>
            </a:r>
          </a:p>
          <a:p>
            <a:pPr lvl="1"/>
            <a:r>
              <a:rPr lang="en-US" sz="1600" dirty="0" smtClean="0"/>
              <a:t>accommodate solenoid systems</a:t>
            </a:r>
          </a:p>
          <a:p>
            <a:pPr lvl="1"/>
            <a:r>
              <a:rPr lang="en-US" sz="1600" dirty="0" smtClean="0"/>
              <a:t>Instrumentation, target scans and protection </a:t>
            </a:r>
            <a:br>
              <a:rPr lang="en-US" sz="1600" dirty="0" smtClean="0"/>
            </a:br>
            <a:r>
              <a:rPr lang="en-US" sz="1600" dirty="0" smtClean="0"/>
              <a:t>collimator</a:t>
            </a:r>
            <a:endParaRPr lang="en-US" sz="16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82640" y="890642"/>
            <a:ext cx="3175682" cy="5215518"/>
            <a:chOff x="0" y="0"/>
            <a:chExt cx="4287982" cy="68540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7982" cy="6854018"/>
            </a:xfrm>
            <a:prstGeom prst="rect">
              <a:avLst/>
            </a:prstGeom>
          </p:spPr>
        </p:pic>
        <p:sp>
          <p:nvSpPr>
            <p:cNvPr id="10" name="TextBox 7"/>
            <p:cNvSpPr txBox="1"/>
            <p:nvPr/>
          </p:nvSpPr>
          <p:spPr>
            <a:xfrm>
              <a:off x="794974" y="1315625"/>
              <a:ext cx="798195" cy="773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MS PGothic"/>
                  <a:cs typeface="Times New Roman"/>
                </a:rPr>
                <a:t>Mu2e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MS PGothic"/>
                  <a:cs typeface="Times New Roman"/>
                </a:rPr>
                <a:t>Bldg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336638" y="2057261"/>
              <a:ext cx="951344" cy="87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MS PGothic"/>
                  <a:cs typeface="Times New Roman"/>
                </a:rPr>
                <a:t>MC-1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MS PGothic"/>
                  <a:cs typeface="Times New Roman"/>
                </a:rPr>
                <a:t>Bldg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1142876" y="4426591"/>
              <a:ext cx="1851224" cy="5339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MS PGothic"/>
                  <a:cs typeface="Times New Roman"/>
                </a:rPr>
                <a:t>Delivery Ring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3" name="TextBox 8"/>
          <p:cNvSpPr txBox="1"/>
          <p:nvPr/>
        </p:nvSpPr>
        <p:spPr>
          <a:xfrm>
            <a:off x="7848600" y="1045029"/>
            <a:ext cx="114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kern="1200" dirty="0" smtClean="0">
                <a:solidFill>
                  <a:srgbClr val="EE9F12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MS PGothic"/>
                <a:cs typeface="Times New Roman"/>
              </a:rPr>
              <a:t>Booster</a:t>
            </a:r>
            <a:endParaRPr lang="en-US" dirty="0">
              <a:solidFill>
                <a:srgbClr val="EE9F1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569879"/>
            <a:ext cx="1295400" cy="7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03" y="3570605"/>
            <a:ext cx="1262743" cy="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69645" y="3686166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Two examples of extracted phase space 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1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Beam line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269183"/>
          </a:xfrm>
        </p:spPr>
        <p:txBody>
          <a:bodyPr/>
          <a:lstStyle/>
          <a:p>
            <a:r>
              <a:rPr lang="en-US" sz="2000" dirty="0" smtClean="0"/>
              <a:t>Beam Extinction Requirement for Mu2e (Mu2e-doc-1175)</a:t>
            </a:r>
          </a:p>
          <a:p>
            <a:pPr lvl="1"/>
            <a:r>
              <a:rPr lang="en-US" sz="1800" dirty="0" smtClean="0"/>
              <a:t>10</a:t>
            </a:r>
            <a:r>
              <a:rPr lang="en-US" sz="1800" baseline="30000" dirty="0" smtClean="0"/>
              <a:t>-10</a:t>
            </a:r>
            <a:r>
              <a:rPr lang="en-US" sz="1800" dirty="0" smtClean="0"/>
              <a:t> total extinction of out of time beam</a:t>
            </a:r>
          </a:p>
          <a:p>
            <a:pPr lvl="1"/>
            <a:r>
              <a:rPr lang="en-US" sz="1800" dirty="0" smtClean="0"/>
              <a:t>10</a:t>
            </a:r>
            <a:r>
              <a:rPr lang="en-US" sz="1800" baseline="30000" dirty="0" smtClean="0"/>
              <a:t>-7</a:t>
            </a:r>
            <a:r>
              <a:rPr lang="en-US" sz="1800" dirty="0" smtClean="0"/>
              <a:t> provided by beamline</a:t>
            </a:r>
            <a:endParaRPr lang="en-US" sz="1800" dirty="0"/>
          </a:p>
          <a:p>
            <a:pPr marL="914400" lvl="2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Diagnostic beamline</a:t>
            </a:r>
          </a:p>
          <a:p>
            <a:pPr lvl="1"/>
            <a:r>
              <a:rPr lang="en-US" sz="1800" dirty="0" smtClean="0"/>
              <a:t>Low-intensity commissioning and beam studies – no beam to experiment</a:t>
            </a:r>
          </a:p>
          <a:p>
            <a:pPr lvl="2"/>
            <a:r>
              <a:rPr lang="en-US" sz="1600" dirty="0" smtClean="0"/>
              <a:t>Requires separate diagnostic beam absorber</a:t>
            </a:r>
          </a:p>
          <a:p>
            <a:pPr lvl="2"/>
            <a:r>
              <a:rPr lang="en-US" sz="1600" dirty="0" smtClean="0"/>
              <a:t>Requires component-free shield wall in primary beamline  to permit access to hall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7" y="1376044"/>
            <a:ext cx="3747524" cy="156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jj\Downloads\new dump layou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0"/>
          <a:stretch/>
        </p:blipFill>
        <p:spPr bwMode="auto">
          <a:xfrm>
            <a:off x="1273930" y="4119207"/>
            <a:ext cx="6193661" cy="2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8547" y="4981028"/>
            <a:ext cx="139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Exp</a:t>
            </a:r>
            <a:r>
              <a:rPr lang="en-US" sz="2000" dirty="0" smtClean="0"/>
              <a:t> Hall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315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Mu2e/g-2 Extraction and Upstream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 for </a:t>
            </a:r>
            <a:r>
              <a:rPr lang="en-US" dirty="0" smtClean="0"/>
              <a:t>Mu2e septa</a:t>
            </a:r>
            <a:r>
              <a:rPr lang="en-US" dirty="0" smtClean="0"/>
              <a:t>, </a:t>
            </a:r>
            <a:r>
              <a:rPr lang="en-US" dirty="0" smtClean="0"/>
              <a:t>the extraction and M4/M5 beamline hardware and  </a:t>
            </a:r>
            <a:r>
              <a:rPr lang="en-US" dirty="0" smtClean="0"/>
              <a:t>installation </a:t>
            </a:r>
            <a:r>
              <a:rPr lang="en-US" i="1" dirty="0" smtClean="0"/>
              <a:t>not</a:t>
            </a:r>
            <a:r>
              <a:rPr lang="en-US" dirty="0" smtClean="0"/>
              <a:t> part of M4 cost and schedule</a:t>
            </a:r>
          </a:p>
          <a:p>
            <a:r>
              <a:rPr lang="en-US" dirty="0" smtClean="0"/>
              <a:t>Designed to optimize </a:t>
            </a:r>
            <a:r>
              <a:rPr lang="en-US" dirty="0" smtClean="0"/>
              <a:t>acceptance for Mu2e </a:t>
            </a:r>
            <a:r>
              <a:rPr lang="en-US" dirty="0" smtClean="0"/>
              <a:t>resonant </a:t>
            </a:r>
            <a:r>
              <a:rPr lang="en-US" dirty="0" smtClean="0"/>
              <a:t>extraction</a:t>
            </a:r>
            <a:endParaRPr lang="en-US" dirty="0" smtClean="0"/>
          </a:p>
          <a:p>
            <a:pPr lvl="1"/>
            <a:r>
              <a:rPr lang="en-US" sz="2000" dirty="0"/>
              <a:t>Delivery </a:t>
            </a:r>
            <a:r>
              <a:rPr lang="en-US" sz="2000" dirty="0" smtClean="0"/>
              <a:t>Ring </a:t>
            </a:r>
            <a:r>
              <a:rPr lang="en-US" sz="2000" dirty="0"/>
              <a:t>lattice </a:t>
            </a:r>
            <a:r>
              <a:rPr lang="en-US" sz="2000" dirty="0" smtClean="0"/>
              <a:t>very similar to </a:t>
            </a:r>
            <a:r>
              <a:rPr lang="en-US" sz="2000" dirty="0" err="1" smtClean="0"/>
              <a:t>Debuncher</a:t>
            </a:r>
            <a:r>
              <a:rPr lang="en-US" sz="2000" dirty="0" smtClean="0"/>
              <a:t> </a:t>
            </a:r>
            <a:r>
              <a:rPr lang="en-US" sz="2000" dirty="0" err="1" smtClean="0"/>
              <a:t>pBar</a:t>
            </a:r>
            <a:r>
              <a:rPr lang="en-US" sz="2000" dirty="0" smtClean="0"/>
              <a:t>  </a:t>
            </a:r>
            <a:r>
              <a:rPr lang="en-US" sz="2000" dirty="0"/>
              <a:t>lattice</a:t>
            </a:r>
          </a:p>
          <a:p>
            <a:pPr lvl="1"/>
            <a:r>
              <a:rPr lang="en-US" sz="2000" dirty="0" smtClean="0"/>
              <a:t>g-2 kicker extraction system will be replaced by Mu2e septa</a:t>
            </a:r>
          </a:p>
          <a:p>
            <a:pPr lvl="1"/>
            <a:r>
              <a:rPr lang="en-US" sz="2000" dirty="0" err="1" smtClean="0"/>
              <a:t>Lambertson</a:t>
            </a:r>
            <a:r>
              <a:rPr lang="en-US" sz="2000" dirty="0" smtClean="0"/>
              <a:t> for vertical extraction</a:t>
            </a:r>
          </a:p>
          <a:p>
            <a:pPr lvl="1"/>
            <a:r>
              <a:rPr lang="en-US" sz="2000" dirty="0" smtClean="0"/>
              <a:t>An 8” aperture quad is required at D2Q5 location (BNL 8Q24)</a:t>
            </a:r>
          </a:p>
          <a:p>
            <a:r>
              <a:rPr lang="en-US" dirty="0"/>
              <a:t>D</a:t>
            </a:r>
            <a:r>
              <a:rPr lang="en-US" dirty="0" smtClean="0"/>
              <a:t>esign provides a common extraction channel </a:t>
            </a:r>
          </a:p>
          <a:p>
            <a:pPr lvl="1"/>
            <a:r>
              <a:rPr lang="en-US" sz="2000" dirty="0" smtClean="0"/>
              <a:t>40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-</a:t>
            </a:r>
            <a:r>
              <a:rPr lang="en-US" sz="2000" dirty="0" smtClean="0"/>
              <a:t>mm-</a:t>
            </a:r>
            <a:r>
              <a:rPr lang="en-US" sz="2000" dirty="0" err="1" smtClean="0"/>
              <a:t>mr</a:t>
            </a:r>
            <a:r>
              <a:rPr lang="en-US" sz="2000" dirty="0" smtClean="0"/>
              <a:t> acceptance as required for g-</a:t>
            </a:r>
            <a:r>
              <a:rPr lang="en-US" sz="2000" dirty="0" smtClean="0"/>
              <a:t>2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" y="4983272"/>
            <a:ext cx="9127524" cy="104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cjj\Downloads\Mu2e extractio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44976" r="70127" b="28823"/>
          <a:stretch/>
        </p:blipFill>
        <p:spPr bwMode="auto">
          <a:xfrm>
            <a:off x="6657637" y="4973971"/>
            <a:ext cx="1540548" cy="5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jj\Downloads\Mu2e extractio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44976" r="65833" b="28823"/>
          <a:stretch/>
        </p:blipFill>
        <p:spPr bwMode="auto">
          <a:xfrm>
            <a:off x="6293986" y="4973572"/>
            <a:ext cx="901360" cy="5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jj\Downloads\Mu2e extractio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44976" r="85407" b="28823"/>
          <a:stretch/>
        </p:blipFill>
        <p:spPr bwMode="auto">
          <a:xfrm>
            <a:off x="7590627" y="4973571"/>
            <a:ext cx="607557" cy="5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57807" y="5026816"/>
            <a:ext cx="1319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Mu2e septa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01513" y="5627043"/>
            <a:ext cx="1085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g-2 kickers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244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 /M5  Common section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6845"/>
            <a:ext cx="8686800" cy="1197711"/>
          </a:xfrm>
        </p:spPr>
        <p:txBody>
          <a:bodyPr/>
          <a:lstStyle/>
          <a:p>
            <a:r>
              <a:rPr lang="en-US" dirty="0" smtClean="0"/>
              <a:t>M4/M5 line installation part of g-2 schedule and cost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Mu2e/g-2 have independent </a:t>
            </a:r>
            <a:r>
              <a:rPr lang="en-US" b="1" i="1" dirty="0">
                <a:solidFill>
                  <a:schemeClr val="tx2"/>
                </a:solidFill>
              </a:rPr>
              <a:t>vertical achromats </a:t>
            </a:r>
            <a:endParaRPr lang="en-US" b="1" i="1" dirty="0" smtClean="0">
              <a:solidFill>
                <a:schemeClr val="tx2"/>
              </a:solidFill>
            </a:endParaRP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No residual vertical dispersion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402"/>
            <a:ext cx="9144000" cy="79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12" y="2885315"/>
            <a:ext cx="4321302" cy="299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4729" y="2937848"/>
            <a:ext cx="195399" cy="185352"/>
          </a:xfrm>
          <a:prstGeom prst="rect">
            <a:avLst/>
          </a:prstGeom>
          <a:gradFill>
            <a:gsLst>
              <a:gs pos="87000">
                <a:srgbClr val="F94848"/>
              </a:gs>
              <a:gs pos="54000">
                <a:srgbClr val="C00000"/>
              </a:gs>
              <a:gs pos="100000">
                <a:srgbClr val="FF5050"/>
              </a:gs>
              <a:gs pos="98000">
                <a:srgbClr val="F94848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61973" y="2984221"/>
            <a:ext cx="90874" cy="175077"/>
          </a:xfrm>
          <a:prstGeom prst="rect">
            <a:avLst/>
          </a:prstGeom>
          <a:gradFill>
            <a:gsLst>
              <a:gs pos="87000">
                <a:srgbClr val="F94848"/>
              </a:gs>
              <a:gs pos="54000">
                <a:srgbClr val="C00000"/>
              </a:gs>
              <a:gs pos="100000">
                <a:srgbClr val="FF5050"/>
              </a:gs>
              <a:gs pos="98000">
                <a:srgbClr val="F94848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41371" y="2931800"/>
            <a:ext cx="115738" cy="18535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09531" y="2675405"/>
            <a:ext cx="819247" cy="1088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2542" y="2258469"/>
            <a:ext cx="1456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C-magnet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848600" y="2608316"/>
            <a:ext cx="0" cy="2769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02600" y="2939358"/>
            <a:ext cx="115738" cy="18535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50104" y="2956693"/>
            <a:ext cx="115738" cy="185352"/>
          </a:xfrm>
          <a:prstGeom prst="rect">
            <a:avLst/>
          </a:prstGeom>
          <a:gradFill>
            <a:gsLst>
              <a:gs pos="94000">
                <a:srgbClr val="C00000"/>
              </a:gs>
              <a:gs pos="100000">
                <a:srgbClr val="21D6E0"/>
              </a:gs>
              <a:gs pos="98500">
                <a:srgbClr val="0072D3"/>
              </a:gs>
              <a:gs pos="97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41371" y="2535468"/>
            <a:ext cx="21229" cy="37838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14729" y="2396969"/>
            <a:ext cx="78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step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00256" y="2303056"/>
            <a:ext cx="146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</a:t>
            </a:r>
            <a:r>
              <a:rPr lang="en-US" sz="1200" dirty="0" smtClean="0"/>
              <a:t>-2 </a:t>
            </a:r>
            <a:r>
              <a:rPr lang="en-US" sz="1200" dirty="0" err="1" smtClean="0"/>
              <a:t>achromat</a:t>
            </a:r>
            <a:r>
              <a:rPr lang="en-US" sz="1200" dirty="0" smtClean="0"/>
              <a:t> end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0128" y="2013532"/>
            <a:ext cx="1950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Mu2e </a:t>
            </a:r>
            <a:r>
              <a:rPr lang="en-US" sz="1200" dirty="0" err="1" smtClean="0"/>
              <a:t>achromat</a:t>
            </a:r>
            <a:r>
              <a:rPr lang="en-US" sz="1200" dirty="0" smtClean="0"/>
              <a:t> end (V907)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094081" y="2290531"/>
            <a:ext cx="0" cy="60843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4718" y="2309593"/>
            <a:ext cx="490096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Elevation change of 48”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to final M4 beamline height must  occur in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two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steps for dispersion suppression</a:t>
            </a:r>
            <a:endParaRPr lang="en-US" sz="16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1</a:t>
            </a:r>
            <a:r>
              <a:rPr lang="en-US" sz="1400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step 32”  to clear Delivery ring magnets</a:t>
            </a: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2</a:t>
            </a:r>
            <a:r>
              <a:rPr lang="en-US" sz="1400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nd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step 16” to final height</a:t>
            </a:r>
          </a:p>
          <a:p>
            <a:pPr marL="685800" lvl="1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5 bends total in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achromat</a:t>
            </a: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228600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Vertical dispersion cancelled at V907 for Mu2e </a:t>
            </a:r>
            <a:endParaRPr lang="en-US" sz="16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228600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Two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different sets of optics for g-2 and Mu2e</a:t>
            </a:r>
          </a:p>
          <a:p>
            <a:pPr marL="228600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“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Switch” Magnet at V907 reverses polarity for g-2 vs. Mu2e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operation to separate g-2 from Mu2e beamline</a:t>
            </a:r>
          </a:p>
          <a:p>
            <a:pPr marL="228600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Vertical dispersion canceled at V003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in M5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line for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g-2</a:t>
            </a:r>
          </a:p>
          <a:p>
            <a:pPr marL="228600" indent="-22701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8562" y="5167058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Vertical bend magnets:</a:t>
            </a:r>
          </a:p>
          <a:p>
            <a:r>
              <a:rPr lang="en-US" sz="1600" dirty="0" smtClean="0">
                <a:solidFill>
                  <a:srgbClr val="006600"/>
                </a:solidFill>
              </a:rPr>
              <a:t> UP:        DOWN:  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87160" y="5497580"/>
            <a:ext cx="115738" cy="18535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9806" y="5487978"/>
            <a:ext cx="195399" cy="185352"/>
          </a:xfrm>
          <a:prstGeom prst="rect">
            <a:avLst/>
          </a:prstGeom>
          <a:gradFill>
            <a:gsLst>
              <a:gs pos="87000">
                <a:srgbClr val="F94848"/>
              </a:gs>
              <a:gs pos="54000">
                <a:srgbClr val="C00000"/>
              </a:gs>
              <a:gs pos="100000">
                <a:srgbClr val="FF5050"/>
              </a:gs>
              <a:gs pos="98000">
                <a:srgbClr val="F94848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26880" y="2303055"/>
            <a:ext cx="78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2nd step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02600" y="2574612"/>
            <a:ext cx="405373" cy="544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5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 /M5 beamline Separation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Mu2e/g-2 </a:t>
            </a:r>
            <a:r>
              <a:rPr lang="en-US" dirty="0" smtClean="0"/>
              <a:t>split </a:t>
            </a:r>
            <a:r>
              <a:rPr lang="en-US" dirty="0"/>
              <a:t>is now vertical</a:t>
            </a:r>
          </a:p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independent vertical </a:t>
            </a:r>
            <a:r>
              <a:rPr lang="en-US" dirty="0" smtClean="0"/>
              <a:t>achromats implemented</a:t>
            </a:r>
          </a:p>
          <a:p>
            <a:pPr marL="398463" indent="-346075"/>
            <a:r>
              <a:rPr lang="en-US" dirty="0">
                <a:sym typeface="Symbol"/>
              </a:rPr>
              <a:t>No Mu2e/g-2 </a:t>
            </a:r>
            <a:r>
              <a:rPr lang="en-US" dirty="0" smtClean="0">
                <a:sym typeface="Symbol"/>
              </a:rPr>
              <a:t>conflicts past split</a:t>
            </a:r>
            <a:endParaRPr lang="en-US" dirty="0">
              <a:sym typeface="Symbol"/>
            </a:endParaRPr>
          </a:p>
          <a:p>
            <a:pPr marL="855663" lvl="1" indent="-346075">
              <a:spcAft>
                <a:spcPts val="300"/>
              </a:spcAft>
            </a:pPr>
            <a:r>
              <a:rPr lang="en-US" sz="1800" dirty="0">
                <a:sym typeface="Symbol"/>
              </a:rPr>
              <a:t>g-2 will reverse the last Mu2e </a:t>
            </a:r>
            <a:r>
              <a:rPr lang="en-US" sz="1800" dirty="0" err="1">
                <a:sym typeface="Symbol"/>
              </a:rPr>
              <a:t>vert</a:t>
            </a:r>
            <a:r>
              <a:rPr lang="en-US" sz="1800" dirty="0">
                <a:sym typeface="Symbol"/>
              </a:rPr>
              <a:t> dipole (not an </a:t>
            </a:r>
            <a:r>
              <a:rPr lang="en-US" sz="1800" dirty="0" err="1">
                <a:sym typeface="Symbol"/>
              </a:rPr>
              <a:t>achromat</a:t>
            </a:r>
            <a:r>
              <a:rPr lang="en-US" sz="1800" dirty="0">
                <a:sym typeface="Symbol"/>
              </a:rPr>
              <a:t> at this point)</a:t>
            </a:r>
          </a:p>
          <a:p>
            <a:pPr marL="855663" lvl="1" indent="-346075">
              <a:spcAft>
                <a:spcPts val="300"/>
              </a:spcAft>
            </a:pPr>
            <a:r>
              <a:rPr lang="en-US" sz="1800" dirty="0">
                <a:sym typeface="Symbol"/>
              </a:rPr>
              <a:t>This bend changes from -3.8</a:t>
            </a:r>
            <a:r>
              <a:rPr lang="en-US" sz="1800" dirty="0">
                <a:latin typeface="Symbol" charset="2"/>
                <a:cs typeface="Symbol" charset="2"/>
                <a:sym typeface="Symbol"/>
              </a:rPr>
              <a:t></a:t>
            </a:r>
            <a:r>
              <a:rPr lang="en-US" sz="1800" dirty="0">
                <a:sym typeface="Symbol"/>
              </a:rPr>
              <a:t> (Mu2e) to +5.5 (g-2).  Magnet tilt change will require realignment.</a:t>
            </a:r>
          </a:p>
          <a:p>
            <a:pPr marL="855663" lvl="1" indent="-346075">
              <a:spcAft>
                <a:spcPts val="300"/>
              </a:spcAft>
            </a:pPr>
            <a:r>
              <a:rPr lang="en-US" sz="1800" dirty="0">
                <a:sym typeface="Symbol"/>
              </a:rPr>
              <a:t>g-2 will separate from Mu2e at ~32” above Mu2e in ~5m downstream of the reversed dipole</a:t>
            </a:r>
          </a:p>
          <a:p>
            <a:pPr marL="855663" lvl="1" indent="-346075">
              <a:spcAft>
                <a:spcPts val="300"/>
              </a:spcAft>
            </a:pPr>
            <a:r>
              <a:rPr lang="en-US" sz="1800" dirty="0">
                <a:sym typeface="Symbol"/>
              </a:rPr>
              <a:t>A 9.3 final vertical  bend levels the g-2 M5 line </a:t>
            </a:r>
          </a:p>
          <a:p>
            <a:pPr marL="855663" lvl="1" indent="-346075">
              <a:spcAft>
                <a:spcPts val="300"/>
              </a:spcAft>
            </a:pPr>
            <a:r>
              <a:rPr lang="en-US" sz="1800" dirty="0">
                <a:sym typeface="Symbol"/>
              </a:rPr>
              <a:t>Final separation ~6.5’ above Mu2e at level of g-2 </a:t>
            </a:r>
            <a:r>
              <a:rPr lang="en-US" sz="1800" dirty="0" smtClean="0">
                <a:sym typeface="Symbol"/>
              </a:rPr>
              <a:t>ring</a:t>
            </a:r>
          </a:p>
          <a:p>
            <a:pPr marL="855663" lvl="1" indent="-346075">
              <a:spcAft>
                <a:spcPts val="300"/>
              </a:spcAft>
            </a:pPr>
            <a:r>
              <a:rPr lang="en-US" sz="1800" dirty="0" smtClean="0">
                <a:sym typeface="Symbol"/>
              </a:rPr>
              <a:t>Realignment </a:t>
            </a:r>
            <a:r>
              <a:rPr lang="en-US" sz="1800" dirty="0">
                <a:sym typeface="Symbol"/>
              </a:rPr>
              <a:t>of reversing bend will be required between g-2/Mu2e run periods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-18034" y="5065462"/>
            <a:ext cx="9144000" cy="11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Bend and Enclosure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Mu2e/g-2 experiment locations and separate beamline enclosures are achieved </a:t>
            </a:r>
            <a:r>
              <a:rPr lang="en-US" dirty="0"/>
              <a:t>through two </a:t>
            </a:r>
            <a:r>
              <a:rPr lang="en-US" dirty="0" smtClean="0"/>
              <a:t>independent </a:t>
            </a:r>
            <a:r>
              <a:rPr lang="en-US" dirty="0"/>
              <a:t>horizontal </a:t>
            </a:r>
            <a:r>
              <a:rPr lang="en-US" dirty="0" smtClean="0"/>
              <a:t>bend strings.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122714"/>
            <a:ext cx="8519160" cy="400594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/>
            <a:r>
              <a:rPr lang="en-US" dirty="0" smtClean="0"/>
              <a:t>The two left bends determine the bearings and locations of the MC-1 (g-2) and Mu2e experiments.</a:t>
            </a:r>
          </a:p>
          <a:p>
            <a:pPr lvl="2" indent="-342900"/>
            <a:r>
              <a:rPr lang="en-US" dirty="0" smtClean="0"/>
              <a:t>MC-1 location is constrained by road, utility corridors and maximal distance from strong Mu2e magnetic fields</a:t>
            </a:r>
          </a:p>
          <a:p>
            <a:pPr lvl="2" indent="-342900"/>
            <a:r>
              <a:rPr lang="en-US" dirty="0" smtClean="0"/>
              <a:t>40.5º of total Mu2e </a:t>
            </a:r>
            <a:r>
              <a:rPr lang="en-US" dirty="0"/>
              <a:t>bend required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steer </a:t>
            </a:r>
            <a:r>
              <a:rPr lang="en-US" dirty="0"/>
              <a:t>away from MC1 </a:t>
            </a:r>
            <a:r>
              <a:rPr lang="en-US" dirty="0" smtClean="0"/>
              <a:t>building for </a:t>
            </a:r>
            <a:br>
              <a:rPr lang="en-US" dirty="0" smtClean="0"/>
            </a:br>
            <a:r>
              <a:rPr lang="en-US" dirty="0" smtClean="0"/>
              <a:t>sufficient shielding</a:t>
            </a:r>
          </a:p>
          <a:p>
            <a:pPr lvl="2" indent="-342900"/>
            <a:r>
              <a:rPr lang="en-US" dirty="0" smtClean="0"/>
              <a:t>Wetlands limit overall length of the </a:t>
            </a:r>
            <a:br>
              <a:rPr lang="en-US" dirty="0" smtClean="0"/>
            </a:br>
            <a:r>
              <a:rPr lang="en-US" dirty="0" smtClean="0"/>
              <a:t>Mu2e line</a:t>
            </a: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40" y="3596640"/>
            <a:ext cx="3686860" cy="24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4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Bend Optics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773885" cy="4987867"/>
          </a:xfrm>
        </p:spPr>
        <p:txBody>
          <a:bodyPr/>
          <a:lstStyle/>
          <a:p>
            <a:r>
              <a:rPr lang="en-US" dirty="0">
                <a:solidFill>
                  <a:srgbClr val="006600"/>
                </a:solidFill>
              </a:rPr>
              <a:t>Horizontal Bend details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A total of 40.5º  </a:t>
            </a:r>
            <a:r>
              <a:rPr lang="en-US" sz="1800" dirty="0"/>
              <a:t>generated by </a:t>
            </a:r>
            <a:r>
              <a:rPr lang="en-US" sz="1800" dirty="0" smtClean="0"/>
              <a:t>two mirror symmetric sections.</a:t>
            </a:r>
          </a:p>
          <a:p>
            <a:pPr lvl="2">
              <a:spcAft>
                <a:spcPts val="300"/>
              </a:spcAft>
            </a:pPr>
            <a:r>
              <a:rPr lang="en-US" sz="1600" dirty="0" smtClean="0"/>
              <a:t>Each consists of two</a:t>
            </a:r>
            <a:r>
              <a:rPr lang="en-US" sz="1600" dirty="0" smtClean="0"/>
              <a:t> </a:t>
            </a:r>
            <a:r>
              <a:rPr lang="en-US" sz="1600" dirty="0"/>
              <a:t>6‑4‑120 type dipole </a:t>
            </a:r>
            <a:r>
              <a:rPr lang="en-US" sz="1600" dirty="0" smtClean="0"/>
              <a:t>magnets (SDFW) </a:t>
            </a:r>
            <a:r>
              <a:rPr lang="en-US" sz="1600" dirty="0"/>
              <a:t>powered in series followed by a stronger 6-3-120 dipole to deliver 2 × </a:t>
            </a:r>
            <a:r>
              <a:rPr lang="en-US" sz="1600" dirty="0" smtClean="0"/>
              <a:t>6.25</a:t>
            </a:r>
            <a:r>
              <a:rPr lang="en-US" sz="1600" dirty="0" smtClean="0">
                <a:sym typeface="Symbol"/>
              </a:rPr>
              <a:t>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/>
              <a:t>7.75</a:t>
            </a:r>
            <a:r>
              <a:rPr lang="en-US" sz="1600" dirty="0" smtClean="0">
                <a:sym typeface="Symbol"/>
              </a:rPr>
              <a:t></a:t>
            </a:r>
            <a:r>
              <a:rPr lang="en-US" sz="1600" dirty="0" smtClean="0"/>
              <a:t> </a:t>
            </a:r>
            <a:r>
              <a:rPr lang="en-US" sz="1600" dirty="0"/>
              <a:t>of horizontal bend, </a:t>
            </a:r>
            <a:r>
              <a:rPr lang="en-US" sz="1600" dirty="0" smtClean="0"/>
              <a:t>respectively.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Bend </a:t>
            </a:r>
            <a:r>
              <a:rPr lang="en-US" sz="1800" dirty="0"/>
              <a:t>string as close as possible to last vertical bend; 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T</a:t>
            </a:r>
            <a:r>
              <a:rPr lang="en-US" sz="1800" dirty="0" smtClean="0"/>
              <a:t>his </a:t>
            </a:r>
            <a:r>
              <a:rPr lang="en-US" sz="1800" dirty="0"/>
              <a:t>section must fulfill conditions for a linear </a:t>
            </a:r>
            <a:r>
              <a:rPr lang="en-US" sz="1800" dirty="0" err="1" smtClean="0"/>
              <a:t>achromat</a:t>
            </a:r>
            <a:r>
              <a:rPr lang="en-US" sz="1800" dirty="0" smtClean="0"/>
              <a:t>; i.e.  </a:t>
            </a:r>
            <a:r>
              <a:rPr lang="en-US" sz="1800" dirty="0"/>
              <a:t>Phase advance and compact dipole placement for dispersion cancellation </a:t>
            </a:r>
            <a:r>
              <a:rPr lang="en-US" sz="1800" dirty="0" smtClean="0"/>
              <a:t>highly constrain </a:t>
            </a:r>
            <a:r>
              <a:rPr lang="en-US" sz="1800" dirty="0"/>
              <a:t>the optics of this section</a:t>
            </a:r>
            <a:r>
              <a:rPr lang="en-US" sz="1800" dirty="0" smtClean="0"/>
              <a:t>.</a:t>
            </a:r>
            <a:endParaRPr lang="en-US" sz="1800" dirty="0"/>
          </a:p>
          <a:p>
            <a:pPr lvl="1">
              <a:spcAft>
                <a:spcPts val="300"/>
              </a:spcAft>
            </a:pPr>
            <a:r>
              <a:rPr lang="en-US" sz="1800" dirty="0" smtClean="0"/>
              <a:t>Trims have been installed upstream,</a:t>
            </a:r>
          </a:p>
          <a:p>
            <a:pPr marL="457200" lvl="1" indent="0">
              <a:spcAft>
                <a:spcPts val="300"/>
              </a:spcAft>
              <a:buNone/>
            </a:pPr>
            <a:r>
              <a:rPr lang="en-US" sz="1800" dirty="0"/>
              <a:t> </a:t>
            </a:r>
            <a:r>
              <a:rPr lang="en-US" sz="1800" dirty="0" smtClean="0"/>
              <a:t>   downstream and center to provide </a:t>
            </a:r>
          </a:p>
          <a:p>
            <a:pPr marL="457200" lvl="1" indent="0">
              <a:spcAft>
                <a:spcPts val="300"/>
              </a:spcAft>
              <a:buNone/>
            </a:pPr>
            <a:r>
              <a:rPr lang="en-US" sz="1800" dirty="0" smtClean="0"/>
              <a:t>   10% of net bend correction.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- Mu2e CD2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9" y="3984172"/>
            <a:ext cx="4136565" cy="22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6835</TotalTime>
  <Words>1548</Words>
  <Application>Microsoft Macintosh PowerPoint</Application>
  <PresentationFormat>On-screen Show (4:3)</PresentationFormat>
  <Paragraphs>211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FermilabTemplate</vt:lpstr>
      <vt:lpstr>Fermilab: Footer Only</vt:lpstr>
      <vt:lpstr>Mu2e External Beamline</vt:lpstr>
      <vt:lpstr>WBS 475.02.07    External Beamline</vt:lpstr>
      <vt:lpstr>External Beamline Requirements</vt:lpstr>
      <vt:lpstr>External Beam line Requirements</vt:lpstr>
      <vt:lpstr>Mu2e/g-2 Extraction and Upstream Design</vt:lpstr>
      <vt:lpstr>M4 /M5  Common section Design</vt:lpstr>
      <vt:lpstr>M4 /M5 beamline Separation Design</vt:lpstr>
      <vt:lpstr>Left Bend and Enclosure Design</vt:lpstr>
      <vt:lpstr>Left Bend Optics Design</vt:lpstr>
      <vt:lpstr>Extinction Section Considerations*</vt:lpstr>
      <vt:lpstr>Extinction Optics</vt:lpstr>
      <vt:lpstr>Final Focus Design</vt:lpstr>
      <vt:lpstr>Significant Changes since CD-1</vt:lpstr>
      <vt:lpstr>Value Engineering since CD-1</vt:lpstr>
      <vt:lpstr>Performance</vt:lpstr>
      <vt:lpstr>Remaining work before CD-3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Eric Prebys</cp:lastModifiedBy>
  <cp:revision>413</cp:revision>
  <cp:lastPrinted>2014-06-04T17:18:59Z</cp:lastPrinted>
  <dcterms:created xsi:type="dcterms:W3CDTF">2014-01-03T20:18:13Z</dcterms:created>
  <dcterms:modified xsi:type="dcterms:W3CDTF">2014-10-17T01:28:12Z</dcterms:modified>
</cp:coreProperties>
</file>