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wdp" ContentType="image/vnd.ms-photo"/>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embeddings/oleObject1.bin" ContentType="application/vnd.openxmlformats-officedocument.oleObject"/>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82" r:id="rId2"/>
  </p:sldMasterIdLst>
  <p:notesMasterIdLst>
    <p:notesMasterId r:id="rId48"/>
  </p:notesMasterIdLst>
  <p:handoutMasterIdLst>
    <p:handoutMasterId r:id="rId49"/>
  </p:handoutMasterIdLst>
  <p:sldIdLst>
    <p:sldId id="256" r:id="rId3"/>
    <p:sldId id="259" r:id="rId4"/>
    <p:sldId id="260" r:id="rId5"/>
    <p:sldId id="261" r:id="rId6"/>
    <p:sldId id="262" r:id="rId7"/>
    <p:sldId id="263" r:id="rId8"/>
    <p:sldId id="280" r:id="rId9"/>
    <p:sldId id="257" r:id="rId10"/>
    <p:sldId id="264" r:id="rId11"/>
    <p:sldId id="265" r:id="rId12"/>
    <p:sldId id="30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82" r:id="rId27"/>
    <p:sldId id="279" r:id="rId28"/>
    <p:sldId id="281" r:id="rId29"/>
    <p:sldId id="283" r:id="rId30"/>
    <p:sldId id="307" r:id="rId31"/>
    <p:sldId id="285" r:id="rId32"/>
    <p:sldId id="286" r:id="rId33"/>
    <p:sldId id="304" r:id="rId34"/>
    <p:sldId id="288" r:id="rId35"/>
    <p:sldId id="306" r:id="rId36"/>
    <p:sldId id="290" r:id="rId37"/>
    <p:sldId id="291" r:id="rId38"/>
    <p:sldId id="292" r:id="rId39"/>
    <p:sldId id="289" r:id="rId40"/>
    <p:sldId id="293" r:id="rId41"/>
    <p:sldId id="294" r:id="rId42"/>
    <p:sldId id="295" r:id="rId43"/>
    <p:sldId id="296" r:id="rId44"/>
    <p:sldId id="297" r:id="rId45"/>
    <p:sldId id="298" r:id="rId46"/>
    <p:sldId id="303" r:id="rId47"/>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1C6B11"/>
    <a:srgbClr val="BD1F24"/>
    <a:srgbClr val="DA592A"/>
    <a:srgbClr val="808080"/>
    <a:srgbClr val="154D81"/>
    <a:srgbClr val="DF652C"/>
    <a:srgbClr val="E0692D"/>
    <a:srgbClr val="DF6424"/>
    <a:srgbClr val="D3542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100" d="100"/>
          <a:sy n="100" d="100"/>
        </p:scale>
        <p:origin x="-416" y="-104"/>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printerSettings" Target="printerSettings/printerSettings1.bin"/><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notesMaster" Target="notesMasters/notesMaster1.xml"/><Relationship Id="rId4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Macintosh%20HD:Users:Coleman:Desktop:47502%202014%2010%2004%20Mu2e%20DoE%20CD2%20Accelerator%20L3%20r2.xlsx" TargetMode="Externa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Macintosh%20HD:Users:Coleman:Downloads:47502%202014%2010%2009%20Mu2e%20DoE%20CD2%20Accelerator%20L3%20r3.xlsx" TargetMode="Externa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oleObject" Target="Macintosh%20HD:Users:Coleman:Downloads:47502%202014%2010%2009%20Mu2e%20DoE%20CD2%20Accelerator%20L3%20r3.xlsx" TargetMode="External"/></Relationships>
</file>

<file path=ppt/charts/_rels/chart4.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oleObject" Target="Macintosh%20HD:Users:Coleman:Downloads:47502%202014%2010%2009%20Mu2e%20DoE%20CD2%20Accelerator%20L3%20r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[47502 2014 10 04 Mu2e DoE CD2 Accelerator L3 r2.xlsx]Resource Type 4750209!PivotTable1</c:name>
    <c:fmtId val="-1"/>
  </c:pivotSource>
  <c:chart>
    <c:autoTitleDeleted val="1"/>
    <c:pivotFmts>
      <c:pivotFmt>
        <c:idx val="0"/>
        <c:marker>
          <c:symbol val="none"/>
        </c:marker>
        <c:dLbl>
          <c:idx val="0"/>
          <c:spPr/>
          <c:txPr>
            <a:bodyPr/>
            <a:lstStyle/>
            <a:p>
              <a:pPr>
                <a:defRPr/>
              </a:pPr>
              <a:endParaRPr lang="en-US"/>
            </a:p>
          </c:txPr>
          <c:showLegendKey val="0"/>
          <c:showVal val="1"/>
          <c:showCatName val="0"/>
          <c:showSerName val="0"/>
          <c:showPercent val="1"/>
          <c:showBubbleSize val="0"/>
          <c:separator>
</c:separator>
        </c:dLbl>
      </c:pivotFmt>
    </c:pivotFmts>
    <c:plotArea>
      <c:layout/>
      <c:pieChart>
        <c:varyColors val="1"/>
        <c:ser>
          <c:idx val="0"/>
          <c:order val="0"/>
          <c:tx>
            <c:strRef>
              <c:f>'Resource Type 4750209'!$B$6:$B$7</c:f>
              <c:strCache>
                <c:ptCount val="1"/>
                <c:pt idx="0">
                  <c:v>Total</c:v>
                </c:pt>
              </c:strCache>
            </c:strRef>
          </c:tx>
          <c:dLbls>
            <c:txPr>
              <a:bodyPr/>
              <a:lstStyle/>
              <a:p>
                <a:pPr>
                  <a:defRPr/>
                </a:pPr>
                <a:endParaRPr lang="en-US"/>
              </a:p>
            </c:txPr>
            <c:showLegendKey val="0"/>
            <c:showVal val="1"/>
            <c:showCatName val="0"/>
            <c:showSerName val="0"/>
            <c:showPercent val="1"/>
            <c:showBubbleSize val="0"/>
            <c:separator>
</c:separator>
            <c:showLeaderLines val="1"/>
          </c:dLbls>
          <c:cat>
            <c:strRef>
              <c:f>'Resource Type 4750209'!$A$8:$A$11</c:f>
              <c:strCache>
                <c:ptCount val="3"/>
                <c:pt idx="0">
                  <c:v>L Labor</c:v>
                </c:pt>
                <c:pt idx="1">
                  <c:v>M Material</c:v>
                </c:pt>
                <c:pt idx="2">
                  <c:v>N Non-Fermi Labor</c:v>
                </c:pt>
              </c:strCache>
            </c:strRef>
          </c:cat>
          <c:val>
            <c:numRef>
              <c:f>'Resource Type 4750209'!$B$8:$B$11</c:f>
              <c:numCache>
                <c:formatCode>###,###,</c:formatCode>
                <c:ptCount val="3"/>
                <c:pt idx="0">
                  <c:v>4.4830510266E6</c:v>
                </c:pt>
                <c:pt idx="1">
                  <c:v>5.8476752986E6</c:v>
                </c:pt>
                <c:pt idx="2">
                  <c:v>15590.2469</c:v>
                </c:pt>
              </c:numCache>
            </c:numRef>
          </c:val>
        </c:ser>
        <c:dLbls>
          <c:showLegendKey val="0"/>
          <c:showVal val="0"/>
          <c:showCatName val="0"/>
          <c:showSerName val="0"/>
          <c:showPercent val="0"/>
          <c:showBubbleSize val="0"/>
          <c:showLeaderLines val="1"/>
        </c:dLbls>
        <c:firstSliceAng val="0"/>
      </c:pieChart>
    </c:plotArea>
    <c:legend>
      <c:legendPos val="r"/>
      <c:layout/>
      <c:overlay val="0"/>
    </c:legend>
    <c:plotVisOnly val="1"/>
    <c:dispBlanksAs val="zero"/>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[47502 2014 10 09 Mu2e DoE CD2 Accelerator L3 r3.xlsx]Estimate Type 4750209!PivotTable2</c:name>
    <c:fmtId val="-1"/>
  </c:pivotSource>
  <c:chart>
    <c:autoTitleDeleted val="1"/>
    <c:pivotFmts>
      <c:pivotFmt>
        <c:idx val="0"/>
        <c:marker>
          <c:symbol val="none"/>
        </c:marker>
        <c:dLbl>
          <c:idx val="0"/>
          <c:spPr/>
          <c:txPr>
            <a:bodyPr/>
            <a:lstStyle/>
            <a:p>
              <a:pPr>
                <a:defRPr/>
              </a:pPr>
              <a:endParaRPr lang="en-US"/>
            </a:p>
          </c:txPr>
          <c:showLegendKey val="0"/>
          <c:showVal val="1"/>
          <c:showCatName val="0"/>
          <c:showSerName val="0"/>
          <c:showPercent val="1"/>
          <c:showBubbleSize val="0"/>
          <c:separator>
</c:separator>
        </c:dLbl>
      </c:pivotFmt>
    </c:pivotFmts>
    <c:plotArea>
      <c:layout/>
      <c:pieChart>
        <c:varyColors val="1"/>
        <c:ser>
          <c:idx val="0"/>
          <c:order val="0"/>
          <c:tx>
            <c:strRef>
              <c:f>'Estimate Type 4750209'!$B$6:$B$7</c:f>
              <c:strCache>
                <c:ptCount val="1"/>
                <c:pt idx="0">
                  <c:v>Total</c:v>
                </c:pt>
              </c:strCache>
            </c:strRef>
          </c:tx>
          <c:dLbls>
            <c:txPr>
              <a:bodyPr/>
              <a:lstStyle/>
              <a:p>
                <a:pPr>
                  <a:defRPr/>
                </a:pPr>
                <a:endParaRPr lang="en-US"/>
              </a:p>
            </c:txPr>
            <c:showLegendKey val="0"/>
            <c:showVal val="1"/>
            <c:showCatName val="0"/>
            <c:showSerName val="0"/>
            <c:showPercent val="1"/>
            <c:showBubbleSize val="0"/>
            <c:separator>
</c:separator>
            <c:showLeaderLines val="1"/>
          </c:dLbls>
          <c:cat>
            <c:strRef>
              <c:f>'Estimate Type 4750209'!$A$8:$A$13</c:f>
              <c:strCache>
                <c:ptCount val="5"/>
                <c:pt idx="0">
                  <c:v>L1 Actual / M1 Existing P.O.</c:v>
                </c:pt>
                <c:pt idx="1">
                  <c:v>L2 LOE Task / M2 Procurements for LOE/Oversight Work</c:v>
                </c:pt>
                <c:pt idx="2">
                  <c:v>L3 / M3  Advanced</c:v>
                </c:pt>
                <c:pt idx="3">
                  <c:v>L4 / M4 Preliminary</c:v>
                </c:pt>
                <c:pt idx="4">
                  <c:v>L5 / M5 Conceptual</c:v>
                </c:pt>
              </c:strCache>
            </c:strRef>
          </c:cat>
          <c:val>
            <c:numRef>
              <c:f>'Estimate Type 4750209'!$B$8:$B$13</c:f>
              <c:numCache>
                <c:formatCode>###,###,</c:formatCode>
                <c:ptCount val="5"/>
                <c:pt idx="0">
                  <c:v>1.2251783728E6</c:v>
                </c:pt>
                <c:pt idx="1">
                  <c:v>422591.8322000001</c:v>
                </c:pt>
                <c:pt idx="2">
                  <c:v>1.2834250957E6</c:v>
                </c:pt>
                <c:pt idx="3">
                  <c:v>7.4103576412E6</c:v>
                </c:pt>
                <c:pt idx="4">
                  <c:v>4763.6302</c:v>
                </c:pt>
              </c:numCache>
            </c:numRef>
          </c:val>
        </c:ser>
        <c:dLbls>
          <c:showLegendKey val="0"/>
          <c:showVal val="0"/>
          <c:showCatName val="0"/>
          <c:showSerName val="0"/>
          <c:showPercent val="0"/>
          <c:showBubbleSize val="0"/>
          <c:showLeaderLines val="1"/>
        </c:dLbls>
        <c:firstSliceAng val="0"/>
      </c:pieChart>
    </c:plotArea>
    <c:legend>
      <c:legendPos val="r"/>
      <c:layout/>
      <c:overlay val="0"/>
    </c:legend>
    <c:plotVisOnly val="1"/>
    <c:dispBlanksAs val="zero"/>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0"/>
          <c:order val="0"/>
          <c:tx>
            <c:strRef>
              <c:f>'Labor and Material 4750209'!$B$24</c:f>
              <c:strCache>
                <c:ptCount val="1"/>
                <c:pt idx="0">
                  <c:v>L Labor</c:v>
                </c:pt>
              </c:strCache>
            </c:strRef>
          </c:tx>
          <c:invertIfNegative val="0"/>
          <c:cat>
            <c:numRef>
              <c:f>'Labor and Material 4750209'!$A$25:$A$30</c:f>
              <c:numCache>
                <c:formatCode>"FY"yy</c:formatCode>
                <c:ptCount val="6"/>
                <c:pt idx="0">
                  <c:v>42277.0</c:v>
                </c:pt>
                <c:pt idx="1">
                  <c:v>42643.0</c:v>
                </c:pt>
                <c:pt idx="2">
                  <c:v>43008.0</c:v>
                </c:pt>
                <c:pt idx="3">
                  <c:v>43373.0</c:v>
                </c:pt>
                <c:pt idx="4">
                  <c:v>43738.0</c:v>
                </c:pt>
                <c:pt idx="5">
                  <c:v>44104.0</c:v>
                </c:pt>
              </c:numCache>
            </c:numRef>
          </c:cat>
          <c:val>
            <c:numRef>
              <c:f>'Labor and Material 4750209'!$B$25:$B$30</c:f>
              <c:numCache>
                <c:formatCode>###,###,</c:formatCode>
                <c:ptCount val="6"/>
                <c:pt idx="0">
                  <c:v>630214.8638</c:v>
                </c:pt>
                <c:pt idx="1">
                  <c:v>539269.2446000001</c:v>
                </c:pt>
                <c:pt idx="2">
                  <c:v>270375.817</c:v>
                </c:pt>
                <c:pt idx="3">
                  <c:v>349663.3008</c:v>
                </c:pt>
                <c:pt idx="4">
                  <c:v>710695.5638</c:v>
                </c:pt>
                <c:pt idx="5">
                  <c:v>658962.9453999999</c:v>
                </c:pt>
              </c:numCache>
            </c:numRef>
          </c:val>
        </c:ser>
        <c:ser>
          <c:idx val="3"/>
          <c:order val="1"/>
          <c:tx>
            <c:strRef>
              <c:f>'Labor and Material 4750209'!$C$24</c:f>
              <c:strCache>
                <c:ptCount val="1"/>
                <c:pt idx="0">
                  <c:v>M Material</c:v>
                </c:pt>
              </c:strCache>
            </c:strRef>
          </c:tx>
          <c:spPr>
            <a:solidFill>
              <a:srgbClr val="C0504D"/>
            </a:solidFill>
          </c:spPr>
          <c:invertIfNegative val="0"/>
          <c:cat>
            <c:numRef>
              <c:f>'Labor and Material 4750209'!$A$25:$A$30</c:f>
              <c:numCache>
                <c:formatCode>"FY"yy</c:formatCode>
                <c:ptCount val="6"/>
                <c:pt idx="0">
                  <c:v>42277.0</c:v>
                </c:pt>
                <c:pt idx="1">
                  <c:v>42643.0</c:v>
                </c:pt>
                <c:pt idx="2">
                  <c:v>43008.0</c:v>
                </c:pt>
                <c:pt idx="3">
                  <c:v>43373.0</c:v>
                </c:pt>
                <c:pt idx="4">
                  <c:v>43738.0</c:v>
                </c:pt>
                <c:pt idx="5">
                  <c:v>44104.0</c:v>
                </c:pt>
              </c:numCache>
            </c:numRef>
          </c:cat>
          <c:val>
            <c:numRef>
              <c:f>'Labor and Material 4750209'!$C$25:$C$30</c:f>
              <c:numCache>
                <c:formatCode>###,###,</c:formatCode>
                <c:ptCount val="6"/>
                <c:pt idx="0">
                  <c:v>352997.9665</c:v>
                </c:pt>
                <c:pt idx="1">
                  <c:v>533706.448</c:v>
                </c:pt>
                <c:pt idx="2">
                  <c:v>484157.1424</c:v>
                </c:pt>
                <c:pt idx="3">
                  <c:v>329910.7522</c:v>
                </c:pt>
                <c:pt idx="4">
                  <c:v>3.4154128965E6</c:v>
                </c:pt>
                <c:pt idx="5">
                  <c:v>0.0</c:v>
                </c:pt>
              </c:numCache>
            </c:numRef>
          </c:val>
        </c:ser>
        <c:ser>
          <c:idx val="2"/>
          <c:order val="2"/>
          <c:tx>
            <c:strRef>
              <c:f>'Labor and Material 4750209'!$D$24</c:f>
              <c:strCache>
                <c:ptCount val="1"/>
                <c:pt idx="0">
                  <c:v>Non-Fermi Labor</c:v>
                </c:pt>
              </c:strCache>
            </c:strRef>
          </c:tx>
          <c:invertIfNegative val="0"/>
          <c:cat>
            <c:numRef>
              <c:f>'Labor and Material 4750209'!$A$25:$A$30</c:f>
              <c:numCache>
                <c:formatCode>"FY"yy</c:formatCode>
                <c:ptCount val="6"/>
                <c:pt idx="0">
                  <c:v>42277.0</c:v>
                </c:pt>
                <c:pt idx="1">
                  <c:v>42643.0</c:v>
                </c:pt>
                <c:pt idx="2">
                  <c:v>43008.0</c:v>
                </c:pt>
                <c:pt idx="3">
                  <c:v>43373.0</c:v>
                </c:pt>
                <c:pt idx="4">
                  <c:v>43738.0</c:v>
                </c:pt>
                <c:pt idx="5">
                  <c:v>44104.0</c:v>
                </c:pt>
              </c:numCache>
            </c:numRef>
          </c:cat>
          <c:val>
            <c:numRef>
              <c:f>'Labor and Material 4750209'!$D$25:$D$30</c:f>
              <c:numCache>
                <c:formatCode>###,###,</c:formatCode>
                <c:ptCount val="6"/>
                <c:pt idx="0">
                  <c:v>0.0</c:v>
                </c:pt>
                <c:pt idx="1">
                  <c:v>0.0</c:v>
                </c:pt>
                <c:pt idx="2">
                  <c:v>0.0</c:v>
                </c:pt>
                <c:pt idx="3">
                  <c:v>0.0</c:v>
                </c:pt>
                <c:pt idx="4">
                  <c:v>15590.2469</c:v>
                </c:pt>
                <c:pt idx="5">
                  <c:v>0.0</c:v>
                </c:pt>
              </c:numCache>
            </c:numRef>
          </c:val>
        </c:ser>
        <c:dLbls>
          <c:showLegendKey val="0"/>
          <c:showVal val="0"/>
          <c:showCatName val="0"/>
          <c:showSerName val="0"/>
          <c:showPercent val="0"/>
          <c:showBubbleSize val="0"/>
        </c:dLbls>
        <c:gapWidth val="150"/>
        <c:overlap val="100"/>
        <c:axId val="2120519944"/>
        <c:axId val="2120523320"/>
      </c:barChart>
      <c:lineChart>
        <c:grouping val="standard"/>
        <c:varyColors val="0"/>
        <c:ser>
          <c:idx val="1"/>
          <c:order val="3"/>
          <c:tx>
            <c:strRef>
              <c:f>'Labor and Material 4750209'!$E$24</c:f>
              <c:strCache>
                <c:ptCount val="1"/>
                <c:pt idx="0">
                  <c:v>Cumulative Total</c:v>
                </c:pt>
              </c:strCache>
            </c:strRef>
          </c:tx>
          <c:spPr>
            <a:ln>
              <a:solidFill>
                <a:srgbClr val="7030A0"/>
              </a:solidFill>
            </a:ln>
          </c:spPr>
          <c:marker>
            <c:symbol val="none"/>
          </c:marker>
          <c:cat>
            <c:numRef>
              <c:f>'Labor and Material 4750209'!$A$25:$A$30</c:f>
              <c:numCache>
                <c:formatCode>"FY"yy</c:formatCode>
                <c:ptCount val="6"/>
                <c:pt idx="0">
                  <c:v>42277.0</c:v>
                </c:pt>
                <c:pt idx="1">
                  <c:v>42643.0</c:v>
                </c:pt>
                <c:pt idx="2">
                  <c:v>43008.0</c:v>
                </c:pt>
                <c:pt idx="3">
                  <c:v>43373.0</c:v>
                </c:pt>
                <c:pt idx="4">
                  <c:v>43738.0</c:v>
                </c:pt>
                <c:pt idx="5">
                  <c:v>44104.0</c:v>
                </c:pt>
              </c:numCache>
            </c:numRef>
          </c:cat>
          <c:val>
            <c:numRef>
              <c:f>'Labor and Material 4750209'!$E$25:$E$30</c:f>
              <c:numCache>
                <c:formatCode>###,###,</c:formatCode>
                <c:ptCount val="6"/>
                <c:pt idx="0">
                  <c:v>3.0385722145E6</c:v>
                </c:pt>
                <c:pt idx="1">
                  <c:v>4.1115479071E6</c:v>
                </c:pt>
                <c:pt idx="2">
                  <c:v>4.8660808665E6</c:v>
                </c:pt>
                <c:pt idx="3">
                  <c:v>5.5456549195E6</c:v>
                </c:pt>
                <c:pt idx="4">
                  <c:v>9.6873536267E6</c:v>
                </c:pt>
                <c:pt idx="5">
                  <c:v>1.03463165721E7</c:v>
                </c:pt>
              </c:numCache>
            </c:numRef>
          </c:val>
          <c:smooth val="0"/>
        </c:ser>
        <c:dLbls>
          <c:showLegendKey val="0"/>
          <c:showVal val="0"/>
          <c:showCatName val="0"/>
          <c:showSerName val="0"/>
          <c:showPercent val="0"/>
          <c:showBubbleSize val="0"/>
        </c:dLbls>
        <c:marker val="1"/>
        <c:smooth val="0"/>
        <c:axId val="2120534088"/>
        <c:axId val="2120528648"/>
      </c:lineChart>
      <c:dateAx>
        <c:axId val="2120519944"/>
        <c:scaling>
          <c:orientation val="minMax"/>
        </c:scaling>
        <c:delete val="0"/>
        <c:axPos val="b"/>
        <c:numFmt formatCode="&quot;FY&quot;yy" sourceLinked="1"/>
        <c:majorTickMark val="out"/>
        <c:minorTickMark val="none"/>
        <c:tickLblPos val="nextTo"/>
        <c:crossAx val="2120523320"/>
        <c:crosses val="autoZero"/>
        <c:auto val="1"/>
        <c:lblOffset val="100"/>
        <c:baseTimeUnit val="years"/>
      </c:dateAx>
      <c:valAx>
        <c:axId val="2120523320"/>
        <c:scaling>
          <c:orientation val="minMax"/>
        </c:scaling>
        <c:delete val="0"/>
        <c:axPos val="l"/>
        <c:majorGridlines/>
        <c:title>
          <c:tx>
            <c:rich>
              <a:bodyPr rot="-5400000" vert="horz"/>
              <a:lstStyle/>
              <a:p>
                <a:pPr>
                  <a:defRPr/>
                </a:pPr>
                <a:r>
                  <a:rPr lang="en-US"/>
                  <a:t>Annual Cost $K</a:t>
                </a:r>
              </a:p>
            </c:rich>
          </c:tx>
          <c:layout/>
          <c:overlay val="0"/>
        </c:title>
        <c:numFmt formatCode="###,###," sourceLinked="1"/>
        <c:majorTickMark val="out"/>
        <c:minorTickMark val="none"/>
        <c:tickLblPos val="nextTo"/>
        <c:crossAx val="2120519944"/>
        <c:crosses val="autoZero"/>
        <c:crossBetween val="between"/>
      </c:valAx>
      <c:valAx>
        <c:axId val="2120528648"/>
        <c:scaling>
          <c:orientation val="minMax"/>
        </c:scaling>
        <c:delete val="0"/>
        <c:axPos val="r"/>
        <c:title>
          <c:tx>
            <c:rich>
              <a:bodyPr rot="-5400000" vert="horz"/>
              <a:lstStyle/>
              <a:p>
                <a:pPr>
                  <a:defRPr/>
                </a:pPr>
                <a:r>
                  <a:rPr lang="en-US"/>
                  <a:t>Cumulative Cost $K</a:t>
                </a:r>
              </a:p>
              <a:p>
                <a:pPr>
                  <a:defRPr/>
                </a:pPr>
                <a:endParaRPr lang="en-US"/>
              </a:p>
            </c:rich>
          </c:tx>
          <c:layout/>
          <c:overlay val="0"/>
        </c:title>
        <c:numFmt formatCode="###,###," sourceLinked="1"/>
        <c:majorTickMark val="out"/>
        <c:minorTickMark val="none"/>
        <c:tickLblPos val="nextTo"/>
        <c:crossAx val="2120534088"/>
        <c:crosses val="max"/>
        <c:crossBetween val="between"/>
      </c:valAx>
      <c:dateAx>
        <c:axId val="2120534088"/>
        <c:scaling>
          <c:orientation val="minMax"/>
        </c:scaling>
        <c:delete val="1"/>
        <c:axPos val="b"/>
        <c:numFmt formatCode="&quot;FY&quot;yy" sourceLinked="1"/>
        <c:majorTickMark val="out"/>
        <c:minorTickMark val="none"/>
        <c:tickLblPos val="none"/>
        <c:crossAx val="2120528648"/>
        <c:crosses val="autoZero"/>
        <c:auto val="1"/>
        <c:lblOffset val="100"/>
        <c:baseTimeUnit val="years"/>
        <c:majorUnit val="1.0"/>
        <c:minorUnit val="1.0"/>
      </c:dateAx>
      <c:spPr>
        <a:noFill/>
        <a:ln w="25400">
          <a:noFill/>
        </a:ln>
      </c:spPr>
    </c:plotArea>
    <c:legend>
      <c:legendPos val="b"/>
      <c:layout/>
      <c:overlay val="0"/>
    </c:legend>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1"/>
          <c:order val="0"/>
          <c:tx>
            <c:strRef>
              <c:f>'FTE''s 4750209'!$B$26</c:f>
              <c:strCache>
                <c:ptCount val="1"/>
                <c:pt idx="0">
                  <c:v>AD Administrative</c:v>
                </c:pt>
              </c:strCache>
            </c:strRef>
          </c:tx>
          <c:invertIfNegative val="0"/>
          <c:cat>
            <c:numRef>
              <c:f>'FTE''s 4750209'!$A$27:$A$32</c:f>
              <c:numCache>
                <c:formatCode>"FY"yy</c:formatCode>
                <c:ptCount val="6"/>
                <c:pt idx="0">
                  <c:v>42277.0</c:v>
                </c:pt>
                <c:pt idx="1">
                  <c:v>42643.0</c:v>
                </c:pt>
                <c:pt idx="2">
                  <c:v>43008.0</c:v>
                </c:pt>
                <c:pt idx="3">
                  <c:v>43373.0</c:v>
                </c:pt>
                <c:pt idx="4">
                  <c:v>43738.0</c:v>
                </c:pt>
                <c:pt idx="5">
                  <c:v>44104.0</c:v>
                </c:pt>
              </c:numCache>
            </c:numRef>
          </c:cat>
          <c:val>
            <c:numRef>
              <c:f>'FTE''s 4750209'!$B$27:$B$32</c:f>
              <c:numCache>
                <c:formatCode>#,##0.0</c:formatCode>
                <c:ptCount val="6"/>
                <c:pt idx="0">
                  <c:v>0.0</c:v>
                </c:pt>
                <c:pt idx="1">
                  <c:v>0.0</c:v>
                </c:pt>
                <c:pt idx="2">
                  <c:v>0.026</c:v>
                </c:pt>
                <c:pt idx="3">
                  <c:v>0.0</c:v>
                </c:pt>
                <c:pt idx="4">
                  <c:v>0.0</c:v>
                </c:pt>
                <c:pt idx="5">
                  <c:v>0.0</c:v>
                </c:pt>
              </c:numCache>
            </c:numRef>
          </c:val>
        </c:ser>
        <c:ser>
          <c:idx val="2"/>
          <c:order val="1"/>
          <c:tx>
            <c:strRef>
              <c:f>'FTE''s 4750209'!$C$26</c:f>
              <c:strCache>
                <c:ptCount val="1"/>
                <c:pt idx="0">
                  <c:v>EN Engineering</c:v>
                </c:pt>
              </c:strCache>
            </c:strRef>
          </c:tx>
          <c:invertIfNegative val="0"/>
          <c:cat>
            <c:numRef>
              <c:f>'FTE''s 4750209'!$A$27:$A$32</c:f>
              <c:numCache>
                <c:formatCode>"FY"yy</c:formatCode>
                <c:ptCount val="6"/>
                <c:pt idx="0">
                  <c:v>42277.0</c:v>
                </c:pt>
                <c:pt idx="1">
                  <c:v>42643.0</c:v>
                </c:pt>
                <c:pt idx="2">
                  <c:v>43008.0</c:v>
                </c:pt>
                <c:pt idx="3">
                  <c:v>43373.0</c:v>
                </c:pt>
                <c:pt idx="4">
                  <c:v>43738.0</c:v>
                </c:pt>
                <c:pt idx="5">
                  <c:v>44104.0</c:v>
                </c:pt>
              </c:numCache>
            </c:numRef>
          </c:cat>
          <c:val>
            <c:numRef>
              <c:f>'FTE''s 4750209'!$C$27:$C$32</c:f>
              <c:numCache>
                <c:formatCode>#,##0.0</c:formatCode>
                <c:ptCount val="6"/>
                <c:pt idx="0">
                  <c:v>0.6366</c:v>
                </c:pt>
                <c:pt idx="1">
                  <c:v>1.0918</c:v>
                </c:pt>
                <c:pt idx="2">
                  <c:v>0.3453</c:v>
                </c:pt>
                <c:pt idx="3">
                  <c:v>0.3544</c:v>
                </c:pt>
                <c:pt idx="4">
                  <c:v>0.5058</c:v>
                </c:pt>
                <c:pt idx="5">
                  <c:v>0.994</c:v>
                </c:pt>
              </c:numCache>
            </c:numRef>
          </c:val>
        </c:ser>
        <c:ser>
          <c:idx val="3"/>
          <c:order val="2"/>
          <c:tx>
            <c:strRef>
              <c:f>'FTE''s 4750209'!$D$26</c:f>
              <c:strCache>
                <c:ptCount val="1"/>
                <c:pt idx="0">
                  <c:v>ES Environmental, Safety &amp; Health</c:v>
                </c:pt>
              </c:strCache>
            </c:strRef>
          </c:tx>
          <c:invertIfNegative val="0"/>
          <c:cat>
            <c:numRef>
              <c:f>'FTE''s 4750209'!$A$27:$A$32</c:f>
              <c:numCache>
                <c:formatCode>"FY"yy</c:formatCode>
                <c:ptCount val="6"/>
                <c:pt idx="0">
                  <c:v>42277.0</c:v>
                </c:pt>
                <c:pt idx="1">
                  <c:v>42643.0</c:v>
                </c:pt>
                <c:pt idx="2">
                  <c:v>43008.0</c:v>
                </c:pt>
                <c:pt idx="3">
                  <c:v>43373.0</c:v>
                </c:pt>
                <c:pt idx="4">
                  <c:v>43738.0</c:v>
                </c:pt>
                <c:pt idx="5">
                  <c:v>44104.0</c:v>
                </c:pt>
              </c:numCache>
            </c:numRef>
          </c:cat>
          <c:val>
            <c:numRef>
              <c:f>'FTE''s 4750209'!$D$27:$D$32</c:f>
              <c:numCache>
                <c:formatCode>#,##0.0</c:formatCode>
                <c:ptCount val="6"/>
                <c:pt idx="0">
                  <c:v>0.0113</c:v>
                </c:pt>
                <c:pt idx="1">
                  <c:v>0.0</c:v>
                </c:pt>
                <c:pt idx="2">
                  <c:v>0.0</c:v>
                </c:pt>
                <c:pt idx="3">
                  <c:v>0.0</c:v>
                </c:pt>
                <c:pt idx="4">
                  <c:v>0.0</c:v>
                </c:pt>
                <c:pt idx="5">
                  <c:v>0.0</c:v>
                </c:pt>
              </c:numCache>
            </c:numRef>
          </c:val>
        </c:ser>
        <c:ser>
          <c:idx val="6"/>
          <c:order val="3"/>
          <c:tx>
            <c:strRef>
              <c:f>'FTE''s 4750209'!$E$26</c:f>
              <c:strCache>
                <c:ptCount val="1"/>
                <c:pt idx="0">
                  <c:v>FM Facilities Management</c:v>
                </c:pt>
              </c:strCache>
            </c:strRef>
          </c:tx>
          <c:invertIfNegative val="0"/>
          <c:cat>
            <c:strRef>
              <c:f>'FTE''s 4750209'!$F$26</c:f>
              <c:strCache>
                <c:ptCount val="1"/>
                <c:pt idx="0">
                  <c:v>IT Information Technology</c:v>
                </c:pt>
              </c:strCache>
            </c:strRef>
          </c:cat>
          <c:val>
            <c:numRef>
              <c:f>'FTE''s 4750209'!$E$27:$E$32</c:f>
              <c:numCache>
                <c:formatCode>General</c:formatCode>
                <c:ptCount val="6"/>
              </c:numCache>
            </c:numRef>
          </c:val>
        </c:ser>
        <c:ser>
          <c:idx val="7"/>
          <c:order val="4"/>
          <c:tx>
            <c:strRef>
              <c:f>'FTE''s 4750209'!$F$26:$F$32</c:f>
              <c:strCache>
                <c:ptCount val="1"/>
                <c:pt idx="0">
                  <c:v>IT Information Technology</c:v>
                </c:pt>
              </c:strCache>
            </c:strRef>
          </c:tx>
          <c:invertIfNegative val="0"/>
          <c:cat>
            <c:strRef>
              <c:f>'FTE''s 4750209'!$F$26</c:f>
              <c:strCache>
                <c:ptCount val="1"/>
                <c:pt idx="0">
                  <c:v>IT Information Technology</c:v>
                </c:pt>
              </c:strCache>
            </c:strRef>
          </c:cat>
          <c:val>
            <c:numRef>
              <c:f>'FTE''s 4750209'!$F$27:$F$32</c:f>
              <c:numCache>
                <c:formatCode>General</c:formatCode>
                <c:ptCount val="6"/>
              </c:numCache>
            </c:numRef>
          </c:val>
        </c:ser>
        <c:ser>
          <c:idx val="0"/>
          <c:order val="5"/>
          <c:tx>
            <c:strRef>
              <c:f>'FTE''s 4750209'!$G$26</c:f>
              <c:strCache>
                <c:ptCount val="1"/>
                <c:pt idx="0">
                  <c:v>SC Scientific</c:v>
                </c:pt>
              </c:strCache>
            </c:strRef>
          </c:tx>
          <c:invertIfNegative val="0"/>
          <c:val>
            <c:numRef>
              <c:f>'FTE''s 4750209'!$G$27:$G$32</c:f>
              <c:numCache>
                <c:formatCode>#,##0.0</c:formatCode>
                <c:ptCount val="6"/>
                <c:pt idx="0">
                  <c:v>1.1552</c:v>
                </c:pt>
                <c:pt idx="1">
                  <c:v>0.5139</c:v>
                </c:pt>
                <c:pt idx="2">
                  <c:v>0.4789</c:v>
                </c:pt>
                <c:pt idx="3">
                  <c:v>0.3859</c:v>
                </c:pt>
                <c:pt idx="4">
                  <c:v>0.2943</c:v>
                </c:pt>
                <c:pt idx="5">
                  <c:v>0.2</c:v>
                </c:pt>
              </c:numCache>
            </c:numRef>
          </c:val>
        </c:ser>
        <c:ser>
          <c:idx val="4"/>
          <c:order val="6"/>
          <c:tx>
            <c:strRef>
              <c:f>'FTE''s 4750209'!$H$26</c:f>
              <c:strCache>
                <c:ptCount val="1"/>
                <c:pt idx="0">
                  <c:v>TE Technical</c:v>
                </c:pt>
              </c:strCache>
            </c:strRef>
          </c:tx>
          <c:invertIfNegative val="0"/>
          <c:val>
            <c:numRef>
              <c:f>'FTE''s 4750209'!$H$27:$H$32</c:f>
              <c:numCache>
                <c:formatCode>#,##0.0</c:formatCode>
                <c:ptCount val="6"/>
                <c:pt idx="0">
                  <c:v>0.2795</c:v>
                </c:pt>
                <c:pt idx="1">
                  <c:v>0.3464</c:v>
                </c:pt>
                <c:pt idx="2">
                  <c:v>0.0566</c:v>
                </c:pt>
                <c:pt idx="3">
                  <c:v>0.5931</c:v>
                </c:pt>
                <c:pt idx="4">
                  <c:v>1.9028</c:v>
                </c:pt>
                <c:pt idx="5">
                  <c:v>1.2878</c:v>
                </c:pt>
              </c:numCache>
            </c:numRef>
          </c:val>
        </c:ser>
        <c:dLbls>
          <c:showLegendKey val="0"/>
          <c:showVal val="0"/>
          <c:showCatName val="0"/>
          <c:showSerName val="0"/>
          <c:showPercent val="0"/>
          <c:showBubbleSize val="0"/>
        </c:dLbls>
        <c:gapWidth val="150"/>
        <c:overlap val="100"/>
        <c:axId val="2120737192"/>
        <c:axId val="2120740264"/>
      </c:barChart>
      <c:lineChart>
        <c:grouping val="standard"/>
        <c:varyColors val="0"/>
        <c:ser>
          <c:idx val="5"/>
          <c:order val="7"/>
          <c:tx>
            <c:strRef>
              <c:f>'FTE''s 4750209'!$I$26</c:f>
              <c:strCache>
                <c:ptCount val="1"/>
                <c:pt idx="0">
                  <c:v>Cumulative</c:v>
                </c:pt>
              </c:strCache>
            </c:strRef>
          </c:tx>
          <c:marker>
            <c:symbol val="none"/>
          </c:marker>
          <c:cat>
            <c:strRef>
              <c:f>'FTE''s 4750209'!$F$26</c:f>
              <c:strCache>
                <c:ptCount val="1"/>
                <c:pt idx="0">
                  <c:v>IT Information Technology</c:v>
                </c:pt>
              </c:strCache>
            </c:strRef>
          </c:cat>
          <c:val>
            <c:numRef>
              <c:f>'FTE''s 4750209'!$I$27:$I$32</c:f>
              <c:numCache>
                <c:formatCode>#,##0.0</c:formatCode>
                <c:ptCount val="6"/>
                <c:pt idx="0">
                  <c:v>2.0826</c:v>
                </c:pt>
                <c:pt idx="1">
                  <c:v>4.0347</c:v>
                </c:pt>
                <c:pt idx="2">
                  <c:v>4.9415</c:v>
                </c:pt>
                <c:pt idx="3">
                  <c:v>6.2749</c:v>
                </c:pt>
                <c:pt idx="4">
                  <c:v>8.9778</c:v>
                </c:pt>
                <c:pt idx="5">
                  <c:v>11.4596</c:v>
                </c:pt>
              </c:numCache>
            </c:numRef>
          </c:val>
          <c:smooth val="0"/>
        </c:ser>
        <c:dLbls>
          <c:showLegendKey val="0"/>
          <c:showVal val="0"/>
          <c:showCatName val="0"/>
          <c:showSerName val="0"/>
          <c:showPercent val="0"/>
          <c:showBubbleSize val="0"/>
        </c:dLbls>
        <c:marker val="1"/>
        <c:smooth val="0"/>
        <c:axId val="2119904024"/>
        <c:axId val="2119797752"/>
      </c:lineChart>
      <c:dateAx>
        <c:axId val="2120737192"/>
        <c:scaling>
          <c:orientation val="minMax"/>
        </c:scaling>
        <c:delete val="0"/>
        <c:axPos val="b"/>
        <c:numFmt formatCode="&quot;FY&quot;yy" sourceLinked="1"/>
        <c:majorTickMark val="out"/>
        <c:minorTickMark val="none"/>
        <c:tickLblPos val="nextTo"/>
        <c:crossAx val="2120740264"/>
        <c:crosses val="autoZero"/>
        <c:auto val="1"/>
        <c:lblOffset val="100"/>
        <c:baseTimeUnit val="years"/>
      </c:dateAx>
      <c:valAx>
        <c:axId val="2120740264"/>
        <c:scaling>
          <c:orientation val="minMax"/>
        </c:scaling>
        <c:delete val="0"/>
        <c:axPos val="l"/>
        <c:majorGridlines/>
        <c:title>
          <c:tx>
            <c:rich>
              <a:bodyPr rot="-5400000" vert="horz"/>
              <a:lstStyle/>
              <a:p>
                <a:pPr>
                  <a:defRPr/>
                </a:pPr>
                <a:r>
                  <a:rPr lang="en-US"/>
                  <a:t>Annual FTE's</a:t>
                </a:r>
              </a:p>
            </c:rich>
          </c:tx>
          <c:layout/>
          <c:overlay val="0"/>
        </c:title>
        <c:numFmt formatCode="#,##0.0" sourceLinked="1"/>
        <c:majorTickMark val="out"/>
        <c:minorTickMark val="none"/>
        <c:tickLblPos val="nextTo"/>
        <c:crossAx val="2120737192"/>
        <c:crosses val="autoZero"/>
        <c:crossBetween val="between"/>
      </c:valAx>
      <c:valAx>
        <c:axId val="2119797752"/>
        <c:scaling>
          <c:orientation val="minMax"/>
        </c:scaling>
        <c:delete val="0"/>
        <c:axPos val="r"/>
        <c:title>
          <c:tx>
            <c:rich>
              <a:bodyPr rot="-5400000" vert="horz"/>
              <a:lstStyle/>
              <a:p>
                <a:pPr>
                  <a:defRPr/>
                </a:pPr>
                <a:r>
                  <a:rPr lang="en-US"/>
                  <a:t>Cumulative FTE's</a:t>
                </a:r>
              </a:p>
            </c:rich>
          </c:tx>
          <c:layout/>
          <c:overlay val="0"/>
        </c:title>
        <c:numFmt formatCode="#,##0.0" sourceLinked="1"/>
        <c:majorTickMark val="out"/>
        <c:minorTickMark val="none"/>
        <c:tickLblPos val="nextTo"/>
        <c:crossAx val="2119904024"/>
        <c:crosses val="max"/>
        <c:crossBetween val="between"/>
      </c:valAx>
      <c:catAx>
        <c:axId val="2119904024"/>
        <c:scaling>
          <c:orientation val="minMax"/>
        </c:scaling>
        <c:delete val="1"/>
        <c:axPos val="b"/>
        <c:numFmt formatCode="&quot;FY&quot;yy" sourceLinked="1"/>
        <c:majorTickMark val="out"/>
        <c:minorTickMark val="none"/>
        <c:tickLblPos val="none"/>
        <c:crossAx val="2119797752"/>
        <c:crosses val="autoZero"/>
        <c:auto val="1"/>
        <c:lblAlgn val="ctr"/>
        <c:lblOffset val="100"/>
        <c:noMultiLvlLbl val="0"/>
      </c:catAx>
    </c:plotArea>
    <c:legend>
      <c:legendPos val="b"/>
      <c:layout/>
      <c:overlay val="0"/>
    </c:legend>
    <c:plotVisOnly val="1"/>
    <c:dispBlanksAs val="gap"/>
    <c:showDLblsOverMax val="0"/>
  </c:chart>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CDBFF2-EAFC-446E-8C89-E748F6F6ED3E}" type="doc">
      <dgm:prSet loTypeId="urn:microsoft.com/office/officeart/2005/8/layout/orgChart1" loCatId="hierarchy" qsTypeId="urn:microsoft.com/office/officeart/2005/8/quickstyle/simple1" qsCatId="simple" csTypeId="urn:microsoft.com/office/officeart/2005/8/colors/accent3_2" csCatId="accent3" phldr="1"/>
      <dgm:spPr/>
      <dgm:t>
        <a:bodyPr/>
        <a:lstStyle/>
        <a:p>
          <a:endParaRPr lang="en-US"/>
        </a:p>
      </dgm:t>
    </dgm:pt>
    <dgm:pt modelId="{BE0453B1-219F-427F-A916-7C0725812871}">
      <dgm:prSet phldrT="[Text]" custT="1"/>
      <dgm:spPr>
        <a:solidFill>
          <a:schemeClr val="tx2">
            <a:lumMod val="40000"/>
            <a:lumOff val="60000"/>
          </a:schemeClr>
        </a:solidFill>
        <a:ln>
          <a:solidFill>
            <a:schemeClr val="accent3">
              <a:lumMod val="50000"/>
            </a:schemeClr>
          </a:solidFill>
        </a:ln>
        <a:effectLst>
          <a:outerShdw blurRad="50800" dist="152400" dir="2700000" algn="tl" rotWithShape="0">
            <a:prstClr val="black">
              <a:alpha val="40000"/>
            </a:prstClr>
          </a:outerShdw>
        </a:effectLst>
      </dgm:spPr>
      <dgm:t>
        <a:bodyPr lIns="0" tIns="0" rIns="0" bIns="0" anchor="ctr"/>
        <a:lstStyle/>
        <a:p>
          <a:r>
            <a:rPr lang="en-US" sz="1400" b="0" dirty="0" smtClean="0">
              <a:solidFill>
                <a:schemeClr val="tx1"/>
              </a:solidFill>
              <a:effectLst>
                <a:outerShdw blurRad="38100" dist="38100" dir="2700000" algn="tl">
                  <a:srgbClr val="000000">
                    <a:alpha val="43137"/>
                  </a:srgbClr>
                </a:outerShdw>
              </a:effectLst>
            </a:rPr>
            <a:t>WBS </a:t>
          </a:r>
          <a:r>
            <a:rPr lang="en-US" sz="1400" b="1" dirty="0" smtClean="0">
              <a:solidFill>
                <a:schemeClr val="tx1"/>
              </a:solidFill>
            </a:rPr>
            <a:t>475.02.09</a:t>
          </a:r>
          <a:endParaRPr lang="en-US" sz="1400" b="1" dirty="0" smtClean="0">
            <a:solidFill>
              <a:schemeClr val="tx1"/>
            </a:solidFill>
            <a:effectLst>
              <a:outerShdw blurRad="38100" dist="38100" dir="2700000" algn="tl">
                <a:srgbClr val="000000">
                  <a:alpha val="43137"/>
                </a:srgbClr>
              </a:outerShdw>
            </a:effectLst>
          </a:endParaRPr>
        </a:p>
        <a:p>
          <a:r>
            <a:rPr lang="en-US" sz="1400" b="0" dirty="0" smtClean="0">
              <a:solidFill>
                <a:schemeClr val="tx1"/>
              </a:solidFill>
              <a:effectLst>
                <a:outerShdw blurRad="38100" dist="38100" dir="2700000" algn="tl">
                  <a:srgbClr val="000000">
                    <a:alpha val="43137"/>
                  </a:srgbClr>
                </a:outerShdw>
              </a:effectLst>
            </a:rPr>
            <a:t>Target Station</a:t>
          </a:r>
        </a:p>
        <a:p>
          <a:r>
            <a:rPr lang="en-US" sz="1400" b="0" dirty="0" smtClean="0">
              <a:solidFill>
                <a:schemeClr val="tx1"/>
              </a:solidFill>
              <a:effectLst>
                <a:outerShdw blurRad="38100" dist="38100" dir="2700000" algn="tl">
                  <a:srgbClr val="000000">
                    <a:alpha val="43137"/>
                  </a:srgbClr>
                </a:outerShdw>
              </a:effectLst>
            </a:rPr>
            <a:t>R. Coleman</a:t>
          </a:r>
        </a:p>
        <a:p>
          <a:r>
            <a:rPr lang="en-US" sz="1400" b="0" dirty="0" smtClean="0">
              <a:solidFill>
                <a:schemeClr val="tx1"/>
              </a:solidFill>
              <a:effectLst>
                <a:outerShdw blurRad="38100" dist="38100" dir="2700000" algn="tl">
                  <a:srgbClr val="000000">
                    <a:alpha val="43137"/>
                  </a:srgbClr>
                </a:outerShdw>
              </a:effectLst>
            </a:rPr>
            <a:t>R. Schultz (deputy)</a:t>
          </a:r>
          <a:endParaRPr lang="en-US" sz="1400" b="0" dirty="0">
            <a:solidFill>
              <a:schemeClr val="tx1"/>
            </a:solidFill>
            <a:effectLst>
              <a:outerShdw blurRad="38100" dist="38100" dir="2700000" algn="tl">
                <a:srgbClr val="000000">
                  <a:alpha val="43137"/>
                </a:srgbClr>
              </a:outerShdw>
            </a:effectLst>
          </a:endParaRPr>
        </a:p>
      </dgm:t>
    </dgm:pt>
    <dgm:pt modelId="{449E3C9D-CE20-45B2-A28E-E6A4446B9E17}" type="parTrans" cxnId="{544A5F29-EC21-4099-91A2-D2B338CAB3BA}">
      <dgm:prSet/>
      <dgm:spPr/>
      <dgm:t>
        <a:bodyPr/>
        <a:lstStyle/>
        <a:p>
          <a:endParaRPr lang="en-US"/>
        </a:p>
      </dgm:t>
    </dgm:pt>
    <dgm:pt modelId="{9A77E80E-A4DE-4C5C-8CF7-6C5F8282B1E2}" type="sibTrans" cxnId="{544A5F29-EC21-4099-91A2-D2B338CAB3BA}">
      <dgm:prSet/>
      <dgm:spPr/>
      <dgm:t>
        <a:bodyPr/>
        <a:lstStyle/>
        <a:p>
          <a:endParaRPr lang="en-US"/>
        </a:p>
      </dgm:t>
    </dgm:pt>
    <dgm:pt modelId="{136EC303-4E01-4E71-B945-AD009C7422B5}">
      <dgm:prSet phldrT="[Text]" custT="1"/>
      <dgm:spPr>
        <a:solidFill>
          <a:schemeClr val="tx2">
            <a:lumMod val="40000"/>
            <a:lumOff val="60000"/>
          </a:schemeClr>
        </a:solidFill>
        <a:ln>
          <a:solidFill>
            <a:schemeClr val="accent3">
              <a:lumMod val="50000"/>
            </a:schemeClr>
          </a:solidFill>
        </a:ln>
        <a:effectLst>
          <a:outerShdw blurRad="50800" dist="152400" dir="2700000" algn="tl" rotWithShape="0">
            <a:prstClr val="black">
              <a:alpha val="40000"/>
            </a:prstClr>
          </a:outerShdw>
        </a:effectLst>
      </dgm:spPr>
      <dgm:t>
        <a:bodyPr lIns="0" tIns="0" rIns="0" bIns="0" anchor="ctr"/>
        <a:lstStyle/>
        <a:p>
          <a:r>
            <a:rPr lang="en-US" sz="1400" b="0" dirty="0" smtClean="0">
              <a:solidFill>
                <a:schemeClr val="tx1"/>
              </a:solidFill>
              <a:effectLst>
                <a:outerShdw blurRad="38100" dist="38100" dir="2700000" algn="tl">
                  <a:srgbClr val="000000">
                    <a:alpha val="43137"/>
                  </a:srgbClr>
                </a:outerShdw>
              </a:effectLst>
            </a:rPr>
            <a:t>WBS 9.3</a:t>
          </a:r>
        </a:p>
        <a:p>
          <a:r>
            <a:rPr lang="en-US" sz="1400" b="0" dirty="0" smtClean="0">
              <a:solidFill>
                <a:schemeClr val="tx1"/>
              </a:solidFill>
              <a:effectLst>
                <a:outerShdw blurRad="38100" dist="38100" dir="2700000" algn="tl">
                  <a:srgbClr val="000000">
                    <a:alpha val="43137"/>
                  </a:srgbClr>
                </a:outerShdw>
              </a:effectLst>
            </a:rPr>
            <a:t>Remote Handling</a:t>
          </a:r>
        </a:p>
        <a:p>
          <a:r>
            <a:rPr lang="en-US" sz="1400" b="0" dirty="0" smtClean="0">
              <a:solidFill>
                <a:schemeClr val="tx1"/>
              </a:solidFill>
              <a:effectLst>
                <a:outerShdw blurRad="38100" dist="38100" dir="2700000" algn="tl">
                  <a:srgbClr val="000000">
                    <a:alpha val="43137"/>
                  </a:srgbClr>
                </a:outerShdw>
              </a:effectLst>
            </a:rPr>
            <a:t>M. Campbell</a:t>
          </a:r>
        </a:p>
        <a:p>
          <a:r>
            <a:rPr lang="en-US" sz="1400" b="0" dirty="0" smtClean="0">
              <a:solidFill>
                <a:schemeClr val="tx1"/>
              </a:solidFill>
              <a:effectLst>
                <a:outerShdw blurRad="38100" dist="38100" dir="2700000" algn="tl">
                  <a:srgbClr val="000000">
                    <a:alpha val="43137"/>
                  </a:srgbClr>
                </a:outerShdw>
              </a:effectLst>
            </a:rPr>
            <a:t>AD/FNAL</a:t>
          </a:r>
        </a:p>
      </dgm:t>
    </dgm:pt>
    <dgm:pt modelId="{0E04C030-966C-429B-A238-CBFC8124D852}" type="parTrans" cxnId="{5F2D08BB-E2A1-4A8F-B6BF-CB6B3EBB0276}">
      <dgm:prSet/>
      <dgm:spPr>
        <a:ln>
          <a:solidFill>
            <a:schemeClr val="accent3">
              <a:lumMod val="50000"/>
            </a:schemeClr>
          </a:solidFill>
        </a:ln>
        <a:effectLst>
          <a:outerShdw blurRad="50800" dist="152400" dir="2700000" algn="tl" rotWithShape="0">
            <a:prstClr val="black">
              <a:alpha val="40000"/>
            </a:prstClr>
          </a:outerShdw>
        </a:effectLst>
      </dgm:spPr>
      <dgm:t>
        <a:bodyPr lIns="0" tIns="0" rIns="0" bIns="0" anchor="ctr"/>
        <a:lstStyle/>
        <a:p>
          <a:endParaRPr lang="en-US" sz="2800" b="0">
            <a:solidFill>
              <a:schemeClr val="tx1"/>
            </a:solidFill>
            <a:effectLst>
              <a:outerShdw blurRad="38100" dist="38100" dir="2700000" algn="tl">
                <a:srgbClr val="000000">
                  <a:alpha val="43137"/>
                </a:srgbClr>
              </a:outerShdw>
            </a:effectLst>
          </a:endParaRPr>
        </a:p>
      </dgm:t>
    </dgm:pt>
    <dgm:pt modelId="{C80634E1-CB16-4C30-B8A1-33F752331ED7}" type="sibTrans" cxnId="{5F2D08BB-E2A1-4A8F-B6BF-CB6B3EBB0276}">
      <dgm:prSet/>
      <dgm:spPr/>
      <dgm:t>
        <a:bodyPr/>
        <a:lstStyle/>
        <a:p>
          <a:endParaRPr lang="en-US"/>
        </a:p>
      </dgm:t>
    </dgm:pt>
    <dgm:pt modelId="{8F82AA64-2AC7-4413-84CE-58B25D6CB4C2}">
      <dgm:prSet phldrT="[Text]" custT="1"/>
      <dgm:spPr>
        <a:solidFill>
          <a:schemeClr val="tx2">
            <a:lumMod val="40000"/>
            <a:lumOff val="60000"/>
          </a:schemeClr>
        </a:solidFill>
        <a:ln>
          <a:solidFill>
            <a:schemeClr val="accent3">
              <a:lumMod val="50000"/>
            </a:schemeClr>
          </a:solidFill>
        </a:ln>
        <a:effectLst>
          <a:outerShdw blurRad="50800" dist="152400" dir="2700000" algn="tl" rotWithShape="0">
            <a:prstClr val="black">
              <a:alpha val="40000"/>
            </a:prstClr>
          </a:outerShdw>
        </a:effectLst>
      </dgm:spPr>
      <dgm:t>
        <a:bodyPr lIns="0" tIns="0" rIns="0" bIns="0" anchor="ctr"/>
        <a:lstStyle/>
        <a:p>
          <a:r>
            <a:rPr lang="en-US" sz="1400" b="0" dirty="0" smtClean="0">
              <a:solidFill>
                <a:schemeClr val="tx1"/>
              </a:solidFill>
              <a:effectLst>
                <a:outerShdw blurRad="38100" dist="38100" dir="2700000" algn="tl">
                  <a:srgbClr val="000000">
                    <a:alpha val="43137"/>
                  </a:srgbClr>
                </a:outerShdw>
              </a:effectLst>
            </a:rPr>
            <a:t>WBS 9.4</a:t>
          </a:r>
        </a:p>
        <a:p>
          <a:r>
            <a:rPr lang="en-US" sz="1400" b="0" dirty="0" smtClean="0">
              <a:solidFill>
                <a:schemeClr val="tx1"/>
              </a:solidFill>
              <a:effectLst>
                <a:outerShdw blurRad="38100" dist="38100" dir="2700000" algn="tl">
                  <a:srgbClr val="000000">
                    <a:alpha val="43137"/>
                  </a:srgbClr>
                </a:outerShdw>
              </a:effectLst>
            </a:rPr>
            <a:t>HRS</a:t>
          </a:r>
        </a:p>
        <a:p>
          <a:r>
            <a:rPr lang="en-US" sz="1400" b="0" dirty="0" smtClean="0">
              <a:solidFill>
                <a:schemeClr val="tx1"/>
              </a:solidFill>
              <a:effectLst>
                <a:outerShdw blurRad="38100" dist="38100" dir="2700000" algn="tl">
                  <a:srgbClr val="000000">
                    <a:alpha val="43137"/>
                  </a:srgbClr>
                </a:outerShdw>
              </a:effectLst>
            </a:rPr>
            <a:t>L. </a:t>
          </a:r>
          <a:r>
            <a:rPr lang="en-US" sz="1400" b="0" dirty="0" err="1" smtClean="0">
              <a:solidFill>
                <a:schemeClr val="tx1"/>
              </a:solidFill>
              <a:effectLst>
                <a:outerShdw blurRad="38100" dist="38100" dir="2700000" algn="tl">
                  <a:srgbClr val="000000">
                    <a:alpha val="43137"/>
                  </a:srgbClr>
                </a:outerShdw>
              </a:effectLst>
            </a:rPr>
            <a:t>Bartoszek</a:t>
          </a:r>
          <a:endParaRPr lang="en-US" sz="1400" b="0" dirty="0" smtClean="0">
            <a:solidFill>
              <a:schemeClr val="tx1"/>
            </a:solidFill>
            <a:effectLst>
              <a:outerShdw blurRad="38100" dist="38100" dir="2700000" algn="tl">
                <a:srgbClr val="000000">
                  <a:alpha val="43137"/>
                </a:srgbClr>
              </a:outerShdw>
            </a:effectLst>
          </a:endParaRPr>
        </a:p>
        <a:p>
          <a:r>
            <a:rPr lang="en-US" sz="1400" b="0" dirty="0" err="1" smtClean="0">
              <a:solidFill>
                <a:schemeClr val="tx1"/>
              </a:solidFill>
              <a:effectLst>
                <a:outerShdw blurRad="38100" dist="38100" dir="2700000" algn="tl">
                  <a:srgbClr val="000000">
                    <a:alpha val="43137"/>
                  </a:srgbClr>
                </a:outerShdw>
              </a:effectLst>
            </a:rPr>
            <a:t>Bartoszek</a:t>
          </a:r>
          <a:endParaRPr lang="en-US" sz="1400" b="0" dirty="0" smtClean="0">
            <a:solidFill>
              <a:schemeClr val="tx1"/>
            </a:solidFill>
            <a:effectLst>
              <a:outerShdw blurRad="38100" dist="38100" dir="2700000" algn="tl">
                <a:srgbClr val="000000">
                  <a:alpha val="43137"/>
                </a:srgbClr>
              </a:outerShdw>
            </a:effectLst>
          </a:endParaRPr>
        </a:p>
        <a:p>
          <a:r>
            <a:rPr lang="en-US" sz="1400" b="0" dirty="0" smtClean="0">
              <a:solidFill>
                <a:schemeClr val="tx1"/>
              </a:solidFill>
              <a:effectLst>
                <a:outerShdw blurRad="38100" dist="38100" dir="2700000" algn="tl">
                  <a:srgbClr val="000000">
                    <a:alpha val="43137"/>
                  </a:srgbClr>
                </a:outerShdw>
              </a:effectLst>
            </a:rPr>
            <a:t>Engineering</a:t>
          </a:r>
          <a:endParaRPr lang="en-US" sz="1400" b="0" dirty="0">
            <a:solidFill>
              <a:schemeClr val="tx1"/>
            </a:solidFill>
            <a:effectLst>
              <a:outerShdw blurRad="38100" dist="38100" dir="2700000" algn="tl">
                <a:srgbClr val="000000">
                  <a:alpha val="43137"/>
                </a:srgbClr>
              </a:outerShdw>
            </a:effectLst>
          </a:endParaRPr>
        </a:p>
      </dgm:t>
    </dgm:pt>
    <dgm:pt modelId="{632002AA-9FE8-4907-8730-37D6937A5E1C}" type="parTrans" cxnId="{B124082D-FDEE-4835-BC2E-222F82C84D6B}">
      <dgm:prSet/>
      <dgm:spPr>
        <a:ln>
          <a:solidFill>
            <a:schemeClr val="accent3">
              <a:lumMod val="50000"/>
            </a:schemeClr>
          </a:solidFill>
        </a:ln>
        <a:effectLst>
          <a:outerShdw blurRad="50800" dist="152400" dir="2700000" algn="tl" rotWithShape="0">
            <a:prstClr val="black">
              <a:alpha val="40000"/>
            </a:prstClr>
          </a:outerShdw>
        </a:effectLst>
      </dgm:spPr>
      <dgm:t>
        <a:bodyPr lIns="0" tIns="0" rIns="0" bIns="0" anchor="ctr"/>
        <a:lstStyle/>
        <a:p>
          <a:endParaRPr lang="en-US" sz="2800" b="0">
            <a:solidFill>
              <a:schemeClr val="tx1"/>
            </a:solidFill>
            <a:effectLst>
              <a:outerShdw blurRad="38100" dist="38100" dir="2700000" algn="tl">
                <a:srgbClr val="000000">
                  <a:alpha val="43137"/>
                </a:srgbClr>
              </a:outerShdw>
            </a:effectLst>
          </a:endParaRPr>
        </a:p>
      </dgm:t>
    </dgm:pt>
    <dgm:pt modelId="{834954E6-CD20-4B3C-B792-C6FD334B5594}" type="sibTrans" cxnId="{B124082D-FDEE-4835-BC2E-222F82C84D6B}">
      <dgm:prSet/>
      <dgm:spPr/>
      <dgm:t>
        <a:bodyPr/>
        <a:lstStyle/>
        <a:p>
          <a:endParaRPr lang="en-US"/>
        </a:p>
      </dgm:t>
    </dgm:pt>
    <dgm:pt modelId="{3E7479E7-FA4A-4723-9B0A-6BE4255BD1FB}">
      <dgm:prSet phldrT="[Text]" custT="1"/>
      <dgm:spPr>
        <a:solidFill>
          <a:schemeClr val="tx2">
            <a:lumMod val="40000"/>
            <a:lumOff val="60000"/>
          </a:schemeClr>
        </a:solidFill>
        <a:ln>
          <a:solidFill>
            <a:schemeClr val="accent3">
              <a:lumMod val="50000"/>
            </a:schemeClr>
          </a:solidFill>
        </a:ln>
        <a:effectLst>
          <a:outerShdw blurRad="50800" dist="152400" dir="2700000" algn="tl" rotWithShape="0">
            <a:prstClr val="black">
              <a:alpha val="40000"/>
            </a:prstClr>
          </a:outerShdw>
        </a:effectLst>
      </dgm:spPr>
      <dgm:t>
        <a:bodyPr lIns="0" tIns="0" rIns="0" bIns="0" anchor="ctr"/>
        <a:lstStyle/>
        <a:p>
          <a:r>
            <a:rPr lang="en-US" sz="1400" b="0" dirty="0" smtClean="0">
              <a:solidFill>
                <a:schemeClr val="tx1"/>
              </a:solidFill>
              <a:effectLst>
                <a:outerShdw blurRad="38100" dist="38100" dir="2700000" algn="tl">
                  <a:srgbClr val="000000">
                    <a:alpha val="43137"/>
                  </a:srgbClr>
                </a:outerShdw>
              </a:effectLst>
            </a:rPr>
            <a:t>WBS 9.5</a:t>
          </a:r>
        </a:p>
        <a:p>
          <a:r>
            <a:rPr lang="en-US" sz="1400" b="0" dirty="0" smtClean="0">
              <a:solidFill>
                <a:schemeClr val="tx1"/>
              </a:solidFill>
              <a:effectLst>
                <a:outerShdw blurRad="38100" dist="38100" dir="2700000" algn="tl">
                  <a:srgbClr val="000000">
                    <a:alpha val="43137"/>
                  </a:srgbClr>
                </a:outerShdw>
              </a:effectLst>
            </a:rPr>
            <a:t>Proton Absorber</a:t>
          </a:r>
        </a:p>
        <a:p>
          <a:r>
            <a:rPr lang="en-US" sz="1400" b="0" dirty="0" smtClean="0">
              <a:solidFill>
                <a:schemeClr val="tx1"/>
              </a:solidFill>
              <a:effectLst>
                <a:outerShdw blurRad="38100" dist="38100" dir="2700000" algn="tl">
                  <a:srgbClr val="000000">
                    <a:alpha val="43137"/>
                  </a:srgbClr>
                </a:outerShdw>
              </a:effectLst>
            </a:rPr>
            <a:t>A. </a:t>
          </a:r>
          <a:r>
            <a:rPr lang="en-US" sz="1400" b="0" dirty="0" err="1" smtClean="0">
              <a:solidFill>
                <a:schemeClr val="tx1"/>
              </a:solidFill>
              <a:effectLst>
                <a:outerShdw blurRad="38100" dist="38100" dir="2700000" algn="tl">
                  <a:srgbClr val="000000">
                    <a:alpha val="43137"/>
                  </a:srgbClr>
                </a:outerShdw>
              </a:effectLst>
            </a:rPr>
            <a:t>Stefanik</a:t>
          </a:r>
          <a:endParaRPr lang="en-US" sz="1400" b="0" dirty="0" smtClean="0">
            <a:solidFill>
              <a:schemeClr val="tx1"/>
            </a:solidFill>
            <a:effectLst>
              <a:outerShdw blurRad="38100" dist="38100" dir="2700000" algn="tl">
                <a:srgbClr val="000000">
                  <a:alpha val="43137"/>
                </a:srgbClr>
              </a:outerShdw>
            </a:effectLst>
          </a:endParaRPr>
        </a:p>
        <a:p>
          <a:r>
            <a:rPr lang="en-US" sz="1400" b="0" dirty="0" smtClean="0">
              <a:solidFill>
                <a:schemeClr val="tx1"/>
              </a:solidFill>
              <a:effectLst>
                <a:outerShdw blurRad="38100" dist="38100" dir="2700000" algn="tl">
                  <a:srgbClr val="000000">
                    <a:alpha val="43137"/>
                  </a:srgbClr>
                </a:outerShdw>
              </a:effectLst>
            </a:rPr>
            <a:t>PPD/FNAL</a:t>
          </a:r>
        </a:p>
      </dgm:t>
    </dgm:pt>
    <dgm:pt modelId="{E164DF50-E728-4C00-A53E-21C809BEE3CB}" type="parTrans" cxnId="{ACB6E715-A998-41B8-BE76-630DE5C0A653}">
      <dgm:prSet/>
      <dgm:spPr>
        <a:ln>
          <a:solidFill>
            <a:schemeClr val="accent3">
              <a:lumMod val="50000"/>
            </a:schemeClr>
          </a:solidFill>
        </a:ln>
        <a:effectLst>
          <a:outerShdw blurRad="50800" dist="152400" dir="2700000" algn="tl" rotWithShape="0">
            <a:prstClr val="black">
              <a:alpha val="40000"/>
            </a:prstClr>
          </a:outerShdw>
        </a:effectLst>
      </dgm:spPr>
      <dgm:t>
        <a:bodyPr lIns="0" tIns="0" rIns="0" bIns="0" anchor="ctr"/>
        <a:lstStyle/>
        <a:p>
          <a:endParaRPr lang="en-US" sz="2800" b="0">
            <a:solidFill>
              <a:schemeClr val="tx1"/>
            </a:solidFill>
            <a:effectLst>
              <a:outerShdw blurRad="38100" dist="38100" dir="2700000" algn="tl">
                <a:srgbClr val="000000">
                  <a:alpha val="43137"/>
                </a:srgbClr>
              </a:outerShdw>
            </a:effectLst>
          </a:endParaRPr>
        </a:p>
      </dgm:t>
    </dgm:pt>
    <dgm:pt modelId="{58A28A77-DE82-4555-999C-913801561F19}" type="sibTrans" cxnId="{ACB6E715-A998-41B8-BE76-630DE5C0A653}">
      <dgm:prSet/>
      <dgm:spPr/>
      <dgm:t>
        <a:bodyPr/>
        <a:lstStyle/>
        <a:p>
          <a:endParaRPr lang="en-US"/>
        </a:p>
      </dgm:t>
    </dgm:pt>
    <dgm:pt modelId="{F3D5C33F-6B5B-42F2-9A89-32B7EBA17B0A}">
      <dgm:prSet phldrT="[Text]" custT="1"/>
      <dgm:spPr>
        <a:solidFill>
          <a:schemeClr val="tx2">
            <a:lumMod val="40000"/>
            <a:lumOff val="60000"/>
          </a:schemeClr>
        </a:solidFill>
        <a:ln>
          <a:solidFill>
            <a:schemeClr val="accent3">
              <a:lumMod val="50000"/>
            </a:schemeClr>
          </a:solidFill>
        </a:ln>
        <a:effectLst>
          <a:outerShdw blurRad="50800" dist="152400" dir="2700000" algn="tl" rotWithShape="0">
            <a:prstClr val="black">
              <a:alpha val="40000"/>
            </a:prstClr>
          </a:outerShdw>
        </a:effectLst>
      </dgm:spPr>
      <dgm:t>
        <a:bodyPr lIns="0" tIns="0" rIns="0" bIns="0" anchor="ctr"/>
        <a:lstStyle/>
        <a:p>
          <a:r>
            <a:rPr lang="en-US" sz="1400" b="0" dirty="0" smtClean="0">
              <a:solidFill>
                <a:schemeClr val="tx1"/>
              </a:solidFill>
              <a:effectLst>
                <a:outerShdw blurRad="38100" dist="38100" dir="2700000" algn="tl">
                  <a:srgbClr val="000000">
                    <a:alpha val="43137"/>
                  </a:srgbClr>
                </a:outerShdw>
              </a:effectLst>
            </a:rPr>
            <a:t>WBS 9.6</a:t>
          </a:r>
        </a:p>
        <a:p>
          <a:r>
            <a:rPr lang="en-US" sz="1400" b="0" dirty="0" smtClean="0">
              <a:solidFill>
                <a:schemeClr val="tx1"/>
              </a:solidFill>
              <a:effectLst>
                <a:outerShdw blurRad="38100" dist="38100" dir="2700000" algn="tl">
                  <a:srgbClr val="000000">
                    <a:alpha val="43137"/>
                  </a:srgbClr>
                </a:outerShdw>
              </a:effectLst>
            </a:rPr>
            <a:t>Protection</a:t>
          </a:r>
        </a:p>
        <a:p>
          <a:r>
            <a:rPr lang="en-US" sz="1400" b="0" dirty="0" smtClean="0">
              <a:solidFill>
                <a:schemeClr val="tx1"/>
              </a:solidFill>
              <a:effectLst>
                <a:outerShdw blurRad="38100" dist="38100" dir="2700000" algn="tl">
                  <a:srgbClr val="000000">
                    <a:alpha val="43137"/>
                  </a:srgbClr>
                </a:outerShdw>
              </a:effectLst>
            </a:rPr>
            <a:t>Collimator</a:t>
          </a:r>
        </a:p>
        <a:p>
          <a:r>
            <a:rPr lang="en-US" sz="1400" b="0" dirty="0" smtClean="0">
              <a:solidFill>
                <a:schemeClr val="tx1"/>
              </a:solidFill>
              <a:effectLst>
                <a:outerShdw blurRad="38100" dist="38100" dir="2700000" algn="tl">
                  <a:srgbClr val="000000">
                    <a:alpha val="43137"/>
                  </a:srgbClr>
                </a:outerShdw>
              </a:effectLst>
            </a:rPr>
            <a:t>A. </a:t>
          </a:r>
          <a:r>
            <a:rPr lang="en-US" sz="1400" b="0" dirty="0" err="1" smtClean="0">
              <a:solidFill>
                <a:schemeClr val="tx1"/>
              </a:solidFill>
              <a:effectLst>
                <a:outerShdw blurRad="38100" dist="38100" dir="2700000" algn="tl">
                  <a:srgbClr val="000000">
                    <a:alpha val="43137"/>
                  </a:srgbClr>
                </a:outerShdw>
              </a:effectLst>
            </a:rPr>
            <a:t>Stefanik</a:t>
          </a:r>
          <a:endParaRPr lang="en-US" sz="1400" b="0" dirty="0" smtClean="0">
            <a:solidFill>
              <a:schemeClr val="tx1"/>
            </a:solidFill>
            <a:effectLst>
              <a:outerShdw blurRad="38100" dist="38100" dir="2700000" algn="tl">
                <a:srgbClr val="000000">
                  <a:alpha val="43137"/>
                </a:srgbClr>
              </a:outerShdw>
            </a:effectLst>
          </a:endParaRPr>
        </a:p>
        <a:p>
          <a:r>
            <a:rPr lang="en-US" sz="1400" b="0" dirty="0" smtClean="0">
              <a:solidFill>
                <a:schemeClr val="tx1"/>
              </a:solidFill>
              <a:effectLst>
                <a:outerShdw blurRad="38100" dist="38100" dir="2700000" algn="tl">
                  <a:srgbClr val="000000">
                    <a:alpha val="43137"/>
                  </a:srgbClr>
                </a:outerShdw>
              </a:effectLst>
            </a:rPr>
            <a:t>PPD/FNAL</a:t>
          </a:r>
        </a:p>
      </dgm:t>
    </dgm:pt>
    <dgm:pt modelId="{550BA409-320B-4D81-BF93-A7E0F806924F}" type="parTrans" cxnId="{A437808A-1A39-4416-A2E8-A4AD4F1729D7}">
      <dgm:prSet/>
      <dgm:spPr>
        <a:ln>
          <a:solidFill>
            <a:schemeClr val="accent3">
              <a:lumMod val="50000"/>
            </a:schemeClr>
          </a:solidFill>
        </a:ln>
        <a:effectLst>
          <a:outerShdw blurRad="50800" dist="152400" dir="2700000" algn="tl" rotWithShape="0">
            <a:prstClr val="black">
              <a:alpha val="40000"/>
            </a:prstClr>
          </a:outerShdw>
        </a:effectLst>
      </dgm:spPr>
      <dgm:t>
        <a:bodyPr lIns="0" tIns="0" rIns="0" bIns="0" anchor="ctr"/>
        <a:lstStyle/>
        <a:p>
          <a:endParaRPr lang="en-US" sz="2800" b="0">
            <a:solidFill>
              <a:schemeClr val="tx1"/>
            </a:solidFill>
            <a:effectLst>
              <a:outerShdw blurRad="38100" dist="38100" dir="2700000" algn="tl">
                <a:srgbClr val="000000">
                  <a:alpha val="43137"/>
                </a:srgbClr>
              </a:outerShdw>
            </a:effectLst>
          </a:endParaRPr>
        </a:p>
      </dgm:t>
    </dgm:pt>
    <dgm:pt modelId="{CA61A9AA-4F8D-4E7F-AB88-C454B76EF755}" type="sibTrans" cxnId="{A437808A-1A39-4416-A2E8-A4AD4F1729D7}">
      <dgm:prSet/>
      <dgm:spPr/>
      <dgm:t>
        <a:bodyPr/>
        <a:lstStyle/>
        <a:p>
          <a:endParaRPr lang="en-US"/>
        </a:p>
      </dgm:t>
    </dgm:pt>
    <dgm:pt modelId="{E51AF6B8-E162-4726-9A45-4A9384A439A4}">
      <dgm:prSet custT="1"/>
      <dgm:spPr>
        <a:solidFill>
          <a:schemeClr val="tx2">
            <a:lumMod val="40000"/>
            <a:lumOff val="60000"/>
          </a:schemeClr>
        </a:solidFill>
        <a:ln>
          <a:solidFill>
            <a:schemeClr val="accent3">
              <a:lumMod val="50000"/>
            </a:schemeClr>
          </a:solidFill>
        </a:ln>
        <a:effectLst>
          <a:outerShdw blurRad="50800" dist="152400" dir="2700000" algn="tl" rotWithShape="0">
            <a:prstClr val="black">
              <a:alpha val="40000"/>
            </a:prstClr>
          </a:outerShdw>
        </a:effectLst>
      </dgm:spPr>
      <dgm:t>
        <a:bodyPr lIns="0" tIns="0" rIns="0" bIns="0" anchor="ctr"/>
        <a:lstStyle/>
        <a:p>
          <a:r>
            <a:rPr lang="en-US" sz="1400" b="0" dirty="0" smtClean="0">
              <a:solidFill>
                <a:schemeClr val="tx1"/>
              </a:solidFill>
              <a:effectLst>
                <a:outerShdw blurRad="38100" dist="38100" dir="2700000" algn="tl">
                  <a:srgbClr val="000000">
                    <a:alpha val="43137"/>
                  </a:srgbClr>
                </a:outerShdw>
              </a:effectLst>
            </a:rPr>
            <a:t>WBS 9.7</a:t>
          </a:r>
        </a:p>
        <a:p>
          <a:r>
            <a:rPr lang="en-US" sz="1400" b="0" dirty="0" smtClean="0">
              <a:solidFill>
                <a:schemeClr val="tx1"/>
              </a:solidFill>
              <a:effectLst>
                <a:outerShdw blurRad="38100" dist="38100" dir="2700000" algn="tl">
                  <a:srgbClr val="000000">
                    <a:alpha val="43137"/>
                  </a:srgbClr>
                </a:outerShdw>
              </a:effectLst>
            </a:rPr>
            <a:t>PS Hatch</a:t>
          </a:r>
        </a:p>
        <a:p>
          <a:r>
            <a:rPr lang="en-US" sz="1400" b="0" dirty="0" smtClean="0">
              <a:solidFill>
                <a:schemeClr val="tx1"/>
              </a:solidFill>
              <a:effectLst>
                <a:outerShdw blurRad="38100" dist="38100" dir="2700000" algn="tl">
                  <a:srgbClr val="000000">
                    <a:alpha val="43137"/>
                  </a:srgbClr>
                </a:outerShdw>
              </a:effectLst>
            </a:rPr>
            <a:t>Blocks</a:t>
          </a:r>
        </a:p>
        <a:p>
          <a:r>
            <a:rPr lang="en-US" sz="1400" b="0" dirty="0" smtClean="0">
              <a:solidFill>
                <a:schemeClr val="tx1"/>
              </a:solidFill>
              <a:effectLst>
                <a:outerShdw blurRad="38100" dist="38100" dir="2700000" algn="tl">
                  <a:srgbClr val="000000">
                    <a:alpha val="43137"/>
                  </a:srgbClr>
                </a:outerShdw>
              </a:effectLst>
            </a:rPr>
            <a:t>R. Coleman</a:t>
          </a:r>
        </a:p>
        <a:p>
          <a:r>
            <a:rPr lang="en-US" sz="1400" b="0" dirty="0" smtClean="0">
              <a:solidFill>
                <a:schemeClr val="tx1"/>
              </a:solidFill>
              <a:effectLst>
                <a:outerShdw blurRad="38100" dist="38100" dir="2700000" algn="tl">
                  <a:srgbClr val="000000">
                    <a:alpha val="43137"/>
                  </a:srgbClr>
                </a:outerShdw>
              </a:effectLst>
            </a:rPr>
            <a:t>AD/FNAL</a:t>
          </a:r>
        </a:p>
      </dgm:t>
    </dgm:pt>
    <dgm:pt modelId="{CC4698EA-5E86-4697-A31D-0CE0379A0942}" type="parTrans" cxnId="{61EF93E7-4EED-49E9-9DAA-5EA6087B57B8}">
      <dgm:prSet/>
      <dgm:spPr>
        <a:ln>
          <a:solidFill>
            <a:schemeClr val="accent3">
              <a:lumMod val="50000"/>
            </a:schemeClr>
          </a:solidFill>
        </a:ln>
        <a:effectLst>
          <a:outerShdw blurRad="50800" dist="152400" dir="2700000" algn="tl" rotWithShape="0">
            <a:prstClr val="black">
              <a:alpha val="40000"/>
            </a:prstClr>
          </a:outerShdw>
        </a:effectLst>
      </dgm:spPr>
      <dgm:t>
        <a:bodyPr lIns="0" tIns="0" rIns="0" bIns="0" anchor="ctr"/>
        <a:lstStyle/>
        <a:p>
          <a:endParaRPr lang="en-US" sz="2800" b="0">
            <a:solidFill>
              <a:schemeClr val="tx1"/>
            </a:solidFill>
            <a:effectLst>
              <a:outerShdw blurRad="38100" dist="38100" dir="2700000" algn="tl">
                <a:srgbClr val="000000">
                  <a:alpha val="43137"/>
                </a:srgbClr>
              </a:outerShdw>
            </a:effectLst>
          </a:endParaRPr>
        </a:p>
      </dgm:t>
    </dgm:pt>
    <dgm:pt modelId="{E266F64F-571A-454D-BC81-DC5F3CE5FB72}" type="sibTrans" cxnId="{61EF93E7-4EED-49E9-9DAA-5EA6087B57B8}">
      <dgm:prSet/>
      <dgm:spPr/>
      <dgm:t>
        <a:bodyPr/>
        <a:lstStyle/>
        <a:p>
          <a:endParaRPr lang="en-US"/>
        </a:p>
      </dgm:t>
    </dgm:pt>
    <dgm:pt modelId="{81741832-87A7-441E-AE96-5CCDB4D408FB}">
      <dgm:prSet phldrT="[Text]" custT="1"/>
      <dgm:spPr>
        <a:solidFill>
          <a:schemeClr val="tx2">
            <a:lumMod val="40000"/>
            <a:lumOff val="60000"/>
          </a:schemeClr>
        </a:solidFill>
        <a:ln>
          <a:solidFill>
            <a:schemeClr val="accent3">
              <a:lumMod val="50000"/>
            </a:schemeClr>
          </a:solidFill>
        </a:ln>
        <a:effectLst>
          <a:outerShdw blurRad="50800" dist="152400" dir="2700000" algn="tl" rotWithShape="0">
            <a:prstClr val="black">
              <a:alpha val="40000"/>
            </a:prstClr>
          </a:outerShdw>
        </a:effectLst>
      </dgm:spPr>
      <dgm:t>
        <a:bodyPr lIns="0" tIns="0" rIns="0" bIns="0" anchor="ctr"/>
        <a:lstStyle/>
        <a:p>
          <a:r>
            <a:rPr lang="en-US" sz="1400" b="0" dirty="0" smtClean="0">
              <a:solidFill>
                <a:schemeClr val="tx1"/>
              </a:solidFill>
              <a:effectLst>
                <a:outerShdw blurRad="38100" dist="38100" dir="2700000" algn="tl">
                  <a:srgbClr val="000000">
                    <a:alpha val="43137"/>
                  </a:srgbClr>
                </a:outerShdw>
              </a:effectLst>
            </a:rPr>
            <a:t>WBS 9.1</a:t>
          </a:r>
        </a:p>
        <a:p>
          <a:r>
            <a:rPr lang="en-US" sz="1400" b="0" dirty="0" smtClean="0">
              <a:solidFill>
                <a:schemeClr val="tx1"/>
              </a:solidFill>
              <a:effectLst>
                <a:outerShdw blurRad="38100" dist="38100" dir="2700000" algn="tl">
                  <a:srgbClr val="000000">
                    <a:alpha val="43137"/>
                  </a:srgbClr>
                </a:outerShdw>
              </a:effectLst>
            </a:rPr>
            <a:t>Simulations</a:t>
          </a:r>
        </a:p>
        <a:p>
          <a:r>
            <a:rPr lang="en-US" sz="1400" b="0" dirty="0" smtClean="0">
              <a:solidFill>
                <a:schemeClr val="tx1"/>
              </a:solidFill>
              <a:effectLst>
                <a:outerShdw blurRad="38100" dist="38100" dir="2700000" algn="tl">
                  <a:srgbClr val="000000">
                    <a:alpha val="43137"/>
                  </a:srgbClr>
                </a:outerShdw>
              </a:effectLst>
            </a:rPr>
            <a:t>R. Coleman</a:t>
          </a:r>
        </a:p>
        <a:p>
          <a:r>
            <a:rPr lang="en-US" sz="1400" b="0" dirty="0" smtClean="0">
              <a:solidFill>
                <a:schemeClr val="tx1"/>
              </a:solidFill>
              <a:effectLst>
                <a:outerShdw blurRad="38100" dist="38100" dir="2700000" algn="tl">
                  <a:srgbClr val="000000">
                    <a:alpha val="43137"/>
                  </a:srgbClr>
                </a:outerShdw>
              </a:effectLst>
            </a:rPr>
            <a:t>V. </a:t>
          </a:r>
          <a:r>
            <a:rPr lang="en-US" sz="1400" b="0" dirty="0" err="1" smtClean="0">
              <a:solidFill>
                <a:schemeClr val="tx1"/>
              </a:solidFill>
              <a:effectLst>
                <a:outerShdw blurRad="38100" dist="38100" dir="2700000" algn="tl">
                  <a:srgbClr val="000000">
                    <a:alpha val="43137"/>
                  </a:srgbClr>
                </a:outerShdw>
              </a:effectLst>
            </a:rPr>
            <a:t>Pronskikh</a:t>
          </a:r>
          <a:endParaRPr lang="en-US" sz="1400" b="0" dirty="0" smtClean="0">
            <a:solidFill>
              <a:schemeClr val="tx1"/>
            </a:solidFill>
            <a:effectLst>
              <a:outerShdw blurRad="38100" dist="38100" dir="2700000" algn="tl">
                <a:srgbClr val="000000">
                  <a:alpha val="43137"/>
                </a:srgbClr>
              </a:outerShdw>
            </a:effectLst>
          </a:endParaRPr>
        </a:p>
        <a:p>
          <a:r>
            <a:rPr lang="en-US" sz="1400" b="0" dirty="0" smtClean="0">
              <a:solidFill>
                <a:schemeClr val="tx1"/>
              </a:solidFill>
              <a:effectLst>
                <a:outerShdw blurRad="38100" dist="38100" dir="2700000" algn="tl">
                  <a:srgbClr val="000000">
                    <a:alpha val="43137"/>
                  </a:srgbClr>
                </a:outerShdw>
              </a:effectLst>
            </a:rPr>
            <a:t>AD/FNAL</a:t>
          </a:r>
          <a:endParaRPr lang="en-US" sz="1400" b="0" dirty="0">
            <a:solidFill>
              <a:schemeClr val="tx1"/>
            </a:solidFill>
            <a:effectLst>
              <a:outerShdw blurRad="38100" dist="38100" dir="2700000" algn="tl">
                <a:srgbClr val="000000">
                  <a:alpha val="43137"/>
                </a:srgbClr>
              </a:outerShdw>
            </a:effectLst>
          </a:endParaRPr>
        </a:p>
      </dgm:t>
    </dgm:pt>
    <dgm:pt modelId="{729318CD-C217-4BAD-9273-FE5ECADAFB98}" type="parTrans" cxnId="{233DC0A6-D7E5-40A5-9349-668133E7B30D}">
      <dgm:prSet/>
      <dgm:spPr>
        <a:ln>
          <a:solidFill>
            <a:schemeClr val="accent3">
              <a:lumMod val="50000"/>
            </a:schemeClr>
          </a:solidFill>
        </a:ln>
        <a:effectLst>
          <a:outerShdw blurRad="50800" dist="152400" dir="2700000" algn="tl" rotWithShape="0">
            <a:prstClr val="black">
              <a:alpha val="40000"/>
            </a:prstClr>
          </a:outerShdw>
        </a:effectLst>
      </dgm:spPr>
      <dgm:t>
        <a:bodyPr lIns="0" tIns="0" rIns="0" bIns="0" anchor="ctr"/>
        <a:lstStyle/>
        <a:p>
          <a:endParaRPr lang="en-US" sz="2800" b="0">
            <a:solidFill>
              <a:schemeClr val="tx1"/>
            </a:solidFill>
            <a:effectLst>
              <a:outerShdw blurRad="38100" dist="38100" dir="2700000" algn="tl">
                <a:srgbClr val="000000">
                  <a:alpha val="43137"/>
                </a:srgbClr>
              </a:outerShdw>
            </a:effectLst>
          </a:endParaRPr>
        </a:p>
      </dgm:t>
    </dgm:pt>
    <dgm:pt modelId="{25B39F74-9DEA-459F-8FAC-E3589283F582}" type="sibTrans" cxnId="{233DC0A6-D7E5-40A5-9349-668133E7B30D}">
      <dgm:prSet/>
      <dgm:spPr/>
      <dgm:t>
        <a:bodyPr/>
        <a:lstStyle/>
        <a:p>
          <a:endParaRPr lang="en-US"/>
        </a:p>
      </dgm:t>
    </dgm:pt>
    <dgm:pt modelId="{EFE96CE8-5DE2-C54E-845D-1F2E545BABB3}">
      <dgm:prSet phldrT="[Text]" custT="1"/>
      <dgm:spPr>
        <a:solidFill>
          <a:schemeClr val="tx2">
            <a:lumMod val="40000"/>
            <a:lumOff val="60000"/>
          </a:schemeClr>
        </a:solidFill>
        <a:ln>
          <a:solidFill>
            <a:schemeClr val="accent3">
              <a:lumMod val="50000"/>
            </a:schemeClr>
          </a:solidFill>
        </a:ln>
        <a:effectLst>
          <a:outerShdw blurRad="50800" dist="152400" dir="2700000" algn="tl" rotWithShape="0">
            <a:prstClr val="black">
              <a:alpha val="40000"/>
            </a:prstClr>
          </a:outerShdw>
        </a:effectLst>
      </dgm:spPr>
      <dgm:t>
        <a:bodyPr lIns="0" tIns="0" rIns="0" bIns="0" anchor="ctr"/>
        <a:lstStyle/>
        <a:p>
          <a:endParaRPr lang="en-US" sz="1400" b="0" dirty="0" smtClean="0">
            <a:solidFill>
              <a:schemeClr val="tx1"/>
            </a:solidFill>
            <a:effectLst>
              <a:outerShdw blurRad="38100" dist="38100" dir="2700000" algn="tl">
                <a:srgbClr val="000000">
                  <a:alpha val="43137"/>
                </a:srgbClr>
              </a:outerShdw>
            </a:effectLst>
          </a:endParaRPr>
        </a:p>
        <a:p>
          <a:r>
            <a:rPr lang="en-US" sz="1400" b="0" dirty="0" smtClean="0">
              <a:solidFill>
                <a:schemeClr val="tx1"/>
              </a:solidFill>
              <a:effectLst>
                <a:outerShdw blurRad="38100" dist="38100" dir="2700000" algn="tl">
                  <a:srgbClr val="000000">
                    <a:alpha val="43137"/>
                  </a:srgbClr>
                </a:outerShdw>
              </a:effectLst>
            </a:rPr>
            <a:t>WBS 9.2</a:t>
          </a:r>
        </a:p>
        <a:p>
          <a:r>
            <a:rPr lang="en-US" sz="1400" b="0" dirty="0" smtClean="0">
              <a:solidFill>
                <a:schemeClr val="tx1"/>
              </a:solidFill>
              <a:effectLst>
                <a:outerShdw blurRad="38100" dist="38100" dir="2700000" algn="tl">
                  <a:srgbClr val="000000">
                    <a:alpha val="43137"/>
                  </a:srgbClr>
                </a:outerShdw>
              </a:effectLst>
            </a:rPr>
            <a:t>Fabricate Target</a:t>
          </a:r>
        </a:p>
        <a:p>
          <a:r>
            <a:rPr lang="en-US" sz="1400" b="0" dirty="0" smtClean="0">
              <a:solidFill>
                <a:schemeClr val="tx1"/>
              </a:solidFill>
              <a:effectLst>
                <a:outerShdw blurRad="38100" dist="38100" dir="2700000" algn="tl">
                  <a:srgbClr val="000000">
                    <a:alpha val="43137"/>
                  </a:srgbClr>
                </a:outerShdw>
              </a:effectLst>
            </a:rPr>
            <a:t>C. </a:t>
          </a:r>
          <a:r>
            <a:rPr lang="en-US" sz="1400" b="0" dirty="0" err="1" smtClean="0">
              <a:solidFill>
                <a:schemeClr val="tx1"/>
              </a:solidFill>
              <a:effectLst>
                <a:outerShdw blurRad="38100" dist="38100" dir="2700000" algn="tl">
                  <a:srgbClr val="000000">
                    <a:alpha val="43137"/>
                  </a:srgbClr>
                </a:outerShdw>
              </a:effectLst>
            </a:rPr>
            <a:t>Densham</a:t>
          </a:r>
          <a:endParaRPr lang="en-US" sz="1400" b="0" dirty="0" smtClean="0">
            <a:solidFill>
              <a:schemeClr val="tx1"/>
            </a:solidFill>
            <a:effectLst>
              <a:outerShdw blurRad="38100" dist="38100" dir="2700000" algn="tl">
                <a:srgbClr val="000000">
                  <a:alpha val="43137"/>
                </a:srgbClr>
              </a:outerShdw>
            </a:effectLst>
          </a:endParaRPr>
        </a:p>
        <a:p>
          <a:r>
            <a:rPr lang="en-US" sz="1400" b="0" dirty="0" smtClean="0">
              <a:solidFill>
                <a:schemeClr val="tx1"/>
              </a:solidFill>
              <a:effectLst>
                <a:outerShdw blurRad="38100" dist="38100" dir="2700000" algn="tl">
                  <a:srgbClr val="000000">
                    <a:alpha val="43137"/>
                  </a:srgbClr>
                </a:outerShdw>
              </a:effectLst>
            </a:rPr>
            <a:t>Rutherford </a:t>
          </a:r>
        </a:p>
        <a:p>
          <a:r>
            <a:rPr lang="en-US" sz="1400" b="0" dirty="0" smtClean="0">
              <a:solidFill>
                <a:schemeClr val="tx1"/>
              </a:solidFill>
              <a:effectLst>
                <a:outerShdw blurRad="38100" dist="38100" dir="2700000" algn="tl">
                  <a:srgbClr val="000000">
                    <a:alpha val="43137"/>
                  </a:srgbClr>
                </a:outerShdw>
              </a:effectLst>
            </a:rPr>
            <a:t>Labs</a:t>
          </a:r>
          <a:endParaRPr lang="en-US" sz="1400" b="0" dirty="0">
            <a:solidFill>
              <a:schemeClr val="tx1"/>
            </a:solidFill>
            <a:effectLst>
              <a:outerShdw blurRad="38100" dist="38100" dir="2700000" algn="tl">
                <a:srgbClr val="000000">
                  <a:alpha val="43137"/>
                </a:srgbClr>
              </a:outerShdw>
            </a:effectLst>
          </a:endParaRPr>
        </a:p>
      </dgm:t>
    </dgm:pt>
    <dgm:pt modelId="{C0518A3B-5777-2946-A064-6C6043E3A6CC}" type="sibTrans" cxnId="{962BC3E5-1026-8C4C-8B28-E31910437D1E}">
      <dgm:prSet/>
      <dgm:spPr/>
      <dgm:t>
        <a:bodyPr/>
        <a:lstStyle/>
        <a:p>
          <a:endParaRPr lang="en-US"/>
        </a:p>
      </dgm:t>
    </dgm:pt>
    <dgm:pt modelId="{835CE177-8AE4-0245-9684-5EC5421E654C}" type="parTrans" cxnId="{962BC3E5-1026-8C4C-8B28-E31910437D1E}">
      <dgm:prSet/>
      <dgm:spPr/>
      <dgm:t>
        <a:bodyPr/>
        <a:lstStyle/>
        <a:p>
          <a:endParaRPr lang="en-US"/>
        </a:p>
      </dgm:t>
    </dgm:pt>
    <dgm:pt modelId="{39CC9369-733A-394B-A34C-DB9BA6BBEC88}">
      <dgm:prSet custT="1"/>
      <dgm:spPr>
        <a:solidFill>
          <a:schemeClr val="tx2">
            <a:lumMod val="40000"/>
            <a:lumOff val="60000"/>
          </a:schemeClr>
        </a:solidFill>
        <a:ln>
          <a:solidFill>
            <a:schemeClr val="accent3">
              <a:lumMod val="50000"/>
            </a:schemeClr>
          </a:solidFill>
        </a:ln>
        <a:effectLst>
          <a:outerShdw blurRad="50800" dist="152400" dir="2700000" algn="tl" rotWithShape="0">
            <a:prstClr val="black">
              <a:alpha val="40000"/>
            </a:prstClr>
          </a:outerShdw>
        </a:effectLst>
      </dgm:spPr>
      <dgm:t>
        <a:bodyPr lIns="0" tIns="0" rIns="0" bIns="0" anchor="ctr"/>
        <a:lstStyle/>
        <a:p>
          <a:r>
            <a:rPr lang="en-US" sz="1400" b="0" dirty="0" smtClean="0">
              <a:solidFill>
                <a:schemeClr val="tx1"/>
              </a:solidFill>
              <a:effectLst>
                <a:outerShdw blurRad="38100" dist="38100" dir="2700000" algn="tl">
                  <a:srgbClr val="000000">
                    <a:alpha val="43137"/>
                  </a:srgbClr>
                </a:outerShdw>
              </a:effectLst>
            </a:rPr>
            <a:t>WBS 9.8</a:t>
          </a:r>
        </a:p>
        <a:p>
          <a:r>
            <a:rPr lang="en-US" sz="1400" b="0" dirty="0" smtClean="0">
              <a:solidFill>
                <a:schemeClr val="tx1"/>
              </a:solidFill>
              <a:effectLst>
                <a:outerShdw blurRad="38100" dist="38100" dir="2700000" algn="tl">
                  <a:srgbClr val="000000">
                    <a:alpha val="43137"/>
                  </a:srgbClr>
                </a:outerShdw>
              </a:effectLst>
            </a:rPr>
            <a:t>Technical</a:t>
          </a:r>
        </a:p>
        <a:p>
          <a:r>
            <a:rPr lang="en-US" sz="1400" b="0" dirty="0" smtClean="0">
              <a:solidFill>
                <a:schemeClr val="tx1"/>
              </a:solidFill>
              <a:effectLst>
                <a:outerShdw blurRad="38100" dist="38100" dir="2700000" algn="tl">
                  <a:srgbClr val="000000">
                    <a:alpha val="43137"/>
                  </a:srgbClr>
                </a:outerShdw>
              </a:effectLst>
            </a:rPr>
            <a:t>Doc.</a:t>
          </a:r>
        </a:p>
        <a:p>
          <a:r>
            <a:rPr lang="en-US" sz="1400" b="0" dirty="0" smtClean="0">
              <a:solidFill>
                <a:schemeClr val="tx1"/>
              </a:solidFill>
              <a:effectLst>
                <a:outerShdw blurRad="38100" dist="38100" dir="2700000" algn="tl">
                  <a:srgbClr val="000000">
                    <a:alpha val="43137"/>
                  </a:srgbClr>
                </a:outerShdw>
              </a:effectLst>
            </a:rPr>
            <a:t>R. Coleman</a:t>
          </a:r>
        </a:p>
        <a:p>
          <a:r>
            <a:rPr lang="en-US" sz="1400" b="0" dirty="0" smtClean="0">
              <a:solidFill>
                <a:schemeClr val="tx1"/>
              </a:solidFill>
              <a:effectLst>
                <a:outerShdw blurRad="38100" dist="38100" dir="2700000" algn="tl">
                  <a:srgbClr val="000000">
                    <a:alpha val="43137"/>
                  </a:srgbClr>
                </a:outerShdw>
              </a:effectLst>
            </a:rPr>
            <a:t>AD/FNAL </a:t>
          </a:r>
        </a:p>
      </dgm:t>
    </dgm:pt>
    <dgm:pt modelId="{36AE9317-DEFC-8D48-8EC7-AC29F59AB913}" type="parTrans" cxnId="{289CB123-B85B-8248-8FFE-195498A26DD1}">
      <dgm:prSet/>
      <dgm:spPr/>
      <dgm:t>
        <a:bodyPr/>
        <a:lstStyle/>
        <a:p>
          <a:endParaRPr lang="en-US"/>
        </a:p>
      </dgm:t>
    </dgm:pt>
    <dgm:pt modelId="{B2B9CF52-415B-344C-9C98-829D47A46188}" type="sibTrans" cxnId="{289CB123-B85B-8248-8FFE-195498A26DD1}">
      <dgm:prSet/>
      <dgm:spPr/>
      <dgm:t>
        <a:bodyPr/>
        <a:lstStyle/>
        <a:p>
          <a:endParaRPr lang="en-US"/>
        </a:p>
      </dgm:t>
    </dgm:pt>
    <dgm:pt modelId="{D03E77F6-62FE-42BB-8475-3B3B37A1A168}" type="pres">
      <dgm:prSet presAssocID="{1ECDBFF2-EAFC-446E-8C89-E748F6F6ED3E}" presName="hierChild1" presStyleCnt="0">
        <dgm:presLayoutVars>
          <dgm:orgChart val="1"/>
          <dgm:chPref val="1"/>
          <dgm:dir/>
          <dgm:animOne val="branch"/>
          <dgm:animLvl val="lvl"/>
          <dgm:resizeHandles/>
        </dgm:presLayoutVars>
      </dgm:prSet>
      <dgm:spPr/>
      <dgm:t>
        <a:bodyPr/>
        <a:lstStyle/>
        <a:p>
          <a:endParaRPr lang="en-US"/>
        </a:p>
      </dgm:t>
    </dgm:pt>
    <dgm:pt modelId="{A20D5522-D5CB-4E00-AE26-AEE254B1F785}" type="pres">
      <dgm:prSet presAssocID="{BE0453B1-219F-427F-A916-7C0725812871}" presName="hierRoot1" presStyleCnt="0">
        <dgm:presLayoutVars>
          <dgm:hierBranch val="init"/>
        </dgm:presLayoutVars>
      </dgm:prSet>
      <dgm:spPr/>
      <dgm:t>
        <a:bodyPr/>
        <a:lstStyle/>
        <a:p>
          <a:endParaRPr lang="en-US"/>
        </a:p>
      </dgm:t>
    </dgm:pt>
    <dgm:pt modelId="{05A960C1-56AA-4D62-9DE9-A2D443899C13}" type="pres">
      <dgm:prSet presAssocID="{BE0453B1-219F-427F-A916-7C0725812871}" presName="rootComposite1" presStyleCnt="0"/>
      <dgm:spPr/>
      <dgm:t>
        <a:bodyPr/>
        <a:lstStyle/>
        <a:p>
          <a:endParaRPr lang="en-US"/>
        </a:p>
      </dgm:t>
    </dgm:pt>
    <dgm:pt modelId="{587670C0-1180-4F5F-9F4C-3392F7D52F32}" type="pres">
      <dgm:prSet presAssocID="{BE0453B1-219F-427F-A916-7C0725812871}" presName="rootText1" presStyleLbl="node0" presStyleIdx="0" presStyleCnt="1" custScaleX="303161" custScaleY="292083" custLinFactY="-6067" custLinFactNeighborX="-1764" custLinFactNeighborY="-100000">
        <dgm:presLayoutVars>
          <dgm:chPref val="3"/>
        </dgm:presLayoutVars>
      </dgm:prSet>
      <dgm:spPr/>
      <dgm:t>
        <a:bodyPr/>
        <a:lstStyle/>
        <a:p>
          <a:endParaRPr lang="en-US"/>
        </a:p>
      </dgm:t>
    </dgm:pt>
    <dgm:pt modelId="{10056952-D445-4808-A287-742B753588AC}" type="pres">
      <dgm:prSet presAssocID="{BE0453B1-219F-427F-A916-7C0725812871}" presName="rootConnector1" presStyleLbl="node1" presStyleIdx="0" presStyleCnt="0"/>
      <dgm:spPr/>
      <dgm:t>
        <a:bodyPr/>
        <a:lstStyle/>
        <a:p>
          <a:endParaRPr lang="en-US"/>
        </a:p>
      </dgm:t>
    </dgm:pt>
    <dgm:pt modelId="{0E88D0E7-7327-4386-9686-C790E48772E2}" type="pres">
      <dgm:prSet presAssocID="{BE0453B1-219F-427F-A916-7C0725812871}" presName="hierChild2" presStyleCnt="0"/>
      <dgm:spPr/>
      <dgm:t>
        <a:bodyPr/>
        <a:lstStyle/>
        <a:p>
          <a:endParaRPr lang="en-US"/>
        </a:p>
      </dgm:t>
    </dgm:pt>
    <dgm:pt modelId="{D210F237-5DF1-42A9-88E6-5B6DB3BD7A92}" type="pres">
      <dgm:prSet presAssocID="{729318CD-C217-4BAD-9273-FE5ECADAFB98}" presName="Name37" presStyleLbl="parChTrans1D2" presStyleIdx="0" presStyleCnt="8" custSzY="226584"/>
      <dgm:spPr/>
      <dgm:t>
        <a:bodyPr/>
        <a:lstStyle/>
        <a:p>
          <a:endParaRPr lang="en-US"/>
        </a:p>
      </dgm:t>
    </dgm:pt>
    <dgm:pt modelId="{9C2ECFEA-F866-4C75-9D5F-D69EFF7249B1}" type="pres">
      <dgm:prSet presAssocID="{81741832-87A7-441E-AE96-5CCDB4D408FB}" presName="hierRoot2" presStyleCnt="0">
        <dgm:presLayoutVars>
          <dgm:hierBranch val="init"/>
        </dgm:presLayoutVars>
      </dgm:prSet>
      <dgm:spPr/>
      <dgm:t>
        <a:bodyPr/>
        <a:lstStyle/>
        <a:p>
          <a:endParaRPr lang="en-US"/>
        </a:p>
      </dgm:t>
    </dgm:pt>
    <dgm:pt modelId="{5E4D6700-4F8C-45ED-9516-B3A65CD3B3D0}" type="pres">
      <dgm:prSet presAssocID="{81741832-87A7-441E-AE96-5CCDB4D408FB}" presName="rootComposite" presStyleCnt="0"/>
      <dgm:spPr/>
      <dgm:t>
        <a:bodyPr/>
        <a:lstStyle/>
        <a:p>
          <a:endParaRPr lang="en-US"/>
        </a:p>
      </dgm:t>
    </dgm:pt>
    <dgm:pt modelId="{2C2127AC-62E3-4BAA-8B7E-37BD072AACA2}" type="pres">
      <dgm:prSet presAssocID="{81741832-87A7-441E-AE96-5CCDB4D408FB}" presName="rootText" presStyleLbl="node2" presStyleIdx="0" presStyleCnt="8" custScaleX="136788" custScaleY="539526" custLinFactNeighborX="10828" custLinFactNeighborY="-75728">
        <dgm:presLayoutVars>
          <dgm:chPref val="3"/>
        </dgm:presLayoutVars>
      </dgm:prSet>
      <dgm:spPr/>
      <dgm:t>
        <a:bodyPr/>
        <a:lstStyle/>
        <a:p>
          <a:endParaRPr lang="en-US"/>
        </a:p>
      </dgm:t>
    </dgm:pt>
    <dgm:pt modelId="{75444A2A-D532-47B8-BA4F-2A26F67006AD}" type="pres">
      <dgm:prSet presAssocID="{81741832-87A7-441E-AE96-5CCDB4D408FB}" presName="rootConnector" presStyleLbl="node2" presStyleIdx="0" presStyleCnt="8"/>
      <dgm:spPr/>
      <dgm:t>
        <a:bodyPr/>
        <a:lstStyle/>
        <a:p>
          <a:endParaRPr lang="en-US"/>
        </a:p>
      </dgm:t>
    </dgm:pt>
    <dgm:pt modelId="{1D2B9E98-3F79-455C-A51A-E0ED70F3E984}" type="pres">
      <dgm:prSet presAssocID="{81741832-87A7-441E-AE96-5CCDB4D408FB}" presName="hierChild4" presStyleCnt="0"/>
      <dgm:spPr/>
      <dgm:t>
        <a:bodyPr/>
        <a:lstStyle/>
        <a:p>
          <a:endParaRPr lang="en-US"/>
        </a:p>
      </dgm:t>
    </dgm:pt>
    <dgm:pt modelId="{C38E7459-443E-4B0B-B672-1CFBD56A4630}" type="pres">
      <dgm:prSet presAssocID="{81741832-87A7-441E-AE96-5CCDB4D408FB}" presName="hierChild5" presStyleCnt="0"/>
      <dgm:spPr/>
      <dgm:t>
        <a:bodyPr/>
        <a:lstStyle/>
        <a:p>
          <a:endParaRPr lang="en-US"/>
        </a:p>
      </dgm:t>
    </dgm:pt>
    <dgm:pt modelId="{121D960B-165A-8A49-8FA4-70F8F40EABA2}" type="pres">
      <dgm:prSet presAssocID="{835CE177-8AE4-0245-9684-5EC5421E654C}" presName="Name37" presStyleLbl="parChTrans1D2" presStyleIdx="1" presStyleCnt="8"/>
      <dgm:spPr/>
      <dgm:t>
        <a:bodyPr/>
        <a:lstStyle/>
        <a:p>
          <a:endParaRPr lang="en-US"/>
        </a:p>
      </dgm:t>
    </dgm:pt>
    <dgm:pt modelId="{EDE3D1C2-C0E5-F34A-B17E-091F08601CF2}" type="pres">
      <dgm:prSet presAssocID="{EFE96CE8-5DE2-C54E-845D-1F2E545BABB3}" presName="hierRoot2" presStyleCnt="0">
        <dgm:presLayoutVars>
          <dgm:hierBranch val="init"/>
        </dgm:presLayoutVars>
      </dgm:prSet>
      <dgm:spPr/>
    </dgm:pt>
    <dgm:pt modelId="{630C37F3-7073-C844-BF2B-C0F46058BC1C}" type="pres">
      <dgm:prSet presAssocID="{EFE96CE8-5DE2-C54E-845D-1F2E545BABB3}" presName="rootComposite" presStyleCnt="0"/>
      <dgm:spPr/>
    </dgm:pt>
    <dgm:pt modelId="{AB7C139C-8FB8-9E4D-999C-4352F3C3016A}" type="pres">
      <dgm:prSet presAssocID="{EFE96CE8-5DE2-C54E-845D-1F2E545BABB3}" presName="rootText" presStyleLbl="node2" presStyleIdx="1" presStyleCnt="8" custScaleX="130941" custScaleY="551352" custLinFactNeighborX="6200" custLinFactNeighborY="-72436">
        <dgm:presLayoutVars>
          <dgm:chPref val="3"/>
        </dgm:presLayoutVars>
      </dgm:prSet>
      <dgm:spPr/>
      <dgm:t>
        <a:bodyPr/>
        <a:lstStyle/>
        <a:p>
          <a:endParaRPr lang="en-US"/>
        </a:p>
      </dgm:t>
    </dgm:pt>
    <dgm:pt modelId="{59DCA11C-A2DA-E048-9E23-BB72398A99AF}" type="pres">
      <dgm:prSet presAssocID="{EFE96CE8-5DE2-C54E-845D-1F2E545BABB3}" presName="rootConnector" presStyleLbl="node2" presStyleIdx="1" presStyleCnt="8"/>
      <dgm:spPr/>
      <dgm:t>
        <a:bodyPr/>
        <a:lstStyle/>
        <a:p>
          <a:endParaRPr lang="en-US"/>
        </a:p>
      </dgm:t>
    </dgm:pt>
    <dgm:pt modelId="{90D52A6D-6E24-024A-BA87-B7EDBA70CDA4}" type="pres">
      <dgm:prSet presAssocID="{EFE96CE8-5DE2-C54E-845D-1F2E545BABB3}" presName="hierChild4" presStyleCnt="0"/>
      <dgm:spPr/>
    </dgm:pt>
    <dgm:pt modelId="{1B6FEEFA-BA90-9047-966F-D84830ADB108}" type="pres">
      <dgm:prSet presAssocID="{EFE96CE8-5DE2-C54E-845D-1F2E545BABB3}" presName="hierChild5" presStyleCnt="0"/>
      <dgm:spPr/>
    </dgm:pt>
    <dgm:pt modelId="{3A80BCB2-28D2-4D9D-9630-AC2594CC82B7}" type="pres">
      <dgm:prSet presAssocID="{0E04C030-966C-429B-A238-CBFC8124D852}" presName="Name37" presStyleLbl="parChTrans1D2" presStyleIdx="2" presStyleCnt="8" custSzY="226584"/>
      <dgm:spPr/>
      <dgm:t>
        <a:bodyPr/>
        <a:lstStyle/>
        <a:p>
          <a:endParaRPr lang="en-US"/>
        </a:p>
      </dgm:t>
    </dgm:pt>
    <dgm:pt modelId="{81B981AC-97FB-47C3-A7FD-0B75BED2F40F}" type="pres">
      <dgm:prSet presAssocID="{136EC303-4E01-4E71-B945-AD009C7422B5}" presName="hierRoot2" presStyleCnt="0">
        <dgm:presLayoutVars>
          <dgm:hierBranch val="init"/>
        </dgm:presLayoutVars>
      </dgm:prSet>
      <dgm:spPr/>
      <dgm:t>
        <a:bodyPr/>
        <a:lstStyle/>
        <a:p>
          <a:endParaRPr lang="en-US"/>
        </a:p>
      </dgm:t>
    </dgm:pt>
    <dgm:pt modelId="{639E540C-46A7-49A2-A058-C304ABD68ECF}" type="pres">
      <dgm:prSet presAssocID="{136EC303-4E01-4E71-B945-AD009C7422B5}" presName="rootComposite" presStyleCnt="0"/>
      <dgm:spPr/>
      <dgm:t>
        <a:bodyPr/>
        <a:lstStyle/>
        <a:p>
          <a:endParaRPr lang="en-US"/>
        </a:p>
      </dgm:t>
    </dgm:pt>
    <dgm:pt modelId="{A5E8D16E-4CD2-484C-BA8F-8358D4CC4EF0}" type="pres">
      <dgm:prSet presAssocID="{136EC303-4E01-4E71-B945-AD009C7422B5}" presName="rootText" presStyleLbl="node2" presStyleIdx="2" presStyleCnt="8" custScaleX="128857" custScaleY="541407" custLinFactNeighborX="3293" custLinFactNeighborY="-69143">
        <dgm:presLayoutVars>
          <dgm:chPref val="3"/>
        </dgm:presLayoutVars>
      </dgm:prSet>
      <dgm:spPr/>
      <dgm:t>
        <a:bodyPr/>
        <a:lstStyle/>
        <a:p>
          <a:endParaRPr lang="en-US"/>
        </a:p>
      </dgm:t>
    </dgm:pt>
    <dgm:pt modelId="{87D4CE27-9086-4DC6-8FA5-3D0CE0F20E15}" type="pres">
      <dgm:prSet presAssocID="{136EC303-4E01-4E71-B945-AD009C7422B5}" presName="rootConnector" presStyleLbl="node2" presStyleIdx="2" presStyleCnt="8"/>
      <dgm:spPr/>
      <dgm:t>
        <a:bodyPr/>
        <a:lstStyle/>
        <a:p>
          <a:endParaRPr lang="en-US"/>
        </a:p>
      </dgm:t>
    </dgm:pt>
    <dgm:pt modelId="{EB585100-7389-42CF-8C4A-A330E26D2B3F}" type="pres">
      <dgm:prSet presAssocID="{136EC303-4E01-4E71-B945-AD009C7422B5}" presName="hierChild4" presStyleCnt="0"/>
      <dgm:spPr/>
      <dgm:t>
        <a:bodyPr/>
        <a:lstStyle/>
        <a:p>
          <a:endParaRPr lang="en-US"/>
        </a:p>
      </dgm:t>
    </dgm:pt>
    <dgm:pt modelId="{AE403AA6-33A4-4624-8CA0-3E0A0FAC82D6}" type="pres">
      <dgm:prSet presAssocID="{136EC303-4E01-4E71-B945-AD009C7422B5}" presName="hierChild5" presStyleCnt="0"/>
      <dgm:spPr/>
      <dgm:t>
        <a:bodyPr/>
        <a:lstStyle/>
        <a:p>
          <a:endParaRPr lang="en-US"/>
        </a:p>
      </dgm:t>
    </dgm:pt>
    <dgm:pt modelId="{BAEC5211-4CEB-4ED5-876C-12A506A3667C}" type="pres">
      <dgm:prSet presAssocID="{632002AA-9FE8-4907-8730-37D6937A5E1C}" presName="Name37" presStyleLbl="parChTrans1D2" presStyleIdx="3" presStyleCnt="8" custSzY="226584"/>
      <dgm:spPr/>
      <dgm:t>
        <a:bodyPr/>
        <a:lstStyle/>
        <a:p>
          <a:endParaRPr lang="en-US"/>
        </a:p>
      </dgm:t>
    </dgm:pt>
    <dgm:pt modelId="{F5AF29D7-80F7-47D1-B3AF-BBAECD8E48C8}" type="pres">
      <dgm:prSet presAssocID="{8F82AA64-2AC7-4413-84CE-58B25D6CB4C2}" presName="hierRoot2" presStyleCnt="0">
        <dgm:presLayoutVars>
          <dgm:hierBranch val="init"/>
        </dgm:presLayoutVars>
      </dgm:prSet>
      <dgm:spPr/>
      <dgm:t>
        <a:bodyPr/>
        <a:lstStyle/>
        <a:p>
          <a:endParaRPr lang="en-US"/>
        </a:p>
      </dgm:t>
    </dgm:pt>
    <dgm:pt modelId="{9E11B021-5473-444A-BE0B-C5C3A17B0679}" type="pres">
      <dgm:prSet presAssocID="{8F82AA64-2AC7-4413-84CE-58B25D6CB4C2}" presName="rootComposite" presStyleCnt="0"/>
      <dgm:spPr/>
      <dgm:t>
        <a:bodyPr/>
        <a:lstStyle/>
        <a:p>
          <a:endParaRPr lang="en-US"/>
        </a:p>
      </dgm:t>
    </dgm:pt>
    <dgm:pt modelId="{AAD9E2DA-1AFD-46C6-9F63-3DF65CE96BD1}" type="pres">
      <dgm:prSet presAssocID="{8F82AA64-2AC7-4413-84CE-58B25D6CB4C2}" presName="rootText" presStyleLbl="node2" presStyleIdx="3" presStyleCnt="8" custScaleX="146771" custScaleY="533166" custLinFactNeighborX="-2031" custLinFactNeighborY="-71227">
        <dgm:presLayoutVars>
          <dgm:chPref val="3"/>
        </dgm:presLayoutVars>
      </dgm:prSet>
      <dgm:spPr/>
      <dgm:t>
        <a:bodyPr/>
        <a:lstStyle/>
        <a:p>
          <a:endParaRPr lang="en-US"/>
        </a:p>
      </dgm:t>
    </dgm:pt>
    <dgm:pt modelId="{EAD34E6B-8E8C-48D6-AFD4-4988CA68F3E2}" type="pres">
      <dgm:prSet presAssocID="{8F82AA64-2AC7-4413-84CE-58B25D6CB4C2}" presName="rootConnector" presStyleLbl="node2" presStyleIdx="3" presStyleCnt="8"/>
      <dgm:spPr/>
      <dgm:t>
        <a:bodyPr/>
        <a:lstStyle/>
        <a:p>
          <a:endParaRPr lang="en-US"/>
        </a:p>
      </dgm:t>
    </dgm:pt>
    <dgm:pt modelId="{655D188C-7C1C-461D-AB7D-3279F95CCC89}" type="pres">
      <dgm:prSet presAssocID="{8F82AA64-2AC7-4413-84CE-58B25D6CB4C2}" presName="hierChild4" presStyleCnt="0"/>
      <dgm:spPr/>
      <dgm:t>
        <a:bodyPr/>
        <a:lstStyle/>
        <a:p>
          <a:endParaRPr lang="en-US"/>
        </a:p>
      </dgm:t>
    </dgm:pt>
    <dgm:pt modelId="{05332E9E-9F0B-4238-8590-C81BBF068F3B}" type="pres">
      <dgm:prSet presAssocID="{8F82AA64-2AC7-4413-84CE-58B25D6CB4C2}" presName="hierChild5" presStyleCnt="0"/>
      <dgm:spPr/>
      <dgm:t>
        <a:bodyPr/>
        <a:lstStyle/>
        <a:p>
          <a:endParaRPr lang="en-US"/>
        </a:p>
      </dgm:t>
    </dgm:pt>
    <dgm:pt modelId="{C5347DE1-F234-4170-8995-7177248F995F}" type="pres">
      <dgm:prSet presAssocID="{E164DF50-E728-4C00-A53E-21C809BEE3CB}" presName="Name37" presStyleLbl="parChTrans1D2" presStyleIdx="4" presStyleCnt="8" custSzY="226584"/>
      <dgm:spPr/>
      <dgm:t>
        <a:bodyPr/>
        <a:lstStyle/>
        <a:p>
          <a:endParaRPr lang="en-US"/>
        </a:p>
      </dgm:t>
    </dgm:pt>
    <dgm:pt modelId="{DA7F148A-7804-41CC-A6BA-90F74C4CC394}" type="pres">
      <dgm:prSet presAssocID="{3E7479E7-FA4A-4723-9B0A-6BE4255BD1FB}" presName="hierRoot2" presStyleCnt="0">
        <dgm:presLayoutVars>
          <dgm:hierBranch val="init"/>
        </dgm:presLayoutVars>
      </dgm:prSet>
      <dgm:spPr/>
      <dgm:t>
        <a:bodyPr/>
        <a:lstStyle/>
        <a:p>
          <a:endParaRPr lang="en-US"/>
        </a:p>
      </dgm:t>
    </dgm:pt>
    <dgm:pt modelId="{E0A83000-8E7A-4475-9137-EA238FCA6D82}" type="pres">
      <dgm:prSet presAssocID="{3E7479E7-FA4A-4723-9B0A-6BE4255BD1FB}" presName="rootComposite" presStyleCnt="0"/>
      <dgm:spPr/>
      <dgm:t>
        <a:bodyPr/>
        <a:lstStyle/>
        <a:p>
          <a:endParaRPr lang="en-US"/>
        </a:p>
      </dgm:t>
    </dgm:pt>
    <dgm:pt modelId="{FAD8F461-F280-42C6-AD74-C72D742DD42F}" type="pres">
      <dgm:prSet presAssocID="{3E7479E7-FA4A-4723-9B0A-6BE4255BD1FB}" presName="rootText" presStyleLbl="node2" presStyleIdx="4" presStyleCnt="8" custScaleX="131863" custScaleY="552561" custLinFactNeighborX="-739" custLinFactNeighborY="-74853">
        <dgm:presLayoutVars>
          <dgm:chPref val="3"/>
        </dgm:presLayoutVars>
      </dgm:prSet>
      <dgm:spPr/>
      <dgm:t>
        <a:bodyPr/>
        <a:lstStyle/>
        <a:p>
          <a:endParaRPr lang="en-US"/>
        </a:p>
      </dgm:t>
    </dgm:pt>
    <dgm:pt modelId="{D18AD963-A6B2-4BED-A5DE-AA2DF1B19F1A}" type="pres">
      <dgm:prSet presAssocID="{3E7479E7-FA4A-4723-9B0A-6BE4255BD1FB}" presName="rootConnector" presStyleLbl="node2" presStyleIdx="4" presStyleCnt="8"/>
      <dgm:spPr/>
      <dgm:t>
        <a:bodyPr/>
        <a:lstStyle/>
        <a:p>
          <a:endParaRPr lang="en-US"/>
        </a:p>
      </dgm:t>
    </dgm:pt>
    <dgm:pt modelId="{ABA04EBF-9797-41B0-B754-575A7F1BE54C}" type="pres">
      <dgm:prSet presAssocID="{3E7479E7-FA4A-4723-9B0A-6BE4255BD1FB}" presName="hierChild4" presStyleCnt="0"/>
      <dgm:spPr/>
      <dgm:t>
        <a:bodyPr/>
        <a:lstStyle/>
        <a:p>
          <a:endParaRPr lang="en-US"/>
        </a:p>
      </dgm:t>
    </dgm:pt>
    <dgm:pt modelId="{E18A2B08-E80C-4BB3-AFA8-05DC44F50750}" type="pres">
      <dgm:prSet presAssocID="{3E7479E7-FA4A-4723-9B0A-6BE4255BD1FB}" presName="hierChild5" presStyleCnt="0"/>
      <dgm:spPr/>
      <dgm:t>
        <a:bodyPr/>
        <a:lstStyle/>
        <a:p>
          <a:endParaRPr lang="en-US"/>
        </a:p>
      </dgm:t>
    </dgm:pt>
    <dgm:pt modelId="{28FEA0DA-ACB8-44F8-B950-18B4F964EF9C}" type="pres">
      <dgm:prSet presAssocID="{550BA409-320B-4D81-BF93-A7E0F806924F}" presName="Name37" presStyleLbl="parChTrans1D2" presStyleIdx="5" presStyleCnt="8" custSzY="226584"/>
      <dgm:spPr/>
      <dgm:t>
        <a:bodyPr/>
        <a:lstStyle/>
        <a:p>
          <a:endParaRPr lang="en-US"/>
        </a:p>
      </dgm:t>
    </dgm:pt>
    <dgm:pt modelId="{D196BF8A-0578-4FB2-A2E3-0546F157A56D}" type="pres">
      <dgm:prSet presAssocID="{F3D5C33F-6B5B-42F2-9A89-32B7EBA17B0A}" presName="hierRoot2" presStyleCnt="0">
        <dgm:presLayoutVars>
          <dgm:hierBranch val="init"/>
        </dgm:presLayoutVars>
      </dgm:prSet>
      <dgm:spPr/>
      <dgm:t>
        <a:bodyPr/>
        <a:lstStyle/>
        <a:p>
          <a:endParaRPr lang="en-US"/>
        </a:p>
      </dgm:t>
    </dgm:pt>
    <dgm:pt modelId="{4CC36367-62D3-4AF6-B984-89C595B1DD46}" type="pres">
      <dgm:prSet presAssocID="{F3D5C33F-6B5B-42F2-9A89-32B7EBA17B0A}" presName="rootComposite" presStyleCnt="0"/>
      <dgm:spPr/>
      <dgm:t>
        <a:bodyPr/>
        <a:lstStyle/>
        <a:p>
          <a:endParaRPr lang="en-US"/>
        </a:p>
      </dgm:t>
    </dgm:pt>
    <dgm:pt modelId="{1A7C4619-2EA5-4630-8227-4F432D277624}" type="pres">
      <dgm:prSet presAssocID="{F3D5C33F-6B5B-42F2-9A89-32B7EBA17B0A}" presName="rootText" presStyleLbl="node2" presStyleIdx="5" presStyleCnt="8" custScaleX="131418" custScaleY="551286" custLinFactNeighborX="-7408" custLinFactNeighborY="-74082">
        <dgm:presLayoutVars>
          <dgm:chPref val="3"/>
        </dgm:presLayoutVars>
      </dgm:prSet>
      <dgm:spPr/>
      <dgm:t>
        <a:bodyPr/>
        <a:lstStyle/>
        <a:p>
          <a:endParaRPr lang="en-US"/>
        </a:p>
      </dgm:t>
    </dgm:pt>
    <dgm:pt modelId="{50AA1078-22A5-4299-A46B-15B779EC9080}" type="pres">
      <dgm:prSet presAssocID="{F3D5C33F-6B5B-42F2-9A89-32B7EBA17B0A}" presName="rootConnector" presStyleLbl="node2" presStyleIdx="5" presStyleCnt="8"/>
      <dgm:spPr/>
      <dgm:t>
        <a:bodyPr/>
        <a:lstStyle/>
        <a:p>
          <a:endParaRPr lang="en-US"/>
        </a:p>
      </dgm:t>
    </dgm:pt>
    <dgm:pt modelId="{10A29870-1C66-4A3C-B149-A24266E93BF7}" type="pres">
      <dgm:prSet presAssocID="{F3D5C33F-6B5B-42F2-9A89-32B7EBA17B0A}" presName="hierChild4" presStyleCnt="0"/>
      <dgm:spPr/>
      <dgm:t>
        <a:bodyPr/>
        <a:lstStyle/>
        <a:p>
          <a:endParaRPr lang="en-US"/>
        </a:p>
      </dgm:t>
    </dgm:pt>
    <dgm:pt modelId="{DC8212E5-5DFC-4AC8-A1B0-392CE0263720}" type="pres">
      <dgm:prSet presAssocID="{F3D5C33F-6B5B-42F2-9A89-32B7EBA17B0A}" presName="hierChild5" presStyleCnt="0"/>
      <dgm:spPr/>
      <dgm:t>
        <a:bodyPr/>
        <a:lstStyle/>
        <a:p>
          <a:endParaRPr lang="en-US"/>
        </a:p>
      </dgm:t>
    </dgm:pt>
    <dgm:pt modelId="{BED432D1-0602-4944-ADBD-10B5AB32685C}" type="pres">
      <dgm:prSet presAssocID="{CC4698EA-5E86-4697-A31D-0CE0379A0942}" presName="Name37" presStyleLbl="parChTrans1D2" presStyleIdx="6" presStyleCnt="8" custSzY="226584"/>
      <dgm:spPr/>
      <dgm:t>
        <a:bodyPr/>
        <a:lstStyle/>
        <a:p>
          <a:endParaRPr lang="en-US"/>
        </a:p>
      </dgm:t>
    </dgm:pt>
    <dgm:pt modelId="{B864D763-BFBB-4196-BECA-96359AF8082D}" type="pres">
      <dgm:prSet presAssocID="{E51AF6B8-E162-4726-9A45-4A9384A439A4}" presName="hierRoot2" presStyleCnt="0">
        <dgm:presLayoutVars>
          <dgm:hierBranch val="init"/>
        </dgm:presLayoutVars>
      </dgm:prSet>
      <dgm:spPr/>
      <dgm:t>
        <a:bodyPr/>
        <a:lstStyle/>
        <a:p>
          <a:endParaRPr lang="en-US"/>
        </a:p>
      </dgm:t>
    </dgm:pt>
    <dgm:pt modelId="{D4A135C7-11B0-4367-952E-B187ECA798A4}" type="pres">
      <dgm:prSet presAssocID="{E51AF6B8-E162-4726-9A45-4A9384A439A4}" presName="rootComposite" presStyleCnt="0"/>
      <dgm:spPr/>
      <dgm:t>
        <a:bodyPr/>
        <a:lstStyle/>
        <a:p>
          <a:endParaRPr lang="en-US"/>
        </a:p>
      </dgm:t>
    </dgm:pt>
    <dgm:pt modelId="{777975BE-F666-4D23-953B-547617DE3424}" type="pres">
      <dgm:prSet presAssocID="{E51AF6B8-E162-4726-9A45-4A9384A439A4}" presName="rootText" presStyleLbl="node2" presStyleIdx="6" presStyleCnt="8" custScaleX="117956" custScaleY="557365" custLinFactNeighborX="-20344" custLinFactNeighborY="-75728">
        <dgm:presLayoutVars>
          <dgm:chPref val="3"/>
        </dgm:presLayoutVars>
      </dgm:prSet>
      <dgm:spPr/>
      <dgm:t>
        <a:bodyPr/>
        <a:lstStyle/>
        <a:p>
          <a:endParaRPr lang="en-US"/>
        </a:p>
      </dgm:t>
    </dgm:pt>
    <dgm:pt modelId="{779E98C1-7C1E-473A-9040-F78096B23CB0}" type="pres">
      <dgm:prSet presAssocID="{E51AF6B8-E162-4726-9A45-4A9384A439A4}" presName="rootConnector" presStyleLbl="node2" presStyleIdx="6" presStyleCnt="8"/>
      <dgm:spPr/>
      <dgm:t>
        <a:bodyPr/>
        <a:lstStyle/>
        <a:p>
          <a:endParaRPr lang="en-US"/>
        </a:p>
      </dgm:t>
    </dgm:pt>
    <dgm:pt modelId="{AE5E8997-5F33-42C3-A461-7B4FF15F7482}" type="pres">
      <dgm:prSet presAssocID="{E51AF6B8-E162-4726-9A45-4A9384A439A4}" presName="hierChild4" presStyleCnt="0"/>
      <dgm:spPr/>
      <dgm:t>
        <a:bodyPr/>
        <a:lstStyle/>
        <a:p>
          <a:endParaRPr lang="en-US"/>
        </a:p>
      </dgm:t>
    </dgm:pt>
    <dgm:pt modelId="{E4CA9EF3-BDE0-470F-B9E4-360C3E0A5BF8}" type="pres">
      <dgm:prSet presAssocID="{E51AF6B8-E162-4726-9A45-4A9384A439A4}" presName="hierChild5" presStyleCnt="0"/>
      <dgm:spPr/>
      <dgm:t>
        <a:bodyPr/>
        <a:lstStyle/>
        <a:p>
          <a:endParaRPr lang="en-US"/>
        </a:p>
      </dgm:t>
    </dgm:pt>
    <dgm:pt modelId="{1D42FF5F-FD48-2647-B75F-8C36DE19E855}" type="pres">
      <dgm:prSet presAssocID="{36AE9317-DEFC-8D48-8EC7-AC29F59AB913}" presName="Name37" presStyleLbl="parChTrans1D2" presStyleIdx="7" presStyleCnt="8"/>
      <dgm:spPr/>
      <dgm:t>
        <a:bodyPr/>
        <a:lstStyle/>
        <a:p>
          <a:endParaRPr lang="en-US"/>
        </a:p>
      </dgm:t>
    </dgm:pt>
    <dgm:pt modelId="{C0927BFA-20A1-3B45-838F-EE49F771C6B4}" type="pres">
      <dgm:prSet presAssocID="{39CC9369-733A-394B-A34C-DB9BA6BBEC88}" presName="hierRoot2" presStyleCnt="0">
        <dgm:presLayoutVars>
          <dgm:hierBranch val="init"/>
        </dgm:presLayoutVars>
      </dgm:prSet>
      <dgm:spPr/>
    </dgm:pt>
    <dgm:pt modelId="{93C14603-E398-C948-BB00-6DB0936558C0}" type="pres">
      <dgm:prSet presAssocID="{39CC9369-733A-394B-A34C-DB9BA6BBEC88}" presName="rootComposite" presStyleCnt="0"/>
      <dgm:spPr/>
    </dgm:pt>
    <dgm:pt modelId="{F3122F3E-F5B1-2647-841E-13289A6C4B2F}" type="pres">
      <dgm:prSet presAssocID="{39CC9369-733A-394B-A34C-DB9BA6BBEC88}" presName="rootText" presStyleLbl="node2" presStyleIdx="7" presStyleCnt="8" custScaleX="119551" custScaleY="557925" custLinFactNeighborX="-27954" custLinFactNeighborY="-73077">
        <dgm:presLayoutVars>
          <dgm:chPref val="3"/>
        </dgm:presLayoutVars>
      </dgm:prSet>
      <dgm:spPr/>
      <dgm:t>
        <a:bodyPr/>
        <a:lstStyle/>
        <a:p>
          <a:endParaRPr lang="en-US"/>
        </a:p>
      </dgm:t>
    </dgm:pt>
    <dgm:pt modelId="{38960012-BC39-B240-B5ED-805C6AC292AB}" type="pres">
      <dgm:prSet presAssocID="{39CC9369-733A-394B-A34C-DB9BA6BBEC88}" presName="rootConnector" presStyleLbl="node2" presStyleIdx="7" presStyleCnt="8"/>
      <dgm:spPr/>
      <dgm:t>
        <a:bodyPr/>
        <a:lstStyle/>
        <a:p>
          <a:endParaRPr lang="en-US"/>
        </a:p>
      </dgm:t>
    </dgm:pt>
    <dgm:pt modelId="{A137D55A-36DA-7A4A-9789-7E131D2D6245}" type="pres">
      <dgm:prSet presAssocID="{39CC9369-733A-394B-A34C-DB9BA6BBEC88}" presName="hierChild4" presStyleCnt="0"/>
      <dgm:spPr/>
    </dgm:pt>
    <dgm:pt modelId="{9E8C1438-EC1E-AE4E-AD74-8F6ED416FC38}" type="pres">
      <dgm:prSet presAssocID="{39CC9369-733A-394B-A34C-DB9BA6BBEC88}" presName="hierChild5" presStyleCnt="0"/>
      <dgm:spPr/>
    </dgm:pt>
    <dgm:pt modelId="{1D6E6072-4871-4CED-BF6F-A162F8AF86C9}" type="pres">
      <dgm:prSet presAssocID="{BE0453B1-219F-427F-A916-7C0725812871}" presName="hierChild3" presStyleCnt="0"/>
      <dgm:spPr/>
      <dgm:t>
        <a:bodyPr/>
        <a:lstStyle/>
        <a:p>
          <a:endParaRPr lang="en-US"/>
        </a:p>
      </dgm:t>
    </dgm:pt>
  </dgm:ptLst>
  <dgm:cxnLst>
    <dgm:cxn modelId="{91DACC27-5B6C-9748-AE86-92440903C9AF}" type="presOf" srcId="{BE0453B1-219F-427F-A916-7C0725812871}" destId="{587670C0-1180-4F5F-9F4C-3392F7D52F32}" srcOrd="0" destOrd="0" presId="urn:microsoft.com/office/officeart/2005/8/layout/orgChart1"/>
    <dgm:cxn modelId="{C173DC99-644F-8346-BE7D-71F1AFF841EF}" type="presOf" srcId="{39CC9369-733A-394B-A34C-DB9BA6BBEC88}" destId="{38960012-BC39-B240-B5ED-805C6AC292AB}" srcOrd="1" destOrd="0" presId="urn:microsoft.com/office/officeart/2005/8/layout/orgChart1"/>
    <dgm:cxn modelId="{ACB6E715-A998-41B8-BE76-630DE5C0A653}" srcId="{BE0453B1-219F-427F-A916-7C0725812871}" destId="{3E7479E7-FA4A-4723-9B0A-6BE4255BD1FB}" srcOrd="4" destOrd="0" parTransId="{E164DF50-E728-4C00-A53E-21C809BEE3CB}" sibTransId="{58A28A77-DE82-4555-999C-913801561F19}"/>
    <dgm:cxn modelId="{289CB123-B85B-8248-8FFE-195498A26DD1}" srcId="{BE0453B1-219F-427F-A916-7C0725812871}" destId="{39CC9369-733A-394B-A34C-DB9BA6BBEC88}" srcOrd="7" destOrd="0" parTransId="{36AE9317-DEFC-8D48-8EC7-AC29F59AB913}" sibTransId="{B2B9CF52-415B-344C-9C98-829D47A46188}"/>
    <dgm:cxn modelId="{0E8A9AC1-B4DA-214F-992E-0A09F69A2076}" type="presOf" srcId="{835CE177-8AE4-0245-9684-5EC5421E654C}" destId="{121D960B-165A-8A49-8FA4-70F8F40EABA2}" srcOrd="0" destOrd="0" presId="urn:microsoft.com/office/officeart/2005/8/layout/orgChart1"/>
    <dgm:cxn modelId="{0D81E441-299F-1B40-B402-DEECA12FEFFA}" type="presOf" srcId="{81741832-87A7-441E-AE96-5CCDB4D408FB}" destId="{2C2127AC-62E3-4BAA-8B7E-37BD072AACA2}" srcOrd="0" destOrd="0" presId="urn:microsoft.com/office/officeart/2005/8/layout/orgChart1"/>
    <dgm:cxn modelId="{51CE18F6-F161-AF40-B207-F6476908B388}" type="presOf" srcId="{BE0453B1-219F-427F-A916-7C0725812871}" destId="{10056952-D445-4808-A287-742B753588AC}" srcOrd="1" destOrd="0" presId="urn:microsoft.com/office/officeart/2005/8/layout/orgChart1"/>
    <dgm:cxn modelId="{544A5F29-EC21-4099-91A2-D2B338CAB3BA}" srcId="{1ECDBFF2-EAFC-446E-8C89-E748F6F6ED3E}" destId="{BE0453B1-219F-427F-A916-7C0725812871}" srcOrd="0" destOrd="0" parTransId="{449E3C9D-CE20-45B2-A28E-E6A4446B9E17}" sibTransId="{9A77E80E-A4DE-4C5C-8CF7-6C5F8282B1E2}"/>
    <dgm:cxn modelId="{B96A4DFE-107C-D946-B00E-D5A68894A4F0}" type="presOf" srcId="{EFE96CE8-5DE2-C54E-845D-1F2E545BABB3}" destId="{AB7C139C-8FB8-9E4D-999C-4352F3C3016A}" srcOrd="0" destOrd="0" presId="urn:microsoft.com/office/officeart/2005/8/layout/orgChart1"/>
    <dgm:cxn modelId="{F7085D19-2A83-E24C-948C-267EA0F318A3}" type="presOf" srcId="{36AE9317-DEFC-8D48-8EC7-AC29F59AB913}" destId="{1D42FF5F-FD48-2647-B75F-8C36DE19E855}" srcOrd="0" destOrd="0" presId="urn:microsoft.com/office/officeart/2005/8/layout/orgChart1"/>
    <dgm:cxn modelId="{F845B186-A585-4C43-92C6-2D23FF2615DA}" type="presOf" srcId="{E51AF6B8-E162-4726-9A45-4A9384A439A4}" destId="{777975BE-F666-4D23-953B-547617DE3424}" srcOrd="0" destOrd="0" presId="urn:microsoft.com/office/officeart/2005/8/layout/orgChart1"/>
    <dgm:cxn modelId="{962BC3E5-1026-8C4C-8B28-E31910437D1E}" srcId="{BE0453B1-219F-427F-A916-7C0725812871}" destId="{EFE96CE8-5DE2-C54E-845D-1F2E545BABB3}" srcOrd="1" destOrd="0" parTransId="{835CE177-8AE4-0245-9684-5EC5421E654C}" sibTransId="{C0518A3B-5777-2946-A064-6C6043E3A6CC}"/>
    <dgm:cxn modelId="{74F1BF9E-C35A-7E45-805E-C98A950A198A}" type="presOf" srcId="{3E7479E7-FA4A-4723-9B0A-6BE4255BD1FB}" destId="{D18AD963-A6B2-4BED-A5DE-AA2DF1B19F1A}" srcOrd="1" destOrd="0" presId="urn:microsoft.com/office/officeart/2005/8/layout/orgChart1"/>
    <dgm:cxn modelId="{9084E435-DE38-024B-855F-E90C2E5D58EB}" type="presOf" srcId="{1ECDBFF2-EAFC-446E-8C89-E748F6F6ED3E}" destId="{D03E77F6-62FE-42BB-8475-3B3B37A1A168}" srcOrd="0" destOrd="0" presId="urn:microsoft.com/office/officeart/2005/8/layout/orgChart1"/>
    <dgm:cxn modelId="{A2093BF3-4354-4645-9865-5CAF311FA3A4}" type="presOf" srcId="{39CC9369-733A-394B-A34C-DB9BA6BBEC88}" destId="{F3122F3E-F5B1-2647-841E-13289A6C4B2F}" srcOrd="0" destOrd="0" presId="urn:microsoft.com/office/officeart/2005/8/layout/orgChart1"/>
    <dgm:cxn modelId="{604DEE79-6EC7-BF4A-A4CF-02BBE09D2AE7}" type="presOf" srcId="{729318CD-C217-4BAD-9273-FE5ECADAFB98}" destId="{D210F237-5DF1-42A9-88E6-5B6DB3BD7A92}" srcOrd="0" destOrd="0" presId="urn:microsoft.com/office/officeart/2005/8/layout/orgChart1"/>
    <dgm:cxn modelId="{7EF54DFE-48F5-174E-95DD-8A2FFFA5787D}" type="presOf" srcId="{81741832-87A7-441E-AE96-5CCDB4D408FB}" destId="{75444A2A-D532-47B8-BA4F-2A26F67006AD}" srcOrd="1" destOrd="0" presId="urn:microsoft.com/office/officeart/2005/8/layout/orgChart1"/>
    <dgm:cxn modelId="{4436B8DC-26A5-C345-A251-6EA66695827A}" type="presOf" srcId="{EFE96CE8-5DE2-C54E-845D-1F2E545BABB3}" destId="{59DCA11C-A2DA-E048-9E23-BB72398A99AF}" srcOrd="1" destOrd="0" presId="urn:microsoft.com/office/officeart/2005/8/layout/orgChart1"/>
    <dgm:cxn modelId="{FE5C48DE-8364-814C-87F4-F2479E285A1F}" type="presOf" srcId="{136EC303-4E01-4E71-B945-AD009C7422B5}" destId="{87D4CE27-9086-4DC6-8FA5-3D0CE0F20E15}" srcOrd="1" destOrd="0" presId="urn:microsoft.com/office/officeart/2005/8/layout/orgChart1"/>
    <dgm:cxn modelId="{C43C9D0F-D3F8-EB46-A3F1-520C7B14F2BD}" type="presOf" srcId="{8F82AA64-2AC7-4413-84CE-58B25D6CB4C2}" destId="{EAD34E6B-8E8C-48D6-AFD4-4988CA68F3E2}" srcOrd="1" destOrd="0" presId="urn:microsoft.com/office/officeart/2005/8/layout/orgChart1"/>
    <dgm:cxn modelId="{00E92F60-05C4-D947-978A-CD9A6A731B8D}" type="presOf" srcId="{136EC303-4E01-4E71-B945-AD009C7422B5}" destId="{A5E8D16E-4CD2-484C-BA8F-8358D4CC4EF0}" srcOrd="0" destOrd="0" presId="urn:microsoft.com/office/officeart/2005/8/layout/orgChart1"/>
    <dgm:cxn modelId="{3471BDE0-4C4A-3545-B0B0-14B02728B41A}" type="presOf" srcId="{3E7479E7-FA4A-4723-9B0A-6BE4255BD1FB}" destId="{FAD8F461-F280-42C6-AD74-C72D742DD42F}" srcOrd="0" destOrd="0" presId="urn:microsoft.com/office/officeart/2005/8/layout/orgChart1"/>
    <dgm:cxn modelId="{B43856B5-4FE1-B147-A50A-5523CA14D1D5}" type="presOf" srcId="{E164DF50-E728-4C00-A53E-21C809BEE3CB}" destId="{C5347DE1-F234-4170-8995-7177248F995F}" srcOrd="0" destOrd="0" presId="urn:microsoft.com/office/officeart/2005/8/layout/orgChart1"/>
    <dgm:cxn modelId="{166F22FB-CCE0-7146-AD67-547BC453DD48}" type="presOf" srcId="{632002AA-9FE8-4907-8730-37D6937A5E1C}" destId="{BAEC5211-4CEB-4ED5-876C-12A506A3667C}" srcOrd="0" destOrd="0" presId="urn:microsoft.com/office/officeart/2005/8/layout/orgChart1"/>
    <dgm:cxn modelId="{924DDE09-FF23-2E4A-8450-EB4534925214}" type="presOf" srcId="{F3D5C33F-6B5B-42F2-9A89-32B7EBA17B0A}" destId="{1A7C4619-2EA5-4630-8227-4F432D277624}" srcOrd="0" destOrd="0" presId="urn:microsoft.com/office/officeart/2005/8/layout/orgChart1"/>
    <dgm:cxn modelId="{A437808A-1A39-4416-A2E8-A4AD4F1729D7}" srcId="{BE0453B1-219F-427F-A916-7C0725812871}" destId="{F3D5C33F-6B5B-42F2-9A89-32B7EBA17B0A}" srcOrd="5" destOrd="0" parTransId="{550BA409-320B-4D81-BF93-A7E0F806924F}" sibTransId="{CA61A9AA-4F8D-4E7F-AB88-C454B76EF755}"/>
    <dgm:cxn modelId="{2AE3F279-7697-F948-BB19-A0BE6844880A}" type="presOf" srcId="{F3D5C33F-6B5B-42F2-9A89-32B7EBA17B0A}" destId="{50AA1078-22A5-4299-A46B-15B779EC9080}" srcOrd="1" destOrd="0" presId="urn:microsoft.com/office/officeart/2005/8/layout/orgChart1"/>
    <dgm:cxn modelId="{5F2D08BB-E2A1-4A8F-B6BF-CB6B3EBB0276}" srcId="{BE0453B1-219F-427F-A916-7C0725812871}" destId="{136EC303-4E01-4E71-B945-AD009C7422B5}" srcOrd="2" destOrd="0" parTransId="{0E04C030-966C-429B-A238-CBFC8124D852}" sibTransId="{C80634E1-CB16-4C30-B8A1-33F752331ED7}"/>
    <dgm:cxn modelId="{557A5947-571E-FA4F-AB18-206DADD3F51E}" type="presOf" srcId="{0E04C030-966C-429B-A238-CBFC8124D852}" destId="{3A80BCB2-28D2-4D9D-9630-AC2594CC82B7}" srcOrd="0" destOrd="0" presId="urn:microsoft.com/office/officeart/2005/8/layout/orgChart1"/>
    <dgm:cxn modelId="{B124082D-FDEE-4835-BC2E-222F82C84D6B}" srcId="{BE0453B1-219F-427F-A916-7C0725812871}" destId="{8F82AA64-2AC7-4413-84CE-58B25D6CB4C2}" srcOrd="3" destOrd="0" parTransId="{632002AA-9FE8-4907-8730-37D6937A5E1C}" sibTransId="{834954E6-CD20-4B3C-B792-C6FD334B5594}"/>
    <dgm:cxn modelId="{61EF93E7-4EED-49E9-9DAA-5EA6087B57B8}" srcId="{BE0453B1-219F-427F-A916-7C0725812871}" destId="{E51AF6B8-E162-4726-9A45-4A9384A439A4}" srcOrd="6" destOrd="0" parTransId="{CC4698EA-5E86-4697-A31D-0CE0379A0942}" sibTransId="{E266F64F-571A-454D-BC81-DC5F3CE5FB72}"/>
    <dgm:cxn modelId="{D9E93041-5194-F54C-8382-991845536615}" type="presOf" srcId="{E51AF6B8-E162-4726-9A45-4A9384A439A4}" destId="{779E98C1-7C1E-473A-9040-F78096B23CB0}" srcOrd="1" destOrd="0" presId="urn:microsoft.com/office/officeart/2005/8/layout/orgChart1"/>
    <dgm:cxn modelId="{233DC0A6-D7E5-40A5-9349-668133E7B30D}" srcId="{BE0453B1-219F-427F-A916-7C0725812871}" destId="{81741832-87A7-441E-AE96-5CCDB4D408FB}" srcOrd="0" destOrd="0" parTransId="{729318CD-C217-4BAD-9273-FE5ECADAFB98}" sibTransId="{25B39F74-9DEA-459F-8FAC-E3589283F582}"/>
    <dgm:cxn modelId="{55FF1485-D10F-8D4E-BC1C-7214C80DEE1F}" type="presOf" srcId="{CC4698EA-5E86-4697-A31D-0CE0379A0942}" destId="{BED432D1-0602-4944-ADBD-10B5AB32685C}" srcOrd="0" destOrd="0" presId="urn:microsoft.com/office/officeart/2005/8/layout/orgChart1"/>
    <dgm:cxn modelId="{0682BFFD-385A-034A-86E2-23B1C164DCE0}" type="presOf" srcId="{550BA409-320B-4D81-BF93-A7E0F806924F}" destId="{28FEA0DA-ACB8-44F8-B950-18B4F964EF9C}" srcOrd="0" destOrd="0" presId="urn:microsoft.com/office/officeart/2005/8/layout/orgChart1"/>
    <dgm:cxn modelId="{5C85F954-185F-A044-AB67-537AF928D414}" type="presOf" srcId="{8F82AA64-2AC7-4413-84CE-58B25D6CB4C2}" destId="{AAD9E2DA-1AFD-46C6-9F63-3DF65CE96BD1}" srcOrd="0" destOrd="0" presId="urn:microsoft.com/office/officeart/2005/8/layout/orgChart1"/>
    <dgm:cxn modelId="{D34C1E6C-3E50-C94B-BC58-54CD8D0B13B7}" type="presParOf" srcId="{D03E77F6-62FE-42BB-8475-3B3B37A1A168}" destId="{A20D5522-D5CB-4E00-AE26-AEE254B1F785}" srcOrd="0" destOrd="0" presId="urn:microsoft.com/office/officeart/2005/8/layout/orgChart1"/>
    <dgm:cxn modelId="{0E146B0C-C24B-DF4A-9217-13BAE0E1673E}" type="presParOf" srcId="{A20D5522-D5CB-4E00-AE26-AEE254B1F785}" destId="{05A960C1-56AA-4D62-9DE9-A2D443899C13}" srcOrd="0" destOrd="0" presId="urn:microsoft.com/office/officeart/2005/8/layout/orgChart1"/>
    <dgm:cxn modelId="{F8A11E14-0186-9444-9315-9FB757616CB9}" type="presParOf" srcId="{05A960C1-56AA-4D62-9DE9-A2D443899C13}" destId="{587670C0-1180-4F5F-9F4C-3392F7D52F32}" srcOrd="0" destOrd="0" presId="urn:microsoft.com/office/officeart/2005/8/layout/orgChart1"/>
    <dgm:cxn modelId="{2B379A05-0CCC-FE47-9565-EBC732794536}" type="presParOf" srcId="{05A960C1-56AA-4D62-9DE9-A2D443899C13}" destId="{10056952-D445-4808-A287-742B753588AC}" srcOrd="1" destOrd="0" presId="urn:microsoft.com/office/officeart/2005/8/layout/orgChart1"/>
    <dgm:cxn modelId="{775C4DF0-0BFA-5945-8660-717BAC1CEE43}" type="presParOf" srcId="{A20D5522-D5CB-4E00-AE26-AEE254B1F785}" destId="{0E88D0E7-7327-4386-9686-C790E48772E2}" srcOrd="1" destOrd="0" presId="urn:microsoft.com/office/officeart/2005/8/layout/orgChart1"/>
    <dgm:cxn modelId="{1856C240-7594-7144-9639-110BF04ACFD1}" type="presParOf" srcId="{0E88D0E7-7327-4386-9686-C790E48772E2}" destId="{D210F237-5DF1-42A9-88E6-5B6DB3BD7A92}" srcOrd="0" destOrd="0" presId="urn:microsoft.com/office/officeart/2005/8/layout/orgChart1"/>
    <dgm:cxn modelId="{825CDD61-927D-C148-B7CE-4D7B5B855F9A}" type="presParOf" srcId="{0E88D0E7-7327-4386-9686-C790E48772E2}" destId="{9C2ECFEA-F866-4C75-9D5F-D69EFF7249B1}" srcOrd="1" destOrd="0" presId="urn:microsoft.com/office/officeart/2005/8/layout/orgChart1"/>
    <dgm:cxn modelId="{78ACFF45-9117-0F4E-9D31-D6D4C1EF2D36}" type="presParOf" srcId="{9C2ECFEA-F866-4C75-9D5F-D69EFF7249B1}" destId="{5E4D6700-4F8C-45ED-9516-B3A65CD3B3D0}" srcOrd="0" destOrd="0" presId="urn:microsoft.com/office/officeart/2005/8/layout/orgChart1"/>
    <dgm:cxn modelId="{9B92EE94-9392-DC4C-8558-D46302B4B1D4}" type="presParOf" srcId="{5E4D6700-4F8C-45ED-9516-B3A65CD3B3D0}" destId="{2C2127AC-62E3-4BAA-8B7E-37BD072AACA2}" srcOrd="0" destOrd="0" presId="urn:microsoft.com/office/officeart/2005/8/layout/orgChart1"/>
    <dgm:cxn modelId="{74EF7A04-E51E-B143-827A-DC55295C3F04}" type="presParOf" srcId="{5E4D6700-4F8C-45ED-9516-B3A65CD3B3D0}" destId="{75444A2A-D532-47B8-BA4F-2A26F67006AD}" srcOrd="1" destOrd="0" presId="urn:microsoft.com/office/officeart/2005/8/layout/orgChart1"/>
    <dgm:cxn modelId="{64567F54-30F1-FF4A-941A-16B9314104A4}" type="presParOf" srcId="{9C2ECFEA-F866-4C75-9D5F-D69EFF7249B1}" destId="{1D2B9E98-3F79-455C-A51A-E0ED70F3E984}" srcOrd="1" destOrd="0" presId="urn:microsoft.com/office/officeart/2005/8/layout/orgChart1"/>
    <dgm:cxn modelId="{6C5CBEE0-181A-6E47-9AAF-1B1219533F1A}" type="presParOf" srcId="{9C2ECFEA-F866-4C75-9D5F-D69EFF7249B1}" destId="{C38E7459-443E-4B0B-B672-1CFBD56A4630}" srcOrd="2" destOrd="0" presId="urn:microsoft.com/office/officeart/2005/8/layout/orgChart1"/>
    <dgm:cxn modelId="{04B3FD25-F86A-6E45-ABD0-10F51C8E601F}" type="presParOf" srcId="{0E88D0E7-7327-4386-9686-C790E48772E2}" destId="{121D960B-165A-8A49-8FA4-70F8F40EABA2}" srcOrd="2" destOrd="0" presId="urn:microsoft.com/office/officeart/2005/8/layout/orgChart1"/>
    <dgm:cxn modelId="{8D83B820-FEED-044B-A4E8-37DAB2B6DF14}" type="presParOf" srcId="{0E88D0E7-7327-4386-9686-C790E48772E2}" destId="{EDE3D1C2-C0E5-F34A-B17E-091F08601CF2}" srcOrd="3" destOrd="0" presId="urn:microsoft.com/office/officeart/2005/8/layout/orgChart1"/>
    <dgm:cxn modelId="{529DD896-BC0D-2C43-BE56-1DB865720222}" type="presParOf" srcId="{EDE3D1C2-C0E5-F34A-B17E-091F08601CF2}" destId="{630C37F3-7073-C844-BF2B-C0F46058BC1C}" srcOrd="0" destOrd="0" presId="urn:microsoft.com/office/officeart/2005/8/layout/orgChart1"/>
    <dgm:cxn modelId="{0E936F5D-A4E2-6A4E-B0B6-D0B4285E18AD}" type="presParOf" srcId="{630C37F3-7073-C844-BF2B-C0F46058BC1C}" destId="{AB7C139C-8FB8-9E4D-999C-4352F3C3016A}" srcOrd="0" destOrd="0" presId="urn:microsoft.com/office/officeart/2005/8/layout/orgChart1"/>
    <dgm:cxn modelId="{F39C2285-F292-B347-9232-BD6E4B15A602}" type="presParOf" srcId="{630C37F3-7073-C844-BF2B-C0F46058BC1C}" destId="{59DCA11C-A2DA-E048-9E23-BB72398A99AF}" srcOrd="1" destOrd="0" presId="urn:microsoft.com/office/officeart/2005/8/layout/orgChart1"/>
    <dgm:cxn modelId="{6014D2B7-7020-3A43-A13A-3C435F4A8C45}" type="presParOf" srcId="{EDE3D1C2-C0E5-F34A-B17E-091F08601CF2}" destId="{90D52A6D-6E24-024A-BA87-B7EDBA70CDA4}" srcOrd="1" destOrd="0" presId="urn:microsoft.com/office/officeart/2005/8/layout/orgChart1"/>
    <dgm:cxn modelId="{5D781E15-A529-A343-8770-AF42760A82BD}" type="presParOf" srcId="{EDE3D1C2-C0E5-F34A-B17E-091F08601CF2}" destId="{1B6FEEFA-BA90-9047-966F-D84830ADB108}" srcOrd="2" destOrd="0" presId="urn:microsoft.com/office/officeart/2005/8/layout/orgChart1"/>
    <dgm:cxn modelId="{CF23B0AC-BDAF-5546-B44C-FB772CE26DC8}" type="presParOf" srcId="{0E88D0E7-7327-4386-9686-C790E48772E2}" destId="{3A80BCB2-28D2-4D9D-9630-AC2594CC82B7}" srcOrd="4" destOrd="0" presId="urn:microsoft.com/office/officeart/2005/8/layout/orgChart1"/>
    <dgm:cxn modelId="{27F77521-5028-C640-88FA-797AC7168C06}" type="presParOf" srcId="{0E88D0E7-7327-4386-9686-C790E48772E2}" destId="{81B981AC-97FB-47C3-A7FD-0B75BED2F40F}" srcOrd="5" destOrd="0" presId="urn:microsoft.com/office/officeart/2005/8/layout/orgChart1"/>
    <dgm:cxn modelId="{0DE4A70E-B198-EC46-AC69-7E782F6E0073}" type="presParOf" srcId="{81B981AC-97FB-47C3-A7FD-0B75BED2F40F}" destId="{639E540C-46A7-49A2-A058-C304ABD68ECF}" srcOrd="0" destOrd="0" presId="urn:microsoft.com/office/officeart/2005/8/layout/orgChart1"/>
    <dgm:cxn modelId="{A7A7462C-D84F-CD46-8416-68385B28A555}" type="presParOf" srcId="{639E540C-46A7-49A2-A058-C304ABD68ECF}" destId="{A5E8D16E-4CD2-484C-BA8F-8358D4CC4EF0}" srcOrd="0" destOrd="0" presId="urn:microsoft.com/office/officeart/2005/8/layout/orgChart1"/>
    <dgm:cxn modelId="{042AFF9F-9ECA-2D49-9314-4525D2885F00}" type="presParOf" srcId="{639E540C-46A7-49A2-A058-C304ABD68ECF}" destId="{87D4CE27-9086-4DC6-8FA5-3D0CE0F20E15}" srcOrd="1" destOrd="0" presId="urn:microsoft.com/office/officeart/2005/8/layout/orgChart1"/>
    <dgm:cxn modelId="{6584E7F3-BA79-7F4F-9EBB-5975B8FB92F8}" type="presParOf" srcId="{81B981AC-97FB-47C3-A7FD-0B75BED2F40F}" destId="{EB585100-7389-42CF-8C4A-A330E26D2B3F}" srcOrd="1" destOrd="0" presId="urn:microsoft.com/office/officeart/2005/8/layout/orgChart1"/>
    <dgm:cxn modelId="{4B76E81A-4FFF-F74B-9594-96BE30D4E52F}" type="presParOf" srcId="{81B981AC-97FB-47C3-A7FD-0B75BED2F40F}" destId="{AE403AA6-33A4-4624-8CA0-3E0A0FAC82D6}" srcOrd="2" destOrd="0" presId="urn:microsoft.com/office/officeart/2005/8/layout/orgChart1"/>
    <dgm:cxn modelId="{D5B6CD6F-B1FF-D341-BE08-A856D126F6C4}" type="presParOf" srcId="{0E88D0E7-7327-4386-9686-C790E48772E2}" destId="{BAEC5211-4CEB-4ED5-876C-12A506A3667C}" srcOrd="6" destOrd="0" presId="urn:microsoft.com/office/officeart/2005/8/layout/orgChart1"/>
    <dgm:cxn modelId="{2377C55C-8D3A-6746-BB2B-F04B68E49C12}" type="presParOf" srcId="{0E88D0E7-7327-4386-9686-C790E48772E2}" destId="{F5AF29D7-80F7-47D1-B3AF-BBAECD8E48C8}" srcOrd="7" destOrd="0" presId="urn:microsoft.com/office/officeart/2005/8/layout/orgChart1"/>
    <dgm:cxn modelId="{4956F24F-42B5-B04D-8C31-22EC94C605F6}" type="presParOf" srcId="{F5AF29D7-80F7-47D1-B3AF-BBAECD8E48C8}" destId="{9E11B021-5473-444A-BE0B-C5C3A17B0679}" srcOrd="0" destOrd="0" presId="urn:microsoft.com/office/officeart/2005/8/layout/orgChart1"/>
    <dgm:cxn modelId="{8614C14D-471F-0E41-A2F7-A75660E049EE}" type="presParOf" srcId="{9E11B021-5473-444A-BE0B-C5C3A17B0679}" destId="{AAD9E2DA-1AFD-46C6-9F63-3DF65CE96BD1}" srcOrd="0" destOrd="0" presId="urn:microsoft.com/office/officeart/2005/8/layout/orgChart1"/>
    <dgm:cxn modelId="{18D8D452-4804-A740-AB8E-C80819EE848B}" type="presParOf" srcId="{9E11B021-5473-444A-BE0B-C5C3A17B0679}" destId="{EAD34E6B-8E8C-48D6-AFD4-4988CA68F3E2}" srcOrd="1" destOrd="0" presId="urn:microsoft.com/office/officeart/2005/8/layout/orgChart1"/>
    <dgm:cxn modelId="{2EA8FF5F-1DD1-7543-B38E-223EAF0C0102}" type="presParOf" srcId="{F5AF29D7-80F7-47D1-B3AF-BBAECD8E48C8}" destId="{655D188C-7C1C-461D-AB7D-3279F95CCC89}" srcOrd="1" destOrd="0" presId="urn:microsoft.com/office/officeart/2005/8/layout/orgChart1"/>
    <dgm:cxn modelId="{E0B24392-9F12-BD4A-AEB0-2872DA6A03E7}" type="presParOf" srcId="{F5AF29D7-80F7-47D1-B3AF-BBAECD8E48C8}" destId="{05332E9E-9F0B-4238-8590-C81BBF068F3B}" srcOrd="2" destOrd="0" presId="urn:microsoft.com/office/officeart/2005/8/layout/orgChart1"/>
    <dgm:cxn modelId="{5F81DA5F-C5FD-0344-A39A-C91CAB19F6B6}" type="presParOf" srcId="{0E88D0E7-7327-4386-9686-C790E48772E2}" destId="{C5347DE1-F234-4170-8995-7177248F995F}" srcOrd="8" destOrd="0" presId="urn:microsoft.com/office/officeart/2005/8/layout/orgChart1"/>
    <dgm:cxn modelId="{6527E52B-D12D-1E4A-A982-B907DE328332}" type="presParOf" srcId="{0E88D0E7-7327-4386-9686-C790E48772E2}" destId="{DA7F148A-7804-41CC-A6BA-90F74C4CC394}" srcOrd="9" destOrd="0" presId="urn:microsoft.com/office/officeart/2005/8/layout/orgChart1"/>
    <dgm:cxn modelId="{42695ACF-7707-3D48-8BD5-2D8491678B27}" type="presParOf" srcId="{DA7F148A-7804-41CC-A6BA-90F74C4CC394}" destId="{E0A83000-8E7A-4475-9137-EA238FCA6D82}" srcOrd="0" destOrd="0" presId="urn:microsoft.com/office/officeart/2005/8/layout/orgChart1"/>
    <dgm:cxn modelId="{BE26B652-F80D-2942-99B3-D171000CEB51}" type="presParOf" srcId="{E0A83000-8E7A-4475-9137-EA238FCA6D82}" destId="{FAD8F461-F280-42C6-AD74-C72D742DD42F}" srcOrd="0" destOrd="0" presId="urn:microsoft.com/office/officeart/2005/8/layout/orgChart1"/>
    <dgm:cxn modelId="{F5AF8AE5-19C2-864C-9019-82C07F13C4EB}" type="presParOf" srcId="{E0A83000-8E7A-4475-9137-EA238FCA6D82}" destId="{D18AD963-A6B2-4BED-A5DE-AA2DF1B19F1A}" srcOrd="1" destOrd="0" presId="urn:microsoft.com/office/officeart/2005/8/layout/orgChart1"/>
    <dgm:cxn modelId="{7CE0EB38-9B86-BE4E-8488-B660252A8158}" type="presParOf" srcId="{DA7F148A-7804-41CC-A6BA-90F74C4CC394}" destId="{ABA04EBF-9797-41B0-B754-575A7F1BE54C}" srcOrd="1" destOrd="0" presId="urn:microsoft.com/office/officeart/2005/8/layout/orgChart1"/>
    <dgm:cxn modelId="{A30DCD06-4144-154D-ABD5-8506B21CD715}" type="presParOf" srcId="{DA7F148A-7804-41CC-A6BA-90F74C4CC394}" destId="{E18A2B08-E80C-4BB3-AFA8-05DC44F50750}" srcOrd="2" destOrd="0" presId="urn:microsoft.com/office/officeart/2005/8/layout/orgChart1"/>
    <dgm:cxn modelId="{1987B8AA-2B60-DA4D-92ED-091B70C8DEB5}" type="presParOf" srcId="{0E88D0E7-7327-4386-9686-C790E48772E2}" destId="{28FEA0DA-ACB8-44F8-B950-18B4F964EF9C}" srcOrd="10" destOrd="0" presId="urn:microsoft.com/office/officeart/2005/8/layout/orgChart1"/>
    <dgm:cxn modelId="{1991EF53-FBF2-9E4F-93FC-E8C94054F9B6}" type="presParOf" srcId="{0E88D0E7-7327-4386-9686-C790E48772E2}" destId="{D196BF8A-0578-4FB2-A2E3-0546F157A56D}" srcOrd="11" destOrd="0" presId="urn:microsoft.com/office/officeart/2005/8/layout/orgChart1"/>
    <dgm:cxn modelId="{0F2BE22E-D1A4-D240-8943-4F40D8CFF8B9}" type="presParOf" srcId="{D196BF8A-0578-4FB2-A2E3-0546F157A56D}" destId="{4CC36367-62D3-4AF6-B984-89C595B1DD46}" srcOrd="0" destOrd="0" presId="urn:microsoft.com/office/officeart/2005/8/layout/orgChart1"/>
    <dgm:cxn modelId="{34B4866E-4002-154A-80F2-FD4630A48A84}" type="presParOf" srcId="{4CC36367-62D3-4AF6-B984-89C595B1DD46}" destId="{1A7C4619-2EA5-4630-8227-4F432D277624}" srcOrd="0" destOrd="0" presId="urn:microsoft.com/office/officeart/2005/8/layout/orgChart1"/>
    <dgm:cxn modelId="{025B383E-6B78-E04C-AF0D-952030E13FE9}" type="presParOf" srcId="{4CC36367-62D3-4AF6-B984-89C595B1DD46}" destId="{50AA1078-22A5-4299-A46B-15B779EC9080}" srcOrd="1" destOrd="0" presId="urn:microsoft.com/office/officeart/2005/8/layout/orgChart1"/>
    <dgm:cxn modelId="{34C43D3E-9ECA-3A47-9149-6BC0B62AC3D2}" type="presParOf" srcId="{D196BF8A-0578-4FB2-A2E3-0546F157A56D}" destId="{10A29870-1C66-4A3C-B149-A24266E93BF7}" srcOrd="1" destOrd="0" presId="urn:microsoft.com/office/officeart/2005/8/layout/orgChart1"/>
    <dgm:cxn modelId="{703C3464-8317-1246-AE91-A607497C0613}" type="presParOf" srcId="{D196BF8A-0578-4FB2-A2E3-0546F157A56D}" destId="{DC8212E5-5DFC-4AC8-A1B0-392CE0263720}" srcOrd="2" destOrd="0" presId="urn:microsoft.com/office/officeart/2005/8/layout/orgChart1"/>
    <dgm:cxn modelId="{C9AA2CA9-B007-D244-BFEF-CB59758C203A}" type="presParOf" srcId="{0E88D0E7-7327-4386-9686-C790E48772E2}" destId="{BED432D1-0602-4944-ADBD-10B5AB32685C}" srcOrd="12" destOrd="0" presId="urn:microsoft.com/office/officeart/2005/8/layout/orgChart1"/>
    <dgm:cxn modelId="{789FCF66-2498-1942-A7B6-2EA080488D70}" type="presParOf" srcId="{0E88D0E7-7327-4386-9686-C790E48772E2}" destId="{B864D763-BFBB-4196-BECA-96359AF8082D}" srcOrd="13" destOrd="0" presId="urn:microsoft.com/office/officeart/2005/8/layout/orgChart1"/>
    <dgm:cxn modelId="{E034F9CC-018D-1543-81B7-26F2E62A46AA}" type="presParOf" srcId="{B864D763-BFBB-4196-BECA-96359AF8082D}" destId="{D4A135C7-11B0-4367-952E-B187ECA798A4}" srcOrd="0" destOrd="0" presId="urn:microsoft.com/office/officeart/2005/8/layout/orgChart1"/>
    <dgm:cxn modelId="{665CF196-3112-2D4F-A08D-DAAEBA90A76D}" type="presParOf" srcId="{D4A135C7-11B0-4367-952E-B187ECA798A4}" destId="{777975BE-F666-4D23-953B-547617DE3424}" srcOrd="0" destOrd="0" presId="urn:microsoft.com/office/officeart/2005/8/layout/orgChart1"/>
    <dgm:cxn modelId="{B38A86BD-D9D6-424F-B6BA-9211DD420BBA}" type="presParOf" srcId="{D4A135C7-11B0-4367-952E-B187ECA798A4}" destId="{779E98C1-7C1E-473A-9040-F78096B23CB0}" srcOrd="1" destOrd="0" presId="urn:microsoft.com/office/officeart/2005/8/layout/orgChart1"/>
    <dgm:cxn modelId="{D4595740-F91B-A24E-B96A-9A98C780C3F5}" type="presParOf" srcId="{B864D763-BFBB-4196-BECA-96359AF8082D}" destId="{AE5E8997-5F33-42C3-A461-7B4FF15F7482}" srcOrd="1" destOrd="0" presId="urn:microsoft.com/office/officeart/2005/8/layout/orgChart1"/>
    <dgm:cxn modelId="{66C67AE0-FD98-0D48-83D6-1C4E27E04EB4}" type="presParOf" srcId="{B864D763-BFBB-4196-BECA-96359AF8082D}" destId="{E4CA9EF3-BDE0-470F-B9E4-360C3E0A5BF8}" srcOrd="2" destOrd="0" presId="urn:microsoft.com/office/officeart/2005/8/layout/orgChart1"/>
    <dgm:cxn modelId="{8164A9D1-61AD-3944-824F-E475C776D0AE}" type="presParOf" srcId="{0E88D0E7-7327-4386-9686-C790E48772E2}" destId="{1D42FF5F-FD48-2647-B75F-8C36DE19E855}" srcOrd="14" destOrd="0" presId="urn:microsoft.com/office/officeart/2005/8/layout/orgChart1"/>
    <dgm:cxn modelId="{260758D3-DC13-B945-8CDE-398272450942}" type="presParOf" srcId="{0E88D0E7-7327-4386-9686-C790E48772E2}" destId="{C0927BFA-20A1-3B45-838F-EE49F771C6B4}" srcOrd="15" destOrd="0" presId="urn:microsoft.com/office/officeart/2005/8/layout/orgChart1"/>
    <dgm:cxn modelId="{1E95EDBA-64FE-524F-8F3C-327E192A5867}" type="presParOf" srcId="{C0927BFA-20A1-3B45-838F-EE49F771C6B4}" destId="{93C14603-E398-C948-BB00-6DB0936558C0}" srcOrd="0" destOrd="0" presId="urn:microsoft.com/office/officeart/2005/8/layout/orgChart1"/>
    <dgm:cxn modelId="{67E3DD50-8173-0B4A-8E59-79D08CF6DA5B}" type="presParOf" srcId="{93C14603-E398-C948-BB00-6DB0936558C0}" destId="{F3122F3E-F5B1-2647-841E-13289A6C4B2F}" srcOrd="0" destOrd="0" presId="urn:microsoft.com/office/officeart/2005/8/layout/orgChart1"/>
    <dgm:cxn modelId="{EBD5694A-EA49-BF47-B525-A27926DFA832}" type="presParOf" srcId="{93C14603-E398-C948-BB00-6DB0936558C0}" destId="{38960012-BC39-B240-B5ED-805C6AC292AB}" srcOrd="1" destOrd="0" presId="urn:microsoft.com/office/officeart/2005/8/layout/orgChart1"/>
    <dgm:cxn modelId="{D72519D2-9953-654F-9BBA-6E4A08D55722}" type="presParOf" srcId="{C0927BFA-20A1-3B45-838F-EE49F771C6B4}" destId="{A137D55A-36DA-7A4A-9789-7E131D2D6245}" srcOrd="1" destOrd="0" presId="urn:microsoft.com/office/officeart/2005/8/layout/orgChart1"/>
    <dgm:cxn modelId="{1E0D3386-8909-034A-8E58-88C6B40C1DA6}" type="presParOf" srcId="{C0927BFA-20A1-3B45-838F-EE49F771C6B4}" destId="{9E8C1438-EC1E-AE4E-AD74-8F6ED416FC38}" srcOrd="2" destOrd="0" presId="urn:microsoft.com/office/officeart/2005/8/layout/orgChart1"/>
    <dgm:cxn modelId="{D0AE57A3-4653-B14B-997A-D39E105E4A50}" type="presParOf" srcId="{A20D5522-D5CB-4E00-AE26-AEE254B1F785}" destId="{1D6E6072-4871-4CED-BF6F-A162F8AF86C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42FF5F-FD48-2647-B75F-8C36DE19E855}">
      <dsp:nvSpPr>
        <dsp:cNvPr id="0" name=""/>
        <dsp:cNvSpPr/>
      </dsp:nvSpPr>
      <dsp:spPr>
        <a:xfrm>
          <a:off x="4330539" y="1730423"/>
          <a:ext cx="3715163" cy="273348"/>
        </a:xfrm>
        <a:custGeom>
          <a:avLst/>
          <a:gdLst/>
          <a:ahLst/>
          <a:cxnLst/>
          <a:rect l="0" t="0" r="0" b="0"/>
          <a:pathLst>
            <a:path>
              <a:moveTo>
                <a:pt x="0" y="0"/>
              </a:moveTo>
              <a:lnTo>
                <a:pt x="0" y="196800"/>
              </a:lnTo>
              <a:lnTo>
                <a:pt x="3715163" y="196800"/>
              </a:lnTo>
              <a:lnTo>
                <a:pt x="3715163" y="273348"/>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ED432D1-0602-4944-ADBD-10B5AB32685C}">
      <dsp:nvSpPr>
        <dsp:cNvPr id="0" name=""/>
        <dsp:cNvSpPr/>
      </dsp:nvSpPr>
      <dsp:spPr>
        <a:xfrm>
          <a:off x="4330539" y="1730423"/>
          <a:ext cx="2751804" cy="263684"/>
        </a:xfrm>
        <a:custGeom>
          <a:avLst/>
          <a:gdLst/>
          <a:ahLst/>
          <a:cxnLst/>
          <a:rect l="0" t="0" r="0" b="0"/>
          <a:pathLst>
            <a:path>
              <a:moveTo>
                <a:pt x="0" y="0"/>
              </a:moveTo>
              <a:lnTo>
                <a:pt x="0" y="187137"/>
              </a:lnTo>
              <a:lnTo>
                <a:pt x="2751804" y="187137"/>
              </a:lnTo>
              <a:lnTo>
                <a:pt x="2751804" y="263684"/>
              </a:lnTo>
            </a:path>
          </a:pathLst>
        </a:custGeom>
        <a:noFill/>
        <a:ln w="25400" cap="flat" cmpd="sng" algn="ctr">
          <a:solidFill>
            <a:schemeClr val="accent3">
              <a:lumMod val="50000"/>
            </a:schemeClr>
          </a:solidFill>
          <a:prstDash val="solid"/>
        </a:ln>
        <a:effectLst>
          <a:outerShdw blurRad="50800" dist="152400" dir="2700000" algn="tl" rotWithShape="0">
            <a:prstClr val="black">
              <a:alpha val="40000"/>
            </a:prstClr>
          </a:outerShdw>
        </a:effectLst>
      </dsp:spPr>
      <dsp:style>
        <a:lnRef idx="2">
          <a:scrgbClr r="0" g="0" b="0"/>
        </a:lnRef>
        <a:fillRef idx="0">
          <a:scrgbClr r="0" g="0" b="0"/>
        </a:fillRef>
        <a:effectRef idx="0">
          <a:scrgbClr r="0" g="0" b="0"/>
        </a:effectRef>
        <a:fontRef idx="minor"/>
      </dsp:style>
    </dsp:sp>
    <dsp:sp modelId="{28FEA0DA-ACB8-44F8-B950-18B4F964EF9C}">
      <dsp:nvSpPr>
        <dsp:cNvPr id="0" name=""/>
        <dsp:cNvSpPr/>
      </dsp:nvSpPr>
      <dsp:spPr>
        <a:xfrm>
          <a:off x="4330539" y="1730423"/>
          <a:ext cx="1784015" cy="269684"/>
        </a:xfrm>
        <a:custGeom>
          <a:avLst/>
          <a:gdLst/>
          <a:ahLst/>
          <a:cxnLst/>
          <a:rect l="0" t="0" r="0" b="0"/>
          <a:pathLst>
            <a:path>
              <a:moveTo>
                <a:pt x="0" y="0"/>
              </a:moveTo>
              <a:lnTo>
                <a:pt x="0" y="193137"/>
              </a:lnTo>
              <a:lnTo>
                <a:pt x="1784015" y="193137"/>
              </a:lnTo>
              <a:lnTo>
                <a:pt x="1784015" y="269684"/>
              </a:lnTo>
            </a:path>
          </a:pathLst>
        </a:custGeom>
        <a:noFill/>
        <a:ln w="25400" cap="flat" cmpd="sng" algn="ctr">
          <a:solidFill>
            <a:schemeClr val="accent3">
              <a:lumMod val="50000"/>
            </a:schemeClr>
          </a:solidFill>
          <a:prstDash val="solid"/>
        </a:ln>
        <a:effectLst>
          <a:outerShdw blurRad="50800" dist="152400" dir="2700000" algn="tl" rotWithShape="0">
            <a:prstClr val="black">
              <a:alpha val="40000"/>
            </a:prstClr>
          </a:outerShdw>
        </a:effectLst>
      </dsp:spPr>
      <dsp:style>
        <a:lnRef idx="2">
          <a:scrgbClr r="0" g="0" b="0"/>
        </a:lnRef>
        <a:fillRef idx="0">
          <a:scrgbClr r="0" g="0" b="0"/>
        </a:fillRef>
        <a:effectRef idx="0">
          <a:scrgbClr r="0" g="0" b="0"/>
        </a:effectRef>
        <a:fontRef idx="minor"/>
      </dsp:style>
    </dsp:sp>
    <dsp:sp modelId="{C5347DE1-F234-4170-8995-7177248F995F}">
      <dsp:nvSpPr>
        <dsp:cNvPr id="0" name=""/>
        <dsp:cNvSpPr/>
      </dsp:nvSpPr>
      <dsp:spPr>
        <a:xfrm>
          <a:off x="4330539" y="1730423"/>
          <a:ext cx="719846" cy="266874"/>
        </a:xfrm>
        <a:custGeom>
          <a:avLst/>
          <a:gdLst/>
          <a:ahLst/>
          <a:cxnLst/>
          <a:rect l="0" t="0" r="0" b="0"/>
          <a:pathLst>
            <a:path>
              <a:moveTo>
                <a:pt x="0" y="0"/>
              </a:moveTo>
              <a:lnTo>
                <a:pt x="0" y="190326"/>
              </a:lnTo>
              <a:lnTo>
                <a:pt x="719846" y="190326"/>
              </a:lnTo>
              <a:lnTo>
                <a:pt x="719846" y="266874"/>
              </a:lnTo>
            </a:path>
          </a:pathLst>
        </a:custGeom>
        <a:noFill/>
        <a:ln w="25400" cap="flat" cmpd="sng" algn="ctr">
          <a:solidFill>
            <a:schemeClr val="accent3">
              <a:lumMod val="50000"/>
            </a:schemeClr>
          </a:solidFill>
          <a:prstDash val="solid"/>
        </a:ln>
        <a:effectLst>
          <a:outerShdw blurRad="50800" dist="152400" dir="2700000" algn="tl" rotWithShape="0">
            <a:prstClr val="black">
              <a:alpha val="40000"/>
            </a:prstClr>
          </a:outerShdw>
        </a:effectLst>
      </dsp:spPr>
      <dsp:style>
        <a:lnRef idx="2">
          <a:scrgbClr r="0" g="0" b="0"/>
        </a:lnRef>
        <a:fillRef idx="0">
          <a:scrgbClr r="0" g="0" b="0"/>
        </a:fillRef>
        <a:effectRef idx="0">
          <a:scrgbClr r="0" g="0" b="0"/>
        </a:effectRef>
        <a:fontRef idx="minor"/>
      </dsp:style>
    </dsp:sp>
    <dsp:sp modelId="{BAEC5211-4CEB-4ED5-876C-12A506A3667C}">
      <dsp:nvSpPr>
        <dsp:cNvPr id="0" name=""/>
        <dsp:cNvSpPr/>
      </dsp:nvSpPr>
      <dsp:spPr>
        <a:xfrm>
          <a:off x="3872216" y="1730423"/>
          <a:ext cx="458323" cy="280091"/>
        </a:xfrm>
        <a:custGeom>
          <a:avLst/>
          <a:gdLst/>
          <a:ahLst/>
          <a:cxnLst/>
          <a:rect l="0" t="0" r="0" b="0"/>
          <a:pathLst>
            <a:path>
              <a:moveTo>
                <a:pt x="458323" y="0"/>
              </a:moveTo>
              <a:lnTo>
                <a:pt x="458323" y="203543"/>
              </a:lnTo>
              <a:lnTo>
                <a:pt x="0" y="203543"/>
              </a:lnTo>
              <a:lnTo>
                <a:pt x="0" y="280091"/>
              </a:lnTo>
            </a:path>
          </a:pathLst>
        </a:custGeom>
        <a:noFill/>
        <a:ln w="25400" cap="flat" cmpd="sng" algn="ctr">
          <a:solidFill>
            <a:schemeClr val="accent3">
              <a:lumMod val="50000"/>
            </a:schemeClr>
          </a:solidFill>
          <a:prstDash val="solid"/>
        </a:ln>
        <a:effectLst>
          <a:outerShdw blurRad="50800" dist="152400" dir="2700000" algn="tl" rotWithShape="0">
            <a:prstClr val="black">
              <a:alpha val="40000"/>
            </a:prstClr>
          </a:outerShdw>
        </a:effectLst>
      </dsp:spPr>
      <dsp:style>
        <a:lnRef idx="2">
          <a:scrgbClr r="0" g="0" b="0"/>
        </a:lnRef>
        <a:fillRef idx="0">
          <a:scrgbClr r="0" g="0" b="0"/>
        </a:fillRef>
        <a:effectRef idx="0">
          <a:scrgbClr r="0" g="0" b="0"/>
        </a:effectRef>
        <a:fontRef idx="minor"/>
      </dsp:style>
    </dsp:sp>
    <dsp:sp modelId="{3A80BCB2-28D2-4D9D-9630-AC2594CC82B7}">
      <dsp:nvSpPr>
        <dsp:cNvPr id="0" name=""/>
        <dsp:cNvSpPr/>
      </dsp:nvSpPr>
      <dsp:spPr>
        <a:xfrm>
          <a:off x="2753235" y="1730423"/>
          <a:ext cx="1577304" cy="287687"/>
        </a:xfrm>
        <a:custGeom>
          <a:avLst/>
          <a:gdLst/>
          <a:ahLst/>
          <a:cxnLst/>
          <a:rect l="0" t="0" r="0" b="0"/>
          <a:pathLst>
            <a:path>
              <a:moveTo>
                <a:pt x="1577304" y="0"/>
              </a:moveTo>
              <a:lnTo>
                <a:pt x="1577304" y="211140"/>
              </a:lnTo>
              <a:lnTo>
                <a:pt x="0" y="211140"/>
              </a:lnTo>
              <a:lnTo>
                <a:pt x="0" y="287687"/>
              </a:lnTo>
            </a:path>
          </a:pathLst>
        </a:custGeom>
        <a:noFill/>
        <a:ln w="25400" cap="flat" cmpd="sng" algn="ctr">
          <a:solidFill>
            <a:schemeClr val="accent3">
              <a:lumMod val="50000"/>
            </a:schemeClr>
          </a:solidFill>
          <a:prstDash val="solid"/>
        </a:ln>
        <a:effectLst>
          <a:outerShdw blurRad="50800" dist="152400" dir="2700000" algn="tl" rotWithShape="0">
            <a:prstClr val="black">
              <a:alpha val="40000"/>
            </a:prstClr>
          </a:outerShdw>
        </a:effectLst>
      </dsp:spPr>
      <dsp:style>
        <a:lnRef idx="2">
          <a:scrgbClr r="0" g="0" b="0"/>
        </a:lnRef>
        <a:fillRef idx="0">
          <a:scrgbClr r="0" g="0" b="0"/>
        </a:fillRef>
        <a:effectRef idx="0">
          <a:scrgbClr r="0" g="0" b="0"/>
        </a:effectRef>
        <a:fontRef idx="minor"/>
      </dsp:style>
    </dsp:sp>
    <dsp:sp modelId="{121D960B-165A-8A49-8FA4-70F8F40EABA2}">
      <dsp:nvSpPr>
        <dsp:cNvPr id="0" name=""/>
        <dsp:cNvSpPr/>
      </dsp:nvSpPr>
      <dsp:spPr>
        <a:xfrm>
          <a:off x="1674336" y="1730423"/>
          <a:ext cx="2656203" cy="275684"/>
        </a:xfrm>
        <a:custGeom>
          <a:avLst/>
          <a:gdLst/>
          <a:ahLst/>
          <a:cxnLst/>
          <a:rect l="0" t="0" r="0" b="0"/>
          <a:pathLst>
            <a:path>
              <a:moveTo>
                <a:pt x="2656203" y="0"/>
              </a:moveTo>
              <a:lnTo>
                <a:pt x="2656203" y="199136"/>
              </a:lnTo>
              <a:lnTo>
                <a:pt x="0" y="199136"/>
              </a:lnTo>
              <a:lnTo>
                <a:pt x="0" y="275684"/>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210F237-5DF1-42A9-88E6-5B6DB3BD7A92}">
      <dsp:nvSpPr>
        <dsp:cNvPr id="0" name=""/>
        <dsp:cNvSpPr/>
      </dsp:nvSpPr>
      <dsp:spPr>
        <a:xfrm>
          <a:off x="579074" y="1730423"/>
          <a:ext cx="3751465" cy="263684"/>
        </a:xfrm>
        <a:custGeom>
          <a:avLst/>
          <a:gdLst/>
          <a:ahLst/>
          <a:cxnLst/>
          <a:rect l="0" t="0" r="0" b="0"/>
          <a:pathLst>
            <a:path>
              <a:moveTo>
                <a:pt x="3751465" y="0"/>
              </a:moveTo>
              <a:lnTo>
                <a:pt x="3751465" y="187137"/>
              </a:lnTo>
              <a:lnTo>
                <a:pt x="0" y="187137"/>
              </a:lnTo>
              <a:lnTo>
                <a:pt x="0" y="263684"/>
              </a:lnTo>
            </a:path>
          </a:pathLst>
        </a:custGeom>
        <a:noFill/>
        <a:ln w="25400" cap="flat" cmpd="sng" algn="ctr">
          <a:solidFill>
            <a:schemeClr val="accent3">
              <a:lumMod val="50000"/>
            </a:schemeClr>
          </a:solidFill>
          <a:prstDash val="solid"/>
        </a:ln>
        <a:effectLst>
          <a:outerShdw blurRad="50800" dist="152400" dir="2700000" algn="tl" rotWithShape="0">
            <a:prstClr val="black">
              <a:alpha val="40000"/>
            </a:prstClr>
          </a:outerShdw>
        </a:effectLst>
      </dsp:spPr>
      <dsp:style>
        <a:lnRef idx="2">
          <a:scrgbClr r="0" g="0" b="0"/>
        </a:lnRef>
        <a:fillRef idx="0">
          <a:scrgbClr r="0" g="0" b="0"/>
        </a:fillRef>
        <a:effectRef idx="0">
          <a:scrgbClr r="0" g="0" b="0"/>
        </a:effectRef>
        <a:fontRef idx="minor"/>
      </dsp:style>
    </dsp:sp>
    <dsp:sp modelId="{587670C0-1180-4F5F-9F4C-3392F7D52F32}">
      <dsp:nvSpPr>
        <dsp:cNvPr id="0" name=""/>
        <dsp:cNvSpPr/>
      </dsp:nvSpPr>
      <dsp:spPr>
        <a:xfrm>
          <a:off x="3225479" y="665743"/>
          <a:ext cx="2210120" cy="1064679"/>
        </a:xfrm>
        <a:prstGeom prst="rect">
          <a:avLst/>
        </a:prstGeom>
        <a:solidFill>
          <a:schemeClr val="tx2">
            <a:lumMod val="40000"/>
            <a:lumOff val="60000"/>
          </a:schemeClr>
        </a:solidFill>
        <a:ln w="25400" cap="flat" cmpd="sng" algn="ctr">
          <a:solidFill>
            <a:schemeClr val="accent3">
              <a:lumMod val="50000"/>
            </a:schemeClr>
          </a:solidFill>
          <a:prstDash val="solid"/>
        </a:ln>
        <a:effectLst>
          <a:outerShdw blurRad="50800" dist="1524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b="0" kern="1200" dirty="0" smtClean="0">
              <a:solidFill>
                <a:schemeClr val="tx1"/>
              </a:solidFill>
              <a:effectLst>
                <a:outerShdw blurRad="38100" dist="38100" dir="2700000" algn="tl">
                  <a:srgbClr val="000000">
                    <a:alpha val="43137"/>
                  </a:srgbClr>
                </a:outerShdw>
              </a:effectLst>
            </a:rPr>
            <a:t>WBS </a:t>
          </a:r>
          <a:r>
            <a:rPr lang="en-US" sz="1400" b="1" kern="1200" dirty="0" smtClean="0">
              <a:solidFill>
                <a:schemeClr val="tx1"/>
              </a:solidFill>
            </a:rPr>
            <a:t>475.02.09</a:t>
          </a:r>
          <a:endParaRPr lang="en-US" sz="1400" b="1" kern="1200" dirty="0" smtClean="0">
            <a:solidFill>
              <a:schemeClr val="tx1"/>
            </a:solidFill>
            <a:effectLst>
              <a:outerShdw blurRad="38100" dist="38100" dir="2700000" algn="tl">
                <a:srgbClr val="000000">
                  <a:alpha val="43137"/>
                </a:srgbClr>
              </a:outerShdw>
            </a:effectLst>
          </a:endParaRPr>
        </a:p>
        <a:p>
          <a:pPr lvl="0" algn="ctr" defTabSz="622300">
            <a:lnSpc>
              <a:spcPct val="90000"/>
            </a:lnSpc>
            <a:spcBef>
              <a:spcPct val="0"/>
            </a:spcBef>
            <a:spcAft>
              <a:spcPct val="35000"/>
            </a:spcAft>
          </a:pPr>
          <a:r>
            <a:rPr lang="en-US" sz="1400" b="0" kern="1200" dirty="0" smtClean="0">
              <a:solidFill>
                <a:schemeClr val="tx1"/>
              </a:solidFill>
              <a:effectLst>
                <a:outerShdw blurRad="38100" dist="38100" dir="2700000" algn="tl">
                  <a:srgbClr val="000000">
                    <a:alpha val="43137"/>
                  </a:srgbClr>
                </a:outerShdw>
              </a:effectLst>
            </a:rPr>
            <a:t>Target Station</a:t>
          </a:r>
        </a:p>
        <a:p>
          <a:pPr lvl="0" algn="ctr" defTabSz="622300">
            <a:lnSpc>
              <a:spcPct val="90000"/>
            </a:lnSpc>
            <a:spcBef>
              <a:spcPct val="0"/>
            </a:spcBef>
            <a:spcAft>
              <a:spcPct val="35000"/>
            </a:spcAft>
          </a:pPr>
          <a:r>
            <a:rPr lang="en-US" sz="1400" b="0" kern="1200" dirty="0" smtClean="0">
              <a:solidFill>
                <a:schemeClr val="tx1"/>
              </a:solidFill>
              <a:effectLst>
                <a:outerShdw blurRad="38100" dist="38100" dir="2700000" algn="tl">
                  <a:srgbClr val="000000">
                    <a:alpha val="43137"/>
                  </a:srgbClr>
                </a:outerShdw>
              </a:effectLst>
            </a:rPr>
            <a:t>R. Coleman</a:t>
          </a:r>
        </a:p>
        <a:p>
          <a:pPr lvl="0" algn="ctr" defTabSz="622300">
            <a:lnSpc>
              <a:spcPct val="90000"/>
            </a:lnSpc>
            <a:spcBef>
              <a:spcPct val="0"/>
            </a:spcBef>
            <a:spcAft>
              <a:spcPct val="35000"/>
            </a:spcAft>
          </a:pPr>
          <a:r>
            <a:rPr lang="en-US" sz="1400" b="0" kern="1200" dirty="0" smtClean="0">
              <a:solidFill>
                <a:schemeClr val="tx1"/>
              </a:solidFill>
              <a:effectLst>
                <a:outerShdw blurRad="38100" dist="38100" dir="2700000" algn="tl">
                  <a:srgbClr val="000000">
                    <a:alpha val="43137"/>
                  </a:srgbClr>
                </a:outerShdw>
              </a:effectLst>
            </a:rPr>
            <a:t>R. Schultz (deputy)</a:t>
          </a:r>
          <a:endParaRPr lang="en-US" sz="1400" b="0" kern="1200" dirty="0">
            <a:solidFill>
              <a:schemeClr val="tx1"/>
            </a:solidFill>
            <a:effectLst>
              <a:outerShdw blurRad="38100" dist="38100" dir="2700000" algn="tl">
                <a:srgbClr val="000000">
                  <a:alpha val="43137"/>
                </a:srgbClr>
              </a:outerShdw>
            </a:effectLst>
          </a:endParaRPr>
        </a:p>
      </dsp:txBody>
      <dsp:txXfrm>
        <a:off x="3225479" y="665743"/>
        <a:ext cx="2210120" cy="1064679"/>
      </dsp:txXfrm>
    </dsp:sp>
    <dsp:sp modelId="{2C2127AC-62E3-4BAA-8B7E-37BD072AACA2}">
      <dsp:nvSpPr>
        <dsp:cNvPr id="0" name=""/>
        <dsp:cNvSpPr/>
      </dsp:nvSpPr>
      <dsp:spPr>
        <a:xfrm>
          <a:off x="80464" y="1994108"/>
          <a:ext cx="997219" cy="1966640"/>
        </a:xfrm>
        <a:prstGeom prst="rect">
          <a:avLst/>
        </a:prstGeom>
        <a:solidFill>
          <a:schemeClr val="tx2">
            <a:lumMod val="40000"/>
            <a:lumOff val="60000"/>
          </a:schemeClr>
        </a:solidFill>
        <a:ln w="25400" cap="flat" cmpd="sng" algn="ctr">
          <a:solidFill>
            <a:schemeClr val="accent3">
              <a:lumMod val="50000"/>
            </a:schemeClr>
          </a:solidFill>
          <a:prstDash val="solid"/>
        </a:ln>
        <a:effectLst>
          <a:outerShdw blurRad="50800" dist="1524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b="0" kern="1200" dirty="0" smtClean="0">
              <a:solidFill>
                <a:schemeClr val="tx1"/>
              </a:solidFill>
              <a:effectLst>
                <a:outerShdw blurRad="38100" dist="38100" dir="2700000" algn="tl">
                  <a:srgbClr val="000000">
                    <a:alpha val="43137"/>
                  </a:srgbClr>
                </a:outerShdw>
              </a:effectLst>
            </a:rPr>
            <a:t>WBS 9.1</a:t>
          </a:r>
        </a:p>
        <a:p>
          <a:pPr lvl="0" algn="ctr" defTabSz="622300">
            <a:lnSpc>
              <a:spcPct val="90000"/>
            </a:lnSpc>
            <a:spcBef>
              <a:spcPct val="0"/>
            </a:spcBef>
            <a:spcAft>
              <a:spcPct val="35000"/>
            </a:spcAft>
          </a:pPr>
          <a:r>
            <a:rPr lang="en-US" sz="1400" b="0" kern="1200" dirty="0" smtClean="0">
              <a:solidFill>
                <a:schemeClr val="tx1"/>
              </a:solidFill>
              <a:effectLst>
                <a:outerShdw blurRad="38100" dist="38100" dir="2700000" algn="tl">
                  <a:srgbClr val="000000">
                    <a:alpha val="43137"/>
                  </a:srgbClr>
                </a:outerShdw>
              </a:effectLst>
            </a:rPr>
            <a:t>Simulations</a:t>
          </a:r>
        </a:p>
        <a:p>
          <a:pPr lvl="0" algn="ctr" defTabSz="622300">
            <a:lnSpc>
              <a:spcPct val="90000"/>
            </a:lnSpc>
            <a:spcBef>
              <a:spcPct val="0"/>
            </a:spcBef>
            <a:spcAft>
              <a:spcPct val="35000"/>
            </a:spcAft>
          </a:pPr>
          <a:r>
            <a:rPr lang="en-US" sz="1400" b="0" kern="1200" dirty="0" smtClean="0">
              <a:solidFill>
                <a:schemeClr val="tx1"/>
              </a:solidFill>
              <a:effectLst>
                <a:outerShdw blurRad="38100" dist="38100" dir="2700000" algn="tl">
                  <a:srgbClr val="000000">
                    <a:alpha val="43137"/>
                  </a:srgbClr>
                </a:outerShdw>
              </a:effectLst>
            </a:rPr>
            <a:t>R. Coleman</a:t>
          </a:r>
        </a:p>
        <a:p>
          <a:pPr lvl="0" algn="ctr" defTabSz="622300">
            <a:lnSpc>
              <a:spcPct val="90000"/>
            </a:lnSpc>
            <a:spcBef>
              <a:spcPct val="0"/>
            </a:spcBef>
            <a:spcAft>
              <a:spcPct val="35000"/>
            </a:spcAft>
          </a:pPr>
          <a:r>
            <a:rPr lang="en-US" sz="1400" b="0" kern="1200" dirty="0" smtClean="0">
              <a:solidFill>
                <a:schemeClr val="tx1"/>
              </a:solidFill>
              <a:effectLst>
                <a:outerShdw blurRad="38100" dist="38100" dir="2700000" algn="tl">
                  <a:srgbClr val="000000">
                    <a:alpha val="43137"/>
                  </a:srgbClr>
                </a:outerShdw>
              </a:effectLst>
            </a:rPr>
            <a:t>V. </a:t>
          </a:r>
          <a:r>
            <a:rPr lang="en-US" sz="1400" b="0" kern="1200" dirty="0" err="1" smtClean="0">
              <a:solidFill>
                <a:schemeClr val="tx1"/>
              </a:solidFill>
              <a:effectLst>
                <a:outerShdw blurRad="38100" dist="38100" dir="2700000" algn="tl">
                  <a:srgbClr val="000000">
                    <a:alpha val="43137"/>
                  </a:srgbClr>
                </a:outerShdw>
              </a:effectLst>
            </a:rPr>
            <a:t>Pronskikh</a:t>
          </a:r>
          <a:endParaRPr lang="en-US" sz="1400" b="0" kern="1200" dirty="0" smtClean="0">
            <a:solidFill>
              <a:schemeClr val="tx1"/>
            </a:solidFill>
            <a:effectLst>
              <a:outerShdw blurRad="38100" dist="38100" dir="2700000" algn="tl">
                <a:srgbClr val="000000">
                  <a:alpha val="43137"/>
                </a:srgbClr>
              </a:outerShdw>
            </a:effectLst>
          </a:endParaRPr>
        </a:p>
        <a:p>
          <a:pPr lvl="0" algn="ctr" defTabSz="622300">
            <a:lnSpc>
              <a:spcPct val="90000"/>
            </a:lnSpc>
            <a:spcBef>
              <a:spcPct val="0"/>
            </a:spcBef>
            <a:spcAft>
              <a:spcPct val="35000"/>
            </a:spcAft>
          </a:pPr>
          <a:r>
            <a:rPr lang="en-US" sz="1400" b="0" kern="1200" dirty="0" smtClean="0">
              <a:solidFill>
                <a:schemeClr val="tx1"/>
              </a:solidFill>
              <a:effectLst>
                <a:outerShdw blurRad="38100" dist="38100" dir="2700000" algn="tl">
                  <a:srgbClr val="000000">
                    <a:alpha val="43137"/>
                  </a:srgbClr>
                </a:outerShdw>
              </a:effectLst>
            </a:rPr>
            <a:t>AD/FNAL</a:t>
          </a:r>
          <a:endParaRPr lang="en-US" sz="1400" b="0" kern="1200" dirty="0">
            <a:solidFill>
              <a:schemeClr val="tx1"/>
            </a:solidFill>
            <a:effectLst>
              <a:outerShdw blurRad="38100" dist="38100" dir="2700000" algn="tl">
                <a:srgbClr val="000000">
                  <a:alpha val="43137"/>
                </a:srgbClr>
              </a:outerShdw>
            </a:effectLst>
          </a:endParaRPr>
        </a:p>
      </dsp:txBody>
      <dsp:txXfrm>
        <a:off x="80464" y="1994108"/>
        <a:ext cx="997219" cy="1966640"/>
      </dsp:txXfrm>
    </dsp:sp>
    <dsp:sp modelId="{AB7C139C-8FB8-9E4D-999C-4352F3C3016A}">
      <dsp:nvSpPr>
        <dsp:cNvPr id="0" name=""/>
        <dsp:cNvSpPr/>
      </dsp:nvSpPr>
      <dsp:spPr>
        <a:xfrm>
          <a:off x="1197039" y="2006107"/>
          <a:ext cx="954592" cy="2009747"/>
        </a:xfrm>
        <a:prstGeom prst="rect">
          <a:avLst/>
        </a:prstGeom>
        <a:solidFill>
          <a:schemeClr val="tx2">
            <a:lumMod val="40000"/>
            <a:lumOff val="60000"/>
          </a:schemeClr>
        </a:solidFill>
        <a:ln w="25400" cap="flat" cmpd="sng" algn="ctr">
          <a:solidFill>
            <a:schemeClr val="accent3">
              <a:lumMod val="50000"/>
            </a:schemeClr>
          </a:solidFill>
          <a:prstDash val="solid"/>
        </a:ln>
        <a:effectLst>
          <a:outerShdw blurRad="50800" dist="1524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b="0" kern="1200" dirty="0" smtClean="0">
            <a:solidFill>
              <a:schemeClr val="tx1"/>
            </a:solidFill>
            <a:effectLst>
              <a:outerShdw blurRad="38100" dist="38100" dir="2700000" algn="tl">
                <a:srgbClr val="000000">
                  <a:alpha val="43137"/>
                </a:srgbClr>
              </a:outerShdw>
            </a:effectLst>
          </a:endParaRPr>
        </a:p>
        <a:p>
          <a:pPr lvl="0" algn="ctr" defTabSz="622300">
            <a:lnSpc>
              <a:spcPct val="90000"/>
            </a:lnSpc>
            <a:spcBef>
              <a:spcPct val="0"/>
            </a:spcBef>
            <a:spcAft>
              <a:spcPct val="35000"/>
            </a:spcAft>
          </a:pPr>
          <a:r>
            <a:rPr lang="en-US" sz="1400" b="0" kern="1200" dirty="0" smtClean="0">
              <a:solidFill>
                <a:schemeClr val="tx1"/>
              </a:solidFill>
              <a:effectLst>
                <a:outerShdw blurRad="38100" dist="38100" dir="2700000" algn="tl">
                  <a:srgbClr val="000000">
                    <a:alpha val="43137"/>
                  </a:srgbClr>
                </a:outerShdw>
              </a:effectLst>
            </a:rPr>
            <a:t>WBS 9.2</a:t>
          </a:r>
        </a:p>
        <a:p>
          <a:pPr lvl="0" algn="ctr" defTabSz="622300">
            <a:lnSpc>
              <a:spcPct val="90000"/>
            </a:lnSpc>
            <a:spcBef>
              <a:spcPct val="0"/>
            </a:spcBef>
            <a:spcAft>
              <a:spcPct val="35000"/>
            </a:spcAft>
          </a:pPr>
          <a:r>
            <a:rPr lang="en-US" sz="1400" b="0" kern="1200" dirty="0" smtClean="0">
              <a:solidFill>
                <a:schemeClr val="tx1"/>
              </a:solidFill>
              <a:effectLst>
                <a:outerShdw blurRad="38100" dist="38100" dir="2700000" algn="tl">
                  <a:srgbClr val="000000">
                    <a:alpha val="43137"/>
                  </a:srgbClr>
                </a:outerShdw>
              </a:effectLst>
            </a:rPr>
            <a:t>Fabricate Target</a:t>
          </a:r>
        </a:p>
        <a:p>
          <a:pPr lvl="0" algn="ctr" defTabSz="622300">
            <a:lnSpc>
              <a:spcPct val="90000"/>
            </a:lnSpc>
            <a:spcBef>
              <a:spcPct val="0"/>
            </a:spcBef>
            <a:spcAft>
              <a:spcPct val="35000"/>
            </a:spcAft>
          </a:pPr>
          <a:r>
            <a:rPr lang="en-US" sz="1400" b="0" kern="1200" dirty="0" smtClean="0">
              <a:solidFill>
                <a:schemeClr val="tx1"/>
              </a:solidFill>
              <a:effectLst>
                <a:outerShdw blurRad="38100" dist="38100" dir="2700000" algn="tl">
                  <a:srgbClr val="000000">
                    <a:alpha val="43137"/>
                  </a:srgbClr>
                </a:outerShdw>
              </a:effectLst>
            </a:rPr>
            <a:t>C. </a:t>
          </a:r>
          <a:r>
            <a:rPr lang="en-US" sz="1400" b="0" kern="1200" dirty="0" err="1" smtClean="0">
              <a:solidFill>
                <a:schemeClr val="tx1"/>
              </a:solidFill>
              <a:effectLst>
                <a:outerShdw blurRad="38100" dist="38100" dir="2700000" algn="tl">
                  <a:srgbClr val="000000">
                    <a:alpha val="43137"/>
                  </a:srgbClr>
                </a:outerShdw>
              </a:effectLst>
            </a:rPr>
            <a:t>Densham</a:t>
          </a:r>
          <a:endParaRPr lang="en-US" sz="1400" b="0" kern="1200" dirty="0" smtClean="0">
            <a:solidFill>
              <a:schemeClr val="tx1"/>
            </a:solidFill>
            <a:effectLst>
              <a:outerShdw blurRad="38100" dist="38100" dir="2700000" algn="tl">
                <a:srgbClr val="000000">
                  <a:alpha val="43137"/>
                </a:srgbClr>
              </a:outerShdw>
            </a:effectLst>
          </a:endParaRPr>
        </a:p>
        <a:p>
          <a:pPr lvl="0" algn="ctr" defTabSz="622300">
            <a:lnSpc>
              <a:spcPct val="90000"/>
            </a:lnSpc>
            <a:spcBef>
              <a:spcPct val="0"/>
            </a:spcBef>
            <a:spcAft>
              <a:spcPct val="35000"/>
            </a:spcAft>
          </a:pPr>
          <a:r>
            <a:rPr lang="en-US" sz="1400" b="0" kern="1200" dirty="0" smtClean="0">
              <a:solidFill>
                <a:schemeClr val="tx1"/>
              </a:solidFill>
              <a:effectLst>
                <a:outerShdw blurRad="38100" dist="38100" dir="2700000" algn="tl">
                  <a:srgbClr val="000000">
                    <a:alpha val="43137"/>
                  </a:srgbClr>
                </a:outerShdw>
              </a:effectLst>
            </a:rPr>
            <a:t>Rutherford </a:t>
          </a:r>
        </a:p>
        <a:p>
          <a:pPr lvl="0" algn="ctr" defTabSz="622300">
            <a:lnSpc>
              <a:spcPct val="90000"/>
            </a:lnSpc>
            <a:spcBef>
              <a:spcPct val="0"/>
            </a:spcBef>
            <a:spcAft>
              <a:spcPct val="35000"/>
            </a:spcAft>
          </a:pPr>
          <a:r>
            <a:rPr lang="en-US" sz="1400" b="0" kern="1200" dirty="0" smtClean="0">
              <a:solidFill>
                <a:schemeClr val="tx1"/>
              </a:solidFill>
              <a:effectLst>
                <a:outerShdw blurRad="38100" dist="38100" dir="2700000" algn="tl">
                  <a:srgbClr val="000000">
                    <a:alpha val="43137"/>
                  </a:srgbClr>
                </a:outerShdw>
              </a:effectLst>
            </a:rPr>
            <a:t>Labs</a:t>
          </a:r>
          <a:endParaRPr lang="en-US" sz="1400" b="0" kern="1200" dirty="0">
            <a:solidFill>
              <a:schemeClr val="tx1"/>
            </a:solidFill>
            <a:effectLst>
              <a:outerShdw blurRad="38100" dist="38100" dir="2700000" algn="tl">
                <a:srgbClr val="000000">
                  <a:alpha val="43137"/>
                </a:srgbClr>
              </a:outerShdw>
            </a:effectLst>
          </a:endParaRPr>
        </a:p>
      </dsp:txBody>
      <dsp:txXfrm>
        <a:off x="1197039" y="2006107"/>
        <a:ext cx="954592" cy="2009747"/>
      </dsp:txXfrm>
    </dsp:sp>
    <dsp:sp modelId="{A5E8D16E-4CD2-484C-BA8F-8358D4CC4EF0}">
      <dsp:nvSpPr>
        <dsp:cNvPr id="0" name=""/>
        <dsp:cNvSpPr/>
      </dsp:nvSpPr>
      <dsp:spPr>
        <a:xfrm>
          <a:off x="2283535" y="2018111"/>
          <a:ext cx="939400" cy="1973496"/>
        </a:xfrm>
        <a:prstGeom prst="rect">
          <a:avLst/>
        </a:prstGeom>
        <a:solidFill>
          <a:schemeClr val="tx2">
            <a:lumMod val="40000"/>
            <a:lumOff val="60000"/>
          </a:schemeClr>
        </a:solidFill>
        <a:ln w="25400" cap="flat" cmpd="sng" algn="ctr">
          <a:solidFill>
            <a:schemeClr val="accent3">
              <a:lumMod val="50000"/>
            </a:schemeClr>
          </a:solidFill>
          <a:prstDash val="solid"/>
        </a:ln>
        <a:effectLst>
          <a:outerShdw blurRad="50800" dist="1524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b="0" kern="1200" dirty="0" smtClean="0">
              <a:solidFill>
                <a:schemeClr val="tx1"/>
              </a:solidFill>
              <a:effectLst>
                <a:outerShdw blurRad="38100" dist="38100" dir="2700000" algn="tl">
                  <a:srgbClr val="000000">
                    <a:alpha val="43137"/>
                  </a:srgbClr>
                </a:outerShdw>
              </a:effectLst>
            </a:rPr>
            <a:t>WBS 9.3</a:t>
          </a:r>
        </a:p>
        <a:p>
          <a:pPr lvl="0" algn="ctr" defTabSz="622300">
            <a:lnSpc>
              <a:spcPct val="90000"/>
            </a:lnSpc>
            <a:spcBef>
              <a:spcPct val="0"/>
            </a:spcBef>
            <a:spcAft>
              <a:spcPct val="35000"/>
            </a:spcAft>
          </a:pPr>
          <a:r>
            <a:rPr lang="en-US" sz="1400" b="0" kern="1200" dirty="0" smtClean="0">
              <a:solidFill>
                <a:schemeClr val="tx1"/>
              </a:solidFill>
              <a:effectLst>
                <a:outerShdw blurRad="38100" dist="38100" dir="2700000" algn="tl">
                  <a:srgbClr val="000000">
                    <a:alpha val="43137"/>
                  </a:srgbClr>
                </a:outerShdw>
              </a:effectLst>
            </a:rPr>
            <a:t>Remote Handling</a:t>
          </a:r>
        </a:p>
        <a:p>
          <a:pPr lvl="0" algn="ctr" defTabSz="622300">
            <a:lnSpc>
              <a:spcPct val="90000"/>
            </a:lnSpc>
            <a:spcBef>
              <a:spcPct val="0"/>
            </a:spcBef>
            <a:spcAft>
              <a:spcPct val="35000"/>
            </a:spcAft>
          </a:pPr>
          <a:r>
            <a:rPr lang="en-US" sz="1400" b="0" kern="1200" dirty="0" smtClean="0">
              <a:solidFill>
                <a:schemeClr val="tx1"/>
              </a:solidFill>
              <a:effectLst>
                <a:outerShdw blurRad="38100" dist="38100" dir="2700000" algn="tl">
                  <a:srgbClr val="000000">
                    <a:alpha val="43137"/>
                  </a:srgbClr>
                </a:outerShdw>
              </a:effectLst>
            </a:rPr>
            <a:t>M. Campbell</a:t>
          </a:r>
        </a:p>
        <a:p>
          <a:pPr lvl="0" algn="ctr" defTabSz="622300">
            <a:lnSpc>
              <a:spcPct val="90000"/>
            </a:lnSpc>
            <a:spcBef>
              <a:spcPct val="0"/>
            </a:spcBef>
            <a:spcAft>
              <a:spcPct val="35000"/>
            </a:spcAft>
          </a:pPr>
          <a:r>
            <a:rPr lang="en-US" sz="1400" b="0" kern="1200" dirty="0" smtClean="0">
              <a:solidFill>
                <a:schemeClr val="tx1"/>
              </a:solidFill>
              <a:effectLst>
                <a:outerShdw blurRad="38100" dist="38100" dir="2700000" algn="tl">
                  <a:srgbClr val="000000">
                    <a:alpha val="43137"/>
                  </a:srgbClr>
                </a:outerShdw>
              </a:effectLst>
            </a:rPr>
            <a:t>AD/FNAL</a:t>
          </a:r>
        </a:p>
      </dsp:txBody>
      <dsp:txXfrm>
        <a:off x="2283535" y="2018111"/>
        <a:ext cx="939400" cy="1973496"/>
      </dsp:txXfrm>
    </dsp:sp>
    <dsp:sp modelId="{AAD9E2DA-1AFD-46C6-9F63-3DF65CE96BD1}">
      <dsp:nvSpPr>
        <dsp:cNvPr id="0" name=""/>
        <dsp:cNvSpPr/>
      </dsp:nvSpPr>
      <dsp:spPr>
        <a:xfrm>
          <a:off x="3337217" y="2010514"/>
          <a:ext cx="1069997" cy="1943457"/>
        </a:xfrm>
        <a:prstGeom prst="rect">
          <a:avLst/>
        </a:prstGeom>
        <a:solidFill>
          <a:schemeClr val="tx2">
            <a:lumMod val="40000"/>
            <a:lumOff val="60000"/>
          </a:schemeClr>
        </a:solidFill>
        <a:ln w="25400" cap="flat" cmpd="sng" algn="ctr">
          <a:solidFill>
            <a:schemeClr val="accent3">
              <a:lumMod val="50000"/>
            </a:schemeClr>
          </a:solidFill>
          <a:prstDash val="solid"/>
        </a:ln>
        <a:effectLst>
          <a:outerShdw blurRad="50800" dist="1524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b="0" kern="1200" dirty="0" smtClean="0">
              <a:solidFill>
                <a:schemeClr val="tx1"/>
              </a:solidFill>
              <a:effectLst>
                <a:outerShdw blurRad="38100" dist="38100" dir="2700000" algn="tl">
                  <a:srgbClr val="000000">
                    <a:alpha val="43137"/>
                  </a:srgbClr>
                </a:outerShdw>
              </a:effectLst>
            </a:rPr>
            <a:t>WBS 9.4</a:t>
          </a:r>
        </a:p>
        <a:p>
          <a:pPr lvl="0" algn="ctr" defTabSz="622300">
            <a:lnSpc>
              <a:spcPct val="90000"/>
            </a:lnSpc>
            <a:spcBef>
              <a:spcPct val="0"/>
            </a:spcBef>
            <a:spcAft>
              <a:spcPct val="35000"/>
            </a:spcAft>
          </a:pPr>
          <a:r>
            <a:rPr lang="en-US" sz="1400" b="0" kern="1200" dirty="0" smtClean="0">
              <a:solidFill>
                <a:schemeClr val="tx1"/>
              </a:solidFill>
              <a:effectLst>
                <a:outerShdw blurRad="38100" dist="38100" dir="2700000" algn="tl">
                  <a:srgbClr val="000000">
                    <a:alpha val="43137"/>
                  </a:srgbClr>
                </a:outerShdw>
              </a:effectLst>
            </a:rPr>
            <a:t>HRS</a:t>
          </a:r>
        </a:p>
        <a:p>
          <a:pPr lvl="0" algn="ctr" defTabSz="622300">
            <a:lnSpc>
              <a:spcPct val="90000"/>
            </a:lnSpc>
            <a:spcBef>
              <a:spcPct val="0"/>
            </a:spcBef>
            <a:spcAft>
              <a:spcPct val="35000"/>
            </a:spcAft>
          </a:pPr>
          <a:r>
            <a:rPr lang="en-US" sz="1400" b="0" kern="1200" dirty="0" smtClean="0">
              <a:solidFill>
                <a:schemeClr val="tx1"/>
              </a:solidFill>
              <a:effectLst>
                <a:outerShdw blurRad="38100" dist="38100" dir="2700000" algn="tl">
                  <a:srgbClr val="000000">
                    <a:alpha val="43137"/>
                  </a:srgbClr>
                </a:outerShdw>
              </a:effectLst>
            </a:rPr>
            <a:t>L. </a:t>
          </a:r>
          <a:r>
            <a:rPr lang="en-US" sz="1400" b="0" kern="1200" dirty="0" err="1" smtClean="0">
              <a:solidFill>
                <a:schemeClr val="tx1"/>
              </a:solidFill>
              <a:effectLst>
                <a:outerShdw blurRad="38100" dist="38100" dir="2700000" algn="tl">
                  <a:srgbClr val="000000">
                    <a:alpha val="43137"/>
                  </a:srgbClr>
                </a:outerShdw>
              </a:effectLst>
            </a:rPr>
            <a:t>Bartoszek</a:t>
          </a:r>
          <a:endParaRPr lang="en-US" sz="1400" b="0" kern="1200" dirty="0" smtClean="0">
            <a:solidFill>
              <a:schemeClr val="tx1"/>
            </a:solidFill>
            <a:effectLst>
              <a:outerShdw blurRad="38100" dist="38100" dir="2700000" algn="tl">
                <a:srgbClr val="000000">
                  <a:alpha val="43137"/>
                </a:srgbClr>
              </a:outerShdw>
            </a:effectLst>
          </a:endParaRPr>
        </a:p>
        <a:p>
          <a:pPr lvl="0" algn="ctr" defTabSz="622300">
            <a:lnSpc>
              <a:spcPct val="90000"/>
            </a:lnSpc>
            <a:spcBef>
              <a:spcPct val="0"/>
            </a:spcBef>
            <a:spcAft>
              <a:spcPct val="35000"/>
            </a:spcAft>
          </a:pPr>
          <a:r>
            <a:rPr lang="en-US" sz="1400" b="0" kern="1200" dirty="0" err="1" smtClean="0">
              <a:solidFill>
                <a:schemeClr val="tx1"/>
              </a:solidFill>
              <a:effectLst>
                <a:outerShdw blurRad="38100" dist="38100" dir="2700000" algn="tl">
                  <a:srgbClr val="000000">
                    <a:alpha val="43137"/>
                  </a:srgbClr>
                </a:outerShdw>
              </a:effectLst>
            </a:rPr>
            <a:t>Bartoszek</a:t>
          </a:r>
          <a:endParaRPr lang="en-US" sz="1400" b="0" kern="1200" dirty="0" smtClean="0">
            <a:solidFill>
              <a:schemeClr val="tx1"/>
            </a:solidFill>
            <a:effectLst>
              <a:outerShdw blurRad="38100" dist="38100" dir="2700000" algn="tl">
                <a:srgbClr val="000000">
                  <a:alpha val="43137"/>
                </a:srgbClr>
              </a:outerShdw>
            </a:effectLst>
          </a:endParaRPr>
        </a:p>
        <a:p>
          <a:pPr lvl="0" algn="ctr" defTabSz="622300">
            <a:lnSpc>
              <a:spcPct val="90000"/>
            </a:lnSpc>
            <a:spcBef>
              <a:spcPct val="0"/>
            </a:spcBef>
            <a:spcAft>
              <a:spcPct val="35000"/>
            </a:spcAft>
          </a:pPr>
          <a:r>
            <a:rPr lang="en-US" sz="1400" b="0" kern="1200" dirty="0" smtClean="0">
              <a:solidFill>
                <a:schemeClr val="tx1"/>
              </a:solidFill>
              <a:effectLst>
                <a:outerShdw blurRad="38100" dist="38100" dir="2700000" algn="tl">
                  <a:srgbClr val="000000">
                    <a:alpha val="43137"/>
                  </a:srgbClr>
                </a:outerShdw>
              </a:effectLst>
            </a:rPr>
            <a:t>Engineering</a:t>
          </a:r>
          <a:endParaRPr lang="en-US" sz="1400" b="0" kern="1200" dirty="0">
            <a:solidFill>
              <a:schemeClr val="tx1"/>
            </a:solidFill>
            <a:effectLst>
              <a:outerShdw blurRad="38100" dist="38100" dir="2700000" algn="tl">
                <a:srgbClr val="000000">
                  <a:alpha val="43137"/>
                </a:srgbClr>
              </a:outerShdw>
            </a:effectLst>
          </a:endParaRPr>
        </a:p>
      </dsp:txBody>
      <dsp:txXfrm>
        <a:off x="3337217" y="2010514"/>
        <a:ext cx="1069997" cy="1943457"/>
      </dsp:txXfrm>
    </dsp:sp>
    <dsp:sp modelId="{FAD8F461-F280-42C6-AD74-C72D742DD42F}">
      <dsp:nvSpPr>
        <dsp:cNvPr id="0" name=""/>
        <dsp:cNvSpPr/>
      </dsp:nvSpPr>
      <dsp:spPr>
        <a:xfrm>
          <a:off x="4569729" y="1997297"/>
          <a:ext cx="961314" cy="2014154"/>
        </a:xfrm>
        <a:prstGeom prst="rect">
          <a:avLst/>
        </a:prstGeom>
        <a:solidFill>
          <a:schemeClr val="tx2">
            <a:lumMod val="40000"/>
            <a:lumOff val="60000"/>
          </a:schemeClr>
        </a:solidFill>
        <a:ln w="25400" cap="flat" cmpd="sng" algn="ctr">
          <a:solidFill>
            <a:schemeClr val="accent3">
              <a:lumMod val="50000"/>
            </a:schemeClr>
          </a:solidFill>
          <a:prstDash val="solid"/>
        </a:ln>
        <a:effectLst>
          <a:outerShdw blurRad="50800" dist="1524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b="0" kern="1200" dirty="0" smtClean="0">
              <a:solidFill>
                <a:schemeClr val="tx1"/>
              </a:solidFill>
              <a:effectLst>
                <a:outerShdw blurRad="38100" dist="38100" dir="2700000" algn="tl">
                  <a:srgbClr val="000000">
                    <a:alpha val="43137"/>
                  </a:srgbClr>
                </a:outerShdw>
              </a:effectLst>
            </a:rPr>
            <a:t>WBS 9.5</a:t>
          </a:r>
        </a:p>
        <a:p>
          <a:pPr lvl="0" algn="ctr" defTabSz="622300">
            <a:lnSpc>
              <a:spcPct val="90000"/>
            </a:lnSpc>
            <a:spcBef>
              <a:spcPct val="0"/>
            </a:spcBef>
            <a:spcAft>
              <a:spcPct val="35000"/>
            </a:spcAft>
          </a:pPr>
          <a:r>
            <a:rPr lang="en-US" sz="1400" b="0" kern="1200" dirty="0" smtClean="0">
              <a:solidFill>
                <a:schemeClr val="tx1"/>
              </a:solidFill>
              <a:effectLst>
                <a:outerShdw blurRad="38100" dist="38100" dir="2700000" algn="tl">
                  <a:srgbClr val="000000">
                    <a:alpha val="43137"/>
                  </a:srgbClr>
                </a:outerShdw>
              </a:effectLst>
            </a:rPr>
            <a:t>Proton Absorber</a:t>
          </a:r>
        </a:p>
        <a:p>
          <a:pPr lvl="0" algn="ctr" defTabSz="622300">
            <a:lnSpc>
              <a:spcPct val="90000"/>
            </a:lnSpc>
            <a:spcBef>
              <a:spcPct val="0"/>
            </a:spcBef>
            <a:spcAft>
              <a:spcPct val="35000"/>
            </a:spcAft>
          </a:pPr>
          <a:r>
            <a:rPr lang="en-US" sz="1400" b="0" kern="1200" dirty="0" smtClean="0">
              <a:solidFill>
                <a:schemeClr val="tx1"/>
              </a:solidFill>
              <a:effectLst>
                <a:outerShdw blurRad="38100" dist="38100" dir="2700000" algn="tl">
                  <a:srgbClr val="000000">
                    <a:alpha val="43137"/>
                  </a:srgbClr>
                </a:outerShdw>
              </a:effectLst>
            </a:rPr>
            <a:t>A. </a:t>
          </a:r>
          <a:r>
            <a:rPr lang="en-US" sz="1400" b="0" kern="1200" dirty="0" err="1" smtClean="0">
              <a:solidFill>
                <a:schemeClr val="tx1"/>
              </a:solidFill>
              <a:effectLst>
                <a:outerShdw blurRad="38100" dist="38100" dir="2700000" algn="tl">
                  <a:srgbClr val="000000">
                    <a:alpha val="43137"/>
                  </a:srgbClr>
                </a:outerShdw>
              </a:effectLst>
            </a:rPr>
            <a:t>Stefanik</a:t>
          </a:r>
          <a:endParaRPr lang="en-US" sz="1400" b="0" kern="1200" dirty="0" smtClean="0">
            <a:solidFill>
              <a:schemeClr val="tx1"/>
            </a:solidFill>
            <a:effectLst>
              <a:outerShdw blurRad="38100" dist="38100" dir="2700000" algn="tl">
                <a:srgbClr val="000000">
                  <a:alpha val="43137"/>
                </a:srgbClr>
              </a:outerShdw>
            </a:effectLst>
          </a:endParaRPr>
        </a:p>
        <a:p>
          <a:pPr lvl="0" algn="ctr" defTabSz="622300">
            <a:lnSpc>
              <a:spcPct val="90000"/>
            </a:lnSpc>
            <a:spcBef>
              <a:spcPct val="0"/>
            </a:spcBef>
            <a:spcAft>
              <a:spcPct val="35000"/>
            </a:spcAft>
          </a:pPr>
          <a:r>
            <a:rPr lang="en-US" sz="1400" b="0" kern="1200" dirty="0" smtClean="0">
              <a:solidFill>
                <a:schemeClr val="tx1"/>
              </a:solidFill>
              <a:effectLst>
                <a:outerShdw blurRad="38100" dist="38100" dir="2700000" algn="tl">
                  <a:srgbClr val="000000">
                    <a:alpha val="43137"/>
                  </a:srgbClr>
                </a:outerShdw>
              </a:effectLst>
            </a:rPr>
            <a:t>PPD/FNAL</a:t>
          </a:r>
        </a:p>
      </dsp:txBody>
      <dsp:txXfrm>
        <a:off x="4569729" y="1997297"/>
        <a:ext cx="961314" cy="2014154"/>
      </dsp:txXfrm>
    </dsp:sp>
    <dsp:sp modelId="{1A7C4619-2EA5-4630-8227-4F432D277624}">
      <dsp:nvSpPr>
        <dsp:cNvPr id="0" name=""/>
        <dsp:cNvSpPr/>
      </dsp:nvSpPr>
      <dsp:spPr>
        <a:xfrm>
          <a:off x="5635520" y="2000108"/>
          <a:ext cx="958070" cy="2009507"/>
        </a:xfrm>
        <a:prstGeom prst="rect">
          <a:avLst/>
        </a:prstGeom>
        <a:solidFill>
          <a:schemeClr val="tx2">
            <a:lumMod val="40000"/>
            <a:lumOff val="60000"/>
          </a:schemeClr>
        </a:solidFill>
        <a:ln w="25400" cap="flat" cmpd="sng" algn="ctr">
          <a:solidFill>
            <a:schemeClr val="accent3">
              <a:lumMod val="50000"/>
            </a:schemeClr>
          </a:solidFill>
          <a:prstDash val="solid"/>
        </a:ln>
        <a:effectLst>
          <a:outerShdw blurRad="50800" dist="1524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b="0" kern="1200" dirty="0" smtClean="0">
              <a:solidFill>
                <a:schemeClr val="tx1"/>
              </a:solidFill>
              <a:effectLst>
                <a:outerShdw blurRad="38100" dist="38100" dir="2700000" algn="tl">
                  <a:srgbClr val="000000">
                    <a:alpha val="43137"/>
                  </a:srgbClr>
                </a:outerShdw>
              </a:effectLst>
            </a:rPr>
            <a:t>WBS 9.6</a:t>
          </a:r>
        </a:p>
        <a:p>
          <a:pPr lvl="0" algn="ctr" defTabSz="622300">
            <a:lnSpc>
              <a:spcPct val="90000"/>
            </a:lnSpc>
            <a:spcBef>
              <a:spcPct val="0"/>
            </a:spcBef>
            <a:spcAft>
              <a:spcPct val="35000"/>
            </a:spcAft>
          </a:pPr>
          <a:r>
            <a:rPr lang="en-US" sz="1400" b="0" kern="1200" dirty="0" smtClean="0">
              <a:solidFill>
                <a:schemeClr val="tx1"/>
              </a:solidFill>
              <a:effectLst>
                <a:outerShdw blurRad="38100" dist="38100" dir="2700000" algn="tl">
                  <a:srgbClr val="000000">
                    <a:alpha val="43137"/>
                  </a:srgbClr>
                </a:outerShdw>
              </a:effectLst>
            </a:rPr>
            <a:t>Protection</a:t>
          </a:r>
        </a:p>
        <a:p>
          <a:pPr lvl="0" algn="ctr" defTabSz="622300">
            <a:lnSpc>
              <a:spcPct val="90000"/>
            </a:lnSpc>
            <a:spcBef>
              <a:spcPct val="0"/>
            </a:spcBef>
            <a:spcAft>
              <a:spcPct val="35000"/>
            </a:spcAft>
          </a:pPr>
          <a:r>
            <a:rPr lang="en-US" sz="1400" b="0" kern="1200" dirty="0" smtClean="0">
              <a:solidFill>
                <a:schemeClr val="tx1"/>
              </a:solidFill>
              <a:effectLst>
                <a:outerShdw blurRad="38100" dist="38100" dir="2700000" algn="tl">
                  <a:srgbClr val="000000">
                    <a:alpha val="43137"/>
                  </a:srgbClr>
                </a:outerShdw>
              </a:effectLst>
            </a:rPr>
            <a:t>Collimator</a:t>
          </a:r>
        </a:p>
        <a:p>
          <a:pPr lvl="0" algn="ctr" defTabSz="622300">
            <a:lnSpc>
              <a:spcPct val="90000"/>
            </a:lnSpc>
            <a:spcBef>
              <a:spcPct val="0"/>
            </a:spcBef>
            <a:spcAft>
              <a:spcPct val="35000"/>
            </a:spcAft>
          </a:pPr>
          <a:r>
            <a:rPr lang="en-US" sz="1400" b="0" kern="1200" dirty="0" smtClean="0">
              <a:solidFill>
                <a:schemeClr val="tx1"/>
              </a:solidFill>
              <a:effectLst>
                <a:outerShdw blurRad="38100" dist="38100" dir="2700000" algn="tl">
                  <a:srgbClr val="000000">
                    <a:alpha val="43137"/>
                  </a:srgbClr>
                </a:outerShdw>
              </a:effectLst>
            </a:rPr>
            <a:t>A. </a:t>
          </a:r>
          <a:r>
            <a:rPr lang="en-US" sz="1400" b="0" kern="1200" dirty="0" err="1" smtClean="0">
              <a:solidFill>
                <a:schemeClr val="tx1"/>
              </a:solidFill>
              <a:effectLst>
                <a:outerShdw blurRad="38100" dist="38100" dir="2700000" algn="tl">
                  <a:srgbClr val="000000">
                    <a:alpha val="43137"/>
                  </a:srgbClr>
                </a:outerShdw>
              </a:effectLst>
            </a:rPr>
            <a:t>Stefanik</a:t>
          </a:r>
          <a:endParaRPr lang="en-US" sz="1400" b="0" kern="1200" dirty="0" smtClean="0">
            <a:solidFill>
              <a:schemeClr val="tx1"/>
            </a:solidFill>
            <a:effectLst>
              <a:outerShdw blurRad="38100" dist="38100" dir="2700000" algn="tl">
                <a:srgbClr val="000000">
                  <a:alpha val="43137"/>
                </a:srgbClr>
              </a:outerShdw>
            </a:effectLst>
          </a:endParaRPr>
        </a:p>
        <a:p>
          <a:pPr lvl="0" algn="ctr" defTabSz="622300">
            <a:lnSpc>
              <a:spcPct val="90000"/>
            </a:lnSpc>
            <a:spcBef>
              <a:spcPct val="0"/>
            </a:spcBef>
            <a:spcAft>
              <a:spcPct val="35000"/>
            </a:spcAft>
          </a:pPr>
          <a:r>
            <a:rPr lang="en-US" sz="1400" b="0" kern="1200" dirty="0" smtClean="0">
              <a:solidFill>
                <a:schemeClr val="tx1"/>
              </a:solidFill>
              <a:effectLst>
                <a:outerShdw blurRad="38100" dist="38100" dir="2700000" algn="tl">
                  <a:srgbClr val="000000">
                    <a:alpha val="43137"/>
                  </a:srgbClr>
                </a:outerShdw>
              </a:effectLst>
            </a:rPr>
            <a:t>PPD/FNAL</a:t>
          </a:r>
        </a:p>
      </dsp:txBody>
      <dsp:txXfrm>
        <a:off x="5635520" y="2000108"/>
        <a:ext cx="958070" cy="2009507"/>
      </dsp:txXfrm>
    </dsp:sp>
    <dsp:sp modelId="{777975BE-F666-4D23-953B-547617DE3424}">
      <dsp:nvSpPr>
        <dsp:cNvPr id="0" name=""/>
        <dsp:cNvSpPr/>
      </dsp:nvSpPr>
      <dsp:spPr>
        <a:xfrm>
          <a:off x="6652379" y="1994108"/>
          <a:ext cx="859929" cy="2031665"/>
        </a:xfrm>
        <a:prstGeom prst="rect">
          <a:avLst/>
        </a:prstGeom>
        <a:solidFill>
          <a:schemeClr val="tx2">
            <a:lumMod val="40000"/>
            <a:lumOff val="60000"/>
          </a:schemeClr>
        </a:solidFill>
        <a:ln w="25400" cap="flat" cmpd="sng" algn="ctr">
          <a:solidFill>
            <a:schemeClr val="accent3">
              <a:lumMod val="50000"/>
            </a:schemeClr>
          </a:solidFill>
          <a:prstDash val="solid"/>
        </a:ln>
        <a:effectLst>
          <a:outerShdw blurRad="50800" dist="1524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b="0" kern="1200" dirty="0" smtClean="0">
              <a:solidFill>
                <a:schemeClr val="tx1"/>
              </a:solidFill>
              <a:effectLst>
                <a:outerShdw blurRad="38100" dist="38100" dir="2700000" algn="tl">
                  <a:srgbClr val="000000">
                    <a:alpha val="43137"/>
                  </a:srgbClr>
                </a:outerShdw>
              </a:effectLst>
            </a:rPr>
            <a:t>WBS 9.7</a:t>
          </a:r>
        </a:p>
        <a:p>
          <a:pPr lvl="0" algn="ctr" defTabSz="622300">
            <a:lnSpc>
              <a:spcPct val="90000"/>
            </a:lnSpc>
            <a:spcBef>
              <a:spcPct val="0"/>
            </a:spcBef>
            <a:spcAft>
              <a:spcPct val="35000"/>
            </a:spcAft>
          </a:pPr>
          <a:r>
            <a:rPr lang="en-US" sz="1400" b="0" kern="1200" dirty="0" smtClean="0">
              <a:solidFill>
                <a:schemeClr val="tx1"/>
              </a:solidFill>
              <a:effectLst>
                <a:outerShdw blurRad="38100" dist="38100" dir="2700000" algn="tl">
                  <a:srgbClr val="000000">
                    <a:alpha val="43137"/>
                  </a:srgbClr>
                </a:outerShdw>
              </a:effectLst>
            </a:rPr>
            <a:t>PS Hatch</a:t>
          </a:r>
        </a:p>
        <a:p>
          <a:pPr lvl="0" algn="ctr" defTabSz="622300">
            <a:lnSpc>
              <a:spcPct val="90000"/>
            </a:lnSpc>
            <a:spcBef>
              <a:spcPct val="0"/>
            </a:spcBef>
            <a:spcAft>
              <a:spcPct val="35000"/>
            </a:spcAft>
          </a:pPr>
          <a:r>
            <a:rPr lang="en-US" sz="1400" b="0" kern="1200" dirty="0" smtClean="0">
              <a:solidFill>
                <a:schemeClr val="tx1"/>
              </a:solidFill>
              <a:effectLst>
                <a:outerShdw blurRad="38100" dist="38100" dir="2700000" algn="tl">
                  <a:srgbClr val="000000">
                    <a:alpha val="43137"/>
                  </a:srgbClr>
                </a:outerShdw>
              </a:effectLst>
            </a:rPr>
            <a:t>Blocks</a:t>
          </a:r>
        </a:p>
        <a:p>
          <a:pPr lvl="0" algn="ctr" defTabSz="622300">
            <a:lnSpc>
              <a:spcPct val="90000"/>
            </a:lnSpc>
            <a:spcBef>
              <a:spcPct val="0"/>
            </a:spcBef>
            <a:spcAft>
              <a:spcPct val="35000"/>
            </a:spcAft>
          </a:pPr>
          <a:r>
            <a:rPr lang="en-US" sz="1400" b="0" kern="1200" dirty="0" smtClean="0">
              <a:solidFill>
                <a:schemeClr val="tx1"/>
              </a:solidFill>
              <a:effectLst>
                <a:outerShdw blurRad="38100" dist="38100" dir="2700000" algn="tl">
                  <a:srgbClr val="000000">
                    <a:alpha val="43137"/>
                  </a:srgbClr>
                </a:outerShdw>
              </a:effectLst>
            </a:rPr>
            <a:t>R. Coleman</a:t>
          </a:r>
        </a:p>
        <a:p>
          <a:pPr lvl="0" algn="ctr" defTabSz="622300">
            <a:lnSpc>
              <a:spcPct val="90000"/>
            </a:lnSpc>
            <a:spcBef>
              <a:spcPct val="0"/>
            </a:spcBef>
            <a:spcAft>
              <a:spcPct val="35000"/>
            </a:spcAft>
          </a:pPr>
          <a:r>
            <a:rPr lang="en-US" sz="1400" b="0" kern="1200" dirty="0" smtClean="0">
              <a:solidFill>
                <a:schemeClr val="tx1"/>
              </a:solidFill>
              <a:effectLst>
                <a:outerShdw blurRad="38100" dist="38100" dir="2700000" algn="tl">
                  <a:srgbClr val="000000">
                    <a:alpha val="43137"/>
                  </a:srgbClr>
                </a:outerShdw>
              </a:effectLst>
            </a:rPr>
            <a:t>AD/FNAL</a:t>
          </a:r>
        </a:p>
      </dsp:txBody>
      <dsp:txXfrm>
        <a:off x="6652379" y="1994108"/>
        <a:ext cx="859929" cy="2031665"/>
      </dsp:txXfrm>
    </dsp:sp>
    <dsp:sp modelId="{F3122F3E-F5B1-2647-841E-13289A6C4B2F}">
      <dsp:nvSpPr>
        <dsp:cNvPr id="0" name=""/>
        <dsp:cNvSpPr/>
      </dsp:nvSpPr>
      <dsp:spPr>
        <a:xfrm>
          <a:off x="7609925" y="2003771"/>
          <a:ext cx="871556" cy="2033707"/>
        </a:xfrm>
        <a:prstGeom prst="rect">
          <a:avLst/>
        </a:prstGeom>
        <a:solidFill>
          <a:schemeClr val="tx2">
            <a:lumMod val="40000"/>
            <a:lumOff val="60000"/>
          </a:schemeClr>
        </a:solidFill>
        <a:ln w="25400" cap="flat" cmpd="sng" algn="ctr">
          <a:solidFill>
            <a:schemeClr val="accent3">
              <a:lumMod val="50000"/>
            </a:schemeClr>
          </a:solidFill>
          <a:prstDash val="solid"/>
        </a:ln>
        <a:effectLst>
          <a:outerShdw blurRad="50800" dist="1524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b="0" kern="1200" dirty="0" smtClean="0">
              <a:solidFill>
                <a:schemeClr val="tx1"/>
              </a:solidFill>
              <a:effectLst>
                <a:outerShdw blurRad="38100" dist="38100" dir="2700000" algn="tl">
                  <a:srgbClr val="000000">
                    <a:alpha val="43137"/>
                  </a:srgbClr>
                </a:outerShdw>
              </a:effectLst>
            </a:rPr>
            <a:t>WBS 9.8</a:t>
          </a:r>
        </a:p>
        <a:p>
          <a:pPr lvl="0" algn="ctr" defTabSz="622300">
            <a:lnSpc>
              <a:spcPct val="90000"/>
            </a:lnSpc>
            <a:spcBef>
              <a:spcPct val="0"/>
            </a:spcBef>
            <a:spcAft>
              <a:spcPct val="35000"/>
            </a:spcAft>
          </a:pPr>
          <a:r>
            <a:rPr lang="en-US" sz="1400" b="0" kern="1200" dirty="0" smtClean="0">
              <a:solidFill>
                <a:schemeClr val="tx1"/>
              </a:solidFill>
              <a:effectLst>
                <a:outerShdw blurRad="38100" dist="38100" dir="2700000" algn="tl">
                  <a:srgbClr val="000000">
                    <a:alpha val="43137"/>
                  </a:srgbClr>
                </a:outerShdw>
              </a:effectLst>
            </a:rPr>
            <a:t>Technical</a:t>
          </a:r>
        </a:p>
        <a:p>
          <a:pPr lvl="0" algn="ctr" defTabSz="622300">
            <a:lnSpc>
              <a:spcPct val="90000"/>
            </a:lnSpc>
            <a:spcBef>
              <a:spcPct val="0"/>
            </a:spcBef>
            <a:spcAft>
              <a:spcPct val="35000"/>
            </a:spcAft>
          </a:pPr>
          <a:r>
            <a:rPr lang="en-US" sz="1400" b="0" kern="1200" dirty="0" smtClean="0">
              <a:solidFill>
                <a:schemeClr val="tx1"/>
              </a:solidFill>
              <a:effectLst>
                <a:outerShdw blurRad="38100" dist="38100" dir="2700000" algn="tl">
                  <a:srgbClr val="000000">
                    <a:alpha val="43137"/>
                  </a:srgbClr>
                </a:outerShdw>
              </a:effectLst>
            </a:rPr>
            <a:t>Doc.</a:t>
          </a:r>
        </a:p>
        <a:p>
          <a:pPr lvl="0" algn="ctr" defTabSz="622300">
            <a:lnSpc>
              <a:spcPct val="90000"/>
            </a:lnSpc>
            <a:spcBef>
              <a:spcPct val="0"/>
            </a:spcBef>
            <a:spcAft>
              <a:spcPct val="35000"/>
            </a:spcAft>
          </a:pPr>
          <a:r>
            <a:rPr lang="en-US" sz="1400" b="0" kern="1200" dirty="0" smtClean="0">
              <a:solidFill>
                <a:schemeClr val="tx1"/>
              </a:solidFill>
              <a:effectLst>
                <a:outerShdw blurRad="38100" dist="38100" dir="2700000" algn="tl">
                  <a:srgbClr val="000000">
                    <a:alpha val="43137"/>
                  </a:srgbClr>
                </a:outerShdw>
              </a:effectLst>
            </a:rPr>
            <a:t>R. Coleman</a:t>
          </a:r>
        </a:p>
        <a:p>
          <a:pPr lvl="0" algn="ctr" defTabSz="622300">
            <a:lnSpc>
              <a:spcPct val="90000"/>
            </a:lnSpc>
            <a:spcBef>
              <a:spcPct val="0"/>
            </a:spcBef>
            <a:spcAft>
              <a:spcPct val="35000"/>
            </a:spcAft>
          </a:pPr>
          <a:r>
            <a:rPr lang="en-US" sz="1400" b="0" kern="1200" dirty="0" smtClean="0">
              <a:solidFill>
                <a:schemeClr val="tx1"/>
              </a:solidFill>
              <a:effectLst>
                <a:outerShdw blurRad="38100" dist="38100" dir="2700000" algn="tl">
                  <a:srgbClr val="000000">
                    <a:alpha val="43137"/>
                  </a:srgbClr>
                </a:outerShdw>
              </a:effectLst>
            </a:rPr>
            <a:t>AD/FNAL </a:t>
          </a:r>
        </a:p>
      </dsp:txBody>
      <dsp:txXfrm>
        <a:off x="7609925" y="2003771"/>
        <a:ext cx="871556" cy="2033707"/>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Helvetica"/>
                <a:ea typeface="+mn-ea"/>
                <a:cs typeface="+mn-cs"/>
              </a:defRPr>
            </a:lvl1pPr>
          </a:lstStyle>
          <a:p>
            <a:pPr>
              <a:defRPr/>
            </a:pPr>
            <a:fld id="{4C190591-D543-7449-A828-559C08D06478}" type="datetimeFigureOut">
              <a:rPr lang="en-US"/>
              <a:pPr>
                <a:defRPr/>
              </a:pPr>
              <a:t>10/17/14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Helvetica"/>
                <a:ea typeface="+mn-ea"/>
                <a:cs typeface="+mn-cs"/>
              </a:defRPr>
            </a:lvl1pPr>
          </a:lstStyle>
          <a:p>
            <a:pPr>
              <a:defRPr/>
            </a:pPr>
            <a:fld id="{83F73473-3CFB-5241-BF82-E3884D4E82D7}" type="slidenum">
              <a:rPr lang="en-US"/>
              <a:pPr>
                <a:defRPr/>
              </a:pPr>
              <a:t>‹#›</a:t>
            </a:fld>
            <a:endParaRPr lang="en-US" dirty="0"/>
          </a:p>
        </p:txBody>
      </p:sp>
    </p:spTree>
    <p:extLst>
      <p:ext uri="{BB962C8B-B14F-4D97-AF65-F5344CB8AC3E}">
        <p14:creationId xmlns:p14="http://schemas.microsoft.com/office/powerpoint/2010/main" val="39821809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Helvetica"/>
                <a:ea typeface="+mn-ea"/>
                <a:cs typeface="+mn-cs"/>
              </a:defRPr>
            </a:lvl1pPr>
          </a:lstStyle>
          <a:p>
            <a:pPr>
              <a:defRPr/>
            </a:pPr>
            <a:fld id="{82702176-6DAC-6B4F-B700-3AD3B8686ACC}" type="datetimeFigureOut">
              <a:rPr lang="en-US"/>
              <a:pPr>
                <a:defRPr/>
              </a:pPr>
              <a:t>10/17/14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Helvetica"/>
                <a:ea typeface="+mn-ea"/>
                <a:cs typeface="+mn-cs"/>
              </a:defRPr>
            </a:lvl1pPr>
          </a:lstStyle>
          <a:p>
            <a:pPr>
              <a:defRPr/>
            </a:pPr>
            <a:fld id="{4649E3D0-3FEA-B642-9F67-967BE3D8E8DB}" type="slidenum">
              <a:rPr lang="en-US"/>
              <a:pPr>
                <a:defRPr/>
              </a:pPr>
              <a:t>‹#›</a:t>
            </a:fld>
            <a:endParaRPr lang="en-US" dirty="0"/>
          </a:p>
        </p:txBody>
      </p:sp>
    </p:spTree>
    <p:extLst>
      <p:ext uri="{BB962C8B-B14F-4D97-AF65-F5344CB8AC3E}">
        <p14:creationId xmlns:p14="http://schemas.microsoft.com/office/powerpoint/2010/main" val="1243314828"/>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4.emf"/><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4" descr="Blue-Seal_c100m56y0k23-Mark_SC_Horizontal.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91063" y="1358900"/>
            <a:ext cx="36449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FermilabLogo_100c56m0y23k.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6450" y="1447800"/>
            <a:ext cx="290195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154D81"/>
                </a:solidFill>
                <a:latin typeface="Helvetica"/>
              </a:defRPr>
            </a:lvl1pPr>
          </a:lstStyle>
          <a:p>
            <a:r>
              <a:rPr lang="en-US" smtClean="0"/>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154D81"/>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smtClean="0"/>
              <a:t>Click to edit Master text styles</a:t>
            </a:r>
          </a:p>
        </p:txBody>
      </p:sp>
    </p:spTree>
    <p:extLst>
      <p:ext uri="{BB962C8B-B14F-4D97-AF65-F5344CB8AC3E}">
        <p14:creationId xmlns:p14="http://schemas.microsoft.com/office/powerpoint/2010/main" val="1193846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3200">
                <a:solidFill>
                  <a:srgbClr val="154D8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sz="900">
                <a:solidFill>
                  <a:srgbClr val="154D81"/>
                </a:solidFill>
              </a:defRPr>
            </a:lvl1pPr>
          </a:lstStyle>
          <a:p>
            <a:pPr>
              <a:defRPr/>
            </a:pPr>
            <a:r>
              <a:rPr lang="en-US" smtClean="0"/>
              <a:t>10/22/14</a:t>
            </a:r>
            <a:endParaRPr lang="en-US" dirty="0"/>
          </a:p>
        </p:txBody>
      </p:sp>
      <p:sp>
        <p:nvSpPr>
          <p:cNvPr id="5" name="Footer Placeholder 4"/>
          <p:cNvSpPr>
            <a:spLocks noGrp="1"/>
          </p:cNvSpPr>
          <p:nvPr>
            <p:ph type="ftr" sz="quarter" idx="11"/>
          </p:nvPr>
        </p:nvSpPr>
        <p:spPr/>
        <p:txBody>
          <a:bodyPr/>
          <a:lstStyle>
            <a:lvl1pPr>
              <a:defRPr sz="900">
                <a:solidFill>
                  <a:srgbClr val="154D81"/>
                </a:solidFill>
              </a:defRPr>
            </a:lvl1pPr>
          </a:lstStyle>
          <a:p>
            <a:pPr>
              <a:defRPr/>
            </a:pPr>
            <a:r>
              <a:rPr lang="en-US" smtClean="0"/>
              <a:t>R. Coleman - Mu2e CD-2 Review</a:t>
            </a:r>
            <a:endParaRPr lang="en-US" b="1" dirty="0"/>
          </a:p>
        </p:txBody>
      </p:sp>
      <p:sp>
        <p:nvSpPr>
          <p:cNvPr id="6" name="Slide Number Placeholder 5"/>
          <p:cNvSpPr>
            <a:spLocks noGrp="1"/>
          </p:cNvSpPr>
          <p:nvPr>
            <p:ph type="sldNum" sz="quarter" idx="12"/>
          </p:nvPr>
        </p:nvSpPr>
        <p:spPr/>
        <p:txBody>
          <a:bodyPr/>
          <a:lstStyle>
            <a:lvl1pPr>
              <a:defRPr sz="900">
                <a:solidFill>
                  <a:srgbClr val="154D81"/>
                </a:solidFill>
              </a:defRPr>
            </a:lvl1pPr>
          </a:lstStyle>
          <a:p>
            <a:pPr>
              <a:defRPr/>
            </a:pPr>
            <a:fld id="{2A0CCE80-3B22-F34E-81B2-E096627812DD}" type="slidenum">
              <a:rPr lang="en-US"/>
              <a:pPr>
                <a:defRPr/>
              </a:pPr>
              <a:t>‹#›</a:t>
            </a:fld>
            <a:endParaRPr lang="en-US" dirty="0"/>
          </a:p>
        </p:txBody>
      </p:sp>
    </p:spTree>
    <p:extLst>
      <p:ext uri="{BB962C8B-B14F-4D97-AF65-F5344CB8AC3E}">
        <p14:creationId xmlns:p14="http://schemas.microsoft.com/office/powerpoint/2010/main" val="1174234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with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7" name="Date Placeholder 3"/>
          <p:cNvSpPr>
            <a:spLocks noGrp="1"/>
          </p:cNvSpPr>
          <p:nvPr>
            <p:ph type="dt" sz="half" idx="19"/>
          </p:nvPr>
        </p:nvSpPr>
        <p:spPr/>
        <p:txBody>
          <a:bodyPr/>
          <a:lstStyle>
            <a:lvl1pPr>
              <a:defRPr/>
            </a:lvl1pPr>
          </a:lstStyle>
          <a:p>
            <a:pPr>
              <a:defRPr/>
            </a:pPr>
            <a:r>
              <a:rPr lang="en-US" smtClean="0"/>
              <a:t>10/22/14</a:t>
            </a:r>
            <a:endParaRPr lang="en-US" dirty="0"/>
          </a:p>
        </p:txBody>
      </p:sp>
      <p:sp>
        <p:nvSpPr>
          <p:cNvPr id="8" name="Footer Placeholder 4"/>
          <p:cNvSpPr>
            <a:spLocks noGrp="1"/>
          </p:cNvSpPr>
          <p:nvPr>
            <p:ph type="ftr" sz="quarter" idx="20"/>
          </p:nvPr>
        </p:nvSpPr>
        <p:spPr/>
        <p:txBody>
          <a:bodyPr/>
          <a:lstStyle>
            <a:lvl1pPr>
              <a:defRPr/>
            </a:lvl1pPr>
          </a:lstStyle>
          <a:p>
            <a:pPr>
              <a:defRPr/>
            </a:pPr>
            <a:r>
              <a:rPr lang="en-US" smtClean="0"/>
              <a:t>R. Coleman - Mu2e CD-2 Review</a:t>
            </a:r>
            <a:endParaRPr lang="en-US" b="1" dirty="0"/>
          </a:p>
        </p:txBody>
      </p:sp>
      <p:sp>
        <p:nvSpPr>
          <p:cNvPr id="9" name="Slide Number Placeholder 5"/>
          <p:cNvSpPr>
            <a:spLocks noGrp="1"/>
          </p:cNvSpPr>
          <p:nvPr>
            <p:ph type="sldNum" sz="quarter" idx="21"/>
          </p:nvPr>
        </p:nvSpPr>
        <p:spPr/>
        <p:txBody>
          <a:bodyPr/>
          <a:lstStyle>
            <a:lvl1pPr>
              <a:defRPr/>
            </a:lvl1pPr>
          </a:lstStyle>
          <a:p>
            <a:pPr>
              <a:defRPr/>
            </a:pPr>
            <a:fld id="{5E820688-F7AE-7441-85BB-0E205217A28E}" type="slidenum">
              <a:rPr lang="en-US"/>
              <a:pPr>
                <a:defRPr/>
              </a:pPr>
              <a:t>‹#›</a:t>
            </a:fld>
            <a:endParaRPr lang="en-US" dirty="0"/>
          </a:p>
        </p:txBody>
      </p:sp>
    </p:spTree>
    <p:extLst>
      <p:ext uri="{BB962C8B-B14F-4D97-AF65-F5344CB8AC3E}">
        <p14:creationId xmlns:p14="http://schemas.microsoft.com/office/powerpoint/2010/main" val="3996381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5" name="Date Placeholder 3"/>
          <p:cNvSpPr>
            <a:spLocks noGrp="1"/>
          </p:cNvSpPr>
          <p:nvPr>
            <p:ph type="dt" sz="half" idx="16"/>
          </p:nvPr>
        </p:nvSpPr>
        <p:spPr/>
        <p:txBody>
          <a:bodyPr/>
          <a:lstStyle>
            <a:lvl1pPr>
              <a:defRPr/>
            </a:lvl1pPr>
          </a:lstStyle>
          <a:p>
            <a:pPr>
              <a:defRPr/>
            </a:pPr>
            <a:r>
              <a:rPr lang="en-US" smtClean="0"/>
              <a:t>10/22/14</a:t>
            </a:r>
            <a:endParaRPr lang="en-US" dirty="0"/>
          </a:p>
        </p:txBody>
      </p:sp>
      <p:sp>
        <p:nvSpPr>
          <p:cNvPr id="6" name="Footer Placeholder 4"/>
          <p:cNvSpPr>
            <a:spLocks noGrp="1"/>
          </p:cNvSpPr>
          <p:nvPr>
            <p:ph type="ftr" sz="quarter" idx="17"/>
          </p:nvPr>
        </p:nvSpPr>
        <p:spPr/>
        <p:txBody>
          <a:bodyPr/>
          <a:lstStyle>
            <a:lvl1pPr>
              <a:defRPr/>
            </a:lvl1pPr>
          </a:lstStyle>
          <a:p>
            <a:pPr>
              <a:defRPr/>
            </a:pPr>
            <a:r>
              <a:rPr lang="en-US" smtClean="0"/>
              <a:t>R. Coleman - Mu2e CD-2 Review</a:t>
            </a:r>
            <a:endParaRPr lang="en-US" b="1" dirty="0"/>
          </a:p>
        </p:txBody>
      </p:sp>
      <p:sp>
        <p:nvSpPr>
          <p:cNvPr id="7" name="Slide Number Placeholder 5"/>
          <p:cNvSpPr>
            <a:spLocks noGrp="1"/>
          </p:cNvSpPr>
          <p:nvPr>
            <p:ph type="sldNum" sz="quarter" idx="18"/>
          </p:nvPr>
        </p:nvSpPr>
        <p:spPr/>
        <p:txBody>
          <a:bodyPr/>
          <a:lstStyle>
            <a:lvl1pPr>
              <a:defRPr/>
            </a:lvl1pPr>
          </a:lstStyle>
          <a:p>
            <a:pPr>
              <a:defRPr/>
            </a:pPr>
            <a:fld id="{DE78B61D-3477-4845-9DF6-695E34DA1F91}" type="slidenum">
              <a:rPr lang="en-US"/>
              <a:pPr>
                <a:defRPr/>
              </a:pPr>
              <a:t>‹#›</a:t>
            </a:fld>
            <a:endParaRPr lang="en-US" dirty="0"/>
          </a:p>
        </p:txBody>
      </p:sp>
    </p:spTree>
    <p:extLst>
      <p:ext uri="{BB962C8B-B14F-4D97-AF65-F5344CB8AC3E}">
        <p14:creationId xmlns:p14="http://schemas.microsoft.com/office/powerpoint/2010/main" val="1154532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40404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pPr>
              <a:defRPr/>
            </a:pPr>
            <a:r>
              <a:rPr lang="en-US" smtClean="0"/>
              <a:t>10/22/14</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smtClean="0"/>
              <a:t>R. Coleman - Mu2e CD-2 Review</a:t>
            </a:r>
            <a:endParaRPr lang="en-US" b="1" dirty="0"/>
          </a:p>
        </p:txBody>
      </p:sp>
      <p:sp>
        <p:nvSpPr>
          <p:cNvPr id="7" name="Slide Number Placeholder 5"/>
          <p:cNvSpPr>
            <a:spLocks noGrp="1"/>
          </p:cNvSpPr>
          <p:nvPr>
            <p:ph type="sldNum" sz="quarter" idx="12"/>
          </p:nvPr>
        </p:nvSpPr>
        <p:spPr/>
        <p:txBody>
          <a:bodyPr/>
          <a:lstStyle>
            <a:lvl1pPr>
              <a:defRPr/>
            </a:lvl1pPr>
          </a:lstStyle>
          <a:p>
            <a:pPr>
              <a:defRPr/>
            </a:pPr>
            <a:fld id="{AB4790FE-81D3-D341-890A-EF9117775F6C}" type="slidenum">
              <a:rPr lang="en-US"/>
              <a:pPr>
                <a:defRPr/>
              </a:pPr>
              <a:t>‹#›</a:t>
            </a:fld>
            <a:endParaRPr lang="en-US" dirty="0"/>
          </a:p>
        </p:txBody>
      </p:sp>
    </p:spTree>
    <p:extLst>
      <p:ext uri="{BB962C8B-B14F-4D97-AF65-F5344CB8AC3E}">
        <p14:creationId xmlns:p14="http://schemas.microsoft.com/office/powerpoint/2010/main" val="2394852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Content Placeholder 2"/>
          <p:cNvSpPr>
            <a:spLocks noGrp="1"/>
          </p:cNvSpPr>
          <p:nvPr>
            <p:ph sz="half" idx="13"/>
          </p:nvPr>
        </p:nvSpPr>
        <p:spPr>
          <a:xfrm>
            <a:off x="228601" y="355192"/>
            <a:ext cx="4206240" cy="4250146"/>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2"/>
          <p:cNvSpPr>
            <a:spLocks noGrp="1"/>
          </p:cNvSpPr>
          <p:nvPr>
            <p:ph sz="half" idx="15"/>
          </p:nvPr>
        </p:nvSpPr>
        <p:spPr>
          <a:xfrm>
            <a:off x="4709161" y="355192"/>
            <a:ext cx="4206240" cy="4250146"/>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12"/>
          </p:nvPr>
        </p:nvSpPr>
        <p:spPr>
          <a:xfrm>
            <a:off x="229365" y="4765101"/>
            <a:ext cx="4205476"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4" name="Text Placeholder 3"/>
          <p:cNvSpPr>
            <a:spLocks noGrp="1"/>
          </p:cNvSpPr>
          <p:nvPr>
            <p:ph type="body" sz="half" idx="19"/>
          </p:nvPr>
        </p:nvSpPr>
        <p:spPr>
          <a:xfrm>
            <a:off x="4709160" y="4765101"/>
            <a:ext cx="4206239"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3"/>
          <p:cNvSpPr>
            <a:spLocks noGrp="1"/>
          </p:cNvSpPr>
          <p:nvPr>
            <p:ph type="dt" sz="half" idx="20"/>
          </p:nvPr>
        </p:nvSpPr>
        <p:spPr>
          <a:xfrm>
            <a:off x="6445250" y="6515100"/>
            <a:ext cx="1076325" cy="241300"/>
          </a:xfrm>
        </p:spPr>
        <p:txBody>
          <a:bodyPr/>
          <a:lstStyle>
            <a:lvl1pPr>
              <a:defRPr/>
            </a:lvl1pPr>
          </a:lstStyle>
          <a:p>
            <a:pPr>
              <a:defRPr/>
            </a:pPr>
            <a:r>
              <a:rPr lang="en-US" smtClean="0"/>
              <a:t>10/22/14</a:t>
            </a:r>
            <a:endParaRPr lang="en-US" dirty="0"/>
          </a:p>
        </p:txBody>
      </p:sp>
      <p:sp>
        <p:nvSpPr>
          <p:cNvPr id="7" name="Footer Placeholder 4"/>
          <p:cNvSpPr>
            <a:spLocks noGrp="1"/>
          </p:cNvSpPr>
          <p:nvPr>
            <p:ph type="ftr" sz="quarter" idx="21"/>
          </p:nvPr>
        </p:nvSpPr>
        <p:spPr/>
        <p:txBody>
          <a:bodyPr/>
          <a:lstStyle>
            <a:lvl1pPr>
              <a:defRPr/>
            </a:lvl1pPr>
          </a:lstStyle>
          <a:p>
            <a:pPr>
              <a:defRPr/>
            </a:pPr>
            <a:r>
              <a:rPr lang="en-US" smtClean="0"/>
              <a:t>R. Coleman - Mu2e CD-2 Review</a:t>
            </a:r>
            <a:endParaRPr lang="en-US" b="1" dirty="0"/>
          </a:p>
        </p:txBody>
      </p:sp>
      <p:sp>
        <p:nvSpPr>
          <p:cNvPr id="8" name="Slide Number Placeholder 5"/>
          <p:cNvSpPr>
            <a:spLocks noGrp="1"/>
          </p:cNvSpPr>
          <p:nvPr>
            <p:ph type="sldNum" sz="quarter" idx="22"/>
          </p:nvPr>
        </p:nvSpPr>
        <p:spPr/>
        <p:txBody>
          <a:bodyPr/>
          <a:lstStyle>
            <a:lvl1pPr>
              <a:defRPr/>
            </a:lvl1pPr>
          </a:lstStyle>
          <a:p>
            <a:pPr>
              <a:defRPr/>
            </a:pPr>
            <a:fld id="{D5468A71-83C6-EF40-AD36-EC1683BCD1EF}" type="slidenum">
              <a:rPr lang="en-US"/>
              <a:pPr>
                <a:defRPr/>
              </a:pPr>
              <a:t>‹#›</a:t>
            </a:fld>
            <a:endParaRPr lang="en-US" dirty="0"/>
          </a:p>
        </p:txBody>
      </p:sp>
    </p:spTree>
    <p:extLst>
      <p:ext uri="{BB962C8B-B14F-4D97-AF65-F5344CB8AC3E}">
        <p14:creationId xmlns:p14="http://schemas.microsoft.com/office/powerpoint/2010/main" val="2714882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Content Placeholder 2"/>
          <p:cNvSpPr>
            <a:spLocks noGrp="1"/>
          </p:cNvSpPr>
          <p:nvPr>
            <p:ph sz="half" idx="13"/>
          </p:nvPr>
        </p:nvSpPr>
        <p:spPr>
          <a:xfrm>
            <a:off x="228601" y="361950"/>
            <a:ext cx="8675688" cy="5668963"/>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3"/>
          <p:cNvSpPr>
            <a:spLocks noGrp="1"/>
          </p:cNvSpPr>
          <p:nvPr>
            <p:ph type="dt" sz="half" idx="14"/>
          </p:nvPr>
        </p:nvSpPr>
        <p:spPr>
          <a:xfrm>
            <a:off x="6445250" y="6515100"/>
            <a:ext cx="1076325" cy="241300"/>
          </a:xfrm>
        </p:spPr>
        <p:txBody>
          <a:bodyPr/>
          <a:lstStyle>
            <a:lvl1pPr>
              <a:defRPr/>
            </a:lvl1pPr>
          </a:lstStyle>
          <a:p>
            <a:pPr>
              <a:defRPr/>
            </a:pPr>
            <a:r>
              <a:rPr lang="en-US" smtClean="0"/>
              <a:t>10/22/14</a:t>
            </a:r>
            <a:endParaRPr lang="en-US" dirty="0"/>
          </a:p>
        </p:txBody>
      </p:sp>
      <p:sp>
        <p:nvSpPr>
          <p:cNvPr id="4" name="Footer Placeholder 4"/>
          <p:cNvSpPr>
            <a:spLocks noGrp="1"/>
          </p:cNvSpPr>
          <p:nvPr>
            <p:ph type="ftr" sz="quarter" idx="15"/>
          </p:nvPr>
        </p:nvSpPr>
        <p:spPr/>
        <p:txBody>
          <a:bodyPr/>
          <a:lstStyle>
            <a:lvl1pPr>
              <a:defRPr/>
            </a:lvl1pPr>
          </a:lstStyle>
          <a:p>
            <a:pPr>
              <a:defRPr/>
            </a:pPr>
            <a:r>
              <a:rPr lang="en-US" smtClean="0"/>
              <a:t>R. Coleman - Mu2e CD-2 Review</a:t>
            </a:r>
            <a:endParaRPr lang="en-US" b="1" dirty="0"/>
          </a:p>
        </p:txBody>
      </p:sp>
      <p:sp>
        <p:nvSpPr>
          <p:cNvPr id="5" name="Slide Number Placeholder 5"/>
          <p:cNvSpPr>
            <a:spLocks noGrp="1"/>
          </p:cNvSpPr>
          <p:nvPr>
            <p:ph type="sldNum" sz="quarter" idx="16"/>
          </p:nvPr>
        </p:nvSpPr>
        <p:spPr/>
        <p:txBody>
          <a:bodyPr/>
          <a:lstStyle>
            <a:lvl1pPr>
              <a:defRPr/>
            </a:lvl1pPr>
          </a:lstStyle>
          <a:p>
            <a:pPr>
              <a:defRPr/>
            </a:pPr>
            <a:fld id="{5D92DCEB-21D2-CD4C-B55A-F3EADD9B8B6E}" type="slidenum">
              <a:rPr lang="en-US"/>
              <a:pPr>
                <a:defRPr/>
              </a:pPr>
              <a:t>‹#›</a:t>
            </a:fld>
            <a:endParaRPr lang="en-US" dirty="0"/>
          </a:p>
        </p:txBody>
      </p:sp>
    </p:spTree>
    <p:extLst>
      <p:ext uri="{BB962C8B-B14F-4D97-AF65-F5344CB8AC3E}">
        <p14:creationId xmlns:p14="http://schemas.microsoft.com/office/powerpoint/2010/main" val="3378516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361950"/>
            <a:ext cx="8700851" cy="4369742"/>
          </a:xfrm>
          <a:prstGeom prst="rect">
            <a:avLst/>
          </a:prstGeom>
        </p:spPr>
        <p:txBody>
          <a:bodyPr lIns="0" tIns="0" rIns="0" bIns="0" rtlCol="0">
            <a:normAutofit/>
          </a:bodyPr>
          <a:lstStyle>
            <a:lvl1pPr marL="0" indent="0">
              <a:buNone/>
              <a:defRPr sz="1600">
                <a:solidFill>
                  <a:srgbClr val="40404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p>
        </p:txBody>
      </p:sp>
      <p:sp>
        <p:nvSpPr>
          <p:cNvPr id="10"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chemeClr val="accent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4" name="Date Placeholder 3"/>
          <p:cNvSpPr>
            <a:spLocks noGrp="1"/>
          </p:cNvSpPr>
          <p:nvPr>
            <p:ph type="dt" sz="half" idx="14"/>
          </p:nvPr>
        </p:nvSpPr>
        <p:spPr>
          <a:xfrm>
            <a:off x="6445250" y="6515100"/>
            <a:ext cx="1076325" cy="241300"/>
          </a:xfrm>
        </p:spPr>
        <p:txBody>
          <a:bodyPr/>
          <a:lstStyle>
            <a:lvl1pPr>
              <a:defRPr/>
            </a:lvl1pPr>
          </a:lstStyle>
          <a:p>
            <a:pPr>
              <a:defRPr/>
            </a:pPr>
            <a:r>
              <a:rPr lang="en-US" smtClean="0"/>
              <a:t>10/22/14</a:t>
            </a:r>
            <a:endParaRPr lang="en-US" dirty="0"/>
          </a:p>
        </p:txBody>
      </p:sp>
      <p:sp>
        <p:nvSpPr>
          <p:cNvPr id="5" name="Footer Placeholder 4"/>
          <p:cNvSpPr>
            <a:spLocks noGrp="1"/>
          </p:cNvSpPr>
          <p:nvPr>
            <p:ph type="ftr" sz="quarter" idx="15"/>
          </p:nvPr>
        </p:nvSpPr>
        <p:spPr/>
        <p:txBody>
          <a:bodyPr/>
          <a:lstStyle>
            <a:lvl1pPr>
              <a:defRPr/>
            </a:lvl1pPr>
          </a:lstStyle>
          <a:p>
            <a:pPr>
              <a:defRPr/>
            </a:pPr>
            <a:r>
              <a:rPr lang="en-US" smtClean="0"/>
              <a:t>R. Coleman - Mu2e CD-2 Review</a:t>
            </a:r>
            <a:endParaRPr lang="en-US" b="1" dirty="0"/>
          </a:p>
        </p:txBody>
      </p:sp>
      <p:sp>
        <p:nvSpPr>
          <p:cNvPr id="6" name="Slide Number Placeholder 5"/>
          <p:cNvSpPr>
            <a:spLocks noGrp="1"/>
          </p:cNvSpPr>
          <p:nvPr>
            <p:ph type="sldNum" sz="quarter" idx="16"/>
          </p:nvPr>
        </p:nvSpPr>
        <p:spPr/>
        <p:txBody>
          <a:bodyPr/>
          <a:lstStyle>
            <a:lvl1pPr>
              <a:defRPr/>
            </a:lvl1pPr>
          </a:lstStyle>
          <a:p>
            <a:pPr>
              <a:defRPr/>
            </a:pPr>
            <a:fld id="{D89B2117-9F9F-7143-9723-4103C8BEA5E0}" type="slidenum">
              <a:rPr lang="en-US"/>
              <a:pPr>
                <a:defRPr/>
              </a:pPr>
              <a:t>‹#›</a:t>
            </a:fld>
            <a:endParaRPr lang="en-US" dirty="0"/>
          </a:p>
        </p:txBody>
      </p:sp>
    </p:spTree>
    <p:extLst>
      <p:ext uri="{BB962C8B-B14F-4D97-AF65-F5344CB8AC3E}">
        <p14:creationId xmlns:p14="http://schemas.microsoft.com/office/powerpoint/2010/main" val="1428063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Without Line">
    <p:spTree>
      <p:nvGrpSpPr>
        <p:cNvPr id="1" name=""/>
        <p:cNvGrpSpPr/>
        <p:nvPr/>
      </p:nvGrpSpPr>
      <p:grpSpPr>
        <a:xfrm>
          <a:off x="0" y="0"/>
          <a:ext cx="0" cy="0"/>
          <a:chOff x="0" y="0"/>
          <a:chExt cx="0" cy="0"/>
        </a:xfrm>
      </p:grpSpPr>
      <p:sp>
        <p:nvSpPr>
          <p:cNvPr id="6"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dirty="0" smtClean="0"/>
              <a:t>Click to edit Master title style</a:t>
            </a:r>
            <a:endParaRPr lang="en-US" dirty="0"/>
          </a:p>
        </p:txBody>
      </p:sp>
      <p:sp>
        <p:nvSpPr>
          <p:cNvPr id="7"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445250" y="6515100"/>
            <a:ext cx="1076325" cy="241300"/>
          </a:xfrm>
        </p:spPr>
        <p:txBody>
          <a:bodyPr/>
          <a:lstStyle>
            <a:lvl1pPr>
              <a:defRPr/>
            </a:lvl1pPr>
          </a:lstStyle>
          <a:p>
            <a:pPr>
              <a:defRPr/>
            </a:pPr>
            <a:r>
              <a:rPr lang="en-US" smtClean="0"/>
              <a:t>10/22/14</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smtClean="0"/>
              <a:t>R. Coleman - Mu2e CD-2 Review</a:t>
            </a:r>
            <a:endParaRPr lang="en-US" b="1" dirty="0"/>
          </a:p>
        </p:txBody>
      </p:sp>
      <p:sp>
        <p:nvSpPr>
          <p:cNvPr id="8" name="Slide Number Placeholder 5"/>
          <p:cNvSpPr>
            <a:spLocks noGrp="1"/>
          </p:cNvSpPr>
          <p:nvPr>
            <p:ph type="sldNum" sz="quarter" idx="12"/>
          </p:nvPr>
        </p:nvSpPr>
        <p:spPr/>
        <p:txBody>
          <a:bodyPr/>
          <a:lstStyle>
            <a:lvl1pPr>
              <a:defRPr/>
            </a:lvl1pPr>
          </a:lstStyle>
          <a:p>
            <a:pPr>
              <a:defRPr/>
            </a:pPr>
            <a:fld id="{B6EB6373-8500-2042-A196-2287B72DC720}" type="slidenum">
              <a:rPr lang="en-US"/>
              <a:pPr>
                <a:defRPr/>
              </a:pPr>
              <a:t>‹#›</a:t>
            </a:fld>
            <a:endParaRPr lang="en-US" dirty="0"/>
          </a:p>
        </p:txBody>
      </p:sp>
    </p:spTree>
    <p:extLst>
      <p:ext uri="{BB962C8B-B14F-4D97-AF65-F5344CB8AC3E}">
        <p14:creationId xmlns:p14="http://schemas.microsoft.com/office/powerpoint/2010/main" val="39836904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slideLayout" Target="../slideLayouts/slideLayout9.xml"/><Relationship Id="rId5" Type="http://schemas.openxmlformats.org/officeDocument/2006/relationships/theme" Target="../theme/theme2.xml"/><Relationship Id="rId6" Type="http://schemas.openxmlformats.org/officeDocument/2006/relationships/image" Target="../media/image5.emf"/><Relationship Id="rId1" Type="http://schemas.openxmlformats.org/officeDocument/2006/relationships/slideLayout" Target="../slideLayouts/slideLayout6.xml"/><Relationship Id="rId2"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6459538" y="6515100"/>
            <a:ext cx="1076325" cy="241300"/>
          </a:xfrm>
          <a:prstGeom prst="rect">
            <a:avLst/>
          </a:prstGeom>
        </p:spPr>
        <p:txBody>
          <a:bodyPr lIns="0" tIns="0" rIns="0" bIns="0" anchor="t" anchorCtr="0"/>
          <a:lstStyle>
            <a:lvl1pPr marL="0" algn="r">
              <a:defRPr sz="900">
                <a:solidFill>
                  <a:srgbClr val="154D81"/>
                </a:solidFill>
                <a:latin typeface="Helvetica"/>
              </a:defRPr>
            </a:lvl1pPr>
          </a:lstStyle>
          <a:p>
            <a:pPr>
              <a:defRPr/>
            </a:pPr>
            <a:r>
              <a:rPr lang="en-US" smtClean="0"/>
              <a:t>10/22/14</a:t>
            </a:r>
            <a:endParaRPr lang="en-US" dirty="0"/>
          </a:p>
        </p:txBody>
      </p:sp>
      <p:sp>
        <p:nvSpPr>
          <p:cNvPr id="11"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a:solidFill>
                  <a:srgbClr val="154D81"/>
                </a:solidFill>
                <a:latin typeface="Helvetica"/>
              </a:defRPr>
            </a:lvl1pPr>
          </a:lstStyle>
          <a:p>
            <a:pPr>
              <a:defRPr/>
            </a:pPr>
            <a:r>
              <a:rPr lang="en-US" smtClean="0"/>
              <a:t>R. Coleman - Mu2e CD-2 Review</a:t>
            </a:r>
            <a:endParaRPr lang="en-US" b="1" dirty="0"/>
          </a:p>
        </p:txBody>
      </p:sp>
      <p:sp>
        <p:nvSpPr>
          <p:cNvPr id="13" name="Slide Number Placeholder 5"/>
          <p:cNvSpPr>
            <a:spLocks noGrp="1"/>
          </p:cNvSpPr>
          <p:nvPr>
            <p:ph type="sldNum" sz="quarter" idx="4"/>
          </p:nvPr>
        </p:nvSpPr>
        <p:spPr>
          <a:xfrm>
            <a:off x="228600" y="6515100"/>
            <a:ext cx="447675" cy="241300"/>
          </a:xfrm>
          <a:prstGeom prst="rect">
            <a:avLst/>
          </a:prstGeom>
        </p:spPr>
        <p:txBody>
          <a:bodyPr lIns="0" tIns="0" rIns="0" bIns="0" anchor="t" anchorCtr="0"/>
          <a:lstStyle>
            <a:lvl1pPr marL="0" algn="l">
              <a:defRPr sz="900">
                <a:solidFill>
                  <a:srgbClr val="154D81"/>
                </a:solidFill>
                <a:latin typeface="Helvetica"/>
              </a:defRPr>
            </a:lvl1pPr>
          </a:lstStyle>
          <a:p>
            <a:pPr>
              <a:defRPr/>
            </a:pPr>
            <a:fld id="{762C15F7-22DB-1448-B34D-3F8D2909FD0C}" type="slidenum">
              <a:rPr lang="en-US"/>
              <a:pPr>
                <a:defRPr/>
              </a:pPr>
              <a:t>‹#›</a:t>
            </a:fld>
            <a:endParaRPr lang="en-US" dirty="0"/>
          </a:p>
        </p:txBody>
      </p:sp>
      <p:sp>
        <p:nvSpPr>
          <p:cNvPr id="4" name="TextBox 3"/>
          <p:cNvSpPr txBox="1"/>
          <p:nvPr userDrawn="1"/>
        </p:nvSpPr>
        <p:spPr>
          <a:xfrm>
            <a:off x="118529" y="6114990"/>
            <a:ext cx="840269" cy="400110"/>
          </a:xfrm>
          <a:prstGeom prst="rect">
            <a:avLst/>
          </a:prstGeom>
          <a:solidFill>
            <a:schemeClr val="bg1"/>
          </a:solidFill>
        </p:spPr>
        <p:txBody>
          <a:bodyPr wrap="none" rtlCol="0">
            <a:spAutoFit/>
          </a:bodyPr>
          <a:lstStyle/>
          <a:p>
            <a:r>
              <a:rPr lang="en-US" sz="2000" b="1" i="0" dirty="0" smtClean="0">
                <a:solidFill>
                  <a:schemeClr val="tx2"/>
                </a:solidFill>
                <a:latin typeface="Helvetica"/>
                <a:cs typeface="Helvetica"/>
              </a:rPr>
              <a:t>Mu2e</a:t>
            </a:r>
            <a:endParaRPr lang="en-US" sz="2000" b="1" i="0" dirty="0">
              <a:solidFill>
                <a:schemeClr val="tx2"/>
              </a:solidFill>
              <a:latin typeface="Helvetica"/>
              <a:cs typeface="Helvetica"/>
            </a:endParaRPr>
          </a:p>
        </p:txBody>
      </p:sp>
    </p:spTree>
  </p:cSld>
  <p:clrMap bg1="lt1" tx1="dk1" bg2="lt2" tx2="dk2" accent1="accent1" accent2="accent2" accent3="accent3" accent4="accent4" accent5="accent5" accent6="accent6" hlink="hlink" folHlink="folHlink"/>
  <p:sldLayoutIdLst>
    <p:sldLayoutId id="2147483999" r:id="rId1"/>
    <p:sldLayoutId id="2147484000" r:id="rId2"/>
    <p:sldLayoutId id="2147483996" r:id="rId3"/>
    <p:sldLayoutId id="2147483997" r:id="rId4"/>
    <p:sldLayoutId id="2147483998" r:id="rId5"/>
  </p:sldLayoutIdLst>
  <p:timing>
    <p:tnLst>
      <p:par>
        <p:cTn xmlns:p14="http://schemas.microsoft.com/office/powerpoint/2010/main" id="1" dur="indefinite" restart="never" nodeType="tmRoot"/>
      </p:par>
    </p:tnLst>
  </p:timing>
  <p:hf hdr="0"/>
  <p:txStyles>
    <p:titleStyle>
      <a:lvl1pPr algn="l" defTabSz="457200" rtl="0" eaLnBrk="1" fontAlgn="base" hangingPunct="1">
        <a:spcBef>
          <a:spcPct val="0"/>
        </a:spcBef>
        <a:spcAft>
          <a:spcPct val="0"/>
        </a:spcAft>
        <a:defRPr sz="1700" b="1" kern="1200">
          <a:solidFill>
            <a:srgbClr val="074184"/>
          </a:solidFill>
          <a:latin typeface="Helvetica"/>
          <a:ea typeface="ＭＳ Ｐゴシック"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595959"/>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595959"/>
          </a:solidFill>
          <a:latin typeface="Helvetica"/>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1400" kern="1200">
          <a:solidFill>
            <a:srgbClr val="595959"/>
          </a:solidFill>
          <a:latin typeface="Helvetica"/>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9218" name="Date Placeholder 3"/>
          <p:cNvSpPr>
            <a:spLocks noGrp="1"/>
          </p:cNvSpPr>
          <p:nvPr>
            <p:ph type="dt" sz="half" idx="2"/>
          </p:nvPr>
        </p:nvSpPr>
        <p:spPr bwMode="auto">
          <a:xfrm>
            <a:off x="6450013" y="6515100"/>
            <a:ext cx="10763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lgn="r" defTabSz="914400">
              <a:defRPr sz="900">
                <a:solidFill>
                  <a:srgbClr val="154D81"/>
                </a:solidFill>
                <a:latin typeface="Helvetica" charset="0"/>
                <a:cs typeface="Helvetica" charset="0"/>
              </a:defRPr>
            </a:lvl1pPr>
          </a:lstStyle>
          <a:p>
            <a:pPr>
              <a:defRPr/>
            </a:pPr>
            <a:r>
              <a:rPr lang="en-US" smtClean="0"/>
              <a:t>10/22/14</a:t>
            </a:r>
            <a:endParaRPr lang="en-US" dirty="0"/>
          </a:p>
        </p:txBody>
      </p:sp>
      <p:sp>
        <p:nvSpPr>
          <p:cNvPr id="9219" name="Footer Placeholder 4"/>
          <p:cNvSpPr>
            <a:spLocks noGrp="1"/>
          </p:cNvSpPr>
          <p:nvPr>
            <p:ph type="ftr" sz="quarter" idx="3"/>
          </p:nvPr>
        </p:nvSpPr>
        <p:spPr bwMode="auto">
          <a:xfrm>
            <a:off x="806450" y="6515100"/>
            <a:ext cx="5373688"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defTabSz="914400">
              <a:defRPr sz="900">
                <a:solidFill>
                  <a:srgbClr val="154D81"/>
                </a:solidFill>
                <a:latin typeface="Helvetica" charset="0"/>
              </a:defRPr>
            </a:lvl1pPr>
          </a:lstStyle>
          <a:p>
            <a:pPr>
              <a:defRPr/>
            </a:pPr>
            <a:r>
              <a:rPr lang="en-US" smtClean="0"/>
              <a:t>R. Coleman - Mu2e CD-2 Review</a:t>
            </a:r>
            <a:endParaRPr lang="en-US" b="1" dirty="0"/>
          </a:p>
        </p:txBody>
      </p:sp>
      <p:sp>
        <p:nvSpPr>
          <p:cNvPr id="9220" name="Slide Number Placeholder 5"/>
          <p:cNvSpPr>
            <a:spLocks noGrp="1"/>
          </p:cNvSpPr>
          <p:nvPr>
            <p:ph type="sldNum" sz="quarter" idx="4"/>
          </p:nvPr>
        </p:nvSpPr>
        <p:spPr bwMode="auto">
          <a:xfrm>
            <a:off x="228600" y="6515100"/>
            <a:ext cx="44767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defTabSz="914400">
              <a:defRPr sz="900">
                <a:solidFill>
                  <a:srgbClr val="154D81"/>
                </a:solidFill>
                <a:latin typeface="Helvetica" charset="0"/>
              </a:defRPr>
            </a:lvl1pPr>
          </a:lstStyle>
          <a:p>
            <a:pPr>
              <a:defRPr/>
            </a:pPr>
            <a:fld id="{ABC452BA-E2D2-7F48-9628-85048FBCF9B3}"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Lst>
  <p:timing>
    <p:tnLst>
      <p:par>
        <p:cTn xmlns:p14="http://schemas.microsoft.com/office/powerpoint/2010/main" id="1" dur="indefinite" restart="never" nodeType="tmRoot"/>
      </p:par>
    </p:tnLst>
  </p:timing>
  <p:hf hdr="0"/>
  <p:txStyles>
    <p:titleStyle>
      <a:lvl1pPr algn="l" defTabSz="457200" rtl="0" eaLnBrk="0" fontAlgn="base" hangingPunct="0">
        <a:spcBef>
          <a:spcPct val="0"/>
        </a:spcBef>
        <a:spcAft>
          <a:spcPct val="0"/>
        </a:spcAft>
        <a:defRPr sz="1700" b="1" kern="1200">
          <a:solidFill>
            <a:srgbClr val="2E5286"/>
          </a:solidFill>
          <a:latin typeface="Helvetica"/>
          <a:ea typeface="ＭＳ Ｐゴシック" charset="0"/>
          <a:cs typeface="ＭＳ Ｐゴシック" charset="0"/>
        </a:defRPr>
      </a:lvl1pPr>
      <a:lvl2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2pPr>
      <a:lvl3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3pPr>
      <a:lvl4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4pPr>
      <a:lvl5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5pPr>
      <a:lvl6pPr marL="4572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kern="1200">
          <a:solidFill>
            <a:srgbClr val="7F7F7F"/>
          </a:solidFill>
          <a:latin typeface="Helvetica"/>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1600" kern="1200">
          <a:solidFill>
            <a:srgbClr val="7F7F7F"/>
          </a:solidFill>
          <a:latin typeface="Helvetica"/>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1400" kern="1200">
          <a:solidFill>
            <a:srgbClr val="7F7F7F"/>
          </a:solidFill>
          <a:latin typeface="Helvetica"/>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image" Target="../media/image21.jpeg"/><Relationship Id="rId7"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jpeg"/><Relationship Id="rId3" Type="http://schemas.openxmlformats.org/officeDocument/2006/relationships/image" Target="../media/image2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8.emf"/><Relationship Id="rId4" Type="http://schemas.openxmlformats.org/officeDocument/2006/relationships/image" Target="../media/image29.png"/><Relationship Id="rId5" Type="http://schemas.openxmlformats.org/officeDocument/2006/relationships/image" Target="../media/image30.jpeg"/><Relationship Id="rId6"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package" Target="../embeddings/Microsoft_Word_Document1.docx"/><Relationship Id="rId5" Type="http://schemas.openxmlformats.org/officeDocument/2006/relationships/image" Target="../media/image31.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jpeg"/><Relationship Id="rId5"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 Id="rId3" Type="http://schemas.openxmlformats.org/officeDocument/2006/relationships/image" Target="../media/image4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jpeg"/><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9.w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bwMode="auto">
          <a:xfrm>
            <a:off x="806450" y="3559175"/>
            <a:ext cx="7556500" cy="1139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Ctr="0" compatLnSpc="1">
            <a:prstTxWarp prst="textNoShape">
              <a:avLst/>
            </a:prstTxWarp>
          </a:bodyPr>
          <a:lstStyle/>
          <a:p>
            <a:r>
              <a:rPr lang="en-US" dirty="0">
                <a:solidFill>
                  <a:schemeClr val="tx2"/>
                </a:solidFill>
                <a:latin typeface="Helvetica" charset="0"/>
              </a:rPr>
              <a:t>Mu2e CD-2 Review Target Station</a:t>
            </a:r>
          </a:p>
        </p:txBody>
      </p:sp>
      <p:sp>
        <p:nvSpPr>
          <p:cNvPr id="14338" name="Text Placeholder 2"/>
          <p:cNvSpPr>
            <a:spLocks noGrp="1"/>
          </p:cNvSpPr>
          <p:nvPr>
            <p:ph type="body" sz="quarter" idx="10"/>
          </p:nvPr>
        </p:nvSpPr>
        <p:spPr bwMode="auto">
          <a:xfrm>
            <a:off x="806450" y="4841875"/>
            <a:ext cx="7556500" cy="1489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dirty="0">
                <a:solidFill>
                  <a:schemeClr val="tx2"/>
                </a:solidFill>
                <a:latin typeface="Helvetica" charset="0"/>
              </a:rPr>
              <a:t>Rick Coleman</a:t>
            </a:r>
          </a:p>
          <a:p>
            <a:r>
              <a:rPr lang="en-US" dirty="0">
                <a:solidFill>
                  <a:schemeClr val="tx2"/>
                </a:solidFill>
                <a:latin typeface="Helvetica" charset="0"/>
              </a:rPr>
              <a:t>L3 Manager Target Station</a:t>
            </a:r>
          </a:p>
          <a:p>
            <a:r>
              <a:rPr lang="en-US" dirty="0" smtClean="0">
                <a:solidFill>
                  <a:schemeClr val="tx2"/>
                </a:solidFill>
                <a:latin typeface="Helvetica" charset="0"/>
              </a:rPr>
              <a:t>10/22/2014</a:t>
            </a:r>
            <a:endParaRPr lang="en-US" dirty="0">
              <a:solidFill>
                <a:schemeClr val="tx2"/>
              </a:solidFill>
              <a:latin typeface="Helvetica" charset="0"/>
            </a:endParaRPr>
          </a:p>
        </p:txBody>
      </p:sp>
      <p:pic>
        <p:nvPicPr>
          <p:cNvPr id="4" name="Picture 6"/>
          <p:cNvPicPr>
            <a:picLocks noChangeAspect="1" noChangeArrowheads="1"/>
          </p:cNvPicPr>
          <p:nvPr/>
        </p:nvPicPr>
        <p:blipFill>
          <a:blip r:embed="rId2"/>
          <a:srcRect/>
          <a:stretch>
            <a:fillRect/>
          </a:stretch>
        </p:blipFill>
        <p:spPr bwMode="auto">
          <a:xfrm>
            <a:off x="7472810" y="4348956"/>
            <a:ext cx="1219200" cy="700088"/>
          </a:xfrm>
          <a:prstGeom prst="rect">
            <a:avLst/>
          </a:prstGeom>
          <a:noFill/>
          <a:ln w="25400">
            <a:noFill/>
            <a:miter lim="800000"/>
            <a:headEnd/>
            <a:tailEnd/>
          </a:ln>
        </p:spPr>
      </p:pic>
      <p:sp>
        <p:nvSpPr>
          <p:cNvPr id="3" name="Rectangle 2"/>
          <p:cNvSpPr/>
          <p:nvPr/>
        </p:nvSpPr>
        <p:spPr>
          <a:xfrm>
            <a:off x="84667" y="5873750"/>
            <a:ext cx="9144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4317999" y="1143000"/>
            <a:ext cx="4275667"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Target Design/R&amp;D </a:t>
            </a:r>
            <a:endParaRPr lang="en-US" dirty="0"/>
          </a:p>
        </p:txBody>
      </p:sp>
      <p:sp>
        <p:nvSpPr>
          <p:cNvPr id="11" name="Content Placeholder 10"/>
          <p:cNvSpPr>
            <a:spLocks noGrp="1"/>
          </p:cNvSpPr>
          <p:nvPr>
            <p:ph idx="1"/>
          </p:nvPr>
        </p:nvSpPr>
        <p:spPr>
          <a:xfrm>
            <a:off x="228600" y="1043046"/>
            <a:ext cx="8915400" cy="4987867"/>
          </a:xfrm>
        </p:spPr>
        <p:txBody>
          <a:bodyPr/>
          <a:lstStyle/>
          <a:p>
            <a:r>
              <a:rPr lang="en-US" sz="1800" dirty="0" smtClean="0"/>
              <a:t>Completed Design, Testing, and Prototype work</a:t>
            </a:r>
            <a:r>
              <a:rPr lang="en-US" sz="1200" dirty="0" smtClean="0"/>
              <a:t>  </a:t>
            </a:r>
            <a:endParaRPr lang="en-US" sz="1400" b="1" dirty="0" smtClean="0"/>
          </a:p>
          <a:p>
            <a:pPr lvl="1"/>
            <a:r>
              <a:rPr lang="en-US" sz="1800" dirty="0" smtClean="0"/>
              <a:t>Design shown on previous page</a:t>
            </a:r>
          </a:p>
          <a:p>
            <a:pPr lvl="2"/>
            <a:r>
              <a:rPr lang="en-US" sz="1800" dirty="0" smtClean="0"/>
              <a:t>spoke tensioner, support ring detailed work</a:t>
            </a:r>
            <a:endParaRPr lang="en-US" sz="1800" dirty="0"/>
          </a:p>
          <a:p>
            <a:pPr lvl="1"/>
            <a:r>
              <a:rPr lang="en-US" sz="1800" dirty="0" smtClean="0"/>
              <a:t>Measurements</a:t>
            </a:r>
          </a:p>
          <a:p>
            <a:pPr lvl="2"/>
            <a:r>
              <a:rPr lang="en-US" sz="1800" dirty="0" smtClean="0"/>
              <a:t>vacuum vessel and equipment setup for testing</a:t>
            </a:r>
          </a:p>
          <a:p>
            <a:pPr lvl="2"/>
            <a:r>
              <a:rPr lang="en-US" sz="1800" dirty="0" smtClean="0"/>
              <a:t>emissivity measurements at high T  (5% verification of literature)</a:t>
            </a:r>
          </a:p>
          <a:p>
            <a:pPr lvl="2"/>
            <a:r>
              <a:rPr lang="en-US" sz="1800" dirty="0" smtClean="0"/>
              <a:t>lifetime pulsed heating tests (fatigue)-OK for 4 </a:t>
            </a:r>
            <a:r>
              <a:rPr lang="en-US" sz="1800" dirty="0" err="1" smtClean="0"/>
              <a:t>yrs</a:t>
            </a:r>
            <a:r>
              <a:rPr lang="en-US" sz="1800" dirty="0" smtClean="0"/>
              <a:t> equivalent so far</a:t>
            </a:r>
          </a:p>
          <a:p>
            <a:pPr lvl="1"/>
            <a:r>
              <a:rPr lang="en-US" sz="1800" dirty="0" smtClean="0"/>
              <a:t>Study of Creep in the Target Support- 6 micron elongation OK</a:t>
            </a:r>
          </a:p>
          <a:p>
            <a:pPr lvl="1"/>
            <a:r>
              <a:rPr lang="en-US" sz="1800" dirty="0" smtClean="0"/>
              <a:t>Chemical Erosion Study (vacuum quality, oxidation) 1e-3 </a:t>
            </a:r>
            <a:r>
              <a:rPr lang="en-US" sz="1800" dirty="0" err="1"/>
              <a:t>T</a:t>
            </a:r>
            <a:r>
              <a:rPr lang="en-US" sz="1800" dirty="0" err="1" smtClean="0"/>
              <a:t>orr</a:t>
            </a:r>
            <a:r>
              <a:rPr lang="en-US" sz="1800" dirty="0" smtClean="0"/>
              <a:t> not good enough, design is 1e-5 </a:t>
            </a:r>
            <a:r>
              <a:rPr lang="en-US" sz="1800" dirty="0" err="1" smtClean="0"/>
              <a:t>Torr</a:t>
            </a:r>
            <a:endParaRPr lang="en-US" sz="1800" dirty="0" smtClean="0"/>
          </a:p>
          <a:p>
            <a:pPr lvl="1"/>
            <a:r>
              <a:rPr lang="en-US" sz="1800" dirty="0" smtClean="0"/>
              <a:t>Spoke Prototyping (manufacturing, spring tests, adjustments)</a:t>
            </a:r>
          </a:p>
          <a:p>
            <a:pPr lvl="1"/>
            <a:endParaRPr lang="en-US" dirty="0"/>
          </a:p>
          <a:p>
            <a:pPr lvl="1"/>
            <a:endParaRPr lang="en-US" dirty="0"/>
          </a:p>
        </p:txBody>
      </p:sp>
      <p:sp>
        <p:nvSpPr>
          <p:cNvPr id="4" name="Date Placeholder 3"/>
          <p:cNvSpPr>
            <a:spLocks noGrp="1"/>
          </p:cNvSpPr>
          <p:nvPr>
            <p:ph type="dt" sz="half" idx="10"/>
          </p:nvPr>
        </p:nvSpPr>
        <p:spPr/>
        <p:txBody>
          <a:bodyPr/>
          <a:lstStyle/>
          <a:p>
            <a:pPr>
              <a:defRPr/>
            </a:pPr>
            <a:r>
              <a:rPr lang="en-US" smtClean="0"/>
              <a:t>10/22/14</a:t>
            </a:r>
            <a:endParaRPr lang="en-US" dirty="0"/>
          </a:p>
        </p:txBody>
      </p:sp>
      <p:sp>
        <p:nvSpPr>
          <p:cNvPr id="5" name="Footer Placeholder 4"/>
          <p:cNvSpPr>
            <a:spLocks noGrp="1"/>
          </p:cNvSpPr>
          <p:nvPr>
            <p:ph type="ftr" sz="quarter" idx="11"/>
          </p:nvPr>
        </p:nvSpPr>
        <p:spPr/>
        <p:txBody>
          <a:bodyPr/>
          <a:lstStyle/>
          <a:p>
            <a:pPr>
              <a:defRPr/>
            </a:pPr>
            <a:r>
              <a:rPr lang="en-US" smtClean="0"/>
              <a:t>R. Coleman - Mu2e CD-2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10</a:t>
            </a:fld>
            <a:endParaRPr lang="en-US" dirty="0"/>
          </a:p>
        </p:txBody>
      </p:sp>
      <p:sp>
        <p:nvSpPr>
          <p:cNvPr id="3" name="TextBox 2"/>
          <p:cNvSpPr txBox="1"/>
          <p:nvPr/>
        </p:nvSpPr>
        <p:spPr>
          <a:xfrm>
            <a:off x="5187799" y="99072"/>
            <a:ext cx="3713314" cy="646331"/>
          </a:xfrm>
          <a:prstGeom prst="rect">
            <a:avLst/>
          </a:prstGeom>
          <a:noFill/>
        </p:spPr>
        <p:txBody>
          <a:bodyPr wrap="none" rtlCol="0">
            <a:spAutoFit/>
          </a:bodyPr>
          <a:lstStyle/>
          <a:p>
            <a:r>
              <a:rPr lang="en-US" sz="1800" dirty="0" smtClean="0"/>
              <a:t>STFC Rutherford Appleton Laboratory</a:t>
            </a:r>
          </a:p>
          <a:p>
            <a:r>
              <a:rPr lang="en-US" sz="1800" dirty="0" smtClean="0"/>
              <a:t>High Power Targets group</a:t>
            </a:r>
            <a:endParaRPr lang="en-US" sz="1800" dirty="0"/>
          </a:p>
        </p:txBody>
      </p:sp>
      <p:pic>
        <p:nvPicPr>
          <p:cNvPr id="12" name="Picture 11"/>
          <p:cNvPicPr>
            <a:picLocks noChangeAspect="1"/>
          </p:cNvPicPr>
          <p:nvPr/>
        </p:nvPicPr>
        <p:blipFill>
          <a:blip r:embed="rId2"/>
          <a:stretch>
            <a:fillRect/>
          </a:stretch>
        </p:blipFill>
        <p:spPr>
          <a:xfrm>
            <a:off x="122238" y="4579185"/>
            <a:ext cx="2421123" cy="1451728"/>
          </a:xfrm>
          <a:prstGeom prst="rect">
            <a:avLst/>
          </a:prstGeom>
        </p:spPr>
      </p:pic>
      <p:pic>
        <p:nvPicPr>
          <p:cNvPr id="13" name="Picture 12"/>
          <p:cNvPicPr>
            <a:picLocks noChangeAspect="1"/>
          </p:cNvPicPr>
          <p:nvPr/>
        </p:nvPicPr>
        <p:blipFill>
          <a:blip r:embed="rId3"/>
          <a:stretch>
            <a:fillRect/>
          </a:stretch>
        </p:blipFill>
        <p:spPr>
          <a:xfrm>
            <a:off x="2543361" y="4657019"/>
            <a:ext cx="2064721" cy="1373894"/>
          </a:xfrm>
          <a:prstGeom prst="rect">
            <a:avLst/>
          </a:prstGeom>
        </p:spPr>
      </p:pic>
      <p:pic>
        <p:nvPicPr>
          <p:cNvPr id="15" name="Picture 14"/>
          <p:cNvPicPr>
            <a:picLocks noChangeAspect="1"/>
          </p:cNvPicPr>
          <p:nvPr/>
        </p:nvPicPr>
        <p:blipFill>
          <a:blip r:embed="rId4"/>
          <a:stretch>
            <a:fillRect/>
          </a:stretch>
        </p:blipFill>
        <p:spPr>
          <a:xfrm>
            <a:off x="4608082" y="4657019"/>
            <a:ext cx="2018545" cy="1373894"/>
          </a:xfrm>
          <a:prstGeom prst="rect">
            <a:avLst/>
          </a:prstGeom>
        </p:spPr>
      </p:pic>
      <p:pic>
        <p:nvPicPr>
          <p:cNvPr id="16" name="Picture 15"/>
          <p:cNvPicPr>
            <a:picLocks noChangeAspect="1"/>
          </p:cNvPicPr>
          <p:nvPr/>
        </p:nvPicPr>
        <p:blipFill>
          <a:blip r:embed="rId5"/>
          <a:stretch>
            <a:fillRect/>
          </a:stretch>
        </p:blipFill>
        <p:spPr>
          <a:xfrm>
            <a:off x="6626627" y="4657019"/>
            <a:ext cx="2274486" cy="1519635"/>
          </a:xfrm>
          <a:prstGeom prst="rect">
            <a:avLst/>
          </a:prstGeom>
        </p:spPr>
      </p:pic>
      <p:sp>
        <p:nvSpPr>
          <p:cNvPr id="7" name="TextBox 6"/>
          <p:cNvSpPr txBox="1"/>
          <p:nvPr/>
        </p:nvSpPr>
        <p:spPr>
          <a:xfrm>
            <a:off x="6180138" y="941446"/>
            <a:ext cx="2498325" cy="1015663"/>
          </a:xfrm>
          <a:prstGeom prst="rect">
            <a:avLst/>
          </a:prstGeom>
          <a:noFill/>
        </p:spPr>
        <p:txBody>
          <a:bodyPr wrap="none" rtlCol="0">
            <a:spAutoFit/>
          </a:bodyPr>
          <a:lstStyle/>
          <a:p>
            <a:r>
              <a:rPr lang="en-US" sz="1800" b="1" dirty="0"/>
              <a:t>Doc </a:t>
            </a:r>
            <a:r>
              <a:rPr lang="en-US" sz="1800" b="1" dirty="0" err="1"/>
              <a:t>db</a:t>
            </a:r>
            <a:r>
              <a:rPr lang="en-US" sz="1800" b="1" dirty="0"/>
              <a:t> 4305, 76 pages, </a:t>
            </a:r>
            <a:endParaRPr lang="en-US" sz="1800" b="1" dirty="0" smtClean="0"/>
          </a:p>
          <a:p>
            <a:r>
              <a:rPr lang="en-US" sz="1800" b="1" dirty="0" smtClean="0"/>
              <a:t>June </a:t>
            </a:r>
            <a:r>
              <a:rPr lang="en-US" sz="1800" b="1" dirty="0"/>
              <a:t>2014 (2</a:t>
            </a:r>
            <a:r>
              <a:rPr lang="en-US" sz="1800" b="1" baseline="30000" dirty="0"/>
              <a:t>nd</a:t>
            </a:r>
            <a:r>
              <a:rPr lang="en-US" sz="1800" b="1" dirty="0"/>
              <a:t> Contract)</a:t>
            </a:r>
          </a:p>
          <a:p>
            <a:endParaRPr lang="en-US" dirty="0"/>
          </a:p>
        </p:txBody>
      </p:sp>
    </p:spTree>
    <p:extLst>
      <p:ext uri="{BB962C8B-B14F-4D97-AF65-F5344CB8AC3E}">
        <p14:creationId xmlns:p14="http://schemas.microsoft.com/office/powerpoint/2010/main" val="310711303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Target Design/R&amp;D </a:t>
            </a:r>
            <a:endParaRPr lang="en-US" dirty="0"/>
          </a:p>
        </p:txBody>
      </p:sp>
      <p:sp>
        <p:nvSpPr>
          <p:cNvPr id="11" name="Content Placeholder 10"/>
          <p:cNvSpPr>
            <a:spLocks noGrp="1"/>
          </p:cNvSpPr>
          <p:nvPr>
            <p:ph idx="1"/>
          </p:nvPr>
        </p:nvSpPr>
        <p:spPr>
          <a:xfrm>
            <a:off x="228600" y="1043046"/>
            <a:ext cx="8915400" cy="4987867"/>
          </a:xfrm>
        </p:spPr>
        <p:txBody>
          <a:bodyPr/>
          <a:lstStyle/>
          <a:p>
            <a:r>
              <a:rPr lang="en-US" sz="1600" dirty="0" smtClean="0"/>
              <a:t>3</a:t>
            </a:r>
            <a:r>
              <a:rPr lang="en-US" sz="1600" baseline="30000" dirty="0" smtClean="0"/>
              <a:t>rd</a:t>
            </a:r>
            <a:r>
              <a:rPr lang="en-US" sz="1600" dirty="0" smtClean="0"/>
              <a:t> Contract- started recently</a:t>
            </a:r>
            <a:endParaRPr lang="en-US" sz="1600" b="1" dirty="0" smtClean="0"/>
          </a:p>
          <a:p>
            <a:pPr lvl="1"/>
            <a:r>
              <a:rPr lang="en-US" sz="1600" dirty="0" smtClean="0"/>
              <a:t>Tungsten </a:t>
            </a:r>
            <a:r>
              <a:rPr lang="en-US" sz="1600" dirty="0"/>
              <a:t>surface finish versus emissivity characterization</a:t>
            </a:r>
          </a:p>
          <a:p>
            <a:pPr lvl="1"/>
            <a:r>
              <a:rPr lang="en-US" sz="1600" dirty="0" err="1" smtClean="0"/>
              <a:t>SiC</a:t>
            </a:r>
            <a:r>
              <a:rPr lang="en-US" sz="1600" dirty="0" smtClean="0"/>
              <a:t> coating</a:t>
            </a:r>
            <a:r>
              <a:rPr lang="en-US" sz="1600" dirty="0"/>
              <a:t>/surface/oxidation/fatigue R&amp;D, including:</a:t>
            </a:r>
          </a:p>
          <a:p>
            <a:pPr lvl="2"/>
            <a:r>
              <a:rPr lang="en-US" sz="1600" dirty="0"/>
              <a:t>Various surface treatment/coating R&amp;D</a:t>
            </a:r>
          </a:p>
          <a:p>
            <a:pPr lvl="2"/>
            <a:r>
              <a:rPr lang="en-US" sz="1600" dirty="0"/>
              <a:t>Emissivity measurements of surface coatings</a:t>
            </a:r>
          </a:p>
          <a:p>
            <a:pPr lvl="2"/>
            <a:r>
              <a:rPr lang="en-US" sz="1600" dirty="0"/>
              <a:t>Medium vacuum (10</a:t>
            </a:r>
            <a:r>
              <a:rPr lang="en-US" sz="1600" baseline="30000" dirty="0"/>
              <a:t>-4</a:t>
            </a:r>
            <a:r>
              <a:rPr lang="en-US" sz="1600" dirty="0"/>
              <a:t> to 10</a:t>
            </a:r>
            <a:r>
              <a:rPr lang="en-US" sz="1600" baseline="30000" dirty="0"/>
              <a:t>-5</a:t>
            </a:r>
            <a:r>
              <a:rPr lang="en-US" sz="1600" dirty="0"/>
              <a:t> </a:t>
            </a:r>
            <a:r>
              <a:rPr lang="en-US" sz="1600" dirty="0" err="1" smtClean="0"/>
              <a:t>Torr</a:t>
            </a:r>
            <a:r>
              <a:rPr lang="en-US" sz="1600" dirty="0"/>
              <a:t>) lifetime </a:t>
            </a:r>
            <a:r>
              <a:rPr lang="en-US" sz="1600" dirty="0" smtClean="0"/>
              <a:t>testing</a:t>
            </a:r>
          </a:p>
          <a:p>
            <a:pPr lvl="2"/>
            <a:r>
              <a:rPr lang="en-US" sz="1600" dirty="0"/>
              <a:t>Pulsed current fatigue testing for shaped test samples </a:t>
            </a:r>
            <a:r>
              <a:rPr lang="en-US" sz="1600" dirty="0" smtClean="0"/>
              <a:t>(horizontal test)</a:t>
            </a:r>
          </a:p>
          <a:p>
            <a:pPr lvl="1"/>
            <a:r>
              <a:rPr lang="en-US" sz="1600" dirty="0"/>
              <a:t>High temperature creep testing of spokes and spring tensioners</a:t>
            </a:r>
          </a:p>
          <a:p>
            <a:pPr lvl="1"/>
            <a:r>
              <a:rPr lang="en-US" sz="1600" dirty="0"/>
              <a:t>He cooling feasibility study and preliminary plant specification</a:t>
            </a:r>
          </a:p>
          <a:p>
            <a:pPr lvl="1"/>
            <a:r>
              <a:rPr lang="en-US" sz="1600" dirty="0"/>
              <a:t>Optimization of end </a:t>
            </a:r>
            <a:r>
              <a:rPr lang="en-US" sz="1600" dirty="0" smtClean="0"/>
              <a:t>joints</a:t>
            </a:r>
            <a:endParaRPr lang="en-US" sz="1600" dirty="0"/>
          </a:p>
          <a:p>
            <a:pPr lvl="1"/>
            <a:endParaRPr lang="en-US" dirty="0"/>
          </a:p>
        </p:txBody>
      </p:sp>
      <p:sp>
        <p:nvSpPr>
          <p:cNvPr id="4" name="Date Placeholder 3"/>
          <p:cNvSpPr>
            <a:spLocks noGrp="1"/>
          </p:cNvSpPr>
          <p:nvPr>
            <p:ph type="dt" sz="half" idx="10"/>
          </p:nvPr>
        </p:nvSpPr>
        <p:spPr/>
        <p:txBody>
          <a:bodyPr/>
          <a:lstStyle/>
          <a:p>
            <a:pPr>
              <a:defRPr/>
            </a:pPr>
            <a:r>
              <a:rPr lang="en-US" smtClean="0"/>
              <a:t>10/22/14</a:t>
            </a:r>
            <a:endParaRPr lang="en-US" dirty="0"/>
          </a:p>
        </p:txBody>
      </p:sp>
      <p:sp>
        <p:nvSpPr>
          <p:cNvPr id="5" name="Footer Placeholder 4"/>
          <p:cNvSpPr>
            <a:spLocks noGrp="1"/>
          </p:cNvSpPr>
          <p:nvPr>
            <p:ph type="ftr" sz="quarter" idx="11"/>
          </p:nvPr>
        </p:nvSpPr>
        <p:spPr/>
        <p:txBody>
          <a:bodyPr/>
          <a:lstStyle/>
          <a:p>
            <a:pPr>
              <a:defRPr/>
            </a:pPr>
            <a:r>
              <a:rPr lang="en-US" smtClean="0"/>
              <a:t>R. Coleman - Mu2e CD-2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11</a:t>
            </a:fld>
            <a:endParaRPr lang="en-US" dirty="0"/>
          </a:p>
        </p:txBody>
      </p:sp>
      <p:pic>
        <p:nvPicPr>
          <p:cNvPr id="1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1" y="4001649"/>
            <a:ext cx="2363850" cy="1851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6297" y="3959190"/>
            <a:ext cx="1553716" cy="2071723"/>
          </a:xfrm>
          <a:prstGeom prst="rect">
            <a:avLst/>
          </a:prstGeom>
          <a:noFill/>
        </p:spPr>
      </p:pic>
      <p:pic>
        <p:nvPicPr>
          <p:cNvPr id="18"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67909" y="3946128"/>
            <a:ext cx="1723699" cy="1149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3420112" y="4506908"/>
            <a:ext cx="432048" cy="276999"/>
          </a:xfrm>
          <a:prstGeom prst="rect">
            <a:avLst/>
          </a:prstGeom>
          <a:noFill/>
        </p:spPr>
        <p:txBody>
          <a:bodyPr wrap="square" rtlCol="0">
            <a:spAutoFit/>
          </a:bodyPr>
          <a:lstStyle/>
          <a:p>
            <a:r>
              <a:rPr lang="en-GB" sz="1200" b="1" dirty="0" smtClean="0">
                <a:solidFill>
                  <a:schemeClr val="bg1"/>
                </a:solidFill>
              </a:rPr>
              <a:t>W</a:t>
            </a:r>
            <a:endParaRPr lang="en-GB" sz="1200" b="1" dirty="0">
              <a:solidFill>
                <a:schemeClr val="bg1"/>
              </a:solidFill>
            </a:endParaRPr>
          </a:p>
        </p:txBody>
      </p:sp>
      <p:sp>
        <p:nvSpPr>
          <p:cNvPr id="21" name="TextBox 20"/>
          <p:cNvSpPr txBox="1"/>
          <p:nvPr/>
        </p:nvSpPr>
        <p:spPr>
          <a:xfrm>
            <a:off x="3924168" y="4501983"/>
            <a:ext cx="567440" cy="276999"/>
          </a:xfrm>
          <a:prstGeom prst="rect">
            <a:avLst/>
          </a:prstGeom>
          <a:noFill/>
        </p:spPr>
        <p:txBody>
          <a:bodyPr wrap="square" rtlCol="0">
            <a:spAutoFit/>
          </a:bodyPr>
          <a:lstStyle/>
          <a:p>
            <a:pPr algn="r"/>
            <a:r>
              <a:rPr lang="en-GB" sz="1200" b="1" dirty="0" err="1" smtClean="0">
                <a:solidFill>
                  <a:schemeClr val="bg1"/>
                </a:solidFill>
              </a:rPr>
              <a:t>SiC</a:t>
            </a:r>
            <a:endParaRPr lang="en-GB" sz="1200" b="1" dirty="0">
              <a:solidFill>
                <a:schemeClr val="bg1"/>
              </a:solidFill>
            </a:endParaRPr>
          </a:p>
        </p:txBody>
      </p:sp>
      <p:cxnSp>
        <p:nvCxnSpPr>
          <p:cNvPr id="23" name="Straight Arrow Connector 22"/>
          <p:cNvCxnSpPr/>
          <p:nvPr/>
        </p:nvCxnSpPr>
        <p:spPr>
          <a:xfrm flipH="1">
            <a:off x="3979028" y="4743849"/>
            <a:ext cx="288032" cy="50023"/>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3448354" y="4333247"/>
            <a:ext cx="403806" cy="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25" name="Picture 4" descr="J:\Group_photos\2014-07_SiC_coated_W_tube\Heating_test\2014-09-25\IMG_036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004" r="22641" b="16059"/>
          <a:stretch/>
        </p:blipFill>
        <p:spPr bwMode="auto">
          <a:xfrm rot="10800000">
            <a:off x="7602538" y="3936637"/>
            <a:ext cx="1000890" cy="208805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J:\Group_photos\2014-07_SiC_coated_W_tube\Heating_test\2014-09-25\IMG_0358.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333" t="19433" b="18611"/>
          <a:stretch/>
        </p:blipFill>
        <p:spPr bwMode="auto">
          <a:xfrm rot="5400000">
            <a:off x="6065433" y="4505054"/>
            <a:ext cx="2088059" cy="95122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137400" y="3682191"/>
            <a:ext cx="1120820" cy="276999"/>
          </a:xfrm>
          <a:prstGeom prst="rect">
            <a:avLst/>
          </a:prstGeom>
          <a:noFill/>
        </p:spPr>
        <p:txBody>
          <a:bodyPr wrap="none" rtlCol="0">
            <a:spAutoFit/>
          </a:bodyPr>
          <a:lstStyle/>
          <a:p>
            <a:r>
              <a:rPr lang="en-US" sz="1200" dirty="0" smtClean="0"/>
              <a:t>Baking 40 days</a:t>
            </a:r>
            <a:endParaRPr lang="en-US" sz="1200" dirty="0"/>
          </a:p>
        </p:txBody>
      </p:sp>
      <p:sp>
        <p:nvSpPr>
          <p:cNvPr id="27" name="TextBox 26"/>
          <p:cNvSpPr txBox="1"/>
          <p:nvPr/>
        </p:nvSpPr>
        <p:spPr>
          <a:xfrm>
            <a:off x="4920110" y="6024697"/>
            <a:ext cx="1589948" cy="276999"/>
          </a:xfrm>
          <a:prstGeom prst="rect">
            <a:avLst/>
          </a:prstGeom>
          <a:noFill/>
        </p:spPr>
        <p:txBody>
          <a:bodyPr wrap="none" rtlCol="0">
            <a:spAutoFit/>
          </a:bodyPr>
          <a:lstStyle/>
          <a:p>
            <a:r>
              <a:rPr lang="en-US" sz="1200" dirty="0" smtClean="0"/>
              <a:t>Thermal Cycles 1500 C</a:t>
            </a:r>
            <a:endParaRPr lang="en-US" sz="1200" dirty="0"/>
          </a:p>
        </p:txBody>
      </p:sp>
      <p:sp>
        <p:nvSpPr>
          <p:cNvPr id="28" name="TextBox 27"/>
          <p:cNvSpPr txBox="1"/>
          <p:nvPr/>
        </p:nvSpPr>
        <p:spPr>
          <a:xfrm>
            <a:off x="2767909" y="4130810"/>
            <a:ext cx="680445" cy="461665"/>
          </a:xfrm>
          <a:prstGeom prst="rect">
            <a:avLst/>
          </a:prstGeom>
          <a:noFill/>
        </p:spPr>
        <p:txBody>
          <a:bodyPr wrap="none" rtlCol="0">
            <a:spAutoFit/>
          </a:bodyPr>
          <a:lstStyle/>
          <a:p>
            <a:r>
              <a:rPr lang="en-US" sz="1200" dirty="0" smtClean="0">
                <a:solidFill>
                  <a:schemeClr val="bg1"/>
                </a:solidFill>
              </a:rPr>
              <a:t>Voids in</a:t>
            </a:r>
          </a:p>
          <a:p>
            <a:r>
              <a:rPr lang="en-US" sz="1200" dirty="0" smtClean="0">
                <a:solidFill>
                  <a:schemeClr val="bg1"/>
                </a:solidFill>
              </a:rPr>
              <a:t> coating</a:t>
            </a:r>
            <a:endParaRPr lang="en-US" sz="1200" dirty="0">
              <a:solidFill>
                <a:schemeClr val="bg1"/>
              </a:solidFill>
            </a:endParaRPr>
          </a:p>
        </p:txBody>
      </p:sp>
      <p:pic>
        <p:nvPicPr>
          <p:cNvPr id="29" name="Picture 2" descr="image0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67909" y="5095261"/>
            <a:ext cx="1786796"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9"/>
          <p:cNvSpPr txBox="1"/>
          <p:nvPr/>
        </p:nvSpPr>
        <p:spPr>
          <a:xfrm>
            <a:off x="3092754" y="5167411"/>
            <a:ext cx="492443" cy="307777"/>
          </a:xfrm>
          <a:prstGeom prst="rect">
            <a:avLst/>
          </a:prstGeom>
          <a:noFill/>
        </p:spPr>
        <p:txBody>
          <a:bodyPr wrap="none" rtlCol="0">
            <a:spAutoFit/>
          </a:bodyPr>
          <a:lstStyle/>
          <a:p>
            <a:r>
              <a:rPr lang="en-US" sz="1400" dirty="0" smtClean="0"/>
              <a:t>TGA</a:t>
            </a:r>
            <a:endParaRPr lang="en-US" sz="1400" dirty="0"/>
          </a:p>
        </p:txBody>
      </p:sp>
      <p:sp>
        <p:nvSpPr>
          <p:cNvPr id="31" name="TextBox 30"/>
          <p:cNvSpPr txBox="1"/>
          <p:nvPr/>
        </p:nvSpPr>
        <p:spPr>
          <a:xfrm>
            <a:off x="3788536" y="5336688"/>
            <a:ext cx="432048" cy="276999"/>
          </a:xfrm>
          <a:prstGeom prst="rect">
            <a:avLst/>
          </a:prstGeom>
          <a:noFill/>
        </p:spPr>
        <p:txBody>
          <a:bodyPr wrap="square" rtlCol="0">
            <a:spAutoFit/>
          </a:bodyPr>
          <a:lstStyle/>
          <a:p>
            <a:r>
              <a:rPr lang="en-GB" sz="1200" b="1" dirty="0" smtClean="0"/>
              <a:t>W</a:t>
            </a:r>
            <a:endParaRPr lang="en-GB" sz="1200" b="1" dirty="0"/>
          </a:p>
        </p:txBody>
      </p:sp>
      <p:sp>
        <p:nvSpPr>
          <p:cNvPr id="32" name="TextBox 31"/>
          <p:cNvSpPr txBox="1"/>
          <p:nvPr/>
        </p:nvSpPr>
        <p:spPr>
          <a:xfrm>
            <a:off x="3979028" y="5714613"/>
            <a:ext cx="613769" cy="276999"/>
          </a:xfrm>
          <a:prstGeom prst="rect">
            <a:avLst/>
          </a:prstGeom>
          <a:noFill/>
        </p:spPr>
        <p:txBody>
          <a:bodyPr wrap="square" rtlCol="0">
            <a:spAutoFit/>
          </a:bodyPr>
          <a:lstStyle/>
          <a:p>
            <a:r>
              <a:rPr lang="en-GB" sz="1200" b="1" dirty="0" smtClean="0"/>
              <a:t>coated</a:t>
            </a:r>
            <a:endParaRPr lang="en-GB" sz="1200" b="1" dirty="0"/>
          </a:p>
        </p:txBody>
      </p:sp>
      <p:sp>
        <p:nvSpPr>
          <p:cNvPr id="33" name="TextBox 32"/>
          <p:cNvSpPr txBox="1"/>
          <p:nvPr/>
        </p:nvSpPr>
        <p:spPr>
          <a:xfrm>
            <a:off x="2808239" y="5591502"/>
            <a:ext cx="1280230" cy="246221"/>
          </a:xfrm>
          <a:prstGeom prst="rect">
            <a:avLst/>
          </a:prstGeom>
          <a:noFill/>
        </p:spPr>
        <p:txBody>
          <a:bodyPr wrap="square" rtlCol="0">
            <a:spAutoFit/>
          </a:bodyPr>
          <a:lstStyle/>
          <a:p>
            <a:r>
              <a:rPr lang="en-GB" sz="1000" b="1" dirty="0" smtClean="0"/>
              <a:t>500 C in air</a:t>
            </a:r>
            <a:endParaRPr lang="en-GB" sz="1000" b="1" dirty="0"/>
          </a:p>
        </p:txBody>
      </p:sp>
      <p:cxnSp>
        <p:nvCxnSpPr>
          <p:cNvPr id="34" name="Straight Arrow Connector 33"/>
          <p:cNvCxnSpPr/>
          <p:nvPr/>
        </p:nvCxnSpPr>
        <p:spPr>
          <a:xfrm>
            <a:off x="3585197" y="5714613"/>
            <a:ext cx="110503" cy="27699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280743" y="116364"/>
            <a:ext cx="3713314" cy="646331"/>
          </a:xfrm>
          <a:prstGeom prst="rect">
            <a:avLst/>
          </a:prstGeom>
          <a:noFill/>
        </p:spPr>
        <p:txBody>
          <a:bodyPr wrap="none" rtlCol="0">
            <a:spAutoFit/>
          </a:bodyPr>
          <a:lstStyle/>
          <a:p>
            <a:r>
              <a:rPr lang="en-US" sz="1800" dirty="0" smtClean="0"/>
              <a:t>STFC Rutherford Appleton Laboratory</a:t>
            </a:r>
          </a:p>
          <a:p>
            <a:r>
              <a:rPr lang="en-US" sz="1800" dirty="0" smtClean="0"/>
              <a:t>High Power Targets group</a:t>
            </a:r>
            <a:endParaRPr lang="en-US" sz="1800" dirty="0"/>
          </a:p>
        </p:txBody>
      </p:sp>
    </p:spTree>
    <p:extLst>
      <p:ext uri="{BB962C8B-B14F-4D97-AF65-F5344CB8AC3E}">
        <p14:creationId xmlns:p14="http://schemas.microsoft.com/office/powerpoint/2010/main" val="262255331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p:txBody>
          <a:bodyPr/>
          <a:lstStyle/>
          <a:p>
            <a:endParaRPr lang="en-US"/>
          </a:p>
        </p:txBody>
      </p:sp>
      <p:sp>
        <p:nvSpPr>
          <p:cNvPr id="7" name="Content Placeholder 6"/>
          <p:cNvSpPr>
            <a:spLocks noGrp="1"/>
          </p:cNvSpPr>
          <p:nvPr>
            <p:ph sz="half" idx="15"/>
          </p:nvPr>
        </p:nvSpPr>
        <p:spPr>
          <a:xfrm>
            <a:off x="4268628" y="892865"/>
            <a:ext cx="4646771" cy="4994275"/>
          </a:xfrm>
        </p:spPr>
        <p:txBody>
          <a:bodyPr/>
          <a:lstStyle/>
          <a:p>
            <a:r>
              <a:rPr lang="en-US" dirty="0" smtClean="0"/>
              <a:t>Tasks</a:t>
            </a:r>
          </a:p>
          <a:p>
            <a:pPr lvl="1"/>
            <a:r>
              <a:rPr lang="en-US" dirty="0" smtClean="0"/>
              <a:t>Enter Hall from RH room</a:t>
            </a:r>
          </a:p>
          <a:p>
            <a:pPr lvl="1"/>
            <a:r>
              <a:rPr lang="en-US" dirty="0" smtClean="0"/>
              <a:t>Remove access window</a:t>
            </a:r>
          </a:p>
          <a:p>
            <a:pPr lvl="1"/>
            <a:r>
              <a:rPr lang="en-US" dirty="0" smtClean="0"/>
              <a:t>Place window in cask</a:t>
            </a:r>
          </a:p>
          <a:p>
            <a:pPr lvl="1"/>
            <a:r>
              <a:rPr lang="en-US" dirty="0" smtClean="0"/>
              <a:t>Detach/remove target</a:t>
            </a:r>
          </a:p>
          <a:p>
            <a:pPr lvl="1"/>
            <a:r>
              <a:rPr lang="en-US" dirty="0" smtClean="0"/>
              <a:t>Place old target in cask</a:t>
            </a:r>
          </a:p>
          <a:p>
            <a:pPr lvl="1"/>
            <a:r>
              <a:rPr lang="en-US" dirty="0" smtClean="0"/>
              <a:t>Obtain new target</a:t>
            </a:r>
          </a:p>
          <a:p>
            <a:pPr lvl="1"/>
            <a:r>
              <a:rPr lang="en-US" dirty="0" smtClean="0"/>
              <a:t>Latch new target into place</a:t>
            </a:r>
          </a:p>
          <a:p>
            <a:pPr lvl="1"/>
            <a:r>
              <a:rPr lang="en-US" dirty="0" smtClean="0"/>
              <a:t>Obtain new window</a:t>
            </a:r>
          </a:p>
          <a:p>
            <a:pPr lvl="1"/>
            <a:r>
              <a:rPr lang="en-US" dirty="0" smtClean="0"/>
              <a:t>Bolt window in place</a:t>
            </a:r>
          </a:p>
          <a:p>
            <a:pPr lvl="1"/>
            <a:r>
              <a:rPr lang="en-US" dirty="0" smtClean="0"/>
              <a:t>Exit Target Hall</a:t>
            </a:r>
          </a:p>
          <a:p>
            <a:pPr lvl="1"/>
            <a:endParaRPr lang="en-US" dirty="0"/>
          </a:p>
        </p:txBody>
      </p:sp>
      <p:sp>
        <p:nvSpPr>
          <p:cNvPr id="2" name="Title 1"/>
          <p:cNvSpPr>
            <a:spLocks noGrp="1"/>
          </p:cNvSpPr>
          <p:nvPr>
            <p:ph type="title"/>
          </p:nvPr>
        </p:nvSpPr>
        <p:spPr/>
        <p:txBody>
          <a:bodyPr/>
          <a:lstStyle/>
          <a:p>
            <a:r>
              <a:rPr lang="en-US" dirty="0" smtClean="0"/>
              <a:t>Target Remote Handling Design</a:t>
            </a:r>
            <a:endParaRPr lang="en-US" dirty="0"/>
          </a:p>
        </p:txBody>
      </p:sp>
      <p:sp>
        <p:nvSpPr>
          <p:cNvPr id="4" name="Date Placeholder 3"/>
          <p:cNvSpPr>
            <a:spLocks noGrp="1"/>
          </p:cNvSpPr>
          <p:nvPr>
            <p:ph type="dt" sz="half" idx="16"/>
          </p:nvPr>
        </p:nvSpPr>
        <p:spPr/>
        <p:txBody>
          <a:bodyPr/>
          <a:lstStyle/>
          <a:p>
            <a:pPr>
              <a:defRPr/>
            </a:pPr>
            <a:r>
              <a:rPr lang="en-US" smtClean="0"/>
              <a:t>10/22/14</a:t>
            </a:r>
            <a:endParaRPr lang="en-US" dirty="0"/>
          </a:p>
        </p:txBody>
      </p:sp>
      <p:sp>
        <p:nvSpPr>
          <p:cNvPr id="5" name="Footer Placeholder 4"/>
          <p:cNvSpPr>
            <a:spLocks noGrp="1"/>
          </p:cNvSpPr>
          <p:nvPr>
            <p:ph type="ftr" sz="quarter" idx="17"/>
          </p:nvPr>
        </p:nvSpPr>
        <p:spPr/>
        <p:txBody>
          <a:bodyPr/>
          <a:lstStyle/>
          <a:p>
            <a:pPr>
              <a:defRPr/>
            </a:pPr>
            <a:r>
              <a:rPr lang="en-US" smtClean="0"/>
              <a:t>R. Coleman - Mu2e CD-2 Review</a:t>
            </a:r>
            <a:endParaRPr lang="en-US" b="1" dirty="0"/>
          </a:p>
        </p:txBody>
      </p:sp>
      <p:sp>
        <p:nvSpPr>
          <p:cNvPr id="6" name="Slide Number Placeholder 5"/>
          <p:cNvSpPr>
            <a:spLocks noGrp="1"/>
          </p:cNvSpPr>
          <p:nvPr>
            <p:ph type="sldNum" sz="quarter" idx="18"/>
          </p:nvPr>
        </p:nvSpPr>
        <p:spPr/>
        <p:txBody>
          <a:bodyPr/>
          <a:lstStyle/>
          <a:p>
            <a:pPr>
              <a:defRPr/>
            </a:pPr>
            <a:fld id="{2A0CCE80-3B22-F34E-81B2-E096627812DD}" type="slidenum">
              <a:rPr lang="en-US" smtClean="0"/>
              <a:pPr>
                <a:defRPr/>
              </a:pPr>
              <a:t>12</a:t>
            </a:fld>
            <a:endParaRPr lang="en-US" dirty="0"/>
          </a:p>
        </p:txBody>
      </p:sp>
      <p:pic>
        <p:nvPicPr>
          <p:cNvPr id="9" name="Picture 8" descr="pic1.jpg"/>
          <p:cNvPicPr/>
          <p:nvPr/>
        </p:nvPicPr>
        <p:blipFill>
          <a:blip r:embed="rId2"/>
          <a:stretch>
            <a:fillRect/>
          </a:stretch>
        </p:blipFill>
        <p:spPr>
          <a:xfrm>
            <a:off x="228600" y="852472"/>
            <a:ext cx="3970337" cy="5185497"/>
          </a:xfrm>
          <a:prstGeom prst="rect">
            <a:avLst/>
          </a:prstGeom>
        </p:spPr>
      </p:pic>
      <p:sp>
        <p:nvSpPr>
          <p:cNvPr id="8" name="TextBox 7"/>
          <p:cNvSpPr txBox="1"/>
          <p:nvPr/>
        </p:nvSpPr>
        <p:spPr>
          <a:xfrm>
            <a:off x="5435600" y="226367"/>
            <a:ext cx="2892288" cy="461665"/>
          </a:xfrm>
          <a:prstGeom prst="rect">
            <a:avLst/>
          </a:prstGeom>
          <a:noFill/>
        </p:spPr>
        <p:txBody>
          <a:bodyPr wrap="none" rtlCol="0">
            <a:spAutoFit/>
          </a:bodyPr>
          <a:lstStyle/>
          <a:p>
            <a:r>
              <a:rPr lang="en-US" dirty="0" smtClean="0"/>
              <a:t>Mike Campbell/ FNAL</a:t>
            </a:r>
            <a:endParaRPr lang="en-US" dirty="0"/>
          </a:p>
        </p:txBody>
      </p:sp>
    </p:spTree>
    <p:extLst>
      <p:ext uri="{BB962C8B-B14F-4D97-AF65-F5344CB8AC3E}">
        <p14:creationId xmlns:p14="http://schemas.microsoft.com/office/powerpoint/2010/main" val="135197331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Target Remote Handling Design</a:t>
            </a:r>
            <a:endParaRPr lang="en-US" dirty="0"/>
          </a:p>
        </p:txBody>
      </p:sp>
      <p:sp>
        <p:nvSpPr>
          <p:cNvPr id="4" name="Date Placeholder 3"/>
          <p:cNvSpPr>
            <a:spLocks noGrp="1"/>
          </p:cNvSpPr>
          <p:nvPr>
            <p:ph type="dt" sz="half" idx="16"/>
          </p:nvPr>
        </p:nvSpPr>
        <p:spPr/>
        <p:txBody>
          <a:bodyPr/>
          <a:lstStyle/>
          <a:p>
            <a:pPr>
              <a:defRPr/>
            </a:pPr>
            <a:r>
              <a:rPr lang="en-US" smtClean="0"/>
              <a:t>10/22/14</a:t>
            </a:r>
            <a:endParaRPr lang="en-US" dirty="0"/>
          </a:p>
        </p:txBody>
      </p:sp>
      <p:sp>
        <p:nvSpPr>
          <p:cNvPr id="5" name="Footer Placeholder 4"/>
          <p:cNvSpPr>
            <a:spLocks noGrp="1"/>
          </p:cNvSpPr>
          <p:nvPr>
            <p:ph type="ftr" sz="quarter" idx="17"/>
          </p:nvPr>
        </p:nvSpPr>
        <p:spPr/>
        <p:txBody>
          <a:bodyPr/>
          <a:lstStyle/>
          <a:p>
            <a:pPr>
              <a:defRPr/>
            </a:pPr>
            <a:r>
              <a:rPr lang="en-US" smtClean="0"/>
              <a:t>R. Coleman - Mu2e CD-2 Review</a:t>
            </a:r>
            <a:endParaRPr lang="en-US" b="1" dirty="0"/>
          </a:p>
        </p:txBody>
      </p:sp>
      <p:sp>
        <p:nvSpPr>
          <p:cNvPr id="6" name="Slide Number Placeholder 5"/>
          <p:cNvSpPr>
            <a:spLocks noGrp="1"/>
          </p:cNvSpPr>
          <p:nvPr>
            <p:ph type="sldNum" sz="quarter" idx="18"/>
          </p:nvPr>
        </p:nvSpPr>
        <p:spPr/>
        <p:txBody>
          <a:bodyPr/>
          <a:lstStyle/>
          <a:p>
            <a:pPr>
              <a:defRPr/>
            </a:pPr>
            <a:fld id="{2A0CCE80-3B22-F34E-81B2-E096627812DD}" type="slidenum">
              <a:rPr lang="en-US" smtClean="0"/>
              <a:pPr>
                <a:defRPr/>
              </a:pPr>
              <a:t>13</a:t>
            </a:fld>
            <a:endParaRPr lang="en-US" dirty="0"/>
          </a:p>
        </p:txBody>
      </p:sp>
      <p:pic>
        <p:nvPicPr>
          <p:cNvPr id="10" name="Picture 9" descr="pic2.jpg"/>
          <p:cNvPicPr/>
          <p:nvPr/>
        </p:nvPicPr>
        <p:blipFill>
          <a:blip r:embed="rId2"/>
          <a:stretch>
            <a:fillRect/>
          </a:stretch>
        </p:blipFill>
        <p:spPr>
          <a:xfrm>
            <a:off x="228600" y="850265"/>
            <a:ext cx="4381500" cy="2693035"/>
          </a:xfrm>
          <a:prstGeom prst="rect">
            <a:avLst/>
          </a:prstGeom>
        </p:spPr>
      </p:pic>
      <p:pic>
        <p:nvPicPr>
          <p:cNvPr id="11" name="Picture 10" descr="pic3.jpg"/>
          <p:cNvPicPr/>
          <p:nvPr/>
        </p:nvPicPr>
        <p:blipFill>
          <a:blip r:embed="rId3"/>
          <a:stretch>
            <a:fillRect/>
          </a:stretch>
        </p:blipFill>
        <p:spPr>
          <a:xfrm>
            <a:off x="228600" y="3543301"/>
            <a:ext cx="4381500" cy="2489200"/>
          </a:xfrm>
          <a:prstGeom prst="rect">
            <a:avLst/>
          </a:prstGeom>
        </p:spPr>
      </p:pic>
      <p:sp>
        <p:nvSpPr>
          <p:cNvPr id="12" name="TextBox 11"/>
          <p:cNvSpPr txBox="1"/>
          <p:nvPr/>
        </p:nvSpPr>
        <p:spPr>
          <a:xfrm>
            <a:off x="5185833" y="1456898"/>
            <a:ext cx="3012062" cy="830997"/>
          </a:xfrm>
          <a:prstGeom prst="rect">
            <a:avLst/>
          </a:prstGeom>
          <a:noFill/>
        </p:spPr>
        <p:txBody>
          <a:bodyPr wrap="none" rtlCol="0">
            <a:spAutoFit/>
          </a:bodyPr>
          <a:lstStyle/>
          <a:p>
            <a:r>
              <a:rPr lang="en-US" dirty="0" smtClean="0"/>
              <a:t>Target Access Window </a:t>
            </a:r>
          </a:p>
          <a:p>
            <a:r>
              <a:rPr lang="en-US" dirty="0" smtClean="0"/>
              <a:t>Upper Servo z-axis</a:t>
            </a:r>
            <a:endParaRPr lang="en-US" dirty="0"/>
          </a:p>
        </p:txBody>
      </p:sp>
      <p:sp>
        <p:nvSpPr>
          <p:cNvPr id="13" name="TextBox 12"/>
          <p:cNvSpPr txBox="1"/>
          <p:nvPr/>
        </p:nvSpPr>
        <p:spPr>
          <a:xfrm>
            <a:off x="5473700" y="2362200"/>
            <a:ext cx="3711172" cy="830997"/>
          </a:xfrm>
          <a:prstGeom prst="rect">
            <a:avLst/>
          </a:prstGeom>
          <a:noFill/>
        </p:spPr>
        <p:txBody>
          <a:bodyPr wrap="none" rtlCol="0">
            <a:spAutoFit/>
          </a:bodyPr>
          <a:lstStyle/>
          <a:p>
            <a:r>
              <a:rPr lang="en-US" dirty="0" smtClean="0"/>
              <a:t>Target Interface Mechanism</a:t>
            </a:r>
          </a:p>
          <a:p>
            <a:r>
              <a:rPr lang="en-US" dirty="0" smtClean="0"/>
              <a:t>Lower  Servo z-axis</a:t>
            </a:r>
            <a:endParaRPr lang="en-US" dirty="0"/>
          </a:p>
        </p:txBody>
      </p:sp>
      <p:cxnSp>
        <p:nvCxnSpPr>
          <p:cNvPr id="15" name="Straight Arrow Connector 14"/>
          <p:cNvCxnSpPr>
            <a:stCxn id="12" idx="1"/>
          </p:cNvCxnSpPr>
          <p:nvPr/>
        </p:nvCxnSpPr>
        <p:spPr>
          <a:xfrm flipH="1">
            <a:off x="3318933" y="1872397"/>
            <a:ext cx="1866900"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2794000" y="2625299"/>
            <a:ext cx="26797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4919978" y="4292600"/>
            <a:ext cx="3711172" cy="830997"/>
          </a:xfrm>
          <a:prstGeom prst="rect">
            <a:avLst/>
          </a:prstGeom>
          <a:noFill/>
        </p:spPr>
        <p:txBody>
          <a:bodyPr wrap="none" rtlCol="0">
            <a:spAutoFit/>
          </a:bodyPr>
          <a:lstStyle/>
          <a:p>
            <a:r>
              <a:rPr lang="en-US" dirty="0" smtClean="0"/>
              <a:t>Target Interface Mechanism</a:t>
            </a:r>
          </a:p>
          <a:p>
            <a:r>
              <a:rPr lang="en-US" dirty="0" smtClean="0"/>
              <a:t>Detailed View</a:t>
            </a:r>
            <a:endParaRPr lang="en-US" dirty="0"/>
          </a:p>
        </p:txBody>
      </p:sp>
      <p:cxnSp>
        <p:nvCxnSpPr>
          <p:cNvPr id="7" name="Straight Arrow Connector 6"/>
          <p:cNvCxnSpPr/>
          <p:nvPr/>
        </p:nvCxnSpPr>
        <p:spPr>
          <a:xfrm>
            <a:off x="4919978" y="850265"/>
            <a:ext cx="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4385733" y="1016000"/>
            <a:ext cx="67733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185833" y="844434"/>
            <a:ext cx="3729567" cy="369332"/>
          </a:xfrm>
          <a:prstGeom prst="rect">
            <a:avLst/>
          </a:prstGeom>
          <a:noFill/>
        </p:spPr>
        <p:txBody>
          <a:bodyPr wrap="square" rtlCol="0">
            <a:spAutoFit/>
          </a:bodyPr>
          <a:lstStyle/>
          <a:p>
            <a:r>
              <a:rPr lang="en-US" sz="1800" dirty="0" smtClean="0"/>
              <a:t>Camera with machine vision software</a:t>
            </a:r>
            <a:endParaRPr lang="en-US" sz="1800" dirty="0"/>
          </a:p>
        </p:txBody>
      </p:sp>
    </p:spTree>
    <p:extLst>
      <p:ext uri="{BB962C8B-B14F-4D97-AF65-F5344CB8AC3E}">
        <p14:creationId xmlns:p14="http://schemas.microsoft.com/office/powerpoint/2010/main" val="264947207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Heat &amp; Radiation Shield Design</a:t>
            </a:r>
            <a:endParaRPr lang="en-US" dirty="0"/>
          </a:p>
        </p:txBody>
      </p:sp>
      <p:sp>
        <p:nvSpPr>
          <p:cNvPr id="4" name="Date Placeholder 3"/>
          <p:cNvSpPr>
            <a:spLocks noGrp="1"/>
          </p:cNvSpPr>
          <p:nvPr>
            <p:ph type="dt" sz="half" idx="10"/>
          </p:nvPr>
        </p:nvSpPr>
        <p:spPr/>
        <p:txBody>
          <a:bodyPr/>
          <a:lstStyle/>
          <a:p>
            <a:pPr>
              <a:defRPr/>
            </a:pPr>
            <a:r>
              <a:rPr lang="en-US" smtClean="0"/>
              <a:t>10/22/14</a:t>
            </a:r>
            <a:endParaRPr lang="en-US" dirty="0"/>
          </a:p>
        </p:txBody>
      </p:sp>
      <p:sp>
        <p:nvSpPr>
          <p:cNvPr id="5" name="Footer Placeholder 4"/>
          <p:cNvSpPr>
            <a:spLocks noGrp="1"/>
          </p:cNvSpPr>
          <p:nvPr>
            <p:ph type="ftr" sz="quarter" idx="11"/>
          </p:nvPr>
        </p:nvSpPr>
        <p:spPr/>
        <p:txBody>
          <a:bodyPr/>
          <a:lstStyle/>
          <a:p>
            <a:pPr>
              <a:defRPr/>
            </a:pPr>
            <a:r>
              <a:rPr lang="en-US" smtClean="0"/>
              <a:t>R. Coleman - Mu2e CD-2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14</a:t>
            </a:fld>
            <a:endParaRPr lang="en-US" dirty="0"/>
          </a:p>
        </p:txBody>
      </p:sp>
      <p:sp>
        <p:nvSpPr>
          <p:cNvPr id="3" name="TextBox 2"/>
          <p:cNvSpPr txBox="1"/>
          <p:nvPr/>
        </p:nvSpPr>
        <p:spPr>
          <a:xfrm>
            <a:off x="228600" y="895262"/>
            <a:ext cx="2956759" cy="830997"/>
          </a:xfrm>
          <a:prstGeom prst="rect">
            <a:avLst/>
          </a:prstGeom>
          <a:noFill/>
        </p:spPr>
        <p:txBody>
          <a:bodyPr wrap="none" rtlCol="0">
            <a:spAutoFit/>
          </a:bodyPr>
          <a:lstStyle/>
          <a:p>
            <a:r>
              <a:rPr lang="en-US" dirty="0" err="1" smtClean="0"/>
              <a:t>Bartoszek</a:t>
            </a:r>
            <a:r>
              <a:rPr lang="en-US" dirty="0" smtClean="0"/>
              <a:t> Engineering</a:t>
            </a:r>
          </a:p>
          <a:p>
            <a:r>
              <a:rPr lang="en-US" dirty="0" smtClean="0"/>
              <a:t>Larry </a:t>
            </a:r>
            <a:r>
              <a:rPr lang="en-US" dirty="0" err="1" smtClean="0"/>
              <a:t>Bartoszek</a:t>
            </a:r>
            <a:r>
              <a:rPr lang="en-US" dirty="0" smtClean="0"/>
              <a:t> </a:t>
            </a:r>
            <a:endParaRPr lang="en-US" dirty="0"/>
          </a:p>
        </p:txBody>
      </p:sp>
      <p:sp>
        <p:nvSpPr>
          <p:cNvPr id="9" name="Date Placeholder 3"/>
          <p:cNvSpPr txBox="1">
            <a:spLocks/>
          </p:cNvSpPr>
          <p:nvPr/>
        </p:nvSpPr>
        <p:spPr>
          <a:xfrm>
            <a:off x="6450013" y="6515100"/>
            <a:ext cx="1076325" cy="241300"/>
          </a:xfrm>
          <a:prstGeom prst="rect">
            <a:avLst/>
          </a:prstGeom>
        </p:spPr>
        <p:txBody>
          <a:bodyPr lIns="0" tIns="0" rIns="0" bIns="0" anchor="t" anchorCtr="0"/>
          <a:lstStyle>
            <a:defPPr>
              <a:defRPr lang="en-US"/>
            </a:defPPr>
            <a:lvl1pPr marL="0" algn="r" defTabSz="457200" rtl="0" fontAlgn="base">
              <a:spcBef>
                <a:spcPct val="0"/>
              </a:spcBef>
              <a:spcAft>
                <a:spcPct val="0"/>
              </a:spcAft>
              <a:defRPr sz="900" kern="1200">
                <a:solidFill>
                  <a:srgbClr val="154D81"/>
                </a:solidFill>
                <a:latin typeface="Helvetica"/>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a:lstStyle>
          <a:p>
            <a:r>
              <a:rPr lang="en-US" smtClean="0"/>
              <a:t>7/8/14</a:t>
            </a:r>
            <a:endParaRPr lang="en-US" dirty="0"/>
          </a:p>
        </p:txBody>
      </p:sp>
      <p:sp>
        <p:nvSpPr>
          <p:cNvPr id="11" name="Slide Number Placeholder 5"/>
          <p:cNvSpPr txBox="1">
            <a:spLocks/>
          </p:cNvSpPr>
          <p:nvPr/>
        </p:nvSpPr>
        <p:spPr>
          <a:xfrm>
            <a:off x="228600" y="6515100"/>
            <a:ext cx="447675" cy="241300"/>
          </a:xfrm>
          <a:prstGeom prst="rect">
            <a:avLst/>
          </a:prstGeom>
        </p:spPr>
        <p:txBody>
          <a:bodyPr lIns="0" tIns="0" rIns="0" bIns="0" anchor="t" anchorCtr="0"/>
          <a:lstStyle>
            <a:defPPr>
              <a:defRPr lang="en-US"/>
            </a:defPPr>
            <a:lvl1pPr marL="0" algn="l" defTabSz="457200" rtl="0" fontAlgn="base">
              <a:spcBef>
                <a:spcPct val="0"/>
              </a:spcBef>
              <a:spcAft>
                <a:spcPct val="0"/>
              </a:spcAft>
              <a:defRPr sz="900" kern="1200">
                <a:solidFill>
                  <a:srgbClr val="154D81"/>
                </a:solidFill>
                <a:latin typeface="Helvetica"/>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a:lstStyle>
          <a:p>
            <a:fld id="{46E7FEE9-2E67-449B-AD8C-4B97904C2799}" type="slidenum">
              <a:rPr lang="en-US" smtClean="0"/>
              <a:pPr/>
              <a:t>14</a:t>
            </a:fld>
            <a:endParaRPr lang="en-US" dirty="0"/>
          </a:p>
        </p:txBody>
      </p:sp>
      <p:pic>
        <p:nvPicPr>
          <p:cNvPr id="12" name="Picture 2"/>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807729" y="1738894"/>
            <a:ext cx="7566748" cy="4455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4035110" y="1764294"/>
            <a:ext cx="984565" cy="400110"/>
          </a:xfrm>
          <a:prstGeom prst="rect">
            <a:avLst/>
          </a:prstGeom>
          <a:noFill/>
        </p:spPr>
        <p:txBody>
          <a:bodyPr wrap="none" rtlCol="0">
            <a:spAutoFit/>
          </a:bodyPr>
          <a:lstStyle/>
          <a:p>
            <a:r>
              <a:rPr lang="en-US" sz="2000" dirty="0" smtClean="0">
                <a:solidFill>
                  <a:srgbClr val="FF0000"/>
                </a:solidFill>
                <a:effectLst>
                  <a:outerShdw blurRad="38100" dist="38100" dir="2700000" algn="tl">
                    <a:srgbClr val="000000">
                      <a:alpha val="43137"/>
                    </a:srgbClr>
                  </a:outerShdw>
                </a:effectLst>
              </a:rPr>
              <a:t>PS Coils</a:t>
            </a:r>
            <a:endParaRPr lang="en-US" sz="2000" dirty="0">
              <a:solidFill>
                <a:srgbClr val="FF0000"/>
              </a:solidFill>
              <a:effectLst>
                <a:outerShdw blurRad="38100" dist="38100" dir="2700000" algn="tl">
                  <a:srgbClr val="000000">
                    <a:alpha val="43137"/>
                  </a:srgbClr>
                </a:outerShdw>
              </a:effectLst>
            </a:endParaRPr>
          </a:p>
        </p:txBody>
      </p:sp>
      <p:cxnSp>
        <p:nvCxnSpPr>
          <p:cNvPr id="14" name="Straight Arrow Connector 13"/>
          <p:cNvCxnSpPr/>
          <p:nvPr/>
        </p:nvCxnSpPr>
        <p:spPr>
          <a:xfrm>
            <a:off x="4682810" y="2279807"/>
            <a:ext cx="492282" cy="91422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806689" y="2265408"/>
            <a:ext cx="830868" cy="400110"/>
          </a:xfrm>
          <a:prstGeom prst="rect">
            <a:avLst/>
          </a:prstGeom>
          <a:noFill/>
        </p:spPr>
        <p:txBody>
          <a:bodyPr wrap="none" rtlCol="0">
            <a:spAutoFit/>
          </a:bodyPr>
          <a:lstStyle/>
          <a:p>
            <a:r>
              <a:rPr lang="en-US" sz="2000" dirty="0" smtClean="0">
                <a:solidFill>
                  <a:srgbClr val="FF0000"/>
                </a:solidFill>
                <a:effectLst>
                  <a:outerShdw blurRad="38100" dist="38100" dir="2700000" algn="tl">
                    <a:srgbClr val="000000">
                      <a:alpha val="43137"/>
                    </a:srgbClr>
                  </a:outerShdw>
                </a:effectLst>
              </a:rPr>
              <a:t>Target</a:t>
            </a:r>
            <a:endParaRPr lang="en-US" sz="2000" dirty="0">
              <a:solidFill>
                <a:srgbClr val="FF0000"/>
              </a:solidFill>
              <a:effectLst>
                <a:outerShdw blurRad="38100" dist="38100" dir="2700000" algn="tl">
                  <a:srgbClr val="000000">
                    <a:alpha val="43137"/>
                  </a:srgbClr>
                </a:outerShdw>
              </a:effectLst>
            </a:endParaRPr>
          </a:p>
        </p:txBody>
      </p:sp>
      <p:cxnSp>
        <p:nvCxnSpPr>
          <p:cNvPr id="16" name="Straight Arrow Connector 15"/>
          <p:cNvCxnSpPr/>
          <p:nvPr/>
        </p:nvCxnSpPr>
        <p:spPr>
          <a:xfrm>
            <a:off x="2423934" y="2717452"/>
            <a:ext cx="1611176" cy="153734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rot="20837581">
            <a:off x="6661101" y="3055362"/>
            <a:ext cx="1869871" cy="369332"/>
          </a:xfrm>
          <a:prstGeom prst="rect">
            <a:avLst/>
          </a:prstGeom>
          <a:noFill/>
        </p:spPr>
        <p:txBody>
          <a:bodyPr wrap="none" rtlCol="0">
            <a:spAutoFit/>
          </a:bodyPr>
          <a:lstStyle/>
          <a:p>
            <a:r>
              <a:rPr lang="en-US" sz="1800" dirty="0" smtClean="0">
                <a:solidFill>
                  <a:srgbClr val="FF0000"/>
                </a:solidFill>
                <a:effectLst>
                  <a:outerShdw blurRad="38100" dist="38100" dir="2700000" algn="tl">
                    <a:srgbClr val="000000">
                      <a:alpha val="43137"/>
                    </a:srgbClr>
                  </a:outerShdw>
                </a:effectLst>
              </a:rPr>
              <a:t>Proton Beam Pipe</a:t>
            </a:r>
            <a:endParaRPr lang="en-US" sz="1800" dirty="0">
              <a:solidFill>
                <a:srgbClr val="FF0000"/>
              </a:solidFill>
              <a:effectLst>
                <a:outerShdw blurRad="38100" dist="38100" dir="2700000" algn="tl">
                  <a:srgbClr val="000000">
                    <a:alpha val="43137"/>
                  </a:srgbClr>
                </a:outerShdw>
              </a:effectLst>
            </a:endParaRPr>
          </a:p>
        </p:txBody>
      </p:sp>
      <p:sp>
        <p:nvSpPr>
          <p:cNvPr id="18" name="TextBox 17"/>
          <p:cNvSpPr txBox="1"/>
          <p:nvPr/>
        </p:nvSpPr>
        <p:spPr>
          <a:xfrm>
            <a:off x="6643379" y="5794757"/>
            <a:ext cx="2091791" cy="400110"/>
          </a:xfrm>
          <a:prstGeom prst="rect">
            <a:avLst/>
          </a:prstGeom>
          <a:noFill/>
        </p:spPr>
        <p:txBody>
          <a:bodyPr wrap="none" rtlCol="0">
            <a:spAutoFit/>
          </a:bodyPr>
          <a:lstStyle/>
          <a:p>
            <a:r>
              <a:rPr lang="en-US" sz="2000" dirty="0" smtClean="0">
                <a:solidFill>
                  <a:srgbClr val="FF0000"/>
                </a:solidFill>
                <a:effectLst>
                  <a:outerShdw blurRad="38100" dist="38100" dir="2700000" algn="tl">
                    <a:srgbClr val="000000">
                      <a:alpha val="43137"/>
                    </a:srgbClr>
                  </a:outerShdw>
                </a:effectLst>
              </a:rPr>
              <a:t>HRS Bronze Pieces</a:t>
            </a:r>
            <a:endParaRPr lang="en-US" sz="2000" dirty="0">
              <a:solidFill>
                <a:srgbClr val="FF0000"/>
              </a:solidFill>
              <a:effectLst>
                <a:outerShdw blurRad="38100" dist="38100" dir="2700000" algn="tl">
                  <a:srgbClr val="000000">
                    <a:alpha val="43137"/>
                  </a:srgbClr>
                </a:outerShdw>
              </a:effectLst>
            </a:endParaRPr>
          </a:p>
        </p:txBody>
      </p:sp>
      <p:cxnSp>
        <p:nvCxnSpPr>
          <p:cNvPr id="19" name="Straight Arrow Connector 18"/>
          <p:cNvCxnSpPr/>
          <p:nvPr/>
        </p:nvCxnSpPr>
        <p:spPr>
          <a:xfrm flipH="1" flipV="1">
            <a:off x="3403600" y="4864757"/>
            <a:ext cx="4282193" cy="10287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flipV="1">
            <a:off x="4334315" y="4670372"/>
            <a:ext cx="3312098" cy="123512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flipV="1">
            <a:off x="5951709" y="4404084"/>
            <a:ext cx="1694704" cy="147634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rot="21311351">
            <a:off x="5033823" y="3225259"/>
            <a:ext cx="760336" cy="369332"/>
          </a:xfrm>
          <a:prstGeom prst="rect">
            <a:avLst/>
          </a:prstGeom>
          <a:noFill/>
        </p:spPr>
        <p:txBody>
          <a:bodyPr wrap="none" rtlCol="0">
            <a:spAutoFit/>
          </a:bodyPr>
          <a:lstStyle/>
          <a:p>
            <a:r>
              <a:rPr lang="en-US" sz="1800" dirty="0" smtClean="0">
                <a:solidFill>
                  <a:srgbClr val="FFFF00"/>
                </a:solidFill>
                <a:effectLst>
                  <a:outerShdw blurRad="38100" dist="38100" dir="2700000" algn="tl">
                    <a:srgbClr val="000000">
                      <a:alpha val="43137"/>
                    </a:srgbClr>
                  </a:outerShdw>
                </a:effectLst>
              </a:rPr>
              <a:t>Water</a:t>
            </a:r>
            <a:endParaRPr lang="en-US" sz="1800" dirty="0">
              <a:solidFill>
                <a:srgbClr val="FFFF00"/>
              </a:solidFill>
              <a:effectLst>
                <a:outerShdw blurRad="38100" dist="38100" dir="2700000" algn="tl">
                  <a:srgbClr val="000000">
                    <a:alpha val="43137"/>
                  </a:srgbClr>
                </a:outerShdw>
              </a:effectLst>
            </a:endParaRPr>
          </a:p>
        </p:txBody>
      </p:sp>
      <p:sp>
        <p:nvSpPr>
          <p:cNvPr id="23" name="TextBox 22"/>
          <p:cNvSpPr txBox="1"/>
          <p:nvPr/>
        </p:nvSpPr>
        <p:spPr>
          <a:xfrm rot="21311351">
            <a:off x="5033822" y="4492115"/>
            <a:ext cx="760336" cy="369332"/>
          </a:xfrm>
          <a:prstGeom prst="rect">
            <a:avLst/>
          </a:prstGeom>
          <a:noFill/>
        </p:spPr>
        <p:txBody>
          <a:bodyPr wrap="none" rtlCol="0">
            <a:spAutoFit/>
          </a:bodyPr>
          <a:lstStyle/>
          <a:p>
            <a:r>
              <a:rPr lang="en-US" sz="1800" dirty="0" smtClean="0">
                <a:solidFill>
                  <a:srgbClr val="FFFF00"/>
                </a:solidFill>
                <a:effectLst>
                  <a:outerShdw blurRad="38100" dist="38100" dir="2700000" algn="tl">
                    <a:srgbClr val="000000">
                      <a:alpha val="43137"/>
                    </a:srgbClr>
                  </a:outerShdw>
                </a:effectLst>
              </a:rPr>
              <a:t>Water</a:t>
            </a:r>
            <a:endParaRPr lang="en-US" sz="180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2875148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Heat &amp; Radiation Shield Design</a:t>
            </a:r>
            <a:endParaRPr lang="en-US" dirty="0"/>
          </a:p>
        </p:txBody>
      </p:sp>
      <p:sp>
        <p:nvSpPr>
          <p:cNvPr id="4" name="Date Placeholder 3"/>
          <p:cNvSpPr>
            <a:spLocks noGrp="1"/>
          </p:cNvSpPr>
          <p:nvPr>
            <p:ph type="dt" sz="half" idx="10"/>
          </p:nvPr>
        </p:nvSpPr>
        <p:spPr/>
        <p:txBody>
          <a:bodyPr/>
          <a:lstStyle/>
          <a:p>
            <a:pPr>
              <a:defRPr/>
            </a:pPr>
            <a:r>
              <a:rPr lang="en-US" smtClean="0"/>
              <a:t>10/22/14</a:t>
            </a:r>
            <a:endParaRPr lang="en-US" dirty="0"/>
          </a:p>
        </p:txBody>
      </p:sp>
      <p:sp>
        <p:nvSpPr>
          <p:cNvPr id="5" name="Footer Placeholder 4"/>
          <p:cNvSpPr>
            <a:spLocks noGrp="1"/>
          </p:cNvSpPr>
          <p:nvPr>
            <p:ph type="ftr" sz="quarter" idx="11"/>
          </p:nvPr>
        </p:nvSpPr>
        <p:spPr/>
        <p:txBody>
          <a:bodyPr/>
          <a:lstStyle/>
          <a:p>
            <a:pPr>
              <a:defRPr/>
            </a:pPr>
            <a:r>
              <a:rPr lang="en-US" smtClean="0"/>
              <a:t>R. Coleman - Mu2e CD-2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15</a:t>
            </a:fld>
            <a:endParaRPr lang="en-US" dirty="0"/>
          </a:p>
        </p:txBody>
      </p:sp>
      <p:pic>
        <p:nvPicPr>
          <p:cNvPr id="9" name="Picture 8" descr="D:\Current Jobs\Mu2e experiment\Mu2e Master Model 11-08-13\renderings\11-18-13 HRS TDR pics\exploded view.JPG"/>
          <p:cNvPicPr/>
          <p:nvPr/>
        </p:nvPicPr>
        <p:blipFill rotWithShape="1">
          <a:blip r:embed="rId2"/>
          <a:srcRect t="-1" b="12475"/>
          <a:stretch/>
        </p:blipFill>
        <p:spPr bwMode="auto">
          <a:xfrm>
            <a:off x="0" y="827048"/>
            <a:ext cx="5704522" cy="2403158"/>
          </a:xfrm>
          <a:prstGeom prst="rect">
            <a:avLst/>
          </a:prstGeom>
          <a:noFill/>
          <a:ln>
            <a:noFill/>
          </a:ln>
          <a:extLst>
            <a:ext uri="{53640926-AAD7-44d8-BBD7-CCE9431645EC}">
              <a14:shadowObscured xmlns:a14="http://schemas.microsoft.com/office/drawing/2010/main"/>
            </a:ext>
          </a:extLst>
        </p:spPr>
      </p:pic>
      <p:pic>
        <p:nvPicPr>
          <p:cNvPr id="11" name="Picture 10"/>
          <p:cNvPicPr/>
          <p:nvPr/>
        </p:nvPicPr>
        <p:blipFill>
          <a:blip r:embed="rId3"/>
          <a:srcRect/>
          <a:stretch>
            <a:fillRect/>
          </a:stretch>
        </p:blipFill>
        <p:spPr bwMode="auto">
          <a:xfrm>
            <a:off x="5168900" y="3230206"/>
            <a:ext cx="3620770" cy="2618740"/>
          </a:xfrm>
          <a:prstGeom prst="rect">
            <a:avLst/>
          </a:prstGeom>
          <a:noFill/>
          <a:ln w="9525">
            <a:noFill/>
            <a:miter lim="800000"/>
            <a:headEnd/>
            <a:tailEnd/>
          </a:ln>
        </p:spPr>
      </p:pic>
      <p:grpSp>
        <p:nvGrpSpPr>
          <p:cNvPr id="12" name="Group 11"/>
          <p:cNvGrpSpPr/>
          <p:nvPr/>
        </p:nvGrpSpPr>
        <p:grpSpPr>
          <a:xfrm>
            <a:off x="69850" y="2916511"/>
            <a:ext cx="4787900" cy="3057525"/>
            <a:chOff x="0" y="219075"/>
            <a:chExt cx="5486400" cy="3067050"/>
          </a:xfrm>
        </p:grpSpPr>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t="6666"/>
            <a:stretch/>
          </p:blipFill>
          <p:spPr bwMode="auto">
            <a:xfrm>
              <a:off x="0" y="219075"/>
              <a:ext cx="5486400" cy="3067050"/>
            </a:xfrm>
            <a:prstGeom prst="rect">
              <a:avLst/>
            </a:prstGeom>
            <a:noFill/>
            <a:ln>
              <a:noFill/>
            </a:ln>
          </p:spPr>
        </p:pic>
        <p:sp>
          <p:nvSpPr>
            <p:cNvPr id="14" name="Text Box 2"/>
            <p:cNvSpPr txBox="1">
              <a:spLocks noChangeArrowheads="1"/>
            </p:cNvSpPr>
            <p:nvPr/>
          </p:nvSpPr>
          <p:spPr bwMode="auto">
            <a:xfrm>
              <a:off x="257175" y="314325"/>
              <a:ext cx="1000125" cy="304800"/>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marL="0" marR="0" algn="ctr">
                <a:lnSpc>
                  <a:spcPts val="1600"/>
                </a:lnSpc>
                <a:spcBef>
                  <a:spcPts val="0"/>
                </a:spcBef>
                <a:spcAft>
                  <a:spcPts val="0"/>
                </a:spcAft>
              </a:pPr>
              <a:r>
                <a:rPr lang="en-US" sz="1200">
                  <a:effectLst/>
                  <a:latin typeface="Calibri"/>
                  <a:ea typeface="ＭＳ 明朝"/>
                  <a:cs typeface="Times New Roman"/>
                </a:rPr>
                <a:t>Figure 4.179</a:t>
              </a:r>
              <a:endParaRPr lang="en-US" sz="1200">
                <a:effectLst/>
                <a:latin typeface="Times New Roman"/>
                <a:ea typeface="ＭＳ 明朝"/>
                <a:cs typeface="Times New Roman"/>
              </a:endParaRPr>
            </a:p>
          </p:txBody>
        </p:sp>
        <p:sp>
          <p:nvSpPr>
            <p:cNvPr id="15" name="Text Box 2"/>
            <p:cNvSpPr txBox="1">
              <a:spLocks noChangeArrowheads="1"/>
            </p:cNvSpPr>
            <p:nvPr/>
          </p:nvSpPr>
          <p:spPr bwMode="auto">
            <a:xfrm>
              <a:off x="2529153" y="409575"/>
              <a:ext cx="1000125" cy="304800"/>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marL="0" marR="0" algn="ctr">
                <a:lnSpc>
                  <a:spcPts val="1600"/>
                </a:lnSpc>
                <a:spcBef>
                  <a:spcPts val="0"/>
                </a:spcBef>
                <a:spcAft>
                  <a:spcPts val="0"/>
                </a:spcAft>
              </a:pPr>
              <a:r>
                <a:rPr lang="en-US" sz="1200" dirty="0">
                  <a:effectLst/>
                  <a:latin typeface="Calibri"/>
                  <a:ea typeface="ＭＳ 明朝"/>
                  <a:cs typeface="Times New Roman"/>
                </a:rPr>
                <a:t>Figure 4.180</a:t>
              </a:r>
              <a:endParaRPr lang="en-US" sz="1200" dirty="0">
                <a:effectLst/>
                <a:latin typeface="Times New Roman"/>
                <a:ea typeface="ＭＳ 明朝"/>
                <a:cs typeface="Times New Roman"/>
              </a:endParaRPr>
            </a:p>
          </p:txBody>
        </p:sp>
        <p:sp>
          <p:nvSpPr>
            <p:cNvPr id="16" name="Text Box 2"/>
            <p:cNvSpPr txBox="1">
              <a:spLocks noChangeArrowheads="1"/>
            </p:cNvSpPr>
            <p:nvPr/>
          </p:nvSpPr>
          <p:spPr bwMode="auto">
            <a:xfrm>
              <a:off x="3990975" y="2971800"/>
              <a:ext cx="1000125" cy="304800"/>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marL="0" marR="0" algn="ctr">
                <a:lnSpc>
                  <a:spcPts val="1600"/>
                </a:lnSpc>
                <a:spcBef>
                  <a:spcPts val="0"/>
                </a:spcBef>
                <a:spcAft>
                  <a:spcPts val="0"/>
                </a:spcAft>
              </a:pPr>
              <a:r>
                <a:rPr lang="en-US" sz="1200">
                  <a:effectLst/>
                  <a:latin typeface="Calibri"/>
                  <a:ea typeface="ＭＳ 明朝"/>
                  <a:cs typeface="Times New Roman"/>
                </a:rPr>
                <a:t>Figure 4.181</a:t>
              </a:r>
              <a:endParaRPr lang="en-US" sz="1200">
                <a:effectLst/>
                <a:latin typeface="Times New Roman"/>
                <a:ea typeface="ＭＳ 明朝"/>
                <a:cs typeface="Times New Roman"/>
              </a:endParaRPr>
            </a:p>
          </p:txBody>
        </p:sp>
      </p:grpSp>
      <p:sp>
        <p:nvSpPr>
          <p:cNvPr id="3" name="TextBox 2"/>
          <p:cNvSpPr txBox="1"/>
          <p:nvPr/>
        </p:nvSpPr>
        <p:spPr>
          <a:xfrm>
            <a:off x="7402050" y="2851032"/>
            <a:ext cx="1146468" cy="369332"/>
          </a:xfrm>
          <a:prstGeom prst="rect">
            <a:avLst/>
          </a:prstGeom>
          <a:noFill/>
        </p:spPr>
        <p:txBody>
          <a:bodyPr wrap="none" rtlCol="0">
            <a:spAutoFit/>
          </a:bodyPr>
          <a:lstStyle/>
          <a:p>
            <a:r>
              <a:rPr lang="en-US" sz="1800" b="1" dirty="0" smtClean="0">
                <a:solidFill>
                  <a:srgbClr val="FF0000"/>
                </a:solidFill>
              </a:rPr>
              <a:t>67° C max</a:t>
            </a:r>
            <a:endParaRPr lang="en-US" sz="1800" b="1" dirty="0">
              <a:solidFill>
                <a:srgbClr val="FF0000"/>
              </a:solidFill>
            </a:endParaRPr>
          </a:p>
        </p:txBody>
      </p:sp>
      <p:pic>
        <p:nvPicPr>
          <p:cNvPr id="17" name="Picture 16" descr="D:\Current Jobs\Mu2e experiment\Mu2e Master Model 11-08-13\renderings\11-18-13 HRS TDR pics\HRS only section view.JPG"/>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rcRect/>
          <a:stretch>
            <a:fillRect/>
          </a:stretch>
        </p:blipFill>
        <p:spPr bwMode="auto">
          <a:xfrm>
            <a:off x="5704522" y="1029883"/>
            <a:ext cx="3018790" cy="1696720"/>
          </a:xfrm>
          <a:prstGeom prst="rect">
            <a:avLst/>
          </a:prstGeom>
          <a:noFill/>
          <a:ln w="9525">
            <a:noFill/>
            <a:miter lim="800000"/>
            <a:headEnd/>
            <a:tailEnd/>
          </a:ln>
        </p:spPr>
      </p:pic>
    </p:spTree>
    <p:extLst>
      <p:ext uri="{BB962C8B-B14F-4D97-AF65-F5344CB8AC3E}">
        <p14:creationId xmlns:p14="http://schemas.microsoft.com/office/powerpoint/2010/main" val="74345513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 HRS</a:t>
            </a:r>
            <a:endParaRPr lang="en-US" dirty="0"/>
          </a:p>
        </p:txBody>
      </p:sp>
      <p:sp>
        <p:nvSpPr>
          <p:cNvPr id="4" name="Date Placeholder 3"/>
          <p:cNvSpPr>
            <a:spLocks noGrp="1"/>
          </p:cNvSpPr>
          <p:nvPr>
            <p:ph type="dt" sz="half" idx="10"/>
          </p:nvPr>
        </p:nvSpPr>
        <p:spPr/>
        <p:txBody>
          <a:bodyPr/>
          <a:lstStyle/>
          <a:p>
            <a:pPr>
              <a:defRPr/>
            </a:pPr>
            <a:r>
              <a:rPr lang="en-US" smtClean="0"/>
              <a:t>10/22/14</a:t>
            </a:r>
            <a:endParaRPr lang="en-US" dirty="0"/>
          </a:p>
        </p:txBody>
      </p:sp>
      <p:sp>
        <p:nvSpPr>
          <p:cNvPr id="5" name="Footer Placeholder 4"/>
          <p:cNvSpPr>
            <a:spLocks noGrp="1"/>
          </p:cNvSpPr>
          <p:nvPr>
            <p:ph type="ftr" sz="quarter" idx="11"/>
          </p:nvPr>
        </p:nvSpPr>
        <p:spPr/>
        <p:txBody>
          <a:bodyPr/>
          <a:lstStyle/>
          <a:p>
            <a:pPr>
              <a:defRPr/>
            </a:pPr>
            <a:r>
              <a:rPr lang="en-US" smtClean="0"/>
              <a:t>R. Coleman - Mu2e CD-2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16</a:t>
            </a:fld>
            <a:endParaRPr lang="en-US" dirty="0"/>
          </a:p>
        </p:txBody>
      </p:sp>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a:off x="452438" y="890270"/>
            <a:ext cx="6088062" cy="3161030"/>
          </a:xfrm>
          <a:prstGeom prst="rect">
            <a:avLst/>
          </a:prstGeom>
        </p:spPr>
      </p:pic>
      <p:sp>
        <p:nvSpPr>
          <p:cNvPr id="20" name="TextBox 19"/>
          <p:cNvSpPr txBox="1"/>
          <p:nvPr/>
        </p:nvSpPr>
        <p:spPr>
          <a:xfrm>
            <a:off x="6642100" y="940206"/>
            <a:ext cx="2006600" cy="646331"/>
          </a:xfrm>
          <a:prstGeom prst="rect">
            <a:avLst/>
          </a:prstGeom>
          <a:noFill/>
        </p:spPr>
        <p:txBody>
          <a:bodyPr wrap="square" rtlCol="0">
            <a:spAutoFit/>
          </a:bodyPr>
          <a:lstStyle/>
          <a:p>
            <a:r>
              <a:rPr lang="en-US" sz="1800" b="1" dirty="0" smtClean="0">
                <a:solidFill>
                  <a:srgbClr val="FF0000"/>
                </a:solidFill>
              </a:rPr>
              <a:t>MARS Simulations</a:t>
            </a:r>
          </a:p>
          <a:p>
            <a:r>
              <a:rPr lang="en-US" sz="1800" b="1" dirty="0" err="1" smtClean="0">
                <a:solidFill>
                  <a:srgbClr val="FF0000"/>
                </a:solidFill>
              </a:rPr>
              <a:t>Vitaly</a:t>
            </a:r>
            <a:r>
              <a:rPr lang="en-US" sz="1800" b="1" dirty="0" smtClean="0">
                <a:solidFill>
                  <a:srgbClr val="FF0000"/>
                </a:solidFill>
              </a:rPr>
              <a:t> </a:t>
            </a:r>
            <a:r>
              <a:rPr lang="en-US" sz="1800" b="1" dirty="0" err="1" smtClean="0">
                <a:solidFill>
                  <a:srgbClr val="FF0000"/>
                </a:solidFill>
              </a:rPr>
              <a:t>Pronskikh</a:t>
            </a:r>
            <a:endParaRPr lang="en-US" sz="1800" b="1" dirty="0">
              <a:solidFill>
                <a:srgbClr val="FF0000"/>
              </a:solidFill>
            </a:endParaRPr>
          </a:p>
        </p:txBody>
      </p:sp>
      <p:graphicFrame>
        <p:nvGraphicFramePr>
          <p:cNvPr id="21" name="Object 20"/>
          <p:cNvGraphicFramePr>
            <a:graphicFrameLocks noChangeAspect="1"/>
          </p:cNvGraphicFramePr>
          <p:nvPr>
            <p:extLst>
              <p:ext uri="{D42A27DB-BD31-4B8C-83A1-F6EECF244321}">
                <p14:modId xmlns:p14="http://schemas.microsoft.com/office/powerpoint/2010/main" val="3007232108"/>
              </p:ext>
            </p:extLst>
          </p:nvPr>
        </p:nvGraphicFramePr>
        <p:xfrm>
          <a:off x="452438" y="4392536"/>
          <a:ext cx="6464424" cy="1703463"/>
        </p:xfrm>
        <a:graphic>
          <a:graphicData uri="http://schemas.openxmlformats.org/presentationml/2006/ole">
            <mc:AlternateContent xmlns:mc="http://schemas.openxmlformats.org/markup-compatibility/2006">
              <mc:Choice xmlns:v="urn:schemas-microsoft-com:vml" Requires="v">
                <p:oleObj spid="_x0000_s2112" name="Document" r:id="rId4" imgW="5638800" imgH="1485900" progId="Word.Document.12">
                  <p:embed/>
                </p:oleObj>
              </mc:Choice>
              <mc:Fallback>
                <p:oleObj name="Document" r:id="rId4" imgW="5638800" imgH="1485900" progId="Word.Document.12">
                  <p:embed/>
                  <p:pic>
                    <p:nvPicPr>
                      <p:cNvPr id="0" name=""/>
                      <p:cNvPicPr/>
                      <p:nvPr/>
                    </p:nvPicPr>
                    <p:blipFill>
                      <a:blip r:embed="rId5"/>
                      <a:stretch>
                        <a:fillRect/>
                      </a:stretch>
                    </p:blipFill>
                    <p:spPr>
                      <a:xfrm>
                        <a:off x="452438" y="4392536"/>
                        <a:ext cx="6464424" cy="1703463"/>
                      </a:xfrm>
                      <a:prstGeom prst="rect">
                        <a:avLst/>
                      </a:prstGeom>
                    </p:spPr>
                  </p:pic>
                </p:oleObj>
              </mc:Fallback>
            </mc:AlternateContent>
          </a:graphicData>
        </a:graphic>
      </p:graphicFrame>
      <p:sp>
        <p:nvSpPr>
          <p:cNvPr id="3" name="TextBox 2"/>
          <p:cNvSpPr txBox="1"/>
          <p:nvPr/>
        </p:nvSpPr>
        <p:spPr>
          <a:xfrm>
            <a:off x="1104900" y="1147346"/>
            <a:ext cx="893782" cy="307777"/>
          </a:xfrm>
          <a:prstGeom prst="rect">
            <a:avLst/>
          </a:prstGeom>
          <a:noFill/>
        </p:spPr>
        <p:txBody>
          <a:bodyPr wrap="none" rtlCol="0">
            <a:spAutoFit/>
          </a:bodyPr>
          <a:lstStyle/>
          <a:p>
            <a:r>
              <a:rPr lang="en-US" sz="1400" dirty="0" smtClean="0">
                <a:solidFill>
                  <a:schemeClr val="bg1"/>
                </a:solidFill>
              </a:rPr>
              <a:t>DPA Limit</a:t>
            </a:r>
            <a:endParaRPr lang="en-US" sz="1400" dirty="0">
              <a:solidFill>
                <a:schemeClr val="bg1"/>
              </a:solidFill>
            </a:endParaRPr>
          </a:p>
        </p:txBody>
      </p:sp>
    </p:spTree>
    <p:extLst>
      <p:ext uri="{BB962C8B-B14F-4D97-AF65-F5344CB8AC3E}">
        <p14:creationId xmlns:p14="http://schemas.microsoft.com/office/powerpoint/2010/main" val="69707086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Proton Beam Absorber Design</a:t>
            </a:r>
            <a:endParaRPr lang="en-US" dirty="0"/>
          </a:p>
        </p:txBody>
      </p:sp>
      <p:sp>
        <p:nvSpPr>
          <p:cNvPr id="4" name="Date Placeholder 3"/>
          <p:cNvSpPr>
            <a:spLocks noGrp="1"/>
          </p:cNvSpPr>
          <p:nvPr>
            <p:ph type="dt" sz="half" idx="10"/>
          </p:nvPr>
        </p:nvSpPr>
        <p:spPr/>
        <p:txBody>
          <a:bodyPr/>
          <a:lstStyle/>
          <a:p>
            <a:pPr>
              <a:defRPr/>
            </a:pPr>
            <a:r>
              <a:rPr lang="en-US" smtClean="0"/>
              <a:t>10/22/14</a:t>
            </a:r>
            <a:endParaRPr lang="en-US" dirty="0"/>
          </a:p>
        </p:txBody>
      </p:sp>
      <p:sp>
        <p:nvSpPr>
          <p:cNvPr id="5" name="Footer Placeholder 4"/>
          <p:cNvSpPr>
            <a:spLocks noGrp="1"/>
          </p:cNvSpPr>
          <p:nvPr>
            <p:ph type="ftr" sz="quarter" idx="11"/>
          </p:nvPr>
        </p:nvSpPr>
        <p:spPr/>
        <p:txBody>
          <a:bodyPr/>
          <a:lstStyle/>
          <a:p>
            <a:pPr>
              <a:defRPr/>
            </a:pPr>
            <a:r>
              <a:rPr lang="en-US" smtClean="0"/>
              <a:t>R. Coleman - Mu2e CD-2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17</a:t>
            </a:fld>
            <a:endParaRPr lang="en-US" dirty="0"/>
          </a:p>
        </p:txBody>
      </p:sp>
      <p:sp>
        <p:nvSpPr>
          <p:cNvPr id="3" name="TextBox 2"/>
          <p:cNvSpPr txBox="1"/>
          <p:nvPr/>
        </p:nvSpPr>
        <p:spPr>
          <a:xfrm>
            <a:off x="6861280" y="376071"/>
            <a:ext cx="1517475" cy="369332"/>
          </a:xfrm>
          <a:prstGeom prst="rect">
            <a:avLst/>
          </a:prstGeom>
          <a:noFill/>
        </p:spPr>
        <p:txBody>
          <a:bodyPr wrap="none" rtlCol="0">
            <a:spAutoFit/>
          </a:bodyPr>
          <a:lstStyle/>
          <a:p>
            <a:r>
              <a:rPr lang="en-US" sz="1800" b="1" dirty="0" smtClean="0">
                <a:solidFill>
                  <a:srgbClr val="FF0000"/>
                </a:solidFill>
              </a:rPr>
              <a:t>Andy </a:t>
            </a:r>
            <a:r>
              <a:rPr lang="en-US" sz="1800" b="1" dirty="0" err="1" smtClean="0">
                <a:solidFill>
                  <a:srgbClr val="FF0000"/>
                </a:solidFill>
              </a:rPr>
              <a:t>Stefanik</a:t>
            </a:r>
            <a:endParaRPr lang="en-US" sz="1800" b="1" dirty="0">
              <a:solidFill>
                <a:srgbClr val="FF0000"/>
              </a:solidFill>
            </a:endParaRPr>
          </a:p>
        </p:txBody>
      </p:sp>
      <p:sp>
        <p:nvSpPr>
          <p:cNvPr id="7" name="TextBox 6"/>
          <p:cNvSpPr txBox="1"/>
          <p:nvPr/>
        </p:nvSpPr>
        <p:spPr>
          <a:xfrm>
            <a:off x="7467618" y="2277639"/>
            <a:ext cx="1447782" cy="461665"/>
          </a:xfrm>
          <a:prstGeom prst="rect">
            <a:avLst/>
          </a:prstGeom>
          <a:noFill/>
        </p:spPr>
        <p:txBody>
          <a:bodyPr wrap="none" rtlCol="0">
            <a:spAutoFit/>
          </a:bodyPr>
          <a:lstStyle/>
          <a:p>
            <a:r>
              <a:rPr lang="en-US" b="1" dirty="0" smtClean="0">
                <a:solidFill>
                  <a:srgbClr val="FF0000"/>
                </a:solidFill>
              </a:rPr>
              <a:t>70° C max</a:t>
            </a:r>
            <a:endParaRPr lang="en-US" b="1" dirty="0">
              <a:solidFill>
                <a:srgbClr val="FF0000"/>
              </a:solidFill>
            </a:endParaRPr>
          </a:p>
        </p:txBody>
      </p:sp>
      <p:pic>
        <p:nvPicPr>
          <p:cNvPr id="9" name="Picture 8"/>
          <p:cNvPicPr>
            <a:picLocks noChangeAspect="1"/>
          </p:cNvPicPr>
          <p:nvPr/>
        </p:nvPicPr>
        <p:blipFill>
          <a:blip r:embed="rId2"/>
          <a:stretch>
            <a:fillRect/>
          </a:stretch>
        </p:blipFill>
        <p:spPr>
          <a:xfrm>
            <a:off x="3694430" y="2260601"/>
            <a:ext cx="5438681" cy="3695700"/>
          </a:xfrm>
          <a:prstGeom prst="rect">
            <a:avLst/>
          </a:prstGeom>
        </p:spPr>
      </p:pic>
      <p:sp>
        <p:nvSpPr>
          <p:cNvPr id="11" name="TextBox 10"/>
          <p:cNvSpPr txBox="1"/>
          <p:nvPr/>
        </p:nvSpPr>
        <p:spPr>
          <a:xfrm>
            <a:off x="7620018" y="2281978"/>
            <a:ext cx="1447782" cy="461665"/>
          </a:xfrm>
          <a:prstGeom prst="rect">
            <a:avLst/>
          </a:prstGeom>
          <a:noFill/>
        </p:spPr>
        <p:txBody>
          <a:bodyPr wrap="none" rtlCol="0">
            <a:spAutoFit/>
          </a:bodyPr>
          <a:lstStyle/>
          <a:p>
            <a:r>
              <a:rPr lang="en-US" b="1" dirty="0" smtClean="0">
                <a:solidFill>
                  <a:srgbClr val="FF0000"/>
                </a:solidFill>
              </a:rPr>
              <a:t>70° C max</a:t>
            </a:r>
            <a:endParaRPr lang="en-US" b="1" dirty="0">
              <a:solidFill>
                <a:srgbClr val="FF0000"/>
              </a:solidFill>
            </a:endParaRPr>
          </a:p>
        </p:txBody>
      </p:sp>
      <p:pic>
        <p:nvPicPr>
          <p:cNvPr id="12" name="Picture 11"/>
          <p:cNvPicPr>
            <a:picLocks noChangeAspect="1"/>
          </p:cNvPicPr>
          <p:nvPr/>
        </p:nvPicPr>
        <p:blipFill>
          <a:blip r:embed="rId3"/>
          <a:stretch>
            <a:fillRect/>
          </a:stretch>
        </p:blipFill>
        <p:spPr>
          <a:xfrm>
            <a:off x="228600" y="1028700"/>
            <a:ext cx="3512658" cy="3505200"/>
          </a:xfrm>
          <a:prstGeom prst="rect">
            <a:avLst/>
          </a:prstGeom>
        </p:spPr>
      </p:pic>
      <p:sp>
        <p:nvSpPr>
          <p:cNvPr id="10" name="TextBox 9"/>
          <p:cNvSpPr txBox="1"/>
          <p:nvPr/>
        </p:nvSpPr>
        <p:spPr>
          <a:xfrm flipH="1">
            <a:off x="118109" y="4419600"/>
            <a:ext cx="1116332" cy="707886"/>
          </a:xfrm>
          <a:prstGeom prst="rect">
            <a:avLst/>
          </a:prstGeom>
          <a:noFill/>
        </p:spPr>
        <p:txBody>
          <a:bodyPr wrap="square" rtlCol="0">
            <a:spAutoFit/>
          </a:bodyPr>
          <a:lstStyle/>
          <a:p>
            <a:r>
              <a:rPr lang="en-US" sz="2000" dirty="0" smtClean="0"/>
              <a:t>Proton </a:t>
            </a:r>
          </a:p>
          <a:p>
            <a:r>
              <a:rPr lang="en-US" sz="2000" dirty="0" smtClean="0"/>
              <a:t>Beam</a:t>
            </a:r>
            <a:endParaRPr lang="en-US" sz="2000" dirty="0"/>
          </a:p>
        </p:txBody>
      </p:sp>
      <p:sp>
        <p:nvSpPr>
          <p:cNvPr id="13" name="TextBox 12"/>
          <p:cNvSpPr txBox="1"/>
          <p:nvPr/>
        </p:nvSpPr>
        <p:spPr>
          <a:xfrm>
            <a:off x="67219" y="927100"/>
            <a:ext cx="2334443" cy="461665"/>
          </a:xfrm>
          <a:prstGeom prst="rect">
            <a:avLst/>
          </a:prstGeom>
          <a:noFill/>
        </p:spPr>
        <p:txBody>
          <a:bodyPr wrap="none" rtlCol="0">
            <a:spAutoFit/>
          </a:bodyPr>
          <a:lstStyle/>
          <a:p>
            <a:r>
              <a:rPr lang="en-US" dirty="0" smtClean="0"/>
              <a:t>Left Section View</a:t>
            </a:r>
            <a:endParaRPr lang="en-US" dirty="0"/>
          </a:p>
        </p:txBody>
      </p:sp>
      <p:sp>
        <p:nvSpPr>
          <p:cNvPr id="14" name="TextBox 13"/>
          <p:cNvSpPr txBox="1"/>
          <p:nvPr/>
        </p:nvSpPr>
        <p:spPr>
          <a:xfrm>
            <a:off x="2401662" y="2739304"/>
            <a:ext cx="479218" cy="461665"/>
          </a:xfrm>
          <a:prstGeom prst="rect">
            <a:avLst/>
          </a:prstGeom>
          <a:noFill/>
        </p:spPr>
        <p:txBody>
          <a:bodyPr wrap="none" rtlCol="0">
            <a:spAutoFit/>
          </a:bodyPr>
          <a:lstStyle/>
          <a:p>
            <a:r>
              <a:rPr lang="en-US" dirty="0" smtClean="0">
                <a:solidFill>
                  <a:schemeClr val="bg1"/>
                </a:solidFill>
              </a:rPr>
              <a:t>Fe</a:t>
            </a:r>
            <a:endParaRPr lang="en-US" dirty="0">
              <a:solidFill>
                <a:schemeClr val="bg1"/>
              </a:solidFill>
            </a:endParaRPr>
          </a:p>
        </p:txBody>
      </p:sp>
      <p:sp>
        <p:nvSpPr>
          <p:cNvPr id="15" name="TextBox 14"/>
          <p:cNvSpPr txBox="1"/>
          <p:nvPr/>
        </p:nvSpPr>
        <p:spPr>
          <a:xfrm rot="19791806">
            <a:off x="1422400" y="1862878"/>
            <a:ext cx="1285628" cy="461665"/>
          </a:xfrm>
          <a:prstGeom prst="rect">
            <a:avLst/>
          </a:prstGeom>
          <a:noFill/>
        </p:spPr>
        <p:txBody>
          <a:bodyPr wrap="none" rtlCol="0">
            <a:spAutoFit/>
          </a:bodyPr>
          <a:lstStyle/>
          <a:p>
            <a:r>
              <a:rPr lang="en-US" dirty="0" smtClean="0"/>
              <a:t>concrete</a:t>
            </a:r>
            <a:endParaRPr lang="en-US" dirty="0"/>
          </a:p>
        </p:txBody>
      </p:sp>
      <p:cxnSp>
        <p:nvCxnSpPr>
          <p:cNvPr id="17" name="Straight Arrow Connector 16"/>
          <p:cNvCxnSpPr/>
          <p:nvPr/>
        </p:nvCxnSpPr>
        <p:spPr>
          <a:xfrm flipV="1">
            <a:off x="2835044" y="3201538"/>
            <a:ext cx="263756" cy="1518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2276456" y="3505201"/>
            <a:ext cx="250412" cy="13969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rot="19822562">
            <a:off x="2447687" y="3270769"/>
            <a:ext cx="459669" cy="307777"/>
          </a:xfrm>
          <a:prstGeom prst="rect">
            <a:avLst/>
          </a:prstGeom>
          <a:noFill/>
        </p:spPr>
        <p:txBody>
          <a:bodyPr wrap="none" rtlCol="0">
            <a:spAutoFit/>
          </a:bodyPr>
          <a:lstStyle/>
          <a:p>
            <a:r>
              <a:rPr lang="en-US" sz="1400" dirty="0" smtClean="0"/>
              <a:t>2 m</a:t>
            </a:r>
            <a:endParaRPr lang="en-US" sz="1400" dirty="0"/>
          </a:p>
        </p:txBody>
      </p:sp>
      <p:sp>
        <p:nvSpPr>
          <p:cNvPr id="22" name="TextBox 21"/>
          <p:cNvSpPr txBox="1"/>
          <p:nvPr/>
        </p:nvSpPr>
        <p:spPr>
          <a:xfrm>
            <a:off x="396731" y="5520267"/>
            <a:ext cx="2692376" cy="369332"/>
          </a:xfrm>
          <a:prstGeom prst="rect">
            <a:avLst/>
          </a:prstGeom>
          <a:noFill/>
        </p:spPr>
        <p:txBody>
          <a:bodyPr wrap="none" rtlCol="0">
            <a:spAutoFit/>
          </a:bodyPr>
          <a:lstStyle/>
          <a:p>
            <a:r>
              <a:rPr lang="en-US" sz="1800" dirty="0" smtClean="0"/>
              <a:t>Fe core 1.5 m x 1.5m x 2 m</a:t>
            </a:r>
            <a:endParaRPr lang="en-US" sz="1800" dirty="0"/>
          </a:p>
        </p:txBody>
      </p:sp>
      <p:sp>
        <p:nvSpPr>
          <p:cNvPr id="23" name="TextBox 22"/>
          <p:cNvSpPr txBox="1"/>
          <p:nvPr/>
        </p:nvSpPr>
        <p:spPr>
          <a:xfrm>
            <a:off x="3694430" y="5906533"/>
            <a:ext cx="2430924" cy="461665"/>
          </a:xfrm>
          <a:prstGeom prst="rect">
            <a:avLst/>
          </a:prstGeom>
          <a:noFill/>
        </p:spPr>
        <p:txBody>
          <a:bodyPr wrap="none" rtlCol="0">
            <a:spAutoFit/>
          </a:bodyPr>
          <a:lstStyle/>
          <a:p>
            <a:r>
              <a:rPr lang="en-US" dirty="0" smtClean="0"/>
              <a:t>forced air cooling</a:t>
            </a:r>
            <a:endParaRPr lang="en-US" dirty="0"/>
          </a:p>
        </p:txBody>
      </p:sp>
      <p:sp>
        <p:nvSpPr>
          <p:cNvPr id="24" name="TextBox 23"/>
          <p:cNvSpPr txBox="1"/>
          <p:nvPr/>
        </p:nvSpPr>
        <p:spPr>
          <a:xfrm>
            <a:off x="8043333" y="5725468"/>
            <a:ext cx="755435" cy="369332"/>
          </a:xfrm>
          <a:prstGeom prst="rect">
            <a:avLst/>
          </a:prstGeom>
          <a:noFill/>
        </p:spPr>
        <p:txBody>
          <a:bodyPr wrap="none" rtlCol="0">
            <a:spAutoFit/>
          </a:bodyPr>
          <a:lstStyle/>
          <a:p>
            <a:r>
              <a:rPr lang="en-US" sz="1800" dirty="0" smtClean="0"/>
              <a:t>A. Lee</a:t>
            </a:r>
            <a:endParaRPr lang="en-US" sz="1800" dirty="0"/>
          </a:p>
        </p:txBody>
      </p:sp>
    </p:spTree>
    <p:extLst>
      <p:ext uri="{BB962C8B-B14F-4D97-AF65-F5344CB8AC3E}">
        <p14:creationId xmlns:p14="http://schemas.microsoft.com/office/powerpoint/2010/main" val="110138479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Proton Beam Absorber Design</a:t>
            </a:r>
            <a:endParaRPr lang="en-US" dirty="0"/>
          </a:p>
        </p:txBody>
      </p:sp>
      <p:sp>
        <p:nvSpPr>
          <p:cNvPr id="4" name="Date Placeholder 3"/>
          <p:cNvSpPr>
            <a:spLocks noGrp="1"/>
          </p:cNvSpPr>
          <p:nvPr>
            <p:ph type="dt" sz="half" idx="10"/>
          </p:nvPr>
        </p:nvSpPr>
        <p:spPr/>
        <p:txBody>
          <a:bodyPr/>
          <a:lstStyle/>
          <a:p>
            <a:pPr>
              <a:defRPr/>
            </a:pPr>
            <a:r>
              <a:rPr lang="en-US" smtClean="0"/>
              <a:t>10/22/14</a:t>
            </a:r>
            <a:endParaRPr lang="en-US" dirty="0"/>
          </a:p>
        </p:txBody>
      </p:sp>
      <p:sp>
        <p:nvSpPr>
          <p:cNvPr id="5" name="Footer Placeholder 4"/>
          <p:cNvSpPr>
            <a:spLocks noGrp="1"/>
          </p:cNvSpPr>
          <p:nvPr>
            <p:ph type="ftr" sz="quarter" idx="11"/>
          </p:nvPr>
        </p:nvSpPr>
        <p:spPr/>
        <p:txBody>
          <a:bodyPr/>
          <a:lstStyle/>
          <a:p>
            <a:pPr>
              <a:defRPr/>
            </a:pPr>
            <a:r>
              <a:rPr lang="en-US" smtClean="0"/>
              <a:t>R. Coleman - Mu2e CD-2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18</a:t>
            </a:fld>
            <a:endParaRPr lang="en-US" dirty="0"/>
          </a:p>
        </p:txBody>
      </p:sp>
      <p:pic>
        <p:nvPicPr>
          <p:cNvPr id="3" name="Picture 2"/>
          <p:cNvPicPr>
            <a:picLocks noChangeAspect="1"/>
          </p:cNvPicPr>
          <p:nvPr/>
        </p:nvPicPr>
        <p:blipFill>
          <a:blip r:embed="rId2"/>
          <a:stretch>
            <a:fillRect/>
          </a:stretch>
        </p:blipFill>
        <p:spPr>
          <a:xfrm>
            <a:off x="0" y="1244600"/>
            <a:ext cx="9144000" cy="4750130"/>
          </a:xfrm>
          <a:prstGeom prst="rect">
            <a:avLst/>
          </a:prstGeom>
        </p:spPr>
      </p:pic>
      <p:sp>
        <p:nvSpPr>
          <p:cNvPr id="7" name="TextBox 6"/>
          <p:cNvSpPr txBox="1"/>
          <p:nvPr/>
        </p:nvSpPr>
        <p:spPr>
          <a:xfrm>
            <a:off x="355600" y="897523"/>
            <a:ext cx="4385733" cy="1754326"/>
          </a:xfrm>
          <a:prstGeom prst="rect">
            <a:avLst/>
          </a:prstGeom>
          <a:solidFill>
            <a:srgbClr val="FFFF00"/>
          </a:solidFill>
        </p:spPr>
        <p:txBody>
          <a:bodyPr wrap="square" rtlCol="0">
            <a:spAutoFit/>
          </a:bodyPr>
          <a:lstStyle/>
          <a:p>
            <a:r>
              <a:rPr lang="en-US" sz="2000" dirty="0" smtClean="0"/>
              <a:t>Andy </a:t>
            </a:r>
            <a:r>
              <a:rPr lang="en-US" sz="2000" dirty="0" err="1" smtClean="0"/>
              <a:t>Stefanik</a:t>
            </a:r>
            <a:r>
              <a:rPr lang="en-US" sz="2000" dirty="0" smtClean="0"/>
              <a:t> – Doc </a:t>
            </a:r>
            <a:r>
              <a:rPr lang="en-US" sz="2000" dirty="0" err="1" smtClean="0"/>
              <a:t>db</a:t>
            </a:r>
            <a:r>
              <a:rPr lang="en-US" sz="2000" dirty="0" smtClean="0"/>
              <a:t> 1665</a:t>
            </a:r>
          </a:p>
          <a:p>
            <a:endParaRPr lang="en-US" dirty="0" smtClean="0"/>
          </a:p>
          <a:p>
            <a:endParaRPr lang="en-US" dirty="0" smtClean="0"/>
          </a:p>
          <a:p>
            <a:r>
              <a:rPr lang="en-US" sz="1800" b="1" dirty="0" smtClean="0"/>
              <a:t>Sheet metal forms used to pour surrounding concrete during civil work</a:t>
            </a:r>
          </a:p>
        </p:txBody>
      </p:sp>
      <p:cxnSp>
        <p:nvCxnSpPr>
          <p:cNvPr id="9" name="Straight Connector 8"/>
          <p:cNvCxnSpPr/>
          <p:nvPr/>
        </p:nvCxnSpPr>
        <p:spPr>
          <a:xfrm>
            <a:off x="5334000" y="1422400"/>
            <a:ext cx="0" cy="2628900"/>
          </a:xfrm>
          <a:prstGeom prst="line">
            <a:avLst/>
          </a:prstGeom>
          <a:ln>
            <a:solidFill>
              <a:srgbClr val="BD1F24"/>
            </a:solidFill>
            <a:prstDash val="dash"/>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5486400" y="1422400"/>
            <a:ext cx="0" cy="2628900"/>
          </a:xfrm>
          <a:prstGeom prst="line">
            <a:avLst/>
          </a:prstGeom>
          <a:ln>
            <a:solidFill>
              <a:srgbClr val="BD1F24"/>
            </a:solidFill>
            <a:prstDash val="dash"/>
          </a:ln>
        </p:spPr>
        <p:style>
          <a:lnRef idx="2">
            <a:schemeClr val="accent1"/>
          </a:lnRef>
          <a:fillRef idx="0">
            <a:schemeClr val="accent1"/>
          </a:fillRef>
          <a:effectRef idx="1">
            <a:schemeClr val="accent1"/>
          </a:effectRef>
          <a:fontRef idx="minor">
            <a:schemeClr val="tx1"/>
          </a:fontRef>
        </p:style>
      </p:cxnSp>
      <p:sp>
        <p:nvSpPr>
          <p:cNvPr id="14" name="Arc 13"/>
          <p:cNvSpPr/>
          <p:nvPr/>
        </p:nvSpPr>
        <p:spPr>
          <a:xfrm rot="14611193">
            <a:off x="5322974" y="3685765"/>
            <a:ext cx="758016" cy="690796"/>
          </a:xfrm>
          <a:prstGeom prst="arc">
            <a:avLst>
              <a:gd name="adj1" fmla="val 13180526"/>
              <a:gd name="adj2" fmla="val 17835800"/>
            </a:avLst>
          </a:prstGeom>
          <a:ln>
            <a:solidFill>
              <a:srgbClr val="BD1F24"/>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Arc 14"/>
          <p:cNvSpPr/>
          <p:nvPr/>
        </p:nvSpPr>
        <p:spPr>
          <a:xfrm rot="14611193">
            <a:off x="5507041" y="3634613"/>
            <a:ext cx="542282" cy="627999"/>
          </a:xfrm>
          <a:prstGeom prst="arc">
            <a:avLst>
              <a:gd name="adj1" fmla="val 13180526"/>
              <a:gd name="adj2" fmla="val 17835800"/>
            </a:avLst>
          </a:prstGeom>
          <a:ln>
            <a:solidFill>
              <a:srgbClr val="BD1F24"/>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7" name="Straight Connector 16"/>
          <p:cNvCxnSpPr/>
          <p:nvPr/>
        </p:nvCxnSpPr>
        <p:spPr>
          <a:xfrm>
            <a:off x="5727700" y="4216400"/>
            <a:ext cx="1003300" cy="12700"/>
          </a:xfrm>
          <a:prstGeom prst="line">
            <a:avLst/>
          </a:prstGeom>
          <a:ln>
            <a:solidFill>
              <a:srgbClr val="BD1F24"/>
            </a:solidFill>
            <a:prstDash val="dash"/>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727700" y="4381500"/>
            <a:ext cx="1003300" cy="12700"/>
          </a:xfrm>
          <a:prstGeom prst="line">
            <a:avLst/>
          </a:prstGeom>
          <a:ln>
            <a:solidFill>
              <a:srgbClr val="BD1F24"/>
            </a:solidFill>
            <a:prstDash val="dash"/>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5376226" y="901700"/>
            <a:ext cx="0" cy="3429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5595101" y="897523"/>
            <a:ext cx="1749197" cy="338554"/>
          </a:xfrm>
          <a:prstGeom prst="rect">
            <a:avLst/>
          </a:prstGeom>
          <a:noFill/>
          <a:ln>
            <a:solidFill>
              <a:srgbClr val="FF0000"/>
            </a:solidFill>
          </a:ln>
        </p:spPr>
        <p:txBody>
          <a:bodyPr wrap="none" rtlCol="0">
            <a:spAutoFit/>
          </a:bodyPr>
          <a:lstStyle/>
          <a:p>
            <a:r>
              <a:rPr lang="en-US" sz="1600" b="1" dirty="0" smtClean="0">
                <a:solidFill>
                  <a:srgbClr val="FF0000"/>
                </a:solidFill>
              </a:rPr>
              <a:t>Forced Air Cooling</a:t>
            </a:r>
            <a:endParaRPr lang="en-US" sz="1600" b="1" dirty="0">
              <a:solidFill>
                <a:srgbClr val="FF0000"/>
              </a:solidFill>
            </a:endParaRPr>
          </a:p>
        </p:txBody>
      </p:sp>
      <p:sp>
        <p:nvSpPr>
          <p:cNvPr id="31" name="TextBox 30"/>
          <p:cNvSpPr txBox="1"/>
          <p:nvPr/>
        </p:nvSpPr>
        <p:spPr>
          <a:xfrm>
            <a:off x="523875" y="1409362"/>
            <a:ext cx="2602545" cy="369332"/>
          </a:xfrm>
          <a:prstGeom prst="rect">
            <a:avLst/>
          </a:prstGeom>
          <a:noFill/>
          <a:ln>
            <a:solidFill>
              <a:srgbClr val="FF0000"/>
            </a:solidFill>
          </a:ln>
        </p:spPr>
        <p:txBody>
          <a:bodyPr wrap="none" rtlCol="0">
            <a:spAutoFit/>
          </a:bodyPr>
          <a:lstStyle/>
          <a:p>
            <a:r>
              <a:rPr lang="en-US" sz="1800" b="1" dirty="0" smtClean="0">
                <a:solidFill>
                  <a:srgbClr val="FF0000"/>
                </a:solidFill>
              </a:rPr>
              <a:t>10 </a:t>
            </a:r>
            <a:r>
              <a:rPr lang="en-US" sz="1800" b="1" dirty="0">
                <a:solidFill>
                  <a:srgbClr val="FF0000"/>
                </a:solidFill>
              </a:rPr>
              <a:t>Fe </a:t>
            </a:r>
            <a:r>
              <a:rPr lang="en-US" sz="1800" b="1" dirty="0" smtClean="0">
                <a:solidFill>
                  <a:srgbClr val="FF0000"/>
                </a:solidFill>
              </a:rPr>
              <a:t>Slabs 8" x 59" x 59"</a:t>
            </a:r>
            <a:endParaRPr lang="en-US" sz="1800" b="1" dirty="0">
              <a:solidFill>
                <a:srgbClr val="FF0000"/>
              </a:solidFill>
            </a:endParaRPr>
          </a:p>
        </p:txBody>
      </p:sp>
      <p:cxnSp>
        <p:nvCxnSpPr>
          <p:cNvPr id="34" name="Straight Arrow Connector 33"/>
          <p:cNvCxnSpPr/>
          <p:nvPr/>
        </p:nvCxnSpPr>
        <p:spPr>
          <a:xfrm>
            <a:off x="5393052" y="2651849"/>
            <a:ext cx="0" cy="3429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5727700" y="4315485"/>
            <a:ext cx="46831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9449000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Protection Collimator Design</a:t>
            </a:r>
            <a:endParaRPr lang="en-US" dirty="0"/>
          </a:p>
        </p:txBody>
      </p:sp>
      <p:sp>
        <p:nvSpPr>
          <p:cNvPr id="4" name="Date Placeholder 3"/>
          <p:cNvSpPr>
            <a:spLocks noGrp="1"/>
          </p:cNvSpPr>
          <p:nvPr>
            <p:ph type="dt" sz="half" idx="10"/>
          </p:nvPr>
        </p:nvSpPr>
        <p:spPr/>
        <p:txBody>
          <a:bodyPr/>
          <a:lstStyle/>
          <a:p>
            <a:pPr>
              <a:defRPr/>
            </a:pPr>
            <a:r>
              <a:rPr lang="en-US" smtClean="0"/>
              <a:t>10/22/14</a:t>
            </a:r>
            <a:endParaRPr lang="en-US" dirty="0"/>
          </a:p>
        </p:txBody>
      </p:sp>
      <p:sp>
        <p:nvSpPr>
          <p:cNvPr id="5" name="Footer Placeholder 4"/>
          <p:cNvSpPr>
            <a:spLocks noGrp="1"/>
          </p:cNvSpPr>
          <p:nvPr>
            <p:ph type="ftr" sz="quarter" idx="11"/>
          </p:nvPr>
        </p:nvSpPr>
        <p:spPr/>
        <p:txBody>
          <a:bodyPr/>
          <a:lstStyle/>
          <a:p>
            <a:pPr>
              <a:defRPr/>
            </a:pPr>
            <a:r>
              <a:rPr lang="en-US" smtClean="0"/>
              <a:t>R. Coleman - Mu2e CD-2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19</a:t>
            </a:fld>
            <a:endParaRPr lang="en-US" dirty="0"/>
          </a:p>
        </p:txBody>
      </p:sp>
      <p:pic>
        <p:nvPicPr>
          <p:cNvPr id="9" name="Picture 8"/>
          <p:cNvPicPr>
            <a:picLocks noChangeAspect="1"/>
          </p:cNvPicPr>
          <p:nvPr/>
        </p:nvPicPr>
        <p:blipFill>
          <a:blip r:embed="rId2"/>
          <a:stretch>
            <a:fillRect/>
          </a:stretch>
        </p:blipFill>
        <p:spPr>
          <a:xfrm>
            <a:off x="-695882" y="6872346"/>
            <a:ext cx="5502052" cy="5167254"/>
          </a:xfrm>
          <a:prstGeom prst="rect">
            <a:avLst/>
          </a:prstGeom>
        </p:spPr>
      </p:pic>
      <p:pic>
        <p:nvPicPr>
          <p:cNvPr id="3" name="Picture 2"/>
          <p:cNvPicPr>
            <a:picLocks noChangeAspect="1"/>
          </p:cNvPicPr>
          <p:nvPr/>
        </p:nvPicPr>
        <p:blipFill>
          <a:blip r:embed="rId3"/>
          <a:stretch>
            <a:fillRect/>
          </a:stretch>
        </p:blipFill>
        <p:spPr>
          <a:xfrm>
            <a:off x="228600" y="845634"/>
            <a:ext cx="7962900" cy="5095481"/>
          </a:xfrm>
          <a:prstGeom prst="rect">
            <a:avLst/>
          </a:prstGeom>
        </p:spPr>
      </p:pic>
      <p:cxnSp>
        <p:nvCxnSpPr>
          <p:cNvPr id="15" name="Straight Arrow Connector 14"/>
          <p:cNvCxnSpPr/>
          <p:nvPr/>
        </p:nvCxnSpPr>
        <p:spPr>
          <a:xfrm flipH="1" flipV="1">
            <a:off x="7168187" y="5488284"/>
            <a:ext cx="165100" cy="67310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7526338" y="5571434"/>
            <a:ext cx="1414006" cy="369332"/>
          </a:xfrm>
          <a:prstGeom prst="rect">
            <a:avLst/>
          </a:prstGeom>
          <a:noFill/>
        </p:spPr>
        <p:txBody>
          <a:bodyPr wrap="none" rtlCol="0">
            <a:spAutoFit/>
          </a:bodyPr>
          <a:lstStyle/>
          <a:p>
            <a:r>
              <a:rPr lang="en-US" sz="1800" dirty="0" smtClean="0"/>
              <a:t>Proton Beam</a:t>
            </a:r>
            <a:endParaRPr lang="en-US" sz="1800" dirty="0"/>
          </a:p>
        </p:txBody>
      </p:sp>
      <p:sp>
        <p:nvSpPr>
          <p:cNvPr id="18" name="TextBox 17"/>
          <p:cNvSpPr txBox="1"/>
          <p:nvPr/>
        </p:nvSpPr>
        <p:spPr>
          <a:xfrm>
            <a:off x="7526338" y="3565962"/>
            <a:ext cx="1167507" cy="646331"/>
          </a:xfrm>
          <a:prstGeom prst="rect">
            <a:avLst/>
          </a:prstGeom>
          <a:noFill/>
        </p:spPr>
        <p:txBody>
          <a:bodyPr wrap="none" rtlCol="0">
            <a:spAutoFit/>
          </a:bodyPr>
          <a:lstStyle/>
          <a:p>
            <a:r>
              <a:rPr lang="en-US" sz="1800" dirty="0" smtClean="0"/>
              <a:t>Protection</a:t>
            </a:r>
          </a:p>
          <a:p>
            <a:r>
              <a:rPr lang="en-US" sz="1800" dirty="0" smtClean="0"/>
              <a:t>Collimator</a:t>
            </a:r>
            <a:endParaRPr lang="en-US" sz="1800" dirty="0"/>
          </a:p>
        </p:txBody>
      </p:sp>
      <p:sp>
        <p:nvSpPr>
          <p:cNvPr id="19" name="TextBox 18"/>
          <p:cNvSpPr txBox="1"/>
          <p:nvPr/>
        </p:nvSpPr>
        <p:spPr>
          <a:xfrm>
            <a:off x="6977243" y="2180534"/>
            <a:ext cx="1098190" cy="923330"/>
          </a:xfrm>
          <a:prstGeom prst="rect">
            <a:avLst/>
          </a:prstGeom>
          <a:noFill/>
        </p:spPr>
        <p:txBody>
          <a:bodyPr wrap="none" rtlCol="0">
            <a:spAutoFit/>
          </a:bodyPr>
          <a:lstStyle/>
          <a:p>
            <a:r>
              <a:rPr lang="en-US" sz="1800" dirty="0" err="1" smtClean="0"/>
              <a:t>Multiwire</a:t>
            </a:r>
            <a:endParaRPr lang="en-US" sz="1800" dirty="0" smtClean="0"/>
          </a:p>
          <a:p>
            <a:r>
              <a:rPr lang="en-US" sz="1800" dirty="0" smtClean="0"/>
              <a:t>Profile </a:t>
            </a:r>
          </a:p>
          <a:p>
            <a:r>
              <a:rPr lang="en-US" sz="1800" dirty="0" smtClean="0"/>
              <a:t>Monitor</a:t>
            </a:r>
            <a:endParaRPr lang="en-US" sz="1800" dirty="0"/>
          </a:p>
        </p:txBody>
      </p:sp>
      <p:sp>
        <p:nvSpPr>
          <p:cNvPr id="21" name="TextBox 20"/>
          <p:cNvSpPr txBox="1"/>
          <p:nvPr/>
        </p:nvSpPr>
        <p:spPr>
          <a:xfrm>
            <a:off x="1949365" y="4686300"/>
            <a:ext cx="1100557" cy="646331"/>
          </a:xfrm>
          <a:prstGeom prst="rect">
            <a:avLst/>
          </a:prstGeom>
          <a:noFill/>
        </p:spPr>
        <p:txBody>
          <a:bodyPr wrap="none" rtlCol="0">
            <a:spAutoFit/>
          </a:bodyPr>
          <a:lstStyle/>
          <a:p>
            <a:r>
              <a:rPr lang="en-US" sz="1800" dirty="0" smtClean="0"/>
              <a:t>Transport </a:t>
            </a:r>
          </a:p>
          <a:p>
            <a:r>
              <a:rPr lang="en-US" sz="1800" dirty="0" smtClean="0"/>
              <a:t>Solenoid</a:t>
            </a:r>
            <a:endParaRPr lang="en-US" sz="1800" dirty="0"/>
          </a:p>
        </p:txBody>
      </p:sp>
      <p:sp>
        <p:nvSpPr>
          <p:cNvPr id="22" name="TextBox 21"/>
          <p:cNvSpPr txBox="1"/>
          <p:nvPr/>
        </p:nvSpPr>
        <p:spPr>
          <a:xfrm>
            <a:off x="7403137" y="365371"/>
            <a:ext cx="1187119" cy="369332"/>
          </a:xfrm>
          <a:prstGeom prst="rect">
            <a:avLst/>
          </a:prstGeom>
          <a:noFill/>
        </p:spPr>
        <p:txBody>
          <a:bodyPr wrap="none" rtlCol="0">
            <a:spAutoFit/>
          </a:bodyPr>
          <a:lstStyle/>
          <a:p>
            <a:r>
              <a:rPr lang="en-US" sz="1800" dirty="0" smtClean="0"/>
              <a:t>A. </a:t>
            </a:r>
            <a:r>
              <a:rPr lang="en-US" sz="1800" dirty="0" err="1" smtClean="0"/>
              <a:t>Stefanik</a:t>
            </a:r>
            <a:endParaRPr lang="en-US" sz="1800" dirty="0"/>
          </a:p>
        </p:txBody>
      </p:sp>
    </p:spTree>
    <p:extLst>
      <p:ext uri="{BB962C8B-B14F-4D97-AF65-F5344CB8AC3E}">
        <p14:creationId xmlns:p14="http://schemas.microsoft.com/office/powerpoint/2010/main" val="54519252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WBS 475.02.09    Target Station</a:t>
            </a:r>
            <a:endParaRPr lang="en-US" dirty="0"/>
          </a:p>
        </p:txBody>
      </p:sp>
      <p:sp>
        <p:nvSpPr>
          <p:cNvPr id="3" name="Content Placeholder 2"/>
          <p:cNvSpPr>
            <a:spLocks noGrp="1"/>
          </p:cNvSpPr>
          <p:nvPr>
            <p:ph idx="1"/>
          </p:nvPr>
        </p:nvSpPr>
        <p:spPr>
          <a:xfrm>
            <a:off x="228600" y="1006594"/>
            <a:ext cx="8672513" cy="3160653"/>
          </a:xfrm>
        </p:spPr>
        <p:txBody>
          <a:bodyPr/>
          <a:lstStyle/>
          <a:p>
            <a:r>
              <a:rPr lang="en-US" sz="1800" dirty="0" smtClean="0"/>
              <a:t>The Target Station </a:t>
            </a:r>
          </a:p>
          <a:p>
            <a:pPr lvl="1"/>
            <a:r>
              <a:rPr lang="en-US" sz="1800" dirty="0" smtClean="0"/>
              <a:t>proton beam production target </a:t>
            </a:r>
          </a:p>
          <a:p>
            <a:pPr lvl="1"/>
            <a:r>
              <a:rPr lang="en-US" sz="1800" dirty="0" smtClean="0"/>
              <a:t>heat and radiation shield (HRS) </a:t>
            </a:r>
          </a:p>
          <a:p>
            <a:pPr lvl="1"/>
            <a:r>
              <a:rPr lang="en-US" sz="1800" dirty="0" smtClean="0"/>
              <a:t>target remote handling system </a:t>
            </a:r>
          </a:p>
          <a:p>
            <a:pPr lvl="1"/>
            <a:r>
              <a:rPr lang="en-US" sz="1800" dirty="0" smtClean="0"/>
              <a:t>proton beam absorber </a:t>
            </a:r>
          </a:p>
          <a:p>
            <a:pPr lvl="1"/>
            <a:r>
              <a:rPr lang="en-US" sz="1800" dirty="0" smtClean="0"/>
              <a:t>protection collimator</a:t>
            </a:r>
          </a:p>
          <a:p>
            <a:pPr marL="457200" lvl="1" indent="0">
              <a:buNone/>
            </a:pPr>
            <a:endParaRPr lang="en-US" sz="1800" dirty="0" smtClean="0"/>
          </a:p>
          <a:p>
            <a:r>
              <a:rPr lang="en-US" sz="1800" dirty="0" smtClean="0"/>
              <a:t>There is a WBS task for each of above, plus one for simulations and one for technical documentation (&amp; general support)</a:t>
            </a:r>
          </a:p>
          <a:p>
            <a:pPr marL="0" indent="0">
              <a:buNone/>
            </a:pPr>
            <a:endParaRPr lang="en-US" dirty="0"/>
          </a:p>
          <a:p>
            <a:endParaRPr lang="en-US" dirty="0" smtClean="0"/>
          </a:p>
        </p:txBody>
      </p:sp>
      <p:sp>
        <p:nvSpPr>
          <p:cNvPr id="4" name="Date Placeholder 3"/>
          <p:cNvSpPr>
            <a:spLocks noGrp="1"/>
          </p:cNvSpPr>
          <p:nvPr>
            <p:ph type="dt" sz="half" idx="10"/>
          </p:nvPr>
        </p:nvSpPr>
        <p:spPr/>
        <p:txBody>
          <a:bodyPr/>
          <a:lstStyle/>
          <a:p>
            <a:pPr>
              <a:defRPr/>
            </a:pPr>
            <a:r>
              <a:rPr lang="en-US" smtClean="0"/>
              <a:t>10/22/14</a:t>
            </a:r>
            <a:endParaRPr lang="en-US" dirty="0"/>
          </a:p>
        </p:txBody>
      </p:sp>
      <p:sp>
        <p:nvSpPr>
          <p:cNvPr id="5" name="Footer Placeholder 4"/>
          <p:cNvSpPr>
            <a:spLocks noGrp="1"/>
          </p:cNvSpPr>
          <p:nvPr>
            <p:ph type="ftr" sz="quarter" idx="11"/>
          </p:nvPr>
        </p:nvSpPr>
        <p:spPr/>
        <p:txBody>
          <a:bodyPr/>
          <a:lstStyle/>
          <a:p>
            <a:pPr>
              <a:defRPr/>
            </a:pPr>
            <a:r>
              <a:rPr lang="en-US" smtClean="0"/>
              <a:t>R. Coleman - Mu2e CD-2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a:t>
            </a:fld>
            <a:endParaRPr lang="en-US" dirty="0"/>
          </a:p>
        </p:txBody>
      </p:sp>
      <p:pic>
        <p:nvPicPr>
          <p:cNvPr id="7" name="Picture 6" descr="Screen shot 2014-02-26 at 5.19.39 PM   Feb 2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11600"/>
            <a:ext cx="9144000" cy="2298700"/>
          </a:xfrm>
          <a:prstGeom prst="rect">
            <a:avLst/>
          </a:prstGeom>
        </p:spPr>
      </p:pic>
    </p:spTree>
    <p:extLst>
      <p:ext uri="{BB962C8B-B14F-4D97-AF65-F5344CB8AC3E}">
        <p14:creationId xmlns:p14="http://schemas.microsoft.com/office/powerpoint/2010/main" val="319871286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Protection Collimator Design</a:t>
            </a:r>
            <a:endParaRPr lang="en-US" dirty="0"/>
          </a:p>
        </p:txBody>
      </p:sp>
      <p:sp>
        <p:nvSpPr>
          <p:cNvPr id="4" name="Date Placeholder 3"/>
          <p:cNvSpPr>
            <a:spLocks noGrp="1"/>
          </p:cNvSpPr>
          <p:nvPr>
            <p:ph type="dt" sz="half" idx="10"/>
          </p:nvPr>
        </p:nvSpPr>
        <p:spPr/>
        <p:txBody>
          <a:bodyPr/>
          <a:lstStyle/>
          <a:p>
            <a:pPr>
              <a:defRPr/>
            </a:pPr>
            <a:r>
              <a:rPr lang="en-US" smtClean="0"/>
              <a:t>10/22/14</a:t>
            </a:r>
            <a:endParaRPr lang="en-US" dirty="0"/>
          </a:p>
        </p:txBody>
      </p:sp>
      <p:sp>
        <p:nvSpPr>
          <p:cNvPr id="5" name="Footer Placeholder 4"/>
          <p:cNvSpPr>
            <a:spLocks noGrp="1"/>
          </p:cNvSpPr>
          <p:nvPr>
            <p:ph type="ftr" sz="quarter" idx="11"/>
          </p:nvPr>
        </p:nvSpPr>
        <p:spPr/>
        <p:txBody>
          <a:bodyPr/>
          <a:lstStyle/>
          <a:p>
            <a:pPr>
              <a:defRPr/>
            </a:pPr>
            <a:r>
              <a:rPr lang="en-US" smtClean="0"/>
              <a:t>R. Coleman - Mu2e CD-2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20</a:t>
            </a:fld>
            <a:endParaRPr lang="en-US" dirty="0"/>
          </a:p>
        </p:txBody>
      </p:sp>
      <p:pic>
        <p:nvPicPr>
          <p:cNvPr id="3" name="Picture 2"/>
          <p:cNvPicPr>
            <a:picLocks noChangeAspect="1"/>
          </p:cNvPicPr>
          <p:nvPr/>
        </p:nvPicPr>
        <p:blipFill>
          <a:blip r:embed="rId2"/>
          <a:stretch>
            <a:fillRect/>
          </a:stretch>
        </p:blipFill>
        <p:spPr>
          <a:xfrm>
            <a:off x="1524000" y="859703"/>
            <a:ext cx="5180013" cy="5390748"/>
          </a:xfrm>
          <a:prstGeom prst="rect">
            <a:avLst/>
          </a:prstGeom>
        </p:spPr>
      </p:pic>
      <p:sp>
        <p:nvSpPr>
          <p:cNvPr id="7" name="TextBox 6"/>
          <p:cNvSpPr txBox="1"/>
          <p:nvPr/>
        </p:nvSpPr>
        <p:spPr>
          <a:xfrm>
            <a:off x="6704013" y="5319067"/>
            <a:ext cx="2067994" cy="461665"/>
          </a:xfrm>
          <a:prstGeom prst="rect">
            <a:avLst/>
          </a:prstGeom>
          <a:noFill/>
        </p:spPr>
        <p:txBody>
          <a:bodyPr wrap="none" rtlCol="0">
            <a:spAutoFit/>
          </a:bodyPr>
          <a:lstStyle/>
          <a:p>
            <a:r>
              <a:rPr lang="en-US" dirty="0" smtClean="0"/>
              <a:t>Vacuum Vessel</a:t>
            </a:r>
            <a:endParaRPr lang="en-US" dirty="0"/>
          </a:p>
        </p:txBody>
      </p:sp>
      <p:sp>
        <p:nvSpPr>
          <p:cNvPr id="8" name="TextBox 7"/>
          <p:cNvSpPr txBox="1"/>
          <p:nvPr/>
        </p:nvSpPr>
        <p:spPr>
          <a:xfrm>
            <a:off x="6704013" y="4526170"/>
            <a:ext cx="2213241" cy="738664"/>
          </a:xfrm>
          <a:prstGeom prst="rect">
            <a:avLst/>
          </a:prstGeom>
          <a:noFill/>
        </p:spPr>
        <p:txBody>
          <a:bodyPr wrap="none" rtlCol="0">
            <a:spAutoFit/>
          </a:bodyPr>
          <a:lstStyle/>
          <a:p>
            <a:r>
              <a:rPr lang="en-US" dirty="0" smtClean="0"/>
              <a:t>Beam Hole</a:t>
            </a:r>
          </a:p>
          <a:p>
            <a:r>
              <a:rPr lang="en-US" sz="1800" dirty="0" smtClean="0"/>
              <a:t>shown in out position</a:t>
            </a:r>
            <a:endParaRPr lang="en-US" sz="1800" dirty="0"/>
          </a:p>
        </p:txBody>
      </p:sp>
    </p:spTree>
    <p:extLst>
      <p:ext uri="{BB962C8B-B14F-4D97-AF65-F5344CB8AC3E}">
        <p14:creationId xmlns:p14="http://schemas.microsoft.com/office/powerpoint/2010/main" val="99663393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Changes since CD-1</a:t>
            </a:r>
            <a:endParaRPr lang="en-US" dirty="0"/>
          </a:p>
        </p:txBody>
      </p:sp>
      <p:sp>
        <p:nvSpPr>
          <p:cNvPr id="3" name="Content Placeholder 2"/>
          <p:cNvSpPr>
            <a:spLocks noGrp="1"/>
          </p:cNvSpPr>
          <p:nvPr>
            <p:ph idx="1"/>
          </p:nvPr>
        </p:nvSpPr>
        <p:spPr/>
        <p:txBody>
          <a:bodyPr/>
          <a:lstStyle/>
          <a:p>
            <a:r>
              <a:rPr lang="en-US" dirty="0" smtClean="0"/>
              <a:t>Target Remote Handling   </a:t>
            </a:r>
            <a:r>
              <a:rPr lang="en-US" sz="1200" dirty="0" smtClean="0"/>
              <a:t>Hot Cell and manipulator arms changed to current "robot" design</a:t>
            </a:r>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pPr marL="0" indent="0">
              <a:buNone/>
            </a:pPr>
            <a:endParaRPr lang="en-US" sz="1200" dirty="0"/>
          </a:p>
          <a:p>
            <a:pPr lvl="1"/>
            <a:r>
              <a:rPr lang="en-US" sz="1400" dirty="0" smtClean="0"/>
              <a:t>Move (Overall project beam power reduced by 3x for economics) -&gt; from water-cooled to </a:t>
            </a:r>
            <a:r>
              <a:rPr lang="en-US" sz="1400" dirty="0" err="1" smtClean="0"/>
              <a:t>radiatively</a:t>
            </a:r>
            <a:r>
              <a:rPr lang="en-US" sz="1400" dirty="0" smtClean="0"/>
              <a:t> cooled target </a:t>
            </a:r>
          </a:p>
          <a:p>
            <a:pPr lvl="1"/>
            <a:r>
              <a:rPr lang="en-US" sz="1400" dirty="0" smtClean="0"/>
              <a:t>Above removes the need for a longer plunger tool as shown on left</a:t>
            </a:r>
          </a:p>
          <a:p>
            <a:pPr lvl="1"/>
            <a:r>
              <a:rPr lang="en-US" sz="1400" dirty="0"/>
              <a:t>Responsibility of remote handling changed from contractor to FNAL </a:t>
            </a:r>
            <a:endParaRPr lang="en-US" sz="1400" dirty="0" smtClean="0"/>
          </a:p>
          <a:p>
            <a:pPr lvl="1"/>
            <a:r>
              <a:rPr lang="en-US" sz="1400" dirty="0" smtClean="0"/>
              <a:t>Started from discussions of a moveable hot cell</a:t>
            </a:r>
          </a:p>
          <a:p>
            <a:pPr lvl="1"/>
            <a:r>
              <a:rPr lang="en-US" sz="1400" dirty="0" smtClean="0"/>
              <a:t>Minimize need for access through main PS hatch with temporary crane into high radiation area</a:t>
            </a:r>
          </a:p>
          <a:p>
            <a:pPr lvl="1"/>
            <a:r>
              <a:rPr lang="en-US" sz="1400" dirty="0" smtClean="0"/>
              <a:t>Given building layout and large span to reach PS hatch, requires very large crane ($$$)</a:t>
            </a:r>
          </a:p>
          <a:p>
            <a:pPr lvl="1"/>
            <a:r>
              <a:rPr lang="en-US" sz="1400" dirty="0" smtClean="0"/>
              <a:t>Minimize the need for massive shielding for hot cell/ manipulator arms (40 ton shield not shown in picture on left )</a:t>
            </a:r>
          </a:p>
          <a:p>
            <a:pPr marL="457200" lvl="1" indent="0">
              <a:buNone/>
            </a:pPr>
            <a:endParaRPr lang="en-US" sz="10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pPr marL="0" indent="0">
              <a:buNone/>
            </a:pPr>
            <a:endParaRPr lang="en-US" sz="1200" dirty="0" smtClean="0"/>
          </a:p>
          <a:p>
            <a:pPr marL="0" indent="0">
              <a:buNone/>
            </a:pPr>
            <a:endParaRPr lang="en-US" dirty="0"/>
          </a:p>
        </p:txBody>
      </p:sp>
      <p:sp>
        <p:nvSpPr>
          <p:cNvPr id="4" name="Date Placeholder 3"/>
          <p:cNvSpPr>
            <a:spLocks noGrp="1"/>
          </p:cNvSpPr>
          <p:nvPr>
            <p:ph type="dt" sz="half" idx="10"/>
          </p:nvPr>
        </p:nvSpPr>
        <p:spPr/>
        <p:txBody>
          <a:bodyPr/>
          <a:lstStyle/>
          <a:p>
            <a:pPr>
              <a:defRPr/>
            </a:pPr>
            <a:r>
              <a:rPr lang="en-US" smtClean="0"/>
              <a:t>10/22/14</a:t>
            </a:r>
            <a:endParaRPr lang="en-US" dirty="0"/>
          </a:p>
        </p:txBody>
      </p:sp>
      <p:sp>
        <p:nvSpPr>
          <p:cNvPr id="5" name="Footer Placeholder 4"/>
          <p:cNvSpPr>
            <a:spLocks noGrp="1"/>
          </p:cNvSpPr>
          <p:nvPr>
            <p:ph type="ftr" sz="quarter" idx="11"/>
          </p:nvPr>
        </p:nvSpPr>
        <p:spPr/>
        <p:txBody>
          <a:bodyPr/>
          <a:lstStyle/>
          <a:p>
            <a:pPr>
              <a:defRPr/>
            </a:pPr>
            <a:r>
              <a:rPr lang="en-US" smtClean="0"/>
              <a:t>R. Coleman - Mu2e CD-2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21</a:t>
            </a:fld>
            <a:endParaRPr lang="en-US" dirty="0"/>
          </a:p>
        </p:txBody>
      </p:sp>
      <p:pic>
        <p:nvPicPr>
          <p:cNvPr id="9" name="Picture 8"/>
          <p:cNvPicPr>
            <a:picLocks noChangeAspect="1"/>
          </p:cNvPicPr>
          <p:nvPr/>
        </p:nvPicPr>
        <p:blipFill>
          <a:blip r:embed="rId2"/>
          <a:stretch>
            <a:fillRect/>
          </a:stretch>
        </p:blipFill>
        <p:spPr>
          <a:xfrm>
            <a:off x="602869" y="1716088"/>
            <a:ext cx="3275143" cy="2068512"/>
          </a:xfrm>
          <a:prstGeom prst="rect">
            <a:avLst/>
          </a:prstGeom>
        </p:spPr>
      </p:pic>
      <p:pic>
        <p:nvPicPr>
          <p:cNvPr id="7" name="Picture 6"/>
          <p:cNvPicPr>
            <a:picLocks noChangeAspect="1"/>
          </p:cNvPicPr>
          <p:nvPr/>
        </p:nvPicPr>
        <p:blipFill>
          <a:blip r:embed="rId3"/>
          <a:stretch>
            <a:fillRect/>
          </a:stretch>
        </p:blipFill>
        <p:spPr>
          <a:xfrm>
            <a:off x="4813301" y="1568450"/>
            <a:ext cx="3403600" cy="2169500"/>
          </a:xfrm>
          <a:prstGeom prst="rect">
            <a:avLst/>
          </a:prstGeom>
        </p:spPr>
      </p:pic>
      <p:sp>
        <p:nvSpPr>
          <p:cNvPr id="10" name="Striped Right Arrow 9"/>
          <p:cNvSpPr/>
          <p:nvPr/>
        </p:nvSpPr>
        <p:spPr>
          <a:xfrm>
            <a:off x="4101353" y="2324100"/>
            <a:ext cx="540497" cy="484632"/>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217589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Changes since CD-1</a:t>
            </a:r>
            <a:endParaRPr lang="en-US" dirty="0"/>
          </a:p>
        </p:txBody>
      </p:sp>
      <p:sp>
        <p:nvSpPr>
          <p:cNvPr id="3" name="Content Placeholder 2"/>
          <p:cNvSpPr>
            <a:spLocks noGrp="1"/>
          </p:cNvSpPr>
          <p:nvPr>
            <p:ph idx="1"/>
          </p:nvPr>
        </p:nvSpPr>
        <p:spPr/>
        <p:txBody>
          <a:bodyPr/>
          <a:lstStyle/>
          <a:p>
            <a:r>
              <a:rPr lang="en-US" dirty="0" smtClean="0"/>
              <a:t>Heat &amp; Radiation Shield</a:t>
            </a:r>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smtClean="0"/>
          </a:p>
          <a:p>
            <a:endParaRPr lang="en-US" sz="1200" dirty="0"/>
          </a:p>
          <a:p>
            <a:pPr marL="0" indent="0">
              <a:buNone/>
            </a:pPr>
            <a:endParaRPr lang="en-US" sz="1200" dirty="0"/>
          </a:p>
          <a:p>
            <a:pPr lvl="1"/>
            <a:r>
              <a:rPr lang="en-US" sz="1600" dirty="0" smtClean="0"/>
              <a:t>Mass of Bronze reduced from 41 tons to 31 tons</a:t>
            </a:r>
          </a:p>
          <a:p>
            <a:pPr lvl="1"/>
            <a:r>
              <a:rPr lang="en-US" sz="1600" dirty="0" smtClean="0"/>
              <a:t>Water replaces some Bronze, serves as cooling &amp; neutron shielding</a:t>
            </a:r>
          </a:p>
          <a:p>
            <a:pPr lvl="1"/>
            <a:r>
              <a:rPr lang="en-US" sz="1600" dirty="0" smtClean="0"/>
              <a:t>Shape of Bronze simplified to cone plus cylindrical pipe, original had steps in radius, scalloped region</a:t>
            </a:r>
          </a:p>
          <a:p>
            <a:pPr lvl="1"/>
            <a:r>
              <a:rPr lang="en-US" sz="1600" dirty="0" smtClean="0"/>
              <a:t>Stainless Steel liner -&gt; Vacuum cleaner, vacuum surface area reduced</a:t>
            </a:r>
          </a:p>
          <a:p>
            <a:pPr lvl="1"/>
            <a:r>
              <a:rPr lang="en-US" sz="1600" dirty="0" smtClean="0"/>
              <a:t>Concerns about water cooling lines contact in shield eliminated, number of pipe connections reduced</a:t>
            </a:r>
          </a:p>
          <a:p>
            <a:endParaRPr lang="en-US" sz="1200" dirty="0"/>
          </a:p>
          <a:p>
            <a:pPr marL="0" indent="0">
              <a:buNone/>
            </a:pPr>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pPr marL="0" indent="0">
              <a:buNone/>
            </a:pPr>
            <a:endParaRPr lang="en-US" sz="1200" dirty="0" smtClean="0"/>
          </a:p>
          <a:p>
            <a:pPr marL="0" indent="0">
              <a:buNone/>
            </a:pPr>
            <a:endParaRPr lang="en-US" dirty="0"/>
          </a:p>
        </p:txBody>
      </p:sp>
      <p:sp>
        <p:nvSpPr>
          <p:cNvPr id="4" name="Date Placeholder 3"/>
          <p:cNvSpPr>
            <a:spLocks noGrp="1"/>
          </p:cNvSpPr>
          <p:nvPr>
            <p:ph type="dt" sz="half" idx="10"/>
          </p:nvPr>
        </p:nvSpPr>
        <p:spPr/>
        <p:txBody>
          <a:bodyPr/>
          <a:lstStyle/>
          <a:p>
            <a:pPr>
              <a:defRPr/>
            </a:pPr>
            <a:r>
              <a:rPr lang="en-US" smtClean="0"/>
              <a:t>10/22/14</a:t>
            </a:r>
            <a:endParaRPr lang="en-US" dirty="0"/>
          </a:p>
        </p:txBody>
      </p:sp>
      <p:sp>
        <p:nvSpPr>
          <p:cNvPr id="5" name="Footer Placeholder 4"/>
          <p:cNvSpPr>
            <a:spLocks noGrp="1"/>
          </p:cNvSpPr>
          <p:nvPr>
            <p:ph type="ftr" sz="quarter" idx="11"/>
          </p:nvPr>
        </p:nvSpPr>
        <p:spPr/>
        <p:txBody>
          <a:bodyPr/>
          <a:lstStyle/>
          <a:p>
            <a:pPr>
              <a:defRPr/>
            </a:pPr>
            <a:r>
              <a:rPr lang="en-US" smtClean="0"/>
              <a:t>R. Coleman - Mu2e CD-2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22</a:t>
            </a:fld>
            <a:endParaRPr lang="en-US" dirty="0"/>
          </a:p>
        </p:txBody>
      </p:sp>
      <p:pic>
        <p:nvPicPr>
          <p:cNvPr id="22" name="Picture 21"/>
          <p:cNvPicPr>
            <a:picLocks noChangeAspect="1"/>
          </p:cNvPicPr>
          <p:nvPr/>
        </p:nvPicPr>
        <p:blipFill>
          <a:blip r:embed="rId2"/>
          <a:stretch>
            <a:fillRect/>
          </a:stretch>
        </p:blipFill>
        <p:spPr>
          <a:xfrm>
            <a:off x="0" y="1955800"/>
            <a:ext cx="2692400" cy="1682750"/>
          </a:xfrm>
          <a:prstGeom prst="rect">
            <a:avLst/>
          </a:prstGeom>
        </p:spPr>
      </p:pic>
      <p:pic>
        <p:nvPicPr>
          <p:cNvPr id="23" name="Picture 22"/>
          <p:cNvPicPr>
            <a:picLocks noChangeAspect="1"/>
          </p:cNvPicPr>
          <p:nvPr/>
        </p:nvPicPr>
        <p:blipFill>
          <a:blip r:embed="rId3"/>
          <a:stretch>
            <a:fillRect/>
          </a:stretch>
        </p:blipFill>
        <p:spPr>
          <a:xfrm>
            <a:off x="2692400" y="2040382"/>
            <a:ext cx="2272553" cy="1524000"/>
          </a:xfrm>
          <a:prstGeom prst="rect">
            <a:avLst/>
          </a:prstGeom>
        </p:spPr>
      </p:pic>
      <p:pic>
        <p:nvPicPr>
          <p:cNvPr id="24" name="Picture 23" descr="D:\Current Jobs\Mu2e experiment\Mu2e Master Model 11-08-13\renderings\11-18-13 HRS TDR pics\section view-001.JPG"/>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a:stretch>
            <a:fillRect/>
          </a:stretch>
        </p:blipFill>
        <p:spPr bwMode="auto">
          <a:xfrm>
            <a:off x="5638800" y="1352463"/>
            <a:ext cx="3390900" cy="2286087"/>
          </a:xfrm>
          <a:prstGeom prst="rect">
            <a:avLst/>
          </a:prstGeom>
          <a:noFill/>
          <a:ln w="9525">
            <a:noFill/>
            <a:miter lim="800000"/>
            <a:headEnd/>
            <a:tailEnd/>
          </a:ln>
        </p:spPr>
      </p:pic>
      <p:sp>
        <p:nvSpPr>
          <p:cNvPr id="25" name="Striped Right Arrow 24"/>
          <p:cNvSpPr/>
          <p:nvPr/>
        </p:nvSpPr>
        <p:spPr>
          <a:xfrm>
            <a:off x="5098303" y="2317750"/>
            <a:ext cx="540497" cy="484632"/>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412437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 Engineering since CD-1</a:t>
            </a:r>
            <a:endParaRPr lang="en-US" dirty="0"/>
          </a:p>
        </p:txBody>
      </p:sp>
      <p:sp>
        <p:nvSpPr>
          <p:cNvPr id="3" name="Content Placeholder 2"/>
          <p:cNvSpPr>
            <a:spLocks noGrp="1"/>
          </p:cNvSpPr>
          <p:nvPr>
            <p:ph idx="1"/>
          </p:nvPr>
        </p:nvSpPr>
        <p:spPr/>
        <p:txBody>
          <a:bodyPr/>
          <a:lstStyle/>
          <a:p>
            <a:r>
              <a:rPr lang="en-US" dirty="0" smtClean="0"/>
              <a:t>Both design changes for Remote handling and HRS described on previous slides were motivated by Value Engineering</a:t>
            </a:r>
          </a:p>
          <a:p>
            <a:r>
              <a:rPr lang="en-US" dirty="0"/>
              <a:t>Proton Beam Absorber design simplified, cost effective</a:t>
            </a:r>
          </a:p>
          <a:p>
            <a:pPr lvl="1"/>
            <a:r>
              <a:rPr lang="en-US" dirty="0"/>
              <a:t>Machined Al plates for core replaced with "</a:t>
            </a:r>
            <a:r>
              <a:rPr lang="en-US" dirty="0" err="1"/>
              <a:t>boneyard</a:t>
            </a:r>
            <a:r>
              <a:rPr lang="en-US" dirty="0"/>
              <a:t>" steel</a:t>
            </a:r>
          </a:p>
          <a:p>
            <a:pPr lvl="1"/>
            <a:r>
              <a:rPr lang="en-US" dirty="0"/>
              <a:t>Much of concrete around core poured in place during civil construction rather than using blocks</a:t>
            </a:r>
          </a:p>
          <a:p>
            <a:r>
              <a:rPr lang="en-US" dirty="0" smtClean="0"/>
              <a:t>Proton Collimator design simplified, cost effective</a:t>
            </a:r>
          </a:p>
          <a:p>
            <a:pPr lvl="1"/>
            <a:r>
              <a:rPr lang="en-US" dirty="0" smtClean="0"/>
              <a:t>Motion of block inside vacuum changed, greatly reduces vacuum volume</a:t>
            </a:r>
          </a:p>
          <a:p>
            <a:pPr lvl="1"/>
            <a:r>
              <a:rPr lang="en-US" dirty="0" smtClean="0"/>
              <a:t>Further work with look at larger reduction in mass of steel used</a:t>
            </a:r>
          </a:p>
          <a:p>
            <a:pPr marL="457200" lvl="1" indent="0">
              <a:buNone/>
            </a:pPr>
            <a:endParaRPr lang="en-US" dirty="0" smtClean="0"/>
          </a:p>
          <a:p>
            <a:pPr lvl="1"/>
            <a:endParaRPr lang="en-US" dirty="0"/>
          </a:p>
        </p:txBody>
      </p:sp>
      <p:sp>
        <p:nvSpPr>
          <p:cNvPr id="4" name="Date Placeholder 3"/>
          <p:cNvSpPr>
            <a:spLocks noGrp="1"/>
          </p:cNvSpPr>
          <p:nvPr>
            <p:ph type="dt" sz="half" idx="10"/>
          </p:nvPr>
        </p:nvSpPr>
        <p:spPr/>
        <p:txBody>
          <a:bodyPr/>
          <a:lstStyle/>
          <a:p>
            <a:pPr>
              <a:defRPr/>
            </a:pPr>
            <a:r>
              <a:rPr lang="en-US" smtClean="0"/>
              <a:t>10/22/14</a:t>
            </a:r>
            <a:endParaRPr lang="en-US" dirty="0"/>
          </a:p>
        </p:txBody>
      </p:sp>
      <p:sp>
        <p:nvSpPr>
          <p:cNvPr id="5" name="Footer Placeholder 4"/>
          <p:cNvSpPr>
            <a:spLocks noGrp="1"/>
          </p:cNvSpPr>
          <p:nvPr>
            <p:ph type="ftr" sz="quarter" idx="11"/>
          </p:nvPr>
        </p:nvSpPr>
        <p:spPr/>
        <p:txBody>
          <a:bodyPr/>
          <a:lstStyle/>
          <a:p>
            <a:pPr>
              <a:defRPr/>
            </a:pPr>
            <a:r>
              <a:rPr lang="en-US" smtClean="0"/>
              <a:t>R. Coleman - Mu2e CD-2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23</a:t>
            </a:fld>
            <a:endParaRPr lang="en-US" dirty="0"/>
          </a:p>
        </p:txBody>
      </p:sp>
    </p:spTree>
    <p:extLst>
      <p:ext uri="{BB962C8B-B14F-4D97-AF65-F5344CB8AC3E}">
        <p14:creationId xmlns:p14="http://schemas.microsoft.com/office/powerpoint/2010/main" val="383452400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Value Engineering since CD-1- Rutherford Labs</a:t>
            </a:r>
            <a:endParaRPr lang="en-US" sz="2800" dirty="0"/>
          </a:p>
        </p:txBody>
      </p:sp>
      <p:sp>
        <p:nvSpPr>
          <p:cNvPr id="3" name="Content Placeholder 2"/>
          <p:cNvSpPr>
            <a:spLocks noGrp="1"/>
          </p:cNvSpPr>
          <p:nvPr>
            <p:ph idx="1"/>
          </p:nvPr>
        </p:nvSpPr>
        <p:spPr/>
        <p:txBody>
          <a:bodyPr/>
          <a:lstStyle/>
          <a:p>
            <a:r>
              <a:rPr lang="en-US" sz="1200" dirty="0"/>
              <a:t>here is a list of the value of equipment </a:t>
            </a:r>
            <a:r>
              <a:rPr lang="en-US" sz="1200" dirty="0" smtClean="0"/>
              <a:t>RAL has </a:t>
            </a:r>
            <a:r>
              <a:rPr lang="en-US" sz="1200" dirty="0"/>
              <a:t>used, or in some cases purchased specifically with no cost to the project:</a:t>
            </a:r>
          </a:p>
          <a:p>
            <a:r>
              <a:rPr lang="en-US" sz="1200" dirty="0"/>
              <a:t> </a:t>
            </a:r>
          </a:p>
          <a:p>
            <a:r>
              <a:rPr lang="en-US" sz="1200" dirty="0"/>
              <a:t>1.      Roger’s ‘little wire’ test rig – c.£10k(?) of relevant costs not including pulsed </a:t>
            </a:r>
            <a:r>
              <a:rPr lang="en-US" sz="1200" dirty="0" err="1"/>
              <a:t>psu</a:t>
            </a:r>
            <a:endParaRPr lang="en-US" sz="1200" dirty="0"/>
          </a:p>
          <a:p>
            <a:r>
              <a:rPr lang="en-US" sz="1200" dirty="0"/>
              <a:t>2.      Vacuum pumps (turbo + scroll), gauges (</a:t>
            </a:r>
            <a:r>
              <a:rPr lang="en-US" sz="1200" dirty="0" err="1"/>
              <a:t>Pirani</a:t>
            </a:r>
            <a:r>
              <a:rPr lang="en-US" sz="1200" dirty="0"/>
              <a:t> + Penning + Controller/Display)  - £9435</a:t>
            </a:r>
          </a:p>
          <a:p>
            <a:r>
              <a:rPr lang="en-US" sz="1200" dirty="0"/>
              <a:t>3.      Pulsed PSU (components and much of the effort)  c.£15k</a:t>
            </a:r>
          </a:p>
          <a:p>
            <a:r>
              <a:rPr lang="en-US" sz="1200" dirty="0"/>
              <a:t>4.      DC power supply for emissivity measurements c.£2k</a:t>
            </a:r>
          </a:p>
          <a:p>
            <a:r>
              <a:rPr lang="en-US" sz="1200" dirty="0"/>
              <a:t>5.      Induction PSU for future testing of prototype target £20k</a:t>
            </a:r>
          </a:p>
          <a:p>
            <a:r>
              <a:rPr lang="en-US" sz="1200" dirty="0"/>
              <a:t>6.      Tensile test facility £300k</a:t>
            </a:r>
          </a:p>
          <a:p>
            <a:r>
              <a:rPr lang="en-US" sz="1200" dirty="0"/>
              <a:t>7.      TGA test machine</a:t>
            </a:r>
          </a:p>
          <a:p>
            <a:r>
              <a:rPr lang="en-US" sz="1200" dirty="0"/>
              <a:t>8.      </a:t>
            </a:r>
            <a:r>
              <a:rPr lang="en-US" sz="1200" dirty="0" err="1"/>
              <a:t>Vac</a:t>
            </a:r>
            <a:r>
              <a:rPr lang="en-US" sz="1200" dirty="0"/>
              <a:t> furnace for baking out and stress relieving – Run in a large vacuum furnace @ </a:t>
            </a:r>
            <a:r>
              <a:rPr lang="en-US" sz="1200" dirty="0" err="1"/>
              <a:t>Culham</a:t>
            </a:r>
            <a:r>
              <a:rPr lang="en-US" sz="1200" dirty="0"/>
              <a:t> ~ £500/day </a:t>
            </a:r>
            <a:r>
              <a:rPr lang="en-US" sz="1200" dirty="0" smtClean="0"/>
              <a:t>(capital </a:t>
            </a:r>
            <a:r>
              <a:rPr lang="en-US" sz="1200" dirty="0"/>
              <a:t>cost ~£50,000 ?)</a:t>
            </a:r>
          </a:p>
          <a:p>
            <a:r>
              <a:rPr lang="it-IT" sz="1200" dirty="0"/>
              <a:t>9.      </a:t>
            </a:r>
            <a:r>
              <a:rPr lang="it-IT" sz="1200" dirty="0" err="1"/>
              <a:t>Oscilloscope</a:t>
            </a:r>
            <a:r>
              <a:rPr lang="it-IT" sz="1200" dirty="0"/>
              <a:t> - £2240</a:t>
            </a:r>
          </a:p>
          <a:p>
            <a:r>
              <a:rPr lang="it-IT" sz="1200" dirty="0"/>
              <a:t>10.   DAQ </a:t>
            </a:r>
            <a:r>
              <a:rPr lang="it-IT" sz="1200" dirty="0" err="1"/>
              <a:t>system</a:t>
            </a:r>
            <a:endParaRPr lang="it-IT" sz="1200" dirty="0"/>
          </a:p>
          <a:p>
            <a:r>
              <a:rPr lang="it-IT" sz="1200" dirty="0"/>
              <a:t>11.   Optical </a:t>
            </a:r>
            <a:r>
              <a:rPr lang="it-IT" sz="1200" dirty="0" err="1"/>
              <a:t>pyrometer</a:t>
            </a:r>
            <a:endParaRPr lang="it-IT" sz="1200" dirty="0"/>
          </a:p>
          <a:p>
            <a:r>
              <a:rPr lang="fi-FI" sz="1200" dirty="0"/>
              <a:t>12.   Digital </a:t>
            </a:r>
            <a:r>
              <a:rPr lang="fi-FI" sz="1200" dirty="0" err="1"/>
              <a:t>pyrometer</a:t>
            </a:r>
            <a:r>
              <a:rPr lang="fi-FI" sz="1200" dirty="0"/>
              <a:t> - £3175</a:t>
            </a:r>
          </a:p>
          <a:p>
            <a:r>
              <a:rPr lang="fi-FI" sz="1200" dirty="0"/>
              <a:t>13.   Optical </a:t>
            </a:r>
            <a:r>
              <a:rPr lang="fi-FI" sz="1200" dirty="0" err="1"/>
              <a:t>microscope</a:t>
            </a:r>
            <a:r>
              <a:rPr lang="fi-FI" sz="1200" dirty="0"/>
              <a:t> - £5k</a:t>
            </a:r>
          </a:p>
          <a:p>
            <a:r>
              <a:rPr lang="fi-FI" sz="1200" dirty="0"/>
              <a:t>14.   EDM capital </a:t>
            </a:r>
            <a:r>
              <a:rPr lang="fi-FI" sz="1200" dirty="0" err="1"/>
              <a:t>costs</a:t>
            </a:r>
            <a:r>
              <a:rPr lang="fi-FI" sz="1200" dirty="0"/>
              <a:t> (</a:t>
            </a:r>
            <a:r>
              <a:rPr lang="fi-FI" sz="1200" dirty="0" err="1"/>
              <a:t>running</a:t>
            </a:r>
            <a:r>
              <a:rPr lang="fi-FI" sz="1200" dirty="0"/>
              <a:t> </a:t>
            </a:r>
            <a:r>
              <a:rPr lang="fi-FI" sz="1200" dirty="0" err="1"/>
              <a:t>costs</a:t>
            </a:r>
            <a:r>
              <a:rPr lang="fi-FI" sz="1200" dirty="0"/>
              <a:t> </a:t>
            </a:r>
            <a:r>
              <a:rPr lang="fi-FI" sz="1200" dirty="0" err="1"/>
              <a:t>only</a:t>
            </a:r>
            <a:r>
              <a:rPr lang="fi-FI" sz="1200" dirty="0"/>
              <a:t> </a:t>
            </a:r>
            <a:r>
              <a:rPr lang="fi-FI" sz="1200" dirty="0" err="1"/>
              <a:t>paid</a:t>
            </a:r>
            <a:r>
              <a:rPr lang="fi-FI" sz="1200" dirty="0"/>
              <a:t> for?) Machine </a:t>
            </a:r>
            <a:r>
              <a:rPr lang="fi-FI" sz="1200" dirty="0" err="1"/>
              <a:t>cost</a:t>
            </a:r>
            <a:r>
              <a:rPr lang="fi-FI" sz="1200" dirty="0"/>
              <a:t> ~100k +VAT</a:t>
            </a:r>
          </a:p>
          <a:p>
            <a:r>
              <a:rPr lang="fi-FI" sz="1200" dirty="0"/>
              <a:t>15.   Laser fin </a:t>
            </a:r>
            <a:r>
              <a:rPr lang="fi-FI" sz="1200" dirty="0" err="1"/>
              <a:t>cutting</a:t>
            </a:r>
            <a:r>
              <a:rPr lang="fi-FI" sz="1200" dirty="0"/>
              <a:t> (</a:t>
            </a:r>
            <a:r>
              <a:rPr lang="fi-FI" sz="1200" dirty="0" err="1"/>
              <a:t>prototyping</a:t>
            </a:r>
            <a:r>
              <a:rPr lang="fi-FI" sz="1200" dirty="0"/>
              <a:t>)</a:t>
            </a:r>
          </a:p>
          <a:p>
            <a:r>
              <a:rPr lang="fi-FI" sz="1200" dirty="0"/>
              <a:t>16.   Advanced </a:t>
            </a:r>
            <a:r>
              <a:rPr lang="fi-FI" sz="1200" dirty="0" err="1"/>
              <a:t>metrology</a:t>
            </a:r>
            <a:r>
              <a:rPr lang="fi-FI" sz="1200" dirty="0"/>
              <a:t> </a:t>
            </a:r>
            <a:r>
              <a:rPr lang="fi-FI" sz="1200" dirty="0" err="1"/>
              <a:t>facilities</a:t>
            </a:r>
            <a:r>
              <a:rPr lang="fi-FI" sz="1200" dirty="0"/>
              <a:t> (3D </a:t>
            </a:r>
            <a:r>
              <a:rPr lang="fi-FI" sz="1200" dirty="0" err="1"/>
              <a:t>co-ordinate</a:t>
            </a:r>
            <a:r>
              <a:rPr lang="fi-FI" sz="1200" dirty="0"/>
              <a:t> </a:t>
            </a:r>
            <a:r>
              <a:rPr lang="fi-FI" sz="1200" dirty="0" err="1"/>
              <a:t>measuring</a:t>
            </a:r>
            <a:r>
              <a:rPr lang="fi-FI" sz="1200" dirty="0"/>
              <a:t> </a:t>
            </a:r>
            <a:r>
              <a:rPr lang="fi-FI" sz="1200" dirty="0" err="1"/>
              <a:t>machine</a:t>
            </a:r>
            <a:r>
              <a:rPr lang="fi-FI" sz="1200" dirty="0"/>
              <a:t>, </a:t>
            </a:r>
            <a:r>
              <a:rPr lang="fi-FI" sz="1200" dirty="0" err="1"/>
              <a:t>profilometry</a:t>
            </a:r>
            <a:r>
              <a:rPr lang="fi-FI" sz="1200" dirty="0"/>
              <a:t>, </a:t>
            </a:r>
            <a:r>
              <a:rPr lang="fi-FI" sz="1200" dirty="0" err="1"/>
              <a:t>non-contact</a:t>
            </a:r>
            <a:r>
              <a:rPr lang="fi-FI" sz="1200" dirty="0"/>
              <a:t> </a:t>
            </a:r>
            <a:r>
              <a:rPr lang="fi-FI" sz="1200" dirty="0" err="1"/>
              <a:t>measuring</a:t>
            </a:r>
            <a:r>
              <a:rPr lang="fi-FI" sz="1200" dirty="0"/>
              <a:t> </a:t>
            </a:r>
            <a:r>
              <a:rPr lang="fi-FI" sz="1200" dirty="0" err="1"/>
              <a:t>machine</a:t>
            </a:r>
            <a:r>
              <a:rPr lang="fi-FI" sz="1200" dirty="0"/>
              <a:t> </a:t>
            </a:r>
            <a:r>
              <a:rPr lang="fi-FI" sz="1200" dirty="0" err="1"/>
              <a:t>etc</a:t>
            </a:r>
            <a:r>
              <a:rPr lang="fi-FI" sz="1200" dirty="0"/>
              <a:t>) – A </a:t>
            </a:r>
            <a:r>
              <a:rPr lang="fi-FI" sz="1200" dirty="0" err="1"/>
              <a:t>number</a:t>
            </a:r>
            <a:r>
              <a:rPr lang="fi-FI" sz="1200" dirty="0"/>
              <a:t> of </a:t>
            </a:r>
            <a:r>
              <a:rPr lang="fi-FI" sz="1200" dirty="0" err="1"/>
              <a:t>high</a:t>
            </a:r>
            <a:r>
              <a:rPr lang="fi-FI" sz="1200" dirty="0"/>
              <a:t> </a:t>
            </a:r>
            <a:r>
              <a:rPr lang="fi-FI" sz="1200" dirty="0" err="1"/>
              <a:t>value</a:t>
            </a:r>
            <a:r>
              <a:rPr lang="fi-FI" sz="1200" dirty="0"/>
              <a:t> </a:t>
            </a:r>
            <a:r>
              <a:rPr lang="fi-FI" sz="1200" dirty="0" err="1"/>
              <a:t>instruments</a:t>
            </a:r>
            <a:endParaRPr lang="fi-FI" sz="1200" dirty="0"/>
          </a:p>
          <a:p>
            <a:r>
              <a:rPr lang="fi-FI" sz="1200" dirty="0"/>
              <a:t>17.   </a:t>
            </a:r>
            <a:r>
              <a:rPr lang="fi-FI" sz="1200" dirty="0" err="1"/>
              <a:t>Graphtec</a:t>
            </a:r>
            <a:r>
              <a:rPr lang="fi-FI" sz="1200" dirty="0"/>
              <a:t> </a:t>
            </a:r>
            <a:r>
              <a:rPr lang="fi-FI" sz="1200" dirty="0" err="1"/>
              <a:t>datalogger</a:t>
            </a:r>
            <a:r>
              <a:rPr lang="fi-FI" sz="1200" dirty="0"/>
              <a:t> - £2500</a:t>
            </a:r>
          </a:p>
          <a:p>
            <a:r>
              <a:rPr lang="fi-FI" sz="1200" dirty="0"/>
              <a:t>18.   ANSYS </a:t>
            </a:r>
            <a:r>
              <a:rPr lang="fi-FI" sz="1200" dirty="0" err="1"/>
              <a:t>multiphysics</a:t>
            </a:r>
            <a:r>
              <a:rPr lang="fi-FI" sz="1200" dirty="0"/>
              <a:t> </a:t>
            </a:r>
            <a:r>
              <a:rPr lang="fi-FI" sz="1200" dirty="0" err="1"/>
              <a:t>license</a:t>
            </a:r>
            <a:r>
              <a:rPr lang="fi-FI" sz="1200" dirty="0"/>
              <a:t> - £45k </a:t>
            </a:r>
            <a:r>
              <a:rPr lang="fi-FI" sz="1200" dirty="0" err="1"/>
              <a:t>purchase</a:t>
            </a:r>
            <a:r>
              <a:rPr lang="fi-FI" sz="1200" dirty="0"/>
              <a:t> </a:t>
            </a:r>
            <a:r>
              <a:rPr lang="fi-FI" sz="1200" dirty="0" err="1"/>
              <a:t>list</a:t>
            </a:r>
            <a:r>
              <a:rPr lang="fi-FI" sz="1200" dirty="0"/>
              <a:t> </a:t>
            </a:r>
            <a:r>
              <a:rPr lang="fi-FI" sz="1200" dirty="0" err="1"/>
              <a:t>price</a:t>
            </a:r>
            <a:r>
              <a:rPr lang="fi-FI" sz="1200" dirty="0"/>
              <a:t> plus £8.4k </a:t>
            </a:r>
            <a:r>
              <a:rPr lang="fi-FI" sz="1200" dirty="0" err="1"/>
              <a:t>pa</a:t>
            </a:r>
            <a:r>
              <a:rPr lang="fi-FI" sz="1200" dirty="0"/>
              <a:t> </a:t>
            </a:r>
            <a:r>
              <a:rPr lang="fi-FI" sz="1200" dirty="0" err="1"/>
              <a:t>support</a:t>
            </a:r>
            <a:endParaRPr lang="fi-FI" sz="1200" dirty="0"/>
          </a:p>
          <a:p>
            <a:r>
              <a:rPr lang="fi-FI" sz="1200" dirty="0"/>
              <a:t>19.   </a:t>
            </a:r>
            <a:r>
              <a:rPr lang="fi-FI" sz="1200" dirty="0" err="1"/>
              <a:t>Residual</a:t>
            </a:r>
            <a:r>
              <a:rPr lang="fi-FI" sz="1200" dirty="0"/>
              <a:t> </a:t>
            </a:r>
            <a:r>
              <a:rPr lang="fi-FI" sz="1200" dirty="0" err="1"/>
              <a:t>Gas</a:t>
            </a:r>
            <a:r>
              <a:rPr lang="fi-FI" sz="1200" dirty="0"/>
              <a:t> </a:t>
            </a:r>
            <a:r>
              <a:rPr lang="fi-FI" sz="1200" dirty="0" err="1"/>
              <a:t>Analyser</a:t>
            </a:r>
            <a:r>
              <a:rPr lang="fi-FI" sz="1200" dirty="0"/>
              <a:t> – c.£5k</a:t>
            </a:r>
            <a:endParaRPr lang="en-US" sz="1200" dirty="0" smtClean="0"/>
          </a:p>
          <a:p>
            <a:pPr lvl="1"/>
            <a:endParaRPr lang="en-US" dirty="0"/>
          </a:p>
        </p:txBody>
      </p:sp>
      <p:sp>
        <p:nvSpPr>
          <p:cNvPr id="4" name="Date Placeholder 3"/>
          <p:cNvSpPr>
            <a:spLocks noGrp="1"/>
          </p:cNvSpPr>
          <p:nvPr>
            <p:ph type="dt" sz="half" idx="10"/>
          </p:nvPr>
        </p:nvSpPr>
        <p:spPr/>
        <p:txBody>
          <a:bodyPr/>
          <a:lstStyle/>
          <a:p>
            <a:pPr>
              <a:defRPr/>
            </a:pPr>
            <a:r>
              <a:rPr lang="en-US" smtClean="0"/>
              <a:t>10/22/14</a:t>
            </a:r>
            <a:endParaRPr lang="en-US" dirty="0"/>
          </a:p>
        </p:txBody>
      </p:sp>
      <p:sp>
        <p:nvSpPr>
          <p:cNvPr id="5" name="Footer Placeholder 4"/>
          <p:cNvSpPr>
            <a:spLocks noGrp="1"/>
          </p:cNvSpPr>
          <p:nvPr>
            <p:ph type="ftr" sz="quarter" idx="11"/>
          </p:nvPr>
        </p:nvSpPr>
        <p:spPr/>
        <p:txBody>
          <a:bodyPr/>
          <a:lstStyle/>
          <a:p>
            <a:pPr>
              <a:defRPr/>
            </a:pPr>
            <a:r>
              <a:rPr lang="en-US" smtClean="0"/>
              <a:t>R. Coleman - Mu2e CD-2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24</a:t>
            </a:fld>
            <a:endParaRPr lang="en-US" dirty="0"/>
          </a:p>
        </p:txBody>
      </p:sp>
    </p:spTree>
    <p:extLst>
      <p:ext uri="{BB962C8B-B14F-4D97-AF65-F5344CB8AC3E}">
        <p14:creationId xmlns:p14="http://schemas.microsoft.com/office/powerpoint/2010/main" val="75418969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Risks</a:t>
            </a:r>
            <a:endParaRPr lang="en-US" dirty="0"/>
          </a:p>
        </p:txBody>
      </p:sp>
      <p:sp>
        <p:nvSpPr>
          <p:cNvPr id="3" name="Content Placeholder 2"/>
          <p:cNvSpPr>
            <a:spLocks noGrp="1"/>
          </p:cNvSpPr>
          <p:nvPr>
            <p:ph idx="1"/>
          </p:nvPr>
        </p:nvSpPr>
        <p:spPr/>
        <p:txBody>
          <a:bodyPr/>
          <a:lstStyle/>
          <a:p>
            <a:pPr marL="342900" lvl="4" indent="-342900">
              <a:buFont typeface="Arial" charset="0"/>
              <a:buChar char="•"/>
            </a:pPr>
            <a:r>
              <a:rPr lang="en-US" b="1" dirty="0">
                <a:latin typeface="+mn-lt"/>
              </a:rPr>
              <a:t>Poor quality vacuum reduces </a:t>
            </a:r>
            <a:r>
              <a:rPr lang="en-US" b="1" dirty="0" smtClean="0">
                <a:latin typeface="+mn-lt"/>
              </a:rPr>
              <a:t>target </a:t>
            </a:r>
            <a:r>
              <a:rPr lang="en-US" b="1" dirty="0">
                <a:latin typeface="+mn-lt"/>
              </a:rPr>
              <a:t>lifetime due to chemical </a:t>
            </a:r>
            <a:r>
              <a:rPr lang="en-US" b="1" dirty="0" smtClean="0">
                <a:latin typeface="+mn-lt"/>
              </a:rPr>
              <a:t>processes</a:t>
            </a:r>
          </a:p>
          <a:p>
            <a:pPr marL="800100" lvl="5" indent="-342900">
              <a:buFont typeface="Arial" charset="0"/>
              <a:buChar char="•"/>
            </a:pPr>
            <a:r>
              <a:rPr lang="en-US" sz="1600" dirty="0"/>
              <a:t>Erosion of the tungsten rod, supports and spoke material is expected due to oxidation and water vapor-induced corrosion from impurities in the vacuum. It is difficult to predict the erosion rate by these processes at the expected achievable vacuum level of 1 × 10</a:t>
            </a:r>
            <a:r>
              <a:rPr lang="en-US" sz="1600" baseline="30000" dirty="0"/>
              <a:t>-5</a:t>
            </a:r>
            <a:r>
              <a:rPr lang="en-US" sz="1600" dirty="0"/>
              <a:t> </a:t>
            </a:r>
            <a:r>
              <a:rPr lang="en-US" sz="1600" dirty="0" err="1"/>
              <a:t>Torr</a:t>
            </a:r>
            <a:r>
              <a:rPr lang="en-US" sz="1600" dirty="0"/>
              <a:t> due to uncertainties in the vacuum impurity constituents, uncertainties in the operating temperature as described above, and discrepancies and extrapolations in the data from different sources in the literature. </a:t>
            </a:r>
            <a:endParaRPr lang="en-US" sz="1600" dirty="0" smtClean="0"/>
          </a:p>
          <a:p>
            <a:pPr marL="800100" lvl="5" indent="-342900">
              <a:buFont typeface="Arial" charset="0"/>
              <a:buChar char="•"/>
            </a:pPr>
            <a:r>
              <a:rPr lang="en-US" sz="1600" dirty="0"/>
              <a:t>Mitigation </a:t>
            </a:r>
            <a:r>
              <a:rPr lang="en-US" sz="1600" dirty="0" smtClean="0"/>
              <a:t>strategy is </a:t>
            </a:r>
            <a:r>
              <a:rPr lang="en-US" sz="1600" dirty="0"/>
              <a:t>the extensive RAL </a:t>
            </a:r>
            <a:r>
              <a:rPr lang="en-US" sz="1600" dirty="0" smtClean="0"/>
              <a:t>studies: </a:t>
            </a:r>
            <a:r>
              <a:rPr lang="en-US" sz="1600" dirty="0"/>
              <a:t>measuring the effect, testing protective coatings, and exploring He cooling as an alternative.</a:t>
            </a:r>
          </a:p>
          <a:p>
            <a:pPr marL="457200" lvl="5" indent="0">
              <a:buNone/>
            </a:pPr>
            <a:endParaRPr lang="en-US" b="1" dirty="0" smtClean="0"/>
          </a:p>
          <a:p>
            <a:pPr marL="342900" lvl="4" indent="-342900">
              <a:buFont typeface="Arial" charset="0"/>
              <a:buChar char="•"/>
            </a:pPr>
            <a:r>
              <a:rPr lang="en-US" b="1" dirty="0" smtClean="0">
                <a:latin typeface="+mn-lt"/>
              </a:rPr>
              <a:t>Remote Handling needs redesign and cost increase if we abandon </a:t>
            </a:r>
            <a:r>
              <a:rPr lang="en-US" b="1" dirty="0" err="1" smtClean="0">
                <a:latin typeface="+mn-lt"/>
              </a:rPr>
              <a:t>radiatively</a:t>
            </a:r>
            <a:r>
              <a:rPr lang="en-US" b="1" dirty="0" smtClean="0">
                <a:latin typeface="+mn-lt"/>
              </a:rPr>
              <a:t> cooled target </a:t>
            </a:r>
          </a:p>
          <a:p>
            <a:pPr marL="800100" lvl="5" indent="-342900">
              <a:buFont typeface="Arial" charset="0"/>
              <a:buChar char="•"/>
            </a:pPr>
            <a:r>
              <a:rPr lang="en-US" sz="1600" dirty="0" smtClean="0"/>
              <a:t>Mitigation strategy </a:t>
            </a:r>
            <a:r>
              <a:rPr lang="en-US" sz="1600" dirty="0"/>
              <a:t>is </a:t>
            </a:r>
            <a:r>
              <a:rPr lang="en-US" sz="1600" dirty="0" smtClean="0"/>
              <a:t>to evaluate our option of above ground remote handling room with crane which has remote handling solution for either </a:t>
            </a:r>
            <a:r>
              <a:rPr lang="en-US" sz="1600" dirty="0" err="1" smtClean="0"/>
              <a:t>radiative</a:t>
            </a:r>
            <a:r>
              <a:rPr lang="en-US" sz="1600" dirty="0" smtClean="0"/>
              <a:t> or He cooled target.</a:t>
            </a:r>
            <a:endParaRPr lang="en-US" sz="1600" dirty="0"/>
          </a:p>
          <a:p>
            <a:pPr marL="457200" lvl="5" indent="0">
              <a:buNone/>
            </a:pPr>
            <a:endParaRPr lang="en-US" b="1" dirty="0"/>
          </a:p>
          <a:p>
            <a:endParaRPr lang="en-US" dirty="0"/>
          </a:p>
        </p:txBody>
      </p:sp>
      <p:sp>
        <p:nvSpPr>
          <p:cNvPr id="4" name="Date Placeholder 3"/>
          <p:cNvSpPr>
            <a:spLocks noGrp="1"/>
          </p:cNvSpPr>
          <p:nvPr>
            <p:ph type="dt" sz="half" idx="10"/>
          </p:nvPr>
        </p:nvSpPr>
        <p:spPr/>
        <p:txBody>
          <a:bodyPr/>
          <a:lstStyle/>
          <a:p>
            <a:pPr>
              <a:defRPr/>
            </a:pPr>
            <a:r>
              <a:rPr lang="en-US" smtClean="0"/>
              <a:t>10/22/14</a:t>
            </a:r>
            <a:endParaRPr lang="en-US" dirty="0"/>
          </a:p>
        </p:txBody>
      </p:sp>
      <p:sp>
        <p:nvSpPr>
          <p:cNvPr id="5" name="Footer Placeholder 4"/>
          <p:cNvSpPr>
            <a:spLocks noGrp="1"/>
          </p:cNvSpPr>
          <p:nvPr>
            <p:ph type="ftr" sz="quarter" idx="11"/>
          </p:nvPr>
        </p:nvSpPr>
        <p:spPr/>
        <p:txBody>
          <a:bodyPr/>
          <a:lstStyle/>
          <a:p>
            <a:pPr>
              <a:defRPr/>
            </a:pPr>
            <a:r>
              <a:rPr lang="en-US" smtClean="0"/>
              <a:t>R. Coleman - Mu2e CD-2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25</a:t>
            </a:fld>
            <a:endParaRPr lang="en-US" dirty="0"/>
          </a:p>
        </p:txBody>
      </p:sp>
    </p:spTree>
    <p:extLst>
      <p:ext uri="{BB962C8B-B14F-4D97-AF65-F5344CB8AC3E}">
        <p14:creationId xmlns:p14="http://schemas.microsoft.com/office/powerpoint/2010/main" val="25450942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Remaining work before CD-3</a:t>
            </a:r>
            <a:endParaRPr lang="en-US" dirty="0"/>
          </a:p>
        </p:txBody>
      </p:sp>
      <p:sp>
        <p:nvSpPr>
          <p:cNvPr id="3" name="Content Placeholder 2"/>
          <p:cNvSpPr>
            <a:spLocks noGrp="1"/>
          </p:cNvSpPr>
          <p:nvPr>
            <p:ph idx="1"/>
          </p:nvPr>
        </p:nvSpPr>
        <p:spPr>
          <a:xfrm>
            <a:off x="201613" y="569249"/>
            <a:ext cx="8672513" cy="5526751"/>
          </a:xfrm>
        </p:spPr>
        <p:txBody>
          <a:bodyPr/>
          <a:lstStyle/>
          <a:p>
            <a:pPr marL="0" indent="0">
              <a:buNone/>
            </a:pPr>
            <a:endParaRPr lang="en-US" dirty="0" smtClean="0"/>
          </a:p>
          <a:p>
            <a:r>
              <a:rPr lang="en-US" sz="2000" dirty="0" smtClean="0"/>
              <a:t>Complete Proton Beam Absorber and install during civil construction next year</a:t>
            </a:r>
          </a:p>
          <a:p>
            <a:endParaRPr lang="en-US" sz="2000" dirty="0"/>
          </a:p>
          <a:p>
            <a:r>
              <a:rPr lang="en-US" sz="2000" dirty="0" smtClean="0"/>
              <a:t>Complete the HRS assembly and transportation fixture design</a:t>
            </a:r>
          </a:p>
          <a:p>
            <a:endParaRPr lang="en-US" sz="2000" dirty="0"/>
          </a:p>
          <a:p>
            <a:r>
              <a:rPr lang="en-US" sz="2000" dirty="0" smtClean="0">
                <a:solidFill>
                  <a:schemeClr val="tx1"/>
                </a:solidFill>
              </a:rPr>
              <a:t>Evaluate the option of an overhead remote handling room with crane coverage added above existing PS hatch</a:t>
            </a:r>
          </a:p>
          <a:p>
            <a:pPr lvl="1"/>
            <a:r>
              <a:rPr lang="en-US" sz="2000" dirty="0" smtClean="0">
                <a:solidFill>
                  <a:schemeClr val="tx1"/>
                </a:solidFill>
              </a:rPr>
              <a:t>Civil bids done with and without underground RH room </a:t>
            </a:r>
          </a:p>
          <a:p>
            <a:pPr lvl="1"/>
            <a:r>
              <a:rPr lang="en-US" sz="2000" dirty="0" smtClean="0">
                <a:solidFill>
                  <a:schemeClr val="tx1"/>
                </a:solidFill>
              </a:rPr>
              <a:t>A first pass of redesign of "robot" into several modules done</a:t>
            </a:r>
          </a:p>
          <a:p>
            <a:pPr lvl="1"/>
            <a:r>
              <a:rPr lang="en-US" sz="2000" dirty="0" smtClean="0">
                <a:solidFill>
                  <a:schemeClr val="tx1"/>
                </a:solidFill>
              </a:rPr>
              <a:t>Detailed discussion with Accelerator Radiation Safety Group started</a:t>
            </a:r>
          </a:p>
          <a:p>
            <a:pPr lvl="1"/>
            <a:r>
              <a:rPr lang="en-US" sz="2000" dirty="0" smtClean="0">
                <a:solidFill>
                  <a:schemeClr val="tx1"/>
                </a:solidFill>
              </a:rPr>
              <a:t>After costs are developed for overhead, planning a review </a:t>
            </a:r>
          </a:p>
          <a:p>
            <a:pPr lvl="1"/>
            <a:endParaRPr lang="en-US" sz="2000" dirty="0" smtClean="0"/>
          </a:p>
          <a:p>
            <a:r>
              <a:rPr lang="en-US" sz="2000" dirty="0"/>
              <a:t>Based on completed target R&amp;D, decide on radiation cooled or He cooled </a:t>
            </a:r>
            <a:r>
              <a:rPr lang="en-US" sz="2000" dirty="0" smtClean="0"/>
              <a:t>target, modifications to RH, minimal if overhead solution is chosen</a:t>
            </a:r>
          </a:p>
          <a:p>
            <a:endParaRPr lang="en-US" sz="2000" dirty="0" smtClean="0"/>
          </a:p>
          <a:p>
            <a:endParaRPr lang="en-US" dirty="0"/>
          </a:p>
          <a:p>
            <a:endParaRPr lang="en-US" dirty="0" smtClean="0"/>
          </a:p>
          <a:p>
            <a:endParaRPr lang="en-US" dirty="0" smtClean="0"/>
          </a:p>
          <a:p>
            <a:pPr marL="0" indent="0">
              <a:buNone/>
            </a:pPr>
            <a:endParaRPr lang="en-US" dirty="0"/>
          </a:p>
        </p:txBody>
      </p:sp>
      <p:sp>
        <p:nvSpPr>
          <p:cNvPr id="4" name="Date Placeholder 3"/>
          <p:cNvSpPr>
            <a:spLocks noGrp="1"/>
          </p:cNvSpPr>
          <p:nvPr>
            <p:ph type="dt" sz="half" idx="10"/>
          </p:nvPr>
        </p:nvSpPr>
        <p:spPr/>
        <p:txBody>
          <a:bodyPr/>
          <a:lstStyle/>
          <a:p>
            <a:pPr>
              <a:defRPr/>
            </a:pPr>
            <a:r>
              <a:rPr lang="en-US" smtClean="0"/>
              <a:t>10/22/14</a:t>
            </a:r>
            <a:endParaRPr lang="en-US" dirty="0"/>
          </a:p>
        </p:txBody>
      </p:sp>
      <p:sp>
        <p:nvSpPr>
          <p:cNvPr id="5" name="Footer Placeholder 4"/>
          <p:cNvSpPr>
            <a:spLocks noGrp="1"/>
          </p:cNvSpPr>
          <p:nvPr>
            <p:ph type="ftr" sz="quarter" idx="11"/>
          </p:nvPr>
        </p:nvSpPr>
        <p:spPr/>
        <p:txBody>
          <a:bodyPr/>
          <a:lstStyle/>
          <a:p>
            <a:pPr>
              <a:defRPr/>
            </a:pPr>
            <a:r>
              <a:rPr lang="en-US" smtClean="0"/>
              <a:t>R. Coleman - Mu2e CD-2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26</a:t>
            </a:fld>
            <a:endParaRPr lang="en-US" dirty="0"/>
          </a:p>
        </p:txBody>
      </p:sp>
      <p:sp>
        <p:nvSpPr>
          <p:cNvPr id="7" name="TextBox 6"/>
          <p:cNvSpPr txBox="1"/>
          <p:nvPr/>
        </p:nvSpPr>
        <p:spPr>
          <a:xfrm>
            <a:off x="-1117600" y="2489200"/>
            <a:ext cx="184666" cy="461665"/>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94915495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Quality Assurance</a:t>
            </a:r>
            <a:endParaRPr lang="en-US" dirty="0"/>
          </a:p>
        </p:txBody>
      </p:sp>
      <p:sp>
        <p:nvSpPr>
          <p:cNvPr id="3" name="Content Placeholder 2"/>
          <p:cNvSpPr>
            <a:spLocks noGrp="1"/>
          </p:cNvSpPr>
          <p:nvPr>
            <p:ph idx="1"/>
          </p:nvPr>
        </p:nvSpPr>
        <p:spPr/>
        <p:txBody>
          <a:bodyPr/>
          <a:lstStyle/>
          <a:p>
            <a:r>
              <a:rPr lang="en-US" sz="1600" dirty="0" smtClean="0"/>
              <a:t>Every </a:t>
            </a:r>
            <a:r>
              <a:rPr lang="en-US" sz="1600" dirty="0"/>
              <a:t>part of the target will be thoroughly prototyped and tested off-line. A complete prototype will then be manufactured. All manufacturing and test methods will be thoroughly documented. The actual target supplied for experimental operation will use the same procedures as were developed for the prototype</a:t>
            </a:r>
            <a:r>
              <a:rPr lang="en-US" sz="1600" dirty="0" smtClean="0"/>
              <a:t>.</a:t>
            </a:r>
          </a:p>
          <a:p>
            <a:endParaRPr lang="en-US" sz="1600" dirty="0"/>
          </a:p>
          <a:p>
            <a:r>
              <a:rPr lang="en-US" sz="1600" dirty="0" smtClean="0"/>
              <a:t>Target Station sub-systems will </a:t>
            </a:r>
            <a:r>
              <a:rPr lang="en-US" sz="1600" dirty="0"/>
              <a:t>be designed and built in accordance with the requirements of the Fermilab Engineering Manual. The design of </a:t>
            </a:r>
            <a:r>
              <a:rPr lang="en-US" sz="1600" dirty="0" smtClean="0"/>
              <a:t>these systems </a:t>
            </a:r>
            <a:r>
              <a:rPr lang="en-US" sz="1600" dirty="0"/>
              <a:t>is monitored by in-progress design review during weekly meetings of the Target Station Group. The in-progress review is followed by a final project review. The design is documented in the requirements and specification documents, CAD model, and drawings. As-built dimensions will be checked against the fabrication drawings. Operation is verified as part of the fabrication process and again after </a:t>
            </a:r>
            <a:r>
              <a:rPr lang="en-US" sz="1600" dirty="0" smtClean="0"/>
              <a:t>installation</a:t>
            </a:r>
            <a:r>
              <a:rPr lang="en-US" sz="1600" dirty="0"/>
              <a:t>.</a:t>
            </a:r>
          </a:p>
        </p:txBody>
      </p:sp>
      <p:sp>
        <p:nvSpPr>
          <p:cNvPr id="4" name="Date Placeholder 3"/>
          <p:cNvSpPr>
            <a:spLocks noGrp="1"/>
          </p:cNvSpPr>
          <p:nvPr>
            <p:ph type="dt" sz="half" idx="10"/>
          </p:nvPr>
        </p:nvSpPr>
        <p:spPr/>
        <p:txBody>
          <a:bodyPr/>
          <a:lstStyle/>
          <a:p>
            <a:pPr>
              <a:defRPr/>
            </a:pPr>
            <a:r>
              <a:rPr lang="en-US" smtClean="0"/>
              <a:t>10/22/14</a:t>
            </a:r>
            <a:endParaRPr lang="en-US" dirty="0"/>
          </a:p>
        </p:txBody>
      </p:sp>
      <p:sp>
        <p:nvSpPr>
          <p:cNvPr id="5" name="Footer Placeholder 4"/>
          <p:cNvSpPr>
            <a:spLocks noGrp="1"/>
          </p:cNvSpPr>
          <p:nvPr>
            <p:ph type="ftr" sz="quarter" idx="11"/>
          </p:nvPr>
        </p:nvSpPr>
        <p:spPr/>
        <p:txBody>
          <a:bodyPr/>
          <a:lstStyle/>
          <a:p>
            <a:pPr>
              <a:defRPr/>
            </a:pPr>
            <a:r>
              <a:rPr lang="en-US" smtClean="0"/>
              <a:t>R. Coleman - Mu2e CD-2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27</a:t>
            </a:fld>
            <a:endParaRPr lang="en-US" dirty="0"/>
          </a:p>
        </p:txBody>
      </p:sp>
    </p:spTree>
    <p:extLst>
      <p:ext uri="{BB962C8B-B14F-4D97-AF65-F5344CB8AC3E}">
        <p14:creationId xmlns:p14="http://schemas.microsoft.com/office/powerpoint/2010/main" val="4466079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ES&amp;H</a:t>
            </a:r>
            <a:endParaRPr lang="en-US" dirty="0"/>
          </a:p>
        </p:txBody>
      </p:sp>
      <p:sp>
        <p:nvSpPr>
          <p:cNvPr id="3" name="Content Placeholder 2"/>
          <p:cNvSpPr>
            <a:spLocks noGrp="1"/>
          </p:cNvSpPr>
          <p:nvPr>
            <p:ph idx="1"/>
          </p:nvPr>
        </p:nvSpPr>
        <p:spPr/>
        <p:txBody>
          <a:bodyPr/>
          <a:lstStyle/>
          <a:p>
            <a:r>
              <a:rPr lang="en-US" dirty="0" smtClean="0"/>
              <a:t>Mu2e Hazard Analysis Document doc-</a:t>
            </a:r>
            <a:r>
              <a:rPr lang="en-US" dirty="0" err="1" smtClean="0"/>
              <a:t>db</a:t>
            </a:r>
            <a:r>
              <a:rPr lang="en-US" dirty="0" smtClean="0"/>
              <a:t> 675 covers a complete list of topics</a:t>
            </a:r>
          </a:p>
          <a:p>
            <a:endParaRPr lang="en-US" dirty="0"/>
          </a:p>
          <a:p>
            <a:r>
              <a:rPr lang="en-US" dirty="0" smtClean="0"/>
              <a:t>Two members from ES&amp;H group attend weekly Target Station meetings</a:t>
            </a:r>
          </a:p>
          <a:p>
            <a:endParaRPr lang="en-US" dirty="0" smtClean="0"/>
          </a:p>
          <a:p>
            <a:r>
              <a:rPr lang="en-US" dirty="0" smtClean="0"/>
              <a:t>Radiation Safety is particularly important for the Target Station, including:</a:t>
            </a:r>
          </a:p>
          <a:p>
            <a:pPr lvl="1"/>
            <a:r>
              <a:rPr lang="en-US" dirty="0" smtClean="0"/>
              <a:t>Prompt Dose</a:t>
            </a:r>
          </a:p>
          <a:p>
            <a:pPr lvl="1"/>
            <a:r>
              <a:rPr lang="en-US" dirty="0" smtClean="0"/>
              <a:t>Residual Dose</a:t>
            </a:r>
          </a:p>
          <a:p>
            <a:pPr lvl="1"/>
            <a:r>
              <a:rPr lang="en-US" dirty="0" smtClean="0"/>
              <a:t>Contamination</a:t>
            </a:r>
          </a:p>
          <a:p>
            <a:pPr lvl="1"/>
            <a:r>
              <a:rPr lang="en-US" dirty="0" smtClean="0"/>
              <a:t>Air and Ground Water Activation</a:t>
            </a:r>
          </a:p>
        </p:txBody>
      </p:sp>
      <p:sp>
        <p:nvSpPr>
          <p:cNvPr id="4" name="Date Placeholder 3"/>
          <p:cNvSpPr>
            <a:spLocks noGrp="1"/>
          </p:cNvSpPr>
          <p:nvPr>
            <p:ph type="dt" sz="half" idx="10"/>
          </p:nvPr>
        </p:nvSpPr>
        <p:spPr/>
        <p:txBody>
          <a:bodyPr/>
          <a:lstStyle/>
          <a:p>
            <a:pPr>
              <a:defRPr/>
            </a:pPr>
            <a:r>
              <a:rPr lang="en-US" smtClean="0"/>
              <a:t>10/22/14</a:t>
            </a:r>
            <a:endParaRPr lang="en-US" dirty="0"/>
          </a:p>
        </p:txBody>
      </p:sp>
      <p:sp>
        <p:nvSpPr>
          <p:cNvPr id="5" name="Footer Placeholder 4"/>
          <p:cNvSpPr>
            <a:spLocks noGrp="1"/>
          </p:cNvSpPr>
          <p:nvPr>
            <p:ph type="ftr" sz="quarter" idx="11"/>
          </p:nvPr>
        </p:nvSpPr>
        <p:spPr/>
        <p:txBody>
          <a:bodyPr/>
          <a:lstStyle/>
          <a:p>
            <a:pPr>
              <a:defRPr/>
            </a:pPr>
            <a:r>
              <a:rPr lang="en-US" smtClean="0"/>
              <a:t>R. Coleman - Mu2e CD-2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28</a:t>
            </a:fld>
            <a:endParaRPr lang="en-US" dirty="0"/>
          </a:p>
        </p:txBody>
      </p:sp>
    </p:spTree>
    <p:extLst>
      <p:ext uri="{BB962C8B-B14F-4D97-AF65-F5344CB8AC3E}">
        <p14:creationId xmlns:p14="http://schemas.microsoft.com/office/powerpoint/2010/main" val="380033427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Table</a:t>
            </a:r>
            <a:endParaRPr lang="en-US" dirty="0"/>
          </a:p>
        </p:txBody>
      </p:sp>
      <p:sp>
        <p:nvSpPr>
          <p:cNvPr id="4" name="Date Placeholder 3"/>
          <p:cNvSpPr>
            <a:spLocks noGrp="1"/>
          </p:cNvSpPr>
          <p:nvPr>
            <p:ph type="dt" sz="half" idx="10"/>
          </p:nvPr>
        </p:nvSpPr>
        <p:spPr/>
        <p:txBody>
          <a:bodyPr/>
          <a:lstStyle/>
          <a:p>
            <a:pPr>
              <a:defRPr/>
            </a:pPr>
            <a:r>
              <a:rPr lang="en-US" smtClean="0"/>
              <a:t>10/22/14</a:t>
            </a:r>
            <a:endParaRPr lang="en-US" dirty="0"/>
          </a:p>
        </p:txBody>
      </p:sp>
      <p:sp>
        <p:nvSpPr>
          <p:cNvPr id="5" name="Footer Placeholder 4"/>
          <p:cNvSpPr>
            <a:spLocks noGrp="1"/>
          </p:cNvSpPr>
          <p:nvPr>
            <p:ph type="ftr" sz="quarter" idx="11"/>
          </p:nvPr>
        </p:nvSpPr>
        <p:spPr/>
        <p:txBody>
          <a:bodyPr/>
          <a:lstStyle/>
          <a:p>
            <a:pPr>
              <a:defRPr/>
            </a:pPr>
            <a:r>
              <a:rPr lang="en-US" smtClean="0"/>
              <a:t>R. Coleman - Mu2e CD-2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29</a:t>
            </a:fld>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4112361975"/>
              </p:ext>
            </p:extLst>
          </p:nvPr>
        </p:nvGraphicFramePr>
        <p:xfrm>
          <a:off x="88901" y="1089026"/>
          <a:ext cx="8953499" cy="4389437"/>
        </p:xfrm>
        <a:graphic>
          <a:graphicData uri="http://schemas.openxmlformats.org/drawingml/2006/table">
            <a:tbl>
              <a:tblPr/>
              <a:tblGrid>
                <a:gridCol w="3488301"/>
                <a:gridCol w="883227"/>
                <a:gridCol w="883227"/>
                <a:gridCol w="883227"/>
                <a:gridCol w="883227"/>
                <a:gridCol w="874306"/>
                <a:gridCol w="1057984"/>
              </a:tblGrid>
              <a:tr h="231023">
                <a:tc>
                  <a:txBody>
                    <a:bodyPr/>
                    <a:lstStyle/>
                    <a:p>
                      <a:pPr algn="l" fontAlgn="b"/>
                      <a:r>
                        <a:rPr lang="en-US" sz="1400" b="0" i="0" u="none" strike="noStrike" dirty="0">
                          <a:effectLst/>
                          <a:latin typeface="Microsoft Sans Serif"/>
                        </a:rPr>
                        <a:t> </a:t>
                      </a:r>
                    </a:p>
                  </a:txBody>
                  <a:tcPr marL="0" marR="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gridSpan="3">
                  <a:txBody>
                    <a:bodyPr/>
                    <a:lstStyle/>
                    <a:p>
                      <a:pPr algn="ctr" fontAlgn="ctr"/>
                      <a:r>
                        <a:rPr lang="en-US" sz="1400" b="0" i="0" u="none" strike="noStrike" dirty="0">
                          <a:solidFill>
                            <a:srgbClr val="FFFFFF"/>
                          </a:solidFill>
                          <a:effectLst/>
                          <a:latin typeface="Arial"/>
                        </a:rPr>
                        <a:t>Base Cost (AY K$)</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hMerge="1">
                  <a:txBody>
                    <a:bodyPr/>
                    <a:lstStyle/>
                    <a:p>
                      <a:endParaRPr lang="en-US"/>
                    </a:p>
                  </a:txBody>
                  <a:tcPr/>
                </a:tc>
                <a:tc hMerge="1">
                  <a:txBody>
                    <a:bodyPr/>
                    <a:lstStyle/>
                    <a:p>
                      <a:endParaRPr lang="en-US"/>
                    </a:p>
                  </a:txBody>
                  <a:tcPr/>
                </a:tc>
                <a:tc>
                  <a:txBody>
                    <a:bodyPr/>
                    <a:lstStyle/>
                    <a:p>
                      <a:pPr algn="ctr" fontAlgn="ctr"/>
                      <a:r>
                        <a:rPr lang="en-US" sz="1400" b="0" i="0" u="none" strike="noStrike">
                          <a:solidFill>
                            <a:srgbClr val="FFFFFF"/>
                          </a:solidFill>
                          <a:effectLst/>
                          <a:latin typeface="Arial"/>
                        </a:rPr>
                        <a:t>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l" fontAlgn="ctr"/>
                      <a:r>
                        <a:rPr lang="en-US" sz="1400" b="0" i="0" u="none" strike="noStrike">
                          <a:solidFill>
                            <a:srgbClr val="FFFFFF"/>
                          </a:solidFill>
                          <a:effectLst/>
                          <a:latin typeface="Arial"/>
                        </a:rPr>
                        <a:t> </a:t>
                      </a: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l" fontAlgn="ctr"/>
                      <a:r>
                        <a:rPr lang="en-US" sz="1400" b="0" i="0" u="none" strike="noStrike">
                          <a:solidFill>
                            <a:srgbClr val="FFFFFF"/>
                          </a:solidFill>
                          <a:effectLst/>
                          <a:latin typeface="Arial"/>
                        </a:rPr>
                        <a:t> </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r>
              <a:tr h="1155115">
                <a:tc>
                  <a:txBody>
                    <a:bodyPr/>
                    <a:lstStyle/>
                    <a:p>
                      <a:pPr algn="l" fontAlgn="b"/>
                      <a:r>
                        <a:rPr lang="en-US" sz="1400" b="0" i="0" u="none" strike="noStrike" dirty="0">
                          <a:effectLst/>
                          <a:latin typeface="Microsoft Sans Serif"/>
                        </a:rPr>
                        <a:t> </a:t>
                      </a:r>
                    </a:p>
                  </a:txBody>
                  <a:tcPr marL="0" marR="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400" b="0" i="0" u="none" strike="noStrike">
                          <a:solidFill>
                            <a:srgbClr val="FFFFFF"/>
                          </a:solidFill>
                          <a:effectLst/>
                          <a:latin typeface="Arial"/>
                        </a:rPr>
                        <a:t>M&amp;S</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400" b="0" i="0" u="none" strike="noStrike">
                          <a:solidFill>
                            <a:srgbClr val="FFFFFF"/>
                          </a:solidFill>
                          <a:effectLst/>
                          <a:latin typeface="Arial"/>
                        </a:rPr>
                        <a:t>Labor</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400" b="0" i="0" u="none" strike="noStrike">
                          <a:solidFill>
                            <a:srgbClr val="FFFFFF"/>
                          </a:solidFill>
                          <a:effectLst/>
                          <a:latin typeface="Arial"/>
                        </a:rPr>
                        <a:t>Total</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200" b="0" i="0" u="none" strike="noStrike" dirty="0">
                          <a:solidFill>
                            <a:srgbClr val="FFFFFF"/>
                          </a:solidFill>
                          <a:effectLst/>
                          <a:latin typeface="Arial"/>
                        </a:rPr>
                        <a:t>Estimate Uncertainty (on remaining budget)</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200" b="0" i="0" u="none" strike="noStrike" dirty="0">
                          <a:solidFill>
                            <a:srgbClr val="FFFFFF"/>
                          </a:solidFill>
                          <a:effectLst/>
                          <a:latin typeface="Arial"/>
                        </a:rPr>
                        <a:t>% Contingency on (on remaining budget)</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400" b="0" i="0" u="none" strike="noStrike">
                          <a:solidFill>
                            <a:srgbClr val="FFFFFF"/>
                          </a:solidFill>
                          <a:effectLst/>
                          <a:latin typeface="Arial"/>
                        </a:rPr>
                        <a:t>Total Cost</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r>
              <a:tr h="462046">
                <a:tc>
                  <a:txBody>
                    <a:bodyPr/>
                    <a:lstStyle/>
                    <a:p>
                      <a:pPr algn="l" fontAlgn="ctr"/>
                      <a:r>
                        <a:rPr lang="en-US" sz="1400" b="0" i="0" u="none" strike="noStrike" dirty="0">
                          <a:effectLst/>
                          <a:latin typeface="Microsoft Sans Serif"/>
                        </a:rPr>
                        <a:t>475.02.09.01 Simulations and Calculations</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ctr"/>
                      <a:r>
                        <a:rPr lang="en-US" sz="1400" b="0" i="0" u="none" strike="noStrike">
                          <a:effectLst/>
                          <a:latin typeface="Microsoft Sans Serif"/>
                        </a:rPr>
                        <a:t>67</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ctr"/>
                      <a:r>
                        <a:rPr lang="en-US" sz="1400" b="0" i="0" u="none" strike="noStrike">
                          <a:effectLst/>
                          <a:latin typeface="Microsoft Sans Serif"/>
                        </a:rPr>
                        <a:t>1,329</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ctr"/>
                      <a:r>
                        <a:rPr lang="en-US" sz="1400" b="0" i="0" u="none" strike="noStrike">
                          <a:effectLst/>
                          <a:latin typeface="Microsoft Sans Serif"/>
                        </a:rPr>
                        <a:t>1,396</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ctr"/>
                      <a:r>
                        <a:rPr lang="en-US" sz="1400" b="0" i="0" u="none" strike="noStrike">
                          <a:effectLst/>
                          <a:latin typeface="Microsoft Sans Serif"/>
                        </a:rPr>
                        <a:t>171</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b"/>
                      <a:r>
                        <a:rPr lang="en-US" sz="1400" b="0" i="0" u="none" strike="noStrike">
                          <a:effectLst/>
                          <a:latin typeface="Microsoft Sans Serif"/>
                        </a:rPr>
                        <a:t>31%</a:t>
                      </a:r>
                    </a:p>
                  </a:txBody>
                  <a:tcPr marL="0" marR="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ctr"/>
                      <a:r>
                        <a:rPr lang="en-US" sz="1400" b="0" i="0" u="none" strike="noStrike" dirty="0">
                          <a:effectLst/>
                          <a:latin typeface="Microsoft Sans Serif"/>
                        </a:rPr>
                        <a:t>1,567</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r>
              <a:tr h="231023">
                <a:tc>
                  <a:txBody>
                    <a:bodyPr/>
                    <a:lstStyle/>
                    <a:p>
                      <a:pPr algn="l" fontAlgn="ctr"/>
                      <a:r>
                        <a:rPr lang="en-US" sz="1400" b="0" i="0" u="none" strike="noStrike" dirty="0">
                          <a:effectLst/>
                          <a:latin typeface="Microsoft Sans Serif"/>
                        </a:rPr>
                        <a:t>475.02.09.02 Fabricate Target</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ctr"/>
                      <a:r>
                        <a:rPr lang="en-US" sz="1400" b="0" i="0" u="none" strike="noStrike">
                          <a:effectLst/>
                          <a:latin typeface="Microsoft Sans Serif"/>
                        </a:rPr>
                        <a:t>1,863</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ctr"/>
                      <a:r>
                        <a:rPr lang="en-US" sz="1400" b="0" i="0" u="none" strike="noStrike">
                          <a:effectLst/>
                          <a:latin typeface="Microsoft Sans Serif"/>
                        </a:rPr>
                        <a:t>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ctr"/>
                      <a:r>
                        <a:rPr lang="en-US" sz="1400" b="0" i="0" u="none" strike="noStrike">
                          <a:effectLst/>
                          <a:latin typeface="Microsoft Sans Serif"/>
                        </a:rPr>
                        <a:t>1,863</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ctr"/>
                      <a:r>
                        <a:rPr lang="en-US" sz="1400" b="0" i="0" u="none" strike="noStrike">
                          <a:effectLst/>
                          <a:latin typeface="Microsoft Sans Serif"/>
                        </a:rPr>
                        <a:t>497</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b"/>
                      <a:r>
                        <a:rPr lang="en-US" sz="1400" b="0" i="0" u="none" strike="noStrike">
                          <a:effectLst/>
                          <a:latin typeface="Microsoft Sans Serif"/>
                        </a:rPr>
                        <a:t>41%</a:t>
                      </a:r>
                    </a:p>
                  </a:txBody>
                  <a:tcPr marL="0" marR="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ctr"/>
                      <a:r>
                        <a:rPr lang="en-US" sz="1400" b="0" i="0" u="none" strike="noStrike">
                          <a:effectLst/>
                          <a:latin typeface="Microsoft Sans Serif"/>
                        </a:rPr>
                        <a:t>2,360</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r>
              <a:tr h="231023">
                <a:tc>
                  <a:txBody>
                    <a:bodyPr/>
                    <a:lstStyle/>
                    <a:p>
                      <a:pPr algn="l" fontAlgn="ctr"/>
                      <a:r>
                        <a:rPr lang="sv-SE" sz="1400" b="0" i="0" u="none" strike="noStrike" dirty="0">
                          <a:effectLst/>
                          <a:latin typeface="Microsoft Sans Serif"/>
                        </a:rPr>
                        <a:t>475.02.09.03 Target Handling</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ctr"/>
                      <a:r>
                        <a:rPr lang="en-US" sz="1400" b="0" i="0" u="none" strike="noStrike">
                          <a:effectLst/>
                          <a:latin typeface="Microsoft Sans Serif"/>
                        </a:rPr>
                        <a:t>1,177</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ctr"/>
                      <a:r>
                        <a:rPr lang="en-US" sz="1400" b="0" i="0" u="none" strike="noStrike">
                          <a:effectLst/>
                          <a:latin typeface="Microsoft Sans Serif"/>
                        </a:rPr>
                        <a:t>1,457</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ctr"/>
                      <a:r>
                        <a:rPr lang="en-US" sz="1400" b="0" i="0" u="none" strike="noStrike">
                          <a:effectLst/>
                          <a:latin typeface="Microsoft Sans Serif"/>
                        </a:rPr>
                        <a:t>2,634</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ctr"/>
                      <a:r>
                        <a:rPr lang="en-US" sz="1400" b="0" i="0" u="none" strike="noStrike">
                          <a:effectLst/>
                          <a:latin typeface="Microsoft Sans Serif"/>
                        </a:rPr>
                        <a:t>777</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b"/>
                      <a:r>
                        <a:rPr lang="en-US" sz="1400" b="0" i="0" u="none" strike="noStrike">
                          <a:effectLst/>
                          <a:latin typeface="Microsoft Sans Serif"/>
                        </a:rPr>
                        <a:t>33%</a:t>
                      </a:r>
                    </a:p>
                  </a:txBody>
                  <a:tcPr marL="0" marR="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ctr"/>
                      <a:r>
                        <a:rPr lang="en-US" sz="1400" b="0" i="0" u="none" strike="noStrike">
                          <a:effectLst/>
                          <a:latin typeface="Microsoft Sans Serif"/>
                        </a:rPr>
                        <a:t>3,410</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r>
              <a:tr h="462046">
                <a:tc>
                  <a:txBody>
                    <a:bodyPr/>
                    <a:lstStyle/>
                    <a:p>
                      <a:pPr algn="l" fontAlgn="ctr"/>
                      <a:r>
                        <a:rPr lang="en-US" sz="1400" b="0" i="0" u="none" strike="noStrike">
                          <a:effectLst/>
                          <a:latin typeface="Microsoft Sans Serif"/>
                        </a:rPr>
                        <a:t>475.02.09.04 Production Solenoid Heat &amp; Radiation Shield</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ctr"/>
                      <a:r>
                        <a:rPr lang="en-US" sz="1400" b="0" i="0" u="none" strike="noStrike" dirty="0">
                          <a:effectLst/>
                          <a:latin typeface="Microsoft Sans Serif"/>
                        </a:rPr>
                        <a:t>2,632</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ctr"/>
                      <a:r>
                        <a:rPr lang="en-US" sz="1400" b="0" i="0" u="none" strike="noStrike">
                          <a:effectLst/>
                          <a:latin typeface="Microsoft Sans Serif"/>
                        </a:rPr>
                        <a:t>200</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ctr"/>
                      <a:r>
                        <a:rPr lang="en-US" sz="1400" b="0" i="0" u="none" strike="noStrike">
                          <a:effectLst/>
                          <a:latin typeface="Microsoft Sans Serif"/>
                        </a:rPr>
                        <a:t>2,831</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ctr"/>
                      <a:r>
                        <a:rPr lang="en-US" sz="1400" b="0" i="0" u="none" strike="noStrike">
                          <a:effectLst/>
                          <a:latin typeface="Microsoft Sans Serif"/>
                        </a:rPr>
                        <a:t>875</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b"/>
                      <a:r>
                        <a:rPr lang="en-US" sz="1400" b="0" i="0" u="none" strike="noStrike">
                          <a:effectLst/>
                          <a:latin typeface="Microsoft Sans Serif"/>
                        </a:rPr>
                        <a:t>32%</a:t>
                      </a:r>
                    </a:p>
                  </a:txBody>
                  <a:tcPr marL="0" marR="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ctr"/>
                      <a:r>
                        <a:rPr lang="en-US" sz="1400" b="0" i="0" u="none" strike="noStrike" dirty="0">
                          <a:effectLst/>
                          <a:latin typeface="Microsoft Sans Serif"/>
                        </a:rPr>
                        <a:t>3,706</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r>
              <a:tr h="462046">
                <a:tc>
                  <a:txBody>
                    <a:bodyPr/>
                    <a:lstStyle/>
                    <a:p>
                      <a:pPr algn="l" fontAlgn="ctr"/>
                      <a:r>
                        <a:rPr lang="en-US" sz="1400" b="0" i="0" u="none" strike="noStrike">
                          <a:effectLst/>
                          <a:latin typeface="Microsoft Sans Serif"/>
                        </a:rPr>
                        <a:t>475.02.09.05 Target Station Proton Beam Absorber</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ctr"/>
                      <a:r>
                        <a:rPr lang="en-US" sz="1400" b="0" i="0" u="none" strike="noStrike">
                          <a:effectLst/>
                          <a:latin typeface="Microsoft Sans Serif"/>
                        </a:rPr>
                        <a:t>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ctr"/>
                      <a:r>
                        <a:rPr lang="en-US" sz="1400" b="0" i="0" u="none" strike="noStrike">
                          <a:effectLst/>
                          <a:latin typeface="Microsoft Sans Serif"/>
                        </a:rPr>
                        <a:t>57</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ctr"/>
                      <a:r>
                        <a:rPr lang="en-US" sz="1400" b="0" i="0" u="none" strike="noStrike">
                          <a:effectLst/>
                          <a:latin typeface="Microsoft Sans Serif"/>
                        </a:rPr>
                        <a:t>57</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ctr"/>
                      <a:r>
                        <a:rPr lang="en-US" sz="1400" b="0" i="0" u="none" strike="noStrike">
                          <a:effectLst/>
                          <a:latin typeface="Microsoft Sans Serif"/>
                        </a:rPr>
                        <a:t>14</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b"/>
                      <a:r>
                        <a:rPr lang="en-US" sz="1400" b="0" i="0" u="none" strike="noStrike">
                          <a:effectLst/>
                          <a:latin typeface="Microsoft Sans Serif"/>
                        </a:rPr>
                        <a:t>53%</a:t>
                      </a:r>
                    </a:p>
                  </a:txBody>
                  <a:tcPr marL="0" marR="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ctr"/>
                      <a:r>
                        <a:rPr lang="en-US" sz="1400" b="0" i="0" u="none" strike="noStrike">
                          <a:effectLst/>
                          <a:latin typeface="Microsoft Sans Serif"/>
                        </a:rPr>
                        <a:t>71</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r>
              <a:tr h="462046">
                <a:tc>
                  <a:txBody>
                    <a:bodyPr/>
                    <a:lstStyle/>
                    <a:p>
                      <a:pPr algn="l" fontAlgn="ctr"/>
                      <a:r>
                        <a:rPr lang="en-US" sz="1400" b="0" i="0" u="none" strike="noStrike">
                          <a:effectLst/>
                          <a:latin typeface="Microsoft Sans Serif"/>
                        </a:rPr>
                        <a:t>475.02.09.06 Solenoid &amp; HRS Protection Collimator</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ctr"/>
                      <a:r>
                        <a:rPr lang="en-US" sz="1400" b="0" i="0" u="none" strike="noStrike">
                          <a:effectLst/>
                          <a:latin typeface="Microsoft Sans Serif"/>
                        </a:rPr>
                        <a:t>126</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ctr"/>
                      <a:r>
                        <a:rPr lang="en-US" sz="1400" b="0" i="0" u="none" strike="noStrike">
                          <a:effectLst/>
                          <a:latin typeface="Microsoft Sans Serif"/>
                        </a:rPr>
                        <a:t>201</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ctr"/>
                      <a:r>
                        <a:rPr lang="en-US" sz="1400" b="0" i="0" u="none" strike="noStrike">
                          <a:effectLst/>
                          <a:latin typeface="Microsoft Sans Serif"/>
                        </a:rPr>
                        <a:t>326</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ctr"/>
                      <a:r>
                        <a:rPr lang="en-US" sz="1400" b="0" i="0" u="none" strike="noStrike">
                          <a:effectLst/>
                          <a:latin typeface="Microsoft Sans Serif"/>
                        </a:rPr>
                        <a:t>128</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b"/>
                      <a:r>
                        <a:rPr lang="en-US" sz="1400" b="0" i="0" u="none" strike="noStrike">
                          <a:effectLst/>
                          <a:latin typeface="Microsoft Sans Serif"/>
                        </a:rPr>
                        <a:t>42%</a:t>
                      </a:r>
                    </a:p>
                  </a:txBody>
                  <a:tcPr marL="0" marR="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ctr"/>
                      <a:r>
                        <a:rPr lang="en-US" sz="1400" b="0" i="0" u="none" strike="noStrike">
                          <a:effectLst/>
                          <a:latin typeface="Microsoft Sans Serif"/>
                        </a:rPr>
                        <a:t>454</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r>
              <a:tr h="231023">
                <a:tc>
                  <a:txBody>
                    <a:bodyPr/>
                    <a:lstStyle/>
                    <a:p>
                      <a:pPr algn="l" fontAlgn="ctr"/>
                      <a:r>
                        <a:rPr lang="en-US" sz="1400" b="0" i="0" u="none" strike="noStrike">
                          <a:effectLst/>
                          <a:latin typeface="Microsoft Sans Serif"/>
                        </a:rPr>
                        <a:t>475.02.09.07 Hatch Shielding Blocks</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ctr"/>
                      <a:r>
                        <a:rPr lang="en-US" sz="1400" b="0" i="0" u="none" strike="noStrike">
                          <a:effectLst/>
                          <a:latin typeface="Microsoft Sans Serif"/>
                        </a:rPr>
                        <a:t>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ctr"/>
                      <a:r>
                        <a:rPr lang="en-US" sz="1400" b="0" i="0" u="none" strike="noStrike">
                          <a:effectLst/>
                          <a:latin typeface="Microsoft Sans Serif"/>
                        </a:rPr>
                        <a:t>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ctr"/>
                      <a:r>
                        <a:rPr lang="en-US" sz="1400" b="0" i="0" u="none" strike="noStrike">
                          <a:effectLst/>
                          <a:latin typeface="Microsoft Sans Serif"/>
                        </a:rPr>
                        <a:t>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ctr"/>
                      <a:r>
                        <a:rPr lang="en-US" sz="1400" b="0" i="0" u="none" strike="noStrike">
                          <a:effectLst/>
                          <a:latin typeface="Microsoft Sans Serif"/>
                        </a:rPr>
                        <a:t>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b"/>
                      <a:r>
                        <a:rPr lang="en-US" sz="1400" b="0" i="0" u="none" strike="noStrike">
                          <a:effectLst/>
                          <a:latin typeface="Microsoft Sans Serif"/>
                        </a:rPr>
                        <a:t>n/a</a:t>
                      </a:r>
                    </a:p>
                  </a:txBody>
                  <a:tcPr marL="0" marR="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ctr"/>
                      <a:r>
                        <a:rPr lang="en-US" sz="1400" b="0" i="0" u="none" strike="noStrike">
                          <a:effectLst/>
                          <a:latin typeface="Microsoft Sans Serif"/>
                        </a:rPr>
                        <a:t>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r>
              <a:tr h="231023">
                <a:tc>
                  <a:txBody>
                    <a:bodyPr/>
                    <a:lstStyle/>
                    <a:p>
                      <a:pPr algn="l" fontAlgn="ctr"/>
                      <a:r>
                        <a:rPr lang="en-US" sz="1400" b="0" i="0" u="none" strike="noStrike">
                          <a:effectLst/>
                          <a:latin typeface="Microsoft Sans Serif"/>
                        </a:rPr>
                        <a:t>475.02.09.08 Technical Documentation</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ctr"/>
                      <a:r>
                        <a:rPr lang="en-US" sz="1400" b="0" i="0" u="none" strike="noStrike">
                          <a:effectLst/>
                          <a:latin typeface="Microsoft Sans Serif"/>
                        </a:rPr>
                        <a:t>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ctr"/>
                      <a:r>
                        <a:rPr lang="en-US" sz="1400" b="0" i="0" u="none" strike="noStrike">
                          <a:effectLst/>
                          <a:latin typeface="Microsoft Sans Serif"/>
                        </a:rPr>
                        <a:t>1,240</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ctr"/>
                      <a:r>
                        <a:rPr lang="en-US" sz="1400" b="0" i="0" u="none" strike="noStrike">
                          <a:effectLst/>
                          <a:latin typeface="Microsoft Sans Serif"/>
                        </a:rPr>
                        <a:t>1,240</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ctr"/>
                      <a:r>
                        <a:rPr lang="en-US" sz="1400" b="0" i="0" u="none" strike="noStrike">
                          <a:effectLst/>
                          <a:latin typeface="Microsoft Sans Serif"/>
                        </a:rPr>
                        <a:t>245</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b"/>
                      <a:r>
                        <a:rPr lang="en-US" sz="1400" b="0" i="0" u="none" strike="noStrike">
                          <a:effectLst/>
                          <a:latin typeface="Microsoft Sans Serif"/>
                        </a:rPr>
                        <a:t>22%</a:t>
                      </a:r>
                    </a:p>
                  </a:txBody>
                  <a:tcPr marL="0" marR="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ctr"/>
                      <a:r>
                        <a:rPr lang="en-US" sz="1400" b="0" i="0" u="none" strike="noStrike">
                          <a:effectLst/>
                          <a:latin typeface="Microsoft Sans Serif"/>
                        </a:rPr>
                        <a:t>1,485</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r>
              <a:tr h="231023">
                <a:tc>
                  <a:txBody>
                    <a:bodyPr/>
                    <a:lstStyle/>
                    <a:p>
                      <a:pPr algn="l" fontAlgn="ctr"/>
                      <a:r>
                        <a:rPr lang="en-US" sz="1400" b="0" i="0" u="none" strike="noStrike">
                          <a:effectLst/>
                          <a:latin typeface="Microsoft Sans Serif"/>
                        </a:rPr>
                        <a:t>Grand Total</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ctr"/>
                      <a:r>
                        <a:rPr lang="en-US" sz="1400" b="0" i="0" u="none" strike="noStrike">
                          <a:effectLst/>
                          <a:latin typeface="Microsoft Sans Serif"/>
                        </a:rPr>
                        <a:t>5,863</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ctr"/>
                      <a:r>
                        <a:rPr lang="en-US" sz="1400" b="0" i="0" u="none" strike="noStrike">
                          <a:effectLst/>
                          <a:latin typeface="Microsoft Sans Serif"/>
                        </a:rPr>
                        <a:t>4,483</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ctr"/>
                      <a:r>
                        <a:rPr lang="en-US" sz="1400" b="0" i="0" u="none" strike="noStrike">
                          <a:effectLst/>
                          <a:latin typeface="Microsoft Sans Serif"/>
                        </a:rPr>
                        <a:t>10,346</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ctr"/>
                      <a:r>
                        <a:rPr lang="en-US" sz="1400" b="0" i="0" u="none" strike="noStrike" dirty="0">
                          <a:effectLst/>
                          <a:latin typeface="Microsoft Sans Serif"/>
                        </a:rPr>
                        <a:t>2,706</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b"/>
                      <a:r>
                        <a:rPr lang="en-US" sz="1400" b="0" i="0" u="none" strike="noStrike" dirty="0">
                          <a:effectLst/>
                          <a:latin typeface="Microsoft Sans Serif"/>
                        </a:rPr>
                        <a:t>32%</a:t>
                      </a:r>
                    </a:p>
                  </a:txBody>
                  <a:tcPr marL="0" marR="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ctr"/>
                      <a:r>
                        <a:rPr lang="en-US" sz="1400" b="0" i="0" u="none" strike="noStrike" dirty="0">
                          <a:effectLst/>
                          <a:latin typeface="Microsoft Sans Serif"/>
                        </a:rPr>
                        <a:t>13,053</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r>
            </a:tbl>
          </a:graphicData>
        </a:graphic>
      </p:graphicFrame>
    </p:spTree>
    <p:extLst>
      <p:ext uri="{BB962C8B-B14F-4D97-AF65-F5344CB8AC3E}">
        <p14:creationId xmlns:p14="http://schemas.microsoft.com/office/powerpoint/2010/main" val="200127585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of Layout </a:t>
            </a:r>
            <a:endParaRPr lang="en-US" dirty="0"/>
          </a:p>
        </p:txBody>
      </p:sp>
      <p:sp>
        <p:nvSpPr>
          <p:cNvPr id="4" name="Date Placeholder 3"/>
          <p:cNvSpPr>
            <a:spLocks noGrp="1"/>
          </p:cNvSpPr>
          <p:nvPr>
            <p:ph type="dt" sz="half" idx="10"/>
          </p:nvPr>
        </p:nvSpPr>
        <p:spPr/>
        <p:txBody>
          <a:bodyPr/>
          <a:lstStyle/>
          <a:p>
            <a:pPr>
              <a:defRPr/>
            </a:pPr>
            <a:r>
              <a:rPr lang="en-US" smtClean="0"/>
              <a:t>10/22/14</a:t>
            </a:r>
            <a:endParaRPr lang="en-US" dirty="0"/>
          </a:p>
        </p:txBody>
      </p:sp>
      <p:sp>
        <p:nvSpPr>
          <p:cNvPr id="5" name="Footer Placeholder 4"/>
          <p:cNvSpPr>
            <a:spLocks noGrp="1"/>
          </p:cNvSpPr>
          <p:nvPr>
            <p:ph type="ftr" sz="quarter" idx="11"/>
          </p:nvPr>
        </p:nvSpPr>
        <p:spPr/>
        <p:txBody>
          <a:bodyPr/>
          <a:lstStyle/>
          <a:p>
            <a:pPr>
              <a:defRPr/>
            </a:pPr>
            <a:r>
              <a:rPr lang="en-US" smtClean="0"/>
              <a:t>R. Coleman - Mu2e CD-2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3</a:t>
            </a:fld>
            <a:endParaRPr lang="en-US" dirty="0"/>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452438" y="895032"/>
            <a:ext cx="8323262" cy="5251768"/>
          </a:xfrm>
          <a:prstGeom prst="rect">
            <a:avLst/>
          </a:prstGeom>
          <a:noFill/>
          <a:ln>
            <a:noFill/>
          </a:ln>
        </p:spPr>
      </p:pic>
    </p:spTree>
    <p:extLst>
      <p:ext uri="{BB962C8B-B14F-4D97-AF65-F5344CB8AC3E}">
        <p14:creationId xmlns:p14="http://schemas.microsoft.com/office/powerpoint/2010/main" val="324933704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Breakdown</a:t>
            </a:r>
            <a:endParaRPr lang="en-US" dirty="0"/>
          </a:p>
        </p:txBody>
      </p:sp>
      <p:sp>
        <p:nvSpPr>
          <p:cNvPr id="4" name="Date Placeholder 3"/>
          <p:cNvSpPr>
            <a:spLocks noGrp="1"/>
          </p:cNvSpPr>
          <p:nvPr>
            <p:ph type="dt" sz="half" idx="10"/>
          </p:nvPr>
        </p:nvSpPr>
        <p:spPr/>
        <p:txBody>
          <a:bodyPr/>
          <a:lstStyle/>
          <a:p>
            <a:pPr>
              <a:defRPr/>
            </a:pPr>
            <a:r>
              <a:rPr lang="en-US" smtClean="0"/>
              <a:t>10/22/14</a:t>
            </a:r>
            <a:endParaRPr lang="en-US" dirty="0"/>
          </a:p>
        </p:txBody>
      </p:sp>
      <p:sp>
        <p:nvSpPr>
          <p:cNvPr id="5" name="Footer Placeholder 4"/>
          <p:cNvSpPr>
            <a:spLocks noGrp="1"/>
          </p:cNvSpPr>
          <p:nvPr>
            <p:ph type="ftr" sz="quarter" idx="11"/>
          </p:nvPr>
        </p:nvSpPr>
        <p:spPr/>
        <p:txBody>
          <a:bodyPr/>
          <a:lstStyle/>
          <a:p>
            <a:pPr>
              <a:defRPr/>
            </a:pPr>
            <a:r>
              <a:rPr lang="en-US" smtClean="0"/>
              <a:t>R. Coleman - Mu2e CD-2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30</a:t>
            </a:fld>
            <a:endParaRPr lang="en-US" dirty="0"/>
          </a:p>
        </p:txBody>
      </p:sp>
      <p:sp>
        <p:nvSpPr>
          <p:cNvPr id="3" name="TextBox 2"/>
          <p:cNvSpPr txBox="1"/>
          <p:nvPr/>
        </p:nvSpPr>
        <p:spPr>
          <a:xfrm>
            <a:off x="4914274" y="1839436"/>
            <a:ext cx="1981169" cy="738664"/>
          </a:xfrm>
          <a:prstGeom prst="rect">
            <a:avLst/>
          </a:prstGeom>
          <a:noFill/>
        </p:spPr>
        <p:txBody>
          <a:bodyPr wrap="none" rtlCol="0">
            <a:spAutoFit/>
          </a:bodyPr>
          <a:lstStyle/>
          <a:p>
            <a:r>
              <a:rPr lang="en-US" sz="1400" dirty="0" smtClean="0"/>
              <a:t>475.02.09 Target Station</a:t>
            </a:r>
          </a:p>
          <a:p>
            <a:r>
              <a:rPr lang="en-US" sz="1400" dirty="0" smtClean="0"/>
              <a:t>WBS Level 4</a:t>
            </a:r>
          </a:p>
          <a:p>
            <a:r>
              <a:rPr lang="en-US" sz="1400" dirty="0" smtClean="0"/>
              <a:t>Base Cost in AY $K</a:t>
            </a:r>
            <a:endParaRPr lang="en-US" sz="1400" dirty="0"/>
          </a:p>
        </p:txBody>
      </p:sp>
      <p:graphicFrame>
        <p:nvGraphicFramePr>
          <p:cNvPr id="13" name="Chart 12"/>
          <p:cNvGraphicFramePr>
            <a:graphicFrameLocks/>
          </p:cNvGraphicFramePr>
          <p:nvPr>
            <p:extLst>
              <p:ext uri="{D42A27DB-BD31-4B8C-83A1-F6EECF244321}">
                <p14:modId xmlns:p14="http://schemas.microsoft.com/office/powerpoint/2010/main" val="2460018448"/>
              </p:ext>
            </p:extLst>
          </p:nvPr>
        </p:nvGraphicFramePr>
        <p:xfrm>
          <a:off x="228600" y="879333"/>
          <a:ext cx="4075545" cy="2436669"/>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6"/>
          <p:cNvPicPr>
            <a:picLocks noChangeAspect="1"/>
          </p:cNvPicPr>
          <p:nvPr/>
        </p:nvPicPr>
        <p:blipFill>
          <a:blip r:embed="rId3"/>
          <a:stretch>
            <a:fillRect/>
          </a:stretch>
        </p:blipFill>
        <p:spPr>
          <a:xfrm>
            <a:off x="2552701" y="2578100"/>
            <a:ext cx="6146800" cy="3590011"/>
          </a:xfrm>
          <a:prstGeom prst="rect">
            <a:avLst/>
          </a:prstGeom>
        </p:spPr>
      </p:pic>
    </p:spTree>
    <p:extLst>
      <p:ext uri="{BB962C8B-B14F-4D97-AF65-F5344CB8AC3E}">
        <p14:creationId xmlns:p14="http://schemas.microsoft.com/office/powerpoint/2010/main" val="370760675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Quality of Estimate</a:t>
            </a:r>
            <a:endParaRPr lang="en-US" dirty="0"/>
          </a:p>
        </p:txBody>
      </p:sp>
      <p:sp>
        <p:nvSpPr>
          <p:cNvPr id="4" name="Date Placeholder 3"/>
          <p:cNvSpPr>
            <a:spLocks noGrp="1"/>
          </p:cNvSpPr>
          <p:nvPr>
            <p:ph type="dt" sz="half" idx="10"/>
          </p:nvPr>
        </p:nvSpPr>
        <p:spPr/>
        <p:txBody>
          <a:bodyPr/>
          <a:lstStyle/>
          <a:p>
            <a:pPr>
              <a:defRPr/>
            </a:pPr>
            <a:r>
              <a:rPr lang="en-US" smtClean="0"/>
              <a:t>10/22/14</a:t>
            </a:r>
            <a:endParaRPr lang="en-US" dirty="0"/>
          </a:p>
        </p:txBody>
      </p:sp>
      <p:sp>
        <p:nvSpPr>
          <p:cNvPr id="5" name="Footer Placeholder 4"/>
          <p:cNvSpPr>
            <a:spLocks noGrp="1"/>
          </p:cNvSpPr>
          <p:nvPr>
            <p:ph type="ftr" sz="quarter" idx="11"/>
          </p:nvPr>
        </p:nvSpPr>
        <p:spPr/>
        <p:txBody>
          <a:bodyPr/>
          <a:lstStyle/>
          <a:p>
            <a:pPr>
              <a:defRPr/>
            </a:pPr>
            <a:r>
              <a:rPr lang="en-US" smtClean="0"/>
              <a:t>R. Coleman - Mu2e CD-2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31</a:t>
            </a:fld>
            <a:endParaRPr lang="en-US" dirty="0"/>
          </a:p>
        </p:txBody>
      </p:sp>
      <p:sp>
        <p:nvSpPr>
          <p:cNvPr id="18" name="TextBox 17"/>
          <p:cNvSpPr txBox="1"/>
          <p:nvPr/>
        </p:nvSpPr>
        <p:spPr>
          <a:xfrm>
            <a:off x="5202785" y="1172152"/>
            <a:ext cx="2494455" cy="646331"/>
          </a:xfrm>
          <a:prstGeom prst="rect">
            <a:avLst/>
          </a:prstGeom>
          <a:noFill/>
        </p:spPr>
        <p:txBody>
          <a:bodyPr wrap="none" rtlCol="0">
            <a:spAutoFit/>
          </a:bodyPr>
          <a:lstStyle/>
          <a:p>
            <a:r>
              <a:rPr lang="en-US" sz="1800" dirty="0" smtClean="0"/>
              <a:t>475.02.09 Target Station</a:t>
            </a:r>
          </a:p>
          <a:p>
            <a:r>
              <a:rPr lang="en-US" sz="1800" dirty="0" smtClean="0"/>
              <a:t>AY $K</a:t>
            </a:r>
            <a:endParaRPr lang="en-US" sz="1800" dirty="0"/>
          </a:p>
        </p:txBody>
      </p:sp>
      <p:sp>
        <p:nvSpPr>
          <p:cNvPr id="3" name="TextBox 2"/>
          <p:cNvSpPr txBox="1"/>
          <p:nvPr/>
        </p:nvSpPr>
        <p:spPr>
          <a:xfrm>
            <a:off x="4250733" y="4737100"/>
            <a:ext cx="4398560" cy="461665"/>
          </a:xfrm>
          <a:prstGeom prst="rect">
            <a:avLst/>
          </a:prstGeom>
          <a:noFill/>
        </p:spPr>
        <p:txBody>
          <a:bodyPr wrap="none" rtlCol="0">
            <a:spAutoFit/>
          </a:bodyPr>
          <a:lstStyle/>
          <a:p>
            <a:r>
              <a:rPr lang="en-US" dirty="0" smtClean="0"/>
              <a:t>Estimates at Preliminary or better</a:t>
            </a:r>
            <a:endParaRPr lang="en-US" dirty="0"/>
          </a:p>
        </p:txBody>
      </p:sp>
      <p:graphicFrame>
        <p:nvGraphicFramePr>
          <p:cNvPr id="10" name="Chart 9"/>
          <p:cNvGraphicFramePr>
            <a:graphicFrameLocks/>
          </p:cNvGraphicFramePr>
          <p:nvPr>
            <p:extLst>
              <p:ext uri="{D42A27DB-BD31-4B8C-83A1-F6EECF244321}">
                <p14:modId xmlns:p14="http://schemas.microsoft.com/office/powerpoint/2010/main" val="1990169426"/>
              </p:ext>
            </p:extLst>
          </p:nvPr>
        </p:nvGraphicFramePr>
        <p:xfrm>
          <a:off x="228600" y="1172152"/>
          <a:ext cx="8686800" cy="436504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1704308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Breakdown by FY</a:t>
            </a:r>
            <a:endParaRPr lang="en-US" dirty="0"/>
          </a:p>
        </p:txBody>
      </p:sp>
      <p:sp>
        <p:nvSpPr>
          <p:cNvPr id="4" name="Date Placeholder 3"/>
          <p:cNvSpPr>
            <a:spLocks noGrp="1"/>
          </p:cNvSpPr>
          <p:nvPr>
            <p:ph type="dt" sz="half" idx="10"/>
          </p:nvPr>
        </p:nvSpPr>
        <p:spPr/>
        <p:txBody>
          <a:bodyPr/>
          <a:lstStyle/>
          <a:p>
            <a:pPr>
              <a:defRPr/>
            </a:pPr>
            <a:r>
              <a:rPr lang="en-US" smtClean="0"/>
              <a:t>10/22/14</a:t>
            </a:r>
            <a:endParaRPr lang="en-US" dirty="0"/>
          </a:p>
        </p:txBody>
      </p:sp>
      <p:sp>
        <p:nvSpPr>
          <p:cNvPr id="5" name="Footer Placeholder 4"/>
          <p:cNvSpPr>
            <a:spLocks noGrp="1"/>
          </p:cNvSpPr>
          <p:nvPr>
            <p:ph type="ftr" sz="quarter" idx="11"/>
          </p:nvPr>
        </p:nvSpPr>
        <p:spPr/>
        <p:txBody>
          <a:bodyPr/>
          <a:lstStyle/>
          <a:p>
            <a:pPr>
              <a:defRPr/>
            </a:pPr>
            <a:r>
              <a:rPr lang="en-US" smtClean="0"/>
              <a:t>R. Coleman - Mu2e CD-2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32</a:t>
            </a:fld>
            <a:endParaRPr lang="en-US" dirty="0"/>
          </a:p>
        </p:txBody>
      </p:sp>
      <p:graphicFrame>
        <p:nvGraphicFramePr>
          <p:cNvPr id="11" name="Chart 10"/>
          <p:cNvGraphicFramePr>
            <a:graphicFrameLocks/>
          </p:cNvGraphicFramePr>
          <p:nvPr>
            <p:extLst>
              <p:ext uri="{D42A27DB-BD31-4B8C-83A1-F6EECF244321}">
                <p14:modId xmlns:p14="http://schemas.microsoft.com/office/powerpoint/2010/main" val="3051980278"/>
              </p:ext>
            </p:extLst>
          </p:nvPr>
        </p:nvGraphicFramePr>
        <p:xfrm>
          <a:off x="88900" y="1028700"/>
          <a:ext cx="8826500" cy="43942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p:cNvSpPr txBox="1"/>
          <p:nvPr/>
        </p:nvSpPr>
        <p:spPr>
          <a:xfrm>
            <a:off x="1376910" y="1291798"/>
            <a:ext cx="2494455" cy="646331"/>
          </a:xfrm>
          <a:prstGeom prst="rect">
            <a:avLst/>
          </a:prstGeom>
          <a:noFill/>
        </p:spPr>
        <p:txBody>
          <a:bodyPr wrap="none" rtlCol="0">
            <a:spAutoFit/>
          </a:bodyPr>
          <a:lstStyle/>
          <a:p>
            <a:r>
              <a:rPr lang="en-US" sz="1800" dirty="0" smtClean="0"/>
              <a:t>475.02.09 Target Station</a:t>
            </a:r>
          </a:p>
          <a:p>
            <a:r>
              <a:rPr lang="en-US" sz="1800" dirty="0" smtClean="0"/>
              <a:t>AY $K</a:t>
            </a:r>
            <a:endParaRPr lang="en-US" sz="1800" dirty="0"/>
          </a:p>
        </p:txBody>
      </p:sp>
    </p:spTree>
    <p:extLst>
      <p:ext uri="{BB962C8B-B14F-4D97-AF65-F5344CB8AC3E}">
        <p14:creationId xmlns:p14="http://schemas.microsoft.com/office/powerpoint/2010/main" val="65441366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FTE's by Discipline</a:t>
            </a:r>
            <a:endParaRPr lang="en-US" dirty="0"/>
          </a:p>
        </p:txBody>
      </p:sp>
      <p:sp>
        <p:nvSpPr>
          <p:cNvPr id="4" name="Date Placeholder 3"/>
          <p:cNvSpPr>
            <a:spLocks noGrp="1"/>
          </p:cNvSpPr>
          <p:nvPr>
            <p:ph type="dt" sz="half" idx="10"/>
          </p:nvPr>
        </p:nvSpPr>
        <p:spPr/>
        <p:txBody>
          <a:bodyPr/>
          <a:lstStyle/>
          <a:p>
            <a:pPr>
              <a:defRPr/>
            </a:pPr>
            <a:r>
              <a:rPr lang="en-US" smtClean="0"/>
              <a:t>10/22/14</a:t>
            </a:r>
            <a:endParaRPr lang="en-US" dirty="0"/>
          </a:p>
        </p:txBody>
      </p:sp>
      <p:sp>
        <p:nvSpPr>
          <p:cNvPr id="5" name="Footer Placeholder 4"/>
          <p:cNvSpPr>
            <a:spLocks noGrp="1"/>
          </p:cNvSpPr>
          <p:nvPr>
            <p:ph type="ftr" sz="quarter" idx="11"/>
          </p:nvPr>
        </p:nvSpPr>
        <p:spPr/>
        <p:txBody>
          <a:bodyPr/>
          <a:lstStyle/>
          <a:p>
            <a:pPr>
              <a:defRPr/>
            </a:pPr>
            <a:r>
              <a:rPr lang="en-US" smtClean="0"/>
              <a:t>R. Coleman - Mu2e CD-2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33</a:t>
            </a:fld>
            <a:endParaRPr lang="en-US" dirty="0"/>
          </a:p>
        </p:txBody>
      </p:sp>
      <p:graphicFrame>
        <p:nvGraphicFramePr>
          <p:cNvPr id="9" name="Chart 8"/>
          <p:cNvGraphicFramePr>
            <a:graphicFrameLocks/>
          </p:cNvGraphicFramePr>
          <p:nvPr>
            <p:extLst>
              <p:ext uri="{D42A27DB-BD31-4B8C-83A1-F6EECF244321}">
                <p14:modId xmlns:p14="http://schemas.microsoft.com/office/powerpoint/2010/main" val="4245284694"/>
              </p:ext>
            </p:extLst>
          </p:nvPr>
        </p:nvGraphicFramePr>
        <p:xfrm>
          <a:off x="449212" y="1149832"/>
          <a:ext cx="8301087" cy="479376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2968812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Milestones</a:t>
            </a:r>
            <a:endParaRPr lang="en-US" dirty="0"/>
          </a:p>
        </p:txBody>
      </p:sp>
      <p:sp>
        <p:nvSpPr>
          <p:cNvPr id="4" name="Date Placeholder 3"/>
          <p:cNvSpPr>
            <a:spLocks noGrp="1"/>
          </p:cNvSpPr>
          <p:nvPr>
            <p:ph type="dt" sz="half" idx="10"/>
          </p:nvPr>
        </p:nvSpPr>
        <p:spPr/>
        <p:txBody>
          <a:bodyPr/>
          <a:lstStyle/>
          <a:p>
            <a:pPr>
              <a:defRPr/>
            </a:pPr>
            <a:r>
              <a:rPr lang="en-US" smtClean="0"/>
              <a:t>10/22/14</a:t>
            </a:r>
            <a:endParaRPr lang="en-US" dirty="0"/>
          </a:p>
        </p:txBody>
      </p:sp>
      <p:sp>
        <p:nvSpPr>
          <p:cNvPr id="5" name="Footer Placeholder 4"/>
          <p:cNvSpPr>
            <a:spLocks noGrp="1"/>
          </p:cNvSpPr>
          <p:nvPr>
            <p:ph type="ftr" sz="quarter" idx="11"/>
          </p:nvPr>
        </p:nvSpPr>
        <p:spPr/>
        <p:txBody>
          <a:bodyPr/>
          <a:lstStyle/>
          <a:p>
            <a:pPr>
              <a:defRPr/>
            </a:pPr>
            <a:r>
              <a:rPr lang="en-US" smtClean="0"/>
              <a:t>R. Coleman - Mu2e CD-2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34</a:t>
            </a:fld>
            <a:endParaRPr lang="en-US" dirty="0"/>
          </a:p>
        </p:txBody>
      </p:sp>
      <p:sp>
        <p:nvSpPr>
          <p:cNvPr id="10" name="TextBox 9"/>
          <p:cNvSpPr txBox="1"/>
          <p:nvPr/>
        </p:nvSpPr>
        <p:spPr>
          <a:xfrm>
            <a:off x="8407400" y="1422400"/>
            <a:ext cx="184666" cy="461665"/>
          </a:xfrm>
          <a:prstGeom prst="rect">
            <a:avLst/>
          </a:prstGeom>
          <a:noFill/>
        </p:spPr>
        <p:txBody>
          <a:bodyPr wrap="none" rtlCol="0">
            <a:spAutoFit/>
          </a:bodyPr>
          <a:lstStyle/>
          <a:p>
            <a:endParaRPr lang="en-US" dirty="0"/>
          </a:p>
        </p:txBody>
      </p:sp>
      <p:pic>
        <p:nvPicPr>
          <p:cNvPr id="12" name="Picture 11"/>
          <p:cNvPicPr>
            <a:picLocks noChangeAspect="1"/>
          </p:cNvPicPr>
          <p:nvPr/>
        </p:nvPicPr>
        <p:blipFill>
          <a:blip r:embed="rId2"/>
          <a:stretch>
            <a:fillRect/>
          </a:stretch>
        </p:blipFill>
        <p:spPr>
          <a:xfrm>
            <a:off x="211667" y="821604"/>
            <a:ext cx="8703733" cy="5407990"/>
          </a:xfrm>
          <a:prstGeom prst="rect">
            <a:avLst/>
          </a:prstGeom>
        </p:spPr>
      </p:pic>
    </p:spTree>
    <p:extLst>
      <p:ext uri="{BB962C8B-B14F-4D97-AF65-F5344CB8AC3E}">
        <p14:creationId xmlns:p14="http://schemas.microsoft.com/office/powerpoint/2010/main" val="39186052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440090" y="6632661"/>
            <a:ext cx="1076325" cy="241300"/>
          </a:xfrm>
        </p:spPr>
        <p:txBody>
          <a:bodyPr/>
          <a:lstStyle/>
          <a:p>
            <a:pPr>
              <a:defRPr/>
            </a:pPr>
            <a:r>
              <a:rPr lang="en-US" smtClean="0"/>
              <a:t>10/22/14</a:t>
            </a:r>
            <a:endParaRPr lang="en-US" dirty="0"/>
          </a:p>
        </p:txBody>
      </p:sp>
      <p:sp>
        <p:nvSpPr>
          <p:cNvPr id="5" name="Footer Placeholder 4"/>
          <p:cNvSpPr>
            <a:spLocks noGrp="1"/>
          </p:cNvSpPr>
          <p:nvPr>
            <p:ph type="ftr" sz="quarter" idx="11"/>
          </p:nvPr>
        </p:nvSpPr>
        <p:spPr>
          <a:xfrm>
            <a:off x="743881" y="6624945"/>
            <a:ext cx="5373688" cy="241300"/>
          </a:xfrm>
        </p:spPr>
        <p:txBody>
          <a:bodyPr/>
          <a:lstStyle/>
          <a:p>
            <a:pPr>
              <a:defRPr/>
            </a:pPr>
            <a:r>
              <a:rPr lang="en-US" smtClean="0"/>
              <a:t>R. Coleman - Mu2e CD-2 Review</a:t>
            </a:r>
            <a:endParaRPr lang="en-US" b="1" dirty="0"/>
          </a:p>
        </p:txBody>
      </p:sp>
      <p:sp>
        <p:nvSpPr>
          <p:cNvPr id="6" name="Slide Number Placeholder 5"/>
          <p:cNvSpPr>
            <a:spLocks noGrp="1"/>
          </p:cNvSpPr>
          <p:nvPr>
            <p:ph type="sldNum" sz="quarter" idx="12"/>
          </p:nvPr>
        </p:nvSpPr>
        <p:spPr>
          <a:xfrm>
            <a:off x="176089" y="6617229"/>
            <a:ext cx="447675" cy="241300"/>
          </a:xfrm>
        </p:spPr>
        <p:txBody>
          <a:bodyPr/>
          <a:lstStyle/>
          <a:p>
            <a:pPr>
              <a:defRPr/>
            </a:pPr>
            <a:fld id="{2A0CCE80-3B22-F34E-81B2-E096627812DD}" type="slidenum">
              <a:rPr lang="en-US" smtClean="0"/>
              <a:pPr>
                <a:defRPr/>
              </a:pPr>
              <a:t>35</a:t>
            </a:fld>
            <a:endParaRPr lang="en-US" dirty="0"/>
          </a:p>
        </p:txBody>
      </p:sp>
      <p:sp>
        <p:nvSpPr>
          <p:cNvPr id="7" name="Title 1"/>
          <p:cNvSpPr>
            <a:spLocks noGrp="1"/>
          </p:cNvSpPr>
          <p:nvPr>
            <p:ph type="title"/>
          </p:nvPr>
        </p:nvSpPr>
        <p:spPr>
          <a:xfrm>
            <a:off x="176089" y="-13882"/>
            <a:ext cx="8686800" cy="641739"/>
          </a:xfrm>
        </p:spPr>
        <p:txBody>
          <a:bodyPr/>
          <a:lstStyle/>
          <a:p>
            <a:r>
              <a:rPr lang="en-US" dirty="0" smtClean="0"/>
              <a:t>Schedule</a:t>
            </a:r>
            <a:endParaRPr lang="en-US" dirty="0"/>
          </a:p>
        </p:txBody>
      </p:sp>
      <p:sp>
        <p:nvSpPr>
          <p:cNvPr id="8" name="Rectangle 7"/>
          <p:cNvSpPr/>
          <p:nvPr/>
        </p:nvSpPr>
        <p:spPr>
          <a:xfrm>
            <a:off x="-9920" y="5182129"/>
            <a:ext cx="8606149"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9" name="Table 8"/>
          <p:cNvGraphicFramePr>
            <a:graphicFrameLocks noGrp="1"/>
          </p:cNvGraphicFramePr>
          <p:nvPr>
            <p:extLst>
              <p:ext uri="{D42A27DB-BD31-4B8C-83A1-F6EECF244321}">
                <p14:modId xmlns:p14="http://schemas.microsoft.com/office/powerpoint/2010/main" val="4136044573"/>
              </p:ext>
            </p:extLst>
          </p:nvPr>
        </p:nvGraphicFramePr>
        <p:xfrm>
          <a:off x="-9919" y="5287380"/>
          <a:ext cx="8686796" cy="581660"/>
        </p:xfrm>
        <a:graphic>
          <a:graphicData uri="http://schemas.openxmlformats.org/drawingml/2006/table">
            <a:tbl>
              <a:tblPr/>
              <a:tblGrid>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tblGrid>
              <a:tr h="190500">
                <a:tc>
                  <a:txBody>
                    <a:bodyPr/>
                    <a:lstStyle/>
                    <a:p>
                      <a:pPr algn="l" fontAlgn="b"/>
                      <a:r>
                        <a:rPr lang="en-US" sz="1000" b="0" i="0" u="none" strike="noStrike">
                          <a:solidFill>
                            <a:srgbClr val="000000"/>
                          </a:solidFill>
                          <a:effectLst/>
                          <a:latin typeface="Calibri"/>
                        </a:rPr>
                        <a:t>Q3</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a:rPr>
                        <a:t>Q4</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a:rPr>
                        <a:t>Q1</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a:rPr>
                        <a:t>Q2</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dirty="0">
                          <a:solidFill>
                            <a:srgbClr val="000000"/>
                          </a:solidFill>
                          <a:effectLst/>
                          <a:latin typeface="Calibri"/>
                        </a:rPr>
                        <a:t>Q3</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a:rPr>
                        <a:t>Q4</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a:rPr>
                        <a:t>Q1</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a:rPr>
                        <a:t>Q2</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a:rPr>
                        <a:t>Q3</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a:rPr>
                        <a:t>Q4</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a:rPr>
                        <a:t>Q1</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a:rPr>
                        <a:t>Q2</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a:rPr>
                        <a:t>Q3</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a:rPr>
                        <a:t>Q4</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a:rPr>
                        <a:t>Q1</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a:rPr>
                        <a:t>Q2</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a:rPr>
                        <a:t>Q3</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a:rPr>
                        <a:t>Q4</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a:rPr>
                        <a:t>Q1</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a:rPr>
                        <a:t>Q2</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a:rPr>
                        <a:t>Q3</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a:rPr>
                        <a:t>Q4</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a:rPr>
                        <a:t>Q1</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a:rPr>
                        <a:t>Q2</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a:rPr>
                        <a:t>Q3</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a:rPr>
                        <a:t>Q4</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a:rPr>
                        <a:t>Q1</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a:rPr>
                        <a:t>Q2</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a:rPr>
                        <a:t>Q3</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a:rPr>
                        <a:t>Q4</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a:rPr>
                        <a:t>Q1</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a:rPr>
                        <a:t>Q2</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a:rPr>
                        <a:t>Q3</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dirty="0">
                          <a:solidFill>
                            <a:srgbClr val="000000"/>
                          </a:solidFill>
                          <a:effectLst/>
                          <a:latin typeface="Calibri"/>
                        </a:rPr>
                        <a:t>Q4</a:t>
                      </a:r>
                    </a:p>
                  </a:txBody>
                  <a:tcPr marL="12700" marR="12700" marT="12700" marB="0" anchor="b">
                    <a:lnL>
                      <a:noFill/>
                    </a:lnL>
                    <a:lnR>
                      <a:noFill/>
                    </a:lnR>
                    <a:lnT>
                      <a:noFill/>
                    </a:lnT>
                    <a:lnB>
                      <a:noFill/>
                    </a:lnB>
                    <a:solidFill>
                      <a:srgbClr val="FFFFFF"/>
                    </a:solidFill>
                  </a:tcPr>
                </a:tc>
              </a:tr>
              <a:tr h="190500">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tcPr>
                </a:tc>
              </a:tr>
              <a:tr h="190500">
                <a:tc>
                  <a:txBody>
                    <a:bodyPr/>
                    <a:lstStyle/>
                    <a:p>
                      <a:pPr algn="l" fontAlgn="b"/>
                      <a:r>
                        <a:rPr lang="en-US" sz="1200" b="0" i="0" u="none" strike="noStrike">
                          <a:solidFill>
                            <a:srgbClr val="000000"/>
                          </a:solidFill>
                          <a:effectLst/>
                          <a:latin typeface="Calibri"/>
                        </a:rPr>
                        <a:t> </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bl>
          </a:graphicData>
        </a:graphic>
      </p:graphicFrame>
      <p:sp>
        <p:nvSpPr>
          <p:cNvPr id="10" name="Rectangle 9"/>
          <p:cNvSpPr/>
          <p:nvPr/>
        </p:nvSpPr>
        <p:spPr>
          <a:xfrm>
            <a:off x="-9920" y="5182129"/>
            <a:ext cx="8606149"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Arrow 10"/>
          <p:cNvSpPr/>
          <p:nvPr/>
        </p:nvSpPr>
        <p:spPr>
          <a:xfrm>
            <a:off x="-9923" y="5499629"/>
            <a:ext cx="9144000" cy="908050"/>
          </a:xfrm>
          <a:prstGeom prst="rightArrow">
            <a:avLst>
              <a:gd name="adj1" fmla="val 50000"/>
              <a:gd name="adj2" fmla="val 38112"/>
            </a:avLst>
          </a:prstGeom>
          <a:gradFill flip="none" rotWithShape="1">
            <a:gsLst>
              <a:gs pos="0">
                <a:schemeClr val="accent5">
                  <a:lumMod val="50000"/>
                </a:schemeClr>
              </a:gs>
              <a:gs pos="92000">
                <a:srgbClr val="FFFFFF"/>
              </a:gs>
            </a:gsLst>
            <a:path path="rect">
              <a:fillToRect l="100000" t="100000"/>
            </a:path>
            <a:tileRect r="-100000" b="-100000"/>
          </a:gradFill>
          <a:ln>
            <a:solidFill>
              <a:schemeClr val="tx1"/>
            </a:solidFill>
          </a:ln>
          <a:effectLst>
            <a:outerShdw blurRad="50800" dist="508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p:nvCxnSpPr>
        <p:spPr>
          <a:xfrm rot="5400000">
            <a:off x="-1845654" y="3797240"/>
            <a:ext cx="4702298"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a:off x="-829654" y="3803590"/>
            <a:ext cx="4702298"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a:off x="199046" y="3799366"/>
            <a:ext cx="4702298"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5400000">
            <a:off x="1208696" y="3809940"/>
            <a:ext cx="4702298"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5400000">
            <a:off x="3253396" y="3816289"/>
            <a:ext cx="4702298"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a:off x="4275746" y="3816289"/>
            <a:ext cx="4702298"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a:off x="5291746" y="3822639"/>
            <a:ext cx="4702298"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rot="5400000">
            <a:off x="6324934" y="3797239"/>
            <a:ext cx="4702298"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743881" y="5715151"/>
            <a:ext cx="8087030" cy="307777"/>
          </a:xfrm>
          <a:prstGeom prst="rect">
            <a:avLst/>
          </a:prstGeom>
          <a:noFill/>
        </p:spPr>
        <p:txBody>
          <a:bodyPr wrap="square" rtlCol="0">
            <a:spAutoFit/>
          </a:bodyPr>
          <a:lstStyle/>
          <a:p>
            <a:r>
              <a:rPr lang="en-US" sz="1400" dirty="0" smtClean="0"/>
              <a:t> FY14                 FY15                FY16                 FY17                 FY18                 FY19                FY20                  FY21</a:t>
            </a:r>
            <a:endParaRPr lang="en-US" sz="1400" dirty="0"/>
          </a:p>
        </p:txBody>
      </p:sp>
      <p:sp>
        <p:nvSpPr>
          <p:cNvPr id="23" name="Diamond 22"/>
          <p:cNvSpPr>
            <a:spLocks noChangeAspect="1"/>
          </p:cNvSpPr>
          <p:nvPr/>
        </p:nvSpPr>
        <p:spPr>
          <a:xfrm>
            <a:off x="1405131" y="5952382"/>
            <a:ext cx="234315" cy="234315"/>
          </a:xfrm>
          <a:prstGeom prst="diamond">
            <a:avLst/>
          </a:prstGeom>
          <a:solidFill>
            <a:schemeClr val="accent5">
              <a:lumMod val="75000"/>
            </a:schemeClr>
          </a:solidFill>
          <a:ln>
            <a:solidFill>
              <a:schemeClr val="accent5">
                <a:lumMod val="75000"/>
              </a:schemeClr>
            </a:solidFill>
          </a:ln>
          <a:scene3d>
            <a:camera prst="orthographicFront"/>
            <a:lightRig rig="brightRoom" dir="t"/>
          </a:scene3d>
          <a:sp3d prstMaterial="powder"/>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 name="Straight Connector 23"/>
          <p:cNvCxnSpPr>
            <a:stCxn id="23" idx="0"/>
          </p:cNvCxnSpPr>
          <p:nvPr/>
        </p:nvCxnSpPr>
        <p:spPr>
          <a:xfrm rot="16200000" flipV="1">
            <a:off x="-736314" y="3693778"/>
            <a:ext cx="4507992" cy="9215"/>
          </a:xfrm>
          <a:prstGeom prst="line">
            <a:avLst/>
          </a:prstGeom>
          <a:ln>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2221661" y="782775"/>
            <a:ext cx="1339850" cy="738664"/>
          </a:xfrm>
          <a:prstGeom prst="rect">
            <a:avLst/>
          </a:prstGeom>
          <a:noFill/>
        </p:spPr>
        <p:txBody>
          <a:bodyPr wrap="square" rtlCol="0">
            <a:spAutoFit/>
          </a:bodyPr>
          <a:lstStyle/>
          <a:p>
            <a:pPr algn="ctr"/>
            <a:r>
              <a:rPr lang="en-US" sz="1400" dirty="0" smtClean="0"/>
              <a:t>Target</a:t>
            </a:r>
          </a:p>
          <a:p>
            <a:pPr algn="ctr"/>
            <a:r>
              <a:rPr lang="en-US" sz="1400" dirty="0" smtClean="0"/>
              <a:t>Station</a:t>
            </a:r>
          </a:p>
          <a:p>
            <a:pPr algn="ctr"/>
            <a:r>
              <a:rPr lang="en-US" sz="1400" dirty="0" smtClean="0"/>
              <a:t>CD-3c</a:t>
            </a:r>
          </a:p>
        </p:txBody>
      </p:sp>
      <p:sp>
        <p:nvSpPr>
          <p:cNvPr id="26" name="TextBox 25"/>
          <p:cNvSpPr txBox="1"/>
          <p:nvPr/>
        </p:nvSpPr>
        <p:spPr>
          <a:xfrm>
            <a:off x="881811" y="1062112"/>
            <a:ext cx="1339850" cy="307777"/>
          </a:xfrm>
          <a:prstGeom prst="rect">
            <a:avLst/>
          </a:prstGeom>
          <a:noFill/>
        </p:spPr>
        <p:txBody>
          <a:bodyPr wrap="square" rtlCol="0">
            <a:spAutoFit/>
          </a:bodyPr>
          <a:lstStyle/>
          <a:p>
            <a:pPr algn="ctr"/>
            <a:r>
              <a:rPr lang="en-US" sz="1400" dirty="0" smtClean="0"/>
              <a:t>CD-2</a:t>
            </a:r>
          </a:p>
        </p:txBody>
      </p:sp>
      <p:sp>
        <p:nvSpPr>
          <p:cNvPr id="27" name="TextBox 26"/>
          <p:cNvSpPr txBox="1"/>
          <p:nvPr/>
        </p:nvSpPr>
        <p:spPr>
          <a:xfrm>
            <a:off x="7393133" y="1062112"/>
            <a:ext cx="873125" cy="307777"/>
          </a:xfrm>
          <a:prstGeom prst="rect">
            <a:avLst/>
          </a:prstGeom>
          <a:noFill/>
        </p:spPr>
        <p:txBody>
          <a:bodyPr wrap="square" rtlCol="0">
            <a:spAutoFit/>
          </a:bodyPr>
          <a:lstStyle/>
          <a:p>
            <a:pPr algn="ctr"/>
            <a:r>
              <a:rPr lang="en-US" sz="1400" dirty="0" smtClean="0"/>
              <a:t>CD-</a:t>
            </a:r>
            <a:r>
              <a:rPr lang="en-US" sz="1400" dirty="0"/>
              <a:t>4</a:t>
            </a:r>
            <a:endParaRPr lang="en-US" sz="1400" dirty="0" smtClean="0"/>
          </a:p>
        </p:txBody>
      </p:sp>
      <p:cxnSp>
        <p:nvCxnSpPr>
          <p:cNvPr id="28" name="Straight Connector 27"/>
          <p:cNvCxnSpPr/>
          <p:nvPr/>
        </p:nvCxnSpPr>
        <p:spPr>
          <a:xfrm rot="5400000">
            <a:off x="2237396" y="3799324"/>
            <a:ext cx="4702298"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3695700" y="4618967"/>
            <a:ext cx="2235200" cy="693813"/>
          </a:xfrm>
          <a:prstGeom prst="rect">
            <a:avLst/>
          </a:prstGeom>
          <a:gradFill flip="none" rotWithShape="1">
            <a:gsLst>
              <a:gs pos="69000">
                <a:schemeClr val="accent5">
                  <a:lumMod val="40000"/>
                  <a:lumOff val="60000"/>
                </a:schemeClr>
              </a:gs>
              <a:gs pos="100000">
                <a:srgbClr val="FFFFFF"/>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000000"/>
                </a:solidFill>
                <a:latin typeface="Calibri"/>
                <a:cs typeface="Calibri"/>
              </a:rPr>
              <a:t>HRS Procurement</a:t>
            </a:r>
          </a:p>
          <a:p>
            <a:pPr algn="ctr"/>
            <a:r>
              <a:rPr lang="en-US" sz="1200" dirty="0" smtClean="0">
                <a:solidFill>
                  <a:srgbClr val="000000"/>
                </a:solidFill>
                <a:latin typeface="Calibri"/>
                <a:cs typeface="Calibri"/>
              </a:rPr>
              <a:t>&amp; Assembly</a:t>
            </a:r>
            <a:endParaRPr lang="en-US" sz="1200" dirty="0">
              <a:solidFill>
                <a:srgbClr val="000000"/>
              </a:solidFill>
              <a:latin typeface="Calibri"/>
              <a:cs typeface="Calibri"/>
            </a:endParaRPr>
          </a:p>
        </p:txBody>
      </p:sp>
      <p:sp>
        <p:nvSpPr>
          <p:cNvPr id="31" name="Diamond 30"/>
          <p:cNvSpPr>
            <a:spLocks noChangeAspect="1"/>
          </p:cNvSpPr>
          <p:nvPr/>
        </p:nvSpPr>
        <p:spPr>
          <a:xfrm>
            <a:off x="7726291" y="5927569"/>
            <a:ext cx="234315" cy="234315"/>
          </a:xfrm>
          <a:prstGeom prst="diamond">
            <a:avLst/>
          </a:prstGeom>
          <a:solidFill>
            <a:schemeClr val="accent5">
              <a:lumMod val="75000"/>
            </a:schemeClr>
          </a:solidFill>
          <a:ln>
            <a:solidFill>
              <a:schemeClr val="accent5">
                <a:lumMod val="75000"/>
              </a:schemeClr>
            </a:solidFill>
          </a:ln>
          <a:scene3d>
            <a:camera prst="orthographicFront"/>
            <a:lightRig rig="brightRoom" dir="t"/>
          </a:scene3d>
          <a:sp3d prstMaterial="powder"/>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2" name="Straight Connector 31"/>
          <p:cNvCxnSpPr>
            <a:stCxn id="31" idx="0"/>
          </p:cNvCxnSpPr>
          <p:nvPr/>
        </p:nvCxnSpPr>
        <p:spPr>
          <a:xfrm rot="16200000" flipV="1">
            <a:off x="5584846" y="3668965"/>
            <a:ext cx="4507992" cy="9215"/>
          </a:xfrm>
          <a:prstGeom prst="line">
            <a:avLst/>
          </a:prstGeom>
          <a:ln>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3" name="Rectangle 32"/>
          <p:cNvSpPr/>
          <p:nvPr/>
        </p:nvSpPr>
        <p:spPr>
          <a:xfrm>
            <a:off x="2806700" y="2744808"/>
            <a:ext cx="1116013" cy="545296"/>
          </a:xfrm>
          <a:prstGeom prst="rect">
            <a:avLst/>
          </a:prstGeom>
          <a:solidFill>
            <a:srgbClr val="CCFFCC"/>
          </a:soli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000000"/>
                </a:solidFill>
                <a:latin typeface="Calibri"/>
                <a:cs typeface="Calibri"/>
              </a:rPr>
              <a:t>Target Prototype/Thermal Tests</a:t>
            </a:r>
            <a:endParaRPr lang="en-US" sz="1200" dirty="0">
              <a:solidFill>
                <a:srgbClr val="000000"/>
              </a:solidFill>
              <a:latin typeface="Calibri"/>
              <a:cs typeface="Calibri"/>
            </a:endParaRPr>
          </a:p>
        </p:txBody>
      </p:sp>
      <p:sp>
        <p:nvSpPr>
          <p:cNvPr id="34" name="Rectangle 33"/>
          <p:cNvSpPr/>
          <p:nvPr/>
        </p:nvSpPr>
        <p:spPr>
          <a:xfrm>
            <a:off x="3392892" y="3694615"/>
            <a:ext cx="912408" cy="571235"/>
          </a:xfrm>
          <a:prstGeom prst="rect">
            <a:avLst/>
          </a:prstGeom>
          <a:solidFill>
            <a:schemeClr val="accent1">
              <a:lumMod val="20000"/>
              <a:lumOff val="80000"/>
            </a:schemeClr>
          </a:soli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000000"/>
                </a:solidFill>
                <a:latin typeface="Calibri"/>
                <a:cs typeface="Calibri"/>
              </a:rPr>
              <a:t>Remote</a:t>
            </a:r>
          </a:p>
          <a:p>
            <a:pPr algn="ctr"/>
            <a:r>
              <a:rPr lang="en-US" sz="1200" dirty="0" smtClean="0">
                <a:solidFill>
                  <a:srgbClr val="000000"/>
                </a:solidFill>
                <a:latin typeface="Calibri"/>
                <a:cs typeface="Calibri"/>
              </a:rPr>
              <a:t>Handling</a:t>
            </a:r>
          </a:p>
          <a:p>
            <a:pPr algn="ctr"/>
            <a:r>
              <a:rPr lang="en-US" sz="1200" dirty="0" smtClean="0">
                <a:solidFill>
                  <a:srgbClr val="000000"/>
                </a:solidFill>
                <a:latin typeface="Calibri"/>
                <a:cs typeface="Calibri"/>
              </a:rPr>
              <a:t>Design</a:t>
            </a:r>
            <a:endParaRPr lang="en-US" sz="1200" dirty="0">
              <a:solidFill>
                <a:srgbClr val="000000"/>
              </a:solidFill>
              <a:latin typeface="Calibri"/>
              <a:cs typeface="Calibri"/>
            </a:endParaRPr>
          </a:p>
        </p:txBody>
      </p:sp>
      <p:sp>
        <p:nvSpPr>
          <p:cNvPr id="39" name="Rectangle 38"/>
          <p:cNvSpPr/>
          <p:nvPr/>
        </p:nvSpPr>
        <p:spPr>
          <a:xfrm>
            <a:off x="1209551" y="2724136"/>
            <a:ext cx="1341439" cy="411480"/>
          </a:xfrm>
          <a:prstGeom prst="rect">
            <a:avLst/>
          </a:prstGeom>
          <a:solidFill>
            <a:schemeClr val="accent1">
              <a:lumMod val="20000"/>
              <a:lumOff val="80000"/>
            </a:schemeClr>
          </a:soli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rgbClr val="000000"/>
                </a:solidFill>
                <a:latin typeface="Calibri"/>
                <a:cs typeface="Calibri"/>
              </a:rPr>
              <a:t>Target R&amp;D</a:t>
            </a:r>
            <a:endParaRPr lang="en-US" sz="1000" dirty="0">
              <a:solidFill>
                <a:srgbClr val="000000"/>
              </a:solidFill>
              <a:latin typeface="Calibri"/>
              <a:cs typeface="Calibri"/>
            </a:endParaRPr>
          </a:p>
        </p:txBody>
      </p:sp>
      <p:sp>
        <p:nvSpPr>
          <p:cNvPr id="40" name="Rectangle 39"/>
          <p:cNvSpPr/>
          <p:nvPr/>
        </p:nvSpPr>
        <p:spPr>
          <a:xfrm>
            <a:off x="939800" y="2119481"/>
            <a:ext cx="1600385" cy="336137"/>
          </a:xfrm>
          <a:prstGeom prst="rect">
            <a:avLst/>
          </a:prstGeom>
          <a:solidFill>
            <a:schemeClr val="accent1">
              <a:lumMod val="20000"/>
              <a:lumOff val="80000"/>
            </a:schemeClr>
          </a:soli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000000"/>
                </a:solidFill>
                <a:latin typeface="Calibri"/>
                <a:cs typeface="Calibri"/>
              </a:rPr>
              <a:t>Target Station </a:t>
            </a:r>
          </a:p>
          <a:p>
            <a:pPr algn="ctr"/>
            <a:r>
              <a:rPr lang="en-US" sz="1200" dirty="0" smtClean="0">
                <a:solidFill>
                  <a:srgbClr val="000000"/>
                </a:solidFill>
                <a:latin typeface="Calibri"/>
                <a:cs typeface="Calibri"/>
              </a:rPr>
              <a:t>Final Design</a:t>
            </a:r>
            <a:endParaRPr lang="en-US" sz="1200" dirty="0">
              <a:solidFill>
                <a:srgbClr val="000000"/>
              </a:solidFill>
              <a:latin typeface="Calibri"/>
              <a:cs typeface="Calibri"/>
            </a:endParaRPr>
          </a:p>
        </p:txBody>
      </p:sp>
      <p:sp>
        <p:nvSpPr>
          <p:cNvPr id="42" name="Rectangle 41"/>
          <p:cNvSpPr/>
          <p:nvPr/>
        </p:nvSpPr>
        <p:spPr>
          <a:xfrm>
            <a:off x="1840441" y="1497038"/>
            <a:ext cx="623703" cy="548640"/>
          </a:xfrm>
          <a:prstGeom prst="rect">
            <a:avLst/>
          </a:prstGeom>
          <a:solidFill>
            <a:schemeClr val="accent3">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45720" tIns="91440" rIns="0" rtlCol="0" anchor="ctr"/>
          <a:lstStyle/>
          <a:p>
            <a:r>
              <a:rPr lang="en-US" sz="1000" dirty="0" smtClean="0">
                <a:solidFill>
                  <a:schemeClr val="tx1"/>
                </a:solidFill>
              </a:rPr>
              <a:t>Proton Absorber</a:t>
            </a:r>
          </a:p>
          <a:p>
            <a:r>
              <a:rPr lang="en-US" sz="1000" dirty="0" smtClean="0">
                <a:solidFill>
                  <a:schemeClr val="tx1"/>
                </a:solidFill>
              </a:rPr>
              <a:t>Installed</a:t>
            </a:r>
            <a:endParaRPr lang="en-US" sz="1000" dirty="0">
              <a:solidFill>
                <a:schemeClr val="tx1"/>
              </a:solidFill>
            </a:endParaRPr>
          </a:p>
        </p:txBody>
      </p:sp>
      <p:cxnSp>
        <p:nvCxnSpPr>
          <p:cNvPr id="44" name="Straight Connector 43"/>
          <p:cNvCxnSpPr/>
          <p:nvPr/>
        </p:nvCxnSpPr>
        <p:spPr>
          <a:xfrm rot="16200000" flipV="1">
            <a:off x="290797" y="3846178"/>
            <a:ext cx="4507992" cy="9215"/>
          </a:xfrm>
          <a:prstGeom prst="line">
            <a:avLst/>
          </a:prstGeom>
          <a:ln>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45" name="Diamond 44"/>
          <p:cNvSpPr>
            <a:spLocks noChangeAspect="1"/>
          </p:cNvSpPr>
          <p:nvPr/>
        </p:nvSpPr>
        <p:spPr>
          <a:xfrm>
            <a:off x="2423027" y="5954876"/>
            <a:ext cx="234315" cy="234315"/>
          </a:xfrm>
          <a:prstGeom prst="diamond">
            <a:avLst/>
          </a:prstGeom>
          <a:solidFill>
            <a:schemeClr val="accent5">
              <a:lumMod val="75000"/>
            </a:schemeClr>
          </a:solidFill>
          <a:ln>
            <a:solidFill>
              <a:schemeClr val="accent5">
                <a:lumMod val="75000"/>
              </a:schemeClr>
            </a:solidFill>
          </a:ln>
          <a:scene3d>
            <a:camera prst="orthographicFront"/>
            <a:lightRig rig="brightRoom" dir="t"/>
          </a:scene3d>
          <a:sp3d prstMaterial="powder"/>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6" name="Straight Connector 45"/>
          <p:cNvCxnSpPr/>
          <p:nvPr/>
        </p:nvCxnSpPr>
        <p:spPr>
          <a:xfrm rot="16200000" flipV="1">
            <a:off x="4179567" y="3732203"/>
            <a:ext cx="4507992" cy="9215"/>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47" name="Diamond 46"/>
          <p:cNvSpPr>
            <a:spLocks noChangeAspect="1"/>
          </p:cNvSpPr>
          <p:nvPr/>
        </p:nvSpPr>
        <p:spPr>
          <a:xfrm>
            <a:off x="6322932" y="5905770"/>
            <a:ext cx="234315" cy="234315"/>
          </a:xfrm>
          <a:prstGeom prst="diamond">
            <a:avLst/>
          </a:prstGeom>
          <a:solidFill>
            <a:srgbClr val="0000FF"/>
          </a:solidFill>
          <a:ln>
            <a:solidFill>
              <a:schemeClr val="accent5">
                <a:lumMod val="75000"/>
              </a:schemeClr>
            </a:solidFill>
          </a:ln>
          <a:scene3d>
            <a:camera prst="orthographicFront"/>
            <a:lightRig rig="brightRoom" dir="t"/>
          </a:scene3d>
          <a:sp3d prstMaterial="powder"/>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TextBox 47"/>
          <p:cNvSpPr txBox="1"/>
          <p:nvPr/>
        </p:nvSpPr>
        <p:spPr>
          <a:xfrm>
            <a:off x="5653007" y="763724"/>
            <a:ext cx="1339850" cy="738664"/>
          </a:xfrm>
          <a:prstGeom prst="rect">
            <a:avLst/>
          </a:prstGeom>
          <a:noFill/>
        </p:spPr>
        <p:txBody>
          <a:bodyPr wrap="square" rtlCol="0">
            <a:spAutoFit/>
          </a:bodyPr>
          <a:lstStyle/>
          <a:p>
            <a:pPr algn="ctr"/>
            <a:r>
              <a:rPr lang="en-US" sz="1400" dirty="0" smtClean="0"/>
              <a:t>PS</a:t>
            </a:r>
          </a:p>
          <a:p>
            <a:pPr algn="ctr"/>
            <a:r>
              <a:rPr lang="en-US" sz="1400" dirty="0" smtClean="0"/>
              <a:t>Installed in</a:t>
            </a:r>
          </a:p>
          <a:p>
            <a:pPr algn="ctr"/>
            <a:r>
              <a:rPr lang="en-US" sz="1400" dirty="0" err="1" smtClean="0"/>
              <a:t>Bulding</a:t>
            </a:r>
            <a:endParaRPr lang="en-US" sz="1400" dirty="0" smtClean="0"/>
          </a:p>
        </p:txBody>
      </p:sp>
      <p:sp>
        <p:nvSpPr>
          <p:cNvPr id="49" name="Rectangle 48"/>
          <p:cNvSpPr/>
          <p:nvPr/>
        </p:nvSpPr>
        <p:spPr>
          <a:xfrm>
            <a:off x="3922713" y="2724136"/>
            <a:ext cx="665038" cy="682323"/>
          </a:xfrm>
          <a:prstGeom prst="rect">
            <a:avLst/>
          </a:prstGeom>
          <a:solidFill>
            <a:srgbClr val="CCFFCC"/>
          </a:soli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000000"/>
                </a:solidFill>
                <a:latin typeface="Calibri"/>
                <a:cs typeface="Calibri"/>
              </a:rPr>
              <a:t>1st Target</a:t>
            </a:r>
          </a:p>
        </p:txBody>
      </p:sp>
      <p:sp>
        <p:nvSpPr>
          <p:cNvPr id="50" name="Rectangle 49"/>
          <p:cNvSpPr/>
          <p:nvPr/>
        </p:nvSpPr>
        <p:spPr>
          <a:xfrm>
            <a:off x="5691142" y="3544087"/>
            <a:ext cx="1701991" cy="785069"/>
          </a:xfrm>
          <a:prstGeom prst="rect">
            <a:avLst/>
          </a:prstGeom>
          <a:solidFill>
            <a:schemeClr val="accent3">
              <a:lumMod val="20000"/>
              <a:lumOff val="80000"/>
            </a:schemeClr>
          </a:soli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000000"/>
                </a:solidFill>
                <a:latin typeface="Calibri"/>
                <a:cs typeface="Calibri"/>
              </a:rPr>
              <a:t>Remote</a:t>
            </a:r>
          </a:p>
          <a:p>
            <a:pPr algn="ctr"/>
            <a:r>
              <a:rPr lang="en-US" sz="1200" dirty="0" smtClean="0">
                <a:solidFill>
                  <a:srgbClr val="000000"/>
                </a:solidFill>
                <a:latin typeface="Calibri"/>
                <a:cs typeface="Calibri"/>
              </a:rPr>
              <a:t>Handling Assembly/Testing</a:t>
            </a:r>
          </a:p>
        </p:txBody>
      </p:sp>
      <p:sp>
        <p:nvSpPr>
          <p:cNvPr id="51" name="Rectangle 50"/>
          <p:cNvSpPr/>
          <p:nvPr/>
        </p:nvSpPr>
        <p:spPr>
          <a:xfrm>
            <a:off x="1611292" y="4618967"/>
            <a:ext cx="852852" cy="545296"/>
          </a:xfrm>
          <a:prstGeom prst="rect">
            <a:avLst/>
          </a:prstGeom>
          <a:solidFill>
            <a:schemeClr val="accent1">
              <a:lumMod val="20000"/>
              <a:lumOff val="80000"/>
            </a:schemeClr>
          </a:soli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000000"/>
                </a:solidFill>
                <a:latin typeface="Calibri"/>
                <a:cs typeface="Calibri"/>
              </a:rPr>
              <a:t>HRS</a:t>
            </a:r>
          </a:p>
          <a:p>
            <a:pPr algn="ctr"/>
            <a:r>
              <a:rPr lang="en-US" sz="1200" dirty="0" smtClean="0">
                <a:solidFill>
                  <a:srgbClr val="000000"/>
                </a:solidFill>
                <a:latin typeface="Calibri"/>
                <a:cs typeface="Calibri"/>
              </a:rPr>
              <a:t>Final </a:t>
            </a:r>
          </a:p>
          <a:p>
            <a:pPr algn="ctr"/>
            <a:r>
              <a:rPr lang="en-US" sz="1200" dirty="0" smtClean="0">
                <a:solidFill>
                  <a:srgbClr val="000000"/>
                </a:solidFill>
                <a:latin typeface="Calibri"/>
                <a:cs typeface="Calibri"/>
              </a:rPr>
              <a:t>Design</a:t>
            </a:r>
            <a:endParaRPr lang="en-US" sz="1200" dirty="0">
              <a:solidFill>
                <a:srgbClr val="000000"/>
              </a:solidFill>
              <a:latin typeface="Calibri"/>
              <a:cs typeface="Calibri"/>
            </a:endParaRPr>
          </a:p>
        </p:txBody>
      </p:sp>
      <p:sp>
        <p:nvSpPr>
          <p:cNvPr id="52" name="Rectangle 51"/>
          <p:cNvSpPr/>
          <p:nvPr/>
        </p:nvSpPr>
        <p:spPr>
          <a:xfrm>
            <a:off x="6557247" y="4615134"/>
            <a:ext cx="633474" cy="693813"/>
          </a:xfrm>
          <a:prstGeom prst="rect">
            <a:avLst/>
          </a:prstGeom>
          <a:gradFill flip="none" rotWithShape="1">
            <a:gsLst>
              <a:gs pos="69000">
                <a:schemeClr val="accent5">
                  <a:lumMod val="40000"/>
                  <a:lumOff val="60000"/>
                </a:schemeClr>
              </a:gs>
              <a:gs pos="100000">
                <a:srgbClr val="FFFFFF"/>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000000"/>
                </a:solidFill>
                <a:latin typeface="Calibri"/>
                <a:cs typeface="Calibri"/>
              </a:rPr>
              <a:t>HRS </a:t>
            </a:r>
          </a:p>
          <a:p>
            <a:pPr algn="ctr"/>
            <a:r>
              <a:rPr lang="en-US" sz="1200" dirty="0" smtClean="0">
                <a:solidFill>
                  <a:srgbClr val="000000"/>
                </a:solidFill>
                <a:latin typeface="Calibri"/>
                <a:cs typeface="Calibri"/>
              </a:rPr>
              <a:t>Install</a:t>
            </a:r>
            <a:endParaRPr lang="en-US" sz="1200" dirty="0">
              <a:solidFill>
                <a:srgbClr val="000000"/>
              </a:solidFill>
              <a:latin typeface="Calibri"/>
              <a:cs typeface="Calibri"/>
            </a:endParaRPr>
          </a:p>
        </p:txBody>
      </p:sp>
      <p:sp>
        <p:nvSpPr>
          <p:cNvPr id="53" name="TextBox 52"/>
          <p:cNvSpPr txBox="1"/>
          <p:nvPr/>
        </p:nvSpPr>
        <p:spPr>
          <a:xfrm>
            <a:off x="7537285" y="2635678"/>
            <a:ext cx="1547218" cy="523220"/>
          </a:xfrm>
          <a:prstGeom prst="rect">
            <a:avLst/>
          </a:prstGeom>
          <a:noFill/>
        </p:spPr>
        <p:txBody>
          <a:bodyPr wrap="none" rtlCol="0">
            <a:spAutoFit/>
          </a:bodyPr>
          <a:lstStyle/>
          <a:p>
            <a:r>
              <a:rPr lang="en-US" sz="1400" dirty="0" smtClean="0"/>
              <a:t>Target Installation</a:t>
            </a:r>
          </a:p>
          <a:p>
            <a:r>
              <a:rPr lang="en-US" sz="1400" dirty="0" smtClean="0"/>
              <a:t>December 2021 </a:t>
            </a:r>
            <a:r>
              <a:rPr lang="en-US" sz="1400" dirty="0" smtClean="0">
                <a:latin typeface="Cambria Math"/>
                <a:ea typeface="Cambria Math"/>
              </a:rPr>
              <a:t>→</a:t>
            </a:r>
            <a:endParaRPr lang="en-US" sz="1400" dirty="0"/>
          </a:p>
        </p:txBody>
      </p:sp>
    </p:spTree>
    <p:extLst>
      <p:ext uri="{BB962C8B-B14F-4D97-AF65-F5344CB8AC3E}">
        <p14:creationId xmlns:p14="http://schemas.microsoft.com/office/powerpoint/2010/main" val="361735134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228600" y="1043046"/>
            <a:ext cx="8915400" cy="4987867"/>
          </a:xfrm>
        </p:spPr>
        <p:txBody>
          <a:bodyPr/>
          <a:lstStyle/>
          <a:p>
            <a:r>
              <a:rPr lang="en-US" dirty="0" smtClean="0"/>
              <a:t>The Target Station Design is well integrated with the Solenoids, </a:t>
            </a:r>
            <a:r>
              <a:rPr lang="en-US" dirty="0" err="1" smtClean="0"/>
              <a:t>Muon</a:t>
            </a:r>
            <a:r>
              <a:rPr lang="en-US" dirty="0" smtClean="0"/>
              <a:t> Beam line, Civil Construction, and Radiation Safety</a:t>
            </a:r>
          </a:p>
          <a:p>
            <a:endParaRPr lang="en-US" dirty="0" smtClean="0"/>
          </a:p>
          <a:p>
            <a:r>
              <a:rPr lang="en-US" dirty="0" smtClean="0"/>
              <a:t>A preliminary design is complete</a:t>
            </a:r>
          </a:p>
          <a:p>
            <a:endParaRPr lang="en-US" dirty="0" smtClean="0"/>
          </a:p>
          <a:p>
            <a:r>
              <a:rPr lang="en-US" dirty="0" smtClean="0"/>
              <a:t>A review and choice is needed on the remote handling scheme</a:t>
            </a:r>
          </a:p>
          <a:p>
            <a:endParaRPr lang="en-US" dirty="0" smtClean="0"/>
          </a:p>
          <a:p>
            <a:r>
              <a:rPr lang="en-US" dirty="0" smtClean="0"/>
              <a:t>R &amp; D is well underway to decide on target choice- </a:t>
            </a:r>
            <a:r>
              <a:rPr lang="en-US" dirty="0" err="1" smtClean="0"/>
              <a:t>radiative</a:t>
            </a:r>
            <a:r>
              <a:rPr lang="en-US" dirty="0" smtClean="0"/>
              <a:t> or convection cooled</a:t>
            </a:r>
          </a:p>
          <a:p>
            <a:endParaRPr lang="en-US" dirty="0" smtClean="0"/>
          </a:p>
          <a:p>
            <a:r>
              <a:rPr lang="en-US" dirty="0" smtClean="0"/>
              <a:t>We are ready to baseline our schedule</a:t>
            </a:r>
            <a:endParaRPr lang="en-US" dirty="0"/>
          </a:p>
        </p:txBody>
      </p:sp>
      <p:sp>
        <p:nvSpPr>
          <p:cNvPr id="4" name="Date Placeholder 3"/>
          <p:cNvSpPr>
            <a:spLocks noGrp="1"/>
          </p:cNvSpPr>
          <p:nvPr>
            <p:ph type="dt" sz="half" idx="10"/>
          </p:nvPr>
        </p:nvSpPr>
        <p:spPr/>
        <p:txBody>
          <a:bodyPr/>
          <a:lstStyle/>
          <a:p>
            <a:pPr>
              <a:defRPr/>
            </a:pPr>
            <a:r>
              <a:rPr lang="en-US" smtClean="0"/>
              <a:t>10/22/14</a:t>
            </a:r>
            <a:endParaRPr lang="en-US" dirty="0"/>
          </a:p>
        </p:txBody>
      </p:sp>
      <p:sp>
        <p:nvSpPr>
          <p:cNvPr id="5" name="Footer Placeholder 4"/>
          <p:cNvSpPr>
            <a:spLocks noGrp="1"/>
          </p:cNvSpPr>
          <p:nvPr>
            <p:ph type="ftr" sz="quarter" idx="11"/>
          </p:nvPr>
        </p:nvSpPr>
        <p:spPr/>
        <p:txBody>
          <a:bodyPr/>
          <a:lstStyle/>
          <a:p>
            <a:pPr>
              <a:defRPr/>
            </a:pPr>
            <a:r>
              <a:rPr lang="en-US" smtClean="0"/>
              <a:t>R. Coleman - Mu2e CD-2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36</a:t>
            </a:fld>
            <a:endParaRPr lang="en-US" dirty="0"/>
          </a:p>
        </p:txBody>
      </p:sp>
    </p:spTree>
    <p:extLst>
      <p:ext uri="{BB962C8B-B14F-4D97-AF65-F5344CB8AC3E}">
        <p14:creationId xmlns:p14="http://schemas.microsoft.com/office/powerpoint/2010/main" val="406619741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465864"/>
            <a:ext cx="8686800" cy="641739"/>
          </a:xfrm>
        </p:spPr>
        <p:txBody>
          <a:bodyPr/>
          <a:lstStyle/>
          <a:p>
            <a:r>
              <a:rPr lang="en-US" dirty="0" smtClean="0"/>
              <a:t>Backup Slides</a:t>
            </a:r>
            <a:endParaRPr lang="en-US" dirty="0"/>
          </a:p>
        </p:txBody>
      </p:sp>
      <p:sp>
        <p:nvSpPr>
          <p:cNvPr id="4" name="Date Placeholder 3"/>
          <p:cNvSpPr>
            <a:spLocks noGrp="1"/>
          </p:cNvSpPr>
          <p:nvPr>
            <p:ph type="dt" sz="half" idx="10"/>
          </p:nvPr>
        </p:nvSpPr>
        <p:spPr/>
        <p:txBody>
          <a:bodyPr/>
          <a:lstStyle/>
          <a:p>
            <a:pPr>
              <a:defRPr/>
            </a:pPr>
            <a:r>
              <a:rPr lang="en-US" smtClean="0"/>
              <a:t>10/22/14</a:t>
            </a:r>
            <a:endParaRPr lang="en-US" dirty="0"/>
          </a:p>
        </p:txBody>
      </p:sp>
      <p:sp>
        <p:nvSpPr>
          <p:cNvPr id="5" name="Footer Placeholder 4"/>
          <p:cNvSpPr>
            <a:spLocks noGrp="1"/>
          </p:cNvSpPr>
          <p:nvPr>
            <p:ph type="ftr" sz="quarter" idx="11"/>
          </p:nvPr>
        </p:nvSpPr>
        <p:spPr/>
        <p:txBody>
          <a:bodyPr/>
          <a:lstStyle/>
          <a:p>
            <a:pPr>
              <a:defRPr/>
            </a:pPr>
            <a:r>
              <a:rPr lang="en-US" smtClean="0"/>
              <a:t>R. Coleman - Mu2e CD-2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37</a:t>
            </a:fld>
            <a:endParaRPr lang="en-US" dirty="0"/>
          </a:p>
        </p:txBody>
      </p:sp>
    </p:spTree>
    <p:extLst>
      <p:ext uri="{BB962C8B-B14F-4D97-AF65-F5344CB8AC3E}">
        <p14:creationId xmlns:p14="http://schemas.microsoft.com/office/powerpoint/2010/main" val="367233115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Milestones</a:t>
            </a:r>
            <a:endParaRPr lang="en-US" dirty="0"/>
          </a:p>
        </p:txBody>
      </p:sp>
      <p:sp>
        <p:nvSpPr>
          <p:cNvPr id="4" name="Date Placeholder 3"/>
          <p:cNvSpPr>
            <a:spLocks noGrp="1"/>
          </p:cNvSpPr>
          <p:nvPr>
            <p:ph type="dt" sz="half" idx="10"/>
          </p:nvPr>
        </p:nvSpPr>
        <p:spPr/>
        <p:txBody>
          <a:bodyPr/>
          <a:lstStyle/>
          <a:p>
            <a:pPr>
              <a:defRPr/>
            </a:pPr>
            <a:r>
              <a:rPr lang="en-US" smtClean="0"/>
              <a:t>10/22/14</a:t>
            </a:r>
            <a:endParaRPr lang="en-US" dirty="0"/>
          </a:p>
        </p:txBody>
      </p:sp>
      <p:sp>
        <p:nvSpPr>
          <p:cNvPr id="5" name="Footer Placeholder 4"/>
          <p:cNvSpPr>
            <a:spLocks noGrp="1"/>
          </p:cNvSpPr>
          <p:nvPr>
            <p:ph type="ftr" sz="quarter" idx="11"/>
          </p:nvPr>
        </p:nvSpPr>
        <p:spPr/>
        <p:txBody>
          <a:bodyPr/>
          <a:lstStyle/>
          <a:p>
            <a:pPr>
              <a:defRPr/>
            </a:pPr>
            <a:r>
              <a:rPr lang="en-US" smtClean="0"/>
              <a:t>R. Coleman - Mu2e CD-2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38</a:t>
            </a:fld>
            <a:endParaRPr lang="en-US" dirty="0"/>
          </a:p>
        </p:txBody>
      </p:sp>
      <p:sp>
        <p:nvSpPr>
          <p:cNvPr id="10" name="TextBox 9"/>
          <p:cNvSpPr txBox="1"/>
          <p:nvPr/>
        </p:nvSpPr>
        <p:spPr>
          <a:xfrm>
            <a:off x="8407400" y="1422400"/>
            <a:ext cx="184666" cy="461665"/>
          </a:xfrm>
          <a:prstGeom prst="rect">
            <a:avLst/>
          </a:prstGeom>
          <a:noFill/>
        </p:spPr>
        <p:txBody>
          <a:bodyPr wrap="none" rtlCol="0">
            <a:spAutoFit/>
          </a:bodyPr>
          <a:lstStyle/>
          <a:p>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568792728"/>
              </p:ext>
            </p:extLst>
          </p:nvPr>
        </p:nvGraphicFramePr>
        <p:xfrm>
          <a:off x="228600" y="813852"/>
          <a:ext cx="8826501" cy="5320260"/>
        </p:xfrm>
        <a:graphic>
          <a:graphicData uri="http://schemas.openxmlformats.org/drawingml/2006/table">
            <a:tbl>
              <a:tblPr/>
              <a:tblGrid>
                <a:gridCol w="1250344"/>
                <a:gridCol w="5362585"/>
                <a:gridCol w="648327"/>
                <a:gridCol w="648327"/>
                <a:gridCol w="916918"/>
              </a:tblGrid>
              <a:tr h="147785">
                <a:tc gridSpan="2">
                  <a:txBody>
                    <a:bodyPr/>
                    <a:lstStyle/>
                    <a:p>
                      <a:pPr algn="l" fontAlgn="b"/>
                      <a:r>
                        <a:rPr lang="nb-NO" sz="700" b="1" i="0" u="none" strike="noStrike">
                          <a:solidFill>
                            <a:srgbClr val="000000"/>
                          </a:solidFill>
                          <a:effectLst/>
                          <a:latin typeface="Calibri"/>
                        </a:rPr>
                        <a:t>  475.02BL-5.09  Target Station</a:t>
                      </a:r>
                    </a:p>
                  </a:txBody>
                  <a:tcPr marL="8635" marR="8635" marT="863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hMerge="1">
                  <a:txBody>
                    <a:bodyPr/>
                    <a:lstStyle/>
                    <a:p>
                      <a:endParaRPr lang="en-US"/>
                    </a:p>
                  </a:txBody>
                  <a:tcPr/>
                </a:tc>
                <a:tc>
                  <a:txBody>
                    <a:bodyPr/>
                    <a:lstStyle/>
                    <a:p>
                      <a:pPr algn="l" fontAlgn="b"/>
                      <a:endParaRPr lang="en-US" sz="700" b="0" i="0" u="none" strike="noStrike">
                        <a:solidFill>
                          <a:srgbClr val="000000"/>
                        </a:solidFill>
                        <a:effectLst/>
                        <a:latin typeface="Calibri"/>
                      </a:endParaRP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endParaRPr lang="en-US" sz="700" b="0" i="0" u="none" strike="noStrike">
                        <a:solidFill>
                          <a:srgbClr val="000000"/>
                        </a:solidFill>
                        <a:effectLst/>
                        <a:latin typeface="Calibri"/>
                      </a:endParaRP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endParaRPr lang="en-US" sz="700" b="0" i="0" u="none" strike="noStrike" dirty="0">
                        <a:solidFill>
                          <a:srgbClr val="000000"/>
                        </a:solidFill>
                        <a:effectLst/>
                        <a:latin typeface="Calibri"/>
                      </a:endParaRPr>
                    </a:p>
                  </a:txBody>
                  <a:tcPr marL="8635" marR="8635" marT="863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147785">
                <a:tc>
                  <a:txBody>
                    <a:bodyPr/>
                    <a:lstStyle/>
                    <a:p>
                      <a:pPr algn="l" fontAlgn="b"/>
                      <a:r>
                        <a:rPr lang="en-US" sz="700" b="0" i="0" u="none" strike="noStrike">
                          <a:solidFill>
                            <a:srgbClr val="000000"/>
                          </a:solidFill>
                          <a:effectLst/>
                          <a:latin typeface="Calibri"/>
                        </a:rPr>
                        <a:t>    47502.09.001000</a:t>
                      </a:r>
                    </a:p>
                  </a:txBody>
                  <a:tcPr marL="8635" marR="8635" marT="863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en-US" sz="700" b="0" i="0" u="none" strike="noStrike">
                          <a:solidFill>
                            <a:srgbClr val="000000"/>
                          </a:solidFill>
                          <a:effectLst/>
                          <a:latin typeface="Calibri"/>
                        </a:rPr>
                        <a:t>T5 - Target Station Conceptual Design Complete</a:t>
                      </a: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endParaRPr lang="en-US" sz="700" b="0" i="0" u="none" strike="noStrike">
                        <a:solidFill>
                          <a:srgbClr val="000000"/>
                        </a:solidFill>
                        <a:effectLst/>
                        <a:latin typeface="Calibri"/>
                      </a:endParaRP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en-US" sz="700" b="0" i="0" u="none" strike="noStrike">
                          <a:solidFill>
                            <a:srgbClr val="000000"/>
                          </a:solidFill>
                          <a:effectLst/>
                          <a:latin typeface="Calibri"/>
                        </a:rPr>
                        <a:t>28-Jun-12 A</a:t>
                      </a: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en-US" sz="700" b="0" i="0" u="none" strike="noStrike" dirty="0">
                          <a:solidFill>
                            <a:srgbClr val="000000"/>
                          </a:solidFill>
                          <a:effectLst/>
                          <a:latin typeface="Calibri"/>
                        </a:rPr>
                        <a:t>T5</a:t>
                      </a:r>
                    </a:p>
                  </a:txBody>
                  <a:tcPr marL="8635" marR="8635" marT="863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147785">
                <a:tc>
                  <a:txBody>
                    <a:bodyPr/>
                    <a:lstStyle/>
                    <a:p>
                      <a:pPr algn="l" fontAlgn="b"/>
                      <a:r>
                        <a:rPr lang="en-US" sz="700" b="0" i="0" u="none" strike="noStrike">
                          <a:solidFill>
                            <a:srgbClr val="000000"/>
                          </a:solidFill>
                          <a:effectLst/>
                          <a:latin typeface="Calibri"/>
                        </a:rPr>
                        <a:t>    47502.09.001010</a:t>
                      </a:r>
                    </a:p>
                  </a:txBody>
                  <a:tcPr marL="8635" marR="8635" marT="863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a:rPr>
                        <a:t>T5 - Target Station Preliminary Design Complete</a:t>
                      </a: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endParaRPr lang="en-US" sz="700" b="0" i="0" u="none" strike="noStrike">
                        <a:solidFill>
                          <a:srgbClr val="000000"/>
                        </a:solidFill>
                        <a:effectLst/>
                        <a:latin typeface="Calibri"/>
                      </a:endParaRP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a:rPr>
                        <a:t>30-Apr-14 A</a:t>
                      </a: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a:rPr>
                        <a:t>T5</a:t>
                      </a:r>
                    </a:p>
                  </a:txBody>
                  <a:tcPr marL="8635" marR="8635" marT="863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147785">
                <a:tc>
                  <a:txBody>
                    <a:bodyPr/>
                    <a:lstStyle/>
                    <a:p>
                      <a:pPr algn="l" fontAlgn="b"/>
                      <a:r>
                        <a:rPr lang="en-US" sz="700" b="0" i="0" u="none" strike="noStrike">
                          <a:solidFill>
                            <a:srgbClr val="000000"/>
                          </a:solidFill>
                          <a:effectLst/>
                          <a:latin typeface="Calibri"/>
                        </a:rPr>
                        <a:t>    47502.09.05.001040</a:t>
                      </a:r>
                    </a:p>
                  </a:txBody>
                  <a:tcPr marL="8635" marR="8635" marT="863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en-US" sz="700" b="0" i="0" u="none" strike="noStrike">
                          <a:solidFill>
                            <a:srgbClr val="000000"/>
                          </a:solidFill>
                          <a:effectLst/>
                          <a:latin typeface="Calibri"/>
                        </a:rPr>
                        <a:t>T5 - MARS Energy deposition for accident case</a:t>
                      </a: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en-US" sz="700" b="0" i="0" u="none" strike="noStrike">
                          <a:solidFill>
                            <a:srgbClr val="000000"/>
                          </a:solidFill>
                          <a:effectLst/>
                          <a:latin typeface="Calibri"/>
                        </a:rPr>
                        <a:t>02-Jun-14*</a:t>
                      </a: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endParaRPr lang="en-US" sz="700" b="0" i="0" u="none" strike="noStrike">
                        <a:solidFill>
                          <a:srgbClr val="000000"/>
                        </a:solidFill>
                        <a:effectLst/>
                        <a:latin typeface="Calibri"/>
                      </a:endParaRP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en-US" sz="700" b="0" i="0" u="none" strike="noStrike" dirty="0">
                          <a:solidFill>
                            <a:srgbClr val="000000"/>
                          </a:solidFill>
                          <a:effectLst/>
                          <a:latin typeface="Calibri"/>
                        </a:rPr>
                        <a:t>T5</a:t>
                      </a:r>
                    </a:p>
                  </a:txBody>
                  <a:tcPr marL="8635" marR="8635" marT="863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147785">
                <a:tc>
                  <a:txBody>
                    <a:bodyPr/>
                    <a:lstStyle/>
                    <a:p>
                      <a:pPr algn="l" fontAlgn="b"/>
                      <a:r>
                        <a:rPr lang="en-US" sz="700" b="0" i="0" u="none" strike="noStrike">
                          <a:solidFill>
                            <a:srgbClr val="000000"/>
                          </a:solidFill>
                          <a:effectLst/>
                          <a:latin typeface="Calibri"/>
                        </a:rPr>
                        <a:t>    47502.09.05.001212</a:t>
                      </a:r>
                    </a:p>
                  </a:txBody>
                  <a:tcPr marL="8635" marR="8635" marT="863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a:rPr>
                        <a:t>T5 - Target Proton Beam Absorber Design Complete</a:t>
                      </a: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endParaRPr lang="en-US" sz="700" b="0" i="0" u="none" strike="noStrike">
                        <a:solidFill>
                          <a:srgbClr val="000000"/>
                        </a:solidFill>
                        <a:effectLst/>
                        <a:latin typeface="Calibri"/>
                      </a:endParaRP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a:rPr>
                        <a:t>25-Aug-14</a:t>
                      </a: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a:rPr>
                        <a:t>T5</a:t>
                      </a:r>
                    </a:p>
                  </a:txBody>
                  <a:tcPr marL="8635" marR="8635" marT="863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147785">
                <a:tc>
                  <a:txBody>
                    <a:bodyPr/>
                    <a:lstStyle/>
                    <a:p>
                      <a:pPr algn="l" fontAlgn="b"/>
                      <a:r>
                        <a:rPr lang="en-US" sz="700" b="0" i="0" u="none" strike="noStrike">
                          <a:solidFill>
                            <a:srgbClr val="000000"/>
                          </a:solidFill>
                          <a:effectLst/>
                          <a:latin typeface="Calibri"/>
                        </a:rPr>
                        <a:t>    47502.09.06.001140</a:t>
                      </a:r>
                    </a:p>
                  </a:txBody>
                  <a:tcPr marL="8635" marR="8635" marT="863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en-US" sz="700" b="0" i="0" u="none" strike="noStrike">
                          <a:solidFill>
                            <a:srgbClr val="000000"/>
                          </a:solidFill>
                          <a:effectLst/>
                          <a:latin typeface="Calibri"/>
                        </a:rPr>
                        <a:t>T5 - Protection Collimator Design Complete</a:t>
                      </a: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endParaRPr lang="en-US" sz="700" b="0" i="0" u="none" strike="noStrike">
                        <a:solidFill>
                          <a:srgbClr val="000000"/>
                        </a:solidFill>
                        <a:effectLst/>
                        <a:latin typeface="Calibri"/>
                      </a:endParaRP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en-US" sz="700" b="0" i="0" u="none" strike="noStrike">
                          <a:solidFill>
                            <a:srgbClr val="000000"/>
                          </a:solidFill>
                          <a:effectLst/>
                          <a:latin typeface="Calibri"/>
                        </a:rPr>
                        <a:t>5-Nov-14</a:t>
                      </a: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en-US" sz="700" b="0" i="0" u="none" strike="noStrike" dirty="0">
                          <a:solidFill>
                            <a:srgbClr val="000000"/>
                          </a:solidFill>
                          <a:effectLst/>
                          <a:latin typeface="Calibri"/>
                        </a:rPr>
                        <a:t>T5</a:t>
                      </a:r>
                    </a:p>
                  </a:txBody>
                  <a:tcPr marL="8635" marR="8635" marT="863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147785">
                <a:tc>
                  <a:txBody>
                    <a:bodyPr/>
                    <a:lstStyle/>
                    <a:p>
                      <a:pPr algn="l" fontAlgn="b"/>
                      <a:r>
                        <a:rPr lang="en-US" sz="700" b="0" i="0" u="none" strike="noStrike">
                          <a:solidFill>
                            <a:srgbClr val="000000"/>
                          </a:solidFill>
                          <a:effectLst/>
                          <a:latin typeface="Calibri"/>
                        </a:rPr>
                        <a:t>    47502.09.03.001059</a:t>
                      </a:r>
                    </a:p>
                  </a:txBody>
                  <a:tcPr marL="8635" marR="8635" marT="863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a:rPr>
                        <a:t>T5 - Final Decision on Target Remote Handling Configuration</a:t>
                      </a: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endParaRPr lang="en-US" sz="700" b="0" i="0" u="none" strike="noStrike">
                        <a:solidFill>
                          <a:srgbClr val="000000"/>
                        </a:solidFill>
                        <a:effectLst/>
                        <a:latin typeface="Calibri"/>
                      </a:endParaRP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a:rPr>
                        <a:t>9-Dec-14</a:t>
                      </a: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a:rPr>
                        <a:t>T5</a:t>
                      </a:r>
                    </a:p>
                  </a:txBody>
                  <a:tcPr marL="8635" marR="8635" marT="863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147785">
                <a:tc>
                  <a:txBody>
                    <a:bodyPr/>
                    <a:lstStyle/>
                    <a:p>
                      <a:pPr algn="l" fontAlgn="b"/>
                      <a:r>
                        <a:rPr lang="en-US" sz="700" b="0" i="0" u="none" strike="noStrike">
                          <a:solidFill>
                            <a:srgbClr val="000000"/>
                          </a:solidFill>
                          <a:effectLst/>
                          <a:latin typeface="Calibri"/>
                        </a:rPr>
                        <a:t>    47502.09.02.001250</a:t>
                      </a:r>
                    </a:p>
                  </a:txBody>
                  <a:tcPr marL="8635" marR="8635" marT="863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en-US" sz="700" b="0" i="0" u="none" strike="noStrike">
                          <a:solidFill>
                            <a:srgbClr val="000000"/>
                          </a:solidFill>
                          <a:effectLst/>
                          <a:latin typeface="Calibri"/>
                        </a:rPr>
                        <a:t>T5 - Decision on radiation cooled target feasibility and spec. coating / surface</a:t>
                      </a: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endParaRPr lang="en-US" sz="700" b="0" i="0" u="none" strike="noStrike">
                        <a:solidFill>
                          <a:srgbClr val="000000"/>
                        </a:solidFill>
                        <a:effectLst/>
                        <a:latin typeface="Calibri"/>
                      </a:endParaRP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en-US" sz="700" b="0" i="0" u="none" strike="noStrike">
                          <a:solidFill>
                            <a:srgbClr val="000000"/>
                          </a:solidFill>
                          <a:effectLst/>
                          <a:latin typeface="Calibri"/>
                        </a:rPr>
                        <a:t>2-Jan-15</a:t>
                      </a: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en-US" sz="700" b="0" i="0" u="none" strike="noStrike" dirty="0">
                          <a:solidFill>
                            <a:srgbClr val="000000"/>
                          </a:solidFill>
                          <a:effectLst/>
                          <a:latin typeface="Calibri"/>
                        </a:rPr>
                        <a:t>T5</a:t>
                      </a:r>
                    </a:p>
                  </a:txBody>
                  <a:tcPr marL="8635" marR="8635" marT="863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147785">
                <a:tc>
                  <a:txBody>
                    <a:bodyPr/>
                    <a:lstStyle/>
                    <a:p>
                      <a:pPr algn="l" fontAlgn="b"/>
                      <a:r>
                        <a:rPr lang="en-US" sz="700" b="0" i="0" u="none" strike="noStrike">
                          <a:solidFill>
                            <a:srgbClr val="000000"/>
                          </a:solidFill>
                          <a:effectLst/>
                          <a:latin typeface="Calibri"/>
                        </a:rPr>
                        <a:t>    47502.09.001020</a:t>
                      </a:r>
                    </a:p>
                  </a:txBody>
                  <a:tcPr marL="8635" marR="8635" marT="863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a:rPr>
                        <a:t>T5 - Mu2e Target Station- Proton Beam Absorber Installation and Close-out Complete</a:t>
                      </a: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endParaRPr lang="en-US" sz="700" b="0" i="0" u="none" strike="noStrike">
                        <a:solidFill>
                          <a:srgbClr val="000000"/>
                        </a:solidFill>
                        <a:effectLst/>
                        <a:latin typeface="Calibri"/>
                      </a:endParaRP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a:rPr>
                        <a:t>15-Apr-15</a:t>
                      </a: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a:rPr>
                        <a:t>T5</a:t>
                      </a:r>
                    </a:p>
                  </a:txBody>
                  <a:tcPr marL="8635" marR="8635" marT="863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147785">
                <a:tc>
                  <a:txBody>
                    <a:bodyPr/>
                    <a:lstStyle/>
                    <a:p>
                      <a:pPr algn="l" fontAlgn="b"/>
                      <a:r>
                        <a:rPr lang="en-US" sz="700" b="0" i="0" u="none" strike="noStrike">
                          <a:solidFill>
                            <a:srgbClr val="000000"/>
                          </a:solidFill>
                          <a:effectLst/>
                          <a:latin typeface="Calibri"/>
                        </a:rPr>
                        <a:t>    47502.09.001030</a:t>
                      </a:r>
                    </a:p>
                  </a:txBody>
                  <a:tcPr marL="8635" marR="8635" marT="863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en-US" sz="700" b="0" i="0" u="none" strike="noStrike">
                          <a:solidFill>
                            <a:srgbClr val="000000"/>
                          </a:solidFill>
                          <a:effectLst/>
                          <a:latin typeface="Calibri"/>
                        </a:rPr>
                        <a:t>T4 - Target Station Final Design Complete</a:t>
                      </a: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endParaRPr lang="en-US" sz="700" b="0" i="0" u="none" strike="noStrike">
                        <a:solidFill>
                          <a:srgbClr val="000000"/>
                        </a:solidFill>
                        <a:effectLst/>
                        <a:latin typeface="Calibri"/>
                      </a:endParaRP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en-US" sz="700" b="0" i="0" u="none" strike="noStrike">
                          <a:solidFill>
                            <a:srgbClr val="000000"/>
                          </a:solidFill>
                          <a:effectLst/>
                          <a:latin typeface="Calibri"/>
                        </a:rPr>
                        <a:t>20-Aug-15</a:t>
                      </a: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en-US" sz="700" b="0" i="0" u="none" strike="noStrike" dirty="0">
                          <a:solidFill>
                            <a:srgbClr val="000000"/>
                          </a:solidFill>
                          <a:effectLst/>
                          <a:latin typeface="Calibri"/>
                        </a:rPr>
                        <a:t>T4</a:t>
                      </a:r>
                    </a:p>
                  </a:txBody>
                  <a:tcPr marL="8635" marR="8635" marT="863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147785">
                <a:tc>
                  <a:txBody>
                    <a:bodyPr/>
                    <a:lstStyle/>
                    <a:p>
                      <a:pPr algn="l" fontAlgn="b"/>
                      <a:r>
                        <a:rPr lang="en-US" sz="700" b="0" i="0" u="none" strike="noStrike">
                          <a:solidFill>
                            <a:srgbClr val="000000"/>
                          </a:solidFill>
                          <a:effectLst/>
                          <a:latin typeface="Calibri"/>
                        </a:rPr>
                        <a:t>    47502.09.04.001146</a:t>
                      </a:r>
                    </a:p>
                  </a:txBody>
                  <a:tcPr marL="8635" marR="8635" marT="863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a:rPr>
                        <a:t>T5 - PS Heat and Radiation Shield Design Complete</a:t>
                      </a: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endParaRPr lang="en-US" sz="700" b="0" i="0" u="none" strike="noStrike">
                        <a:solidFill>
                          <a:srgbClr val="000000"/>
                        </a:solidFill>
                        <a:effectLst/>
                        <a:latin typeface="Calibri"/>
                      </a:endParaRP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a:rPr>
                        <a:t>20-Aug-15</a:t>
                      </a: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a:rPr>
                        <a:t>T5</a:t>
                      </a:r>
                    </a:p>
                  </a:txBody>
                  <a:tcPr marL="8635" marR="8635" marT="863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147785">
                <a:tc>
                  <a:txBody>
                    <a:bodyPr/>
                    <a:lstStyle/>
                    <a:p>
                      <a:pPr algn="l" fontAlgn="b"/>
                      <a:r>
                        <a:rPr lang="en-US" sz="700" b="0" i="0" u="none" strike="noStrike">
                          <a:solidFill>
                            <a:srgbClr val="000000"/>
                          </a:solidFill>
                          <a:effectLst/>
                          <a:latin typeface="Calibri"/>
                        </a:rPr>
                        <a:t>    47502.09.01.001045</a:t>
                      </a:r>
                    </a:p>
                  </a:txBody>
                  <a:tcPr marL="8635" marR="8635" marT="863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en-US" sz="700" b="0" i="0" u="none" strike="noStrike">
                          <a:solidFill>
                            <a:srgbClr val="000000"/>
                          </a:solidFill>
                          <a:effectLst/>
                          <a:latin typeface="Calibri"/>
                        </a:rPr>
                        <a:t>T5 - Target Station Final Design Simulations &amp; Calculations Complete</a:t>
                      </a: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endParaRPr lang="en-US" sz="700" b="0" i="0" u="none" strike="noStrike">
                        <a:solidFill>
                          <a:srgbClr val="000000"/>
                        </a:solidFill>
                        <a:effectLst/>
                        <a:latin typeface="Calibri"/>
                      </a:endParaRP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en-US" sz="700" b="0" i="0" u="none" strike="noStrike">
                          <a:solidFill>
                            <a:srgbClr val="000000"/>
                          </a:solidFill>
                          <a:effectLst/>
                          <a:latin typeface="Calibri"/>
                        </a:rPr>
                        <a:t>20-Aug-15</a:t>
                      </a: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en-US" sz="700" b="0" i="0" u="none" strike="noStrike" dirty="0">
                          <a:solidFill>
                            <a:srgbClr val="000000"/>
                          </a:solidFill>
                          <a:effectLst/>
                          <a:latin typeface="Calibri"/>
                        </a:rPr>
                        <a:t>T5</a:t>
                      </a:r>
                    </a:p>
                  </a:txBody>
                  <a:tcPr marL="8635" marR="8635" marT="863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147785">
                <a:tc>
                  <a:txBody>
                    <a:bodyPr/>
                    <a:lstStyle/>
                    <a:p>
                      <a:pPr algn="l" fontAlgn="b"/>
                      <a:r>
                        <a:rPr lang="en-US" sz="700" b="0" i="0" u="none" strike="noStrike">
                          <a:solidFill>
                            <a:srgbClr val="000000"/>
                          </a:solidFill>
                          <a:effectLst/>
                          <a:latin typeface="Calibri"/>
                        </a:rPr>
                        <a:t>    47502.09.001040</a:t>
                      </a:r>
                    </a:p>
                  </a:txBody>
                  <a:tcPr marL="8635" marR="8635" marT="863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a:rPr>
                        <a:t>T5 - DOE CD-3c Accelerator Target Station/HRS Approval</a:t>
                      </a: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a:rPr>
                        <a:t>24-Feb-16</a:t>
                      </a: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endParaRPr lang="en-US" sz="700" b="0" i="0" u="none" strike="noStrike">
                        <a:solidFill>
                          <a:srgbClr val="000000"/>
                        </a:solidFill>
                        <a:effectLst/>
                        <a:latin typeface="Calibri"/>
                      </a:endParaRP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a:rPr>
                        <a:t>T5</a:t>
                      </a:r>
                    </a:p>
                  </a:txBody>
                  <a:tcPr marL="8635" marR="8635" marT="863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147785">
                <a:tc>
                  <a:txBody>
                    <a:bodyPr/>
                    <a:lstStyle/>
                    <a:p>
                      <a:pPr algn="l" fontAlgn="b"/>
                      <a:r>
                        <a:rPr lang="en-US" sz="700" b="0" i="0" u="none" strike="noStrike">
                          <a:solidFill>
                            <a:srgbClr val="000000"/>
                          </a:solidFill>
                          <a:effectLst/>
                          <a:latin typeface="Calibri"/>
                        </a:rPr>
                        <a:t>    47502.09.04.001147</a:t>
                      </a:r>
                    </a:p>
                  </a:txBody>
                  <a:tcPr marL="8635" marR="8635" marT="863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en-US" sz="700" b="0" i="0" u="none" strike="noStrike">
                          <a:solidFill>
                            <a:srgbClr val="000000"/>
                          </a:solidFill>
                          <a:effectLst/>
                          <a:latin typeface="Calibri"/>
                        </a:rPr>
                        <a:t>T5 - Start of HRS Procurement</a:t>
                      </a: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en-US" sz="700" b="0" i="0" u="none" strike="noStrike">
                          <a:solidFill>
                            <a:srgbClr val="000000"/>
                          </a:solidFill>
                          <a:effectLst/>
                          <a:latin typeface="Calibri"/>
                        </a:rPr>
                        <a:t>3-Oct-16</a:t>
                      </a: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endParaRPr lang="en-US" sz="700" b="0" i="0" u="none" strike="noStrike">
                        <a:solidFill>
                          <a:srgbClr val="000000"/>
                        </a:solidFill>
                        <a:effectLst/>
                        <a:latin typeface="Calibri"/>
                      </a:endParaRP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en-US" sz="700" b="0" i="0" u="none" strike="noStrike" dirty="0">
                          <a:solidFill>
                            <a:srgbClr val="000000"/>
                          </a:solidFill>
                          <a:effectLst/>
                          <a:latin typeface="Calibri"/>
                        </a:rPr>
                        <a:t>T5</a:t>
                      </a:r>
                    </a:p>
                  </a:txBody>
                  <a:tcPr marL="8635" marR="8635" marT="863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147785">
                <a:tc>
                  <a:txBody>
                    <a:bodyPr/>
                    <a:lstStyle/>
                    <a:p>
                      <a:pPr algn="l" fontAlgn="b"/>
                      <a:r>
                        <a:rPr lang="en-US" sz="700" b="0" i="0" u="none" strike="noStrike">
                          <a:solidFill>
                            <a:srgbClr val="000000"/>
                          </a:solidFill>
                          <a:effectLst/>
                          <a:latin typeface="Calibri"/>
                        </a:rPr>
                        <a:t>    47502.09.04.001160</a:t>
                      </a:r>
                    </a:p>
                  </a:txBody>
                  <a:tcPr marL="8635" marR="8635" marT="863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a:rPr>
                        <a:t>T5 - Advanced procurement plan for HRS Complete</a:t>
                      </a: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endParaRPr lang="en-US" sz="700" b="0" i="0" u="none" strike="noStrike">
                        <a:solidFill>
                          <a:srgbClr val="000000"/>
                        </a:solidFill>
                        <a:effectLst/>
                        <a:latin typeface="Calibri"/>
                      </a:endParaRP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a:rPr>
                        <a:t>4-Oct-16</a:t>
                      </a: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a:rPr>
                        <a:t>T5</a:t>
                      </a:r>
                    </a:p>
                  </a:txBody>
                  <a:tcPr marL="8635" marR="8635" marT="863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147785">
                <a:tc>
                  <a:txBody>
                    <a:bodyPr/>
                    <a:lstStyle/>
                    <a:p>
                      <a:pPr algn="l" fontAlgn="b"/>
                      <a:r>
                        <a:rPr lang="en-US" sz="700" b="0" i="0" u="none" strike="noStrike">
                          <a:solidFill>
                            <a:srgbClr val="000000"/>
                          </a:solidFill>
                          <a:effectLst/>
                          <a:latin typeface="Calibri"/>
                        </a:rPr>
                        <a:t>    47502.09.04.001190</a:t>
                      </a:r>
                    </a:p>
                  </a:txBody>
                  <a:tcPr marL="8635" marR="8635" marT="863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en-US" sz="700" b="0" i="0" u="none" strike="noStrike">
                          <a:solidFill>
                            <a:srgbClr val="000000"/>
                          </a:solidFill>
                          <a:effectLst/>
                          <a:latin typeface="Calibri"/>
                        </a:rPr>
                        <a:t>T5 - Readiness review for HRS complete</a:t>
                      </a: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endParaRPr lang="en-US" sz="700" b="0" i="0" u="none" strike="noStrike">
                        <a:solidFill>
                          <a:srgbClr val="000000"/>
                        </a:solidFill>
                        <a:effectLst/>
                        <a:latin typeface="Calibri"/>
                      </a:endParaRP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en-US" sz="700" b="0" i="0" u="none" strike="noStrike">
                          <a:solidFill>
                            <a:srgbClr val="000000"/>
                          </a:solidFill>
                          <a:effectLst/>
                          <a:latin typeface="Calibri"/>
                        </a:rPr>
                        <a:t>26-Oct-16</a:t>
                      </a: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en-US" sz="700" b="0" i="0" u="none" strike="noStrike">
                          <a:solidFill>
                            <a:srgbClr val="000000"/>
                          </a:solidFill>
                          <a:effectLst/>
                          <a:latin typeface="Calibri"/>
                        </a:rPr>
                        <a:t>T5</a:t>
                      </a:r>
                    </a:p>
                  </a:txBody>
                  <a:tcPr marL="8635" marR="8635" marT="863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147785">
                <a:tc>
                  <a:txBody>
                    <a:bodyPr/>
                    <a:lstStyle/>
                    <a:p>
                      <a:pPr algn="l" fontAlgn="b"/>
                      <a:r>
                        <a:rPr lang="en-US" sz="700" b="0" i="0" u="none" strike="noStrike">
                          <a:solidFill>
                            <a:srgbClr val="000000"/>
                          </a:solidFill>
                          <a:effectLst/>
                          <a:latin typeface="Calibri"/>
                        </a:rPr>
                        <a:t>    47502.09.04.001230</a:t>
                      </a:r>
                    </a:p>
                  </a:txBody>
                  <a:tcPr marL="8635" marR="8635" marT="863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a:rPr>
                        <a:t>T5 - Vendor for HRS selected</a:t>
                      </a: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endParaRPr lang="en-US" sz="700" b="0" i="0" u="none" strike="noStrike">
                        <a:solidFill>
                          <a:srgbClr val="000000"/>
                        </a:solidFill>
                        <a:effectLst/>
                        <a:latin typeface="Calibri"/>
                      </a:endParaRP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a:rPr>
                        <a:t>27-Jan-17</a:t>
                      </a: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a:rPr>
                        <a:t>T5</a:t>
                      </a:r>
                    </a:p>
                  </a:txBody>
                  <a:tcPr marL="8635" marR="8635" marT="863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147785">
                <a:tc>
                  <a:txBody>
                    <a:bodyPr/>
                    <a:lstStyle/>
                    <a:p>
                      <a:pPr algn="l" fontAlgn="b"/>
                      <a:r>
                        <a:rPr lang="en-US" sz="700" b="0" i="0" u="none" strike="noStrike">
                          <a:solidFill>
                            <a:srgbClr val="000000"/>
                          </a:solidFill>
                          <a:effectLst/>
                          <a:latin typeface="Calibri"/>
                        </a:rPr>
                        <a:t>    47502.09.03.001150</a:t>
                      </a:r>
                    </a:p>
                  </a:txBody>
                  <a:tcPr marL="8635" marR="8635" marT="863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en-US" sz="700" b="0" i="0" u="none" strike="noStrike">
                          <a:solidFill>
                            <a:srgbClr val="000000"/>
                          </a:solidFill>
                          <a:effectLst/>
                          <a:latin typeface="Calibri"/>
                        </a:rPr>
                        <a:t>T5 - Target Handling Final Design Complete</a:t>
                      </a: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endParaRPr lang="en-US" sz="700" b="0" i="0" u="none" strike="noStrike">
                        <a:solidFill>
                          <a:srgbClr val="000000"/>
                        </a:solidFill>
                        <a:effectLst/>
                        <a:latin typeface="Calibri"/>
                      </a:endParaRP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en-US" sz="700" b="0" i="0" u="none" strike="noStrike">
                          <a:solidFill>
                            <a:srgbClr val="000000"/>
                          </a:solidFill>
                          <a:effectLst/>
                          <a:latin typeface="Calibri"/>
                        </a:rPr>
                        <a:t>31-Jan-17</a:t>
                      </a: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en-US" sz="700" b="0" i="0" u="none" strike="noStrike" dirty="0">
                          <a:solidFill>
                            <a:srgbClr val="000000"/>
                          </a:solidFill>
                          <a:effectLst/>
                          <a:latin typeface="Calibri"/>
                        </a:rPr>
                        <a:t>T5</a:t>
                      </a:r>
                    </a:p>
                  </a:txBody>
                  <a:tcPr marL="8635" marR="8635" marT="863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147785">
                <a:tc>
                  <a:txBody>
                    <a:bodyPr/>
                    <a:lstStyle/>
                    <a:p>
                      <a:pPr algn="l" fontAlgn="b"/>
                      <a:r>
                        <a:rPr lang="en-US" sz="700" b="0" i="0" u="none" strike="noStrike">
                          <a:solidFill>
                            <a:srgbClr val="000000"/>
                          </a:solidFill>
                          <a:effectLst/>
                          <a:latin typeface="Calibri"/>
                        </a:rPr>
                        <a:t>    47502.09.02.001255</a:t>
                      </a:r>
                    </a:p>
                  </a:txBody>
                  <a:tcPr marL="8635" marR="8635" marT="863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a:rPr>
                        <a:t>T5 - Proton Target Final Design Complete</a:t>
                      </a: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endParaRPr lang="en-US" sz="700" b="0" i="0" u="none" strike="noStrike">
                        <a:solidFill>
                          <a:srgbClr val="000000"/>
                        </a:solidFill>
                        <a:effectLst/>
                        <a:latin typeface="Calibri"/>
                      </a:endParaRP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a:rPr>
                        <a:t>21-Apr-17</a:t>
                      </a: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a:rPr>
                        <a:t>T5</a:t>
                      </a:r>
                    </a:p>
                  </a:txBody>
                  <a:tcPr marL="8635" marR="8635" marT="863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147785">
                <a:tc>
                  <a:txBody>
                    <a:bodyPr/>
                    <a:lstStyle/>
                    <a:p>
                      <a:pPr algn="l" fontAlgn="b"/>
                      <a:r>
                        <a:rPr lang="en-US" sz="700" b="0" i="0" u="none" strike="noStrike">
                          <a:solidFill>
                            <a:srgbClr val="000000"/>
                          </a:solidFill>
                          <a:effectLst/>
                          <a:latin typeface="Calibri"/>
                        </a:rPr>
                        <a:t>    47502.09.06.001145</a:t>
                      </a:r>
                    </a:p>
                  </a:txBody>
                  <a:tcPr marL="8635" marR="8635" marT="863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en-US" sz="700" b="0" i="0" u="none" strike="noStrike">
                          <a:solidFill>
                            <a:srgbClr val="000000"/>
                          </a:solidFill>
                          <a:effectLst/>
                          <a:latin typeface="Calibri"/>
                        </a:rPr>
                        <a:t>T5 - Protection Collimator Procurement Start</a:t>
                      </a: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en-US" sz="700" b="0" i="0" u="none" strike="noStrike">
                          <a:solidFill>
                            <a:srgbClr val="000000"/>
                          </a:solidFill>
                          <a:effectLst/>
                          <a:latin typeface="Calibri"/>
                        </a:rPr>
                        <a:t>2-Oct-17</a:t>
                      </a: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endParaRPr lang="en-US" sz="700" b="0" i="0" u="none" strike="noStrike">
                        <a:solidFill>
                          <a:srgbClr val="000000"/>
                        </a:solidFill>
                        <a:effectLst/>
                        <a:latin typeface="Calibri"/>
                      </a:endParaRP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en-US" sz="700" b="0" i="0" u="none" strike="noStrike">
                          <a:solidFill>
                            <a:srgbClr val="000000"/>
                          </a:solidFill>
                          <a:effectLst/>
                          <a:latin typeface="Calibri"/>
                        </a:rPr>
                        <a:t>T5</a:t>
                      </a:r>
                    </a:p>
                  </a:txBody>
                  <a:tcPr marL="8635" marR="8635" marT="863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147785">
                <a:tc>
                  <a:txBody>
                    <a:bodyPr/>
                    <a:lstStyle/>
                    <a:p>
                      <a:pPr algn="l" fontAlgn="b"/>
                      <a:r>
                        <a:rPr lang="en-US" sz="700" b="0" i="0" u="none" strike="noStrike">
                          <a:solidFill>
                            <a:srgbClr val="000000"/>
                          </a:solidFill>
                          <a:effectLst/>
                          <a:latin typeface="Calibri"/>
                        </a:rPr>
                        <a:t>    47502.09.02.001307</a:t>
                      </a:r>
                    </a:p>
                  </a:txBody>
                  <a:tcPr marL="8635" marR="8635" marT="863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a:rPr>
                        <a:t>T5 - Proton Target Delivered to Fermilab</a:t>
                      </a: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endParaRPr lang="en-US" sz="700" b="0" i="0" u="none" strike="noStrike">
                        <a:solidFill>
                          <a:srgbClr val="000000"/>
                        </a:solidFill>
                        <a:effectLst/>
                        <a:latin typeface="Calibri"/>
                      </a:endParaRP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a:rPr>
                        <a:t>13-Oct-17</a:t>
                      </a: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a:rPr>
                        <a:t>T5</a:t>
                      </a:r>
                    </a:p>
                  </a:txBody>
                  <a:tcPr marL="8635" marR="8635" marT="863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147785">
                <a:tc>
                  <a:txBody>
                    <a:bodyPr/>
                    <a:lstStyle/>
                    <a:p>
                      <a:pPr algn="l" fontAlgn="b"/>
                      <a:r>
                        <a:rPr lang="en-US" sz="700" b="0" i="0" u="none" strike="noStrike">
                          <a:solidFill>
                            <a:srgbClr val="000000"/>
                          </a:solidFill>
                          <a:effectLst/>
                          <a:latin typeface="Calibri"/>
                        </a:rPr>
                        <a:t>    47502.09.06.001265</a:t>
                      </a:r>
                    </a:p>
                  </a:txBody>
                  <a:tcPr marL="8635" marR="8635" marT="863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en-US" sz="700" b="0" i="0" u="none" strike="noStrike">
                          <a:solidFill>
                            <a:srgbClr val="000000"/>
                          </a:solidFill>
                          <a:effectLst/>
                          <a:latin typeface="Calibri"/>
                        </a:rPr>
                        <a:t>T5 - Protection Collimator Fabrication Start</a:t>
                      </a: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en-US" sz="700" b="0" i="0" u="none" strike="noStrike">
                          <a:solidFill>
                            <a:srgbClr val="000000"/>
                          </a:solidFill>
                          <a:effectLst/>
                          <a:latin typeface="Calibri"/>
                        </a:rPr>
                        <a:t>14-Nov-17</a:t>
                      </a: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endParaRPr lang="en-US" sz="700" b="0" i="0" u="none" strike="noStrike">
                        <a:solidFill>
                          <a:srgbClr val="000000"/>
                        </a:solidFill>
                        <a:effectLst/>
                        <a:latin typeface="Calibri"/>
                      </a:endParaRP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en-US" sz="700" b="0" i="0" u="none" strike="noStrike">
                          <a:solidFill>
                            <a:srgbClr val="000000"/>
                          </a:solidFill>
                          <a:effectLst/>
                          <a:latin typeface="Calibri"/>
                        </a:rPr>
                        <a:t>T5</a:t>
                      </a:r>
                    </a:p>
                  </a:txBody>
                  <a:tcPr marL="8635" marR="8635" marT="863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147785">
                <a:tc>
                  <a:txBody>
                    <a:bodyPr/>
                    <a:lstStyle/>
                    <a:p>
                      <a:pPr algn="l" fontAlgn="b"/>
                      <a:r>
                        <a:rPr lang="en-US" sz="700" b="0" i="0" u="none" strike="noStrike">
                          <a:solidFill>
                            <a:srgbClr val="000000"/>
                          </a:solidFill>
                          <a:effectLst/>
                          <a:latin typeface="Calibri"/>
                        </a:rPr>
                        <a:t>    47502.09.04.001260</a:t>
                      </a:r>
                    </a:p>
                  </a:txBody>
                  <a:tcPr marL="8635" marR="8635" marT="863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a:rPr>
                        <a:t>T5 - PO issued for HRS</a:t>
                      </a: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endParaRPr lang="en-US" sz="700" b="0" i="0" u="none" strike="noStrike">
                        <a:solidFill>
                          <a:srgbClr val="000000"/>
                        </a:solidFill>
                        <a:effectLst/>
                        <a:latin typeface="Calibri"/>
                      </a:endParaRP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a:rPr>
                        <a:t>1-Dec-17</a:t>
                      </a: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a:rPr>
                        <a:t>T5</a:t>
                      </a:r>
                    </a:p>
                  </a:txBody>
                  <a:tcPr marL="8635" marR="8635" marT="863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147785">
                <a:tc>
                  <a:txBody>
                    <a:bodyPr/>
                    <a:lstStyle/>
                    <a:p>
                      <a:pPr algn="l" fontAlgn="b"/>
                      <a:r>
                        <a:rPr lang="en-US" sz="700" b="0" i="0" u="none" strike="noStrike">
                          <a:solidFill>
                            <a:srgbClr val="000000"/>
                          </a:solidFill>
                          <a:effectLst/>
                          <a:latin typeface="Calibri"/>
                        </a:rPr>
                        <a:t>    47502.09.06.001500</a:t>
                      </a:r>
                    </a:p>
                  </a:txBody>
                  <a:tcPr marL="8635" marR="8635" marT="863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en-US" sz="700" b="0" i="0" u="none" strike="noStrike">
                          <a:solidFill>
                            <a:srgbClr val="000000"/>
                          </a:solidFill>
                          <a:effectLst/>
                          <a:latin typeface="Calibri"/>
                        </a:rPr>
                        <a:t>T5 - HRS Protection Collimator Fabrication Complete</a:t>
                      </a: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endParaRPr lang="en-US" sz="700" b="0" i="0" u="none" strike="noStrike">
                        <a:solidFill>
                          <a:srgbClr val="000000"/>
                        </a:solidFill>
                        <a:effectLst/>
                        <a:latin typeface="Calibri"/>
                      </a:endParaRP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en-US" sz="700" b="0" i="0" u="none" strike="noStrike">
                          <a:solidFill>
                            <a:srgbClr val="000000"/>
                          </a:solidFill>
                          <a:effectLst/>
                          <a:latin typeface="Calibri"/>
                        </a:rPr>
                        <a:t>27-Jun-18</a:t>
                      </a: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en-US" sz="700" b="0" i="0" u="none" strike="noStrike">
                          <a:solidFill>
                            <a:srgbClr val="000000"/>
                          </a:solidFill>
                          <a:effectLst/>
                          <a:latin typeface="Calibri"/>
                        </a:rPr>
                        <a:t>T5</a:t>
                      </a:r>
                    </a:p>
                  </a:txBody>
                  <a:tcPr marL="8635" marR="8635" marT="863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147785">
                <a:tc>
                  <a:txBody>
                    <a:bodyPr/>
                    <a:lstStyle/>
                    <a:p>
                      <a:pPr algn="l" fontAlgn="b"/>
                      <a:r>
                        <a:rPr lang="en-US" sz="700" b="0" i="0" u="none" strike="noStrike">
                          <a:solidFill>
                            <a:srgbClr val="000000"/>
                          </a:solidFill>
                          <a:effectLst/>
                          <a:latin typeface="Calibri"/>
                        </a:rPr>
                        <a:t>    47502.09.03.001155</a:t>
                      </a:r>
                    </a:p>
                  </a:txBody>
                  <a:tcPr marL="8635" marR="8635" marT="863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a:rPr>
                        <a:t>T5 - Start Target Handling Procurements</a:t>
                      </a: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a:rPr>
                        <a:t>1-Oct-18</a:t>
                      </a: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endParaRPr lang="en-US" sz="700" b="0" i="0" u="none" strike="noStrike">
                        <a:solidFill>
                          <a:srgbClr val="000000"/>
                        </a:solidFill>
                        <a:effectLst/>
                        <a:latin typeface="Calibri"/>
                      </a:endParaRP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a:rPr>
                        <a:t>T5</a:t>
                      </a:r>
                    </a:p>
                  </a:txBody>
                  <a:tcPr marL="8635" marR="8635" marT="863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147785">
                <a:tc>
                  <a:txBody>
                    <a:bodyPr/>
                    <a:lstStyle/>
                    <a:p>
                      <a:pPr algn="l" fontAlgn="b"/>
                      <a:r>
                        <a:rPr lang="en-US" sz="700" b="0" i="0" u="none" strike="noStrike">
                          <a:solidFill>
                            <a:srgbClr val="000000"/>
                          </a:solidFill>
                          <a:effectLst/>
                          <a:latin typeface="Calibri"/>
                        </a:rPr>
                        <a:t>    47502.09.03.001215</a:t>
                      </a:r>
                    </a:p>
                  </a:txBody>
                  <a:tcPr marL="8635" marR="8635" marT="863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en-US" sz="700" b="0" i="0" u="none" strike="noStrike">
                          <a:solidFill>
                            <a:srgbClr val="000000"/>
                          </a:solidFill>
                          <a:effectLst/>
                          <a:latin typeface="Calibri"/>
                        </a:rPr>
                        <a:t>T5 - Start Fabrication of Target Handling System Parts</a:t>
                      </a: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en-US" sz="700" b="0" i="0" u="none" strike="noStrike">
                          <a:solidFill>
                            <a:srgbClr val="000000"/>
                          </a:solidFill>
                          <a:effectLst/>
                          <a:latin typeface="Calibri"/>
                        </a:rPr>
                        <a:t>1-Oct-18</a:t>
                      </a: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endParaRPr lang="en-US" sz="700" b="0" i="0" u="none" strike="noStrike">
                        <a:solidFill>
                          <a:srgbClr val="000000"/>
                        </a:solidFill>
                        <a:effectLst/>
                        <a:latin typeface="Calibri"/>
                      </a:endParaRP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en-US" sz="700" b="0" i="0" u="none" strike="noStrike" dirty="0">
                          <a:solidFill>
                            <a:srgbClr val="000000"/>
                          </a:solidFill>
                          <a:effectLst/>
                          <a:latin typeface="Calibri"/>
                        </a:rPr>
                        <a:t>T5</a:t>
                      </a:r>
                    </a:p>
                  </a:txBody>
                  <a:tcPr marL="8635" marR="8635" marT="863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147785">
                <a:tc>
                  <a:txBody>
                    <a:bodyPr/>
                    <a:lstStyle/>
                    <a:p>
                      <a:pPr algn="l" fontAlgn="b"/>
                      <a:r>
                        <a:rPr lang="en-US" sz="700" b="0" i="0" u="none" strike="noStrike">
                          <a:solidFill>
                            <a:srgbClr val="000000"/>
                          </a:solidFill>
                          <a:effectLst/>
                          <a:latin typeface="Calibri"/>
                        </a:rPr>
                        <a:t>    47502.09.03.001245</a:t>
                      </a:r>
                    </a:p>
                  </a:txBody>
                  <a:tcPr marL="8635" marR="8635" marT="863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a:rPr>
                        <a:t>T5 - Start Assembly of Target Handling System</a:t>
                      </a: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a:rPr>
                        <a:t>13-Feb-19</a:t>
                      </a: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endParaRPr lang="en-US" sz="700" b="0" i="0" u="none" strike="noStrike">
                        <a:solidFill>
                          <a:srgbClr val="000000"/>
                        </a:solidFill>
                        <a:effectLst/>
                        <a:latin typeface="Calibri"/>
                      </a:endParaRP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a:rPr>
                        <a:t>T5</a:t>
                      </a:r>
                    </a:p>
                  </a:txBody>
                  <a:tcPr marL="8635" marR="8635" marT="863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147785">
                <a:tc>
                  <a:txBody>
                    <a:bodyPr/>
                    <a:lstStyle/>
                    <a:p>
                      <a:pPr algn="l" fontAlgn="b"/>
                      <a:r>
                        <a:rPr lang="en-US" sz="700" b="0" i="0" u="none" strike="noStrike">
                          <a:solidFill>
                            <a:srgbClr val="000000"/>
                          </a:solidFill>
                          <a:effectLst/>
                          <a:latin typeface="Calibri"/>
                        </a:rPr>
                        <a:t>    47502.09.04.001375</a:t>
                      </a:r>
                    </a:p>
                  </a:txBody>
                  <a:tcPr marL="8635" marR="8635" marT="863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en-US" sz="700" b="0" i="0" u="none" strike="noStrike">
                          <a:solidFill>
                            <a:srgbClr val="000000"/>
                          </a:solidFill>
                          <a:effectLst/>
                          <a:latin typeface="Calibri"/>
                        </a:rPr>
                        <a:t>T5 - Heat and Radiation Shield Ready for Installation</a:t>
                      </a: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en-US" sz="700" b="0" i="0" u="none" strike="noStrike">
                          <a:solidFill>
                            <a:srgbClr val="000000"/>
                          </a:solidFill>
                          <a:effectLst/>
                          <a:latin typeface="Calibri"/>
                        </a:rPr>
                        <a:t>21-Feb-19</a:t>
                      </a: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endParaRPr lang="en-US" sz="700" b="0" i="0" u="none" strike="noStrike">
                        <a:solidFill>
                          <a:srgbClr val="000000"/>
                        </a:solidFill>
                        <a:effectLst/>
                        <a:latin typeface="Calibri"/>
                      </a:endParaRP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en-US" sz="700" b="0" i="0" u="none" strike="noStrike">
                          <a:solidFill>
                            <a:srgbClr val="000000"/>
                          </a:solidFill>
                          <a:effectLst/>
                          <a:latin typeface="Calibri"/>
                        </a:rPr>
                        <a:t>T5</a:t>
                      </a:r>
                    </a:p>
                  </a:txBody>
                  <a:tcPr marL="8635" marR="8635" marT="863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147785">
                <a:tc>
                  <a:txBody>
                    <a:bodyPr/>
                    <a:lstStyle/>
                    <a:p>
                      <a:pPr algn="l" fontAlgn="b"/>
                      <a:r>
                        <a:rPr lang="en-US" sz="700" b="0" i="0" u="none" strike="noStrike">
                          <a:solidFill>
                            <a:srgbClr val="000000"/>
                          </a:solidFill>
                          <a:effectLst/>
                          <a:latin typeface="Calibri"/>
                        </a:rPr>
                        <a:t>    47502.09.001050</a:t>
                      </a:r>
                    </a:p>
                  </a:txBody>
                  <a:tcPr marL="8635" marR="8635" marT="863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a:rPr>
                        <a:t>T5 - Mu2e Heat &amp; Radiation Shield Installation Complete</a:t>
                      </a: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endParaRPr lang="en-US" sz="700" b="0" i="0" u="none" strike="noStrike">
                        <a:solidFill>
                          <a:srgbClr val="000000"/>
                        </a:solidFill>
                        <a:effectLst/>
                        <a:latin typeface="Calibri"/>
                      </a:endParaRP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a:rPr>
                        <a:t>10-Sep-19</a:t>
                      </a: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a:rPr>
                        <a:t>T5</a:t>
                      </a:r>
                    </a:p>
                  </a:txBody>
                  <a:tcPr marL="8635" marR="8635" marT="863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147785">
                <a:tc>
                  <a:txBody>
                    <a:bodyPr/>
                    <a:lstStyle/>
                    <a:p>
                      <a:pPr algn="l" fontAlgn="b"/>
                      <a:r>
                        <a:rPr lang="en-US" sz="700" b="0" i="0" u="none" strike="noStrike">
                          <a:solidFill>
                            <a:srgbClr val="000000"/>
                          </a:solidFill>
                          <a:effectLst/>
                          <a:latin typeface="Calibri"/>
                        </a:rPr>
                        <a:t>    47502.09.04.001395</a:t>
                      </a:r>
                    </a:p>
                  </a:txBody>
                  <a:tcPr marL="8635" marR="8635" marT="863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en-US" sz="700" b="0" i="0" u="none" strike="noStrike">
                          <a:solidFill>
                            <a:srgbClr val="000000"/>
                          </a:solidFill>
                          <a:effectLst/>
                          <a:latin typeface="Calibri"/>
                        </a:rPr>
                        <a:t>T5 - Heat and Radiation Shield Installation Complete</a:t>
                      </a: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endParaRPr lang="en-US" sz="700" b="0" i="0" u="none" strike="noStrike">
                        <a:solidFill>
                          <a:srgbClr val="000000"/>
                        </a:solidFill>
                        <a:effectLst/>
                        <a:latin typeface="Calibri"/>
                      </a:endParaRP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en-US" sz="700" b="0" i="0" u="none" strike="noStrike">
                          <a:solidFill>
                            <a:srgbClr val="000000"/>
                          </a:solidFill>
                          <a:effectLst/>
                          <a:latin typeface="Calibri"/>
                        </a:rPr>
                        <a:t>10-Sep-19</a:t>
                      </a: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en-US" sz="700" b="0" i="0" u="none" strike="noStrike" dirty="0">
                          <a:solidFill>
                            <a:srgbClr val="000000"/>
                          </a:solidFill>
                          <a:effectLst/>
                          <a:latin typeface="Calibri"/>
                        </a:rPr>
                        <a:t>T5</a:t>
                      </a:r>
                    </a:p>
                  </a:txBody>
                  <a:tcPr marL="8635" marR="8635" marT="863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147785">
                <a:tc>
                  <a:txBody>
                    <a:bodyPr/>
                    <a:lstStyle/>
                    <a:p>
                      <a:pPr algn="l" fontAlgn="b"/>
                      <a:r>
                        <a:rPr lang="en-US" sz="700" b="0" i="0" u="none" strike="noStrike">
                          <a:solidFill>
                            <a:srgbClr val="000000"/>
                          </a:solidFill>
                          <a:effectLst/>
                          <a:latin typeface="Calibri"/>
                        </a:rPr>
                        <a:t>    47502.09.001051</a:t>
                      </a:r>
                    </a:p>
                  </a:txBody>
                  <a:tcPr marL="8635" marR="8635" marT="863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a:rPr>
                        <a:t>T4 - Mu2e Heat &amp; Radiation Shield Installation Complete</a:t>
                      </a: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endParaRPr lang="en-US" sz="700" b="0" i="0" u="none" strike="noStrike">
                        <a:solidFill>
                          <a:srgbClr val="000000"/>
                        </a:solidFill>
                        <a:effectLst/>
                        <a:latin typeface="Calibri"/>
                      </a:endParaRP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a:rPr>
                        <a:t>11-Nov-19*</a:t>
                      </a: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a:rPr>
                        <a:t>T4</a:t>
                      </a:r>
                    </a:p>
                  </a:txBody>
                  <a:tcPr marL="8635" marR="8635" marT="863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147785">
                <a:tc>
                  <a:txBody>
                    <a:bodyPr/>
                    <a:lstStyle/>
                    <a:p>
                      <a:pPr algn="l" fontAlgn="b"/>
                      <a:r>
                        <a:rPr lang="en-US" sz="700" b="0" i="0" u="none" strike="noStrike">
                          <a:solidFill>
                            <a:srgbClr val="000000"/>
                          </a:solidFill>
                          <a:effectLst/>
                          <a:latin typeface="Calibri"/>
                        </a:rPr>
                        <a:t>    47502.09.001052</a:t>
                      </a:r>
                    </a:p>
                  </a:txBody>
                  <a:tcPr marL="8635" marR="8635" marT="863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en-US" sz="700" b="0" i="0" u="none" strike="noStrike">
                          <a:solidFill>
                            <a:srgbClr val="000000"/>
                          </a:solidFill>
                          <a:effectLst/>
                          <a:latin typeface="Calibri"/>
                        </a:rPr>
                        <a:t>T3 - Mu2e Heat &amp; Radiation Shield Installation Complete</a:t>
                      </a: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endParaRPr lang="en-US" sz="700" b="0" i="0" u="none" strike="noStrike">
                        <a:solidFill>
                          <a:srgbClr val="000000"/>
                        </a:solidFill>
                        <a:effectLst/>
                        <a:latin typeface="Calibri"/>
                      </a:endParaRP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en-US" sz="700" b="0" i="0" u="none" strike="noStrike">
                          <a:solidFill>
                            <a:srgbClr val="000000"/>
                          </a:solidFill>
                          <a:effectLst/>
                          <a:latin typeface="Calibri"/>
                        </a:rPr>
                        <a:t>11-Dec-19*</a:t>
                      </a: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en-US" sz="700" b="0" i="0" u="none" strike="noStrike" dirty="0">
                          <a:solidFill>
                            <a:srgbClr val="000000"/>
                          </a:solidFill>
                          <a:effectLst/>
                          <a:latin typeface="Calibri"/>
                        </a:rPr>
                        <a:t>T3</a:t>
                      </a:r>
                    </a:p>
                  </a:txBody>
                  <a:tcPr marL="8635" marR="8635" marT="863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147785">
                <a:tc>
                  <a:txBody>
                    <a:bodyPr/>
                    <a:lstStyle/>
                    <a:p>
                      <a:pPr algn="l" fontAlgn="b"/>
                      <a:r>
                        <a:rPr lang="en-US" sz="700" b="0" i="0" u="none" strike="noStrike">
                          <a:solidFill>
                            <a:srgbClr val="000000"/>
                          </a:solidFill>
                          <a:effectLst/>
                          <a:latin typeface="Calibri"/>
                        </a:rPr>
                        <a:t>    47502.09.01.001200</a:t>
                      </a:r>
                    </a:p>
                  </a:txBody>
                  <a:tcPr marL="8635" marR="8635" marT="863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a:rPr>
                        <a:t>T5 - Target Station Simulations and Calculations Complete</a:t>
                      </a: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endParaRPr lang="en-US" sz="700" b="0" i="0" u="none" strike="noStrike">
                        <a:solidFill>
                          <a:srgbClr val="000000"/>
                        </a:solidFill>
                        <a:effectLst/>
                        <a:latin typeface="Calibri"/>
                      </a:endParaRP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a:rPr>
                        <a:t>18-Feb-20</a:t>
                      </a: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a:rPr>
                        <a:t>T5</a:t>
                      </a:r>
                    </a:p>
                  </a:txBody>
                  <a:tcPr marL="8635" marR="8635" marT="863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147785">
                <a:tc>
                  <a:txBody>
                    <a:bodyPr/>
                    <a:lstStyle/>
                    <a:p>
                      <a:pPr algn="l" fontAlgn="b"/>
                      <a:r>
                        <a:rPr lang="en-US" sz="700" b="0" i="0" u="none" strike="noStrike">
                          <a:solidFill>
                            <a:srgbClr val="000000"/>
                          </a:solidFill>
                          <a:effectLst/>
                          <a:latin typeface="Calibri"/>
                        </a:rPr>
                        <a:t>    47502.09.001070</a:t>
                      </a:r>
                    </a:p>
                  </a:txBody>
                  <a:tcPr marL="8635" marR="8635" marT="863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en-US" sz="700" b="0" i="0" u="none" strike="noStrike">
                          <a:solidFill>
                            <a:srgbClr val="000000"/>
                          </a:solidFill>
                          <a:effectLst/>
                          <a:latin typeface="Calibri"/>
                        </a:rPr>
                        <a:t>T4 - Target Station Complete</a:t>
                      </a: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endParaRPr lang="en-US" sz="700" b="0" i="0" u="none" strike="noStrike">
                        <a:solidFill>
                          <a:srgbClr val="000000"/>
                        </a:solidFill>
                        <a:effectLst/>
                        <a:latin typeface="Calibri"/>
                      </a:endParaRP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en-US" sz="700" b="0" i="0" u="none" strike="noStrike">
                          <a:solidFill>
                            <a:srgbClr val="000000"/>
                          </a:solidFill>
                          <a:effectLst/>
                          <a:latin typeface="Calibri"/>
                        </a:rPr>
                        <a:t>16-Jul-20</a:t>
                      </a: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en-US" sz="700" b="0" i="0" u="none" strike="noStrike" dirty="0">
                          <a:solidFill>
                            <a:srgbClr val="000000"/>
                          </a:solidFill>
                          <a:effectLst/>
                          <a:latin typeface="Calibri"/>
                        </a:rPr>
                        <a:t>T4</a:t>
                      </a:r>
                    </a:p>
                  </a:txBody>
                  <a:tcPr marL="8635" marR="8635" marT="863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147785">
                <a:tc>
                  <a:txBody>
                    <a:bodyPr/>
                    <a:lstStyle/>
                    <a:p>
                      <a:pPr algn="l" fontAlgn="b"/>
                      <a:r>
                        <a:rPr lang="en-US" sz="700" b="0" i="0" u="none" strike="noStrike">
                          <a:solidFill>
                            <a:srgbClr val="000000"/>
                          </a:solidFill>
                          <a:effectLst/>
                          <a:latin typeface="Calibri"/>
                        </a:rPr>
                        <a:t>    47502.09.001060</a:t>
                      </a:r>
                    </a:p>
                  </a:txBody>
                  <a:tcPr marL="8635" marR="8635" marT="863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a:rPr>
                        <a:t>T5 - Mu2e Production Target Station Systems Installation and Close-out Complete</a:t>
                      </a: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endParaRPr lang="en-US" sz="700" b="0" i="0" u="none" strike="noStrike">
                        <a:solidFill>
                          <a:srgbClr val="000000"/>
                        </a:solidFill>
                        <a:effectLst/>
                        <a:latin typeface="Calibri"/>
                      </a:endParaRP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a:rPr>
                        <a:t>16-Jul-20</a:t>
                      </a: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a:rPr>
                        <a:t>T5</a:t>
                      </a:r>
                    </a:p>
                  </a:txBody>
                  <a:tcPr marL="8635" marR="8635" marT="863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147785">
                <a:tc>
                  <a:txBody>
                    <a:bodyPr/>
                    <a:lstStyle/>
                    <a:p>
                      <a:pPr algn="l" fontAlgn="b"/>
                      <a:r>
                        <a:rPr lang="en-US" sz="700" b="0" i="0" u="none" strike="noStrike">
                          <a:solidFill>
                            <a:srgbClr val="000000"/>
                          </a:solidFill>
                          <a:effectLst/>
                          <a:latin typeface="Calibri"/>
                        </a:rPr>
                        <a:t>    47502.09.03.001500</a:t>
                      </a:r>
                    </a:p>
                  </a:txBody>
                  <a:tcPr marL="8635" marR="8635" marT="863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en-US" sz="700" b="0" i="0" u="none" strike="noStrike" dirty="0">
                          <a:solidFill>
                            <a:srgbClr val="000000"/>
                          </a:solidFill>
                          <a:effectLst/>
                          <a:latin typeface="Calibri"/>
                        </a:rPr>
                        <a:t>T5 - Target Handling Installation Complete</a:t>
                      </a: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endParaRPr lang="en-US" sz="700" b="0" i="0" u="none" strike="noStrike">
                        <a:solidFill>
                          <a:srgbClr val="000000"/>
                        </a:solidFill>
                        <a:effectLst/>
                        <a:latin typeface="Calibri"/>
                      </a:endParaRP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en-US" sz="700" b="0" i="0" u="none" strike="noStrike">
                          <a:solidFill>
                            <a:srgbClr val="000000"/>
                          </a:solidFill>
                          <a:effectLst/>
                          <a:latin typeface="Calibri"/>
                        </a:rPr>
                        <a:t>16-Jul-20</a:t>
                      </a:r>
                    </a:p>
                  </a:txBody>
                  <a:tcPr marL="8635" marR="8635" marT="86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en-US" sz="700" b="0" i="0" u="none" strike="noStrike" dirty="0">
                          <a:solidFill>
                            <a:srgbClr val="000000"/>
                          </a:solidFill>
                          <a:effectLst/>
                          <a:latin typeface="Calibri"/>
                        </a:rPr>
                        <a:t>T5</a:t>
                      </a:r>
                    </a:p>
                  </a:txBody>
                  <a:tcPr marL="8635" marR="8635" marT="863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bl>
          </a:graphicData>
        </a:graphic>
      </p:graphicFrame>
    </p:spTree>
    <p:extLst>
      <p:ext uri="{BB962C8B-B14F-4D97-AF65-F5344CB8AC3E}">
        <p14:creationId xmlns:p14="http://schemas.microsoft.com/office/powerpoint/2010/main" val="396092117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Residual Dose PS Hall- </a:t>
            </a:r>
            <a:endParaRPr lang="en-US" dirty="0"/>
          </a:p>
        </p:txBody>
      </p:sp>
      <p:sp>
        <p:nvSpPr>
          <p:cNvPr id="4" name="Date Placeholder 3"/>
          <p:cNvSpPr>
            <a:spLocks noGrp="1"/>
          </p:cNvSpPr>
          <p:nvPr>
            <p:ph type="dt" sz="half" idx="10"/>
          </p:nvPr>
        </p:nvSpPr>
        <p:spPr/>
        <p:txBody>
          <a:bodyPr/>
          <a:lstStyle/>
          <a:p>
            <a:pPr>
              <a:defRPr/>
            </a:pPr>
            <a:r>
              <a:rPr lang="en-US" smtClean="0"/>
              <a:t>10/22/14</a:t>
            </a:r>
            <a:endParaRPr lang="en-US" dirty="0"/>
          </a:p>
        </p:txBody>
      </p:sp>
      <p:sp>
        <p:nvSpPr>
          <p:cNvPr id="5" name="Footer Placeholder 4"/>
          <p:cNvSpPr>
            <a:spLocks noGrp="1"/>
          </p:cNvSpPr>
          <p:nvPr>
            <p:ph type="ftr" sz="quarter" idx="11"/>
          </p:nvPr>
        </p:nvSpPr>
        <p:spPr/>
        <p:txBody>
          <a:bodyPr/>
          <a:lstStyle/>
          <a:p>
            <a:pPr>
              <a:defRPr/>
            </a:pPr>
            <a:r>
              <a:rPr lang="en-US" smtClean="0"/>
              <a:t>R. Coleman - Mu2e CD-2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39</a:t>
            </a:fld>
            <a:endParaRPr lang="en-US" dirty="0"/>
          </a:p>
        </p:txBody>
      </p:sp>
      <p:graphicFrame>
        <p:nvGraphicFramePr>
          <p:cNvPr id="47" name="Table 46"/>
          <p:cNvGraphicFramePr>
            <a:graphicFrameLocks noGrp="1"/>
          </p:cNvGraphicFramePr>
          <p:nvPr>
            <p:extLst>
              <p:ext uri="{D42A27DB-BD31-4B8C-83A1-F6EECF244321}">
                <p14:modId xmlns:p14="http://schemas.microsoft.com/office/powerpoint/2010/main" val="2806854779"/>
              </p:ext>
            </p:extLst>
          </p:nvPr>
        </p:nvGraphicFramePr>
        <p:xfrm>
          <a:off x="6284615" y="222283"/>
          <a:ext cx="2483445" cy="5895567"/>
        </p:xfrm>
        <a:graphic>
          <a:graphicData uri="http://schemas.openxmlformats.org/drawingml/2006/table">
            <a:tbl>
              <a:tblPr>
                <a:tableStyleId>{5C22544A-7EE6-4342-B048-85BDC9FD1C3A}</a:tableStyleId>
              </a:tblPr>
              <a:tblGrid>
                <a:gridCol w="1564738"/>
                <a:gridCol w="918707"/>
              </a:tblGrid>
              <a:tr h="350112">
                <a:tc>
                  <a:txBody>
                    <a:bodyPr/>
                    <a:lstStyle/>
                    <a:p>
                      <a:pPr algn="ctr" fontAlgn="b"/>
                      <a:r>
                        <a:rPr lang="en-US" sz="1200" u="none" strike="noStrike" dirty="0">
                          <a:effectLst/>
                        </a:rPr>
                        <a:t>30 Days </a:t>
                      </a:r>
                      <a:r>
                        <a:rPr lang="en-US" sz="1200" u="none" strike="noStrike" dirty="0" err="1">
                          <a:effectLst/>
                        </a:rPr>
                        <a:t>Irr</a:t>
                      </a:r>
                      <a:r>
                        <a:rPr lang="en-US" sz="1200" u="none" strike="noStrike" dirty="0">
                          <a:effectLst/>
                        </a:rPr>
                        <a:t>, 1 Day Cool</a:t>
                      </a:r>
                      <a:endParaRPr lang="en-US" sz="1200" b="0" i="0" u="none" strike="noStrike" dirty="0">
                        <a:solidFill>
                          <a:srgbClr val="000000"/>
                        </a:solidFill>
                        <a:effectLst/>
                        <a:latin typeface="Calibri"/>
                      </a:endParaRPr>
                    </a:p>
                  </a:txBody>
                  <a:tcPr marL="8381" marR="8381" marT="8381" marB="0" anchor="b"/>
                </a:tc>
                <a:tc>
                  <a:txBody>
                    <a:bodyPr/>
                    <a:lstStyle/>
                    <a:p>
                      <a:pPr algn="ctr" fontAlgn="b"/>
                      <a:r>
                        <a:rPr lang="en-US" sz="1200" u="none" strike="noStrike" dirty="0">
                          <a:effectLst/>
                        </a:rPr>
                        <a:t>(</a:t>
                      </a:r>
                      <a:r>
                        <a:rPr lang="en-US" sz="1200" u="none" strike="noStrike" dirty="0" err="1">
                          <a:effectLst/>
                        </a:rPr>
                        <a:t>mrem</a:t>
                      </a:r>
                      <a:r>
                        <a:rPr lang="en-US" sz="1200" u="none" strike="noStrike" dirty="0">
                          <a:effectLst/>
                        </a:rPr>
                        <a:t>/</a:t>
                      </a:r>
                      <a:r>
                        <a:rPr lang="en-US" sz="1200" u="none" strike="noStrike" dirty="0" err="1">
                          <a:effectLst/>
                        </a:rPr>
                        <a:t>hr</a:t>
                      </a:r>
                      <a:r>
                        <a:rPr lang="en-US" sz="1200" u="none" strike="noStrike" dirty="0">
                          <a:effectLst/>
                        </a:rPr>
                        <a:t>)</a:t>
                      </a:r>
                      <a:endParaRPr lang="en-US" sz="1200" b="0" i="0" u="none" strike="noStrike" dirty="0">
                        <a:solidFill>
                          <a:srgbClr val="000000"/>
                        </a:solidFill>
                        <a:effectLst/>
                        <a:latin typeface="Calibri"/>
                      </a:endParaRPr>
                    </a:p>
                  </a:txBody>
                  <a:tcPr marL="8381" marR="8381" marT="8381" marB="0" anchor="b"/>
                </a:tc>
              </a:tr>
              <a:tr h="182465">
                <a:tc>
                  <a:txBody>
                    <a:bodyPr/>
                    <a:lstStyle/>
                    <a:p>
                      <a:pPr algn="ctr" fontAlgn="b"/>
                      <a:r>
                        <a:rPr lang="en-US" sz="1200" u="none" strike="noStrike" dirty="0">
                          <a:effectLst/>
                        </a:rPr>
                        <a:t>Point 1</a:t>
                      </a:r>
                      <a:endParaRPr lang="en-US" sz="1200" b="0" i="0" u="none" strike="noStrike" dirty="0">
                        <a:solidFill>
                          <a:srgbClr val="000000"/>
                        </a:solidFill>
                        <a:effectLst/>
                        <a:latin typeface="Calibri"/>
                      </a:endParaRPr>
                    </a:p>
                  </a:txBody>
                  <a:tcPr marL="8381" marR="8381" marT="8381" marB="0" anchor="b"/>
                </a:tc>
                <a:tc>
                  <a:txBody>
                    <a:bodyPr/>
                    <a:lstStyle/>
                    <a:p>
                      <a:pPr algn="ctr" fontAlgn="b"/>
                      <a:r>
                        <a:rPr lang="en-US" sz="1200" u="none" strike="noStrike">
                          <a:effectLst/>
                        </a:rPr>
                        <a:t>596</a:t>
                      </a:r>
                      <a:endParaRPr lang="en-US" sz="1200" b="0" i="0" u="none" strike="noStrike">
                        <a:solidFill>
                          <a:srgbClr val="000000"/>
                        </a:solidFill>
                        <a:effectLst/>
                        <a:latin typeface="Calibri"/>
                      </a:endParaRPr>
                    </a:p>
                  </a:txBody>
                  <a:tcPr marL="8381" marR="8381" marT="8381" marB="0" anchor="b"/>
                </a:tc>
              </a:tr>
              <a:tr h="182465">
                <a:tc>
                  <a:txBody>
                    <a:bodyPr/>
                    <a:lstStyle/>
                    <a:p>
                      <a:pPr algn="ctr" fontAlgn="b"/>
                      <a:r>
                        <a:rPr lang="en-US" sz="1200" u="none" strike="noStrike" dirty="0">
                          <a:effectLst/>
                        </a:rPr>
                        <a:t>Point 2</a:t>
                      </a:r>
                      <a:endParaRPr lang="en-US" sz="1200" b="0" i="0" u="none" strike="noStrike" dirty="0">
                        <a:solidFill>
                          <a:srgbClr val="000000"/>
                        </a:solidFill>
                        <a:effectLst/>
                        <a:latin typeface="Calibri"/>
                      </a:endParaRPr>
                    </a:p>
                  </a:txBody>
                  <a:tcPr marL="8381" marR="8381" marT="8381" marB="0" anchor="b"/>
                </a:tc>
                <a:tc>
                  <a:txBody>
                    <a:bodyPr/>
                    <a:lstStyle/>
                    <a:p>
                      <a:pPr algn="ctr" fontAlgn="b"/>
                      <a:r>
                        <a:rPr lang="en-US" sz="1200" u="none" strike="noStrike">
                          <a:effectLst/>
                        </a:rPr>
                        <a:t>1087</a:t>
                      </a:r>
                      <a:endParaRPr lang="en-US" sz="1200" b="0" i="0" u="none" strike="noStrike">
                        <a:solidFill>
                          <a:srgbClr val="000000"/>
                        </a:solidFill>
                        <a:effectLst/>
                        <a:latin typeface="Calibri"/>
                      </a:endParaRPr>
                    </a:p>
                  </a:txBody>
                  <a:tcPr marL="8381" marR="8381" marT="8381" marB="0" anchor="b"/>
                </a:tc>
              </a:tr>
              <a:tr h="182465">
                <a:tc>
                  <a:txBody>
                    <a:bodyPr/>
                    <a:lstStyle/>
                    <a:p>
                      <a:pPr algn="ctr" fontAlgn="b"/>
                      <a:r>
                        <a:rPr lang="en-US" sz="1200" u="none" strike="noStrike" dirty="0">
                          <a:effectLst/>
                        </a:rPr>
                        <a:t>Point 3</a:t>
                      </a:r>
                      <a:endParaRPr lang="en-US" sz="1200" b="0" i="0" u="none" strike="noStrike" dirty="0">
                        <a:solidFill>
                          <a:srgbClr val="000000"/>
                        </a:solidFill>
                        <a:effectLst/>
                        <a:latin typeface="Calibri"/>
                      </a:endParaRPr>
                    </a:p>
                  </a:txBody>
                  <a:tcPr marL="8381" marR="8381" marT="8381" marB="0" anchor="b"/>
                </a:tc>
                <a:tc>
                  <a:txBody>
                    <a:bodyPr/>
                    <a:lstStyle/>
                    <a:p>
                      <a:pPr algn="ctr" fontAlgn="b"/>
                      <a:r>
                        <a:rPr lang="en-US" sz="1200" u="none" strike="noStrike">
                          <a:effectLst/>
                        </a:rPr>
                        <a:t>32816</a:t>
                      </a:r>
                      <a:endParaRPr lang="en-US" sz="1200" b="0" i="0" u="none" strike="noStrike">
                        <a:solidFill>
                          <a:srgbClr val="000000"/>
                        </a:solidFill>
                        <a:effectLst/>
                        <a:latin typeface="Calibri"/>
                      </a:endParaRPr>
                    </a:p>
                  </a:txBody>
                  <a:tcPr marL="8381" marR="8381" marT="8381" marB="0" anchor="b"/>
                </a:tc>
              </a:tr>
              <a:tr h="182465">
                <a:tc>
                  <a:txBody>
                    <a:bodyPr/>
                    <a:lstStyle/>
                    <a:p>
                      <a:pPr algn="ctr" fontAlgn="b"/>
                      <a:r>
                        <a:rPr lang="en-US" sz="1200" u="none" strike="noStrike" dirty="0">
                          <a:effectLst/>
                        </a:rPr>
                        <a:t>Point 4</a:t>
                      </a:r>
                      <a:endParaRPr lang="en-US" sz="1200" b="0" i="0" u="none" strike="noStrike" dirty="0">
                        <a:solidFill>
                          <a:srgbClr val="000000"/>
                        </a:solidFill>
                        <a:effectLst/>
                        <a:latin typeface="Calibri"/>
                      </a:endParaRPr>
                    </a:p>
                  </a:txBody>
                  <a:tcPr marL="8381" marR="8381" marT="8381" marB="0" anchor="b"/>
                </a:tc>
                <a:tc>
                  <a:txBody>
                    <a:bodyPr/>
                    <a:lstStyle/>
                    <a:p>
                      <a:pPr algn="ctr" fontAlgn="b"/>
                      <a:r>
                        <a:rPr lang="en-US" sz="1200" u="none" strike="noStrike">
                          <a:effectLst/>
                        </a:rPr>
                        <a:t>2269</a:t>
                      </a:r>
                      <a:endParaRPr lang="en-US" sz="1200" b="0" i="0" u="none" strike="noStrike">
                        <a:solidFill>
                          <a:srgbClr val="000000"/>
                        </a:solidFill>
                        <a:effectLst/>
                        <a:latin typeface="Calibri"/>
                      </a:endParaRPr>
                    </a:p>
                  </a:txBody>
                  <a:tcPr marL="8381" marR="8381" marT="8381" marB="0" anchor="b"/>
                </a:tc>
              </a:tr>
              <a:tr h="182465">
                <a:tc>
                  <a:txBody>
                    <a:bodyPr/>
                    <a:lstStyle/>
                    <a:p>
                      <a:pPr algn="ctr" fontAlgn="b"/>
                      <a:r>
                        <a:rPr lang="en-US" sz="1200" u="none" strike="noStrike" dirty="0">
                          <a:effectLst/>
                        </a:rPr>
                        <a:t>Point 5</a:t>
                      </a:r>
                      <a:endParaRPr lang="en-US" sz="1200" b="0" i="0" u="none" strike="noStrike" dirty="0">
                        <a:solidFill>
                          <a:srgbClr val="000000"/>
                        </a:solidFill>
                        <a:effectLst/>
                        <a:latin typeface="Calibri"/>
                      </a:endParaRPr>
                    </a:p>
                  </a:txBody>
                  <a:tcPr marL="8381" marR="8381" marT="8381" marB="0" anchor="b"/>
                </a:tc>
                <a:tc>
                  <a:txBody>
                    <a:bodyPr/>
                    <a:lstStyle/>
                    <a:p>
                      <a:pPr algn="ctr" fontAlgn="b"/>
                      <a:r>
                        <a:rPr lang="en-US" sz="1200" u="none" strike="noStrike">
                          <a:effectLst/>
                        </a:rPr>
                        <a:t>2473</a:t>
                      </a:r>
                      <a:endParaRPr lang="en-US" sz="1200" b="0" i="0" u="none" strike="noStrike">
                        <a:solidFill>
                          <a:srgbClr val="000000"/>
                        </a:solidFill>
                        <a:effectLst/>
                        <a:latin typeface="Calibri"/>
                      </a:endParaRPr>
                    </a:p>
                  </a:txBody>
                  <a:tcPr marL="8381" marR="8381" marT="8381" marB="0" anchor="b"/>
                </a:tc>
              </a:tr>
              <a:tr h="182465">
                <a:tc>
                  <a:txBody>
                    <a:bodyPr/>
                    <a:lstStyle/>
                    <a:p>
                      <a:pPr algn="ctr" fontAlgn="b"/>
                      <a:endParaRPr lang="en-US" sz="1200" b="0" i="0" u="none" strike="noStrike" dirty="0">
                        <a:solidFill>
                          <a:srgbClr val="000000"/>
                        </a:solidFill>
                        <a:effectLst/>
                        <a:latin typeface="Calibri"/>
                      </a:endParaRPr>
                    </a:p>
                  </a:txBody>
                  <a:tcPr marL="8381" marR="8381" marT="8381" marB="0" anchor="b"/>
                </a:tc>
                <a:tc>
                  <a:txBody>
                    <a:bodyPr/>
                    <a:lstStyle/>
                    <a:p>
                      <a:pPr algn="ctr" fontAlgn="b"/>
                      <a:endParaRPr lang="en-US" sz="1200" b="0" i="0" u="none" strike="noStrike">
                        <a:solidFill>
                          <a:srgbClr val="000000"/>
                        </a:solidFill>
                        <a:effectLst/>
                        <a:latin typeface="Calibri"/>
                      </a:endParaRPr>
                    </a:p>
                  </a:txBody>
                  <a:tcPr marL="8381" marR="8381" marT="8381" marB="0" anchor="b"/>
                </a:tc>
              </a:tr>
              <a:tr h="350112">
                <a:tc>
                  <a:txBody>
                    <a:bodyPr/>
                    <a:lstStyle/>
                    <a:p>
                      <a:pPr algn="ctr" fontAlgn="b"/>
                      <a:r>
                        <a:rPr lang="en-US" sz="1200" u="none" strike="noStrike">
                          <a:effectLst/>
                        </a:rPr>
                        <a:t>30 Days Irr, 7 Day Cool</a:t>
                      </a:r>
                      <a:endParaRPr lang="en-US" sz="1200" b="0" i="0" u="none" strike="noStrike">
                        <a:solidFill>
                          <a:srgbClr val="000000"/>
                        </a:solidFill>
                        <a:effectLst/>
                        <a:latin typeface="Calibri"/>
                      </a:endParaRPr>
                    </a:p>
                  </a:txBody>
                  <a:tcPr marL="8381" marR="8381" marT="8381" marB="0" anchor="b"/>
                </a:tc>
                <a:tc>
                  <a:txBody>
                    <a:bodyPr/>
                    <a:lstStyle/>
                    <a:p>
                      <a:pPr algn="ctr" fontAlgn="b"/>
                      <a:endParaRPr lang="en-US" sz="1200" b="0" i="0" u="none" strike="noStrike">
                        <a:solidFill>
                          <a:srgbClr val="000000"/>
                        </a:solidFill>
                        <a:effectLst/>
                        <a:latin typeface="Calibri"/>
                      </a:endParaRPr>
                    </a:p>
                  </a:txBody>
                  <a:tcPr marL="8381" marR="8381" marT="8381" marB="0" anchor="b"/>
                </a:tc>
              </a:tr>
              <a:tr h="182465">
                <a:tc>
                  <a:txBody>
                    <a:bodyPr/>
                    <a:lstStyle/>
                    <a:p>
                      <a:pPr algn="ctr" fontAlgn="b"/>
                      <a:r>
                        <a:rPr lang="en-US" sz="1200" u="none" strike="noStrike" dirty="0">
                          <a:effectLst/>
                        </a:rPr>
                        <a:t>Point 1</a:t>
                      </a:r>
                      <a:endParaRPr lang="en-US" sz="1200" b="0" i="0" u="none" strike="noStrike" dirty="0">
                        <a:solidFill>
                          <a:srgbClr val="000000"/>
                        </a:solidFill>
                        <a:effectLst/>
                        <a:latin typeface="Calibri"/>
                      </a:endParaRPr>
                    </a:p>
                  </a:txBody>
                  <a:tcPr marL="8381" marR="8381" marT="8381" marB="0" anchor="b"/>
                </a:tc>
                <a:tc>
                  <a:txBody>
                    <a:bodyPr/>
                    <a:lstStyle/>
                    <a:p>
                      <a:pPr algn="ctr" fontAlgn="b"/>
                      <a:r>
                        <a:rPr lang="en-US" sz="1200" u="none" strike="noStrike">
                          <a:effectLst/>
                        </a:rPr>
                        <a:t>55</a:t>
                      </a:r>
                      <a:endParaRPr lang="en-US" sz="1200" b="0" i="0" u="none" strike="noStrike">
                        <a:solidFill>
                          <a:srgbClr val="000000"/>
                        </a:solidFill>
                        <a:effectLst/>
                        <a:latin typeface="Calibri"/>
                      </a:endParaRPr>
                    </a:p>
                  </a:txBody>
                  <a:tcPr marL="8381" marR="8381" marT="8381" marB="0" anchor="b"/>
                </a:tc>
              </a:tr>
              <a:tr h="182465">
                <a:tc>
                  <a:txBody>
                    <a:bodyPr/>
                    <a:lstStyle/>
                    <a:p>
                      <a:pPr algn="ctr" fontAlgn="b"/>
                      <a:r>
                        <a:rPr lang="en-US" sz="1200" u="none" strike="noStrike">
                          <a:effectLst/>
                        </a:rPr>
                        <a:t>Point 2</a:t>
                      </a:r>
                      <a:endParaRPr lang="en-US" sz="1200" b="0" i="0" u="none" strike="noStrike">
                        <a:solidFill>
                          <a:srgbClr val="000000"/>
                        </a:solidFill>
                        <a:effectLst/>
                        <a:latin typeface="Calibri"/>
                      </a:endParaRPr>
                    </a:p>
                  </a:txBody>
                  <a:tcPr marL="8381" marR="8381" marT="8381" marB="0" anchor="b"/>
                </a:tc>
                <a:tc>
                  <a:txBody>
                    <a:bodyPr/>
                    <a:lstStyle/>
                    <a:p>
                      <a:pPr algn="ctr" fontAlgn="b"/>
                      <a:r>
                        <a:rPr lang="en-US" sz="1200" u="none" strike="noStrike">
                          <a:effectLst/>
                        </a:rPr>
                        <a:t>101</a:t>
                      </a:r>
                      <a:endParaRPr lang="en-US" sz="1200" b="0" i="0" u="none" strike="noStrike">
                        <a:solidFill>
                          <a:srgbClr val="000000"/>
                        </a:solidFill>
                        <a:effectLst/>
                        <a:latin typeface="Calibri"/>
                      </a:endParaRPr>
                    </a:p>
                  </a:txBody>
                  <a:tcPr marL="8381" marR="8381" marT="8381" marB="0" anchor="b"/>
                </a:tc>
              </a:tr>
              <a:tr h="182465">
                <a:tc>
                  <a:txBody>
                    <a:bodyPr/>
                    <a:lstStyle/>
                    <a:p>
                      <a:pPr algn="ctr" fontAlgn="b"/>
                      <a:r>
                        <a:rPr lang="en-US" sz="1200" u="none" strike="noStrike" dirty="0">
                          <a:effectLst/>
                        </a:rPr>
                        <a:t>Point 3</a:t>
                      </a:r>
                      <a:endParaRPr lang="en-US" sz="1200" b="0" i="0" u="none" strike="noStrike" dirty="0">
                        <a:solidFill>
                          <a:srgbClr val="000000"/>
                        </a:solidFill>
                        <a:effectLst/>
                        <a:latin typeface="Calibri"/>
                      </a:endParaRPr>
                    </a:p>
                  </a:txBody>
                  <a:tcPr marL="8381" marR="8381" marT="8381" marB="0" anchor="b"/>
                </a:tc>
                <a:tc>
                  <a:txBody>
                    <a:bodyPr/>
                    <a:lstStyle/>
                    <a:p>
                      <a:pPr algn="ctr" fontAlgn="b"/>
                      <a:r>
                        <a:rPr lang="en-US" sz="1200" u="none" strike="noStrike">
                          <a:effectLst/>
                        </a:rPr>
                        <a:t>3035</a:t>
                      </a:r>
                      <a:endParaRPr lang="en-US" sz="1200" b="0" i="0" u="none" strike="noStrike">
                        <a:solidFill>
                          <a:srgbClr val="000000"/>
                        </a:solidFill>
                        <a:effectLst/>
                        <a:latin typeface="Calibri"/>
                      </a:endParaRPr>
                    </a:p>
                  </a:txBody>
                  <a:tcPr marL="8381" marR="8381" marT="8381" marB="0" anchor="b"/>
                </a:tc>
              </a:tr>
              <a:tr h="182465">
                <a:tc>
                  <a:txBody>
                    <a:bodyPr/>
                    <a:lstStyle/>
                    <a:p>
                      <a:pPr algn="ctr" fontAlgn="b"/>
                      <a:r>
                        <a:rPr lang="en-US" sz="1200" u="none" strike="noStrike">
                          <a:effectLst/>
                        </a:rPr>
                        <a:t>Point 4</a:t>
                      </a:r>
                      <a:endParaRPr lang="en-US" sz="1200" b="0" i="0" u="none" strike="noStrike">
                        <a:solidFill>
                          <a:srgbClr val="000000"/>
                        </a:solidFill>
                        <a:effectLst/>
                        <a:latin typeface="Calibri"/>
                      </a:endParaRPr>
                    </a:p>
                  </a:txBody>
                  <a:tcPr marL="8381" marR="8381" marT="8381" marB="0" anchor="b"/>
                </a:tc>
                <a:tc>
                  <a:txBody>
                    <a:bodyPr/>
                    <a:lstStyle/>
                    <a:p>
                      <a:pPr algn="ctr" fontAlgn="b"/>
                      <a:r>
                        <a:rPr lang="en-US" sz="1200" u="none" strike="noStrike">
                          <a:effectLst/>
                        </a:rPr>
                        <a:t>210</a:t>
                      </a:r>
                      <a:endParaRPr lang="en-US" sz="1200" b="0" i="0" u="none" strike="noStrike">
                        <a:solidFill>
                          <a:srgbClr val="000000"/>
                        </a:solidFill>
                        <a:effectLst/>
                        <a:latin typeface="Calibri"/>
                      </a:endParaRPr>
                    </a:p>
                  </a:txBody>
                  <a:tcPr marL="8381" marR="8381" marT="8381" marB="0" anchor="b"/>
                </a:tc>
              </a:tr>
              <a:tr h="182465">
                <a:tc>
                  <a:txBody>
                    <a:bodyPr/>
                    <a:lstStyle/>
                    <a:p>
                      <a:pPr algn="ctr" fontAlgn="b"/>
                      <a:r>
                        <a:rPr lang="en-US" sz="1200" u="none" strike="noStrike" dirty="0">
                          <a:effectLst/>
                        </a:rPr>
                        <a:t>Point 5</a:t>
                      </a:r>
                      <a:endParaRPr lang="en-US" sz="1200" b="0" i="0" u="none" strike="noStrike" dirty="0">
                        <a:solidFill>
                          <a:srgbClr val="000000"/>
                        </a:solidFill>
                        <a:effectLst/>
                        <a:latin typeface="Calibri"/>
                      </a:endParaRPr>
                    </a:p>
                  </a:txBody>
                  <a:tcPr marL="8381" marR="8381" marT="8381" marB="0" anchor="b"/>
                </a:tc>
                <a:tc>
                  <a:txBody>
                    <a:bodyPr/>
                    <a:lstStyle/>
                    <a:p>
                      <a:pPr algn="ctr" fontAlgn="b"/>
                      <a:r>
                        <a:rPr lang="en-US" sz="1200" u="none" strike="noStrike">
                          <a:effectLst/>
                        </a:rPr>
                        <a:t>229</a:t>
                      </a:r>
                      <a:endParaRPr lang="en-US" sz="1200" b="0" i="0" u="none" strike="noStrike">
                        <a:solidFill>
                          <a:srgbClr val="000000"/>
                        </a:solidFill>
                        <a:effectLst/>
                        <a:latin typeface="Calibri"/>
                      </a:endParaRPr>
                    </a:p>
                  </a:txBody>
                  <a:tcPr marL="8381" marR="8381" marT="8381" marB="0" anchor="b"/>
                </a:tc>
              </a:tr>
              <a:tr h="182465">
                <a:tc>
                  <a:txBody>
                    <a:bodyPr/>
                    <a:lstStyle/>
                    <a:p>
                      <a:pPr algn="ctr" fontAlgn="b"/>
                      <a:endParaRPr lang="en-US" sz="1200" b="0" i="0" u="none" strike="noStrike">
                        <a:solidFill>
                          <a:srgbClr val="000000"/>
                        </a:solidFill>
                        <a:effectLst/>
                        <a:latin typeface="Calibri"/>
                      </a:endParaRPr>
                    </a:p>
                  </a:txBody>
                  <a:tcPr marL="8381" marR="8381" marT="8381" marB="0" anchor="b"/>
                </a:tc>
                <a:tc>
                  <a:txBody>
                    <a:bodyPr/>
                    <a:lstStyle/>
                    <a:p>
                      <a:pPr algn="ctr" fontAlgn="b"/>
                      <a:endParaRPr lang="en-US" sz="1200" b="0" i="0" u="none" strike="noStrike">
                        <a:solidFill>
                          <a:srgbClr val="000000"/>
                        </a:solidFill>
                        <a:effectLst/>
                        <a:latin typeface="Calibri"/>
                      </a:endParaRPr>
                    </a:p>
                  </a:txBody>
                  <a:tcPr marL="8381" marR="8381" marT="8381" marB="0" anchor="b"/>
                </a:tc>
              </a:tr>
              <a:tr h="350112">
                <a:tc>
                  <a:txBody>
                    <a:bodyPr/>
                    <a:lstStyle/>
                    <a:p>
                      <a:pPr algn="ctr" fontAlgn="b"/>
                      <a:r>
                        <a:rPr lang="en-US" sz="1200" u="none" strike="noStrike">
                          <a:effectLst/>
                        </a:rPr>
                        <a:t>365 Days Irr, 1 Day Cool</a:t>
                      </a:r>
                      <a:endParaRPr lang="en-US" sz="1200" b="0" i="0" u="none" strike="noStrike">
                        <a:solidFill>
                          <a:srgbClr val="000000"/>
                        </a:solidFill>
                        <a:effectLst/>
                        <a:latin typeface="Calibri"/>
                      </a:endParaRPr>
                    </a:p>
                  </a:txBody>
                  <a:tcPr marL="8381" marR="8381" marT="8381" marB="0" anchor="b"/>
                </a:tc>
                <a:tc>
                  <a:txBody>
                    <a:bodyPr/>
                    <a:lstStyle/>
                    <a:p>
                      <a:pPr algn="ctr" fontAlgn="b"/>
                      <a:endParaRPr lang="en-US" sz="1200" b="0" i="0" u="none" strike="noStrike">
                        <a:solidFill>
                          <a:srgbClr val="000000"/>
                        </a:solidFill>
                        <a:effectLst/>
                        <a:latin typeface="Calibri"/>
                      </a:endParaRPr>
                    </a:p>
                  </a:txBody>
                  <a:tcPr marL="8381" marR="8381" marT="8381" marB="0" anchor="b"/>
                </a:tc>
              </a:tr>
              <a:tr h="182465">
                <a:tc>
                  <a:txBody>
                    <a:bodyPr/>
                    <a:lstStyle/>
                    <a:p>
                      <a:pPr algn="ctr" fontAlgn="b"/>
                      <a:r>
                        <a:rPr lang="en-US" sz="1200" u="none" strike="noStrike" dirty="0">
                          <a:effectLst/>
                        </a:rPr>
                        <a:t>Point 1</a:t>
                      </a:r>
                      <a:endParaRPr lang="en-US" sz="1200" b="0" i="0" u="none" strike="noStrike" dirty="0">
                        <a:solidFill>
                          <a:srgbClr val="000000"/>
                        </a:solidFill>
                        <a:effectLst/>
                        <a:latin typeface="Calibri"/>
                      </a:endParaRPr>
                    </a:p>
                  </a:txBody>
                  <a:tcPr marL="8381" marR="8381" marT="8381" marB="0" anchor="b"/>
                </a:tc>
                <a:tc>
                  <a:txBody>
                    <a:bodyPr/>
                    <a:lstStyle/>
                    <a:p>
                      <a:pPr algn="ctr" fontAlgn="b"/>
                      <a:r>
                        <a:rPr lang="en-US" sz="1200" u="none" strike="noStrike">
                          <a:effectLst/>
                        </a:rPr>
                        <a:t>692</a:t>
                      </a:r>
                      <a:endParaRPr lang="en-US" sz="1200" b="0" i="0" u="none" strike="noStrike">
                        <a:solidFill>
                          <a:srgbClr val="000000"/>
                        </a:solidFill>
                        <a:effectLst/>
                        <a:latin typeface="Calibri"/>
                      </a:endParaRPr>
                    </a:p>
                  </a:txBody>
                  <a:tcPr marL="8381" marR="8381" marT="8381" marB="0" anchor="b"/>
                </a:tc>
              </a:tr>
              <a:tr h="182465">
                <a:tc>
                  <a:txBody>
                    <a:bodyPr/>
                    <a:lstStyle/>
                    <a:p>
                      <a:pPr algn="ctr" fontAlgn="b"/>
                      <a:r>
                        <a:rPr lang="en-US" sz="1200" u="none" strike="noStrike">
                          <a:effectLst/>
                        </a:rPr>
                        <a:t>Point 2</a:t>
                      </a:r>
                      <a:endParaRPr lang="en-US" sz="1200" b="0" i="0" u="none" strike="noStrike">
                        <a:solidFill>
                          <a:srgbClr val="000000"/>
                        </a:solidFill>
                        <a:effectLst/>
                        <a:latin typeface="Calibri"/>
                      </a:endParaRPr>
                    </a:p>
                  </a:txBody>
                  <a:tcPr marL="8381" marR="8381" marT="8381" marB="0" anchor="b"/>
                </a:tc>
                <a:tc>
                  <a:txBody>
                    <a:bodyPr/>
                    <a:lstStyle/>
                    <a:p>
                      <a:pPr algn="ctr" fontAlgn="b"/>
                      <a:r>
                        <a:rPr lang="en-US" sz="1200" u="none" strike="noStrike">
                          <a:effectLst/>
                        </a:rPr>
                        <a:t>1261</a:t>
                      </a:r>
                      <a:endParaRPr lang="en-US" sz="1200" b="0" i="0" u="none" strike="noStrike">
                        <a:solidFill>
                          <a:srgbClr val="000000"/>
                        </a:solidFill>
                        <a:effectLst/>
                        <a:latin typeface="Calibri"/>
                      </a:endParaRPr>
                    </a:p>
                  </a:txBody>
                  <a:tcPr marL="8381" marR="8381" marT="8381" marB="0" anchor="b"/>
                </a:tc>
              </a:tr>
              <a:tr h="182465">
                <a:tc>
                  <a:txBody>
                    <a:bodyPr/>
                    <a:lstStyle/>
                    <a:p>
                      <a:pPr algn="ctr" fontAlgn="b"/>
                      <a:r>
                        <a:rPr lang="en-US" sz="1200" u="none" strike="noStrike" dirty="0">
                          <a:effectLst/>
                        </a:rPr>
                        <a:t>Point 3</a:t>
                      </a:r>
                      <a:endParaRPr lang="en-US" sz="1200" b="0" i="0" u="none" strike="noStrike" dirty="0">
                        <a:solidFill>
                          <a:srgbClr val="000000"/>
                        </a:solidFill>
                        <a:effectLst/>
                        <a:latin typeface="Calibri"/>
                      </a:endParaRPr>
                    </a:p>
                  </a:txBody>
                  <a:tcPr marL="8381" marR="8381" marT="8381" marB="0" anchor="b"/>
                </a:tc>
                <a:tc>
                  <a:txBody>
                    <a:bodyPr/>
                    <a:lstStyle/>
                    <a:p>
                      <a:pPr algn="ctr" fontAlgn="b"/>
                      <a:r>
                        <a:rPr lang="en-US" sz="1200" u="none" strike="noStrike">
                          <a:effectLst/>
                        </a:rPr>
                        <a:t>38066</a:t>
                      </a:r>
                      <a:endParaRPr lang="en-US" sz="1200" b="0" i="0" u="none" strike="noStrike">
                        <a:solidFill>
                          <a:srgbClr val="000000"/>
                        </a:solidFill>
                        <a:effectLst/>
                        <a:latin typeface="Calibri"/>
                      </a:endParaRPr>
                    </a:p>
                  </a:txBody>
                  <a:tcPr marL="8381" marR="8381" marT="8381" marB="0" anchor="b"/>
                </a:tc>
              </a:tr>
              <a:tr h="182465">
                <a:tc>
                  <a:txBody>
                    <a:bodyPr/>
                    <a:lstStyle/>
                    <a:p>
                      <a:pPr algn="ctr" fontAlgn="b"/>
                      <a:r>
                        <a:rPr lang="en-US" sz="1200" u="none" strike="noStrike">
                          <a:effectLst/>
                        </a:rPr>
                        <a:t>Point 4</a:t>
                      </a:r>
                      <a:endParaRPr lang="en-US" sz="1200" b="0" i="0" u="none" strike="noStrike">
                        <a:solidFill>
                          <a:srgbClr val="000000"/>
                        </a:solidFill>
                        <a:effectLst/>
                        <a:latin typeface="Calibri"/>
                      </a:endParaRPr>
                    </a:p>
                  </a:txBody>
                  <a:tcPr marL="8381" marR="8381" marT="8381" marB="0" anchor="b"/>
                </a:tc>
                <a:tc>
                  <a:txBody>
                    <a:bodyPr/>
                    <a:lstStyle/>
                    <a:p>
                      <a:pPr algn="ctr" fontAlgn="b"/>
                      <a:r>
                        <a:rPr lang="en-US" sz="1200" u="none" strike="noStrike">
                          <a:effectLst/>
                        </a:rPr>
                        <a:t>2631</a:t>
                      </a:r>
                      <a:endParaRPr lang="en-US" sz="1200" b="0" i="0" u="none" strike="noStrike">
                        <a:solidFill>
                          <a:srgbClr val="000000"/>
                        </a:solidFill>
                        <a:effectLst/>
                        <a:latin typeface="Calibri"/>
                      </a:endParaRPr>
                    </a:p>
                  </a:txBody>
                  <a:tcPr marL="8381" marR="8381" marT="8381" marB="0" anchor="b"/>
                </a:tc>
              </a:tr>
              <a:tr h="182465">
                <a:tc>
                  <a:txBody>
                    <a:bodyPr/>
                    <a:lstStyle/>
                    <a:p>
                      <a:pPr algn="ctr" fontAlgn="b"/>
                      <a:r>
                        <a:rPr lang="en-US" sz="1200" u="none" strike="noStrike" dirty="0">
                          <a:effectLst/>
                        </a:rPr>
                        <a:t>Point 5</a:t>
                      </a:r>
                      <a:endParaRPr lang="en-US" sz="1200" b="0" i="0" u="none" strike="noStrike" dirty="0">
                        <a:solidFill>
                          <a:srgbClr val="000000"/>
                        </a:solidFill>
                        <a:effectLst/>
                        <a:latin typeface="Calibri"/>
                      </a:endParaRPr>
                    </a:p>
                  </a:txBody>
                  <a:tcPr marL="8381" marR="8381" marT="8381" marB="0" anchor="b"/>
                </a:tc>
                <a:tc>
                  <a:txBody>
                    <a:bodyPr/>
                    <a:lstStyle/>
                    <a:p>
                      <a:pPr algn="ctr" fontAlgn="b"/>
                      <a:r>
                        <a:rPr lang="en-US" sz="1200" u="none" strike="noStrike">
                          <a:effectLst/>
                        </a:rPr>
                        <a:t>2868</a:t>
                      </a:r>
                      <a:endParaRPr lang="en-US" sz="1200" b="0" i="0" u="none" strike="noStrike">
                        <a:solidFill>
                          <a:srgbClr val="000000"/>
                        </a:solidFill>
                        <a:effectLst/>
                        <a:latin typeface="Calibri"/>
                      </a:endParaRPr>
                    </a:p>
                  </a:txBody>
                  <a:tcPr marL="8381" marR="8381" marT="8381" marB="0" anchor="b"/>
                </a:tc>
              </a:tr>
              <a:tr h="182465">
                <a:tc>
                  <a:txBody>
                    <a:bodyPr/>
                    <a:lstStyle/>
                    <a:p>
                      <a:pPr algn="ctr" fontAlgn="b"/>
                      <a:endParaRPr lang="en-US" sz="1200" b="0" i="0" u="none" strike="noStrike" dirty="0">
                        <a:solidFill>
                          <a:srgbClr val="000000"/>
                        </a:solidFill>
                        <a:effectLst/>
                        <a:latin typeface="Calibri"/>
                      </a:endParaRPr>
                    </a:p>
                  </a:txBody>
                  <a:tcPr marL="8381" marR="8381" marT="8381" marB="0" anchor="b"/>
                </a:tc>
                <a:tc>
                  <a:txBody>
                    <a:bodyPr/>
                    <a:lstStyle/>
                    <a:p>
                      <a:pPr algn="ctr" fontAlgn="b"/>
                      <a:endParaRPr lang="en-US" sz="1200" b="0" i="0" u="none" strike="noStrike">
                        <a:solidFill>
                          <a:srgbClr val="000000"/>
                        </a:solidFill>
                        <a:effectLst/>
                        <a:latin typeface="Calibri"/>
                      </a:endParaRPr>
                    </a:p>
                  </a:txBody>
                  <a:tcPr marL="8381" marR="8381" marT="8381" marB="0" anchor="b"/>
                </a:tc>
              </a:tr>
              <a:tr h="350112">
                <a:tc>
                  <a:txBody>
                    <a:bodyPr/>
                    <a:lstStyle/>
                    <a:p>
                      <a:pPr algn="ctr" fontAlgn="b"/>
                      <a:r>
                        <a:rPr lang="en-US" sz="1200" u="none" strike="noStrike" dirty="0">
                          <a:effectLst/>
                        </a:rPr>
                        <a:t>365 Days </a:t>
                      </a:r>
                      <a:r>
                        <a:rPr lang="en-US" sz="1200" u="none" strike="noStrike" dirty="0" err="1">
                          <a:effectLst/>
                        </a:rPr>
                        <a:t>Irr</a:t>
                      </a:r>
                      <a:r>
                        <a:rPr lang="en-US" sz="1200" u="none" strike="noStrike" dirty="0">
                          <a:effectLst/>
                        </a:rPr>
                        <a:t>, 7 Day Cool</a:t>
                      </a:r>
                      <a:endParaRPr lang="en-US" sz="1200" b="0" i="0" u="none" strike="noStrike" dirty="0">
                        <a:solidFill>
                          <a:srgbClr val="000000"/>
                        </a:solidFill>
                        <a:effectLst/>
                        <a:latin typeface="Calibri"/>
                      </a:endParaRPr>
                    </a:p>
                  </a:txBody>
                  <a:tcPr marL="8381" marR="8381" marT="8381" marB="0" anchor="b"/>
                </a:tc>
                <a:tc>
                  <a:txBody>
                    <a:bodyPr/>
                    <a:lstStyle/>
                    <a:p>
                      <a:pPr algn="ctr" fontAlgn="b"/>
                      <a:endParaRPr lang="en-US" sz="1200" b="0" i="0" u="none" strike="noStrike">
                        <a:solidFill>
                          <a:srgbClr val="000000"/>
                        </a:solidFill>
                        <a:effectLst/>
                        <a:latin typeface="Calibri"/>
                      </a:endParaRPr>
                    </a:p>
                  </a:txBody>
                  <a:tcPr marL="8381" marR="8381" marT="8381" marB="0" anchor="b"/>
                </a:tc>
              </a:tr>
              <a:tr h="182465">
                <a:tc>
                  <a:txBody>
                    <a:bodyPr/>
                    <a:lstStyle/>
                    <a:p>
                      <a:pPr algn="ctr" fontAlgn="b"/>
                      <a:r>
                        <a:rPr lang="en-US" sz="1200" u="none" strike="noStrike" dirty="0">
                          <a:effectLst/>
                        </a:rPr>
                        <a:t>Point 1</a:t>
                      </a:r>
                      <a:endParaRPr lang="en-US" sz="1200" b="0" i="0" u="none" strike="noStrike" dirty="0">
                        <a:solidFill>
                          <a:srgbClr val="000000"/>
                        </a:solidFill>
                        <a:effectLst/>
                        <a:latin typeface="Calibri"/>
                      </a:endParaRPr>
                    </a:p>
                  </a:txBody>
                  <a:tcPr marL="8381" marR="8381" marT="8381" marB="0" anchor="b"/>
                </a:tc>
                <a:tc>
                  <a:txBody>
                    <a:bodyPr/>
                    <a:lstStyle/>
                    <a:p>
                      <a:pPr algn="ctr" fontAlgn="b"/>
                      <a:r>
                        <a:rPr lang="en-US" sz="1200" u="none" strike="noStrike">
                          <a:effectLst/>
                        </a:rPr>
                        <a:t>147</a:t>
                      </a:r>
                      <a:endParaRPr lang="en-US" sz="1200" b="0" i="0" u="none" strike="noStrike">
                        <a:solidFill>
                          <a:srgbClr val="000000"/>
                        </a:solidFill>
                        <a:effectLst/>
                        <a:latin typeface="Calibri"/>
                      </a:endParaRPr>
                    </a:p>
                  </a:txBody>
                  <a:tcPr marL="8381" marR="8381" marT="8381" marB="0" anchor="b"/>
                </a:tc>
              </a:tr>
              <a:tr h="182465">
                <a:tc>
                  <a:txBody>
                    <a:bodyPr/>
                    <a:lstStyle/>
                    <a:p>
                      <a:pPr algn="ctr" fontAlgn="b"/>
                      <a:r>
                        <a:rPr lang="en-US" sz="1200" u="none" strike="noStrike" dirty="0">
                          <a:effectLst/>
                        </a:rPr>
                        <a:t>Point 2</a:t>
                      </a:r>
                      <a:endParaRPr lang="en-US" sz="1200" b="0" i="0" u="none" strike="noStrike" dirty="0">
                        <a:solidFill>
                          <a:srgbClr val="000000"/>
                        </a:solidFill>
                        <a:effectLst/>
                        <a:latin typeface="Calibri"/>
                      </a:endParaRPr>
                    </a:p>
                  </a:txBody>
                  <a:tcPr marL="8381" marR="8381" marT="8381" marB="0" anchor="b"/>
                </a:tc>
                <a:tc>
                  <a:txBody>
                    <a:bodyPr/>
                    <a:lstStyle/>
                    <a:p>
                      <a:pPr algn="ctr" fontAlgn="b"/>
                      <a:r>
                        <a:rPr lang="en-US" sz="1200" u="none" strike="noStrike">
                          <a:effectLst/>
                        </a:rPr>
                        <a:t>269</a:t>
                      </a:r>
                      <a:endParaRPr lang="en-US" sz="1200" b="0" i="0" u="none" strike="noStrike">
                        <a:solidFill>
                          <a:srgbClr val="000000"/>
                        </a:solidFill>
                        <a:effectLst/>
                        <a:latin typeface="Calibri"/>
                      </a:endParaRPr>
                    </a:p>
                  </a:txBody>
                  <a:tcPr marL="8381" marR="8381" marT="8381" marB="0" anchor="b"/>
                </a:tc>
              </a:tr>
              <a:tr h="182465">
                <a:tc>
                  <a:txBody>
                    <a:bodyPr/>
                    <a:lstStyle/>
                    <a:p>
                      <a:pPr algn="ctr" fontAlgn="b"/>
                      <a:r>
                        <a:rPr lang="en-US" sz="1200" u="none" strike="noStrike" dirty="0">
                          <a:effectLst/>
                        </a:rPr>
                        <a:t>Point 3</a:t>
                      </a:r>
                      <a:endParaRPr lang="en-US" sz="1200" b="0" i="0" u="none" strike="noStrike" dirty="0">
                        <a:solidFill>
                          <a:srgbClr val="000000"/>
                        </a:solidFill>
                        <a:effectLst/>
                        <a:latin typeface="Calibri"/>
                      </a:endParaRPr>
                    </a:p>
                  </a:txBody>
                  <a:tcPr marL="8381" marR="8381" marT="8381" marB="0" anchor="b"/>
                </a:tc>
                <a:tc>
                  <a:txBody>
                    <a:bodyPr/>
                    <a:lstStyle/>
                    <a:p>
                      <a:pPr algn="ctr" fontAlgn="b"/>
                      <a:r>
                        <a:rPr lang="en-US" sz="1200" u="none" strike="noStrike">
                          <a:effectLst/>
                        </a:rPr>
                        <a:t>8105</a:t>
                      </a:r>
                      <a:endParaRPr lang="en-US" sz="1200" b="0" i="0" u="none" strike="noStrike">
                        <a:solidFill>
                          <a:srgbClr val="000000"/>
                        </a:solidFill>
                        <a:effectLst/>
                        <a:latin typeface="Calibri"/>
                      </a:endParaRPr>
                    </a:p>
                  </a:txBody>
                  <a:tcPr marL="8381" marR="8381" marT="8381" marB="0" anchor="b"/>
                </a:tc>
              </a:tr>
              <a:tr h="182465">
                <a:tc>
                  <a:txBody>
                    <a:bodyPr/>
                    <a:lstStyle/>
                    <a:p>
                      <a:pPr algn="ctr" fontAlgn="b"/>
                      <a:r>
                        <a:rPr lang="en-US" sz="1200" u="none" strike="noStrike" dirty="0">
                          <a:effectLst/>
                        </a:rPr>
                        <a:t>Point 4</a:t>
                      </a:r>
                      <a:endParaRPr lang="en-US" sz="1200" b="0" i="0" u="none" strike="noStrike" dirty="0">
                        <a:solidFill>
                          <a:srgbClr val="000000"/>
                        </a:solidFill>
                        <a:effectLst/>
                        <a:latin typeface="Calibri"/>
                      </a:endParaRPr>
                    </a:p>
                  </a:txBody>
                  <a:tcPr marL="8381" marR="8381" marT="8381" marB="0" anchor="b"/>
                </a:tc>
                <a:tc>
                  <a:txBody>
                    <a:bodyPr/>
                    <a:lstStyle/>
                    <a:p>
                      <a:pPr algn="ctr" fontAlgn="b"/>
                      <a:r>
                        <a:rPr lang="en-US" sz="1200" u="none" strike="noStrike">
                          <a:effectLst/>
                        </a:rPr>
                        <a:t>560</a:t>
                      </a:r>
                      <a:endParaRPr lang="en-US" sz="1200" b="0" i="0" u="none" strike="noStrike">
                        <a:solidFill>
                          <a:srgbClr val="000000"/>
                        </a:solidFill>
                        <a:effectLst/>
                        <a:latin typeface="Calibri"/>
                      </a:endParaRPr>
                    </a:p>
                  </a:txBody>
                  <a:tcPr marL="8381" marR="8381" marT="8381" marB="0" anchor="b"/>
                </a:tc>
              </a:tr>
              <a:tr h="182465">
                <a:tc>
                  <a:txBody>
                    <a:bodyPr/>
                    <a:lstStyle/>
                    <a:p>
                      <a:pPr algn="ctr" fontAlgn="b"/>
                      <a:r>
                        <a:rPr lang="en-US" sz="1200" u="none" strike="noStrike" dirty="0">
                          <a:effectLst/>
                        </a:rPr>
                        <a:t>Point 5</a:t>
                      </a:r>
                      <a:endParaRPr lang="en-US" sz="1200" b="0" i="0" u="none" strike="noStrike" dirty="0">
                        <a:solidFill>
                          <a:srgbClr val="000000"/>
                        </a:solidFill>
                        <a:effectLst/>
                        <a:latin typeface="Calibri"/>
                      </a:endParaRPr>
                    </a:p>
                  </a:txBody>
                  <a:tcPr marL="8381" marR="8381" marT="8381" marB="0" anchor="b"/>
                </a:tc>
                <a:tc>
                  <a:txBody>
                    <a:bodyPr/>
                    <a:lstStyle/>
                    <a:p>
                      <a:pPr algn="ctr" fontAlgn="b"/>
                      <a:r>
                        <a:rPr lang="en-US" sz="1200" u="none" strike="noStrike" dirty="0">
                          <a:effectLst/>
                        </a:rPr>
                        <a:t>611</a:t>
                      </a:r>
                      <a:endParaRPr lang="en-US" sz="1200" b="0" i="0" u="none" strike="noStrike" dirty="0">
                        <a:solidFill>
                          <a:srgbClr val="000000"/>
                        </a:solidFill>
                        <a:effectLst/>
                        <a:latin typeface="Calibri"/>
                      </a:endParaRPr>
                    </a:p>
                  </a:txBody>
                  <a:tcPr marL="8381" marR="8381" marT="8381" marB="0" anchor="b"/>
                </a:tc>
              </a:tr>
            </a:tbl>
          </a:graphicData>
        </a:graphic>
      </p:graphicFrame>
      <p:pic>
        <p:nvPicPr>
          <p:cNvPr id="4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051" y="1079500"/>
            <a:ext cx="5108559" cy="4960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9" name="Group 48"/>
          <p:cNvGrpSpPr/>
          <p:nvPr/>
        </p:nvGrpSpPr>
        <p:grpSpPr>
          <a:xfrm>
            <a:off x="2627211" y="2450446"/>
            <a:ext cx="2287669" cy="1419114"/>
            <a:chOff x="4747316" y="1891456"/>
            <a:chExt cx="2282100" cy="1708075"/>
          </a:xfrm>
        </p:grpSpPr>
        <p:sp>
          <p:nvSpPr>
            <p:cNvPr id="50" name="Oval 49"/>
            <p:cNvSpPr/>
            <p:nvPr/>
          </p:nvSpPr>
          <p:spPr>
            <a:xfrm>
              <a:off x="6145868" y="2029955"/>
              <a:ext cx="45719" cy="4572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5051373" y="3313977"/>
              <a:ext cx="45719" cy="4572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a:off x="6237847" y="1891456"/>
              <a:ext cx="685800" cy="276999"/>
            </a:xfrm>
            <a:prstGeom prst="rect">
              <a:avLst/>
            </a:prstGeom>
            <a:noFill/>
          </p:spPr>
          <p:txBody>
            <a:bodyPr wrap="square" rtlCol="0">
              <a:spAutoFit/>
            </a:bodyPr>
            <a:lstStyle/>
            <a:p>
              <a:r>
                <a:rPr lang="en-US" sz="1200" dirty="0" smtClean="0"/>
                <a:t>Point 1</a:t>
              </a:r>
              <a:endParaRPr lang="en-US" sz="1200" dirty="0"/>
            </a:p>
          </p:txBody>
        </p:sp>
        <p:sp>
          <p:nvSpPr>
            <p:cNvPr id="53" name="Oval 52"/>
            <p:cNvSpPr/>
            <p:nvPr/>
          </p:nvSpPr>
          <p:spPr>
            <a:xfrm>
              <a:off x="5765796" y="2625969"/>
              <a:ext cx="45719" cy="4572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6419630" y="3222261"/>
              <a:ext cx="45719" cy="4572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4747316" y="2717685"/>
              <a:ext cx="685800" cy="333402"/>
            </a:xfrm>
            <a:prstGeom prst="rect">
              <a:avLst/>
            </a:prstGeom>
            <a:noFill/>
          </p:spPr>
          <p:txBody>
            <a:bodyPr wrap="square" rtlCol="0">
              <a:spAutoFit/>
            </a:bodyPr>
            <a:lstStyle/>
            <a:p>
              <a:r>
                <a:rPr lang="en-US" sz="1200" dirty="0" smtClean="0"/>
                <a:t>Point 4</a:t>
              </a:r>
              <a:endParaRPr lang="en-US" sz="1200" dirty="0"/>
            </a:p>
          </p:txBody>
        </p:sp>
        <p:sp>
          <p:nvSpPr>
            <p:cNvPr id="56" name="TextBox 55"/>
            <p:cNvSpPr txBox="1"/>
            <p:nvPr/>
          </p:nvSpPr>
          <p:spPr>
            <a:xfrm>
              <a:off x="6343616" y="3266129"/>
              <a:ext cx="685800" cy="276999"/>
            </a:xfrm>
            <a:prstGeom prst="rect">
              <a:avLst/>
            </a:prstGeom>
            <a:noFill/>
          </p:spPr>
          <p:txBody>
            <a:bodyPr wrap="square" rtlCol="0">
              <a:spAutoFit/>
            </a:bodyPr>
            <a:lstStyle/>
            <a:p>
              <a:r>
                <a:rPr lang="en-US" sz="1200" dirty="0" smtClean="0"/>
                <a:t>Point 2</a:t>
              </a:r>
              <a:endParaRPr lang="en-US" sz="1200" dirty="0"/>
            </a:p>
          </p:txBody>
        </p:sp>
        <p:sp>
          <p:nvSpPr>
            <p:cNvPr id="57" name="Oval 56"/>
            <p:cNvSpPr/>
            <p:nvPr/>
          </p:nvSpPr>
          <p:spPr>
            <a:xfrm>
              <a:off x="4777611" y="2809401"/>
              <a:ext cx="45719" cy="4572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5051388" y="3266129"/>
              <a:ext cx="685800" cy="333402"/>
            </a:xfrm>
            <a:prstGeom prst="rect">
              <a:avLst/>
            </a:prstGeom>
            <a:noFill/>
          </p:spPr>
          <p:txBody>
            <a:bodyPr wrap="square" rtlCol="0">
              <a:spAutoFit/>
            </a:bodyPr>
            <a:lstStyle/>
            <a:p>
              <a:r>
                <a:rPr lang="en-US" sz="1200" dirty="0" smtClean="0"/>
                <a:t>Point 5</a:t>
              </a:r>
              <a:endParaRPr lang="en-US" sz="1200" dirty="0"/>
            </a:p>
          </p:txBody>
        </p:sp>
        <p:sp>
          <p:nvSpPr>
            <p:cNvPr id="59" name="TextBox 58"/>
            <p:cNvSpPr txBox="1"/>
            <p:nvPr/>
          </p:nvSpPr>
          <p:spPr>
            <a:xfrm>
              <a:off x="5127387" y="2532402"/>
              <a:ext cx="685800" cy="276999"/>
            </a:xfrm>
            <a:prstGeom prst="rect">
              <a:avLst/>
            </a:prstGeom>
            <a:noFill/>
          </p:spPr>
          <p:txBody>
            <a:bodyPr wrap="square" rtlCol="0">
              <a:spAutoFit/>
            </a:bodyPr>
            <a:lstStyle/>
            <a:p>
              <a:r>
                <a:rPr lang="en-US" sz="1200" dirty="0" smtClean="0"/>
                <a:t>Point 3</a:t>
              </a:r>
              <a:endParaRPr lang="en-US" sz="1200" dirty="0"/>
            </a:p>
          </p:txBody>
        </p:sp>
      </p:grpSp>
      <p:sp>
        <p:nvSpPr>
          <p:cNvPr id="60" name="TextBox 59"/>
          <p:cNvSpPr txBox="1"/>
          <p:nvPr/>
        </p:nvSpPr>
        <p:spPr>
          <a:xfrm>
            <a:off x="1879599" y="5887017"/>
            <a:ext cx="2748318" cy="461665"/>
          </a:xfrm>
          <a:prstGeom prst="rect">
            <a:avLst/>
          </a:prstGeom>
          <a:noFill/>
        </p:spPr>
        <p:txBody>
          <a:bodyPr wrap="none" rtlCol="0">
            <a:spAutoFit/>
          </a:bodyPr>
          <a:lstStyle/>
          <a:p>
            <a:r>
              <a:rPr lang="en-US" dirty="0" smtClean="0"/>
              <a:t>N. Duff, doc </a:t>
            </a:r>
            <a:r>
              <a:rPr lang="en-US" dirty="0" err="1" smtClean="0"/>
              <a:t>db</a:t>
            </a:r>
            <a:r>
              <a:rPr lang="en-US" dirty="0" smtClean="0"/>
              <a:t> 2717</a:t>
            </a:r>
            <a:endParaRPr lang="en-US" dirty="0"/>
          </a:p>
        </p:txBody>
      </p:sp>
    </p:spTree>
    <p:extLst>
      <p:ext uri="{BB962C8B-B14F-4D97-AF65-F5344CB8AC3E}">
        <p14:creationId xmlns:p14="http://schemas.microsoft.com/office/powerpoint/2010/main" val="138996176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Requirements</a:t>
            </a:r>
            <a:endParaRPr lang="en-US" dirty="0"/>
          </a:p>
        </p:txBody>
      </p:sp>
      <p:sp>
        <p:nvSpPr>
          <p:cNvPr id="3" name="Content Placeholder 2"/>
          <p:cNvSpPr>
            <a:spLocks noGrp="1"/>
          </p:cNvSpPr>
          <p:nvPr>
            <p:ph idx="1"/>
          </p:nvPr>
        </p:nvSpPr>
        <p:spPr/>
        <p:txBody>
          <a:bodyPr/>
          <a:lstStyle/>
          <a:p>
            <a:r>
              <a:rPr lang="en-US" sz="2000" dirty="0"/>
              <a:t>Mu2e Proton Beam Requirements </a:t>
            </a:r>
            <a:r>
              <a:rPr lang="en-US" sz="2000" dirty="0" smtClean="0"/>
              <a:t>(</a:t>
            </a:r>
            <a:r>
              <a:rPr lang="en-US" sz="2000" dirty="0" err="1" smtClean="0"/>
              <a:t>DocDB</a:t>
            </a:r>
            <a:r>
              <a:rPr lang="en-US" sz="2000" dirty="0" smtClean="0"/>
              <a:t> 1105)</a:t>
            </a:r>
          </a:p>
          <a:p>
            <a:pPr lvl="1"/>
            <a:r>
              <a:rPr lang="en-US" sz="1800" dirty="0" smtClean="0">
                <a:solidFill>
                  <a:schemeClr val="tx1"/>
                </a:solidFill>
              </a:rPr>
              <a:t>3.6 x 10</a:t>
            </a:r>
            <a:r>
              <a:rPr lang="en-US" sz="1800" baseline="30000" dirty="0" smtClean="0">
                <a:solidFill>
                  <a:schemeClr val="tx1"/>
                </a:solidFill>
              </a:rPr>
              <a:t>20 </a:t>
            </a:r>
            <a:r>
              <a:rPr lang="en-US" sz="1800" dirty="0" smtClean="0">
                <a:solidFill>
                  <a:schemeClr val="tx1"/>
                </a:solidFill>
              </a:rPr>
              <a:t>protons on target over 3 years to obtain sensitivity</a:t>
            </a:r>
          </a:p>
          <a:p>
            <a:pPr lvl="1"/>
            <a:r>
              <a:rPr lang="en-US" sz="1800" dirty="0" smtClean="0">
                <a:solidFill>
                  <a:schemeClr val="tx1"/>
                </a:solidFill>
              </a:rPr>
              <a:t>Repeat period &gt; 864ns (lifetime of </a:t>
            </a:r>
            <a:r>
              <a:rPr lang="en-US" sz="1800" dirty="0" err="1" smtClean="0">
                <a:solidFill>
                  <a:schemeClr val="tx1"/>
                </a:solidFill>
              </a:rPr>
              <a:t>muons</a:t>
            </a:r>
            <a:r>
              <a:rPr lang="en-US" sz="1800" dirty="0" smtClean="0">
                <a:solidFill>
                  <a:schemeClr val="tx1"/>
                </a:solidFill>
              </a:rPr>
              <a:t> in aluminum stopping target)</a:t>
            </a:r>
          </a:p>
          <a:p>
            <a:pPr lvl="1"/>
            <a:r>
              <a:rPr lang="en-US" sz="1800" dirty="0" smtClean="0">
                <a:solidFill>
                  <a:schemeClr val="tx1"/>
                </a:solidFill>
              </a:rPr>
              <a:t>6 x 10</a:t>
            </a:r>
            <a:r>
              <a:rPr lang="en-US" sz="1800" baseline="30000" dirty="0" smtClean="0">
                <a:solidFill>
                  <a:schemeClr val="tx1"/>
                </a:solidFill>
              </a:rPr>
              <a:t>12</a:t>
            </a:r>
            <a:r>
              <a:rPr lang="en-US" sz="1800" dirty="0" smtClean="0">
                <a:solidFill>
                  <a:schemeClr val="tx1"/>
                </a:solidFill>
              </a:rPr>
              <a:t> protons/sec at 8 </a:t>
            </a:r>
            <a:r>
              <a:rPr lang="en-US" sz="1800" dirty="0" err="1" smtClean="0">
                <a:solidFill>
                  <a:schemeClr val="tx1"/>
                </a:solidFill>
              </a:rPr>
              <a:t>GeV</a:t>
            </a:r>
            <a:r>
              <a:rPr lang="en-US" sz="1800" dirty="0">
                <a:solidFill>
                  <a:schemeClr val="tx1"/>
                </a:solidFill>
              </a:rPr>
              <a:t> </a:t>
            </a:r>
            <a:r>
              <a:rPr lang="en-US" sz="1800" dirty="0" smtClean="0">
                <a:solidFill>
                  <a:schemeClr val="tx1"/>
                </a:solidFill>
              </a:rPr>
              <a:t>delivered every 1.33 seconds,  0.3 duty factor</a:t>
            </a:r>
          </a:p>
          <a:p>
            <a:pPr lvl="1"/>
            <a:r>
              <a:rPr lang="en-US" sz="1800" dirty="0" smtClean="0">
                <a:solidFill>
                  <a:schemeClr val="tx1"/>
                </a:solidFill>
              </a:rPr>
              <a:t>Transverse Spot Size   </a:t>
            </a:r>
            <a:r>
              <a:rPr lang="en-US" sz="1800" dirty="0">
                <a:solidFill>
                  <a:schemeClr val="tx1"/>
                </a:solidFill>
              </a:rPr>
              <a:t>0.5 </a:t>
            </a:r>
            <a:r>
              <a:rPr lang="en-US" sz="1800" dirty="0" smtClean="0">
                <a:solidFill>
                  <a:schemeClr val="tx1"/>
                </a:solidFill>
              </a:rPr>
              <a:t>to 1.5 mm (</a:t>
            </a:r>
            <a:r>
              <a:rPr lang="en-US" sz="1800" dirty="0" err="1" smtClean="0">
                <a:solidFill>
                  <a:schemeClr val="tx1"/>
                </a:solidFill>
              </a:rPr>
              <a:t>rms</a:t>
            </a:r>
            <a:r>
              <a:rPr lang="en-US" sz="1800" dirty="0" smtClean="0">
                <a:solidFill>
                  <a:schemeClr val="tx1"/>
                </a:solidFill>
              </a:rPr>
              <a:t>),  </a:t>
            </a:r>
            <a:r>
              <a:rPr lang="en-US" sz="1800" dirty="0" smtClean="0"/>
              <a:t>Divergence &lt; 4 </a:t>
            </a:r>
            <a:r>
              <a:rPr lang="en-US" sz="1800" dirty="0" err="1" smtClean="0"/>
              <a:t>mr</a:t>
            </a:r>
            <a:r>
              <a:rPr lang="en-US" sz="1800" dirty="0" smtClean="0"/>
              <a:t> (</a:t>
            </a:r>
            <a:r>
              <a:rPr lang="en-US" sz="1800" dirty="0" err="1" smtClean="0"/>
              <a:t>rms</a:t>
            </a:r>
            <a:r>
              <a:rPr lang="en-US" sz="1800" dirty="0" smtClean="0"/>
              <a:t>)</a:t>
            </a:r>
          </a:p>
          <a:p>
            <a:pPr lvl="1"/>
            <a:r>
              <a:rPr lang="en-US" sz="1800" dirty="0" smtClean="0">
                <a:solidFill>
                  <a:schemeClr val="tx1"/>
                </a:solidFill>
              </a:rPr>
              <a:t>For alignment &amp; target scans +/- 1 cm and +/- 0.8 °</a:t>
            </a:r>
          </a:p>
          <a:p>
            <a:pPr lvl="1"/>
            <a:r>
              <a:rPr lang="en-US" sz="1800" dirty="0" smtClean="0">
                <a:solidFill>
                  <a:schemeClr val="tx1"/>
                </a:solidFill>
              </a:rPr>
              <a:t>Low intensity for commissioning and special calibration runs</a:t>
            </a:r>
          </a:p>
          <a:p>
            <a:pPr lvl="1"/>
            <a:endParaRPr lang="en-US" sz="1800" dirty="0" smtClean="0"/>
          </a:p>
          <a:p>
            <a:r>
              <a:rPr lang="en-US" sz="2000" dirty="0" smtClean="0"/>
              <a:t>Production </a:t>
            </a:r>
            <a:r>
              <a:rPr lang="en-US" sz="2000" dirty="0"/>
              <a:t>Target </a:t>
            </a:r>
            <a:r>
              <a:rPr lang="en-US" sz="2000" dirty="0" smtClean="0"/>
              <a:t>Requirements </a:t>
            </a:r>
            <a:r>
              <a:rPr lang="en-US" sz="2000" dirty="0"/>
              <a:t>(</a:t>
            </a:r>
            <a:r>
              <a:rPr lang="en-US" sz="2000" dirty="0" err="1"/>
              <a:t>DocDB</a:t>
            </a:r>
            <a:r>
              <a:rPr lang="en-US" sz="2000" dirty="0"/>
              <a:t> </a:t>
            </a:r>
            <a:r>
              <a:rPr lang="en-US" sz="2000" dirty="0" smtClean="0"/>
              <a:t>887)</a:t>
            </a:r>
          </a:p>
          <a:p>
            <a:pPr lvl="1"/>
            <a:r>
              <a:rPr lang="en-US" sz="1800" dirty="0" smtClean="0"/>
              <a:t>Maximize number of stopped </a:t>
            </a:r>
            <a:r>
              <a:rPr lang="en-US" sz="1800" dirty="0" err="1" smtClean="0"/>
              <a:t>muons</a:t>
            </a:r>
            <a:r>
              <a:rPr lang="en-US" sz="1800" dirty="0" smtClean="0"/>
              <a:t> (high Z material, small radius target and  minimize target support structure material to reduce pion reabsorption)</a:t>
            </a:r>
          </a:p>
          <a:p>
            <a:pPr lvl="1"/>
            <a:r>
              <a:rPr lang="en-US" sz="1800" dirty="0" smtClean="0"/>
              <a:t>Target Lifetime &gt; 1 year to minimize interruptions to experiment, since target replacement time ~ 1 month</a:t>
            </a:r>
          </a:p>
          <a:p>
            <a:pPr lvl="1"/>
            <a:r>
              <a:rPr lang="en-US" sz="1800" dirty="0" smtClean="0"/>
              <a:t>Target-Beam Alignment &lt; 0.5 mm transverse, &lt; 10 </a:t>
            </a:r>
            <a:r>
              <a:rPr lang="en-US" sz="1800" dirty="0" err="1" smtClean="0"/>
              <a:t>mr</a:t>
            </a:r>
            <a:r>
              <a:rPr lang="en-US" sz="1800" dirty="0" smtClean="0"/>
              <a:t> angle</a:t>
            </a:r>
            <a:endParaRPr lang="en-US" sz="1800" dirty="0"/>
          </a:p>
          <a:p>
            <a:endParaRPr lang="en-US" sz="2000" dirty="0" smtClean="0"/>
          </a:p>
          <a:p>
            <a:pPr marL="0" indent="0">
              <a:buNone/>
            </a:pPr>
            <a:endParaRPr lang="en-US" sz="1400" dirty="0" smtClean="0"/>
          </a:p>
          <a:p>
            <a:endParaRPr lang="en-US" sz="1400" dirty="0" smtClean="0"/>
          </a:p>
          <a:p>
            <a:endParaRPr lang="en-US" sz="1400" dirty="0" smtClean="0"/>
          </a:p>
          <a:p>
            <a:endParaRPr lang="en-US" sz="1400" dirty="0"/>
          </a:p>
          <a:p>
            <a:endParaRPr lang="en-US" sz="1400" dirty="0" smtClean="0"/>
          </a:p>
          <a:p>
            <a:endParaRPr lang="en-US" sz="1400" dirty="0"/>
          </a:p>
          <a:p>
            <a:endParaRPr lang="en-US" sz="1400" dirty="0" smtClean="0"/>
          </a:p>
          <a:p>
            <a:pPr marL="0" indent="0">
              <a:buNone/>
            </a:pPr>
            <a:endParaRPr lang="en-US" sz="1400" dirty="0"/>
          </a:p>
        </p:txBody>
      </p:sp>
      <p:sp>
        <p:nvSpPr>
          <p:cNvPr id="4" name="Date Placeholder 3"/>
          <p:cNvSpPr>
            <a:spLocks noGrp="1"/>
          </p:cNvSpPr>
          <p:nvPr>
            <p:ph type="dt" sz="half" idx="10"/>
          </p:nvPr>
        </p:nvSpPr>
        <p:spPr/>
        <p:txBody>
          <a:bodyPr/>
          <a:lstStyle/>
          <a:p>
            <a:pPr>
              <a:defRPr/>
            </a:pPr>
            <a:r>
              <a:rPr lang="en-US" smtClean="0"/>
              <a:t>10/22/14</a:t>
            </a:r>
            <a:endParaRPr lang="en-US" dirty="0"/>
          </a:p>
        </p:txBody>
      </p:sp>
      <p:sp>
        <p:nvSpPr>
          <p:cNvPr id="5" name="Footer Placeholder 4"/>
          <p:cNvSpPr>
            <a:spLocks noGrp="1"/>
          </p:cNvSpPr>
          <p:nvPr>
            <p:ph type="ftr" sz="quarter" idx="11"/>
          </p:nvPr>
        </p:nvSpPr>
        <p:spPr/>
        <p:txBody>
          <a:bodyPr/>
          <a:lstStyle/>
          <a:p>
            <a:pPr>
              <a:defRPr/>
            </a:pPr>
            <a:r>
              <a:rPr lang="en-US" smtClean="0"/>
              <a:t>R. Coleman - Mu2e CD-2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4</a:t>
            </a:fld>
            <a:endParaRPr lang="en-US" dirty="0"/>
          </a:p>
        </p:txBody>
      </p:sp>
    </p:spTree>
    <p:extLst>
      <p:ext uri="{BB962C8B-B14F-4D97-AF65-F5344CB8AC3E}">
        <p14:creationId xmlns:p14="http://schemas.microsoft.com/office/powerpoint/2010/main" val="401316622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Target Hall Radiation Levels</a:t>
            </a:r>
            <a:endParaRPr lang="en-US" dirty="0"/>
          </a:p>
        </p:txBody>
      </p:sp>
      <p:sp>
        <p:nvSpPr>
          <p:cNvPr id="4" name="Date Placeholder 3"/>
          <p:cNvSpPr>
            <a:spLocks noGrp="1"/>
          </p:cNvSpPr>
          <p:nvPr>
            <p:ph type="dt" sz="half" idx="10"/>
          </p:nvPr>
        </p:nvSpPr>
        <p:spPr/>
        <p:txBody>
          <a:bodyPr/>
          <a:lstStyle/>
          <a:p>
            <a:pPr>
              <a:defRPr/>
            </a:pPr>
            <a:r>
              <a:rPr lang="en-US" smtClean="0"/>
              <a:t>10/22/14</a:t>
            </a:r>
            <a:endParaRPr lang="en-US" dirty="0"/>
          </a:p>
        </p:txBody>
      </p:sp>
      <p:sp>
        <p:nvSpPr>
          <p:cNvPr id="5" name="Footer Placeholder 4"/>
          <p:cNvSpPr>
            <a:spLocks noGrp="1"/>
          </p:cNvSpPr>
          <p:nvPr>
            <p:ph type="ftr" sz="quarter" idx="11"/>
          </p:nvPr>
        </p:nvSpPr>
        <p:spPr/>
        <p:txBody>
          <a:bodyPr/>
          <a:lstStyle/>
          <a:p>
            <a:pPr>
              <a:defRPr/>
            </a:pPr>
            <a:r>
              <a:rPr lang="en-US" smtClean="0"/>
              <a:t>R. Coleman - Mu2e CD-2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40</a:t>
            </a:fld>
            <a:endParaRPr lang="en-US" dirty="0"/>
          </a:p>
        </p:txBody>
      </p:sp>
      <p:pic>
        <p:nvPicPr>
          <p:cNvPr id="7" name="Picture 6"/>
          <p:cNvPicPr>
            <a:picLocks noChangeAspect="1"/>
          </p:cNvPicPr>
          <p:nvPr/>
        </p:nvPicPr>
        <p:blipFill>
          <a:blip r:embed="rId2"/>
          <a:stretch>
            <a:fillRect/>
          </a:stretch>
        </p:blipFill>
        <p:spPr>
          <a:xfrm>
            <a:off x="469900" y="1148291"/>
            <a:ext cx="7861300" cy="4585759"/>
          </a:xfrm>
          <a:prstGeom prst="rect">
            <a:avLst/>
          </a:prstGeom>
        </p:spPr>
      </p:pic>
    </p:spTree>
    <p:extLst>
      <p:ext uri="{BB962C8B-B14F-4D97-AF65-F5344CB8AC3E}">
        <p14:creationId xmlns:p14="http://schemas.microsoft.com/office/powerpoint/2010/main" val="81024627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Proton Beam Through Solenoids</a:t>
            </a:r>
            <a:endParaRPr lang="en-US" dirty="0"/>
          </a:p>
        </p:txBody>
      </p:sp>
      <p:sp>
        <p:nvSpPr>
          <p:cNvPr id="4" name="Date Placeholder 3"/>
          <p:cNvSpPr>
            <a:spLocks noGrp="1"/>
          </p:cNvSpPr>
          <p:nvPr>
            <p:ph type="dt" sz="half" idx="10"/>
          </p:nvPr>
        </p:nvSpPr>
        <p:spPr/>
        <p:txBody>
          <a:bodyPr/>
          <a:lstStyle/>
          <a:p>
            <a:pPr>
              <a:defRPr/>
            </a:pPr>
            <a:r>
              <a:rPr lang="en-US" smtClean="0"/>
              <a:t>10/22/14</a:t>
            </a:r>
            <a:endParaRPr lang="en-US" dirty="0"/>
          </a:p>
        </p:txBody>
      </p:sp>
      <p:sp>
        <p:nvSpPr>
          <p:cNvPr id="5" name="Footer Placeholder 4"/>
          <p:cNvSpPr>
            <a:spLocks noGrp="1"/>
          </p:cNvSpPr>
          <p:nvPr>
            <p:ph type="ftr" sz="quarter" idx="11"/>
          </p:nvPr>
        </p:nvSpPr>
        <p:spPr/>
        <p:txBody>
          <a:bodyPr/>
          <a:lstStyle/>
          <a:p>
            <a:pPr>
              <a:defRPr/>
            </a:pPr>
            <a:r>
              <a:rPr lang="en-US" smtClean="0"/>
              <a:t>R. Coleman - Mu2e CD-2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41</a:t>
            </a:fld>
            <a:endParaRPr lang="en-US" dirty="0"/>
          </a:p>
        </p:txBody>
      </p:sp>
      <p:pic>
        <p:nvPicPr>
          <p:cNvPr id="7" name="Picture 6"/>
          <p:cNvPicPr>
            <a:picLocks noChangeAspect="1"/>
          </p:cNvPicPr>
          <p:nvPr/>
        </p:nvPicPr>
        <p:blipFill>
          <a:blip r:embed="rId2"/>
          <a:stretch>
            <a:fillRect/>
          </a:stretch>
        </p:blipFill>
        <p:spPr>
          <a:xfrm rot="16200000">
            <a:off x="881312" y="451581"/>
            <a:ext cx="2659062" cy="3600575"/>
          </a:xfrm>
          <a:prstGeom prst="rect">
            <a:avLst/>
          </a:prstGeom>
        </p:spPr>
      </p:pic>
      <p:pic>
        <p:nvPicPr>
          <p:cNvPr id="8" name="Picture 7"/>
          <p:cNvPicPr>
            <a:picLocks noChangeAspect="1"/>
          </p:cNvPicPr>
          <p:nvPr/>
        </p:nvPicPr>
        <p:blipFill>
          <a:blip r:embed="rId3"/>
          <a:stretch>
            <a:fillRect/>
          </a:stretch>
        </p:blipFill>
        <p:spPr>
          <a:xfrm>
            <a:off x="4146230" y="745403"/>
            <a:ext cx="4607566" cy="3432897"/>
          </a:xfrm>
          <a:prstGeom prst="rect">
            <a:avLst/>
          </a:prstGeom>
        </p:spPr>
      </p:pic>
      <p:pic>
        <p:nvPicPr>
          <p:cNvPr id="9" name="Picture 8"/>
          <p:cNvPicPr>
            <a:picLocks noChangeAspect="1"/>
          </p:cNvPicPr>
          <p:nvPr/>
        </p:nvPicPr>
        <p:blipFill>
          <a:blip r:embed="rId4"/>
          <a:stretch>
            <a:fillRect/>
          </a:stretch>
        </p:blipFill>
        <p:spPr>
          <a:xfrm>
            <a:off x="562955" y="3632200"/>
            <a:ext cx="3183545" cy="2588187"/>
          </a:xfrm>
          <a:prstGeom prst="rect">
            <a:avLst/>
          </a:prstGeom>
        </p:spPr>
      </p:pic>
      <p:sp>
        <p:nvSpPr>
          <p:cNvPr id="3" name="TextBox 2"/>
          <p:cNvSpPr txBox="1"/>
          <p:nvPr/>
        </p:nvSpPr>
        <p:spPr>
          <a:xfrm>
            <a:off x="7221538" y="1181100"/>
            <a:ext cx="1086355" cy="461665"/>
          </a:xfrm>
          <a:prstGeom prst="rect">
            <a:avLst/>
          </a:prstGeom>
          <a:noFill/>
        </p:spPr>
        <p:txBody>
          <a:bodyPr wrap="none" rtlCol="0">
            <a:spAutoFit/>
          </a:bodyPr>
          <a:lstStyle/>
          <a:p>
            <a:r>
              <a:rPr lang="en-US" dirty="0" smtClean="0"/>
              <a:t>T. Page</a:t>
            </a:r>
            <a:endParaRPr lang="en-US" dirty="0"/>
          </a:p>
        </p:txBody>
      </p:sp>
    </p:spTree>
    <p:extLst>
      <p:ext uri="{BB962C8B-B14F-4D97-AF65-F5344CB8AC3E}">
        <p14:creationId xmlns:p14="http://schemas.microsoft.com/office/powerpoint/2010/main" val="345605574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Proton Trajectory in Engineering Model</a:t>
            </a:r>
            <a:endParaRPr lang="en-US" dirty="0"/>
          </a:p>
        </p:txBody>
      </p:sp>
      <p:sp>
        <p:nvSpPr>
          <p:cNvPr id="4" name="Date Placeholder 3"/>
          <p:cNvSpPr>
            <a:spLocks noGrp="1"/>
          </p:cNvSpPr>
          <p:nvPr>
            <p:ph type="dt" sz="half" idx="10"/>
          </p:nvPr>
        </p:nvSpPr>
        <p:spPr/>
        <p:txBody>
          <a:bodyPr/>
          <a:lstStyle/>
          <a:p>
            <a:pPr>
              <a:defRPr/>
            </a:pPr>
            <a:r>
              <a:rPr lang="en-US" smtClean="0"/>
              <a:t>10/22/14</a:t>
            </a:r>
            <a:endParaRPr lang="en-US" dirty="0"/>
          </a:p>
        </p:txBody>
      </p:sp>
      <p:sp>
        <p:nvSpPr>
          <p:cNvPr id="5" name="Footer Placeholder 4"/>
          <p:cNvSpPr>
            <a:spLocks noGrp="1"/>
          </p:cNvSpPr>
          <p:nvPr>
            <p:ph type="ftr" sz="quarter" idx="11"/>
          </p:nvPr>
        </p:nvSpPr>
        <p:spPr/>
        <p:txBody>
          <a:bodyPr/>
          <a:lstStyle/>
          <a:p>
            <a:pPr>
              <a:defRPr/>
            </a:pPr>
            <a:r>
              <a:rPr lang="en-US" smtClean="0"/>
              <a:t>R. Coleman - Mu2e CD-2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42</a:t>
            </a:fld>
            <a:endParaRPr lang="en-US" dirty="0"/>
          </a:p>
        </p:txBody>
      </p:sp>
      <p:sp>
        <p:nvSpPr>
          <p:cNvPr id="7" name="TextBox 6"/>
          <p:cNvSpPr txBox="1"/>
          <p:nvPr/>
        </p:nvSpPr>
        <p:spPr>
          <a:xfrm>
            <a:off x="6845299" y="923203"/>
            <a:ext cx="1998188" cy="2031325"/>
          </a:xfrm>
          <a:prstGeom prst="rect">
            <a:avLst/>
          </a:prstGeom>
          <a:noFill/>
        </p:spPr>
        <p:txBody>
          <a:bodyPr wrap="none" rtlCol="0">
            <a:spAutoFit/>
          </a:bodyPr>
          <a:lstStyle/>
          <a:p>
            <a:r>
              <a:rPr lang="en-US" sz="1800" dirty="0" smtClean="0"/>
              <a:t>L. </a:t>
            </a:r>
            <a:r>
              <a:rPr lang="en-US" sz="1800" dirty="0" err="1" smtClean="0"/>
              <a:t>Bartoszek</a:t>
            </a:r>
            <a:endParaRPr lang="en-US" sz="1800" dirty="0" smtClean="0"/>
          </a:p>
          <a:p>
            <a:r>
              <a:rPr lang="en-US" sz="1800" dirty="0" smtClean="0"/>
              <a:t>Check of Trajectory</a:t>
            </a:r>
          </a:p>
          <a:p>
            <a:endParaRPr lang="en-US" sz="1800" dirty="0"/>
          </a:p>
          <a:p>
            <a:r>
              <a:rPr lang="en-US" sz="1800" dirty="0" smtClean="0"/>
              <a:t>Other checks by:</a:t>
            </a:r>
          </a:p>
          <a:p>
            <a:r>
              <a:rPr lang="en-US" sz="1800" dirty="0" smtClean="0"/>
              <a:t>A. </a:t>
            </a:r>
            <a:r>
              <a:rPr lang="en-US" sz="1800" dirty="0" err="1" smtClean="0"/>
              <a:t>Stefanik</a:t>
            </a:r>
            <a:endParaRPr lang="en-US" sz="1800" dirty="0" smtClean="0"/>
          </a:p>
          <a:p>
            <a:r>
              <a:rPr lang="en-US" sz="1800" dirty="0" smtClean="0"/>
              <a:t>T. Page</a:t>
            </a:r>
          </a:p>
          <a:p>
            <a:r>
              <a:rPr lang="en-US" sz="1800" dirty="0" smtClean="0"/>
              <a:t>J. Brandt</a:t>
            </a:r>
            <a:endParaRPr lang="en-US" sz="1800" dirty="0"/>
          </a:p>
        </p:txBody>
      </p:sp>
      <p:pic>
        <p:nvPicPr>
          <p:cNvPr id="8" name="Picture 7"/>
          <p:cNvPicPr>
            <a:picLocks noChangeAspect="1"/>
          </p:cNvPicPr>
          <p:nvPr/>
        </p:nvPicPr>
        <p:blipFill>
          <a:blip r:embed="rId2"/>
          <a:stretch>
            <a:fillRect/>
          </a:stretch>
        </p:blipFill>
        <p:spPr>
          <a:xfrm>
            <a:off x="0" y="935903"/>
            <a:ext cx="3492947" cy="2366097"/>
          </a:xfrm>
          <a:prstGeom prst="rect">
            <a:avLst/>
          </a:prstGeom>
        </p:spPr>
      </p:pic>
      <p:pic>
        <p:nvPicPr>
          <p:cNvPr id="9" name="Picture 8"/>
          <p:cNvPicPr>
            <a:picLocks noChangeAspect="1"/>
          </p:cNvPicPr>
          <p:nvPr/>
        </p:nvPicPr>
        <p:blipFill>
          <a:blip r:embed="rId3"/>
          <a:stretch>
            <a:fillRect/>
          </a:stretch>
        </p:blipFill>
        <p:spPr>
          <a:xfrm>
            <a:off x="3302000" y="863600"/>
            <a:ext cx="3543299" cy="2400111"/>
          </a:xfrm>
          <a:prstGeom prst="rect">
            <a:avLst/>
          </a:prstGeom>
        </p:spPr>
      </p:pic>
      <p:pic>
        <p:nvPicPr>
          <p:cNvPr id="10" name="Picture 2" descr="D:\Current Jobs\Mu2e experiment\Mu2e Master model 12-06-13\renderings\12-12-13\Mu2e assy 12-12-13-003.jpg"/>
          <p:cNvPicPr>
            <a:picLocks noChangeAspect="1" noChangeArrowheads="1"/>
          </p:cNvPicPr>
          <p:nvPr/>
        </p:nvPicPr>
        <p:blipFill>
          <a:blip r:embed="rId4" cstate="print"/>
          <a:srcRect l="7752" r="7752"/>
          <a:stretch>
            <a:fillRect/>
          </a:stretch>
        </p:blipFill>
        <p:spPr bwMode="auto">
          <a:xfrm>
            <a:off x="1143012" y="3302000"/>
            <a:ext cx="4699870" cy="2946400"/>
          </a:xfrm>
          <a:prstGeom prst="rect">
            <a:avLst/>
          </a:prstGeom>
          <a:noFill/>
        </p:spPr>
      </p:pic>
      <p:sp>
        <p:nvSpPr>
          <p:cNvPr id="14" name="TextBox 13"/>
          <p:cNvSpPr txBox="1"/>
          <p:nvPr/>
        </p:nvSpPr>
        <p:spPr>
          <a:xfrm>
            <a:off x="6517536" y="4150667"/>
            <a:ext cx="1470475" cy="461665"/>
          </a:xfrm>
          <a:prstGeom prst="rect">
            <a:avLst/>
          </a:prstGeom>
          <a:noFill/>
        </p:spPr>
        <p:txBody>
          <a:bodyPr wrap="none" rtlCol="0">
            <a:spAutoFit/>
          </a:bodyPr>
          <a:lstStyle/>
          <a:p>
            <a:r>
              <a:rPr lang="en-US" dirty="0" smtClean="0"/>
              <a:t>PS </a:t>
            </a:r>
            <a:r>
              <a:rPr lang="en-US" dirty="0" err="1" smtClean="0"/>
              <a:t>endcap</a:t>
            </a:r>
            <a:endParaRPr lang="en-US" dirty="0"/>
          </a:p>
        </p:txBody>
      </p:sp>
      <p:cxnSp>
        <p:nvCxnSpPr>
          <p:cNvPr id="18" name="Straight Arrow Connector 17"/>
          <p:cNvCxnSpPr/>
          <p:nvPr/>
        </p:nvCxnSpPr>
        <p:spPr>
          <a:xfrm flipH="1">
            <a:off x="3784600" y="4356100"/>
            <a:ext cx="2665413" cy="381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4635500" y="4953000"/>
            <a:ext cx="990600" cy="523220"/>
          </a:xfrm>
          <a:prstGeom prst="rect">
            <a:avLst/>
          </a:prstGeom>
          <a:noFill/>
        </p:spPr>
        <p:txBody>
          <a:bodyPr wrap="square" rtlCol="0">
            <a:spAutoFit/>
          </a:bodyPr>
          <a:lstStyle/>
          <a:p>
            <a:pPr algn="ctr"/>
            <a:r>
              <a:rPr lang="en-US" sz="1400" dirty="0" smtClean="0"/>
              <a:t>Beam trajectory</a:t>
            </a:r>
            <a:endParaRPr lang="en-US" sz="1400" dirty="0"/>
          </a:p>
        </p:txBody>
      </p:sp>
    </p:spTree>
    <p:extLst>
      <p:ext uri="{BB962C8B-B14F-4D97-AF65-F5344CB8AC3E}">
        <p14:creationId xmlns:p14="http://schemas.microsoft.com/office/powerpoint/2010/main" val="310344589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smtClean="0"/>
              <a:t>10/22/14</a:t>
            </a:r>
            <a:endParaRPr lang="en-US" dirty="0"/>
          </a:p>
        </p:txBody>
      </p:sp>
      <p:sp>
        <p:nvSpPr>
          <p:cNvPr id="5" name="Footer Placeholder 4"/>
          <p:cNvSpPr>
            <a:spLocks noGrp="1"/>
          </p:cNvSpPr>
          <p:nvPr>
            <p:ph type="ftr" sz="quarter" idx="11"/>
          </p:nvPr>
        </p:nvSpPr>
        <p:spPr/>
        <p:txBody>
          <a:bodyPr/>
          <a:lstStyle/>
          <a:p>
            <a:pPr>
              <a:defRPr/>
            </a:pPr>
            <a:r>
              <a:rPr lang="en-US" smtClean="0"/>
              <a:t>R. Coleman - Mu2e CD-2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43</a:t>
            </a:fld>
            <a:endParaRPr lang="en-US" dirty="0"/>
          </a:p>
        </p:txBody>
      </p:sp>
      <p:sp>
        <p:nvSpPr>
          <p:cNvPr id="25" name="Title 1"/>
          <p:cNvSpPr txBox="1">
            <a:spLocks/>
          </p:cNvSpPr>
          <p:nvPr/>
        </p:nvSpPr>
        <p:spPr>
          <a:xfrm>
            <a:off x="381000" y="256064"/>
            <a:ext cx="8686800" cy="641739"/>
          </a:xfrm>
          <a:prstGeom prst="rect">
            <a:avLst/>
          </a:prstGeom>
        </p:spPr>
        <p:txBody>
          <a:bodyPr lIns="0" tIns="0" rIns="0" bIns="0" anchor="ctr" anchorCtr="0">
            <a:normAutofit/>
          </a:bodyPr>
          <a:lstStyle>
            <a:lvl1pPr algn="l" defTabSz="457200" rtl="0" eaLnBrk="1" fontAlgn="base" hangingPunct="1">
              <a:spcBef>
                <a:spcPct val="0"/>
              </a:spcBef>
              <a:spcAft>
                <a:spcPct val="0"/>
              </a:spcAft>
              <a:defRPr sz="3200" b="1" kern="1200">
                <a:solidFill>
                  <a:srgbClr val="154D81"/>
                </a:solidFill>
                <a:latin typeface="Helvetica"/>
                <a:ea typeface="ＭＳ Ｐゴシック"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2800" dirty="0" smtClean="0">
                <a:latin typeface="Calibri" panose="020F0502020204030204" pitchFamily="34" charset="0"/>
              </a:rPr>
              <a:t>Target Alignment/Tolerances Summary</a:t>
            </a:r>
            <a:endParaRPr lang="en-US" sz="2800" dirty="0">
              <a:latin typeface="Calibri" panose="020F0502020204030204" pitchFamily="34" charset="0"/>
            </a:endParaRPr>
          </a:p>
        </p:txBody>
      </p:sp>
      <p:sp>
        <p:nvSpPr>
          <p:cNvPr id="29" name="Content Placeholder 2"/>
          <p:cNvSpPr>
            <a:spLocks noGrp="1"/>
          </p:cNvSpPr>
          <p:nvPr>
            <p:ph idx="1"/>
          </p:nvPr>
        </p:nvSpPr>
        <p:spPr>
          <a:xfrm>
            <a:off x="228600" y="1118235"/>
            <a:ext cx="5410200" cy="3710940"/>
          </a:xfrm>
        </p:spPr>
        <p:txBody>
          <a:bodyPr>
            <a:normAutofit/>
          </a:bodyPr>
          <a:lstStyle/>
          <a:p>
            <a:pPr marL="0" indent="0">
              <a:spcBef>
                <a:spcPts val="1200"/>
              </a:spcBef>
              <a:buNone/>
            </a:pPr>
            <a:r>
              <a:rPr lang="en-US" sz="1800" dirty="0">
                <a:latin typeface="Calibri" panose="020F0502020204030204" pitchFamily="34" charset="0"/>
              </a:rPr>
              <a:t>Target dimension tolerances</a:t>
            </a:r>
            <a:endParaRPr lang="en-US" dirty="0">
              <a:latin typeface="Calibri" panose="020F0502020204030204" pitchFamily="34" charset="0"/>
            </a:endParaRPr>
          </a:p>
          <a:p>
            <a:pPr>
              <a:spcBef>
                <a:spcPts val="600"/>
              </a:spcBef>
            </a:pPr>
            <a:r>
              <a:rPr lang="en-US" sz="1600" dirty="0">
                <a:solidFill>
                  <a:srgbClr val="0000FF"/>
                </a:solidFill>
                <a:effectLst/>
                <a:latin typeface="Calibri" panose="020F0502020204030204" pitchFamily="34" charset="0"/>
              </a:rPr>
              <a:t>Target Length = 16 cm </a:t>
            </a:r>
            <a:r>
              <a:rPr lang="en-US" sz="1600" dirty="0" smtClean="0">
                <a:solidFill>
                  <a:srgbClr val="0000FF"/>
                </a:solidFill>
                <a:effectLst/>
                <a:latin typeface="Calibri" panose="020F0502020204030204" pitchFamily="34" charset="0"/>
                <a:ea typeface="Cambria Math"/>
              </a:rPr>
              <a:t>±</a:t>
            </a:r>
            <a:r>
              <a:rPr lang="en-US" sz="1600" dirty="0" smtClean="0">
                <a:solidFill>
                  <a:srgbClr val="0000FF"/>
                </a:solidFill>
                <a:effectLst/>
                <a:latin typeface="Calibri" panose="020F0502020204030204" pitchFamily="34" charset="0"/>
              </a:rPr>
              <a:t>2 </a:t>
            </a:r>
            <a:r>
              <a:rPr lang="en-US" sz="1600" dirty="0">
                <a:solidFill>
                  <a:srgbClr val="0000FF"/>
                </a:solidFill>
                <a:effectLst/>
                <a:latin typeface="Calibri" panose="020F0502020204030204" pitchFamily="34" charset="0"/>
              </a:rPr>
              <a:t>mm</a:t>
            </a:r>
          </a:p>
          <a:p>
            <a:pPr>
              <a:spcBef>
                <a:spcPts val="600"/>
              </a:spcBef>
            </a:pPr>
            <a:r>
              <a:rPr lang="en-US" sz="1600" dirty="0">
                <a:solidFill>
                  <a:srgbClr val="0000FF"/>
                </a:solidFill>
                <a:effectLst/>
                <a:latin typeface="Calibri" panose="020F0502020204030204" pitchFamily="34" charset="0"/>
              </a:rPr>
              <a:t>Target Radius = 3 mm </a:t>
            </a:r>
            <a:r>
              <a:rPr lang="en-US" sz="1600" dirty="0" smtClean="0">
                <a:solidFill>
                  <a:srgbClr val="0000FF"/>
                </a:solidFill>
                <a:effectLst/>
                <a:latin typeface="Calibri" panose="020F0502020204030204" pitchFamily="34" charset="0"/>
                <a:ea typeface="Cambria Math"/>
              </a:rPr>
              <a:t>±</a:t>
            </a:r>
            <a:r>
              <a:rPr lang="en-US" sz="1600" dirty="0" smtClean="0">
                <a:solidFill>
                  <a:srgbClr val="0000FF"/>
                </a:solidFill>
                <a:effectLst/>
                <a:latin typeface="Calibri" panose="020F0502020204030204" pitchFamily="34" charset="0"/>
              </a:rPr>
              <a:t>0.1 </a:t>
            </a:r>
            <a:r>
              <a:rPr lang="en-US" sz="1600" dirty="0">
                <a:solidFill>
                  <a:srgbClr val="0000FF"/>
                </a:solidFill>
                <a:effectLst/>
                <a:latin typeface="Calibri" panose="020F0502020204030204" pitchFamily="34" charset="0"/>
              </a:rPr>
              <a:t>mm</a:t>
            </a:r>
          </a:p>
          <a:p>
            <a:pPr marL="0" indent="0">
              <a:spcBef>
                <a:spcPts val="1800"/>
              </a:spcBef>
              <a:buNone/>
            </a:pPr>
            <a:r>
              <a:rPr lang="en-US" sz="1800" dirty="0" smtClean="0">
                <a:latin typeface="Calibri" panose="020F0502020204030204" pitchFamily="34" charset="0"/>
              </a:rPr>
              <a:t>Alignment of target with respect to PS/HRS</a:t>
            </a:r>
          </a:p>
          <a:p>
            <a:pPr>
              <a:spcBef>
                <a:spcPts val="600"/>
              </a:spcBef>
            </a:pPr>
            <a:r>
              <a:rPr lang="en-US" sz="1600" dirty="0" smtClean="0">
                <a:solidFill>
                  <a:srgbClr val="0000FF"/>
                </a:solidFill>
                <a:effectLst/>
                <a:latin typeface="Calibri" panose="020F0502020204030204" pitchFamily="34" charset="0"/>
              </a:rPr>
              <a:t>Replacement target positioning repeatability: </a:t>
            </a:r>
            <a:r>
              <a:rPr lang="en-US" sz="1600" dirty="0" smtClean="0">
                <a:solidFill>
                  <a:srgbClr val="0000FF"/>
                </a:solidFill>
                <a:effectLst/>
                <a:latin typeface="Calibri" panose="020F0502020204030204" pitchFamily="34" charset="0"/>
                <a:ea typeface="Cambria Math"/>
              </a:rPr>
              <a:t>±</a:t>
            </a:r>
            <a:r>
              <a:rPr lang="en-US" sz="1600" dirty="0" smtClean="0">
                <a:solidFill>
                  <a:srgbClr val="0000FF"/>
                </a:solidFill>
                <a:effectLst/>
                <a:latin typeface="Calibri" panose="020F0502020204030204" pitchFamily="34" charset="0"/>
              </a:rPr>
              <a:t>0.25 mm</a:t>
            </a:r>
          </a:p>
          <a:p>
            <a:pPr>
              <a:spcBef>
                <a:spcPts val="600"/>
              </a:spcBef>
            </a:pPr>
            <a:r>
              <a:rPr lang="en-US" sz="1600" dirty="0" smtClean="0">
                <a:solidFill>
                  <a:srgbClr val="0000FF"/>
                </a:solidFill>
                <a:effectLst/>
                <a:latin typeface="Calibri" panose="020F0502020204030204" pitchFamily="34" charset="0"/>
              </a:rPr>
              <a:t>Transverse placement w/resp. to PS axis: </a:t>
            </a:r>
            <a:r>
              <a:rPr lang="en-US" sz="1600" dirty="0" smtClean="0">
                <a:solidFill>
                  <a:srgbClr val="0000FF"/>
                </a:solidFill>
                <a:effectLst/>
                <a:latin typeface="Calibri" panose="020F0502020204030204" pitchFamily="34" charset="0"/>
                <a:ea typeface="Cambria Math"/>
              </a:rPr>
              <a:t>±</a:t>
            </a:r>
            <a:r>
              <a:rPr lang="en-US" sz="1600" dirty="0" smtClean="0">
                <a:solidFill>
                  <a:srgbClr val="0000FF"/>
                </a:solidFill>
                <a:effectLst/>
                <a:latin typeface="Calibri" panose="020F0502020204030204" pitchFamily="34" charset="0"/>
              </a:rPr>
              <a:t>5 mm</a:t>
            </a:r>
          </a:p>
          <a:p>
            <a:pPr>
              <a:spcBef>
                <a:spcPts val="600"/>
              </a:spcBef>
            </a:pPr>
            <a:r>
              <a:rPr lang="en-US" sz="1600" dirty="0" smtClean="0">
                <a:solidFill>
                  <a:srgbClr val="0000FF"/>
                </a:solidFill>
                <a:effectLst/>
                <a:latin typeface="Calibri" panose="020F0502020204030204" pitchFamily="34" charset="0"/>
              </a:rPr>
              <a:t>Longitudinal placement along PS axis:   </a:t>
            </a:r>
            <a:r>
              <a:rPr lang="en-US" sz="1600" dirty="0" smtClean="0">
                <a:solidFill>
                  <a:srgbClr val="0000FF"/>
                </a:solidFill>
                <a:effectLst/>
                <a:latin typeface="Calibri" panose="020F0502020204030204" pitchFamily="34" charset="0"/>
                <a:ea typeface="Cambria Math"/>
              </a:rPr>
              <a:t>±</a:t>
            </a:r>
            <a:r>
              <a:rPr lang="en-US" sz="1600" dirty="0" smtClean="0">
                <a:solidFill>
                  <a:srgbClr val="0000FF"/>
                </a:solidFill>
                <a:effectLst/>
                <a:latin typeface="Calibri" panose="020F0502020204030204" pitchFamily="34" charset="0"/>
              </a:rPr>
              <a:t>10 mm</a:t>
            </a:r>
          </a:p>
          <a:p>
            <a:pPr marL="0" indent="0">
              <a:spcBef>
                <a:spcPts val="1800"/>
              </a:spcBef>
              <a:buNone/>
            </a:pPr>
            <a:r>
              <a:rPr lang="en-US" sz="1800" dirty="0">
                <a:latin typeface="Calibri" panose="020F0502020204030204" pitchFamily="34" charset="0"/>
              </a:rPr>
              <a:t>Alignment of target with respect to the proton beam:</a:t>
            </a:r>
          </a:p>
          <a:p>
            <a:pPr>
              <a:spcBef>
                <a:spcPts val="600"/>
              </a:spcBef>
            </a:pPr>
            <a:r>
              <a:rPr lang="en-US" sz="1600" dirty="0">
                <a:solidFill>
                  <a:srgbClr val="0000FF"/>
                </a:solidFill>
                <a:effectLst/>
                <a:latin typeface="Calibri" panose="020F0502020204030204" pitchFamily="34" charset="0"/>
              </a:rPr>
              <a:t>Transverse </a:t>
            </a:r>
            <a:r>
              <a:rPr lang="en-US" sz="1600" dirty="0" smtClean="0">
                <a:solidFill>
                  <a:srgbClr val="0000FF"/>
                </a:solidFill>
                <a:effectLst/>
                <a:latin typeface="Calibri" panose="020F0502020204030204" pitchFamily="34" charset="0"/>
              </a:rPr>
              <a:t>beam positioning </a:t>
            </a:r>
            <a:r>
              <a:rPr lang="en-US" sz="1600" dirty="0">
                <a:solidFill>
                  <a:srgbClr val="0000FF"/>
                </a:solidFill>
                <a:effectLst/>
                <a:latin typeface="Calibri" panose="020F0502020204030204" pitchFamily="34" charset="0"/>
              </a:rPr>
              <a:t>requirement: </a:t>
            </a:r>
            <a:r>
              <a:rPr lang="en-US" sz="1600" dirty="0" smtClean="0">
                <a:solidFill>
                  <a:srgbClr val="0000FF"/>
                </a:solidFill>
                <a:effectLst/>
                <a:latin typeface="Calibri" panose="020F0502020204030204" pitchFamily="34" charset="0"/>
                <a:ea typeface="Cambria Math"/>
              </a:rPr>
              <a:t>±0.</a:t>
            </a:r>
            <a:r>
              <a:rPr lang="en-US" sz="1600" dirty="0" smtClean="0">
                <a:solidFill>
                  <a:srgbClr val="0000FF"/>
                </a:solidFill>
                <a:effectLst/>
                <a:latin typeface="Calibri" panose="020F0502020204030204" pitchFamily="34" charset="0"/>
              </a:rPr>
              <a:t>5 </a:t>
            </a:r>
            <a:r>
              <a:rPr lang="en-US" sz="1600" dirty="0">
                <a:solidFill>
                  <a:srgbClr val="0000FF"/>
                </a:solidFill>
                <a:effectLst/>
                <a:latin typeface="Calibri" panose="020F0502020204030204" pitchFamily="34" charset="0"/>
              </a:rPr>
              <a:t>mm</a:t>
            </a:r>
          </a:p>
          <a:p>
            <a:pPr>
              <a:spcBef>
                <a:spcPts val="600"/>
              </a:spcBef>
            </a:pPr>
            <a:r>
              <a:rPr lang="en-US" sz="1600" dirty="0" smtClean="0">
                <a:solidFill>
                  <a:srgbClr val="0000FF"/>
                </a:solidFill>
                <a:effectLst/>
                <a:latin typeface="Calibri" panose="020F0502020204030204" pitchFamily="34" charset="0"/>
              </a:rPr>
              <a:t>Horizontal and vertical angle alignment: </a:t>
            </a:r>
            <a:r>
              <a:rPr lang="en-US" sz="1600" dirty="0" smtClean="0">
                <a:solidFill>
                  <a:srgbClr val="0000FF"/>
                </a:solidFill>
                <a:effectLst/>
                <a:latin typeface="Calibri" panose="020F0502020204030204" pitchFamily="34" charset="0"/>
                <a:ea typeface="Cambria Math"/>
              </a:rPr>
              <a:t>±</a:t>
            </a:r>
            <a:r>
              <a:rPr lang="en-US" sz="1600" dirty="0" smtClean="0">
                <a:solidFill>
                  <a:srgbClr val="0000FF"/>
                </a:solidFill>
                <a:effectLst/>
                <a:latin typeface="Calibri" panose="020F0502020204030204" pitchFamily="34" charset="0"/>
              </a:rPr>
              <a:t>0.2</a:t>
            </a:r>
            <a:r>
              <a:rPr lang="en-US" sz="1600" dirty="0" smtClean="0">
                <a:solidFill>
                  <a:srgbClr val="0000FF"/>
                </a:solidFill>
                <a:effectLst/>
                <a:latin typeface="Calibri" panose="020F0502020204030204" pitchFamily="34" charset="0"/>
                <a:ea typeface="Cambria Math"/>
              </a:rPr>
              <a:t>°</a:t>
            </a:r>
            <a:endParaRPr lang="en-US" sz="1600" dirty="0">
              <a:solidFill>
                <a:srgbClr val="0000FF"/>
              </a:solidFill>
              <a:effectLst/>
              <a:latin typeface="Calibri" panose="020F0502020204030204" pitchFamily="34" charset="0"/>
            </a:endParaRPr>
          </a:p>
        </p:txBody>
      </p:sp>
    </p:spTree>
    <p:extLst>
      <p:ext uri="{BB962C8B-B14F-4D97-AF65-F5344CB8AC3E}">
        <p14:creationId xmlns:p14="http://schemas.microsoft.com/office/powerpoint/2010/main" val="265135426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364"/>
            <a:ext cx="8686800" cy="641739"/>
          </a:xfrm>
        </p:spPr>
        <p:txBody>
          <a:bodyPr/>
          <a:lstStyle/>
          <a:p>
            <a:r>
              <a:rPr lang="en-US" dirty="0" smtClean="0"/>
              <a:t>	Alignment Details</a:t>
            </a:r>
            <a:endParaRPr lang="en-US" dirty="0"/>
          </a:p>
        </p:txBody>
      </p:sp>
      <p:sp>
        <p:nvSpPr>
          <p:cNvPr id="4" name="Date Placeholder 3"/>
          <p:cNvSpPr>
            <a:spLocks noGrp="1"/>
          </p:cNvSpPr>
          <p:nvPr>
            <p:ph type="dt" sz="half" idx="10"/>
          </p:nvPr>
        </p:nvSpPr>
        <p:spPr/>
        <p:txBody>
          <a:bodyPr/>
          <a:lstStyle/>
          <a:p>
            <a:pPr>
              <a:defRPr/>
            </a:pPr>
            <a:r>
              <a:rPr lang="en-US" smtClean="0"/>
              <a:t>10/22/14</a:t>
            </a:r>
            <a:endParaRPr lang="en-US" dirty="0"/>
          </a:p>
        </p:txBody>
      </p:sp>
      <p:sp>
        <p:nvSpPr>
          <p:cNvPr id="5" name="Footer Placeholder 4"/>
          <p:cNvSpPr>
            <a:spLocks noGrp="1"/>
          </p:cNvSpPr>
          <p:nvPr>
            <p:ph type="ftr" sz="quarter" idx="11"/>
          </p:nvPr>
        </p:nvSpPr>
        <p:spPr/>
        <p:txBody>
          <a:bodyPr/>
          <a:lstStyle/>
          <a:p>
            <a:pPr>
              <a:defRPr/>
            </a:pPr>
            <a:r>
              <a:rPr lang="en-US" smtClean="0"/>
              <a:t>R. Coleman - Mu2e CD-2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44</a:t>
            </a:fld>
            <a:endParaRPr lang="en-US" dirty="0"/>
          </a:p>
        </p:txBody>
      </p:sp>
      <p:pic>
        <p:nvPicPr>
          <p:cNvPr id="3" name="Picture 2"/>
          <p:cNvPicPr>
            <a:picLocks noChangeAspect="1"/>
          </p:cNvPicPr>
          <p:nvPr/>
        </p:nvPicPr>
        <p:blipFill>
          <a:blip r:embed="rId2"/>
          <a:stretch>
            <a:fillRect/>
          </a:stretch>
        </p:blipFill>
        <p:spPr>
          <a:xfrm>
            <a:off x="676275" y="939800"/>
            <a:ext cx="6667499" cy="5303108"/>
          </a:xfrm>
          <a:prstGeom prst="rect">
            <a:avLst/>
          </a:prstGeom>
        </p:spPr>
      </p:pic>
    </p:spTree>
    <p:extLst>
      <p:ext uri="{BB962C8B-B14F-4D97-AF65-F5344CB8AC3E}">
        <p14:creationId xmlns:p14="http://schemas.microsoft.com/office/powerpoint/2010/main" val="62676769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Proton Beam Absorber Design</a:t>
            </a:r>
            <a:endParaRPr lang="en-US" dirty="0"/>
          </a:p>
        </p:txBody>
      </p:sp>
      <p:sp>
        <p:nvSpPr>
          <p:cNvPr id="4" name="Date Placeholder 3"/>
          <p:cNvSpPr>
            <a:spLocks noGrp="1"/>
          </p:cNvSpPr>
          <p:nvPr>
            <p:ph type="dt" sz="half" idx="10"/>
          </p:nvPr>
        </p:nvSpPr>
        <p:spPr/>
        <p:txBody>
          <a:bodyPr/>
          <a:lstStyle/>
          <a:p>
            <a:pPr>
              <a:defRPr/>
            </a:pPr>
            <a:r>
              <a:rPr lang="en-US" smtClean="0"/>
              <a:t>10/22/14</a:t>
            </a:r>
            <a:endParaRPr lang="en-US" dirty="0"/>
          </a:p>
        </p:txBody>
      </p:sp>
      <p:sp>
        <p:nvSpPr>
          <p:cNvPr id="5" name="Footer Placeholder 4"/>
          <p:cNvSpPr>
            <a:spLocks noGrp="1"/>
          </p:cNvSpPr>
          <p:nvPr>
            <p:ph type="ftr" sz="quarter" idx="11"/>
          </p:nvPr>
        </p:nvSpPr>
        <p:spPr/>
        <p:txBody>
          <a:bodyPr/>
          <a:lstStyle/>
          <a:p>
            <a:pPr>
              <a:defRPr/>
            </a:pPr>
            <a:r>
              <a:rPr lang="en-US" smtClean="0"/>
              <a:t>R. Coleman - Mu2e CD-2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45</a:t>
            </a:fld>
            <a:endParaRPr lang="en-US" dirty="0"/>
          </a:p>
        </p:txBody>
      </p:sp>
      <p:pic>
        <p:nvPicPr>
          <p:cNvPr id="8" name="Picture 7"/>
          <p:cNvPicPr>
            <a:picLocks noChangeAspect="1"/>
          </p:cNvPicPr>
          <p:nvPr/>
        </p:nvPicPr>
        <p:blipFill>
          <a:blip r:embed="rId2"/>
          <a:stretch>
            <a:fillRect/>
          </a:stretch>
        </p:blipFill>
        <p:spPr>
          <a:xfrm>
            <a:off x="0" y="838200"/>
            <a:ext cx="8737600" cy="5312948"/>
          </a:xfrm>
          <a:prstGeom prst="rect">
            <a:avLst/>
          </a:prstGeom>
        </p:spPr>
      </p:pic>
    </p:spTree>
    <p:extLst>
      <p:ext uri="{BB962C8B-B14F-4D97-AF65-F5344CB8AC3E}">
        <p14:creationId xmlns:p14="http://schemas.microsoft.com/office/powerpoint/2010/main" val="170713895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Requirements</a:t>
            </a:r>
            <a:endParaRPr lang="en-US" dirty="0"/>
          </a:p>
        </p:txBody>
      </p:sp>
      <p:sp>
        <p:nvSpPr>
          <p:cNvPr id="3" name="Content Placeholder 2"/>
          <p:cNvSpPr>
            <a:spLocks noGrp="1"/>
          </p:cNvSpPr>
          <p:nvPr>
            <p:ph idx="1"/>
          </p:nvPr>
        </p:nvSpPr>
        <p:spPr>
          <a:xfrm>
            <a:off x="228600" y="908252"/>
            <a:ext cx="8672513" cy="5390948"/>
          </a:xfrm>
        </p:spPr>
        <p:txBody>
          <a:bodyPr/>
          <a:lstStyle/>
          <a:p>
            <a:r>
              <a:rPr lang="en-US" sz="2000" dirty="0" smtClean="0"/>
              <a:t>Mu2e Proton Beam Absorber Requirements (</a:t>
            </a:r>
            <a:r>
              <a:rPr lang="en-US" sz="2000" dirty="0" err="1"/>
              <a:t>DocDB</a:t>
            </a:r>
            <a:r>
              <a:rPr lang="en-US" sz="2000" dirty="0"/>
              <a:t> </a:t>
            </a:r>
            <a:r>
              <a:rPr lang="en-US" sz="2000" dirty="0" smtClean="0"/>
              <a:t>948)</a:t>
            </a:r>
            <a:r>
              <a:rPr lang="en-US" sz="1400" dirty="0"/>
              <a:t>	</a:t>
            </a:r>
            <a:endParaRPr lang="en-US" sz="1400" dirty="0" smtClean="0"/>
          </a:p>
          <a:p>
            <a:pPr lvl="1"/>
            <a:r>
              <a:rPr lang="en-US" sz="1800" dirty="0" smtClean="0"/>
              <a:t>Designed to absorb the primary proton beam and secondary particles left after the production target for normal beam over the  experiment lifetime(10 </a:t>
            </a:r>
            <a:r>
              <a:rPr lang="en-US" sz="1800" dirty="0" err="1" smtClean="0"/>
              <a:t>yrs</a:t>
            </a:r>
            <a:r>
              <a:rPr lang="en-US" sz="1800" dirty="0" smtClean="0"/>
              <a:t>) and full beam power for 10 minutes in an accident condition</a:t>
            </a:r>
          </a:p>
          <a:p>
            <a:pPr lvl="1"/>
            <a:r>
              <a:rPr lang="en-US" sz="1800" dirty="0" smtClean="0"/>
              <a:t>Placed far enough away from target to eliminate back-scattered particles from entering </a:t>
            </a:r>
            <a:r>
              <a:rPr lang="en-US" sz="1800" dirty="0" err="1" smtClean="0"/>
              <a:t>muon</a:t>
            </a:r>
            <a:r>
              <a:rPr lang="en-US" sz="1800" dirty="0" smtClean="0"/>
              <a:t> beam channel and allow access for target remote handling</a:t>
            </a:r>
          </a:p>
          <a:p>
            <a:pPr lvl="1"/>
            <a:r>
              <a:rPr lang="en-US" sz="1800" dirty="0" smtClean="0"/>
              <a:t>No maintenance or service directly over lifetime</a:t>
            </a:r>
          </a:p>
          <a:p>
            <a:pPr lvl="1"/>
            <a:r>
              <a:rPr lang="en-US" sz="1800" dirty="0" smtClean="0"/>
              <a:t>Maintain surface and ground water contamination below limits</a:t>
            </a:r>
          </a:p>
          <a:p>
            <a:pPr lvl="1"/>
            <a:r>
              <a:rPr lang="en-US" sz="1800" dirty="0" smtClean="0"/>
              <a:t>Air activation from absorber must be below limits after cooled down</a:t>
            </a:r>
          </a:p>
          <a:p>
            <a:pPr lvl="1"/>
            <a:r>
              <a:rPr lang="en-US" sz="1800" dirty="0" smtClean="0"/>
              <a:t>Minimize residual radiation during access </a:t>
            </a:r>
          </a:p>
          <a:p>
            <a:pPr lvl="1"/>
            <a:r>
              <a:rPr lang="en-US" sz="1800" dirty="0" smtClean="0"/>
              <a:t>Shielding for the extinction monitor must be sufficient</a:t>
            </a:r>
          </a:p>
          <a:p>
            <a:pPr lvl="1"/>
            <a:endParaRPr lang="en-US" sz="1800" dirty="0"/>
          </a:p>
          <a:p>
            <a:r>
              <a:rPr lang="en-US" sz="2000" dirty="0" smtClean="0"/>
              <a:t>Protection Collimator Requirements (</a:t>
            </a:r>
            <a:r>
              <a:rPr lang="en-US" sz="2000" dirty="0" err="1"/>
              <a:t>DocDB</a:t>
            </a:r>
            <a:r>
              <a:rPr lang="en-US" sz="2000" dirty="0"/>
              <a:t> </a:t>
            </a:r>
            <a:r>
              <a:rPr lang="en-US" sz="2000" dirty="0" smtClean="0"/>
              <a:t>2897)</a:t>
            </a:r>
          </a:p>
          <a:p>
            <a:pPr lvl="1"/>
            <a:r>
              <a:rPr lang="en-US" sz="1800" dirty="0" smtClean="0"/>
              <a:t>With loss monitor instrumentation provide a means to abort the proton beam if it is </a:t>
            </a:r>
            <a:r>
              <a:rPr lang="en-US" sz="1800" dirty="0" err="1" smtClean="0"/>
              <a:t>missteered</a:t>
            </a:r>
            <a:r>
              <a:rPr lang="en-US" sz="1800" dirty="0" smtClean="0"/>
              <a:t> to provide protection for the solenoid systems</a:t>
            </a:r>
          </a:p>
          <a:p>
            <a:pPr lvl="1"/>
            <a:r>
              <a:rPr lang="en-US" sz="1800" dirty="0" smtClean="0"/>
              <a:t>Provide an "out" position for target scans</a:t>
            </a:r>
            <a:r>
              <a:rPr lang="en-US" sz="1800" dirty="0"/>
              <a:t>	</a:t>
            </a:r>
          </a:p>
          <a:p>
            <a:endParaRPr lang="en-US" sz="2000" dirty="0" smtClean="0"/>
          </a:p>
          <a:p>
            <a:pPr marL="0" indent="0">
              <a:buNone/>
            </a:pPr>
            <a:endParaRPr lang="en-US" sz="1400" dirty="0" smtClean="0"/>
          </a:p>
          <a:p>
            <a:endParaRPr lang="en-US" sz="1400" dirty="0" smtClean="0"/>
          </a:p>
          <a:p>
            <a:endParaRPr lang="en-US" sz="1400" dirty="0" smtClean="0"/>
          </a:p>
          <a:p>
            <a:endParaRPr lang="en-US" sz="1400" dirty="0"/>
          </a:p>
          <a:p>
            <a:endParaRPr lang="en-US" sz="1400" dirty="0" smtClean="0"/>
          </a:p>
          <a:p>
            <a:endParaRPr lang="en-US" sz="1400" dirty="0"/>
          </a:p>
          <a:p>
            <a:endParaRPr lang="en-US" sz="1400" dirty="0" smtClean="0"/>
          </a:p>
          <a:p>
            <a:pPr marL="0" indent="0">
              <a:buNone/>
            </a:pPr>
            <a:endParaRPr lang="en-US" sz="1400" dirty="0"/>
          </a:p>
        </p:txBody>
      </p:sp>
      <p:sp>
        <p:nvSpPr>
          <p:cNvPr id="4" name="Date Placeholder 3"/>
          <p:cNvSpPr>
            <a:spLocks noGrp="1"/>
          </p:cNvSpPr>
          <p:nvPr>
            <p:ph type="dt" sz="half" idx="10"/>
          </p:nvPr>
        </p:nvSpPr>
        <p:spPr/>
        <p:txBody>
          <a:bodyPr/>
          <a:lstStyle/>
          <a:p>
            <a:pPr>
              <a:defRPr/>
            </a:pPr>
            <a:r>
              <a:rPr lang="en-US" smtClean="0"/>
              <a:t>10/22/14</a:t>
            </a:r>
            <a:endParaRPr lang="en-US" dirty="0"/>
          </a:p>
        </p:txBody>
      </p:sp>
      <p:sp>
        <p:nvSpPr>
          <p:cNvPr id="5" name="Footer Placeholder 4"/>
          <p:cNvSpPr>
            <a:spLocks noGrp="1"/>
          </p:cNvSpPr>
          <p:nvPr>
            <p:ph type="ftr" sz="quarter" idx="11"/>
          </p:nvPr>
        </p:nvSpPr>
        <p:spPr/>
        <p:txBody>
          <a:bodyPr/>
          <a:lstStyle/>
          <a:p>
            <a:pPr>
              <a:defRPr/>
            </a:pPr>
            <a:r>
              <a:rPr lang="en-US" smtClean="0"/>
              <a:t>R. Coleman - Mu2e CD-2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5</a:t>
            </a:fld>
            <a:endParaRPr lang="en-US" dirty="0"/>
          </a:p>
        </p:txBody>
      </p:sp>
    </p:spTree>
    <p:extLst>
      <p:ext uri="{BB962C8B-B14F-4D97-AF65-F5344CB8AC3E}">
        <p14:creationId xmlns:p14="http://schemas.microsoft.com/office/powerpoint/2010/main" val="65170243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Requirements</a:t>
            </a:r>
            <a:endParaRPr lang="en-US" dirty="0"/>
          </a:p>
        </p:txBody>
      </p:sp>
      <p:sp>
        <p:nvSpPr>
          <p:cNvPr id="4" name="Date Placeholder 3"/>
          <p:cNvSpPr>
            <a:spLocks noGrp="1"/>
          </p:cNvSpPr>
          <p:nvPr>
            <p:ph type="dt" sz="half" idx="10"/>
          </p:nvPr>
        </p:nvSpPr>
        <p:spPr/>
        <p:txBody>
          <a:bodyPr/>
          <a:lstStyle/>
          <a:p>
            <a:pPr>
              <a:defRPr/>
            </a:pPr>
            <a:r>
              <a:rPr lang="en-US" smtClean="0"/>
              <a:t>10/22/14</a:t>
            </a:r>
            <a:endParaRPr lang="en-US" dirty="0"/>
          </a:p>
        </p:txBody>
      </p:sp>
      <p:sp>
        <p:nvSpPr>
          <p:cNvPr id="5" name="Footer Placeholder 4"/>
          <p:cNvSpPr>
            <a:spLocks noGrp="1"/>
          </p:cNvSpPr>
          <p:nvPr>
            <p:ph type="ftr" sz="quarter" idx="11"/>
          </p:nvPr>
        </p:nvSpPr>
        <p:spPr/>
        <p:txBody>
          <a:bodyPr/>
          <a:lstStyle/>
          <a:p>
            <a:pPr>
              <a:defRPr/>
            </a:pPr>
            <a:r>
              <a:rPr lang="en-US" smtClean="0"/>
              <a:t>R. Coleman - Mu2e CD-2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6</a:t>
            </a:fld>
            <a:endParaRPr lang="en-US" dirty="0"/>
          </a:p>
        </p:txBody>
      </p:sp>
      <p:sp>
        <p:nvSpPr>
          <p:cNvPr id="8" name="Content Placeholder 2"/>
          <p:cNvSpPr>
            <a:spLocks noGrp="1"/>
          </p:cNvSpPr>
          <p:nvPr>
            <p:ph idx="1"/>
          </p:nvPr>
        </p:nvSpPr>
        <p:spPr/>
        <p:txBody>
          <a:bodyPr>
            <a:normAutofit fontScale="70000" lnSpcReduction="20000"/>
          </a:bodyPr>
          <a:lstStyle/>
          <a:p>
            <a:pPr indent="0">
              <a:lnSpc>
                <a:spcPct val="120000"/>
              </a:lnSpc>
              <a:buNone/>
            </a:pPr>
            <a:r>
              <a:rPr lang="en-US" sz="2300" dirty="0" smtClean="0"/>
              <a:t>Mu2e Production Solenoid (PS) Heat and Radiation Shield (HRS) Requirements </a:t>
            </a:r>
            <a:r>
              <a:rPr lang="en-US" sz="2000" dirty="0" smtClean="0"/>
              <a:t>(Mu2e-doc-1092- G. </a:t>
            </a:r>
            <a:r>
              <a:rPr lang="en-US" sz="2000" dirty="0" err="1" smtClean="0"/>
              <a:t>Ambrosio</a:t>
            </a:r>
            <a:r>
              <a:rPr lang="en-US" sz="2000" dirty="0" smtClean="0"/>
              <a:t>, R. Coleman, V. </a:t>
            </a:r>
            <a:r>
              <a:rPr lang="en-US" sz="2000" dirty="0" err="1" smtClean="0"/>
              <a:t>Kashikhin</a:t>
            </a:r>
            <a:r>
              <a:rPr lang="en-US" sz="2000" dirty="0" smtClean="0"/>
              <a:t>, M. </a:t>
            </a:r>
            <a:r>
              <a:rPr lang="en-US" sz="2000" dirty="0" err="1" smtClean="0"/>
              <a:t>Lamm</a:t>
            </a:r>
            <a:r>
              <a:rPr lang="en-US" sz="2000" dirty="0" smtClean="0"/>
              <a:t>, M. Lopes, N. </a:t>
            </a:r>
            <a:r>
              <a:rPr lang="en-US" sz="2000" dirty="0" err="1" smtClean="0"/>
              <a:t>Mokhov</a:t>
            </a:r>
            <a:r>
              <a:rPr lang="en-US" sz="2000" dirty="0" smtClean="0"/>
              <a:t>, J. Popp, V. </a:t>
            </a:r>
            <a:r>
              <a:rPr lang="en-US" sz="2000" dirty="0" err="1" smtClean="0"/>
              <a:t>Pronskikh</a:t>
            </a:r>
            <a:r>
              <a:rPr lang="en-US" sz="2000" dirty="0" smtClean="0"/>
              <a:t>)</a:t>
            </a:r>
            <a:endParaRPr lang="en-US" sz="2300" dirty="0" smtClean="0"/>
          </a:p>
          <a:p>
            <a:pPr marL="457200" lvl="1">
              <a:lnSpc>
                <a:spcPct val="120000"/>
              </a:lnSpc>
              <a:spcBef>
                <a:spcPts val="1200"/>
              </a:spcBef>
              <a:buFont typeface="Arial" pitchFamily="34" charset="0"/>
              <a:buChar char="•"/>
            </a:pPr>
            <a:r>
              <a:rPr lang="en-US" dirty="0" smtClean="0">
                <a:solidFill>
                  <a:srgbClr val="008000"/>
                </a:solidFill>
              </a:rPr>
              <a:t>Limit Magnet from Heat Load </a:t>
            </a:r>
          </a:p>
          <a:p>
            <a:pPr marL="514350" lvl="2" indent="0" defTabSz="114300">
              <a:lnSpc>
                <a:spcPct val="120000"/>
              </a:lnSpc>
              <a:spcBef>
                <a:spcPts val="600"/>
              </a:spcBef>
              <a:buNone/>
            </a:pPr>
            <a:r>
              <a:rPr lang="en-US" dirty="0" smtClean="0"/>
              <a:t>Limit the overall dynamic heat load in the PS magnet to less than 100 W.</a:t>
            </a:r>
          </a:p>
          <a:p>
            <a:pPr marL="514350" lvl="2" indent="0" defTabSz="114300">
              <a:lnSpc>
                <a:spcPct val="120000"/>
              </a:lnSpc>
              <a:spcBef>
                <a:spcPts val="600"/>
              </a:spcBef>
              <a:buNone/>
            </a:pPr>
            <a:r>
              <a:rPr lang="en-US" dirty="0" smtClean="0"/>
              <a:t>Limit the instantaneous heat load in any coil of the PS to less than 30 </a:t>
            </a:r>
            <a:r>
              <a:rPr lang="en-US" dirty="0" err="1" smtClean="0">
                <a:latin typeface="Symbol" pitchFamily="18" charset="2"/>
              </a:rPr>
              <a:t>m</a:t>
            </a:r>
            <a:r>
              <a:rPr lang="en-US" dirty="0" err="1" smtClean="0"/>
              <a:t>W</a:t>
            </a:r>
            <a:r>
              <a:rPr lang="en-US" dirty="0" smtClean="0"/>
              <a:t>/gm.</a:t>
            </a:r>
          </a:p>
          <a:p>
            <a:pPr marL="457200" lvl="1">
              <a:lnSpc>
                <a:spcPct val="120000"/>
              </a:lnSpc>
              <a:spcBef>
                <a:spcPts val="1200"/>
              </a:spcBef>
              <a:buFont typeface="Arial" pitchFamily="34" charset="0"/>
              <a:buChar char="•"/>
            </a:pPr>
            <a:r>
              <a:rPr lang="en-US" dirty="0" smtClean="0">
                <a:solidFill>
                  <a:srgbClr val="008000"/>
                </a:solidFill>
              </a:rPr>
              <a:t>Prevent radiation damage to PS magnet materials</a:t>
            </a:r>
          </a:p>
          <a:p>
            <a:pPr marL="514350" lvl="2" indent="0" defTabSz="114300">
              <a:lnSpc>
                <a:spcPct val="120000"/>
              </a:lnSpc>
              <a:spcBef>
                <a:spcPts val="600"/>
              </a:spcBef>
              <a:buNone/>
            </a:pPr>
            <a:r>
              <a:rPr lang="en-US" dirty="0" smtClean="0"/>
              <a:t>Limit dose rate to the superconductor insulation and epoxy to less than 350 </a:t>
            </a:r>
            <a:r>
              <a:rPr lang="en-US" dirty="0" err="1" smtClean="0"/>
              <a:t>kGy</a:t>
            </a:r>
            <a:r>
              <a:rPr lang="en-US" dirty="0" smtClean="0"/>
              <a:t>/year.</a:t>
            </a:r>
          </a:p>
          <a:p>
            <a:pPr marL="457200" lvl="1">
              <a:lnSpc>
                <a:spcPct val="120000"/>
              </a:lnSpc>
              <a:spcBef>
                <a:spcPts val="1200"/>
              </a:spcBef>
              <a:buFont typeface="Arial" pitchFamily="34" charset="0"/>
              <a:buChar char="•"/>
            </a:pPr>
            <a:r>
              <a:rPr lang="en-US" dirty="0" smtClean="0">
                <a:solidFill>
                  <a:srgbClr val="008000"/>
                </a:solidFill>
              </a:rPr>
              <a:t>Geometry</a:t>
            </a:r>
          </a:p>
          <a:p>
            <a:pPr marL="514350" lvl="2" indent="0" defTabSz="114300">
              <a:lnSpc>
                <a:spcPct val="120000"/>
              </a:lnSpc>
              <a:spcBef>
                <a:spcPts val="600"/>
              </a:spcBef>
              <a:buNone/>
            </a:pPr>
            <a:r>
              <a:rPr lang="en-US" dirty="0" smtClean="0"/>
              <a:t>The heat shield must have sufficient inner aperture to preserve the </a:t>
            </a:r>
            <a:r>
              <a:rPr lang="en-US" dirty="0" err="1" smtClean="0"/>
              <a:t>muon</a:t>
            </a:r>
            <a:r>
              <a:rPr lang="en-US" dirty="0" smtClean="0"/>
              <a:t> yield</a:t>
            </a:r>
          </a:p>
          <a:p>
            <a:pPr marL="457200" lvl="1">
              <a:lnSpc>
                <a:spcPct val="120000"/>
              </a:lnSpc>
              <a:spcBef>
                <a:spcPts val="1200"/>
              </a:spcBef>
              <a:buFont typeface="Arial" pitchFamily="34" charset="0"/>
              <a:buChar char="•"/>
            </a:pPr>
            <a:r>
              <a:rPr lang="en-US" dirty="0" smtClean="0">
                <a:solidFill>
                  <a:srgbClr val="008000"/>
                </a:solidFill>
              </a:rPr>
              <a:t>Maintain electrical conductivity of superconducting cables and normal conducting quench stabilizing matrix</a:t>
            </a:r>
            <a:endParaRPr lang="en-US" dirty="0" smtClean="0"/>
          </a:p>
          <a:p>
            <a:pPr marL="514350" lvl="2" indent="0" defTabSz="114300">
              <a:lnSpc>
                <a:spcPct val="120000"/>
              </a:lnSpc>
              <a:spcBef>
                <a:spcPts val="600"/>
              </a:spcBef>
              <a:buNone/>
            </a:pPr>
            <a:r>
              <a:rPr lang="en-US" dirty="0" smtClean="0"/>
              <a:t>Limit the DPA </a:t>
            </a:r>
            <a:r>
              <a:rPr lang="en-US" sz="2571" b="1" baseline="30000" dirty="0" smtClean="0">
                <a:solidFill>
                  <a:srgbClr val="0000FF"/>
                </a:solidFill>
                <a:latin typeface="Times New Roman"/>
                <a:cs typeface="Times New Roman"/>
              </a:rPr>
              <a:t>†</a:t>
            </a:r>
            <a:r>
              <a:rPr lang="en-US" dirty="0" smtClean="0"/>
              <a:t>experienced by the component metals of any PS superconducting cable to less than 4 to 6</a:t>
            </a:r>
            <a:r>
              <a:rPr lang="en-US" dirty="0" smtClean="0">
                <a:sym typeface="Symbol"/>
              </a:rPr>
              <a:t> 10</a:t>
            </a:r>
            <a:r>
              <a:rPr lang="en-US" baseline="30000" dirty="0" smtClean="0">
                <a:sym typeface="Symbol"/>
              </a:rPr>
              <a:t>-5</a:t>
            </a:r>
            <a:r>
              <a:rPr lang="en-US" dirty="0" smtClean="0">
                <a:sym typeface="Symbol"/>
              </a:rPr>
              <a:t> DPA/year.</a:t>
            </a:r>
            <a:endParaRPr lang="en-US" dirty="0"/>
          </a:p>
        </p:txBody>
      </p:sp>
      <p:sp>
        <p:nvSpPr>
          <p:cNvPr id="9" name="TextBox 8"/>
          <p:cNvSpPr txBox="1"/>
          <p:nvPr/>
        </p:nvSpPr>
        <p:spPr>
          <a:xfrm>
            <a:off x="676275" y="5199618"/>
            <a:ext cx="4597307" cy="400110"/>
          </a:xfrm>
          <a:prstGeom prst="rect">
            <a:avLst/>
          </a:prstGeom>
          <a:noFill/>
        </p:spPr>
        <p:txBody>
          <a:bodyPr wrap="none" rtlCol="0">
            <a:spAutoFit/>
          </a:bodyPr>
          <a:lstStyle/>
          <a:p>
            <a:r>
              <a:rPr lang="en-US" sz="2000" dirty="0">
                <a:solidFill>
                  <a:srgbClr val="0000FF"/>
                </a:solidFill>
                <a:sym typeface="Wingdings"/>
              </a:rPr>
              <a:t> RRR</a:t>
            </a:r>
            <a:r>
              <a:rPr lang="en-US" sz="2000" dirty="0" smtClean="0">
                <a:solidFill>
                  <a:srgbClr val="0000FF"/>
                </a:solidFill>
                <a:sym typeface="Symbol"/>
              </a:rPr>
              <a:t>*</a:t>
            </a:r>
            <a:r>
              <a:rPr lang="en-US" sz="2000" dirty="0">
                <a:solidFill>
                  <a:srgbClr val="0000FF"/>
                </a:solidFill>
                <a:sym typeface="Wingdings"/>
              </a:rPr>
              <a:t>&gt; 100 , </a:t>
            </a:r>
            <a:r>
              <a:rPr lang="en-US" sz="2000" dirty="0">
                <a:solidFill>
                  <a:srgbClr val="0000FF"/>
                </a:solidFill>
              </a:rPr>
              <a:t>Annual warm-up to anneal</a:t>
            </a:r>
          </a:p>
        </p:txBody>
      </p:sp>
      <p:sp>
        <p:nvSpPr>
          <p:cNvPr id="10" name="TextBox 9"/>
          <p:cNvSpPr txBox="1"/>
          <p:nvPr/>
        </p:nvSpPr>
        <p:spPr>
          <a:xfrm>
            <a:off x="561975" y="5761970"/>
            <a:ext cx="2882328" cy="338554"/>
          </a:xfrm>
          <a:prstGeom prst="rect">
            <a:avLst/>
          </a:prstGeom>
          <a:noFill/>
        </p:spPr>
        <p:txBody>
          <a:bodyPr wrap="none" rtlCol="0">
            <a:spAutoFit/>
          </a:bodyPr>
          <a:lstStyle/>
          <a:p>
            <a:r>
              <a:rPr lang="en-US" b="1" baseline="30000" dirty="0" smtClean="0">
                <a:solidFill>
                  <a:srgbClr val="0000FF"/>
                </a:solidFill>
                <a:latin typeface="Times New Roman"/>
                <a:cs typeface="Times New Roman"/>
              </a:rPr>
              <a:t>†</a:t>
            </a:r>
            <a:r>
              <a:rPr lang="en-US" sz="1600" dirty="0" smtClean="0">
                <a:solidFill>
                  <a:srgbClr val="0000FF"/>
                </a:solidFill>
              </a:rPr>
              <a:t>DPA =  Displacements per Atom</a:t>
            </a:r>
            <a:endParaRPr lang="en-US" sz="2000" dirty="0">
              <a:solidFill>
                <a:srgbClr val="0000FF"/>
              </a:solidFill>
            </a:endParaRPr>
          </a:p>
        </p:txBody>
      </p:sp>
      <p:grpSp>
        <p:nvGrpSpPr>
          <p:cNvPr id="11" name="Group 10"/>
          <p:cNvGrpSpPr/>
          <p:nvPr/>
        </p:nvGrpSpPr>
        <p:grpSpPr>
          <a:xfrm>
            <a:off x="4212700" y="5731192"/>
            <a:ext cx="1229541" cy="495300"/>
            <a:chOff x="1602559" y="6172200"/>
            <a:chExt cx="1229541" cy="495300"/>
          </a:xfrm>
        </p:grpSpPr>
        <p:graphicFrame>
          <p:nvGraphicFramePr>
            <p:cNvPr id="12" name="Object 11"/>
            <p:cNvGraphicFramePr>
              <a:graphicFrameLocks noChangeAspect="1"/>
            </p:cNvGraphicFramePr>
            <p:nvPr>
              <p:extLst>
                <p:ext uri="{D42A27DB-BD31-4B8C-83A1-F6EECF244321}">
                  <p14:modId xmlns:p14="http://schemas.microsoft.com/office/powerpoint/2010/main" val="412297328"/>
                </p:ext>
              </p:extLst>
            </p:nvPr>
          </p:nvGraphicFramePr>
          <p:xfrm>
            <a:off x="1752600" y="6172200"/>
            <a:ext cx="1079500" cy="495300"/>
          </p:xfrm>
          <a:graphic>
            <a:graphicData uri="http://schemas.openxmlformats.org/presentationml/2006/ole">
              <mc:AlternateContent xmlns:mc="http://schemas.openxmlformats.org/markup-compatibility/2006">
                <mc:Choice xmlns:v="urn:schemas-microsoft-com:vml" Requires="v">
                  <p:oleObj spid="_x0000_s1089" name="Equation" r:id="rId3" imgW="1079280" imgH="495000" progId="Equation.3">
                    <p:embed/>
                  </p:oleObj>
                </mc:Choice>
                <mc:Fallback>
                  <p:oleObj name="Equation" r:id="rId3" imgW="1079280" imgH="4950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6172200"/>
                          <a:ext cx="1079500"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Box 12"/>
            <p:cNvSpPr txBox="1"/>
            <p:nvPr/>
          </p:nvSpPr>
          <p:spPr>
            <a:xfrm>
              <a:off x="1602559" y="6172200"/>
              <a:ext cx="300082" cy="369332"/>
            </a:xfrm>
            <a:prstGeom prst="rect">
              <a:avLst/>
            </a:prstGeom>
            <a:noFill/>
          </p:spPr>
          <p:txBody>
            <a:bodyPr wrap="none" rtlCol="0">
              <a:spAutoFit/>
            </a:bodyPr>
            <a:lstStyle/>
            <a:p>
              <a:r>
                <a:rPr lang="en-US" dirty="0" smtClean="0">
                  <a:solidFill>
                    <a:srgbClr val="0000FF"/>
                  </a:solidFill>
                </a:rPr>
                <a:t>*</a:t>
              </a:r>
              <a:endParaRPr lang="en-US" dirty="0">
                <a:solidFill>
                  <a:srgbClr val="0000FF"/>
                </a:solidFill>
              </a:endParaRPr>
            </a:p>
          </p:txBody>
        </p:sp>
      </p:grpSp>
    </p:spTree>
    <p:extLst>
      <p:ext uri="{BB962C8B-B14F-4D97-AF65-F5344CB8AC3E}">
        <p14:creationId xmlns:p14="http://schemas.microsoft.com/office/powerpoint/2010/main" val="198238841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Organizational Breakdown</a:t>
            </a:r>
            <a:endParaRPr lang="en-US" dirty="0"/>
          </a:p>
        </p:txBody>
      </p:sp>
      <p:sp>
        <p:nvSpPr>
          <p:cNvPr id="4" name="Date Placeholder 3"/>
          <p:cNvSpPr>
            <a:spLocks noGrp="1"/>
          </p:cNvSpPr>
          <p:nvPr>
            <p:ph type="dt" sz="half" idx="10"/>
          </p:nvPr>
        </p:nvSpPr>
        <p:spPr/>
        <p:txBody>
          <a:bodyPr/>
          <a:lstStyle/>
          <a:p>
            <a:pPr>
              <a:defRPr/>
            </a:pPr>
            <a:r>
              <a:rPr lang="en-US" smtClean="0"/>
              <a:t>10/22/14</a:t>
            </a:r>
            <a:endParaRPr lang="en-US" dirty="0"/>
          </a:p>
        </p:txBody>
      </p:sp>
      <p:sp>
        <p:nvSpPr>
          <p:cNvPr id="5" name="Footer Placeholder 4"/>
          <p:cNvSpPr>
            <a:spLocks noGrp="1"/>
          </p:cNvSpPr>
          <p:nvPr>
            <p:ph type="ftr" sz="quarter" idx="11"/>
          </p:nvPr>
        </p:nvSpPr>
        <p:spPr/>
        <p:txBody>
          <a:bodyPr/>
          <a:lstStyle/>
          <a:p>
            <a:pPr>
              <a:defRPr/>
            </a:pPr>
            <a:r>
              <a:rPr lang="en-US" smtClean="0"/>
              <a:t>R. Coleman - Mu2e CD-2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7</a:t>
            </a:fld>
            <a:endParaRPr lang="en-US" dirty="0"/>
          </a:p>
        </p:txBody>
      </p:sp>
      <p:graphicFrame>
        <p:nvGraphicFramePr>
          <p:cNvPr id="7" name="Diagram 6"/>
          <p:cNvGraphicFramePr/>
          <p:nvPr>
            <p:extLst>
              <p:ext uri="{D42A27DB-BD31-4B8C-83A1-F6EECF244321}">
                <p14:modId xmlns:p14="http://schemas.microsoft.com/office/powerpoint/2010/main" val="724390666"/>
              </p:ext>
            </p:extLst>
          </p:nvPr>
        </p:nvGraphicFramePr>
        <p:xfrm>
          <a:off x="177800" y="185156"/>
          <a:ext cx="8686800" cy="53562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6834028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Target Station Team</a:t>
            </a:r>
            <a:endParaRPr lang="en-US" dirty="0"/>
          </a:p>
        </p:txBody>
      </p:sp>
      <p:sp>
        <p:nvSpPr>
          <p:cNvPr id="3" name="Content Placeholder 2"/>
          <p:cNvSpPr>
            <a:spLocks noGrp="1"/>
          </p:cNvSpPr>
          <p:nvPr>
            <p:ph idx="1"/>
          </p:nvPr>
        </p:nvSpPr>
        <p:spPr/>
        <p:txBody>
          <a:bodyPr/>
          <a:lstStyle/>
          <a:p>
            <a:r>
              <a:rPr lang="en-US" sz="1800" dirty="0" smtClean="0"/>
              <a:t>Steve </a:t>
            </a:r>
            <a:r>
              <a:rPr lang="en-US" sz="1800" dirty="0" err="1" smtClean="0"/>
              <a:t>Werkema</a:t>
            </a:r>
            <a:r>
              <a:rPr lang="en-US" sz="1800" dirty="0" smtClean="0"/>
              <a:t>, Vladimir </a:t>
            </a:r>
            <a:r>
              <a:rPr lang="en-US" sz="1800" dirty="0" err="1" smtClean="0"/>
              <a:t>Nagaslaev</a:t>
            </a:r>
            <a:r>
              <a:rPr lang="en-US" sz="1800" dirty="0" smtClean="0"/>
              <a:t>, Mike Campbell</a:t>
            </a:r>
          </a:p>
          <a:p>
            <a:pPr marL="0" indent="0">
              <a:buNone/>
            </a:pPr>
            <a:r>
              <a:rPr lang="en-US" sz="1800" dirty="0" smtClean="0"/>
              <a:t>	 - L2 Manager, Deputy and Engineer</a:t>
            </a:r>
          </a:p>
          <a:p>
            <a:r>
              <a:rPr lang="en-US" sz="1800" dirty="0" smtClean="0"/>
              <a:t>Rick Coleman, Ryan Schultz</a:t>
            </a:r>
          </a:p>
          <a:p>
            <a:pPr lvl="1"/>
            <a:r>
              <a:rPr lang="en-US" sz="1800" dirty="0" smtClean="0"/>
              <a:t> </a:t>
            </a:r>
            <a:r>
              <a:rPr lang="en-US" sz="1800" dirty="0"/>
              <a:t>L3 Manager, Deputy </a:t>
            </a:r>
            <a:endParaRPr lang="en-US" sz="1800" dirty="0" smtClean="0"/>
          </a:p>
          <a:p>
            <a:r>
              <a:rPr lang="en-US" sz="1800" dirty="0" smtClean="0"/>
              <a:t>Target- Rutherford High Power </a:t>
            </a:r>
            <a:r>
              <a:rPr lang="en-US" sz="1800" dirty="0" err="1" smtClean="0"/>
              <a:t>Targetry</a:t>
            </a:r>
            <a:r>
              <a:rPr lang="en-US" sz="1800" dirty="0" smtClean="0"/>
              <a:t> Group- Chris </a:t>
            </a:r>
            <a:r>
              <a:rPr lang="en-US" sz="1800" dirty="0" err="1" smtClean="0"/>
              <a:t>Densham</a:t>
            </a:r>
            <a:r>
              <a:rPr lang="en-US" sz="1800" dirty="0" smtClean="0"/>
              <a:t>, Peter </a:t>
            </a:r>
            <a:r>
              <a:rPr lang="en-US" sz="1800" dirty="0" err="1" smtClean="0"/>
              <a:t>Loveridge</a:t>
            </a:r>
            <a:r>
              <a:rPr lang="en-US" sz="1800" dirty="0" smtClean="0"/>
              <a:t>, Joe O'Dell, Roger Bennett, Otto </a:t>
            </a:r>
            <a:r>
              <a:rPr lang="en-US" sz="1800" dirty="0" err="1" smtClean="0"/>
              <a:t>Caretta</a:t>
            </a:r>
            <a:endParaRPr lang="en-US" sz="1800" dirty="0" smtClean="0"/>
          </a:p>
          <a:p>
            <a:r>
              <a:rPr lang="en-US" sz="1800" dirty="0" smtClean="0"/>
              <a:t>Remote Handling- Mike Campbell</a:t>
            </a:r>
          </a:p>
          <a:p>
            <a:r>
              <a:rPr lang="en-US" sz="1800" dirty="0" smtClean="0"/>
              <a:t>Heat and Radiation Shield- </a:t>
            </a:r>
            <a:r>
              <a:rPr lang="en-US" sz="1800" dirty="0" err="1" smtClean="0"/>
              <a:t>Bartoszek</a:t>
            </a:r>
            <a:r>
              <a:rPr lang="en-US" sz="1800" dirty="0" smtClean="0"/>
              <a:t> Engineering- Larry </a:t>
            </a:r>
            <a:r>
              <a:rPr lang="en-US" sz="1800" dirty="0" err="1" smtClean="0"/>
              <a:t>Bartoszek</a:t>
            </a:r>
            <a:endParaRPr lang="en-US" sz="1800" dirty="0" smtClean="0"/>
          </a:p>
          <a:p>
            <a:r>
              <a:rPr lang="en-US" sz="1800" dirty="0" smtClean="0"/>
              <a:t>Proton Beam Absorber and Protection Collimator- Andy </a:t>
            </a:r>
            <a:r>
              <a:rPr lang="en-US" sz="1800" dirty="0" err="1" smtClean="0"/>
              <a:t>Stefanik</a:t>
            </a:r>
            <a:endParaRPr lang="en-US" sz="1800" dirty="0" smtClean="0"/>
          </a:p>
          <a:p>
            <a:r>
              <a:rPr lang="en-US" sz="1800" dirty="0" smtClean="0"/>
              <a:t>Simulations- V. </a:t>
            </a:r>
            <a:r>
              <a:rPr lang="en-US" sz="1800" dirty="0" err="1" smtClean="0"/>
              <a:t>Pronskikh</a:t>
            </a:r>
            <a:r>
              <a:rPr lang="en-US" sz="1800" dirty="0" smtClean="0"/>
              <a:t>, N. </a:t>
            </a:r>
            <a:r>
              <a:rPr lang="en-US" sz="1800" dirty="0" err="1" smtClean="0"/>
              <a:t>Mokhov</a:t>
            </a:r>
            <a:r>
              <a:rPr lang="en-US" sz="1800" dirty="0" smtClean="0"/>
              <a:t>, Y. </a:t>
            </a:r>
            <a:r>
              <a:rPr lang="en-US" sz="1800" dirty="0" err="1" smtClean="0"/>
              <a:t>Eidelman</a:t>
            </a:r>
            <a:endParaRPr lang="en-US" sz="1800" dirty="0" smtClean="0"/>
          </a:p>
          <a:p>
            <a:r>
              <a:rPr lang="en-US" sz="1800" dirty="0" smtClean="0"/>
              <a:t>Radiation Safety &amp; ES&amp;H – A. Leveling, M. </a:t>
            </a:r>
            <a:r>
              <a:rPr lang="en-US" sz="1800" dirty="0" err="1" smtClean="0"/>
              <a:t>Wolters</a:t>
            </a:r>
            <a:r>
              <a:rPr lang="en-US" sz="1800" dirty="0" smtClean="0"/>
              <a:t>, D. Hahn</a:t>
            </a:r>
          </a:p>
          <a:p>
            <a:r>
              <a:rPr lang="en-US" sz="1800" dirty="0" smtClean="0"/>
              <a:t>Project Mechanical </a:t>
            </a:r>
            <a:r>
              <a:rPr lang="en-US" sz="1800" dirty="0"/>
              <a:t>Engineer </a:t>
            </a:r>
            <a:r>
              <a:rPr lang="en-US" sz="1800" dirty="0" smtClean="0"/>
              <a:t> (Integration) </a:t>
            </a:r>
            <a:r>
              <a:rPr lang="en-US" sz="1800" dirty="0"/>
              <a:t>- </a:t>
            </a:r>
            <a:r>
              <a:rPr lang="en-US" sz="1800" dirty="0" smtClean="0"/>
              <a:t>K. </a:t>
            </a:r>
            <a:r>
              <a:rPr lang="en-US" sz="1800" dirty="0" err="1" smtClean="0"/>
              <a:t>Krempetz</a:t>
            </a:r>
            <a:endParaRPr lang="en-US" sz="1800" dirty="0" smtClean="0"/>
          </a:p>
          <a:p>
            <a:r>
              <a:rPr lang="en-US" sz="1800" dirty="0" err="1" smtClean="0"/>
              <a:t>Muon</a:t>
            </a:r>
            <a:r>
              <a:rPr lang="en-US" sz="1800" dirty="0" smtClean="0"/>
              <a:t> </a:t>
            </a:r>
            <a:r>
              <a:rPr lang="en-US" sz="1800" dirty="0" err="1" smtClean="0"/>
              <a:t>Beamline</a:t>
            </a:r>
            <a:r>
              <a:rPr lang="en-US" sz="1800" dirty="0" smtClean="0"/>
              <a:t> L2 Manager- G. </a:t>
            </a:r>
            <a:r>
              <a:rPr lang="en-US" sz="1800" dirty="0" err="1" smtClean="0"/>
              <a:t>Ginther</a:t>
            </a:r>
            <a:endParaRPr lang="en-US" sz="1800" dirty="0" smtClean="0"/>
          </a:p>
          <a:p>
            <a:r>
              <a:rPr lang="en-US" sz="1800" dirty="0" smtClean="0"/>
              <a:t>University Collaborators- J. Popp, K. Lynch</a:t>
            </a:r>
          </a:p>
          <a:p>
            <a:r>
              <a:rPr lang="en-US" sz="1800" dirty="0" smtClean="0"/>
              <a:t>Alignment- H. Friedman</a:t>
            </a:r>
          </a:p>
          <a:p>
            <a:endParaRPr lang="en-US" dirty="0" smtClean="0"/>
          </a:p>
          <a:p>
            <a:endParaRPr lang="en-US" dirty="0" smtClean="0"/>
          </a:p>
          <a:p>
            <a:pPr marL="0" indent="0">
              <a:buNone/>
            </a:pPr>
            <a:r>
              <a:rPr lang="en-US" dirty="0"/>
              <a:t>	</a:t>
            </a:r>
            <a:endParaRPr lang="en-US" dirty="0" smtClean="0"/>
          </a:p>
          <a:p>
            <a:pPr lvl="1"/>
            <a:endParaRPr lang="en-US" dirty="0" smtClean="0"/>
          </a:p>
          <a:p>
            <a:pPr marL="457200" lvl="1" indent="0">
              <a:buNone/>
            </a:pPr>
            <a:endParaRPr lang="en-US" dirty="0" smtClean="0"/>
          </a:p>
          <a:p>
            <a:endParaRPr lang="en-US" dirty="0"/>
          </a:p>
        </p:txBody>
      </p:sp>
      <p:sp>
        <p:nvSpPr>
          <p:cNvPr id="4" name="Date Placeholder 3"/>
          <p:cNvSpPr>
            <a:spLocks noGrp="1"/>
          </p:cNvSpPr>
          <p:nvPr>
            <p:ph type="dt" sz="half" idx="10"/>
          </p:nvPr>
        </p:nvSpPr>
        <p:spPr/>
        <p:txBody>
          <a:bodyPr/>
          <a:lstStyle/>
          <a:p>
            <a:pPr>
              <a:defRPr/>
            </a:pPr>
            <a:r>
              <a:rPr lang="en-US" smtClean="0"/>
              <a:t>10/22/14</a:t>
            </a:r>
            <a:endParaRPr lang="en-US" dirty="0"/>
          </a:p>
        </p:txBody>
      </p:sp>
      <p:sp>
        <p:nvSpPr>
          <p:cNvPr id="5" name="Footer Placeholder 4"/>
          <p:cNvSpPr>
            <a:spLocks noGrp="1"/>
          </p:cNvSpPr>
          <p:nvPr>
            <p:ph type="ftr" sz="quarter" idx="11"/>
          </p:nvPr>
        </p:nvSpPr>
        <p:spPr/>
        <p:txBody>
          <a:bodyPr/>
          <a:lstStyle/>
          <a:p>
            <a:pPr>
              <a:defRPr/>
            </a:pPr>
            <a:r>
              <a:rPr lang="en-US" smtClean="0"/>
              <a:t>R. Coleman - Mu2e CD-2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8</a:t>
            </a:fld>
            <a:endParaRPr lang="en-US" dirty="0"/>
          </a:p>
        </p:txBody>
      </p:sp>
    </p:spTree>
    <p:extLst>
      <p:ext uri="{BB962C8B-B14F-4D97-AF65-F5344CB8AC3E}">
        <p14:creationId xmlns:p14="http://schemas.microsoft.com/office/powerpoint/2010/main" val="61149807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Target Design</a:t>
            </a:r>
            <a:endParaRPr lang="en-US" dirty="0"/>
          </a:p>
        </p:txBody>
      </p:sp>
      <p:sp>
        <p:nvSpPr>
          <p:cNvPr id="4" name="Date Placeholder 3"/>
          <p:cNvSpPr>
            <a:spLocks noGrp="1"/>
          </p:cNvSpPr>
          <p:nvPr>
            <p:ph type="dt" sz="half" idx="10"/>
          </p:nvPr>
        </p:nvSpPr>
        <p:spPr/>
        <p:txBody>
          <a:bodyPr/>
          <a:lstStyle/>
          <a:p>
            <a:pPr>
              <a:defRPr/>
            </a:pPr>
            <a:r>
              <a:rPr lang="en-US" smtClean="0"/>
              <a:t>10/22/14</a:t>
            </a:r>
            <a:endParaRPr lang="en-US" dirty="0"/>
          </a:p>
        </p:txBody>
      </p:sp>
      <p:sp>
        <p:nvSpPr>
          <p:cNvPr id="5" name="Footer Placeholder 4"/>
          <p:cNvSpPr>
            <a:spLocks noGrp="1"/>
          </p:cNvSpPr>
          <p:nvPr>
            <p:ph type="ftr" sz="quarter" idx="11"/>
          </p:nvPr>
        </p:nvSpPr>
        <p:spPr/>
        <p:txBody>
          <a:bodyPr/>
          <a:lstStyle/>
          <a:p>
            <a:pPr>
              <a:defRPr/>
            </a:pPr>
            <a:r>
              <a:rPr lang="en-US" smtClean="0"/>
              <a:t>R. Coleman - Mu2e CD-2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9</a:t>
            </a:fld>
            <a:endParaRPr lang="en-US" dirty="0"/>
          </a:p>
        </p:txBody>
      </p:sp>
      <p:sp>
        <p:nvSpPr>
          <p:cNvPr id="3" name="TextBox 2"/>
          <p:cNvSpPr txBox="1"/>
          <p:nvPr/>
        </p:nvSpPr>
        <p:spPr>
          <a:xfrm>
            <a:off x="3362067" y="226367"/>
            <a:ext cx="4292912" cy="461665"/>
          </a:xfrm>
          <a:prstGeom prst="rect">
            <a:avLst/>
          </a:prstGeom>
          <a:noFill/>
        </p:spPr>
        <p:txBody>
          <a:bodyPr wrap="none" rtlCol="0">
            <a:spAutoFit/>
          </a:bodyPr>
          <a:lstStyle/>
          <a:p>
            <a:r>
              <a:rPr lang="en-US" dirty="0" smtClean="0"/>
              <a:t>L=16 cm r=3.2 mm Tungsten Rod</a:t>
            </a:r>
            <a:endParaRPr lang="en-US" dirty="0"/>
          </a:p>
        </p:txBody>
      </p:sp>
      <p:pic>
        <p:nvPicPr>
          <p:cNvPr id="11" name="Picture 10"/>
          <p:cNvPicPr>
            <a:picLocks noChangeAspect="1"/>
          </p:cNvPicPr>
          <p:nvPr/>
        </p:nvPicPr>
        <p:blipFill>
          <a:blip r:embed="rId2"/>
          <a:stretch>
            <a:fillRect/>
          </a:stretch>
        </p:blipFill>
        <p:spPr>
          <a:xfrm>
            <a:off x="5320925" y="3168650"/>
            <a:ext cx="3823075" cy="2876550"/>
          </a:xfrm>
          <a:prstGeom prst="rect">
            <a:avLst/>
          </a:prstGeom>
        </p:spPr>
      </p:pic>
      <p:pic>
        <p:nvPicPr>
          <p:cNvPr id="8" name="Picture 7"/>
          <p:cNvPicPr>
            <a:picLocks noChangeAspect="1"/>
          </p:cNvPicPr>
          <p:nvPr/>
        </p:nvPicPr>
        <p:blipFill>
          <a:blip r:embed="rId3"/>
          <a:stretch>
            <a:fillRect/>
          </a:stretch>
        </p:blipFill>
        <p:spPr>
          <a:xfrm rot="5400000">
            <a:off x="228600" y="1454150"/>
            <a:ext cx="4805236" cy="4076700"/>
          </a:xfrm>
          <a:prstGeom prst="rect">
            <a:avLst/>
          </a:prstGeom>
        </p:spPr>
      </p:pic>
      <p:pic>
        <p:nvPicPr>
          <p:cNvPr id="7" name="Picture 6"/>
          <p:cNvPicPr>
            <a:picLocks noChangeAspect="1"/>
          </p:cNvPicPr>
          <p:nvPr/>
        </p:nvPicPr>
        <p:blipFill>
          <a:blip r:embed="rId4"/>
          <a:stretch>
            <a:fillRect/>
          </a:stretch>
        </p:blipFill>
        <p:spPr>
          <a:xfrm>
            <a:off x="6450013" y="965200"/>
            <a:ext cx="1249384" cy="1720850"/>
          </a:xfrm>
          <a:prstGeom prst="rect">
            <a:avLst/>
          </a:prstGeom>
        </p:spPr>
      </p:pic>
      <p:sp>
        <p:nvSpPr>
          <p:cNvPr id="9" name="Rectangle 8"/>
          <p:cNvSpPr/>
          <p:nvPr/>
        </p:nvSpPr>
        <p:spPr>
          <a:xfrm>
            <a:off x="7627167" y="965200"/>
            <a:ext cx="1288233" cy="1077218"/>
          </a:xfrm>
          <a:prstGeom prst="rect">
            <a:avLst/>
          </a:prstGeom>
        </p:spPr>
        <p:txBody>
          <a:bodyPr wrap="none">
            <a:spAutoFit/>
          </a:bodyPr>
          <a:lstStyle/>
          <a:p>
            <a:r>
              <a:rPr lang="en-US" sz="1600" b="1" dirty="0"/>
              <a:t>Doc </a:t>
            </a:r>
            <a:r>
              <a:rPr lang="en-US" sz="1600" b="1" dirty="0" err="1"/>
              <a:t>db</a:t>
            </a:r>
            <a:r>
              <a:rPr lang="en-US" sz="1600" b="1" dirty="0"/>
              <a:t> </a:t>
            </a:r>
            <a:r>
              <a:rPr lang="en-US" sz="1600" b="1" dirty="0" smtClean="0"/>
              <a:t>2406</a:t>
            </a:r>
          </a:p>
          <a:p>
            <a:r>
              <a:rPr lang="en-US" sz="1600" b="1" dirty="0" smtClean="0"/>
              <a:t> 68 </a:t>
            </a:r>
            <a:r>
              <a:rPr lang="en-US" sz="1600" b="1" dirty="0"/>
              <a:t>pages</a:t>
            </a:r>
            <a:r>
              <a:rPr lang="en-US" sz="1600" b="1" dirty="0" smtClean="0"/>
              <a:t>,</a:t>
            </a:r>
          </a:p>
          <a:p>
            <a:r>
              <a:rPr lang="en-US" sz="1600" b="1" dirty="0" smtClean="0"/>
              <a:t> August 2012</a:t>
            </a:r>
          </a:p>
          <a:p>
            <a:r>
              <a:rPr lang="en-US" sz="1600" b="1" dirty="0" smtClean="0"/>
              <a:t> </a:t>
            </a:r>
            <a:endParaRPr lang="en-US" sz="1600" dirty="0"/>
          </a:p>
        </p:txBody>
      </p:sp>
    </p:spTree>
    <p:extLst>
      <p:ext uri="{BB962C8B-B14F-4D97-AF65-F5344CB8AC3E}">
        <p14:creationId xmlns:p14="http://schemas.microsoft.com/office/powerpoint/2010/main" val="43329159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FermilabTemplate">
  <a:themeElements>
    <a:clrScheme name="Custom 2">
      <a:dk1>
        <a:srgbClr val="404040"/>
      </a:dk1>
      <a:lt1>
        <a:srgbClr val="FFFFFF"/>
      </a:lt1>
      <a:dk2>
        <a:srgbClr val="154D81"/>
      </a:dk2>
      <a:lt2>
        <a:srgbClr val="FFFFFF"/>
      </a:lt2>
      <a:accent1>
        <a:srgbClr val="82D2E6"/>
      </a:accent1>
      <a:accent2>
        <a:srgbClr val="1997B7"/>
      </a:accent2>
      <a:accent3>
        <a:srgbClr val="DA592A"/>
      </a:accent3>
      <a:accent4>
        <a:srgbClr val="BD1F24"/>
      </a:accent4>
      <a:accent5>
        <a:srgbClr val="519A24"/>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ermilab: Footer Only">
  <a:themeElements>
    <a:clrScheme name="Fermilab">
      <a:dk1>
        <a:srgbClr val="074184"/>
      </a:dk1>
      <a:lt1>
        <a:srgbClr val="FFFFFF"/>
      </a:lt1>
      <a:dk2>
        <a:srgbClr val="074184"/>
      </a:dk2>
      <a:lt2>
        <a:srgbClr val="FFFCF3"/>
      </a:lt2>
      <a:accent1>
        <a:srgbClr val="70C3DC"/>
      </a:accent1>
      <a:accent2>
        <a:srgbClr val="E14825"/>
      </a:accent2>
      <a:accent3>
        <a:srgbClr val="399F3C"/>
      </a:accent3>
      <a:accent4>
        <a:srgbClr val="800F1B"/>
      </a:accent4>
      <a:accent5>
        <a:srgbClr val="1997B7"/>
      </a:accent5>
      <a:accent6>
        <a:srgbClr val="40404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FermilabTemplate.potx</Template>
  <TotalTime>5993</TotalTime>
  <Words>3559</Words>
  <Application>Microsoft Macintosh PowerPoint</Application>
  <PresentationFormat>On-screen Show (4:3)</PresentationFormat>
  <Paragraphs>928</Paragraphs>
  <Slides>45</Slides>
  <Notes>0</Notes>
  <HiddenSlides>0</HiddenSlides>
  <MMClips>0</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45</vt:i4>
      </vt:variant>
    </vt:vector>
  </HeadingPairs>
  <TitlesOfParts>
    <vt:vector size="49" baseType="lpstr">
      <vt:lpstr>FermilabTemplate</vt:lpstr>
      <vt:lpstr>Fermilab: Footer Only</vt:lpstr>
      <vt:lpstr>Equation</vt:lpstr>
      <vt:lpstr>Document</vt:lpstr>
      <vt:lpstr>Mu2e CD-2 Review Target Station</vt:lpstr>
      <vt:lpstr>WBS 475.02.09    Target Station</vt:lpstr>
      <vt:lpstr>Overview of Layout </vt:lpstr>
      <vt:lpstr>Requirements</vt:lpstr>
      <vt:lpstr>Requirements</vt:lpstr>
      <vt:lpstr>Requirements</vt:lpstr>
      <vt:lpstr>Organizational Breakdown</vt:lpstr>
      <vt:lpstr>Target Station Team</vt:lpstr>
      <vt:lpstr>Target Design</vt:lpstr>
      <vt:lpstr>Target Design/R&amp;D </vt:lpstr>
      <vt:lpstr>Target Design/R&amp;D </vt:lpstr>
      <vt:lpstr>Target Remote Handling Design</vt:lpstr>
      <vt:lpstr>Target Remote Handling Design</vt:lpstr>
      <vt:lpstr>Heat &amp; Radiation Shield Design</vt:lpstr>
      <vt:lpstr>Heat &amp; Radiation Shield Design</vt:lpstr>
      <vt:lpstr>Performance- HRS</vt:lpstr>
      <vt:lpstr>Proton Beam Absorber Design</vt:lpstr>
      <vt:lpstr>Proton Beam Absorber Design</vt:lpstr>
      <vt:lpstr>Protection Collimator Design</vt:lpstr>
      <vt:lpstr>Protection Collimator Design</vt:lpstr>
      <vt:lpstr>Changes since CD-1</vt:lpstr>
      <vt:lpstr>Changes since CD-1</vt:lpstr>
      <vt:lpstr>Value Engineering since CD-1</vt:lpstr>
      <vt:lpstr>Value Engineering since CD-1- Rutherford Labs</vt:lpstr>
      <vt:lpstr>Risks</vt:lpstr>
      <vt:lpstr>Remaining work before CD-3</vt:lpstr>
      <vt:lpstr>Quality Assurance</vt:lpstr>
      <vt:lpstr>ES&amp;H</vt:lpstr>
      <vt:lpstr>Cost Table</vt:lpstr>
      <vt:lpstr>Cost Breakdown</vt:lpstr>
      <vt:lpstr>Quality of Estimate</vt:lpstr>
      <vt:lpstr>Cost Breakdown by FY</vt:lpstr>
      <vt:lpstr>FTE's by Discipline</vt:lpstr>
      <vt:lpstr> Milestones</vt:lpstr>
      <vt:lpstr>Schedule</vt:lpstr>
      <vt:lpstr>Summary</vt:lpstr>
      <vt:lpstr>Backup Slides</vt:lpstr>
      <vt:lpstr> Milestones</vt:lpstr>
      <vt:lpstr>Residual Dose PS Hall- </vt:lpstr>
      <vt:lpstr>Target Hall Radiation Levels</vt:lpstr>
      <vt:lpstr>Proton Beam Through Solenoids</vt:lpstr>
      <vt:lpstr>Proton Trajectory in Engineering Model</vt:lpstr>
      <vt:lpstr>PowerPoint Presentation</vt:lpstr>
      <vt:lpstr> Alignment Details</vt:lpstr>
      <vt:lpstr>Proton Beam Absorber Design</vt:lpstr>
    </vt:vector>
  </TitlesOfParts>
  <Company>Sandbox Studio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Sandbox Studio</dc:creator>
  <cp:lastModifiedBy>Richard  Coleman</cp:lastModifiedBy>
  <cp:revision>436</cp:revision>
  <cp:lastPrinted>2014-10-16T16:03:00Z</cp:lastPrinted>
  <dcterms:created xsi:type="dcterms:W3CDTF">2014-01-03T20:18:13Z</dcterms:created>
  <dcterms:modified xsi:type="dcterms:W3CDTF">2014-10-17T15:21:51Z</dcterms:modified>
</cp:coreProperties>
</file>