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2" r:id="rId2"/>
  </p:sldMasterIdLst>
  <p:notesMasterIdLst>
    <p:notesMasterId r:id="rId9"/>
  </p:notesMasterIdLst>
  <p:handoutMasterIdLst>
    <p:handoutMasterId r:id="rId10"/>
  </p:handoutMasterIdLst>
  <p:sldIdLst>
    <p:sldId id="457" r:id="rId3"/>
    <p:sldId id="453" r:id="rId4"/>
    <p:sldId id="454" r:id="rId5"/>
    <p:sldId id="455" r:id="rId6"/>
    <p:sldId id="459" r:id="rId7"/>
    <p:sldId id="456" r:id="rId8"/>
  </p:sldIdLst>
  <p:sldSz cx="9144000" cy="6858000" type="screen4x3"/>
  <p:notesSz cx="7315200" cy="96012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C9C"/>
    <a:srgbClr val="1C6B11"/>
    <a:srgbClr val="BD1F24"/>
    <a:srgbClr val="DA592A"/>
    <a:srgbClr val="808080"/>
    <a:srgbClr val="154D81"/>
    <a:srgbClr val="DF652C"/>
    <a:srgbClr val="E0692D"/>
    <a:srgbClr val="DF6424"/>
    <a:srgbClr val="D354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932" y="-43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6" rIns="96653" bIns="48326" rtlCol="0"/>
          <a:lstStyle>
            <a:lvl1pPr algn="l" fontAlgn="auto">
              <a:spcBef>
                <a:spcPts val="0"/>
              </a:spcBef>
              <a:spcAft>
                <a:spcPts val="0"/>
              </a:spcAft>
              <a:defRPr sz="13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6" rIns="96653" bIns="48326" rtlCol="0"/>
          <a:lstStyle>
            <a:lvl1pPr algn="r" fontAlgn="auto">
              <a:spcBef>
                <a:spcPts val="0"/>
              </a:spcBef>
              <a:spcAft>
                <a:spcPts val="0"/>
              </a:spcAft>
              <a:defRPr sz="1300">
                <a:latin typeface="Helvetica"/>
                <a:ea typeface="+mn-ea"/>
                <a:cs typeface="+mn-cs"/>
              </a:defRPr>
            </a:lvl1pPr>
          </a:lstStyle>
          <a:p>
            <a:pPr>
              <a:defRPr/>
            </a:pPr>
            <a:fld id="{4C190591-D543-7449-A828-559C08D06478}" type="datetimeFigureOut">
              <a:rPr lang="en-US"/>
              <a:pPr>
                <a:defRPr/>
              </a:pPr>
              <a:t>10/3/2014</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6" rIns="96653" bIns="48326" rtlCol="0" anchor="b"/>
          <a:lstStyle>
            <a:lvl1pPr algn="l" fontAlgn="auto">
              <a:spcBef>
                <a:spcPts val="0"/>
              </a:spcBef>
              <a:spcAft>
                <a:spcPts val="0"/>
              </a:spcAft>
              <a:defRPr sz="13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6" rIns="96653" bIns="48326" rtlCol="0" anchor="b"/>
          <a:lstStyle>
            <a:lvl1pPr algn="r" fontAlgn="auto">
              <a:spcBef>
                <a:spcPts val="0"/>
              </a:spcBef>
              <a:spcAft>
                <a:spcPts val="0"/>
              </a:spcAft>
              <a:defRPr sz="1300">
                <a:latin typeface="Helvetica"/>
                <a:ea typeface="+mn-ea"/>
                <a:cs typeface="+mn-cs"/>
              </a:defRPr>
            </a:lvl1pPr>
          </a:lstStyle>
          <a:p>
            <a:pPr>
              <a:defRPr/>
            </a:pPr>
            <a:fld id="{83F73473-3CFB-5241-BF82-E3884D4E82D7}" type="slidenum">
              <a:rPr lang="en-US"/>
              <a:pPr>
                <a:defRPr/>
              </a:pPr>
              <a:t>‹#›</a:t>
            </a:fld>
            <a:endParaRPr lang="en-US" dirty="0"/>
          </a:p>
        </p:txBody>
      </p:sp>
    </p:spTree>
    <p:extLst>
      <p:ext uri="{BB962C8B-B14F-4D97-AF65-F5344CB8AC3E}">
        <p14:creationId xmlns:p14="http://schemas.microsoft.com/office/powerpoint/2010/main" val="3982180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6" rIns="96653" bIns="48326" rtlCol="0"/>
          <a:lstStyle>
            <a:lvl1pPr algn="l" fontAlgn="auto">
              <a:spcBef>
                <a:spcPts val="0"/>
              </a:spcBef>
              <a:spcAft>
                <a:spcPts val="0"/>
              </a:spcAft>
              <a:defRPr sz="13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6" rIns="96653" bIns="48326" rtlCol="0"/>
          <a:lstStyle>
            <a:lvl1pPr algn="r" fontAlgn="auto">
              <a:spcBef>
                <a:spcPts val="0"/>
              </a:spcBef>
              <a:spcAft>
                <a:spcPts val="0"/>
              </a:spcAft>
              <a:defRPr sz="1300">
                <a:latin typeface="Helvetica"/>
                <a:ea typeface="+mn-ea"/>
                <a:cs typeface="+mn-cs"/>
              </a:defRPr>
            </a:lvl1pPr>
          </a:lstStyle>
          <a:p>
            <a:pPr>
              <a:defRPr/>
            </a:pPr>
            <a:fld id="{82702176-6DAC-6B4F-B700-3AD3B8686ACC}" type="datetimeFigureOut">
              <a:rPr lang="en-US"/>
              <a:pPr>
                <a:defRPr/>
              </a:pPr>
              <a:t>10/3/2014</a:t>
            </a:fld>
            <a:endParaRPr lang="en-US" dirty="0"/>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53" tIns="48326" rIns="96653" bIns="48326" rtlCol="0" anchor="ctr"/>
          <a:lstStyle/>
          <a:p>
            <a:pPr lvl="0"/>
            <a:endParaRPr lang="en-US" noProof="0" dirty="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6" rIns="96653" bIns="48326"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6" rIns="96653" bIns="48326" rtlCol="0" anchor="b"/>
          <a:lstStyle>
            <a:lvl1pPr algn="l" fontAlgn="auto">
              <a:spcBef>
                <a:spcPts val="0"/>
              </a:spcBef>
              <a:spcAft>
                <a:spcPts val="0"/>
              </a:spcAft>
              <a:defRPr sz="13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6" rIns="96653" bIns="48326" rtlCol="0" anchor="b"/>
          <a:lstStyle>
            <a:lvl1pPr algn="r" fontAlgn="auto">
              <a:spcBef>
                <a:spcPts val="0"/>
              </a:spcBef>
              <a:spcAft>
                <a:spcPts val="0"/>
              </a:spcAft>
              <a:defRPr sz="1300">
                <a:latin typeface="Helvetica"/>
                <a:ea typeface="+mn-ea"/>
                <a:cs typeface="+mn-cs"/>
              </a:defRPr>
            </a:lvl1pPr>
          </a:lstStyle>
          <a:p>
            <a:pPr>
              <a:defRPr/>
            </a:pPr>
            <a:fld id="{4649E3D0-3FEA-B642-9F67-967BE3D8E8DB}" type="slidenum">
              <a:rPr lang="en-US"/>
              <a:pPr>
                <a:defRPr/>
              </a:pPr>
              <a:t>‹#›</a:t>
            </a:fld>
            <a:endParaRPr lang="en-US" dirty="0"/>
          </a:p>
        </p:txBody>
      </p:sp>
    </p:spTree>
    <p:extLst>
      <p:ext uri="{BB962C8B-B14F-4D97-AF65-F5344CB8AC3E}">
        <p14:creationId xmlns:p14="http://schemas.microsoft.com/office/powerpoint/2010/main" val="124331482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Blue-Seal_c100m56y0k23-Mark_SC_Horizonta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1063" y="1358900"/>
            <a:ext cx="36449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FermilabLogo_100c56m0y23k.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450" y="1447800"/>
            <a:ext cx="29019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154D81"/>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154D81"/>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119384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3200">
                <a:solidFill>
                  <a:srgbClr val="154D8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900">
                <a:solidFill>
                  <a:srgbClr val="154D81"/>
                </a:solidFill>
              </a:defRPr>
            </a:lvl1pPr>
          </a:lstStyle>
          <a:p>
            <a:pPr>
              <a:defRPr/>
            </a:pPr>
            <a:r>
              <a:rPr lang="en-US" smtClean="0"/>
              <a:t>8/26/14</a:t>
            </a:r>
            <a:endParaRPr lang="en-US" dirty="0"/>
          </a:p>
        </p:txBody>
      </p:sp>
      <p:sp>
        <p:nvSpPr>
          <p:cNvPr id="5" name="Footer Placeholder 4"/>
          <p:cNvSpPr>
            <a:spLocks noGrp="1"/>
          </p:cNvSpPr>
          <p:nvPr>
            <p:ph type="ftr" sz="quarter" idx="11"/>
          </p:nvPr>
        </p:nvSpPr>
        <p:spPr/>
        <p:txBody>
          <a:bodyPr/>
          <a:lstStyle>
            <a:lvl1pPr>
              <a:defRPr sz="900">
                <a:solidFill>
                  <a:srgbClr val="154D81"/>
                </a:solidFill>
              </a:defRPr>
            </a:lvl1pPr>
          </a:lstStyle>
          <a:p>
            <a:pPr>
              <a:defRPr/>
            </a:pPr>
            <a:r>
              <a:rPr lang="en-US" smtClean="0"/>
              <a:t>T. Lackowski - CD-2/3 DOE Review</a:t>
            </a:r>
            <a:endParaRPr lang="en-US" b="1" dirty="0"/>
          </a:p>
        </p:txBody>
      </p:sp>
      <p:sp>
        <p:nvSpPr>
          <p:cNvPr id="6" name="Slide Number Placeholder 5"/>
          <p:cNvSpPr>
            <a:spLocks noGrp="1"/>
          </p:cNvSpPr>
          <p:nvPr>
            <p:ph type="sldNum" sz="quarter" idx="12"/>
          </p:nvPr>
        </p:nvSpPr>
        <p:spPr/>
        <p:txBody>
          <a:bodyPr/>
          <a:lstStyle>
            <a:lvl1pPr>
              <a:defRPr sz="900">
                <a:solidFill>
                  <a:srgbClr val="154D81"/>
                </a:solidFill>
              </a:defRPr>
            </a:lvl1pPr>
          </a:lstStyle>
          <a:p>
            <a:pPr>
              <a:defRPr/>
            </a:pPr>
            <a:fld id="{2A0CCE80-3B22-F34E-81B2-E096627812DD}" type="slidenum">
              <a:rPr lang="en-US"/>
              <a:pPr>
                <a:defRPr/>
              </a:pPr>
              <a:t>‹#›</a:t>
            </a:fld>
            <a:endParaRPr lang="en-US" dirty="0"/>
          </a:p>
        </p:txBody>
      </p:sp>
    </p:spTree>
    <p:extLst>
      <p:ext uri="{BB962C8B-B14F-4D97-AF65-F5344CB8AC3E}">
        <p14:creationId xmlns:p14="http://schemas.microsoft.com/office/powerpoint/2010/main" val="117423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with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r>
              <a:rPr lang="en-US" smtClean="0"/>
              <a:t>8/26/14</a:t>
            </a:r>
            <a:endParaRPr lang="en-US" dirty="0"/>
          </a:p>
        </p:txBody>
      </p:sp>
      <p:sp>
        <p:nvSpPr>
          <p:cNvPr id="8" name="Footer Placeholder 4"/>
          <p:cNvSpPr>
            <a:spLocks noGrp="1"/>
          </p:cNvSpPr>
          <p:nvPr>
            <p:ph type="ftr" sz="quarter" idx="20"/>
          </p:nvPr>
        </p:nvSpPr>
        <p:spPr/>
        <p:txBody>
          <a:bodyPr/>
          <a:lstStyle>
            <a:lvl1pPr>
              <a:defRPr/>
            </a:lvl1pPr>
          </a:lstStyle>
          <a:p>
            <a:pPr>
              <a:defRPr/>
            </a:pPr>
            <a:r>
              <a:rPr lang="en-US" smtClean="0"/>
              <a:t>T. Lackowski - CD-2/3 DOE Review</a:t>
            </a:r>
            <a:endParaRPr lang="en-US" b="1" dirty="0"/>
          </a:p>
        </p:txBody>
      </p:sp>
      <p:sp>
        <p:nvSpPr>
          <p:cNvPr id="9" name="Slide Number Placeholder 5"/>
          <p:cNvSpPr>
            <a:spLocks noGrp="1"/>
          </p:cNvSpPr>
          <p:nvPr>
            <p:ph type="sldNum" sz="quarter" idx="21"/>
          </p:nvPr>
        </p:nvSpPr>
        <p:spPr/>
        <p:txBody>
          <a:bodyPr/>
          <a:lstStyle>
            <a:lvl1pPr>
              <a:defRPr/>
            </a:lvl1pPr>
          </a:lstStyle>
          <a:p>
            <a:pPr>
              <a:defRPr/>
            </a:pPr>
            <a:fld id="{5E820688-F7AE-7441-85BB-0E205217A28E}" type="slidenum">
              <a:rPr lang="en-US"/>
              <a:pPr>
                <a:defRPr/>
              </a:pPr>
              <a:t>‹#›</a:t>
            </a:fld>
            <a:endParaRPr lang="en-US" dirty="0"/>
          </a:p>
        </p:txBody>
      </p:sp>
    </p:spTree>
    <p:extLst>
      <p:ext uri="{BB962C8B-B14F-4D97-AF65-F5344CB8AC3E}">
        <p14:creationId xmlns:p14="http://schemas.microsoft.com/office/powerpoint/2010/main" val="399638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r>
              <a:rPr lang="en-US" smtClean="0"/>
              <a:t>8/26/14</a:t>
            </a:r>
            <a:endParaRPr lang="en-US" dirty="0"/>
          </a:p>
        </p:txBody>
      </p:sp>
      <p:sp>
        <p:nvSpPr>
          <p:cNvPr id="6" name="Footer Placeholder 4"/>
          <p:cNvSpPr>
            <a:spLocks noGrp="1"/>
          </p:cNvSpPr>
          <p:nvPr>
            <p:ph type="ftr" sz="quarter" idx="17"/>
          </p:nvPr>
        </p:nvSpPr>
        <p:spPr/>
        <p:txBody>
          <a:bodyPr/>
          <a:lstStyle>
            <a:lvl1pPr>
              <a:defRPr/>
            </a:lvl1pPr>
          </a:lstStyle>
          <a:p>
            <a:pPr>
              <a:defRPr/>
            </a:pPr>
            <a:r>
              <a:rPr lang="en-US" smtClean="0"/>
              <a:t>T. Lackowski - CD-2/3 DOE Review</a:t>
            </a:r>
            <a:endParaRPr lang="en-US" b="1" dirty="0"/>
          </a:p>
        </p:txBody>
      </p:sp>
      <p:sp>
        <p:nvSpPr>
          <p:cNvPr id="7" name="Slide Number Placeholder 5"/>
          <p:cNvSpPr>
            <a:spLocks noGrp="1"/>
          </p:cNvSpPr>
          <p:nvPr>
            <p:ph type="sldNum" sz="quarter" idx="18"/>
          </p:nvPr>
        </p:nvSpPr>
        <p:spPr/>
        <p:txBody>
          <a:bodyPr/>
          <a:lstStyle>
            <a:lvl1pPr>
              <a:defRPr/>
            </a:lvl1pPr>
          </a:lstStyle>
          <a:p>
            <a:pPr>
              <a:defRPr/>
            </a:pPr>
            <a:fld id="{DE78B61D-3477-4845-9DF6-695E34DA1F91}" type="slidenum">
              <a:rPr lang="en-US"/>
              <a:pPr>
                <a:defRPr/>
              </a:pPr>
              <a:t>‹#›</a:t>
            </a:fld>
            <a:endParaRPr lang="en-US" dirty="0"/>
          </a:p>
        </p:txBody>
      </p:sp>
    </p:spTree>
    <p:extLst>
      <p:ext uri="{BB962C8B-B14F-4D97-AF65-F5344CB8AC3E}">
        <p14:creationId xmlns:p14="http://schemas.microsoft.com/office/powerpoint/2010/main" val="115453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8/26/14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T. Lackowski - CD-2/3 DOE Review</a:t>
            </a:r>
            <a:endParaRPr lang="en-US" b="1" dirty="0"/>
          </a:p>
        </p:txBody>
      </p:sp>
      <p:sp>
        <p:nvSpPr>
          <p:cNvPr id="7" name="Slide Number Placeholder 5"/>
          <p:cNvSpPr>
            <a:spLocks noGrp="1"/>
          </p:cNvSpPr>
          <p:nvPr>
            <p:ph type="sldNum" sz="quarter" idx="12"/>
          </p:nvPr>
        </p:nvSpPr>
        <p:spPr/>
        <p:txBody>
          <a:bodyPr/>
          <a:lstStyle>
            <a:lvl1pPr>
              <a:defRPr/>
            </a:lvl1pPr>
          </a:lstStyle>
          <a:p>
            <a:pPr>
              <a:defRPr/>
            </a:pPr>
            <a:fld id="{AB4790FE-81D3-D341-890A-EF9117775F6C}" type="slidenum">
              <a:rPr lang="en-US"/>
              <a:pPr>
                <a:defRPr/>
              </a:pPr>
              <a:t>‹#›</a:t>
            </a:fld>
            <a:endParaRPr lang="en-US" dirty="0"/>
          </a:p>
        </p:txBody>
      </p:sp>
    </p:spTree>
    <p:extLst>
      <p:ext uri="{BB962C8B-B14F-4D97-AF65-F5344CB8AC3E}">
        <p14:creationId xmlns:p14="http://schemas.microsoft.com/office/powerpoint/2010/main" val="239485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2"/>
          </p:nvPr>
        </p:nvSpPr>
        <p:spPr>
          <a:xfrm>
            <a:off x="229365" y="4765101"/>
            <a:ext cx="4205476"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20"/>
          </p:nvPr>
        </p:nvSpPr>
        <p:spPr>
          <a:xfrm>
            <a:off x="6445250" y="6515100"/>
            <a:ext cx="1076325" cy="241300"/>
          </a:xfrm>
        </p:spPr>
        <p:txBody>
          <a:bodyPr/>
          <a:lstStyle>
            <a:lvl1pPr>
              <a:defRPr/>
            </a:lvl1pPr>
          </a:lstStyle>
          <a:p>
            <a:pPr>
              <a:defRPr/>
            </a:pPr>
            <a:r>
              <a:rPr lang="en-US" smtClean="0"/>
              <a:t>8/26/14</a:t>
            </a:r>
            <a:endParaRPr lang="en-US" dirty="0"/>
          </a:p>
        </p:txBody>
      </p:sp>
      <p:sp>
        <p:nvSpPr>
          <p:cNvPr id="7" name="Footer Placeholder 4"/>
          <p:cNvSpPr>
            <a:spLocks noGrp="1"/>
          </p:cNvSpPr>
          <p:nvPr>
            <p:ph type="ftr" sz="quarter" idx="21"/>
          </p:nvPr>
        </p:nvSpPr>
        <p:spPr/>
        <p:txBody>
          <a:bodyPr/>
          <a:lstStyle>
            <a:lvl1pPr>
              <a:defRPr/>
            </a:lvl1pPr>
          </a:lstStyle>
          <a:p>
            <a:pPr>
              <a:defRPr/>
            </a:pPr>
            <a:r>
              <a:rPr lang="en-US" smtClean="0"/>
              <a:t>T. Lackowski - CD-2/3 DOE Review</a:t>
            </a:r>
            <a:endParaRPr lang="en-US" b="1" dirty="0"/>
          </a:p>
        </p:txBody>
      </p:sp>
      <p:sp>
        <p:nvSpPr>
          <p:cNvPr id="8" name="Slide Number Placeholder 5"/>
          <p:cNvSpPr>
            <a:spLocks noGrp="1"/>
          </p:cNvSpPr>
          <p:nvPr>
            <p:ph type="sldNum" sz="quarter" idx="22"/>
          </p:nvPr>
        </p:nvSpPr>
        <p:spPr/>
        <p:txBody>
          <a:bodyPr/>
          <a:lstStyle>
            <a:lvl1pPr>
              <a:defRPr/>
            </a:lvl1pPr>
          </a:lstStyle>
          <a:p>
            <a:pPr>
              <a:defRPr/>
            </a:pPr>
            <a:fld id="{D5468A71-83C6-EF40-AD36-EC1683BCD1EF}" type="slidenum">
              <a:rPr lang="en-US"/>
              <a:pPr>
                <a:defRPr/>
              </a:pPr>
              <a:t>‹#›</a:t>
            </a:fld>
            <a:endParaRPr lang="en-US" dirty="0"/>
          </a:p>
        </p:txBody>
      </p:sp>
    </p:spTree>
    <p:extLst>
      <p:ext uri="{BB962C8B-B14F-4D97-AF65-F5344CB8AC3E}">
        <p14:creationId xmlns:p14="http://schemas.microsoft.com/office/powerpoint/2010/main" val="271488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6445250" y="6515100"/>
            <a:ext cx="1076325" cy="241300"/>
          </a:xfrm>
        </p:spPr>
        <p:txBody>
          <a:bodyPr/>
          <a:lstStyle>
            <a:lvl1pPr>
              <a:defRPr/>
            </a:lvl1pPr>
          </a:lstStyle>
          <a:p>
            <a:pPr>
              <a:defRPr/>
            </a:pPr>
            <a:r>
              <a:rPr lang="en-US" smtClean="0"/>
              <a:t>8/26/14</a:t>
            </a:r>
            <a:endParaRPr lang="en-US" dirty="0"/>
          </a:p>
        </p:txBody>
      </p:sp>
      <p:sp>
        <p:nvSpPr>
          <p:cNvPr id="4" name="Footer Placeholder 4"/>
          <p:cNvSpPr>
            <a:spLocks noGrp="1"/>
          </p:cNvSpPr>
          <p:nvPr>
            <p:ph type="ftr" sz="quarter" idx="15"/>
          </p:nvPr>
        </p:nvSpPr>
        <p:spPr/>
        <p:txBody>
          <a:bodyPr/>
          <a:lstStyle>
            <a:lvl1pPr>
              <a:defRPr/>
            </a:lvl1pPr>
          </a:lstStyle>
          <a:p>
            <a:pPr>
              <a:defRPr/>
            </a:pPr>
            <a:r>
              <a:rPr lang="en-US" smtClean="0"/>
              <a:t>T. Lackowski - CD-2/3 DOE Review</a:t>
            </a:r>
            <a:endParaRPr lang="en-US" b="1" dirty="0"/>
          </a:p>
        </p:txBody>
      </p:sp>
      <p:sp>
        <p:nvSpPr>
          <p:cNvPr id="5" name="Slide Number Placeholder 5"/>
          <p:cNvSpPr>
            <a:spLocks noGrp="1"/>
          </p:cNvSpPr>
          <p:nvPr>
            <p:ph type="sldNum" sz="quarter" idx="16"/>
          </p:nvPr>
        </p:nvSpPr>
        <p:spPr/>
        <p:txBody>
          <a:bodyPr/>
          <a:lstStyle>
            <a:lvl1pPr>
              <a:defRPr/>
            </a:lvl1pPr>
          </a:lstStyle>
          <a:p>
            <a:pPr>
              <a:defRPr/>
            </a:pPr>
            <a:fld id="{5D92DCEB-21D2-CD4C-B55A-F3EADD9B8B6E}" type="slidenum">
              <a:rPr lang="en-US"/>
              <a:pPr>
                <a:defRPr/>
              </a:pPr>
              <a:t>‹#›</a:t>
            </a:fld>
            <a:endParaRPr lang="en-US" dirty="0"/>
          </a:p>
        </p:txBody>
      </p:sp>
    </p:spTree>
    <p:extLst>
      <p:ext uri="{BB962C8B-B14F-4D97-AF65-F5344CB8AC3E}">
        <p14:creationId xmlns:p14="http://schemas.microsoft.com/office/powerpoint/2010/main" val="3378516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xfrm>
            <a:off x="6445250" y="6515100"/>
            <a:ext cx="1076325" cy="241300"/>
          </a:xfrm>
        </p:spPr>
        <p:txBody>
          <a:bodyPr/>
          <a:lstStyle>
            <a:lvl1pPr>
              <a:defRPr/>
            </a:lvl1pPr>
          </a:lstStyle>
          <a:p>
            <a:pPr>
              <a:defRPr/>
            </a:pPr>
            <a:r>
              <a:rPr lang="en-US" smtClean="0"/>
              <a:t>8/26/14</a:t>
            </a:r>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smtClean="0"/>
              <a:t>T. Lackowski - CD-2/3 DOE Review</a:t>
            </a:r>
            <a:endParaRPr lang="en-US" b="1" dirty="0"/>
          </a:p>
        </p:txBody>
      </p:sp>
      <p:sp>
        <p:nvSpPr>
          <p:cNvPr id="6" name="Slide Number Placeholder 5"/>
          <p:cNvSpPr>
            <a:spLocks noGrp="1"/>
          </p:cNvSpPr>
          <p:nvPr>
            <p:ph type="sldNum" sz="quarter" idx="16"/>
          </p:nvPr>
        </p:nvSpPr>
        <p:spPr/>
        <p:txBody>
          <a:bodyPr/>
          <a:lstStyle>
            <a:lvl1pPr>
              <a:defRPr/>
            </a:lvl1pPr>
          </a:lstStyle>
          <a:p>
            <a:pPr>
              <a:defRPr/>
            </a:pPr>
            <a:fld id="{D89B2117-9F9F-7143-9723-4103C8BEA5E0}" type="slidenum">
              <a:rPr lang="en-US"/>
              <a:pPr>
                <a:defRPr/>
              </a:pPr>
              <a:t>‹#›</a:t>
            </a:fld>
            <a:endParaRPr lang="en-US" dirty="0"/>
          </a:p>
        </p:txBody>
      </p:sp>
    </p:spTree>
    <p:extLst>
      <p:ext uri="{BB962C8B-B14F-4D97-AF65-F5344CB8AC3E}">
        <p14:creationId xmlns:p14="http://schemas.microsoft.com/office/powerpoint/2010/main" val="142806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out Line">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445250" y="6515100"/>
            <a:ext cx="1076325" cy="241300"/>
          </a:xfrm>
        </p:spPr>
        <p:txBody>
          <a:bodyPr/>
          <a:lstStyle>
            <a:lvl1pPr>
              <a:defRPr/>
            </a:lvl1pPr>
          </a:lstStyle>
          <a:p>
            <a:pPr>
              <a:defRPr/>
            </a:pPr>
            <a:r>
              <a:rPr lang="en-US" smtClean="0"/>
              <a:t>8/26/14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T. Lackowski - CD-2/3 DOE Review</a:t>
            </a:r>
            <a:endParaRPr lang="en-US" b="1" dirty="0"/>
          </a:p>
        </p:txBody>
      </p:sp>
      <p:sp>
        <p:nvSpPr>
          <p:cNvPr id="8" name="Slide Number Placeholder 5"/>
          <p:cNvSpPr>
            <a:spLocks noGrp="1"/>
          </p:cNvSpPr>
          <p:nvPr>
            <p:ph type="sldNum" sz="quarter" idx="12"/>
          </p:nvPr>
        </p:nvSpPr>
        <p:spPr/>
        <p:txBody>
          <a:bodyPr/>
          <a:lstStyle>
            <a:lvl1pPr>
              <a:defRPr/>
            </a:lvl1pPr>
          </a:lstStyle>
          <a:p>
            <a:pPr>
              <a:defRPr/>
            </a:pPr>
            <a:fld id="{B6EB6373-8500-2042-A196-2287B72DC720}" type="slidenum">
              <a:rPr lang="en-US"/>
              <a:pPr>
                <a:defRPr/>
              </a:pPr>
              <a:t>‹#›</a:t>
            </a:fld>
            <a:endParaRPr lang="en-US" dirty="0"/>
          </a:p>
        </p:txBody>
      </p:sp>
    </p:spTree>
    <p:extLst>
      <p:ext uri="{BB962C8B-B14F-4D97-AF65-F5344CB8AC3E}">
        <p14:creationId xmlns:p14="http://schemas.microsoft.com/office/powerpoint/2010/main" val="3983690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lIns="0" tIns="0" rIns="0" bIns="0" anchor="t" anchorCtr="0"/>
          <a:lstStyle>
            <a:lvl1pPr marL="0" algn="r">
              <a:defRPr sz="900">
                <a:solidFill>
                  <a:srgbClr val="154D81"/>
                </a:solidFill>
                <a:latin typeface="Helvetica"/>
              </a:defRPr>
            </a:lvl1pPr>
          </a:lstStyle>
          <a:p>
            <a:pPr>
              <a:defRPr/>
            </a:pPr>
            <a:r>
              <a:rPr lang="en-US" smtClean="0"/>
              <a:t>8/26/14</a:t>
            </a:r>
            <a:endParaRPr lang="en-US" dirty="0"/>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154D81"/>
                </a:solidFill>
                <a:latin typeface="Helvetica"/>
              </a:defRPr>
            </a:lvl1pPr>
          </a:lstStyle>
          <a:p>
            <a:pPr>
              <a:defRPr/>
            </a:pPr>
            <a:r>
              <a:rPr lang="en-US" smtClean="0"/>
              <a:t>T. Lackowski - CD-2/3 DOE Review</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lIns="0" tIns="0" rIns="0" bIns="0" anchor="t" anchorCtr="0"/>
          <a:lstStyle>
            <a:lvl1pPr marL="0" algn="l">
              <a:defRPr sz="900">
                <a:solidFill>
                  <a:srgbClr val="154D81"/>
                </a:solidFill>
                <a:latin typeface="Helvetica"/>
              </a:defRPr>
            </a:lvl1pPr>
          </a:lstStyle>
          <a:p>
            <a:pPr>
              <a:defRPr/>
            </a:pPr>
            <a:fld id="{762C15F7-22DB-1448-B34D-3F8D2909FD0C}" type="slidenum">
              <a:rPr lang="en-US"/>
              <a:pPr>
                <a:defRPr/>
              </a:pPr>
              <a:t>‹#›</a:t>
            </a:fld>
            <a:endParaRPr lang="en-US" dirty="0"/>
          </a:p>
        </p:txBody>
      </p:sp>
      <p:sp>
        <p:nvSpPr>
          <p:cNvPr id="4" name="TextBox 3"/>
          <p:cNvSpPr txBox="1"/>
          <p:nvPr userDrawn="1"/>
        </p:nvSpPr>
        <p:spPr>
          <a:xfrm>
            <a:off x="118529" y="6114990"/>
            <a:ext cx="840269" cy="400110"/>
          </a:xfrm>
          <a:prstGeom prst="rect">
            <a:avLst/>
          </a:prstGeom>
          <a:solidFill>
            <a:schemeClr val="bg1"/>
          </a:solidFill>
        </p:spPr>
        <p:txBody>
          <a:bodyPr wrap="none" rtlCol="0">
            <a:spAutoFit/>
          </a:bodyPr>
          <a:lstStyle/>
          <a:p>
            <a:r>
              <a:rPr lang="en-US" sz="2000" b="1" i="0" dirty="0" smtClean="0">
                <a:solidFill>
                  <a:schemeClr val="tx2"/>
                </a:solidFill>
                <a:latin typeface="Helvetica"/>
                <a:cs typeface="Helvetica"/>
              </a:rPr>
              <a:t>Mu2e</a:t>
            </a:r>
            <a:endParaRPr lang="en-US" sz="2000" b="1" i="0" dirty="0">
              <a:solidFill>
                <a:schemeClr val="tx2"/>
              </a:solidFill>
              <a:latin typeface="Helvetica"/>
              <a:cs typeface="Helvetica"/>
            </a:endParaRPr>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3996" r:id="rId3"/>
    <p:sldLayoutId id="2147483997" r:id="rId4"/>
    <p:sldLayoutId id="2147483998" r:id="rId5"/>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defTabSz="914400">
              <a:defRPr sz="900">
                <a:solidFill>
                  <a:srgbClr val="154D81"/>
                </a:solidFill>
                <a:latin typeface="Helvetica" charset="0"/>
                <a:cs typeface="Helvetica" charset="0"/>
              </a:defRPr>
            </a:lvl1pPr>
          </a:lstStyle>
          <a:p>
            <a:pPr>
              <a:defRPr/>
            </a:pPr>
            <a:r>
              <a:rPr lang="en-US" smtClean="0"/>
              <a:t>8/26/14</a:t>
            </a:r>
            <a:endParaRPr lang="en-US" dirty="0"/>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r>
              <a:rPr lang="en-US" smtClean="0"/>
              <a:t>T. Lackowski - CD-2/3 DOE Review</a:t>
            </a: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fld id="{ABC452BA-E2D2-7F48-9628-85048FBCF9B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ＭＳ Ｐゴシック"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7F7F7F"/>
          </a:solidFill>
          <a:latin typeface="Helvetica"/>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600" kern="1200">
          <a:solidFill>
            <a:srgbClr val="7F7F7F"/>
          </a:solidFill>
          <a:latin typeface="Helvetica"/>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1400" kern="1200">
          <a:solidFill>
            <a:srgbClr val="7F7F7F"/>
          </a:solidFill>
          <a:latin typeface="Helvetica"/>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565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dirty="0">
                <a:solidFill>
                  <a:schemeClr val="tx2"/>
                </a:solidFill>
                <a:latin typeface="Helvetica" charset="0"/>
              </a:rPr>
              <a:t>The Team</a:t>
            </a:r>
            <a:br>
              <a:rPr lang="en-US" dirty="0">
                <a:solidFill>
                  <a:schemeClr val="tx2"/>
                </a:solidFill>
                <a:latin typeface="Helvetica" charset="0"/>
              </a:rPr>
            </a:br>
            <a:r>
              <a:rPr lang="en-US" dirty="0">
                <a:solidFill>
                  <a:schemeClr val="tx2"/>
                </a:solidFill>
                <a:latin typeface="Helvetica" charset="0"/>
              </a:rPr>
              <a:t>WBS 3.0</a:t>
            </a:r>
          </a:p>
        </p:txBody>
      </p:sp>
      <p:sp>
        <p:nvSpPr>
          <p:cNvPr id="14338" name="Text Placeholder 2"/>
          <p:cNvSpPr>
            <a:spLocks noGrp="1"/>
          </p:cNvSpPr>
          <p:nvPr>
            <p:ph type="body" sz="quarter" idx="10"/>
          </p:nvPr>
        </p:nvSpPr>
        <p:spPr bwMode="auto">
          <a:xfrm>
            <a:off x="806450" y="4841875"/>
            <a:ext cx="7556500"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a:solidFill>
                  <a:schemeClr val="tx2"/>
                </a:solidFill>
                <a:latin typeface="Helvetica" charset="0"/>
              </a:rPr>
              <a:t>T. Lackowski</a:t>
            </a:r>
          </a:p>
          <a:p>
            <a:r>
              <a:rPr lang="en-US" dirty="0">
                <a:solidFill>
                  <a:schemeClr val="tx2"/>
                </a:solidFill>
                <a:latin typeface="Helvetica" charset="0"/>
              </a:rPr>
              <a:t>L2 Manager</a:t>
            </a:r>
          </a:p>
          <a:p>
            <a:r>
              <a:rPr lang="en-US" dirty="0" smtClean="0">
                <a:solidFill>
                  <a:schemeClr val="tx2"/>
                </a:solidFill>
                <a:latin typeface="Helvetica" charset="0"/>
              </a:rPr>
              <a:t>8/22/2014</a:t>
            </a:r>
            <a:endParaRPr lang="en-US" dirty="0">
              <a:solidFill>
                <a:schemeClr val="tx2"/>
              </a:solidFill>
              <a:latin typeface="Helvetica" charset="0"/>
            </a:endParaRPr>
          </a:p>
        </p:txBody>
      </p:sp>
      <p:pic>
        <p:nvPicPr>
          <p:cNvPr id="4" name="Picture 6"/>
          <p:cNvPicPr>
            <a:picLocks noChangeAspect="1" noChangeArrowheads="1"/>
          </p:cNvPicPr>
          <p:nvPr/>
        </p:nvPicPr>
        <p:blipFill>
          <a:blip r:embed="rId2"/>
          <a:srcRect/>
          <a:stretch>
            <a:fillRect/>
          </a:stretch>
        </p:blipFill>
        <p:spPr bwMode="auto">
          <a:xfrm>
            <a:off x="7472810" y="4348956"/>
            <a:ext cx="1219200" cy="700088"/>
          </a:xfrm>
          <a:prstGeom prst="rect">
            <a:avLst/>
          </a:prstGeom>
          <a:noFill/>
          <a:ln w="25400">
            <a:noFill/>
            <a:miter lim="800000"/>
            <a:headEnd/>
            <a:tailEnd/>
          </a:ln>
        </p:spPr>
      </p:pic>
      <p:sp>
        <p:nvSpPr>
          <p:cNvPr id="3" name="Rectangle 2"/>
          <p:cNvSpPr/>
          <p:nvPr/>
        </p:nvSpPr>
        <p:spPr>
          <a:xfrm>
            <a:off x="84667" y="5873750"/>
            <a:ext cx="9144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4317999" y="1143000"/>
            <a:ext cx="4275667"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0025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Emergencies</a:t>
            </a:r>
            <a:endParaRPr lang="en-US" dirty="0"/>
          </a:p>
        </p:txBody>
      </p:sp>
      <p:sp>
        <p:nvSpPr>
          <p:cNvPr id="3" name="Content Placeholder 2"/>
          <p:cNvSpPr>
            <a:spLocks noGrp="1"/>
          </p:cNvSpPr>
          <p:nvPr>
            <p:ph idx="1"/>
          </p:nvPr>
        </p:nvSpPr>
        <p:spPr/>
        <p:txBody>
          <a:bodyPr/>
          <a:lstStyle/>
          <a:p>
            <a:r>
              <a:rPr lang="en-US" dirty="0" smtClean="0"/>
              <a:t>Voice alarm will describe type of emergency and action to be taken.</a:t>
            </a:r>
          </a:p>
          <a:p>
            <a:r>
              <a:rPr lang="en-US" dirty="0" smtClean="0"/>
              <a:t>Exit the building through the south stairways, do not use north stairs unless voice command states differently.</a:t>
            </a:r>
          </a:p>
          <a:p>
            <a:r>
              <a:rPr lang="en-US" dirty="0" smtClean="0"/>
              <a:t>Leave all belongings and walk steadily towards the exit.</a:t>
            </a:r>
          </a:p>
          <a:p>
            <a:r>
              <a:rPr lang="en-US" dirty="0" smtClean="0"/>
              <a:t>Stay in area of refuge until given the all clear.</a:t>
            </a:r>
          </a:p>
          <a:p>
            <a:endParaRPr lang="en-US" dirty="0"/>
          </a:p>
          <a:p>
            <a:pPr marL="0" indent="0">
              <a:buNone/>
            </a:pPr>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8/26/14</a:t>
            </a:r>
            <a:endParaRPr lang="en-US" dirty="0"/>
          </a:p>
        </p:txBody>
      </p:sp>
      <p:sp>
        <p:nvSpPr>
          <p:cNvPr id="5" name="Footer Placeholder 4"/>
          <p:cNvSpPr>
            <a:spLocks noGrp="1"/>
          </p:cNvSpPr>
          <p:nvPr>
            <p:ph type="ftr" sz="quarter" idx="11"/>
          </p:nvPr>
        </p:nvSpPr>
        <p:spPr/>
        <p:txBody>
          <a:bodyPr/>
          <a:lstStyle/>
          <a:p>
            <a:pPr>
              <a:defRPr/>
            </a:pPr>
            <a:r>
              <a:rPr lang="en-US" smtClean="0"/>
              <a:t>T. Lackowski - CD-2/3 DOE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2</a:t>
            </a:fld>
            <a:endParaRPr lang="en-US" dirty="0"/>
          </a:p>
        </p:txBody>
      </p:sp>
    </p:spTree>
    <p:extLst>
      <p:ext uri="{BB962C8B-B14F-4D97-AF65-F5344CB8AC3E}">
        <p14:creationId xmlns:p14="http://schemas.microsoft.com/office/powerpoint/2010/main" val="1898032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Coordinators</a:t>
            </a:r>
            <a:endParaRPr lang="en-US" dirty="0"/>
          </a:p>
        </p:txBody>
      </p:sp>
      <p:sp>
        <p:nvSpPr>
          <p:cNvPr id="4" name="Date Placeholder 3"/>
          <p:cNvSpPr>
            <a:spLocks noGrp="1"/>
          </p:cNvSpPr>
          <p:nvPr>
            <p:ph type="dt" sz="half" idx="10"/>
          </p:nvPr>
        </p:nvSpPr>
        <p:spPr/>
        <p:txBody>
          <a:bodyPr/>
          <a:lstStyle/>
          <a:p>
            <a:pPr>
              <a:defRPr/>
            </a:pPr>
            <a:r>
              <a:rPr lang="en-US" smtClean="0"/>
              <a:t>8/26/14</a:t>
            </a:r>
            <a:endParaRPr lang="en-US" dirty="0"/>
          </a:p>
        </p:txBody>
      </p:sp>
      <p:sp>
        <p:nvSpPr>
          <p:cNvPr id="5" name="Footer Placeholder 4"/>
          <p:cNvSpPr>
            <a:spLocks noGrp="1"/>
          </p:cNvSpPr>
          <p:nvPr>
            <p:ph type="ftr" sz="quarter" idx="11"/>
          </p:nvPr>
        </p:nvSpPr>
        <p:spPr/>
        <p:txBody>
          <a:bodyPr/>
          <a:lstStyle/>
          <a:p>
            <a:pPr>
              <a:defRPr/>
            </a:pPr>
            <a:r>
              <a:rPr lang="en-US" smtClean="0"/>
              <a:t>T. Lackowski - CD-2/3 DOE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3</a:t>
            </a:fld>
            <a:endParaRPr lang="en-US" dirty="0"/>
          </a:p>
        </p:txBody>
      </p:sp>
      <p:sp>
        <p:nvSpPr>
          <p:cNvPr id="7" name="Content Placeholder 6"/>
          <p:cNvSpPr>
            <a:spLocks noGrp="1"/>
          </p:cNvSpPr>
          <p:nvPr>
            <p:ph idx="1"/>
          </p:nvPr>
        </p:nvSpPr>
        <p:spPr>
          <a:xfrm>
            <a:off x="5724526" y="4979986"/>
            <a:ext cx="190500" cy="491333"/>
          </a:xfrm>
        </p:spPr>
        <p:txBody>
          <a:bodyPr/>
          <a:lstStyle/>
          <a:p>
            <a:pPr marL="0" indent="0">
              <a:buNone/>
            </a:pPr>
            <a:r>
              <a:rPr lang="en-US" dirty="0" smtClean="0"/>
              <a:t> </a:t>
            </a:r>
            <a:endParaRPr lang="en-US" dirty="0"/>
          </a:p>
        </p:txBody>
      </p:sp>
      <p:pic>
        <p:nvPicPr>
          <p:cNvPr id="9" name="Picture 4" descr="C:\Users\tomski\Desktop\TR Winn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538" y="1232812"/>
            <a:ext cx="4706937" cy="3530203"/>
          </a:xfrm>
          <a:prstGeom prst="ellipse">
            <a:avLst/>
          </a:prstGeom>
          <a:ln w="63500" cap="rnd">
            <a:solidFill>
              <a:srgbClr val="333333"/>
            </a:solidFill>
          </a:ln>
          <a:effectLst>
            <a:outerShdw blurRad="381000" dist="292100" dir="5400000" sx="-80000" sy="-18000" rotWithShape="0">
              <a:srgbClr val="000000">
                <a:alpha val="22000"/>
              </a:srgbClr>
            </a:outerShdw>
            <a:reflection blurRad="6350" stA="50000" endA="300" endPos="55500" dist="50800" dir="5400000" sy="-100000" algn="bl" rotWithShape="0"/>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4300" y="1933575"/>
            <a:ext cx="1838325" cy="1200329"/>
          </a:xfrm>
          <a:prstGeom prst="rect">
            <a:avLst/>
          </a:prstGeom>
          <a:noFill/>
        </p:spPr>
        <p:txBody>
          <a:bodyPr wrap="square" rtlCol="0">
            <a:spAutoFit/>
          </a:bodyPr>
          <a:lstStyle/>
          <a:p>
            <a:r>
              <a:rPr lang="en-US" b="1" dirty="0" smtClean="0"/>
              <a:t>Construction Coordinator Tim Trout</a:t>
            </a:r>
            <a:endParaRPr lang="en-US" b="1" dirty="0"/>
          </a:p>
        </p:txBody>
      </p:sp>
      <p:sp>
        <p:nvSpPr>
          <p:cNvPr id="11" name="TextBox 10"/>
          <p:cNvSpPr txBox="1"/>
          <p:nvPr/>
        </p:nvSpPr>
        <p:spPr>
          <a:xfrm>
            <a:off x="7143750" y="1933575"/>
            <a:ext cx="1771650" cy="1569660"/>
          </a:xfrm>
          <a:prstGeom prst="rect">
            <a:avLst/>
          </a:prstGeom>
          <a:noFill/>
        </p:spPr>
        <p:txBody>
          <a:bodyPr wrap="square" rtlCol="0">
            <a:spAutoFit/>
          </a:bodyPr>
          <a:lstStyle/>
          <a:p>
            <a:r>
              <a:rPr lang="en-US" b="1" dirty="0" smtClean="0"/>
              <a:t>Design Coordinator</a:t>
            </a:r>
          </a:p>
          <a:p>
            <a:r>
              <a:rPr lang="en-US" b="1" dirty="0" smtClean="0"/>
              <a:t>Ron </a:t>
            </a:r>
            <a:r>
              <a:rPr lang="en-US" b="1" dirty="0" err="1" smtClean="0"/>
              <a:t>Jedziniak</a:t>
            </a:r>
            <a:endParaRPr lang="en-US" b="1" dirty="0"/>
          </a:p>
        </p:txBody>
      </p:sp>
    </p:spTree>
    <p:extLst>
      <p:ext uri="{BB962C8B-B14F-4D97-AF65-F5344CB8AC3E}">
        <p14:creationId xmlns:p14="http://schemas.microsoft.com/office/powerpoint/2010/main" val="4221382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Conventional Support </a:t>
            </a:r>
            <a:r>
              <a:rPr lang="en-US" dirty="0" smtClean="0"/>
              <a:t>Team </a:t>
            </a:r>
            <a:endParaRPr lang="en-US" dirty="0"/>
          </a:p>
        </p:txBody>
      </p:sp>
      <p:sp>
        <p:nvSpPr>
          <p:cNvPr id="4" name="Date Placeholder 3"/>
          <p:cNvSpPr>
            <a:spLocks noGrp="1"/>
          </p:cNvSpPr>
          <p:nvPr>
            <p:ph type="dt" sz="half" idx="10"/>
          </p:nvPr>
        </p:nvSpPr>
        <p:spPr/>
        <p:txBody>
          <a:bodyPr/>
          <a:lstStyle/>
          <a:p>
            <a:pPr>
              <a:defRPr/>
            </a:pPr>
            <a:r>
              <a:rPr lang="en-US" smtClean="0"/>
              <a:t>8/26/14</a:t>
            </a:r>
            <a:endParaRPr lang="en-US" dirty="0"/>
          </a:p>
        </p:txBody>
      </p:sp>
      <p:sp>
        <p:nvSpPr>
          <p:cNvPr id="5" name="Footer Placeholder 4"/>
          <p:cNvSpPr>
            <a:spLocks noGrp="1"/>
          </p:cNvSpPr>
          <p:nvPr>
            <p:ph type="ftr" sz="quarter" idx="11"/>
          </p:nvPr>
        </p:nvSpPr>
        <p:spPr/>
        <p:txBody>
          <a:bodyPr/>
          <a:lstStyle/>
          <a:p>
            <a:pPr>
              <a:defRPr/>
            </a:pPr>
            <a:r>
              <a:rPr lang="en-US" smtClean="0"/>
              <a:t>T. Lackowski - CD-2/3 DOE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4</a:t>
            </a:fld>
            <a:endParaRPr lang="en-US" dirty="0"/>
          </a:p>
        </p:txBody>
      </p:sp>
      <p:pic>
        <p:nvPicPr>
          <p:cNvPr id="7"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40476" y="1088732"/>
            <a:ext cx="1566476" cy="170209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2540476" y="2915614"/>
            <a:ext cx="1552575" cy="400110"/>
          </a:xfrm>
          <a:prstGeom prst="rect">
            <a:avLst/>
          </a:prstGeom>
          <a:noFill/>
        </p:spPr>
        <p:txBody>
          <a:bodyPr wrap="square" rtlCol="0">
            <a:spAutoFit/>
          </a:bodyPr>
          <a:lstStyle/>
          <a:p>
            <a:r>
              <a:rPr lang="en-US" sz="1000" b="1" dirty="0" smtClean="0"/>
              <a:t>Lee Hammond –VE Coordinator</a:t>
            </a:r>
            <a:endParaRPr lang="en-US" sz="1000" b="1" dirty="0"/>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422" y="3435887"/>
            <a:ext cx="1784530" cy="18982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0" name="TextBox 9"/>
          <p:cNvSpPr txBox="1"/>
          <p:nvPr/>
        </p:nvSpPr>
        <p:spPr>
          <a:xfrm>
            <a:off x="2362027" y="5583079"/>
            <a:ext cx="1552575" cy="246221"/>
          </a:xfrm>
          <a:prstGeom prst="rect">
            <a:avLst/>
          </a:prstGeom>
          <a:noFill/>
        </p:spPr>
        <p:txBody>
          <a:bodyPr wrap="square" rtlCol="0">
            <a:spAutoFit/>
          </a:bodyPr>
          <a:lstStyle/>
          <a:p>
            <a:r>
              <a:rPr lang="en-US" sz="1000" b="1" dirty="0" smtClean="0"/>
              <a:t>Randy </a:t>
            </a:r>
            <a:r>
              <a:rPr lang="en-US" sz="1000" b="1" dirty="0" err="1" smtClean="0"/>
              <a:t>Wielgos</a:t>
            </a:r>
            <a:r>
              <a:rPr lang="en-US" sz="1000" b="1" dirty="0" smtClean="0"/>
              <a:t> Electrical </a:t>
            </a:r>
            <a:endParaRPr lang="en-US" sz="1000" b="1" dirty="0"/>
          </a:p>
        </p:txBody>
      </p:sp>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7833" y="3932492"/>
            <a:ext cx="1591111" cy="15475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2" name="TextBox 11"/>
          <p:cNvSpPr txBox="1"/>
          <p:nvPr/>
        </p:nvSpPr>
        <p:spPr>
          <a:xfrm>
            <a:off x="6967102" y="5629245"/>
            <a:ext cx="1552575" cy="400110"/>
          </a:xfrm>
          <a:prstGeom prst="rect">
            <a:avLst/>
          </a:prstGeom>
          <a:noFill/>
        </p:spPr>
        <p:txBody>
          <a:bodyPr wrap="square" rtlCol="0">
            <a:spAutoFit/>
          </a:bodyPr>
          <a:lstStyle/>
          <a:p>
            <a:r>
              <a:rPr lang="en-US" sz="1000" b="1" dirty="0" smtClean="0"/>
              <a:t>Mike Gardner–Project Controls</a:t>
            </a:r>
            <a:endParaRPr lang="en-US" sz="1000" b="1" dirty="0"/>
          </a:p>
        </p:txBody>
      </p:sp>
      <p:pic>
        <p:nvPicPr>
          <p:cNvPr id="13" name="Picture 8" descr="C:\Users\tomski\AppData\Local\Microsoft\Windows\Temporary Internet Files\Content.Outlook\UWU80GBW\DSC0885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212" y="1141323"/>
            <a:ext cx="1743076" cy="16035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4" name="TextBox 13"/>
          <p:cNvSpPr txBox="1"/>
          <p:nvPr/>
        </p:nvSpPr>
        <p:spPr>
          <a:xfrm>
            <a:off x="4627563" y="2916608"/>
            <a:ext cx="1552575" cy="400110"/>
          </a:xfrm>
          <a:prstGeom prst="rect">
            <a:avLst/>
          </a:prstGeom>
          <a:noFill/>
        </p:spPr>
        <p:txBody>
          <a:bodyPr wrap="square" rtlCol="0">
            <a:spAutoFit/>
          </a:bodyPr>
          <a:lstStyle/>
          <a:p>
            <a:r>
              <a:rPr lang="en-US" sz="1000" b="1" dirty="0" smtClean="0"/>
              <a:t>Jim </a:t>
            </a:r>
            <a:r>
              <a:rPr lang="en-US" sz="1000" b="1" dirty="0" err="1" smtClean="0"/>
              <a:t>Niehoff</a:t>
            </a:r>
            <a:r>
              <a:rPr lang="en-US" sz="1000" b="1" dirty="0" smtClean="0"/>
              <a:t> –Life Safety / Fire Protection detection</a:t>
            </a:r>
            <a:endParaRPr lang="en-US" sz="1000" b="1" dirty="0"/>
          </a:p>
        </p:txBody>
      </p:sp>
      <p:pic>
        <p:nvPicPr>
          <p:cNvPr id="1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42601" y="1095375"/>
            <a:ext cx="1678120" cy="16954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6" name="TextBox 15"/>
          <p:cNvSpPr txBox="1"/>
          <p:nvPr/>
        </p:nvSpPr>
        <p:spPr>
          <a:xfrm>
            <a:off x="609600" y="2948308"/>
            <a:ext cx="1552575" cy="246221"/>
          </a:xfrm>
          <a:prstGeom prst="rect">
            <a:avLst/>
          </a:prstGeom>
          <a:noFill/>
        </p:spPr>
        <p:txBody>
          <a:bodyPr wrap="square" rtlCol="0">
            <a:spAutoFit/>
          </a:bodyPr>
          <a:lstStyle/>
          <a:p>
            <a:r>
              <a:rPr lang="en-US" sz="1000" b="1" dirty="0" smtClean="0"/>
              <a:t>Chuck </a:t>
            </a:r>
            <a:r>
              <a:rPr lang="en-US" sz="1000" b="1" dirty="0" err="1" smtClean="0"/>
              <a:t>Federowicz</a:t>
            </a:r>
            <a:r>
              <a:rPr lang="en-US" sz="1000" b="1" dirty="0" smtClean="0"/>
              <a:t> - Civil</a:t>
            </a:r>
            <a:endParaRPr lang="en-US" sz="1000" b="1" dirty="0"/>
          </a:p>
        </p:txBody>
      </p:sp>
      <p:sp>
        <p:nvSpPr>
          <p:cNvPr id="17" name="TextBox 16"/>
          <p:cNvSpPr txBox="1"/>
          <p:nvPr/>
        </p:nvSpPr>
        <p:spPr>
          <a:xfrm>
            <a:off x="7248524" y="3213796"/>
            <a:ext cx="1552575" cy="553998"/>
          </a:xfrm>
          <a:prstGeom prst="rect">
            <a:avLst/>
          </a:prstGeom>
          <a:noFill/>
        </p:spPr>
        <p:txBody>
          <a:bodyPr wrap="square" rtlCol="0">
            <a:spAutoFit/>
          </a:bodyPr>
          <a:lstStyle/>
          <a:p>
            <a:r>
              <a:rPr lang="en-US" sz="1000" b="1" dirty="0" smtClean="0"/>
              <a:t>Emil </a:t>
            </a:r>
            <a:r>
              <a:rPr lang="en-US" sz="1000" b="1" dirty="0" err="1" smtClean="0"/>
              <a:t>Huedem</a:t>
            </a:r>
            <a:r>
              <a:rPr lang="en-US" sz="1000" b="1" dirty="0" smtClean="0"/>
              <a:t> – HVAC, Process Water Sustainability</a:t>
            </a:r>
            <a:endParaRPr lang="en-US" sz="1000" b="1" dirty="0"/>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0436" y="968973"/>
            <a:ext cx="1428750" cy="21466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2" descr="C:\Users\tomski\Desktop\sd  16OCT08 1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601998"/>
            <a:ext cx="1609725" cy="1878013"/>
          </a:xfrm>
          <a:prstGeom prst="ellipse">
            <a:avLst/>
          </a:prstGeom>
          <a:ln w="63500" cap="rnd">
            <a:solidFill>
              <a:srgbClr val="333333"/>
            </a:solidFill>
          </a:ln>
          <a:effectLst>
            <a:glow rad="101600">
              <a:schemeClr val="accent3">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05373" y="5706189"/>
            <a:ext cx="1552575" cy="246221"/>
          </a:xfrm>
          <a:prstGeom prst="rect">
            <a:avLst/>
          </a:prstGeom>
          <a:noFill/>
        </p:spPr>
        <p:txBody>
          <a:bodyPr wrap="square" rtlCol="0">
            <a:spAutoFit/>
          </a:bodyPr>
          <a:lstStyle/>
          <a:p>
            <a:r>
              <a:rPr lang="en-US" sz="1000" b="1" dirty="0" smtClean="0"/>
              <a:t>Steve Dixon Architect</a:t>
            </a:r>
            <a:endParaRPr lang="en-US" sz="1000" b="1" dirty="0"/>
          </a:p>
        </p:txBody>
      </p:sp>
      <p:pic>
        <p:nvPicPr>
          <p:cNvPr id="2051" name="Picture 3" descr="C:\Users\tomski\AppData\Local\Microsoft\Windows\Temporary Internet Files\Content.Outlook\UWU80GBW\Sandr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27563" y="3490795"/>
            <a:ext cx="1714182" cy="185443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789170" y="5581590"/>
            <a:ext cx="1552575" cy="400110"/>
          </a:xfrm>
          <a:prstGeom prst="rect">
            <a:avLst/>
          </a:prstGeom>
          <a:noFill/>
        </p:spPr>
        <p:txBody>
          <a:bodyPr wrap="square" rtlCol="0">
            <a:spAutoFit/>
          </a:bodyPr>
          <a:lstStyle/>
          <a:p>
            <a:r>
              <a:rPr lang="en-US" sz="1000" b="1" dirty="0" smtClean="0"/>
              <a:t>Sandra </a:t>
            </a:r>
            <a:r>
              <a:rPr lang="en-US" sz="1000" b="1" dirty="0" err="1" smtClean="0"/>
              <a:t>Efstathiou</a:t>
            </a:r>
            <a:r>
              <a:rPr lang="en-US" sz="1000" b="1" dirty="0" smtClean="0"/>
              <a:t> – Procurement Officer</a:t>
            </a:r>
            <a:endParaRPr lang="en-US" sz="1000" b="1" dirty="0"/>
          </a:p>
        </p:txBody>
      </p:sp>
    </p:spTree>
    <p:extLst>
      <p:ext uri="{BB962C8B-B14F-4D97-AF65-F5344CB8AC3E}">
        <p14:creationId xmlns:p14="http://schemas.microsoft.com/office/powerpoint/2010/main" val="3561709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Consultants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8/26/14</a:t>
            </a:r>
            <a:endParaRPr lang="en-US" dirty="0"/>
          </a:p>
        </p:txBody>
      </p:sp>
      <p:sp>
        <p:nvSpPr>
          <p:cNvPr id="5" name="Footer Placeholder 4"/>
          <p:cNvSpPr>
            <a:spLocks noGrp="1"/>
          </p:cNvSpPr>
          <p:nvPr>
            <p:ph type="ftr" sz="quarter" idx="11"/>
          </p:nvPr>
        </p:nvSpPr>
        <p:spPr/>
        <p:txBody>
          <a:bodyPr/>
          <a:lstStyle/>
          <a:p>
            <a:pPr>
              <a:defRPr/>
            </a:pPr>
            <a:r>
              <a:rPr lang="en-US" smtClean="0"/>
              <a:t>T. Lackowski - CD-2/3 DOE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5</a:t>
            </a:fld>
            <a:endParaRPr lang="en-US" dirty="0"/>
          </a:p>
        </p:txBody>
      </p:sp>
    </p:spTree>
    <p:extLst>
      <p:ext uri="{BB962C8B-B14F-4D97-AF65-F5344CB8AC3E}">
        <p14:creationId xmlns:p14="http://schemas.microsoft.com/office/powerpoint/2010/main" val="4035293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Team </a:t>
            </a:r>
            <a:r>
              <a:rPr lang="en-US" dirty="0" smtClean="0"/>
              <a:t>M</a:t>
            </a:r>
            <a:r>
              <a:rPr lang="en-US" dirty="0" smtClean="0"/>
              <a:t>embers</a:t>
            </a:r>
            <a:endParaRPr lang="en-US" dirty="0"/>
          </a:p>
        </p:txBody>
      </p:sp>
      <p:sp>
        <p:nvSpPr>
          <p:cNvPr id="3" name="Content Placeholder 2"/>
          <p:cNvSpPr>
            <a:spLocks noGrp="1"/>
          </p:cNvSpPr>
          <p:nvPr>
            <p:ph idx="1"/>
          </p:nvPr>
        </p:nvSpPr>
        <p:spPr/>
        <p:txBody>
          <a:bodyPr/>
          <a:lstStyle/>
          <a:p>
            <a:r>
              <a:rPr lang="en-US" dirty="0" smtClean="0"/>
              <a:t>Brian </a:t>
            </a:r>
            <a:r>
              <a:rPr lang="en-US" dirty="0" err="1" smtClean="0"/>
              <a:t>Drendel</a:t>
            </a:r>
            <a:r>
              <a:rPr lang="en-US" dirty="0" smtClean="0"/>
              <a:t> is level 3 for the purchase and installation of site communications wiring to the building.</a:t>
            </a:r>
          </a:p>
          <a:p>
            <a:pPr lvl="1"/>
            <a:r>
              <a:rPr lang="en-US" dirty="0" smtClean="0"/>
              <a:t>In order to take Beneficial Occupancy there needs to be a FIRUS panel connected to the site system.  The fire panel, sump pump monitoring and security systems are connected to FIRUS.  </a:t>
            </a:r>
            <a:r>
              <a:rPr lang="en-US" dirty="0" err="1" smtClean="0"/>
              <a:t>Metesys</a:t>
            </a:r>
            <a:r>
              <a:rPr lang="en-US" dirty="0" smtClean="0"/>
              <a:t> for HVAC controls uses a 24 pair control.  </a:t>
            </a:r>
          </a:p>
          <a:p>
            <a:pPr lvl="1"/>
            <a:r>
              <a:rPr lang="en-US" dirty="0" smtClean="0"/>
              <a:t>For economy all of the required communication wiring will be pulled at the same time.</a:t>
            </a:r>
          </a:p>
          <a:p>
            <a:r>
              <a:rPr lang="en-US" dirty="0" smtClean="0"/>
              <a:t>Rick Coleman is level 3 for fabricating the steel plates (existing steel in </a:t>
            </a:r>
            <a:r>
              <a:rPr lang="en-US" dirty="0" err="1" smtClean="0"/>
              <a:t>railyard</a:t>
            </a:r>
            <a:r>
              <a:rPr lang="en-US" dirty="0" smtClean="0"/>
              <a:t>)that make up the Beam Absorber core.  The safest way to install these plates is to have the building subcontractor install with heavy equipment.  The installation of the plates is in the subcontract.</a:t>
            </a:r>
            <a:endParaRPr lang="en-US" dirty="0"/>
          </a:p>
        </p:txBody>
      </p:sp>
      <p:sp>
        <p:nvSpPr>
          <p:cNvPr id="4" name="Date Placeholder 3"/>
          <p:cNvSpPr>
            <a:spLocks noGrp="1"/>
          </p:cNvSpPr>
          <p:nvPr>
            <p:ph type="dt" sz="half" idx="10"/>
          </p:nvPr>
        </p:nvSpPr>
        <p:spPr/>
        <p:txBody>
          <a:bodyPr/>
          <a:lstStyle/>
          <a:p>
            <a:pPr>
              <a:defRPr/>
            </a:pPr>
            <a:r>
              <a:rPr lang="en-US" smtClean="0"/>
              <a:t>8/26/14</a:t>
            </a:r>
            <a:endParaRPr lang="en-US" dirty="0"/>
          </a:p>
        </p:txBody>
      </p:sp>
      <p:sp>
        <p:nvSpPr>
          <p:cNvPr id="5" name="Footer Placeholder 4"/>
          <p:cNvSpPr>
            <a:spLocks noGrp="1"/>
          </p:cNvSpPr>
          <p:nvPr>
            <p:ph type="ftr" sz="quarter" idx="11"/>
          </p:nvPr>
        </p:nvSpPr>
        <p:spPr/>
        <p:txBody>
          <a:bodyPr/>
          <a:lstStyle/>
          <a:p>
            <a:pPr>
              <a:defRPr/>
            </a:pPr>
            <a:r>
              <a:rPr lang="en-US" smtClean="0"/>
              <a:t>T. Lackowski - CD-2/3 DOE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6</a:t>
            </a:fld>
            <a:endParaRPr lang="en-US" dirty="0"/>
          </a:p>
        </p:txBody>
      </p:sp>
    </p:spTree>
    <p:extLst>
      <p:ext uri="{BB962C8B-B14F-4D97-AF65-F5344CB8AC3E}">
        <p14:creationId xmlns:p14="http://schemas.microsoft.com/office/powerpoint/2010/main" val="908246663"/>
      </p:ext>
    </p:extLst>
  </p:cSld>
  <p:clrMapOvr>
    <a:masterClrMapping/>
  </p:clrMapOvr>
</p:sld>
</file>

<file path=ppt/theme/theme1.xml><?xml version="1.0" encoding="utf-8"?>
<a:theme xmlns:a="http://schemas.openxmlformats.org/drawingml/2006/main" name="FermilabTemplate">
  <a:themeElements>
    <a:clrScheme name="Custom 2">
      <a:dk1>
        <a:srgbClr val="404040"/>
      </a:dk1>
      <a:lt1>
        <a:srgbClr val="FFFFFF"/>
      </a:lt1>
      <a:dk2>
        <a:srgbClr val="154D81"/>
      </a:dk2>
      <a:lt2>
        <a:srgbClr val="FFFFFF"/>
      </a:lt2>
      <a:accent1>
        <a:srgbClr val="82D2E6"/>
      </a:accent1>
      <a:accent2>
        <a:srgbClr val="1997B7"/>
      </a:accent2>
      <a:accent3>
        <a:srgbClr val="DA592A"/>
      </a:accent3>
      <a:accent4>
        <a:srgbClr val="BD1F24"/>
      </a:accent4>
      <a:accent5>
        <a:srgbClr val="519A24"/>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a:dk1>
        <a:srgbClr val="074184"/>
      </a:dk1>
      <a:lt1>
        <a:srgbClr val="FFFFFF"/>
      </a:lt1>
      <a:dk2>
        <a:srgbClr val="074184"/>
      </a:dk2>
      <a:lt2>
        <a:srgbClr val="FFFCF3"/>
      </a:lt2>
      <a:accent1>
        <a:srgbClr val="70C3DC"/>
      </a:accent1>
      <a:accent2>
        <a:srgbClr val="E14825"/>
      </a:accent2>
      <a:accent3>
        <a:srgbClr val="399F3C"/>
      </a:accent3>
      <a:accent4>
        <a:srgbClr val="800F1B"/>
      </a:accent4>
      <a:accent5>
        <a:srgbClr val="1997B7"/>
      </a:accent5>
      <a:accent6>
        <a:srgbClr val="40404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FermilabTemplate.potx</Template>
  <TotalTime>16086</TotalTime>
  <Words>292</Words>
  <Application>Microsoft Office PowerPoint</Application>
  <PresentationFormat>On-screen Show (4:3)</PresentationFormat>
  <Paragraphs>45</Paragraphs>
  <Slides>6</Slides>
  <Notes>0</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FermilabTemplate</vt:lpstr>
      <vt:lpstr>Fermilab: Footer Only</vt:lpstr>
      <vt:lpstr>The Team WBS 3.0</vt:lpstr>
      <vt:lpstr>Emergencies</vt:lpstr>
      <vt:lpstr>Coordinators</vt:lpstr>
      <vt:lpstr>Conventional Support Team </vt:lpstr>
      <vt:lpstr>Consultants</vt:lpstr>
      <vt:lpstr>AD Team Members</vt:lpstr>
    </vt:vector>
  </TitlesOfParts>
  <Company>Sandbox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Thomas W. Lackowski x3640 06758N</cp:lastModifiedBy>
  <cp:revision>653</cp:revision>
  <cp:lastPrinted>2014-08-25T15:35:18Z</cp:lastPrinted>
  <dcterms:created xsi:type="dcterms:W3CDTF">2014-06-06T16:34:32Z</dcterms:created>
  <dcterms:modified xsi:type="dcterms:W3CDTF">2014-10-03T14:25:52Z</dcterms:modified>
</cp:coreProperties>
</file>