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0" r:id="rId17"/>
    <p:sldId id="269" r:id="rId18"/>
    <p:sldId id="271" r:id="rId19"/>
    <p:sldId id="273" r:id="rId20"/>
    <p:sldId id="278" r:id="rId21"/>
    <p:sldId id="274" r:id="rId22"/>
    <p:sldId id="275" r:id="rId23"/>
    <p:sldId id="276" r:id="rId24"/>
    <p:sldId id="277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776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"/><Relationship Id="rId4" Type="http://schemas.openxmlformats.org/officeDocument/2006/relationships/image" Target="../media/image13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WBS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475.04.08 Field Mapping System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682628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Michael Tartaglia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L3 for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Magnetic Field Mapping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DOE CD-2 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Review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October 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21-24, 2014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2466" y="6099290"/>
            <a:ext cx="714754" cy="68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851658"/>
            <a:ext cx="8798442" cy="4987867"/>
          </a:xfrm>
        </p:spPr>
        <p:txBody>
          <a:bodyPr/>
          <a:lstStyle/>
          <a:p>
            <a:r>
              <a:rPr lang="en-US" dirty="0" smtClean="0"/>
              <a:t>TS Collimator In-Situ Sensors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250723"/>
            <a:ext cx="2923032" cy="2395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8291" y="4208211"/>
            <a:ext cx="2264664" cy="20909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6275" y="3576418"/>
            <a:ext cx="276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TS1 Collimator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16" y="889201"/>
            <a:ext cx="3410712" cy="28041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16" y="4111924"/>
            <a:ext cx="3230880" cy="20543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50516" y="3576418"/>
            <a:ext cx="276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TS5 Collimator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0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851658"/>
            <a:ext cx="8915400" cy="5342108"/>
          </a:xfrm>
        </p:spPr>
        <p:txBody>
          <a:bodyPr/>
          <a:lstStyle/>
          <a:p>
            <a:r>
              <a:rPr lang="en-US" dirty="0" smtClean="0"/>
              <a:t>Electron Transport Test</a:t>
            </a:r>
          </a:p>
          <a:p>
            <a:pPr lvl="1"/>
            <a:r>
              <a:rPr lang="en-US" dirty="0" smtClean="0"/>
              <a:t>Off project; design &amp; cost studied under Field Mapping WBS</a:t>
            </a:r>
          </a:p>
          <a:p>
            <a:pPr lvl="1"/>
            <a:r>
              <a:rPr lang="en-US" dirty="0" smtClean="0"/>
              <a:t>Validate transport from primary target region through TS1,3,5 collimators to stopping target in “final magnetic configuration”</a:t>
            </a:r>
          </a:p>
          <a:p>
            <a:pPr lvl="2"/>
            <a:r>
              <a:rPr lang="en-US" dirty="0" smtClean="0"/>
              <a:t>Position source near primary target position</a:t>
            </a:r>
          </a:p>
          <a:p>
            <a:pPr lvl="3"/>
            <a:r>
              <a:rPr lang="en-US" dirty="0" smtClean="0"/>
              <a:t>Few-MeV Beta or Electron Conversion Source</a:t>
            </a:r>
          </a:p>
          <a:p>
            <a:pPr lvl="3"/>
            <a:r>
              <a:rPr lang="en-US" dirty="0" smtClean="0"/>
              <a:t>Re-use PS field mapping device to move the source</a:t>
            </a:r>
          </a:p>
          <a:p>
            <a:pPr lvl="3"/>
            <a:r>
              <a:rPr lang="en-US" dirty="0" smtClean="0"/>
              <a:t>Need components to allow rough evacuation of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eamline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Detect electrons at downstream positions	</a:t>
            </a:r>
          </a:p>
          <a:p>
            <a:pPr lvl="3"/>
            <a:r>
              <a:rPr lang="en-US" dirty="0"/>
              <a:t>Thin Scintillator tiles with on-board </a:t>
            </a:r>
            <a:r>
              <a:rPr lang="en-US" dirty="0" err="1"/>
              <a:t>SiPM</a:t>
            </a:r>
            <a:r>
              <a:rPr lang="en-US" dirty="0"/>
              <a:t> detectors (&amp; electronics?)</a:t>
            </a:r>
          </a:p>
          <a:p>
            <a:pPr lvl="3"/>
            <a:r>
              <a:rPr lang="en-US" dirty="0"/>
              <a:t>Study detected position versus start position </a:t>
            </a:r>
          </a:p>
          <a:p>
            <a:pPr lvl="4"/>
            <a:r>
              <a:rPr lang="en-US" dirty="0"/>
              <a:t>Simulation in progress to define detector segmentation</a:t>
            </a:r>
          </a:p>
          <a:p>
            <a:pPr lvl="3"/>
            <a:r>
              <a:rPr lang="en-US" dirty="0"/>
              <a:t>Step 1: Detect at TS3 </a:t>
            </a:r>
            <a:r>
              <a:rPr lang="en-US" dirty="0" err="1"/>
              <a:t>pbar</a:t>
            </a:r>
            <a:r>
              <a:rPr lang="en-US" dirty="0"/>
              <a:t>-window gap (test </a:t>
            </a:r>
            <a:r>
              <a:rPr lang="en-US" dirty="0" err="1"/>
              <a:t>TSu</a:t>
            </a:r>
            <a:r>
              <a:rPr lang="en-US" dirty="0"/>
              <a:t> transmission)</a:t>
            </a:r>
          </a:p>
          <a:p>
            <a:pPr lvl="3"/>
            <a:r>
              <a:rPr lang="en-US" dirty="0"/>
              <a:t>Step 2: remove TS3 detector, detect at DS stopping target</a:t>
            </a:r>
          </a:p>
          <a:p>
            <a:pPr lvl="2"/>
            <a:r>
              <a:rPr lang="en-US" dirty="0" smtClean="0"/>
              <a:t>Detailed studies and simulations in progress</a:t>
            </a:r>
          </a:p>
        </p:txBody>
      </p:sp>
    </p:spTree>
    <p:extLst>
      <p:ext uri="{BB962C8B-B14F-4D97-AF65-F5344CB8AC3E}">
        <p14:creationId xmlns:p14="http://schemas.microsoft.com/office/powerpoint/2010/main" val="415328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</a:t>
            </a:r>
            <a:r>
              <a:rPr lang="en-US" dirty="0" smtClean="0"/>
              <a:t>since CD-1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83558"/>
            <a:ext cx="8672513" cy="4987867"/>
          </a:xfrm>
        </p:spPr>
        <p:txBody>
          <a:bodyPr/>
          <a:lstStyle/>
          <a:p>
            <a:r>
              <a:rPr lang="en-US" dirty="0" smtClean="0"/>
              <a:t>Production Solenoid/TS1 Collimator</a:t>
            </a:r>
          </a:p>
          <a:p>
            <a:pPr lvl="1"/>
            <a:r>
              <a:rPr lang="en-US" dirty="0"/>
              <a:t>No longer mapping the PS full aperture </a:t>
            </a:r>
          </a:p>
          <a:p>
            <a:pPr lvl="2"/>
            <a:r>
              <a:rPr lang="en-US" dirty="0"/>
              <a:t>Heat &amp; Radiation Shield will now be an integral part of PS</a:t>
            </a:r>
          </a:p>
          <a:p>
            <a:pPr lvl="2"/>
            <a:r>
              <a:rPr lang="en-US" dirty="0"/>
              <a:t>Field mapping only in limited aperture of the HRS bore</a:t>
            </a:r>
          </a:p>
          <a:p>
            <a:pPr lvl="2"/>
            <a:r>
              <a:rPr lang="en-US" dirty="0"/>
              <a:t>Target support ring ~17 cm radius</a:t>
            </a:r>
          </a:p>
          <a:p>
            <a:pPr lvl="1"/>
            <a:r>
              <a:rPr lang="en-US" dirty="0" err="1"/>
              <a:t>Bkgd</a:t>
            </a:r>
            <a:r>
              <a:rPr lang="en-US" dirty="0"/>
              <a:t> Simulations → new </a:t>
            </a:r>
            <a:r>
              <a:rPr lang="en-US" dirty="0" err="1"/>
              <a:t>pbar</a:t>
            </a:r>
            <a:r>
              <a:rPr lang="en-US" dirty="0"/>
              <a:t> window requirement</a:t>
            </a:r>
          </a:p>
          <a:p>
            <a:pPr lvl="2"/>
            <a:r>
              <a:rPr lang="en-US" dirty="0"/>
              <a:t>upstream of TS1 Col </a:t>
            </a:r>
            <a:r>
              <a:rPr lang="en-US" sz="2400" dirty="0"/>
              <a:t>→</a:t>
            </a:r>
            <a:r>
              <a:rPr lang="en-US" dirty="0"/>
              <a:t> could impact TS1 mapping</a:t>
            </a:r>
          </a:p>
          <a:p>
            <a:pPr lvl="2"/>
            <a:r>
              <a:rPr lang="en-US" dirty="0"/>
              <a:t>Looking at timing and method of this material installation </a:t>
            </a:r>
          </a:p>
          <a:p>
            <a:pPr lvl="2"/>
            <a:r>
              <a:rPr lang="en-US" dirty="0"/>
              <a:t>Electron Source Test could also be affected</a:t>
            </a:r>
          </a:p>
          <a:p>
            <a:r>
              <a:rPr lang="en-US" dirty="0" smtClean="0"/>
              <a:t>In-Situ Hall Probes</a:t>
            </a:r>
          </a:p>
          <a:p>
            <a:pPr lvl="1"/>
            <a:r>
              <a:rPr lang="en-US" dirty="0" smtClean="0"/>
              <a:t>Collimator instrumentation is TS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03603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Engineering </a:t>
            </a:r>
            <a:r>
              <a:rPr lang="en-US" dirty="0" smtClean="0"/>
              <a:t>since CD-1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 smtClean="0"/>
              <a:t>Control and DAQ Readout Same Controls and DAQ Readout System will be utilized for both DS and PS (map one at a time; tailored interface boxes and software configurations)</a:t>
            </a:r>
          </a:p>
          <a:p>
            <a:r>
              <a:rPr lang="en-US" dirty="0" smtClean="0"/>
              <a:t>PS field map Hall Probe positioning device will also be used to position the Electron Source in the e-</a:t>
            </a:r>
            <a:r>
              <a:rPr lang="en-US" dirty="0" err="1" smtClean="0"/>
              <a:t>SourceTest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In-Situ Hall probe readout system will </a:t>
            </a:r>
            <a:r>
              <a:rPr lang="en-US" dirty="0"/>
              <a:t>be common </a:t>
            </a:r>
            <a:r>
              <a:rPr lang="en-US" dirty="0" smtClean="0"/>
              <a:t>with all other magnet sensors </a:t>
            </a:r>
            <a:endParaRPr lang="en-US" dirty="0"/>
          </a:p>
          <a:p>
            <a:r>
              <a:rPr lang="en-US" dirty="0" smtClean="0"/>
              <a:t>Same NMR probes and instrumentation will be used both for mapping and in-situ monitoring of DS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Downselects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51660"/>
            <a:ext cx="8672513" cy="4987867"/>
          </a:xfrm>
        </p:spPr>
        <p:txBody>
          <a:bodyPr/>
          <a:lstStyle/>
          <a:p>
            <a:r>
              <a:rPr lang="en-US" dirty="0" smtClean="0"/>
              <a:t>Electron Source Test at CD-1 considered using low energy electron gun array, vs radioactive source on positioning stage</a:t>
            </a:r>
          </a:p>
          <a:p>
            <a:pPr lvl="1"/>
            <a:r>
              <a:rPr lang="en-US" dirty="0" smtClean="0"/>
              <a:t>Few MeV Beta or Conversion source has several 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7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work before CD-3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1715" y="887771"/>
            <a:ext cx="8672513" cy="4987867"/>
          </a:xfrm>
        </p:spPr>
        <p:txBody>
          <a:bodyPr/>
          <a:lstStyle/>
          <a:p>
            <a:r>
              <a:rPr lang="en-US" dirty="0" smtClean="0"/>
              <a:t>Complete preliminary designs</a:t>
            </a:r>
          </a:p>
          <a:p>
            <a:r>
              <a:rPr lang="en-US" dirty="0" smtClean="0"/>
              <a:t>Complete preliminary design drawings</a:t>
            </a:r>
          </a:p>
          <a:p>
            <a:r>
              <a:rPr lang="en-US" dirty="0" smtClean="0"/>
              <a:t>Complete final designs </a:t>
            </a:r>
          </a:p>
          <a:p>
            <a:r>
              <a:rPr lang="en-US" dirty="0" smtClean="0"/>
              <a:t>Complete final design drawings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2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Assurance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31449"/>
            <a:ext cx="8672513" cy="4987867"/>
          </a:xfrm>
        </p:spPr>
        <p:txBody>
          <a:bodyPr/>
          <a:lstStyle/>
          <a:p>
            <a:r>
              <a:rPr lang="en-US" sz="2200" dirty="0"/>
              <a:t>A</a:t>
            </a:r>
            <a:r>
              <a:rPr lang="en-US" sz="2200" dirty="0" smtClean="0"/>
              <a:t>ll mechanical components &amp; materials will be inspected</a:t>
            </a:r>
            <a:r>
              <a:rPr lang="en-US" sz="2200" dirty="0"/>
              <a:t>, and tested for magnetic properties (proximity to NMR in calibration </a:t>
            </a:r>
            <a:r>
              <a:rPr lang="en-US" sz="2200" dirty="0" smtClean="0"/>
              <a:t>magnet) for conformance with specifications</a:t>
            </a:r>
          </a:p>
          <a:p>
            <a:r>
              <a:rPr lang="en-US" sz="2200" dirty="0" smtClean="0"/>
              <a:t>All Hall probes &amp; electronics will be calibrated to the required level over the specified operating range; </a:t>
            </a:r>
            <a:r>
              <a:rPr lang="en-US" sz="2200" dirty="0"/>
              <a:t>probe tilt angles and sensitivity to temperature </a:t>
            </a:r>
            <a:r>
              <a:rPr lang="en-US" sz="2200" dirty="0" smtClean="0"/>
              <a:t>variations will be measured</a:t>
            </a:r>
          </a:p>
          <a:p>
            <a:r>
              <a:rPr lang="en-US" sz="2200" dirty="0" smtClean="0"/>
              <a:t>Multiple probes provide redundancy for cross-checks; NMR probes provide absolute field at reference points</a:t>
            </a:r>
          </a:p>
          <a:p>
            <a:r>
              <a:rPr lang="en-US" sz="2200" dirty="0" smtClean="0"/>
              <a:t>Metrology will be used to determine the precise probe positions: for internal alignment, adjustment, and motion</a:t>
            </a:r>
          </a:p>
          <a:p>
            <a:r>
              <a:rPr lang="en-US" sz="2200" dirty="0" smtClean="0"/>
              <a:t>Entire system will be assembled, bench- and field- tested well in advance of solenoid cryogenic and powered operations</a:t>
            </a:r>
          </a:p>
          <a:p>
            <a:r>
              <a:rPr lang="en-US" sz="2200" dirty="0" smtClean="0"/>
              <a:t>Data analysis tools will be developed and ready to allow rapid evaluation of data quality during the field mapping operations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1967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894190"/>
            <a:ext cx="8672513" cy="4987867"/>
          </a:xfrm>
        </p:spPr>
        <p:txBody>
          <a:bodyPr/>
          <a:lstStyle/>
          <a:p>
            <a:r>
              <a:rPr lang="en-US" dirty="0" smtClean="0"/>
              <a:t>No major risks have been identified with field mapping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31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ES&amp;H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2887" y="870518"/>
            <a:ext cx="8672513" cy="4987867"/>
          </a:xfrm>
        </p:spPr>
        <p:txBody>
          <a:bodyPr/>
          <a:lstStyle/>
          <a:p>
            <a:r>
              <a:rPr lang="en-US" dirty="0" smtClean="0"/>
              <a:t>ES&amp;H issues associated with Field Mapping System and Operation:</a:t>
            </a:r>
          </a:p>
          <a:p>
            <a:pPr lvl="1"/>
            <a:r>
              <a:rPr lang="en-US" dirty="0" smtClean="0"/>
              <a:t>DS confined space: access to DS bore is required for installation and removal of Field Mapper Z-drive belt</a:t>
            </a:r>
          </a:p>
          <a:p>
            <a:pPr lvl="1"/>
            <a:r>
              <a:rPr lang="en-US" dirty="0" smtClean="0"/>
              <a:t>During cryogenic operations: ODH conditions may apply within regions of the Mu2e Hall</a:t>
            </a:r>
          </a:p>
          <a:p>
            <a:pPr lvl="1"/>
            <a:r>
              <a:rPr lang="en-US" dirty="0" smtClean="0"/>
              <a:t>During magnet powered operations: high magnetic field hazard will apply within some regions of the Mu2e Hall</a:t>
            </a:r>
          </a:p>
          <a:p>
            <a:pPr lvl="1"/>
            <a:r>
              <a:rPr lang="en-US" dirty="0"/>
              <a:t>Electron Source Test: training in proper handling and storage of radioactive source (beta or electron conversion) will be needed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0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Milestones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 smtClean="0"/>
              <a:t>475.04.08 Field Mapping System</a:t>
            </a:r>
          </a:p>
          <a:p>
            <a:pPr lvl="1"/>
            <a:r>
              <a:rPr lang="en-US" sz="1800" dirty="0" smtClean="0"/>
              <a:t>001170 Final Design of Magnetic Field Mapping System Complete 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001310 Vendor for magnetic field mapping system purchased parts selected 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001360 PO issued for magnetic field mapping system purchased parts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0209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Mike Tartaglia – L3 Manager for Field Mapping System</a:t>
            </a:r>
          </a:p>
          <a:p>
            <a:pPr lvl="1"/>
            <a:r>
              <a:rPr lang="en-US" dirty="0" smtClean="0"/>
              <a:t>18 years in TD magnet test operations, magnetic measurement and analysis</a:t>
            </a:r>
          </a:p>
          <a:p>
            <a:pPr lvl="1"/>
            <a:r>
              <a:rPr lang="en-US" dirty="0" smtClean="0"/>
              <a:t>TD Test &amp; Instrumentation Department </a:t>
            </a:r>
            <a:r>
              <a:rPr lang="en-US" dirty="0"/>
              <a:t>Head since </a:t>
            </a:r>
            <a:r>
              <a:rPr lang="en-US" dirty="0" smtClean="0"/>
              <a:t>May 1, 2014</a:t>
            </a:r>
          </a:p>
          <a:p>
            <a:r>
              <a:rPr lang="en-US" dirty="0" smtClean="0"/>
              <a:t>Team</a:t>
            </a:r>
          </a:p>
          <a:p>
            <a:pPr lvl="1"/>
            <a:r>
              <a:rPr lang="en-US" dirty="0" smtClean="0"/>
              <a:t>Marc Buehler, Associate Scientist in Magnet Systems Dept.</a:t>
            </a:r>
          </a:p>
          <a:p>
            <a:pPr lvl="2"/>
            <a:r>
              <a:rPr lang="en-US" dirty="0" smtClean="0"/>
              <a:t>And students</a:t>
            </a:r>
          </a:p>
          <a:p>
            <a:pPr lvl="1"/>
            <a:r>
              <a:rPr lang="en-US" dirty="0" smtClean="0"/>
              <a:t>Mau Lopes, </a:t>
            </a:r>
            <a:r>
              <a:rPr lang="en-US" dirty="0"/>
              <a:t>Associate Scientist in Magnet Systems Dept.</a:t>
            </a:r>
          </a:p>
          <a:p>
            <a:pPr lvl="2"/>
            <a:r>
              <a:rPr lang="en-US" dirty="0" smtClean="0"/>
              <a:t>And students</a:t>
            </a:r>
          </a:p>
          <a:p>
            <a:pPr lvl="1"/>
            <a:r>
              <a:rPr lang="en-US" dirty="0" smtClean="0"/>
              <a:t>Charles Orozco, Co-op Mechanical Engineer</a:t>
            </a:r>
          </a:p>
          <a:p>
            <a:pPr lvl="1"/>
            <a:r>
              <a:rPr lang="en-US" dirty="0" smtClean="0"/>
              <a:t>Konstantinos Vellidis, Guest Engineer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98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26709"/>
              </p:ext>
            </p:extLst>
          </p:nvPr>
        </p:nvGraphicFramePr>
        <p:xfrm>
          <a:off x="457199" y="1483639"/>
          <a:ext cx="8229602" cy="1066981"/>
        </p:xfrm>
        <a:graphic>
          <a:graphicData uri="http://schemas.openxmlformats.org/drawingml/2006/table">
            <a:tbl>
              <a:tblPr/>
              <a:tblGrid>
                <a:gridCol w="3326860"/>
                <a:gridCol w="839011"/>
                <a:gridCol w="839011"/>
                <a:gridCol w="839011"/>
                <a:gridCol w="839011"/>
                <a:gridCol w="836579"/>
                <a:gridCol w="710119"/>
              </a:tblGrid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Base Cost (AY K$)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04" marR="7304" marT="730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725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M&amp;S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Labor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Estimate Uncertainty (on remaining costs)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Contingency on ETC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Cost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46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475.04.08 Magnetic Field Mapping System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46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475.04.08 Magnetic Field Mapping System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339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715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1,053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448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43%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1,501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Grand Total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339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715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1,053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448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Microsoft Sans Serif"/>
                        </a:rPr>
                        <a:t>43%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effectLst/>
                          <a:latin typeface="Microsoft Sans Serif"/>
                        </a:rPr>
                        <a:t>1,501</a:t>
                      </a:r>
                    </a:p>
                  </a:txBody>
                  <a:tcPr marL="7304" marR="7304" marT="730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773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49" y="1358552"/>
            <a:ext cx="67548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7455" y="1005139"/>
            <a:ext cx="520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Base Cost by Estimate Type (AY $k)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5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Type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6" y="1422400"/>
            <a:ext cx="6608763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567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Resources by FY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093" y="908005"/>
            <a:ext cx="238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FTEs by Discipline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11300"/>
            <a:ext cx="657225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711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" y="5486400"/>
            <a:ext cx="860614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34781"/>
              </p:ext>
            </p:extLst>
          </p:nvPr>
        </p:nvGraphicFramePr>
        <p:xfrm>
          <a:off x="4" y="5591651"/>
          <a:ext cx="8686796" cy="581660"/>
        </p:xfrm>
        <a:graphic>
          <a:graphicData uri="http://schemas.openxmlformats.org/drawingml/2006/table">
            <a:tbl>
              <a:tblPr/>
              <a:tblGrid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3" y="5486400"/>
            <a:ext cx="860614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0" y="5803900"/>
            <a:ext cx="9144000" cy="908050"/>
          </a:xfrm>
          <a:prstGeom prst="rightArrow">
            <a:avLst>
              <a:gd name="adj1" fmla="val 50000"/>
              <a:gd name="adj2" fmla="val 38112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92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-1835731" y="4101511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-819731" y="4107861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08969" y="4103637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18619" y="4114211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263319" y="412056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285669" y="412056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301669" y="412691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334857" y="410151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3120" y="6420644"/>
            <a:ext cx="8087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FY14                 FY15                FY16                 FY17                 FY18                 FY19                FY20                  FY21</a:t>
            </a:r>
            <a:endParaRPr lang="en-US" sz="1400" dirty="0"/>
          </a:p>
        </p:txBody>
      </p:sp>
      <p:sp>
        <p:nvSpPr>
          <p:cNvPr id="56" name="Diamond 55"/>
          <p:cNvSpPr>
            <a:spLocks noChangeAspect="1"/>
          </p:cNvSpPr>
          <p:nvPr/>
        </p:nvSpPr>
        <p:spPr>
          <a:xfrm>
            <a:off x="1242488" y="6259147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6" idx="0"/>
          </p:cNvCxnSpPr>
          <p:nvPr/>
        </p:nvCxnSpPr>
        <p:spPr>
          <a:xfrm rot="16200000" flipV="1">
            <a:off x="-898957" y="4000543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Diamond 57"/>
          <p:cNvSpPr>
            <a:spLocks noChangeAspect="1"/>
          </p:cNvSpPr>
          <p:nvPr/>
        </p:nvSpPr>
        <p:spPr>
          <a:xfrm>
            <a:off x="1626731" y="6256653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8" idx="0"/>
          </p:cNvCxnSpPr>
          <p:nvPr/>
        </p:nvCxnSpPr>
        <p:spPr>
          <a:xfrm rot="16200000" flipV="1">
            <a:off x="-514714" y="3998049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7200" y="1359000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CD-3a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17870" y="1366383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CD-2/3b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03056" y="1366383"/>
            <a:ext cx="87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</a:t>
            </a:r>
            <a:r>
              <a:rPr lang="en-US" sz="1400" dirty="0"/>
              <a:t>4</a:t>
            </a:r>
            <a:endParaRPr lang="en-US" sz="1400" dirty="0" smtClean="0"/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2247319" y="4103595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997474" y="4725005"/>
            <a:ext cx="4285976" cy="34925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Detector Prototypes and Construction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97474" y="5546649"/>
            <a:ext cx="3894640" cy="34925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Accelerator and Beamline Construction 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6" name="Diamond 65"/>
          <p:cNvSpPr>
            <a:spLocks noChangeAspect="1"/>
          </p:cNvSpPr>
          <p:nvPr/>
        </p:nvSpPr>
        <p:spPr>
          <a:xfrm>
            <a:off x="7628264" y="6231840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6" idx="0"/>
          </p:cNvCxnSpPr>
          <p:nvPr/>
        </p:nvCxnSpPr>
        <p:spPr>
          <a:xfrm rot="16200000" flipV="1">
            <a:off x="5486819" y="3973236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568974" y="3607103"/>
            <a:ext cx="3149600" cy="33655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Solenoid Infrastructure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218512" y="4038858"/>
            <a:ext cx="1382438" cy="571235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Solenoid Installation and Commissioning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0" name="6-Point Star 69"/>
          <p:cNvSpPr>
            <a:spLocks noChangeAspect="1"/>
          </p:cNvSpPr>
          <p:nvPr/>
        </p:nvSpPr>
        <p:spPr>
          <a:xfrm>
            <a:off x="7521808" y="2118138"/>
            <a:ext cx="182880" cy="182880"/>
          </a:xfrm>
          <a:prstGeom prst="star6">
            <a:avLst/>
          </a:prstGeom>
          <a:solidFill>
            <a:srgbClr val="FF0000"/>
          </a:solidFill>
          <a:effectLst>
            <a:outerShdw blurRad="40000" dist="73787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794509" y="1913112"/>
            <a:ext cx="90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KPPs Satisfied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2124658" y="2930230"/>
            <a:ext cx="4466642" cy="33655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Solenoid Fabrication and QA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" y="2423752"/>
            <a:ext cx="2988253" cy="336137"/>
          </a:xfrm>
          <a:prstGeom prst="rect">
            <a:avLst/>
          </a:prstGeom>
          <a:gradFill flip="none" rotWithShape="1">
            <a:gsLst>
              <a:gs pos="76000">
                <a:schemeClr val="tx2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Solenoid Design/Prototypes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892114" y="5401345"/>
            <a:ext cx="1021273" cy="571235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Accelerator Commissioning (off Project)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7" name="Diamond 36"/>
          <p:cNvSpPr>
            <a:spLocks noChangeAspect="1"/>
          </p:cNvSpPr>
          <p:nvPr/>
        </p:nvSpPr>
        <p:spPr>
          <a:xfrm>
            <a:off x="2880315" y="6256654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7" idx="0"/>
          </p:cNvCxnSpPr>
          <p:nvPr/>
        </p:nvCxnSpPr>
        <p:spPr>
          <a:xfrm rot="16200000" flipV="1">
            <a:off x="738870" y="3998050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19599" y="1359000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CD-3c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54925" y="1803167"/>
            <a:ext cx="2822651" cy="454025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/>
                <a:cs typeface="Calibri"/>
              </a:rPr>
              <a:t>Fabricate and  QA Superconductor</a:t>
            </a:r>
            <a:endParaRPr lang="en-US" sz="1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797050" y="3549107"/>
            <a:ext cx="1568450" cy="41148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Detector Hall Construction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38203" y="5137453"/>
            <a:ext cx="262747" cy="33655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4038" y="5194603"/>
            <a:ext cx="1428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Cosmic Ray System Test</a:t>
            </a:r>
            <a:endParaRPr lang="en-US" sz="1000" dirty="0"/>
          </a:p>
        </p:txBody>
      </p:sp>
      <p:sp>
        <p:nvSpPr>
          <p:cNvPr id="42" name="Rectangle 41"/>
          <p:cNvSpPr/>
          <p:nvPr/>
        </p:nvSpPr>
        <p:spPr>
          <a:xfrm>
            <a:off x="1861046" y="4210245"/>
            <a:ext cx="788799" cy="38532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7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FM Final Design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77" name="Isosceles Triangle 76"/>
          <p:cNvSpPr/>
          <p:nvPr/>
        </p:nvSpPr>
        <p:spPr>
          <a:xfrm>
            <a:off x="5072699" y="4313796"/>
            <a:ext cx="136951" cy="205128"/>
          </a:xfrm>
          <a:prstGeom prst="triangl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121274" y="4136404"/>
            <a:ext cx="1338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FM Parts Procured</a:t>
            </a:r>
            <a:endParaRPr lang="en-US" sz="1200" dirty="0"/>
          </a:p>
        </p:txBody>
      </p:sp>
      <p:sp>
        <p:nvSpPr>
          <p:cNvPr id="79" name="Isosceles Triangle 78"/>
          <p:cNvSpPr/>
          <p:nvPr/>
        </p:nvSpPr>
        <p:spPr>
          <a:xfrm>
            <a:off x="7402820" y="3800851"/>
            <a:ext cx="136951" cy="205128"/>
          </a:xfrm>
          <a:prstGeom prst="triangl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676139" y="3512559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Field Mapping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29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883558"/>
            <a:ext cx="8672513" cy="4987867"/>
          </a:xfrm>
        </p:spPr>
        <p:txBody>
          <a:bodyPr/>
          <a:lstStyle/>
          <a:p>
            <a:r>
              <a:rPr lang="en-US" dirty="0" smtClean="0"/>
              <a:t>Field Mapping System preliminary design is in progress</a:t>
            </a:r>
          </a:p>
          <a:p>
            <a:pPr lvl="1"/>
            <a:r>
              <a:rPr lang="en-US" dirty="0"/>
              <a:t>Mapping is not on the critical path</a:t>
            </a:r>
          </a:p>
          <a:p>
            <a:pPr lvl="2"/>
            <a:r>
              <a:rPr lang="en-US" dirty="0"/>
              <a:t>In-situ sensors needed at end of TS </a:t>
            </a:r>
            <a:r>
              <a:rPr lang="en-US" dirty="0" smtClean="0"/>
              <a:t>construction</a:t>
            </a:r>
          </a:p>
          <a:p>
            <a:pPr lvl="2"/>
            <a:r>
              <a:rPr lang="en-US" dirty="0" smtClean="0"/>
              <a:t>Other Mapping activities happen during Solenoid commissioning</a:t>
            </a:r>
            <a:endParaRPr lang="en-US" dirty="0"/>
          </a:p>
          <a:p>
            <a:pPr lvl="1"/>
            <a:r>
              <a:rPr lang="en-US" dirty="0"/>
              <a:t>DS is the most important, is the most advanced</a:t>
            </a:r>
          </a:p>
          <a:p>
            <a:pPr lvl="2"/>
            <a:r>
              <a:rPr lang="en-US" dirty="0"/>
              <a:t>Next focus on the </a:t>
            </a:r>
            <a:r>
              <a:rPr lang="en-US" dirty="0" err="1"/>
              <a:t>daq</a:t>
            </a:r>
            <a:r>
              <a:rPr lang="en-US" dirty="0"/>
              <a:t> &amp; controls  </a:t>
            </a:r>
          </a:p>
          <a:p>
            <a:pPr lvl="1"/>
            <a:r>
              <a:rPr lang="en-US" dirty="0"/>
              <a:t>PS Mapper </a:t>
            </a:r>
          </a:p>
          <a:p>
            <a:pPr lvl="2"/>
            <a:r>
              <a:rPr lang="en-US" dirty="0"/>
              <a:t>mechanical design following DS mechanical completion</a:t>
            </a:r>
          </a:p>
          <a:p>
            <a:r>
              <a:rPr lang="en-US" dirty="0" smtClean="0"/>
              <a:t>Field Mapping System is ready for CD2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0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Mapping System Requirements – Docdb#1275</a:t>
            </a:r>
          </a:p>
          <a:p>
            <a:r>
              <a:rPr lang="en-US" dirty="0" smtClean="0"/>
              <a:t>In Summary: </a:t>
            </a:r>
          </a:p>
          <a:p>
            <a:pPr lvl="1"/>
            <a:r>
              <a:rPr lang="en-US" dirty="0" smtClean="0"/>
              <a:t>Verify that the solenoid system meets all magnetic field </a:t>
            </a:r>
            <a:r>
              <a:rPr lang="en-US" dirty="0"/>
              <a:t>r</a:t>
            </a:r>
            <a:r>
              <a:rPr lang="en-US" dirty="0" smtClean="0"/>
              <a:t>equirements (</a:t>
            </a:r>
            <a:r>
              <a:rPr lang="en-US" dirty="0" err="1" smtClean="0"/>
              <a:t>Docdb</a:t>
            </a:r>
            <a:r>
              <a:rPr lang="en-US" dirty="0" smtClean="0"/>
              <a:t> #1266)</a:t>
            </a:r>
          </a:p>
          <a:p>
            <a:pPr lvl="1"/>
            <a:r>
              <a:rPr lang="en-US" dirty="0" smtClean="0"/>
              <a:t>Monitor fields in critical regions of the muon </a:t>
            </a:r>
            <a:r>
              <a:rPr lang="en-US" dirty="0" err="1" smtClean="0"/>
              <a:t>beamline</a:t>
            </a:r>
            <a:r>
              <a:rPr lang="en-US" dirty="0" smtClean="0"/>
              <a:t> during solenoid operation</a:t>
            </a:r>
          </a:p>
          <a:p>
            <a:pPr lvl="1"/>
            <a:r>
              <a:rPr lang="en-US" dirty="0" smtClean="0"/>
              <a:t>Obtain precision field maps of the DS spectrometer and calorimeter regions at nominal &amp; calibration operating currents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3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798442" cy="4987867"/>
          </a:xfrm>
        </p:spPr>
        <p:txBody>
          <a:bodyPr/>
          <a:lstStyle/>
          <a:p>
            <a:r>
              <a:rPr lang="en-US" sz="2000" dirty="0" smtClean="0"/>
              <a:t>In Greater Detail:</a:t>
            </a:r>
          </a:p>
          <a:p>
            <a:pPr lvl="1"/>
            <a:r>
              <a:rPr lang="en-US" sz="1800" dirty="0"/>
              <a:t>Map {</a:t>
            </a:r>
            <a:r>
              <a:rPr lang="en-US" sz="1800" dirty="0" err="1"/>
              <a:t>Bx,By,Bz</a:t>
            </a:r>
            <a:r>
              <a:rPr lang="en-US" sz="1800" dirty="0"/>
              <a:t>} along DS bore (0&lt;R&lt;70cm)</a:t>
            </a:r>
          </a:p>
          <a:p>
            <a:pPr lvl="2"/>
            <a:r>
              <a:rPr lang="en-US" sz="1600" dirty="0">
                <a:solidFill>
                  <a:srgbClr val="7030A0"/>
                </a:solidFill>
              </a:rPr>
              <a:t>DS-only during commissioning – QA check of DS magnetic field</a:t>
            </a:r>
          </a:p>
          <a:p>
            <a:pPr lvl="2"/>
            <a:r>
              <a:rPr lang="en-US" sz="1600" dirty="0">
                <a:solidFill>
                  <a:srgbClr val="7030A0"/>
                </a:solidFill>
              </a:rPr>
              <a:t>Final magnetic configuration; DS at reduced currents (calibration settings)</a:t>
            </a:r>
          </a:p>
          <a:p>
            <a:pPr lvl="2"/>
            <a:r>
              <a:rPr lang="en-US" sz="1600" dirty="0">
                <a:solidFill>
                  <a:srgbClr val="0000FF"/>
                </a:solidFill>
              </a:rPr>
              <a:t>Most demanding – precise tracker region requires dB/B~10</a:t>
            </a:r>
            <a:r>
              <a:rPr lang="en-US" sz="1600" baseline="30000" dirty="0">
                <a:solidFill>
                  <a:srgbClr val="0000FF"/>
                </a:solidFill>
              </a:rPr>
              <a:t>-4</a:t>
            </a:r>
            <a:endParaRPr lang="en-US" sz="1800" baseline="30000" dirty="0">
              <a:solidFill>
                <a:srgbClr val="0000FF"/>
              </a:solidFill>
            </a:endParaRPr>
          </a:p>
          <a:p>
            <a:pPr lvl="1"/>
            <a:r>
              <a:rPr lang="en-US" sz="1800" dirty="0" smtClean="0"/>
              <a:t>Map {</a:t>
            </a:r>
            <a:r>
              <a:rPr lang="en-US" sz="1800" dirty="0" err="1" smtClean="0"/>
              <a:t>Bz,Br</a:t>
            </a:r>
            <a:r>
              <a:rPr lang="en-US" sz="1800" dirty="0" smtClean="0"/>
              <a:t>} and {</a:t>
            </a:r>
            <a:r>
              <a:rPr lang="en-US" sz="1800" dirty="0" err="1" smtClean="0"/>
              <a:t>dBz</a:t>
            </a:r>
            <a:r>
              <a:rPr lang="en-US" sz="1800" dirty="0" smtClean="0"/>
              <a:t>/</a:t>
            </a:r>
            <a:r>
              <a:rPr lang="en-US" sz="1800" dirty="0" err="1" smtClean="0"/>
              <a:t>dz</a:t>
            </a:r>
            <a:r>
              <a:rPr lang="en-US" sz="1800" dirty="0" smtClean="0"/>
              <a:t>} in PS along HRS bore (limited to R&lt;17cm)</a:t>
            </a:r>
          </a:p>
          <a:p>
            <a:pPr lvl="2"/>
            <a:r>
              <a:rPr lang="en-US" sz="1600" dirty="0" smtClean="0">
                <a:solidFill>
                  <a:srgbClr val="7030A0"/>
                </a:solidFill>
              </a:rPr>
              <a:t>PS-only during commissioning – QA check of PS magnetic field, HRS permeability</a:t>
            </a:r>
          </a:p>
          <a:p>
            <a:pPr lvl="2"/>
            <a:r>
              <a:rPr lang="en-US" sz="1600" dirty="0" smtClean="0">
                <a:solidFill>
                  <a:srgbClr val="7030A0"/>
                </a:solidFill>
              </a:rPr>
              <a:t>Final magnetic configuration (all solenoids powered)</a:t>
            </a:r>
          </a:p>
          <a:p>
            <a:pPr lvl="1"/>
            <a:r>
              <a:rPr lang="en-US" sz="1800" dirty="0" smtClean="0"/>
              <a:t>Map {</a:t>
            </a:r>
            <a:r>
              <a:rPr lang="en-US" sz="1800" dirty="0" err="1" smtClean="0"/>
              <a:t>Bz</a:t>
            </a:r>
            <a:r>
              <a:rPr lang="en-US" sz="1800" dirty="0" smtClean="0"/>
              <a:t>} into PS/TS1 and DS/TS5 collimators (limited to R&lt;15cm) </a:t>
            </a:r>
          </a:p>
          <a:p>
            <a:pPr lvl="2"/>
            <a:r>
              <a:rPr lang="en-US" sz="1600" dirty="0" smtClean="0">
                <a:solidFill>
                  <a:srgbClr val="7030A0"/>
                </a:solidFill>
              </a:rPr>
              <a:t>Final magnetic configuration; TS adjustments and trim power supply settings</a:t>
            </a:r>
          </a:p>
          <a:p>
            <a:pPr lvl="1"/>
            <a:r>
              <a:rPr lang="en-US" sz="1800" dirty="0" smtClean="0"/>
              <a:t>Monitor {B} in DS spectrometer region during Mu2e operation</a:t>
            </a:r>
          </a:p>
          <a:p>
            <a:pPr lvl="1"/>
            <a:r>
              <a:rPr lang="en-US" sz="1800" dirty="0" smtClean="0"/>
              <a:t>Monitor {</a:t>
            </a:r>
            <a:r>
              <a:rPr lang="en-US" sz="1800" dirty="0" err="1" smtClean="0"/>
              <a:t>Bz</a:t>
            </a:r>
            <a:r>
              <a:rPr lang="en-US" sz="1800" dirty="0" smtClean="0"/>
              <a:t>} and {</a:t>
            </a:r>
            <a:r>
              <a:rPr lang="en-US" sz="1800" dirty="0" err="1" smtClean="0"/>
              <a:t>dBz</a:t>
            </a:r>
            <a:r>
              <a:rPr lang="en-US" sz="1800" dirty="0" smtClean="0"/>
              <a:t>/</a:t>
            </a:r>
            <a:r>
              <a:rPr lang="en-US" sz="1800" dirty="0" err="1" smtClean="0"/>
              <a:t>dz</a:t>
            </a:r>
            <a:r>
              <a:rPr lang="en-US" sz="1800" dirty="0" smtClean="0"/>
              <a:t>} along TS1, TS3u, TS3d, TS5 collimators (R~15cm)</a:t>
            </a:r>
          </a:p>
          <a:p>
            <a:pPr lvl="2"/>
            <a:r>
              <a:rPr lang="en-US" sz="1600" dirty="0" smtClean="0">
                <a:solidFill>
                  <a:srgbClr val="7030A0"/>
                </a:solidFill>
              </a:rPr>
              <a:t>Measure </a:t>
            </a:r>
            <a:r>
              <a:rPr lang="en-US" sz="1600" dirty="0">
                <a:solidFill>
                  <a:srgbClr val="7030A0"/>
                </a:solidFill>
              </a:rPr>
              <a:t>straight section </a:t>
            </a:r>
            <a:r>
              <a:rPr lang="en-US" sz="1600" dirty="0" smtClean="0">
                <a:solidFill>
                  <a:srgbClr val="7030A0"/>
                </a:solidFill>
              </a:rPr>
              <a:t>continuous negative gradients, final magnetic configuration</a:t>
            </a:r>
          </a:p>
          <a:p>
            <a:pPr lvl="1"/>
            <a:r>
              <a:rPr lang="en-US" sz="1800" dirty="0" smtClean="0"/>
              <a:t>Perform Electron Source Test (off project)</a:t>
            </a:r>
          </a:p>
          <a:p>
            <a:pPr lvl="2"/>
            <a:r>
              <a:rPr lang="en-US" sz="1600" dirty="0" smtClean="0">
                <a:solidFill>
                  <a:srgbClr val="7030A0"/>
                </a:solidFill>
              </a:rPr>
              <a:t>Map electron transport through TS, final magnetic configuration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9820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809126"/>
            <a:ext cx="8809074" cy="4987867"/>
          </a:xfrm>
        </p:spPr>
        <p:txBody>
          <a:bodyPr/>
          <a:lstStyle/>
          <a:p>
            <a:r>
              <a:rPr lang="en-US" dirty="0" smtClean="0"/>
              <a:t>DS Field Mapper</a:t>
            </a:r>
          </a:p>
          <a:p>
            <a:pPr lvl="1"/>
            <a:r>
              <a:rPr lang="en-US" sz="2000" dirty="0" smtClean="0"/>
              <a:t>Probe positioning mechanism, similar to CMS solenoid mapper </a:t>
            </a:r>
          </a:p>
          <a:p>
            <a:pPr lvl="1"/>
            <a:r>
              <a:rPr lang="en-US" sz="2000" dirty="0" smtClean="0"/>
              <a:t>Axial motion along precise DS detector support rails</a:t>
            </a:r>
          </a:p>
          <a:p>
            <a:pPr lvl="1"/>
            <a:r>
              <a:rPr lang="en-US" sz="2000" dirty="0" smtClean="0"/>
              <a:t>Modern calibrated 3D Hall probes at fixed {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} on rotating “propellers”</a:t>
            </a:r>
          </a:p>
          <a:p>
            <a:pPr lvl="2"/>
            <a:r>
              <a:rPr lang="en-US" sz="1800" dirty="0" smtClean="0"/>
              <a:t>Shaft extension to map into TS5 collimator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7" y="3328003"/>
            <a:ext cx="2804952" cy="2841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40" y="3000020"/>
            <a:ext cx="3294488" cy="33073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53" y="3381129"/>
            <a:ext cx="2787867" cy="2809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3718" y="2521894"/>
            <a:ext cx="278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solidFill>
                  <a:srgbClr val="7030A0"/>
                </a:solidFill>
              </a:rPr>
              <a:t>Z drive</a:t>
            </a:r>
            <a:r>
              <a:rPr lang="en-US" sz="1800" dirty="0" smtClean="0">
                <a:solidFill>
                  <a:srgbClr val="7030A0"/>
                </a:solidFill>
              </a:rPr>
              <a:t>: </a:t>
            </a:r>
            <a:r>
              <a:rPr lang="en-US" sz="1800" dirty="0">
                <a:solidFill>
                  <a:srgbClr val="7030A0"/>
                </a:solidFill>
              </a:rPr>
              <a:t>stepper </a:t>
            </a:r>
            <a:r>
              <a:rPr lang="en-US" sz="1800" dirty="0" smtClean="0">
                <a:solidFill>
                  <a:srgbClr val="7030A0"/>
                </a:solidFill>
              </a:rPr>
              <a:t>air motor, </a:t>
            </a:r>
            <a:r>
              <a:rPr lang="en-US" sz="1800" dirty="0" err="1" smtClean="0">
                <a:solidFill>
                  <a:srgbClr val="7030A0"/>
                </a:solidFill>
              </a:rPr>
              <a:t>piezo</a:t>
            </a:r>
            <a:r>
              <a:rPr lang="en-US" sz="1800" dirty="0" smtClean="0">
                <a:solidFill>
                  <a:srgbClr val="7030A0"/>
                </a:solidFill>
              </a:rPr>
              <a:t> control valves 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toothed drive belt, position encoder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188" y="2692021"/>
            <a:ext cx="3103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i="1" u="sng" dirty="0" smtClean="0">
                <a:solidFill>
                  <a:srgbClr val="7030A0"/>
                </a:solidFill>
              </a:rPr>
              <a:t>ϑ</a:t>
            </a:r>
            <a:r>
              <a:rPr lang="en-US" sz="1800" u="sng" dirty="0" smtClean="0">
                <a:solidFill>
                  <a:srgbClr val="7030A0"/>
                </a:solidFill>
              </a:rPr>
              <a:t> drive</a:t>
            </a:r>
            <a:r>
              <a:rPr lang="en-US" sz="1800" dirty="0" smtClean="0">
                <a:solidFill>
                  <a:srgbClr val="7030A0"/>
                </a:solidFill>
              </a:rPr>
              <a:t>: 270° continuous air motor, geared 360° motion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Angle encoder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4830" y="2698460"/>
            <a:ext cx="272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Fixed position NMR probes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8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28600" y="883557"/>
            <a:ext cx="8809074" cy="5177001"/>
          </a:xfrm>
        </p:spPr>
        <p:txBody>
          <a:bodyPr/>
          <a:lstStyle/>
          <a:p>
            <a:r>
              <a:rPr lang="en-US" dirty="0" smtClean="0"/>
              <a:t>DS Field Mapper Status</a:t>
            </a:r>
          </a:p>
          <a:p>
            <a:pPr lvl="1"/>
            <a:r>
              <a:rPr lang="en-US" dirty="0" smtClean="0"/>
              <a:t>3D model, bill of materials ~complete</a:t>
            </a:r>
          </a:p>
          <a:p>
            <a:pPr lvl="1"/>
            <a:r>
              <a:rPr lang="en-US" dirty="0" smtClean="0"/>
              <a:t>Developing preliminary drawings</a:t>
            </a:r>
          </a:p>
          <a:p>
            <a:r>
              <a:rPr lang="en-US" dirty="0" smtClean="0"/>
              <a:t>Field Mapper DAQ and Controls</a:t>
            </a:r>
          </a:p>
          <a:p>
            <a:pPr lvl="1"/>
            <a:r>
              <a:rPr lang="en-US" dirty="0" smtClean="0"/>
              <a:t>New FNAL/TD Magnet Measurement System</a:t>
            </a:r>
          </a:p>
          <a:p>
            <a:pPr lvl="2"/>
            <a:r>
              <a:rPr lang="en-US" dirty="0"/>
              <a:t>Configurable, Extensible, Modern Software Architecture</a:t>
            </a:r>
          </a:p>
          <a:p>
            <a:pPr lvl="2"/>
            <a:r>
              <a:rPr lang="en-US" dirty="0"/>
              <a:t>Software </a:t>
            </a:r>
            <a:r>
              <a:rPr lang="en-US" dirty="0" smtClean="0"/>
              <a:t>framework &amp; </a:t>
            </a:r>
            <a:r>
              <a:rPr lang="en-US" dirty="0"/>
              <a:t>component developments are advanced</a:t>
            </a:r>
          </a:p>
          <a:p>
            <a:pPr lvl="2"/>
            <a:r>
              <a:rPr lang="en-US" dirty="0"/>
              <a:t>Utilize mostly commercial off-the-shelf components</a:t>
            </a:r>
          </a:p>
          <a:p>
            <a:pPr lvl="3"/>
            <a:r>
              <a:rPr lang="en-US" dirty="0" err="1"/>
              <a:t>PXIe</a:t>
            </a:r>
            <a:r>
              <a:rPr lang="en-US" dirty="0"/>
              <a:t>, NI, </a:t>
            </a:r>
            <a:r>
              <a:rPr lang="en-US" dirty="0" err="1"/>
              <a:t>Labview</a:t>
            </a:r>
            <a:r>
              <a:rPr lang="en-US" dirty="0"/>
              <a:t>; </a:t>
            </a:r>
            <a:r>
              <a:rPr lang="en-US" dirty="0" err="1"/>
              <a:t>Metrolab</a:t>
            </a:r>
            <a:r>
              <a:rPr lang="en-US" dirty="0"/>
              <a:t> NMR</a:t>
            </a:r>
          </a:p>
          <a:p>
            <a:pPr lvl="2"/>
            <a:r>
              <a:rPr lang="en-US" dirty="0"/>
              <a:t>Hall and NMR prototype (calibration) system testing started</a:t>
            </a:r>
          </a:p>
          <a:p>
            <a:pPr lvl="1"/>
            <a:r>
              <a:rPr lang="en-US" dirty="0" smtClean="0"/>
              <a:t>Detailed instrumentation design will begin soon</a:t>
            </a:r>
          </a:p>
          <a:p>
            <a:pPr lvl="2"/>
            <a:r>
              <a:rPr lang="en-US" dirty="0" smtClean="0"/>
              <a:t>Readiness for CD-3</a:t>
            </a:r>
          </a:p>
        </p:txBody>
      </p:sp>
    </p:spTree>
    <p:extLst>
      <p:ext uri="{BB962C8B-B14F-4D97-AF65-F5344CB8AC3E}">
        <p14:creationId xmlns:p14="http://schemas.microsoft.com/office/powerpoint/2010/main" val="36354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83557"/>
            <a:ext cx="8798442" cy="4987867"/>
          </a:xfrm>
        </p:spPr>
        <p:txBody>
          <a:bodyPr/>
          <a:lstStyle/>
          <a:p>
            <a:r>
              <a:rPr lang="en-US" dirty="0" smtClean="0"/>
              <a:t>PS Field Mapper</a:t>
            </a:r>
          </a:p>
          <a:p>
            <a:pPr lvl="1"/>
            <a:r>
              <a:rPr lang="en-US" dirty="0"/>
              <a:t>Hall probes to measure field strength and </a:t>
            </a:r>
            <a:r>
              <a:rPr lang="en-US" dirty="0" smtClean="0"/>
              <a:t>axial gradient </a:t>
            </a:r>
            <a:endParaRPr lang="en-US" dirty="0"/>
          </a:p>
          <a:p>
            <a:pPr lvl="2"/>
            <a:r>
              <a:rPr lang="en-US" dirty="0"/>
              <a:t>Will be calibrated in </a:t>
            </a:r>
            <a:r>
              <a:rPr lang="en-US" dirty="0" err="1"/>
              <a:t>Tevatron</a:t>
            </a:r>
            <a:r>
              <a:rPr lang="en-US" dirty="0"/>
              <a:t> Dipole to 5 T</a:t>
            </a:r>
          </a:p>
          <a:p>
            <a:pPr lvl="1"/>
            <a:r>
              <a:rPr lang="en-US" dirty="0" smtClean="0"/>
              <a:t>Probe positioning mechanism still very preliminary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Following evolution of PS bore (HRS=heat &amp; radiation shield)</a:t>
            </a:r>
          </a:p>
          <a:p>
            <a:pPr lvl="2"/>
            <a:r>
              <a:rPr lang="en-US" dirty="0"/>
              <a:t>Utilize linear guide supported by HRS bore and upstream flange</a:t>
            </a:r>
          </a:p>
          <a:p>
            <a:pPr lvl="2"/>
            <a:r>
              <a:rPr lang="en-US" dirty="0"/>
              <a:t>Cantilevered section downstream of target support </a:t>
            </a:r>
            <a:r>
              <a:rPr lang="en-US" dirty="0" smtClean="0"/>
              <a:t>ring</a:t>
            </a:r>
          </a:p>
          <a:p>
            <a:pPr lvl="3"/>
            <a:r>
              <a:rPr lang="en-US" dirty="0" smtClean="0"/>
              <a:t>Extends map into TS1 collimator</a:t>
            </a:r>
            <a:endParaRPr lang="en-US" dirty="0"/>
          </a:p>
          <a:p>
            <a:pPr lvl="2"/>
            <a:r>
              <a:rPr lang="en-US" dirty="0"/>
              <a:t>External Z-drive system &amp; encoder</a:t>
            </a:r>
          </a:p>
          <a:p>
            <a:pPr lvl="2"/>
            <a:r>
              <a:rPr lang="en-US" dirty="0"/>
              <a:t>Azimuthal positioning with non-magnetic rotary </a:t>
            </a:r>
            <a:r>
              <a:rPr lang="en-US" dirty="0" err="1"/>
              <a:t>piezo</a:t>
            </a:r>
            <a:r>
              <a:rPr lang="en-US" dirty="0"/>
              <a:t> stage </a:t>
            </a:r>
          </a:p>
          <a:p>
            <a:pPr lvl="1"/>
            <a:r>
              <a:rPr lang="en-US" dirty="0" smtClean="0"/>
              <a:t>Detailed mechanical design to begin soon </a:t>
            </a:r>
          </a:p>
          <a:p>
            <a:pPr lvl="1"/>
            <a:r>
              <a:rPr lang="en-US" dirty="0" smtClean="0"/>
              <a:t>Same Control &amp; Instrumentation as DS</a:t>
            </a:r>
          </a:p>
          <a:p>
            <a:pPr lvl="2"/>
            <a:r>
              <a:rPr lang="en-US" dirty="0" smtClean="0"/>
              <a:t>Tailored interface boxes and separate cabling </a:t>
            </a:r>
          </a:p>
        </p:txBody>
      </p:sp>
    </p:spTree>
    <p:extLst>
      <p:ext uri="{BB962C8B-B14F-4D97-AF65-F5344CB8AC3E}">
        <p14:creationId xmlns:p14="http://schemas.microsoft.com/office/powerpoint/2010/main" val="295644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883557"/>
            <a:ext cx="8798442" cy="4987867"/>
          </a:xfrm>
        </p:spPr>
        <p:txBody>
          <a:bodyPr/>
          <a:lstStyle/>
          <a:p>
            <a:r>
              <a:rPr lang="en-US" dirty="0" smtClean="0"/>
              <a:t>PS Field Mapper</a:t>
            </a:r>
          </a:p>
          <a:p>
            <a:pPr lvl="1"/>
            <a:r>
              <a:rPr lang="en-US" dirty="0" smtClean="0"/>
              <a:t>PS with Heat &amp; Radiation Shield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327" y="3697029"/>
            <a:ext cx="812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Space may not be sufficient , ~5-6m long cantilevered arm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7925" y="5478600"/>
            <a:ext cx="19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[CERN MICE Mapper]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8" y="1721103"/>
            <a:ext cx="6762307" cy="45278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437" y="2509284"/>
            <a:ext cx="1626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upstream end</a:t>
            </a:r>
          </a:p>
          <a:p>
            <a:r>
              <a:rPr lang="en-US" sz="2000" dirty="0" smtClean="0"/>
              <a:t>flange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6275" y="3217170"/>
            <a:ext cx="397613" cy="6799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53692" y="5163101"/>
            <a:ext cx="1" cy="778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53694" y="5463211"/>
            <a:ext cx="179690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d.s.</a:t>
            </a:r>
            <a:r>
              <a:rPr lang="en-US" sz="2000" dirty="0" smtClean="0"/>
              <a:t> end of TS1 Collimator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33910" y="2858442"/>
            <a:ext cx="88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PS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30007" y="3348682"/>
            <a:ext cx="88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HRS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08873" y="5808510"/>
            <a:ext cx="216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Target support ring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71258" y="4327451"/>
            <a:ext cx="717707" cy="15439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13588" y="1801398"/>
            <a:ext cx="227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inner bore tube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64529" y="2183313"/>
            <a:ext cx="824436" cy="16885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01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 Tartaglia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95693" y="819759"/>
            <a:ext cx="8931349" cy="4987867"/>
          </a:xfrm>
        </p:spPr>
        <p:txBody>
          <a:bodyPr/>
          <a:lstStyle/>
          <a:p>
            <a:r>
              <a:rPr lang="en-US" dirty="0" smtClean="0"/>
              <a:t>In-Situ Sensors</a:t>
            </a:r>
          </a:p>
          <a:p>
            <a:pPr lvl="1"/>
            <a:r>
              <a:rPr lang="en-US" dirty="0" smtClean="0"/>
              <a:t>NMR probes in DS spectrometer region</a:t>
            </a:r>
          </a:p>
          <a:p>
            <a:pPr lvl="2"/>
            <a:r>
              <a:rPr lang="en-US" sz="1800" dirty="0"/>
              <a:t>Mounted to inner bore (fixed positions to detect field changes)</a:t>
            </a:r>
          </a:p>
          <a:p>
            <a:pPr lvl="3"/>
            <a:r>
              <a:rPr lang="en-US" dirty="0"/>
              <a:t>In place during field </a:t>
            </a:r>
            <a:r>
              <a:rPr lang="en-US" dirty="0" smtClean="0"/>
              <a:t>mapping </a:t>
            </a:r>
            <a:endParaRPr lang="en-US" dirty="0"/>
          </a:p>
          <a:p>
            <a:pPr lvl="2"/>
            <a:r>
              <a:rPr lang="en-US" sz="1800" dirty="0"/>
              <a:t>Mounted to tracker frame ends (distinguish position changes)</a:t>
            </a:r>
          </a:p>
          <a:p>
            <a:pPr lvl="3"/>
            <a:r>
              <a:rPr lang="en-US" dirty="0"/>
              <a:t>Re-use probes from DS field mapper</a:t>
            </a:r>
          </a:p>
          <a:p>
            <a:pPr lvl="2"/>
            <a:r>
              <a:rPr lang="en-US" sz="1800" dirty="0" smtClean="0"/>
              <a:t>Same electronics used during DS field mapping</a:t>
            </a:r>
          </a:p>
          <a:p>
            <a:pPr lvl="1"/>
            <a:r>
              <a:rPr lang="en-US" dirty="0" smtClean="0"/>
              <a:t>Hall probes in TS Collimators </a:t>
            </a:r>
            <a:r>
              <a:rPr lang="en-US" dirty="0" smtClean="0">
                <a:solidFill>
                  <a:srgbClr val="FF0000"/>
                </a:solidFill>
              </a:rPr>
              <a:t>[Now part of “TS Instrumentation”]</a:t>
            </a:r>
          </a:p>
          <a:p>
            <a:pPr lvl="2"/>
            <a:r>
              <a:rPr lang="en-US" sz="1800" dirty="0" smtClean="0"/>
              <a:t>This is the only viable approach to check TS3 straight regions</a:t>
            </a:r>
          </a:p>
          <a:p>
            <a:pPr lvl="2"/>
            <a:r>
              <a:rPr lang="en-US" sz="1800" dirty="0" smtClean="0"/>
              <a:t>Expect to map TS1 &amp; TS5; these sensors monitor changes over time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1D Hall probes (&amp; RTDs) embedded in collimators (3 designs)</a:t>
            </a:r>
          </a:p>
          <a:p>
            <a:pPr lvl="3"/>
            <a:r>
              <a:rPr lang="en-US" sz="1600" dirty="0">
                <a:solidFill>
                  <a:srgbClr val="0000FF"/>
                </a:solidFill>
              </a:rPr>
              <a:t>after epoxy-impregnated construction in precisely spaced pre-machined slots</a:t>
            </a:r>
          </a:p>
          <a:p>
            <a:pPr lvl="2"/>
            <a:r>
              <a:rPr lang="en-US" sz="1800" dirty="0" smtClean="0"/>
              <a:t>Read out by </a:t>
            </a:r>
            <a:r>
              <a:rPr lang="en-US" sz="1800" dirty="0"/>
              <a:t>multiplexed instrumentation </a:t>
            </a:r>
            <a:r>
              <a:rPr lang="en-US" sz="1800" dirty="0" smtClean="0"/>
              <a:t>system (all magnet sensors)</a:t>
            </a:r>
          </a:p>
          <a:p>
            <a:pPr lvl="3"/>
            <a:r>
              <a:rPr lang="en-US" sz="1600" dirty="0" smtClean="0"/>
              <a:t>Working on wiring and signal feed-through design details</a:t>
            </a:r>
          </a:p>
        </p:txBody>
      </p:sp>
    </p:spTree>
    <p:extLst>
      <p:ext uri="{BB962C8B-B14F-4D97-AF65-F5344CB8AC3E}">
        <p14:creationId xmlns:p14="http://schemas.microsoft.com/office/powerpoint/2010/main" val="224648160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5229</TotalTime>
  <Words>1776</Words>
  <Application>Microsoft Office PowerPoint</Application>
  <PresentationFormat>On-screen Show (4:3)</PresentationFormat>
  <Paragraphs>375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FermilabTemplate</vt:lpstr>
      <vt:lpstr>Fermilab: Footer Only</vt:lpstr>
      <vt:lpstr>WBS 475.04.08 Field Mapping System</vt:lpstr>
      <vt:lpstr>Solenoid Team</vt:lpstr>
      <vt:lpstr>Requirements</vt:lpstr>
      <vt:lpstr>Requirements</vt:lpstr>
      <vt:lpstr>Design</vt:lpstr>
      <vt:lpstr>Design</vt:lpstr>
      <vt:lpstr>Design</vt:lpstr>
      <vt:lpstr>Design</vt:lpstr>
      <vt:lpstr>Design</vt:lpstr>
      <vt:lpstr>Design</vt:lpstr>
      <vt:lpstr>Design</vt:lpstr>
      <vt:lpstr>Changes since CD-1</vt:lpstr>
      <vt:lpstr>Value Engineering since CD-1</vt:lpstr>
      <vt:lpstr>Downselects</vt:lpstr>
      <vt:lpstr>Remaining work before CD-3</vt:lpstr>
      <vt:lpstr>Quality Assurance</vt:lpstr>
      <vt:lpstr>Risks</vt:lpstr>
      <vt:lpstr>ES&amp;H</vt:lpstr>
      <vt:lpstr>Major Milestones</vt:lpstr>
      <vt:lpstr>Cost Table</vt:lpstr>
      <vt:lpstr>Quality of Estimate</vt:lpstr>
      <vt:lpstr>Resource Type</vt:lpstr>
      <vt:lpstr>Labor Resources by FY</vt:lpstr>
      <vt:lpstr>Schedule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A. Tartaglia x3890,3700 09000N</cp:lastModifiedBy>
  <cp:revision>393</cp:revision>
  <cp:lastPrinted>2014-06-04T17:18:59Z</cp:lastPrinted>
  <dcterms:created xsi:type="dcterms:W3CDTF">2014-01-03T20:18:13Z</dcterms:created>
  <dcterms:modified xsi:type="dcterms:W3CDTF">2014-10-08T13:18:10Z</dcterms:modified>
</cp:coreProperties>
</file>