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4" r:id="rId3"/>
    <p:sldId id="315" r:id="rId4"/>
    <p:sldId id="333" r:id="rId5"/>
    <p:sldId id="336" r:id="rId6"/>
    <p:sldId id="334" r:id="rId7"/>
    <p:sldId id="335" r:id="rId8"/>
    <p:sldId id="316" r:id="rId9"/>
    <p:sldId id="332" r:id="rId10"/>
    <p:sldId id="337" r:id="rId11"/>
    <p:sldId id="317" r:id="rId12"/>
    <p:sldId id="338" r:id="rId13"/>
    <p:sldId id="318" r:id="rId14"/>
    <p:sldId id="324" r:id="rId15"/>
    <p:sldId id="319" r:id="rId16"/>
    <p:sldId id="321" r:id="rId17"/>
    <p:sldId id="347" r:id="rId18"/>
    <p:sldId id="348" r:id="rId19"/>
    <p:sldId id="350" r:id="rId20"/>
    <p:sldId id="349" r:id="rId21"/>
    <p:sldId id="353" r:id="rId22"/>
    <p:sldId id="354" r:id="rId23"/>
    <p:sldId id="352" r:id="rId24"/>
    <p:sldId id="329" r:id="rId2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L. Schmitt x4849 06918N" initials="RLSx0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2664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DBFF2-EAFC-446E-8C89-E748F6F6ED3E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E0453B1-219F-427F-A916-7C0725812871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</a:t>
          </a:r>
        </a:p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Cryo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Distribution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R. Schmitt (T. Page)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E3C9D-CE20-45B2-A28E-E6A4446B9E17}" type="parTrans" cxnId="{544A5F29-EC21-4099-91A2-D2B338CAB3BA}">
      <dgm:prSet/>
      <dgm:spPr/>
      <dgm:t>
        <a:bodyPr/>
        <a:lstStyle/>
        <a:p>
          <a:endParaRPr lang="en-US"/>
        </a:p>
      </dgm:t>
    </dgm:pt>
    <dgm:pt modelId="{9A77E80E-A4DE-4C5C-8CF7-6C5F8282B1E2}" type="sibTrans" cxnId="{544A5F29-EC21-4099-91A2-D2B338CAB3BA}">
      <dgm:prSet/>
      <dgm:spPr/>
      <dgm:t>
        <a:bodyPr/>
        <a:lstStyle/>
        <a:p>
          <a:endParaRPr lang="en-US"/>
        </a:p>
      </dgm:t>
    </dgm:pt>
    <dgm:pt modelId="{136EC303-4E01-4E71-B945-AD009C7422B5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4.5.2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Feed Boxes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04C030-966C-429B-A238-CBFC8124D852}" type="parTrans" cxnId="{5F2D08BB-E2A1-4A8F-B6BF-CB6B3EBB0276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0634E1-CB16-4C30-B8A1-33F752331ED7}" type="sibTrans" cxnId="{5F2D08BB-E2A1-4A8F-B6BF-CB6B3EBB0276}">
      <dgm:prSet/>
      <dgm:spPr/>
      <dgm:t>
        <a:bodyPr/>
        <a:lstStyle/>
        <a:p>
          <a:endParaRPr lang="en-US"/>
        </a:p>
      </dgm:t>
    </dgm:pt>
    <dgm:pt modelId="{8F82AA64-2AC7-4413-84CE-58B25D6CB4C2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4.5.3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Transfer Lines</a:t>
          </a:r>
          <a:endParaRPr lang="en-US" sz="14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2002AA-9FE8-4907-8730-37D6937A5E1C}" type="parTrans" cxnId="{B124082D-FDEE-4835-BC2E-222F82C84D6B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4954E6-CD20-4B3C-B792-C6FD334B5594}" type="sibTrans" cxnId="{B124082D-FDEE-4835-BC2E-222F82C84D6B}">
      <dgm:prSet/>
      <dgm:spPr/>
      <dgm:t>
        <a:bodyPr/>
        <a:lstStyle/>
        <a:p>
          <a:endParaRPr lang="en-US"/>
        </a:p>
      </dgm:t>
    </dgm:pt>
    <dgm:pt modelId="{3E7479E7-FA4A-4723-9B0A-6BE4255BD1FB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4.5.4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Interconnects</a:t>
          </a:r>
        </a:p>
      </dgm:t>
    </dgm:pt>
    <dgm:pt modelId="{E164DF50-E728-4C00-A53E-21C809BEE3CB}" type="parTrans" cxnId="{ACB6E715-A998-41B8-BE76-630DE5C0A653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28A77-DE82-4555-999C-913801561F19}" type="sibTrans" cxnId="{ACB6E715-A998-41B8-BE76-630DE5C0A653}">
      <dgm:prSet/>
      <dgm:spPr/>
      <dgm:t>
        <a:bodyPr/>
        <a:lstStyle/>
        <a:p>
          <a:endParaRPr lang="en-US"/>
        </a:p>
      </dgm:t>
    </dgm:pt>
    <dgm:pt modelId="{F3D5C33F-6B5B-42F2-9A89-32B7EBA17B0A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4.5.5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Insulating Vacuum</a:t>
          </a:r>
        </a:p>
      </dgm:t>
    </dgm:pt>
    <dgm:pt modelId="{550BA409-320B-4D81-BF93-A7E0F806924F}" type="parTrans" cxnId="{A437808A-1A39-4416-A2E8-A4AD4F1729D7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61A9AA-4F8D-4E7F-AB88-C454B76EF755}" type="sibTrans" cxnId="{A437808A-1A39-4416-A2E8-A4AD4F1729D7}">
      <dgm:prSet/>
      <dgm:spPr/>
      <dgm:t>
        <a:bodyPr/>
        <a:lstStyle/>
        <a:p>
          <a:endParaRPr lang="en-US"/>
        </a:p>
      </dgm:t>
    </dgm:pt>
    <dgm:pt modelId="{E51AF6B8-E162-4726-9A45-4A9384A439A4}">
      <dgm:prSet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4.5.7 Distribution Box</a:t>
          </a:r>
        </a:p>
      </dgm:t>
    </dgm:pt>
    <dgm:pt modelId="{CC4698EA-5E86-4697-A31D-0CE0379A0942}" type="parTrans" cxnId="{61EF93E7-4EED-49E9-9DAA-5EA6087B57B8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66F64F-571A-454D-BC81-DC5F3CE5FB72}" type="sibTrans" cxnId="{61EF93E7-4EED-49E9-9DAA-5EA6087B57B8}">
      <dgm:prSet/>
      <dgm:spPr/>
      <dgm:t>
        <a:bodyPr/>
        <a:lstStyle/>
        <a:p>
          <a:endParaRPr lang="en-US"/>
        </a:p>
      </dgm:t>
    </dgm:pt>
    <dgm:pt modelId="{81741832-87A7-441E-AE96-5CCDB4D408FB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r>
            <a:rPr lang="en-US" sz="14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4.5.1</a:t>
          </a:r>
        </a:p>
        <a:p>
          <a:r>
            <a:rPr lang="en-US" sz="14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Power Leads</a:t>
          </a:r>
        </a:p>
      </dgm:t>
    </dgm:pt>
    <dgm:pt modelId="{729318CD-C217-4BAD-9273-FE5ECADAFB98}" type="parTrans" cxnId="{233DC0A6-D7E5-40A5-9349-668133E7B30D}">
      <dgm:prSet/>
      <dgm:spPr>
        <a:ln>
          <a:solidFill>
            <a:schemeClr val="accent3">
              <a:lumMod val="50000"/>
            </a:schemeClr>
          </a:solidFill>
        </a:ln>
        <a:effectLst/>
      </dgm:spPr>
      <dgm:t>
        <a:bodyPr lIns="0" tIns="0" rIns="0" bIns="0" anchor="ctr"/>
        <a:lstStyle/>
        <a:p>
          <a:endParaRPr lang="en-US" sz="28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B39F74-9DEA-459F-8FAC-E3589283F582}" type="sibTrans" cxnId="{233DC0A6-D7E5-40A5-9349-668133E7B30D}">
      <dgm:prSet/>
      <dgm:spPr/>
      <dgm:t>
        <a:bodyPr/>
        <a:lstStyle/>
        <a:p>
          <a:endParaRPr lang="en-US"/>
        </a:p>
      </dgm:t>
    </dgm:pt>
    <dgm:pt modelId="{D03E77F6-62FE-42BB-8475-3B3B37A1A168}" type="pres">
      <dgm:prSet presAssocID="{1ECDBFF2-EAFC-446E-8C89-E748F6F6ED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0D5522-D5CB-4E00-AE26-AEE254B1F785}" type="pres">
      <dgm:prSet presAssocID="{BE0453B1-219F-427F-A916-7C072581287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A960C1-56AA-4D62-9DE9-A2D443899C13}" type="pres">
      <dgm:prSet presAssocID="{BE0453B1-219F-427F-A916-7C0725812871}" presName="rootComposite1" presStyleCnt="0"/>
      <dgm:spPr/>
      <dgm:t>
        <a:bodyPr/>
        <a:lstStyle/>
        <a:p>
          <a:endParaRPr lang="en-US"/>
        </a:p>
      </dgm:t>
    </dgm:pt>
    <dgm:pt modelId="{587670C0-1180-4F5F-9F4C-3392F7D52F32}" type="pres">
      <dgm:prSet presAssocID="{BE0453B1-219F-427F-A916-7C0725812871}" presName="rootText1" presStyleLbl="node0" presStyleIdx="0" presStyleCnt="1" custScaleX="166306" custScaleY="225308" custLinFactNeighborX="-774" custLinFactNeighborY="-32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056952-D445-4808-A287-742B753588AC}" type="pres">
      <dgm:prSet presAssocID="{BE0453B1-219F-427F-A916-7C07258128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88D0E7-7327-4386-9686-C790E48772E2}" type="pres">
      <dgm:prSet presAssocID="{BE0453B1-219F-427F-A916-7C0725812871}" presName="hierChild2" presStyleCnt="0"/>
      <dgm:spPr/>
      <dgm:t>
        <a:bodyPr/>
        <a:lstStyle/>
        <a:p>
          <a:endParaRPr lang="en-US"/>
        </a:p>
      </dgm:t>
    </dgm:pt>
    <dgm:pt modelId="{D210F237-5DF1-42A9-88E6-5B6DB3BD7A92}" type="pres">
      <dgm:prSet presAssocID="{729318CD-C217-4BAD-9273-FE5ECADAFB98}" presName="Name37" presStyleLbl="parChTrans1D2" presStyleIdx="0" presStyleCnt="6" custSzY="226584"/>
      <dgm:spPr/>
      <dgm:t>
        <a:bodyPr/>
        <a:lstStyle/>
        <a:p>
          <a:endParaRPr lang="en-US"/>
        </a:p>
      </dgm:t>
    </dgm:pt>
    <dgm:pt modelId="{9C2ECFEA-F866-4C75-9D5F-D69EFF7249B1}" type="pres">
      <dgm:prSet presAssocID="{81741832-87A7-441E-AE96-5CCDB4D408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D6700-4F8C-45ED-9516-B3A65CD3B3D0}" type="pres">
      <dgm:prSet presAssocID="{81741832-87A7-441E-AE96-5CCDB4D408FB}" presName="rootComposite" presStyleCnt="0"/>
      <dgm:spPr/>
      <dgm:t>
        <a:bodyPr/>
        <a:lstStyle/>
        <a:p>
          <a:endParaRPr lang="en-US"/>
        </a:p>
      </dgm:t>
    </dgm:pt>
    <dgm:pt modelId="{2C2127AC-62E3-4BAA-8B7E-37BD072AACA2}" type="pres">
      <dgm:prSet presAssocID="{81741832-87A7-441E-AE96-5CCDB4D408FB}" presName="rootText" presStyleLbl="node2" presStyleIdx="0" presStyleCnt="6" custScaleY="225308" custLinFactNeighborX="-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444A2A-D532-47B8-BA4F-2A26F67006AD}" type="pres">
      <dgm:prSet presAssocID="{81741832-87A7-441E-AE96-5CCDB4D408FB}" presName="rootConnector" presStyleLbl="node2" presStyleIdx="0" presStyleCnt="6"/>
      <dgm:spPr/>
      <dgm:t>
        <a:bodyPr/>
        <a:lstStyle/>
        <a:p>
          <a:endParaRPr lang="en-US"/>
        </a:p>
      </dgm:t>
    </dgm:pt>
    <dgm:pt modelId="{1D2B9E98-3F79-455C-A51A-E0ED70F3E984}" type="pres">
      <dgm:prSet presAssocID="{81741832-87A7-441E-AE96-5CCDB4D408FB}" presName="hierChild4" presStyleCnt="0"/>
      <dgm:spPr/>
      <dgm:t>
        <a:bodyPr/>
        <a:lstStyle/>
        <a:p>
          <a:endParaRPr lang="en-US"/>
        </a:p>
      </dgm:t>
    </dgm:pt>
    <dgm:pt modelId="{C38E7459-443E-4B0B-B672-1CFBD56A4630}" type="pres">
      <dgm:prSet presAssocID="{81741832-87A7-441E-AE96-5CCDB4D408FB}" presName="hierChild5" presStyleCnt="0"/>
      <dgm:spPr/>
      <dgm:t>
        <a:bodyPr/>
        <a:lstStyle/>
        <a:p>
          <a:endParaRPr lang="en-US"/>
        </a:p>
      </dgm:t>
    </dgm:pt>
    <dgm:pt modelId="{3A80BCB2-28D2-4D9D-9630-AC2594CC82B7}" type="pres">
      <dgm:prSet presAssocID="{0E04C030-966C-429B-A238-CBFC8124D852}" presName="Name37" presStyleLbl="parChTrans1D2" presStyleIdx="1" presStyleCnt="6" custSzY="226584"/>
      <dgm:spPr/>
      <dgm:t>
        <a:bodyPr/>
        <a:lstStyle/>
        <a:p>
          <a:endParaRPr lang="en-US"/>
        </a:p>
      </dgm:t>
    </dgm:pt>
    <dgm:pt modelId="{81B981AC-97FB-47C3-A7FD-0B75BED2F40F}" type="pres">
      <dgm:prSet presAssocID="{136EC303-4E01-4E71-B945-AD009C7422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39E540C-46A7-49A2-A058-C304ABD68ECF}" type="pres">
      <dgm:prSet presAssocID="{136EC303-4E01-4E71-B945-AD009C7422B5}" presName="rootComposite" presStyleCnt="0"/>
      <dgm:spPr/>
      <dgm:t>
        <a:bodyPr/>
        <a:lstStyle/>
        <a:p>
          <a:endParaRPr lang="en-US"/>
        </a:p>
      </dgm:t>
    </dgm:pt>
    <dgm:pt modelId="{A5E8D16E-4CD2-484C-BA8F-8358D4CC4EF0}" type="pres">
      <dgm:prSet presAssocID="{136EC303-4E01-4E71-B945-AD009C7422B5}" presName="rootText" presStyleLbl="node2" presStyleIdx="1" presStyleCnt="6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D4CE27-9086-4DC6-8FA5-3D0CE0F20E15}" type="pres">
      <dgm:prSet presAssocID="{136EC303-4E01-4E71-B945-AD009C7422B5}" presName="rootConnector" presStyleLbl="node2" presStyleIdx="1" presStyleCnt="6"/>
      <dgm:spPr/>
      <dgm:t>
        <a:bodyPr/>
        <a:lstStyle/>
        <a:p>
          <a:endParaRPr lang="en-US"/>
        </a:p>
      </dgm:t>
    </dgm:pt>
    <dgm:pt modelId="{EB585100-7389-42CF-8C4A-A330E26D2B3F}" type="pres">
      <dgm:prSet presAssocID="{136EC303-4E01-4E71-B945-AD009C7422B5}" presName="hierChild4" presStyleCnt="0"/>
      <dgm:spPr/>
      <dgm:t>
        <a:bodyPr/>
        <a:lstStyle/>
        <a:p>
          <a:endParaRPr lang="en-US"/>
        </a:p>
      </dgm:t>
    </dgm:pt>
    <dgm:pt modelId="{AE403AA6-33A4-4624-8CA0-3E0A0FAC82D6}" type="pres">
      <dgm:prSet presAssocID="{136EC303-4E01-4E71-B945-AD009C7422B5}" presName="hierChild5" presStyleCnt="0"/>
      <dgm:spPr/>
      <dgm:t>
        <a:bodyPr/>
        <a:lstStyle/>
        <a:p>
          <a:endParaRPr lang="en-US"/>
        </a:p>
      </dgm:t>
    </dgm:pt>
    <dgm:pt modelId="{BAEC5211-4CEB-4ED5-876C-12A506A3667C}" type="pres">
      <dgm:prSet presAssocID="{632002AA-9FE8-4907-8730-37D6937A5E1C}" presName="Name37" presStyleLbl="parChTrans1D2" presStyleIdx="2" presStyleCnt="6" custSzY="226584"/>
      <dgm:spPr/>
      <dgm:t>
        <a:bodyPr/>
        <a:lstStyle/>
        <a:p>
          <a:endParaRPr lang="en-US"/>
        </a:p>
      </dgm:t>
    </dgm:pt>
    <dgm:pt modelId="{F5AF29D7-80F7-47D1-B3AF-BBAECD8E48C8}" type="pres">
      <dgm:prSet presAssocID="{8F82AA64-2AC7-4413-84CE-58B25D6CB4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E11B021-5473-444A-BE0B-C5C3A17B0679}" type="pres">
      <dgm:prSet presAssocID="{8F82AA64-2AC7-4413-84CE-58B25D6CB4C2}" presName="rootComposite" presStyleCnt="0"/>
      <dgm:spPr/>
      <dgm:t>
        <a:bodyPr/>
        <a:lstStyle/>
        <a:p>
          <a:endParaRPr lang="en-US"/>
        </a:p>
      </dgm:t>
    </dgm:pt>
    <dgm:pt modelId="{AAD9E2DA-1AFD-46C6-9F63-3DF65CE96BD1}" type="pres">
      <dgm:prSet presAssocID="{8F82AA64-2AC7-4413-84CE-58B25D6CB4C2}" presName="rootText" presStyleLbl="node2" presStyleIdx="2" presStyleCnt="6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D34E6B-8E8C-48D6-AFD4-4988CA68F3E2}" type="pres">
      <dgm:prSet presAssocID="{8F82AA64-2AC7-4413-84CE-58B25D6CB4C2}" presName="rootConnector" presStyleLbl="node2" presStyleIdx="2" presStyleCnt="6"/>
      <dgm:spPr/>
      <dgm:t>
        <a:bodyPr/>
        <a:lstStyle/>
        <a:p>
          <a:endParaRPr lang="en-US"/>
        </a:p>
      </dgm:t>
    </dgm:pt>
    <dgm:pt modelId="{655D188C-7C1C-461D-AB7D-3279F95CCC89}" type="pres">
      <dgm:prSet presAssocID="{8F82AA64-2AC7-4413-84CE-58B25D6CB4C2}" presName="hierChild4" presStyleCnt="0"/>
      <dgm:spPr/>
      <dgm:t>
        <a:bodyPr/>
        <a:lstStyle/>
        <a:p>
          <a:endParaRPr lang="en-US"/>
        </a:p>
      </dgm:t>
    </dgm:pt>
    <dgm:pt modelId="{05332E9E-9F0B-4238-8590-C81BBF068F3B}" type="pres">
      <dgm:prSet presAssocID="{8F82AA64-2AC7-4413-84CE-58B25D6CB4C2}" presName="hierChild5" presStyleCnt="0"/>
      <dgm:spPr/>
      <dgm:t>
        <a:bodyPr/>
        <a:lstStyle/>
        <a:p>
          <a:endParaRPr lang="en-US"/>
        </a:p>
      </dgm:t>
    </dgm:pt>
    <dgm:pt modelId="{C5347DE1-F234-4170-8995-7177248F995F}" type="pres">
      <dgm:prSet presAssocID="{E164DF50-E728-4C00-A53E-21C809BEE3CB}" presName="Name37" presStyleLbl="parChTrans1D2" presStyleIdx="3" presStyleCnt="6" custSzY="226584"/>
      <dgm:spPr/>
      <dgm:t>
        <a:bodyPr/>
        <a:lstStyle/>
        <a:p>
          <a:endParaRPr lang="en-US"/>
        </a:p>
      </dgm:t>
    </dgm:pt>
    <dgm:pt modelId="{DA7F148A-7804-41CC-A6BA-90F74C4CC394}" type="pres">
      <dgm:prSet presAssocID="{3E7479E7-FA4A-4723-9B0A-6BE4255BD1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0A83000-8E7A-4475-9137-EA238FCA6D82}" type="pres">
      <dgm:prSet presAssocID="{3E7479E7-FA4A-4723-9B0A-6BE4255BD1FB}" presName="rootComposite" presStyleCnt="0"/>
      <dgm:spPr/>
      <dgm:t>
        <a:bodyPr/>
        <a:lstStyle/>
        <a:p>
          <a:endParaRPr lang="en-US"/>
        </a:p>
      </dgm:t>
    </dgm:pt>
    <dgm:pt modelId="{FAD8F461-F280-42C6-AD74-C72D742DD42F}" type="pres">
      <dgm:prSet presAssocID="{3E7479E7-FA4A-4723-9B0A-6BE4255BD1FB}" presName="rootText" presStyleLbl="node2" presStyleIdx="3" presStyleCnt="6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8AD963-A6B2-4BED-A5DE-AA2DF1B19F1A}" type="pres">
      <dgm:prSet presAssocID="{3E7479E7-FA4A-4723-9B0A-6BE4255BD1FB}" presName="rootConnector" presStyleLbl="node2" presStyleIdx="3" presStyleCnt="6"/>
      <dgm:spPr/>
      <dgm:t>
        <a:bodyPr/>
        <a:lstStyle/>
        <a:p>
          <a:endParaRPr lang="en-US"/>
        </a:p>
      </dgm:t>
    </dgm:pt>
    <dgm:pt modelId="{ABA04EBF-9797-41B0-B754-575A7F1BE54C}" type="pres">
      <dgm:prSet presAssocID="{3E7479E7-FA4A-4723-9B0A-6BE4255BD1FB}" presName="hierChild4" presStyleCnt="0"/>
      <dgm:spPr/>
      <dgm:t>
        <a:bodyPr/>
        <a:lstStyle/>
        <a:p>
          <a:endParaRPr lang="en-US"/>
        </a:p>
      </dgm:t>
    </dgm:pt>
    <dgm:pt modelId="{E18A2B08-E80C-4BB3-AFA8-05DC44F50750}" type="pres">
      <dgm:prSet presAssocID="{3E7479E7-FA4A-4723-9B0A-6BE4255BD1FB}" presName="hierChild5" presStyleCnt="0"/>
      <dgm:spPr/>
      <dgm:t>
        <a:bodyPr/>
        <a:lstStyle/>
        <a:p>
          <a:endParaRPr lang="en-US"/>
        </a:p>
      </dgm:t>
    </dgm:pt>
    <dgm:pt modelId="{28FEA0DA-ACB8-44F8-B950-18B4F964EF9C}" type="pres">
      <dgm:prSet presAssocID="{550BA409-320B-4D81-BF93-A7E0F806924F}" presName="Name37" presStyleLbl="parChTrans1D2" presStyleIdx="4" presStyleCnt="6" custSzY="226584"/>
      <dgm:spPr/>
      <dgm:t>
        <a:bodyPr/>
        <a:lstStyle/>
        <a:p>
          <a:endParaRPr lang="en-US"/>
        </a:p>
      </dgm:t>
    </dgm:pt>
    <dgm:pt modelId="{D196BF8A-0578-4FB2-A2E3-0546F157A56D}" type="pres">
      <dgm:prSet presAssocID="{F3D5C33F-6B5B-42F2-9A89-32B7EBA17B0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CC36367-62D3-4AF6-B984-89C595B1DD46}" type="pres">
      <dgm:prSet presAssocID="{F3D5C33F-6B5B-42F2-9A89-32B7EBA17B0A}" presName="rootComposite" presStyleCnt="0"/>
      <dgm:spPr/>
      <dgm:t>
        <a:bodyPr/>
        <a:lstStyle/>
        <a:p>
          <a:endParaRPr lang="en-US"/>
        </a:p>
      </dgm:t>
    </dgm:pt>
    <dgm:pt modelId="{1A7C4619-2EA5-4630-8227-4F432D277624}" type="pres">
      <dgm:prSet presAssocID="{F3D5C33F-6B5B-42F2-9A89-32B7EBA17B0A}" presName="rootText" presStyleLbl="node2" presStyleIdx="4" presStyleCnt="6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A1078-22A5-4299-A46B-15B779EC9080}" type="pres">
      <dgm:prSet presAssocID="{F3D5C33F-6B5B-42F2-9A89-32B7EBA17B0A}" presName="rootConnector" presStyleLbl="node2" presStyleIdx="4" presStyleCnt="6"/>
      <dgm:spPr/>
      <dgm:t>
        <a:bodyPr/>
        <a:lstStyle/>
        <a:p>
          <a:endParaRPr lang="en-US"/>
        </a:p>
      </dgm:t>
    </dgm:pt>
    <dgm:pt modelId="{10A29870-1C66-4A3C-B149-A24266E93BF7}" type="pres">
      <dgm:prSet presAssocID="{F3D5C33F-6B5B-42F2-9A89-32B7EBA17B0A}" presName="hierChild4" presStyleCnt="0"/>
      <dgm:spPr/>
      <dgm:t>
        <a:bodyPr/>
        <a:lstStyle/>
        <a:p>
          <a:endParaRPr lang="en-US"/>
        </a:p>
      </dgm:t>
    </dgm:pt>
    <dgm:pt modelId="{DC8212E5-5DFC-4AC8-A1B0-392CE0263720}" type="pres">
      <dgm:prSet presAssocID="{F3D5C33F-6B5B-42F2-9A89-32B7EBA17B0A}" presName="hierChild5" presStyleCnt="0"/>
      <dgm:spPr/>
      <dgm:t>
        <a:bodyPr/>
        <a:lstStyle/>
        <a:p>
          <a:endParaRPr lang="en-US"/>
        </a:p>
      </dgm:t>
    </dgm:pt>
    <dgm:pt modelId="{BED432D1-0602-4944-ADBD-10B5AB32685C}" type="pres">
      <dgm:prSet presAssocID="{CC4698EA-5E86-4697-A31D-0CE0379A0942}" presName="Name37" presStyleLbl="parChTrans1D2" presStyleIdx="5" presStyleCnt="6" custSzY="226584"/>
      <dgm:spPr/>
      <dgm:t>
        <a:bodyPr/>
        <a:lstStyle/>
        <a:p>
          <a:endParaRPr lang="en-US"/>
        </a:p>
      </dgm:t>
    </dgm:pt>
    <dgm:pt modelId="{B864D763-BFBB-4196-BECA-96359AF8082D}" type="pres">
      <dgm:prSet presAssocID="{E51AF6B8-E162-4726-9A45-4A9384A439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4A135C7-11B0-4367-952E-B187ECA798A4}" type="pres">
      <dgm:prSet presAssocID="{E51AF6B8-E162-4726-9A45-4A9384A439A4}" presName="rootComposite" presStyleCnt="0"/>
      <dgm:spPr/>
      <dgm:t>
        <a:bodyPr/>
        <a:lstStyle/>
        <a:p>
          <a:endParaRPr lang="en-US"/>
        </a:p>
      </dgm:t>
    </dgm:pt>
    <dgm:pt modelId="{777975BE-F666-4D23-953B-547617DE3424}" type="pres">
      <dgm:prSet presAssocID="{E51AF6B8-E162-4726-9A45-4A9384A439A4}" presName="rootText" presStyleLbl="node2" presStyleIdx="5" presStyleCnt="6" custScaleY="225308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E98C1-7C1E-473A-9040-F78096B23CB0}" type="pres">
      <dgm:prSet presAssocID="{E51AF6B8-E162-4726-9A45-4A9384A439A4}" presName="rootConnector" presStyleLbl="node2" presStyleIdx="5" presStyleCnt="6"/>
      <dgm:spPr/>
      <dgm:t>
        <a:bodyPr/>
        <a:lstStyle/>
        <a:p>
          <a:endParaRPr lang="en-US"/>
        </a:p>
      </dgm:t>
    </dgm:pt>
    <dgm:pt modelId="{AE5E8997-5F33-42C3-A461-7B4FF15F7482}" type="pres">
      <dgm:prSet presAssocID="{E51AF6B8-E162-4726-9A45-4A9384A439A4}" presName="hierChild4" presStyleCnt="0"/>
      <dgm:spPr/>
      <dgm:t>
        <a:bodyPr/>
        <a:lstStyle/>
        <a:p>
          <a:endParaRPr lang="en-US"/>
        </a:p>
      </dgm:t>
    </dgm:pt>
    <dgm:pt modelId="{E4CA9EF3-BDE0-470F-B9E4-360C3E0A5BF8}" type="pres">
      <dgm:prSet presAssocID="{E51AF6B8-E162-4726-9A45-4A9384A439A4}" presName="hierChild5" presStyleCnt="0"/>
      <dgm:spPr/>
      <dgm:t>
        <a:bodyPr/>
        <a:lstStyle/>
        <a:p>
          <a:endParaRPr lang="en-US"/>
        </a:p>
      </dgm:t>
    </dgm:pt>
    <dgm:pt modelId="{1D6E6072-4871-4CED-BF6F-A162F8AF86C9}" type="pres">
      <dgm:prSet presAssocID="{BE0453B1-219F-427F-A916-7C0725812871}" presName="hierChild3" presStyleCnt="0"/>
      <dgm:spPr/>
      <dgm:t>
        <a:bodyPr/>
        <a:lstStyle/>
        <a:p>
          <a:endParaRPr lang="en-US"/>
        </a:p>
      </dgm:t>
    </dgm:pt>
  </dgm:ptLst>
  <dgm:cxnLst>
    <dgm:cxn modelId="{6A412374-F7D2-FD40-9D04-CDD7A0B5EEA7}" type="presOf" srcId="{BE0453B1-219F-427F-A916-7C0725812871}" destId="{587670C0-1180-4F5F-9F4C-3392F7D52F32}" srcOrd="0" destOrd="0" presId="urn:microsoft.com/office/officeart/2005/8/layout/orgChart1"/>
    <dgm:cxn modelId="{1301E341-4714-6544-B14F-C4C00BDB9334}" type="presOf" srcId="{E164DF50-E728-4C00-A53E-21C809BEE3CB}" destId="{C5347DE1-F234-4170-8995-7177248F995F}" srcOrd="0" destOrd="0" presId="urn:microsoft.com/office/officeart/2005/8/layout/orgChart1"/>
    <dgm:cxn modelId="{B2B56D0B-41C9-4D4A-B65F-3C284048B4A2}" type="presOf" srcId="{E51AF6B8-E162-4726-9A45-4A9384A439A4}" destId="{777975BE-F666-4D23-953B-547617DE3424}" srcOrd="0" destOrd="0" presId="urn:microsoft.com/office/officeart/2005/8/layout/orgChart1"/>
    <dgm:cxn modelId="{49C294B1-E196-C74D-AAE2-DFFBD4C227DC}" type="presOf" srcId="{729318CD-C217-4BAD-9273-FE5ECADAFB98}" destId="{D210F237-5DF1-42A9-88E6-5B6DB3BD7A92}" srcOrd="0" destOrd="0" presId="urn:microsoft.com/office/officeart/2005/8/layout/orgChart1"/>
    <dgm:cxn modelId="{ACB6E715-A998-41B8-BE76-630DE5C0A653}" srcId="{BE0453B1-219F-427F-A916-7C0725812871}" destId="{3E7479E7-FA4A-4723-9B0A-6BE4255BD1FB}" srcOrd="3" destOrd="0" parTransId="{E164DF50-E728-4C00-A53E-21C809BEE3CB}" sibTransId="{58A28A77-DE82-4555-999C-913801561F19}"/>
    <dgm:cxn modelId="{39E3F50F-9148-2A48-8797-5B31EFC9C40D}" type="presOf" srcId="{F3D5C33F-6B5B-42F2-9A89-32B7EBA17B0A}" destId="{1A7C4619-2EA5-4630-8227-4F432D277624}" srcOrd="0" destOrd="0" presId="urn:microsoft.com/office/officeart/2005/8/layout/orgChart1"/>
    <dgm:cxn modelId="{D0595427-4F6E-184D-B9BF-F55A51C28676}" type="presOf" srcId="{8F82AA64-2AC7-4413-84CE-58B25D6CB4C2}" destId="{AAD9E2DA-1AFD-46C6-9F63-3DF65CE96BD1}" srcOrd="0" destOrd="0" presId="urn:microsoft.com/office/officeart/2005/8/layout/orgChart1"/>
    <dgm:cxn modelId="{544A5F29-EC21-4099-91A2-D2B338CAB3BA}" srcId="{1ECDBFF2-EAFC-446E-8C89-E748F6F6ED3E}" destId="{BE0453B1-219F-427F-A916-7C0725812871}" srcOrd="0" destOrd="0" parTransId="{449E3C9D-CE20-45B2-A28E-E6A4446B9E17}" sibTransId="{9A77E80E-A4DE-4C5C-8CF7-6C5F8282B1E2}"/>
    <dgm:cxn modelId="{9AC23056-9E2D-514B-9349-592FCC1D75D1}" type="presOf" srcId="{1ECDBFF2-EAFC-446E-8C89-E748F6F6ED3E}" destId="{D03E77F6-62FE-42BB-8475-3B3B37A1A168}" srcOrd="0" destOrd="0" presId="urn:microsoft.com/office/officeart/2005/8/layout/orgChart1"/>
    <dgm:cxn modelId="{0AF46350-07B8-3540-BBD4-DF26BF9F7B60}" type="presOf" srcId="{8F82AA64-2AC7-4413-84CE-58B25D6CB4C2}" destId="{EAD34E6B-8E8C-48D6-AFD4-4988CA68F3E2}" srcOrd="1" destOrd="0" presId="urn:microsoft.com/office/officeart/2005/8/layout/orgChart1"/>
    <dgm:cxn modelId="{C8836E1D-EBC7-E14F-AB0B-009E734FFC14}" type="presOf" srcId="{3E7479E7-FA4A-4723-9B0A-6BE4255BD1FB}" destId="{D18AD963-A6B2-4BED-A5DE-AA2DF1B19F1A}" srcOrd="1" destOrd="0" presId="urn:microsoft.com/office/officeart/2005/8/layout/orgChart1"/>
    <dgm:cxn modelId="{97BFF0F3-7A21-A740-829D-A9320D29175E}" type="presOf" srcId="{81741832-87A7-441E-AE96-5CCDB4D408FB}" destId="{75444A2A-D532-47B8-BA4F-2A26F67006AD}" srcOrd="1" destOrd="0" presId="urn:microsoft.com/office/officeart/2005/8/layout/orgChart1"/>
    <dgm:cxn modelId="{444FE86C-2D13-124A-9A98-48EA2292E539}" type="presOf" srcId="{F3D5C33F-6B5B-42F2-9A89-32B7EBA17B0A}" destId="{50AA1078-22A5-4299-A46B-15B779EC9080}" srcOrd="1" destOrd="0" presId="urn:microsoft.com/office/officeart/2005/8/layout/orgChart1"/>
    <dgm:cxn modelId="{7973EDC7-9A6D-8D47-9F52-5501DE09C842}" type="presOf" srcId="{632002AA-9FE8-4907-8730-37D6937A5E1C}" destId="{BAEC5211-4CEB-4ED5-876C-12A506A3667C}" srcOrd="0" destOrd="0" presId="urn:microsoft.com/office/officeart/2005/8/layout/orgChart1"/>
    <dgm:cxn modelId="{87B6FB70-8A36-3245-8B1A-BF74BF3C2A54}" type="presOf" srcId="{E51AF6B8-E162-4726-9A45-4A9384A439A4}" destId="{779E98C1-7C1E-473A-9040-F78096B23CB0}" srcOrd="1" destOrd="0" presId="urn:microsoft.com/office/officeart/2005/8/layout/orgChart1"/>
    <dgm:cxn modelId="{0ACB9374-4C7F-7043-B719-EA6DB368EB00}" type="presOf" srcId="{81741832-87A7-441E-AE96-5CCDB4D408FB}" destId="{2C2127AC-62E3-4BAA-8B7E-37BD072AACA2}" srcOrd="0" destOrd="0" presId="urn:microsoft.com/office/officeart/2005/8/layout/orgChart1"/>
    <dgm:cxn modelId="{87960AEF-EEFE-7644-986D-3B5E00D2A00D}" type="presOf" srcId="{0E04C030-966C-429B-A238-CBFC8124D852}" destId="{3A80BCB2-28D2-4D9D-9630-AC2594CC82B7}" srcOrd="0" destOrd="0" presId="urn:microsoft.com/office/officeart/2005/8/layout/orgChart1"/>
    <dgm:cxn modelId="{1CC1381F-E5A9-8045-82DA-A2EFCDABD4B0}" type="presOf" srcId="{BE0453B1-219F-427F-A916-7C0725812871}" destId="{10056952-D445-4808-A287-742B753588AC}" srcOrd="1" destOrd="0" presId="urn:microsoft.com/office/officeart/2005/8/layout/orgChart1"/>
    <dgm:cxn modelId="{A437808A-1A39-4416-A2E8-A4AD4F1729D7}" srcId="{BE0453B1-219F-427F-A916-7C0725812871}" destId="{F3D5C33F-6B5B-42F2-9A89-32B7EBA17B0A}" srcOrd="4" destOrd="0" parTransId="{550BA409-320B-4D81-BF93-A7E0F806924F}" sibTransId="{CA61A9AA-4F8D-4E7F-AB88-C454B76EF755}"/>
    <dgm:cxn modelId="{6A7354FC-71D4-8C4E-B5ED-83523D6DB652}" type="presOf" srcId="{3E7479E7-FA4A-4723-9B0A-6BE4255BD1FB}" destId="{FAD8F461-F280-42C6-AD74-C72D742DD42F}" srcOrd="0" destOrd="0" presId="urn:microsoft.com/office/officeart/2005/8/layout/orgChart1"/>
    <dgm:cxn modelId="{46AA6AC1-9410-4648-8AEB-2A7F64E682A6}" type="presOf" srcId="{550BA409-320B-4D81-BF93-A7E0F806924F}" destId="{28FEA0DA-ACB8-44F8-B950-18B4F964EF9C}" srcOrd="0" destOrd="0" presId="urn:microsoft.com/office/officeart/2005/8/layout/orgChart1"/>
    <dgm:cxn modelId="{5F2D08BB-E2A1-4A8F-B6BF-CB6B3EBB0276}" srcId="{BE0453B1-219F-427F-A916-7C0725812871}" destId="{136EC303-4E01-4E71-B945-AD009C7422B5}" srcOrd="1" destOrd="0" parTransId="{0E04C030-966C-429B-A238-CBFC8124D852}" sibTransId="{C80634E1-CB16-4C30-B8A1-33F752331ED7}"/>
    <dgm:cxn modelId="{B124082D-FDEE-4835-BC2E-222F82C84D6B}" srcId="{BE0453B1-219F-427F-A916-7C0725812871}" destId="{8F82AA64-2AC7-4413-84CE-58B25D6CB4C2}" srcOrd="2" destOrd="0" parTransId="{632002AA-9FE8-4907-8730-37D6937A5E1C}" sibTransId="{834954E6-CD20-4B3C-B792-C6FD334B5594}"/>
    <dgm:cxn modelId="{91F43199-8FB6-6C45-A6FE-B8E9766341E0}" type="presOf" srcId="{136EC303-4E01-4E71-B945-AD009C7422B5}" destId="{87D4CE27-9086-4DC6-8FA5-3D0CE0F20E15}" srcOrd="1" destOrd="0" presId="urn:microsoft.com/office/officeart/2005/8/layout/orgChart1"/>
    <dgm:cxn modelId="{61EF93E7-4EED-49E9-9DAA-5EA6087B57B8}" srcId="{BE0453B1-219F-427F-A916-7C0725812871}" destId="{E51AF6B8-E162-4726-9A45-4A9384A439A4}" srcOrd="5" destOrd="0" parTransId="{CC4698EA-5E86-4697-A31D-0CE0379A0942}" sibTransId="{E266F64F-571A-454D-BC81-DC5F3CE5FB72}"/>
    <dgm:cxn modelId="{B477E07C-E557-7B4E-9698-F37AC1CFFAF9}" type="presOf" srcId="{136EC303-4E01-4E71-B945-AD009C7422B5}" destId="{A5E8D16E-4CD2-484C-BA8F-8358D4CC4EF0}" srcOrd="0" destOrd="0" presId="urn:microsoft.com/office/officeart/2005/8/layout/orgChart1"/>
    <dgm:cxn modelId="{233DC0A6-D7E5-40A5-9349-668133E7B30D}" srcId="{BE0453B1-219F-427F-A916-7C0725812871}" destId="{81741832-87A7-441E-AE96-5CCDB4D408FB}" srcOrd="0" destOrd="0" parTransId="{729318CD-C217-4BAD-9273-FE5ECADAFB98}" sibTransId="{25B39F74-9DEA-459F-8FAC-E3589283F582}"/>
    <dgm:cxn modelId="{AD1AF5DB-617B-CB48-86E2-78256016563D}" type="presOf" srcId="{CC4698EA-5E86-4697-A31D-0CE0379A0942}" destId="{BED432D1-0602-4944-ADBD-10B5AB32685C}" srcOrd="0" destOrd="0" presId="urn:microsoft.com/office/officeart/2005/8/layout/orgChart1"/>
    <dgm:cxn modelId="{0E15DB6C-4A3F-F246-8BC9-4DC6BA05B185}" type="presParOf" srcId="{D03E77F6-62FE-42BB-8475-3B3B37A1A168}" destId="{A20D5522-D5CB-4E00-AE26-AEE254B1F785}" srcOrd="0" destOrd="0" presId="urn:microsoft.com/office/officeart/2005/8/layout/orgChart1"/>
    <dgm:cxn modelId="{3AA7A559-81F5-AF4A-AD0C-5B8468ADF369}" type="presParOf" srcId="{A20D5522-D5CB-4E00-AE26-AEE254B1F785}" destId="{05A960C1-56AA-4D62-9DE9-A2D443899C13}" srcOrd="0" destOrd="0" presId="urn:microsoft.com/office/officeart/2005/8/layout/orgChart1"/>
    <dgm:cxn modelId="{3ED71C52-6492-D74A-9FCC-5A6CE11D83A0}" type="presParOf" srcId="{05A960C1-56AA-4D62-9DE9-A2D443899C13}" destId="{587670C0-1180-4F5F-9F4C-3392F7D52F32}" srcOrd="0" destOrd="0" presId="urn:microsoft.com/office/officeart/2005/8/layout/orgChart1"/>
    <dgm:cxn modelId="{0243E7B7-688B-3049-AEFC-EFB2E24B8CBB}" type="presParOf" srcId="{05A960C1-56AA-4D62-9DE9-A2D443899C13}" destId="{10056952-D445-4808-A287-742B753588AC}" srcOrd="1" destOrd="0" presId="urn:microsoft.com/office/officeart/2005/8/layout/orgChart1"/>
    <dgm:cxn modelId="{EB20E8F7-6825-664E-BE19-24065C44FEC5}" type="presParOf" srcId="{A20D5522-D5CB-4E00-AE26-AEE254B1F785}" destId="{0E88D0E7-7327-4386-9686-C790E48772E2}" srcOrd="1" destOrd="0" presId="urn:microsoft.com/office/officeart/2005/8/layout/orgChart1"/>
    <dgm:cxn modelId="{455818C1-F0D8-7A44-954B-DA2C2C31B4FC}" type="presParOf" srcId="{0E88D0E7-7327-4386-9686-C790E48772E2}" destId="{D210F237-5DF1-42A9-88E6-5B6DB3BD7A92}" srcOrd="0" destOrd="0" presId="urn:microsoft.com/office/officeart/2005/8/layout/orgChart1"/>
    <dgm:cxn modelId="{B3C77B44-59CA-4B4D-B0AB-CCCD98CA8CB3}" type="presParOf" srcId="{0E88D0E7-7327-4386-9686-C790E48772E2}" destId="{9C2ECFEA-F866-4C75-9D5F-D69EFF7249B1}" srcOrd="1" destOrd="0" presId="urn:microsoft.com/office/officeart/2005/8/layout/orgChart1"/>
    <dgm:cxn modelId="{6C3EB59E-6F20-E042-A259-E6F0F7C12B04}" type="presParOf" srcId="{9C2ECFEA-F866-4C75-9D5F-D69EFF7249B1}" destId="{5E4D6700-4F8C-45ED-9516-B3A65CD3B3D0}" srcOrd="0" destOrd="0" presId="urn:microsoft.com/office/officeart/2005/8/layout/orgChart1"/>
    <dgm:cxn modelId="{B39EE907-4AD2-EB45-B8CA-7DBC1BA2CEB9}" type="presParOf" srcId="{5E4D6700-4F8C-45ED-9516-B3A65CD3B3D0}" destId="{2C2127AC-62E3-4BAA-8B7E-37BD072AACA2}" srcOrd="0" destOrd="0" presId="urn:microsoft.com/office/officeart/2005/8/layout/orgChart1"/>
    <dgm:cxn modelId="{14393187-30BF-2340-9B35-D63585E9654F}" type="presParOf" srcId="{5E4D6700-4F8C-45ED-9516-B3A65CD3B3D0}" destId="{75444A2A-D532-47B8-BA4F-2A26F67006AD}" srcOrd="1" destOrd="0" presId="urn:microsoft.com/office/officeart/2005/8/layout/orgChart1"/>
    <dgm:cxn modelId="{E6FEA4BC-4498-9A46-B50D-055ACC88F6F9}" type="presParOf" srcId="{9C2ECFEA-F866-4C75-9D5F-D69EFF7249B1}" destId="{1D2B9E98-3F79-455C-A51A-E0ED70F3E984}" srcOrd="1" destOrd="0" presId="urn:microsoft.com/office/officeart/2005/8/layout/orgChart1"/>
    <dgm:cxn modelId="{3D6E72FF-CD86-3744-8788-2688CBAC2DB9}" type="presParOf" srcId="{9C2ECFEA-F866-4C75-9D5F-D69EFF7249B1}" destId="{C38E7459-443E-4B0B-B672-1CFBD56A4630}" srcOrd="2" destOrd="0" presId="urn:microsoft.com/office/officeart/2005/8/layout/orgChart1"/>
    <dgm:cxn modelId="{0B8628BD-D026-CE4B-84F2-C134301D0EEA}" type="presParOf" srcId="{0E88D0E7-7327-4386-9686-C790E48772E2}" destId="{3A80BCB2-28D2-4D9D-9630-AC2594CC82B7}" srcOrd="2" destOrd="0" presId="urn:microsoft.com/office/officeart/2005/8/layout/orgChart1"/>
    <dgm:cxn modelId="{CA40DADF-5098-7345-83BD-E61CEBE80712}" type="presParOf" srcId="{0E88D0E7-7327-4386-9686-C790E48772E2}" destId="{81B981AC-97FB-47C3-A7FD-0B75BED2F40F}" srcOrd="3" destOrd="0" presId="urn:microsoft.com/office/officeart/2005/8/layout/orgChart1"/>
    <dgm:cxn modelId="{E792DCF3-AD53-DF4C-9CC4-41ACE57D6BAC}" type="presParOf" srcId="{81B981AC-97FB-47C3-A7FD-0B75BED2F40F}" destId="{639E540C-46A7-49A2-A058-C304ABD68ECF}" srcOrd="0" destOrd="0" presId="urn:microsoft.com/office/officeart/2005/8/layout/orgChart1"/>
    <dgm:cxn modelId="{97E8FC5E-4770-D445-8212-BC971FB795FB}" type="presParOf" srcId="{639E540C-46A7-49A2-A058-C304ABD68ECF}" destId="{A5E8D16E-4CD2-484C-BA8F-8358D4CC4EF0}" srcOrd="0" destOrd="0" presId="urn:microsoft.com/office/officeart/2005/8/layout/orgChart1"/>
    <dgm:cxn modelId="{2D17A109-2CFF-C14E-82D1-A26896739F84}" type="presParOf" srcId="{639E540C-46A7-49A2-A058-C304ABD68ECF}" destId="{87D4CE27-9086-4DC6-8FA5-3D0CE0F20E15}" srcOrd="1" destOrd="0" presId="urn:microsoft.com/office/officeart/2005/8/layout/orgChart1"/>
    <dgm:cxn modelId="{3D01DCD3-A0AC-5440-981B-26776058EC66}" type="presParOf" srcId="{81B981AC-97FB-47C3-A7FD-0B75BED2F40F}" destId="{EB585100-7389-42CF-8C4A-A330E26D2B3F}" srcOrd="1" destOrd="0" presId="urn:microsoft.com/office/officeart/2005/8/layout/orgChart1"/>
    <dgm:cxn modelId="{BA0A23D8-6E95-524B-80DD-36FBF19ECEC5}" type="presParOf" srcId="{81B981AC-97FB-47C3-A7FD-0B75BED2F40F}" destId="{AE403AA6-33A4-4624-8CA0-3E0A0FAC82D6}" srcOrd="2" destOrd="0" presId="urn:microsoft.com/office/officeart/2005/8/layout/orgChart1"/>
    <dgm:cxn modelId="{5FE72A74-B1CB-AD46-BDCA-2DCDFA37E6A4}" type="presParOf" srcId="{0E88D0E7-7327-4386-9686-C790E48772E2}" destId="{BAEC5211-4CEB-4ED5-876C-12A506A3667C}" srcOrd="4" destOrd="0" presId="urn:microsoft.com/office/officeart/2005/8/layout/orgChart1"/>
    <dgm:cxn modelId="{CB57A4F5-209A-6C4E-8F41-F89A59F77C66}" type="presParOf" srcId="{0E88D0E7-7327-4386-9686-C790E48772E2}" destId="{F5AF29D7-80F7-47D1-B3AF-BBAECD8E48C8}" srcOrd="5" destOrd="0" presId="urn:microsoft.com/office/officeart/2005/8/layout/orgChart1"/>
    <dgm:cxn modelId="{DE7A3A92-42FA-4A41-A05C-D0ABD97B9E54}" type="presParOf" srcId="{F5AF29D7-80F7-47D1-B3AF-BBAECD8E48C8}" destId="{9E11B021-5473-444A-BE0B-C5C3A17B0679}" srcOrd="0" destOrd="0" presId="urn:microsoft.com/office/officeart/2005/8/layout/orgChart1"/>
    <dgm:cxn modelId="{B3C77528-3F5C-084C-8B2A-3354FE188EEE}" type="presParOf" srcId="{9E11B021-5473-444A-BE0B-C5C3A17B0679}" destId="{AAD9E2DA-1AFD-46C6-9F63-3DF65CE96BD1}" srcOrd="0" destOrd="0" presId="urn:microsoft.com/office/officeart/2005/8/layout/orgChart1"/>
    <dgm:cxn modelId="{A45E0681-8EE0-9044-83C4-AE958EB29FD8}" type="presParOf" srcId="{9E11B021-5473-444A-BE0B-C5C3A17B0679}" destId="{EAD34E6B-8E8C-48D6-AFD4-4988CA68F3E2}" srcOrd="1" destOrd="0" presId="urn:microsoft.com/office/officeart/2005/8/layout/orgChart1"/>
    <dgm:cxn modelId="{8F47982B-086F-9641-BFDA-73DF2ADD34AC}" type="presParOf" srcId="{F5AF29D7-80F7-47D1-B3AF-BBAECD8E48C8}" destId="{655D188C-7C1C-461D-AB7D-3279F95CCC89}" srcOrd="1" destOrd="0" presId="urn:microsoft.com/office/officeart/2005/8/layout/orgChart1"/>
    <dgm:cxn modelId="{B66A84C2-8103-F641-AC4B-17FAC597C59E}" type="presParOf" srcId="{F5AF29D7-80F7-47D1-B3AF-BBAECD8E48C8}" destId="{05332E9E-9F0B-4238-8590-C81BBF068F3B}" srcOrd="2" destOrd="0" presId="urn:microsoft.com/office/officeart/2005/8/layout/orgChart1"/>
    <dgm:cxn modelId="{AF62BA8B-A7E8-8641-BFB7-9E21C59C40C1}" type="presParOf" srcId="{0E88D0E7-7327-4386-9686-C790E48772E2}" destId="{C5347DE1-F234-4170-8995-7177248F995F}" srcOrd="6" destOrd="0" presId="urn:microsoft.com/office/officeart/2005/8/layout/orgChart1"/>
    <dgm:cxn modelId="{C0E5DD2D-F423-7E4A-A549-26302CFF9E9F}" type="presParOf" srcId="{0E88D0E7-7327-4386-9686-C790E48772E2}" destId="{DA7F148A-7804-41CC-A6BA-90F74C4CC394}" srcOrd="7" destOrd="0" presId="urn:microsoft.com/office/officeart/2005/8/layout/orgChart1"/>
    <dgm:cxn modelId="{A82529FB-D424-B946-8CCF-85C54AE299DE}" type="presParOf" srcId="{DA7F148A-7804-41CC-A6BA-90F74C4CC394}" destId="{E0A83000-8E7A-4475-9137-EA238FCA6D82}" srcOrd="0" destOrd="0" presId="urn:microsoft.com/office/officeart/2005/8/layout/orgChart1"/>
    <dgm:cxn modelId="{441D2642-0AD3-844A-B59E-56FE32764AF1}" type="presParOf" srcId="{E0A83000-8E7A-4475-9137-EA238FCA6D82}" destId="{FAD8F461-F280-42C6-AD74-C72D742DD42F}" srcOrd="0" destOrd="0" presId="urn:microsoft.com/office/officeart/2005/8/layout/orgChart1"/>
    <dgm:cxn modelId="{4906CD70-FFE1-0F45-BB99-5EE8E6D40302}" type="presParOf" srcId="{E0A83000-8E7A-4475-9137-EA238FCA6D82}" destId="{D18AD963-A6B2-4BED-A5DE-AA2DF1B19F1A}" srcOrd="1" destOrd="0" presId="urn:microsoft.com/office/officeart/2005/8/layout/orgChart1"/>
    <dgm:cxn modelId="{28A71F83-740D-2445-AA75-3CF47E707134}" type="presParOf" srcId="{DA7F148A-7804-41CC-A6BA-90F74C4CC394}" destId="{ABA04EBF-9797-41B0-B754-575A7F1BE54C}" srcOrd="1" destOrd="0" presId="urn:microsoft.com/office/officeart/2005/8/layout/orgChart1"/>
    <dgm:cxn modelId="{BBBB258F-AAB8-A645-8716-8670F57004B9}" type="presParOf" srcId="{DA7F148A-7804-41CC-A6BA-90F74C4CC394}" destId="{E18A2B08-E80C-4BB3-AFA8-05DC44F50750}" srcOrd="2" destOrd="0" presId="urn:microsoft.com/office/officeart/2005/8/layout/orgChart1"/>
    <dgm:cxn modelId="{44628D9B-1192-D94E-8438-DFB734CD2981}" type="presParOf" srcId="{0E88D0E7-7327-4386-9686-C790E48772E2}" destId="{28FEA0DA-ACB8-44F8-B950-18B4F964EF9C}" srcOrd="8" destOrd="0" presId="urn:microsoft.com/office/officeart/2005/8/layout/orgChart1"/>
    <dgm:cxn modelId="{AC51E6EE-4F92-2B41-AC28-EC739734FC2A}" type="presParOf" srcId="{0E88D0E7-7327-4386-9686-C790E48772E2}" destId="{D196BF8A-0578-4FB2-A2E3-0546F157A56D}" srcOrd="9" destOrd="0" presId="urn:microsoft.com/office/officeart/2005/8/layout/orgChart1"/>
    <dgm:cxn modelId="{9E97DDF4-FF36-794C-A624-B3BC34AD91A5}" type="presParOf" srcId="{D196BF8A-0578-4FB2-A2E3-0546F157A56D}" destId="{4CC36367-62D3-4AF6-B984-89C595B1DD46}" srcOrd="0" destOrd="0" presId="urn:microsoft.com/office/officeart/2005/8/layout/orgChart1"/>
    <dgm:cxn modelId="{1D010BDF-B2BE-3444-AF68-0AA3F62E8AD3}" type="presParOf" srcId="{4CC36367-62D3-4AF6-B984-89C595B1DD46}" destId="{1A7C4619-2EA5-4630-8227-4F432D277624}" srcOrd="0" destOrd="0" presId="urn:microsoft.com/office/officeart/2005/8/layout/orgChart1"/>
    <dgm:cxn modelId="{730B2AF0-14EE-B54F-A3A5-BAD028DE629D}" type="presParOf" srcId="{4CC36367-62D3-4AF6-B984-89C595B1DD46}" destId="{50AA1078-22A5-4299-A46B-15B779EC9080}" srcOrd="1" destOrd="0" presId="urn:microsoft.com/office/officeart/2005/8/layout/orgChart1"/>
    <dgm:cxn modelId="{A9B57938-671F-7F42-A915-FEEFBB5B955B}" type="presParOf" srcId="{D196BF8A-0578-4FB2-A2E3-0546F157A56D}" destId="{10A29870-1C66-4A3C-B149-A24266E93BF7}" srcOrd="1" destOrd="0" presId="urn:microsoft.com/office/officeart/2005/8/layout/orgChart1"/>
    <dgm:cxn modelId="{24181AFC-301F-A24A-9BC1-C4FCFEFAB3DE}" type="presParOf" srcId="{D196BF8A-0578-4FB2-A2E3-0546F157A56D}" destId="{DC8212E5-5DFC-4AC8-A1B0-392CE0263720}" srcOrd="2" destOrd="0" presId="urn:microsoft.com/office/officeart/2005/8/layout/orgChart1"/>
    <dgm:cxn modelId="{1043A73A-B1CC-3E43-8746-A75D5673C5A9}" type="presParOf" srcId="{0E88D0E7-7327-4386-9686-C790E48772E2}" destId="{BED432D1-0602-4944-ADBD-10B5AB32685C}" srcOrd="10" destOrd="0" presId="urn:microsoft.com/office/officeart/2005/8/layout/orgChart1"/>
    <dgm:cxn modelId="{1A497382-9CAD-3B46-B572-0471EC3AABFC}" type="presParOf" srcId="{0E88D0E7-7327-4386-9686-C790E48772E2}" destId="{B864D763-BFBB-4196-BECA-96359AF8082D}" srcOrd="11" destOrd="0" presId="urn:microsoft.com/office/officeart/2005/8/layout/orgChart1"/>
    <dgm:cxn modelId="{82A041B2-59D2-064A-8905-0D07624752B6}" type="presParOf" srcId="{B864D763-BFBB-4196-BECA-96359AF8082D}" destId="{D4A135C7-11B0-4367-952E-B187ECA798A4}" srcOrd="0" destOrd="0" presId="urn:microsoft.com/office/officeart/2005/8/layout/orgChart1"/>
    <dgm:cxn modelId="{887ABE98-4614-234F-8FB4-F7E959F5203B}" type="presParOf" srcId="{D4A135C7-11B0-4367-952E-B187ECA798A4}" destId="{777975BE-F666-4D23-953B-547617DE3424}" srcOrd="0" destOrd="0" presId="urn:microsoft.com/office/officeart/2005/8/layout/orgChart1"/>
    <dgm:cxn modelId="{77ACD372-E80D-5042-A4B3-B3B3080C55C8}" type="presParOf" srcId="{D4A135C7-11B0-4367-952E-B187ECA798A4}" destId="{779E98C1-7C1E-473A-9040-F78096B23CB0}" srcOrd="1" destOrd="0" presId="urn:microsoft.com/office/officeart/2005/8/layout/orgChart1"/>
    <dgm:cxn modelId="{4A2323A2-0D68-7040-B5BF-1247FC52E886}" type="presParOf" srcId="{B864D763-BFBB-4196-BECA-96359AF8082D}" destId="{AE5E8997-5F33-42C3-A461-7B4FF15F7482}" srcOrd="1" destOrd="0" presId="urn:microsoft.com/office/officeart/2005/8/layout/orgChart1"/>
    <dgm:cxn modelId="{DB52019A-D490-0949-986B-FD73E01715A5}" type="presParOf" srcId="{B864D763-BFBB-4196-BECA-96359AF8082D}" destId="{E4CA9EF3-BDE0-470F-B9E4-360C3E0A5BF8}" srcOrd="2" destOrd="0" presId="urn:microsoft.com/office/officeart/2005/8/layout/orgChart1"/>
    <dgm:cxn modelId="{5BF9F575-9C39-1943-B265-E61B10540822}" type="presParOf" srcId="{A20D5522-D5CB-4E00-AE26-AEE254B1F785}" destId="{1D6E6072-4871-4CED-BF6F-A162F8AF86C9}" srcOrd="2" destOrd="0" presId="urn:microsoft.com/office/officeart/2005/8/layout/orgChar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432D1-0602-4944-ADBD-10B5AB32685C}">
      <dsp:nvSpPr>
        <dsp:cNvPr id="0" name=""/>
        <dsp:cNvSpPr/>
      </dsp:nvSpPr>
      <dsp:spPr>
        <a:xfrm>
          <a:off x="4333869" y="1702677"/>
          <a:ext cx="3734485" cy="45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22"/>
              </a:lnTo>
              <a:lnTo>
                <a:pt x="3734485" y="329322"/>
              </a:lnTo>
              <a:lnTo>
                <a:pt x="3734485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EA0DA-ACB8-44F8-B950-18B4F964EF9C}">
      <dsp:nvSpPr>
        <dsp:cNvPr id="0" name=""/>
        <dsp:cNvSpPr/>
      </dsp:nvSpPr>
      <dsp:spPr>
        <a:xfrm>
          <a:off x="4333869" y="1702677"/>
          <a:ext cx="2244503" cy="45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22"/>
              </a:lnTo>
              <a:lnTo>
                <a:pt x="2244503" y="329322"/>
              </a:lnTo>
              <a:lnTo>
                <a:pt x="2244503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47DE1-F234-4170-8995-7177248F995F}">
      <dsp:nvSpPr>
        <dsp:cNvPr id="0" name=""/>
        <dsp:cNvSpPr/>
      </dsp:nvSpPr>
      <dsp:spPr>
        <a:xfrm>
          <a:off x="4333869" y="1702677"/>
          <a:ext cx="754521" cy="45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22"/>
              </a:lnTo>
              <a:lnTo>
                <a:pt x="754521" y="329322"/>
              </a:lnTo>
              <a:lnTo>
                <a:pt x="754521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C5211-4CEB-4ED5-876C-12A506A3667C}">
      <dsp:nvSpPr>
        <dsp:cNvPr id="0" name=""/>
        <dsp:cNvSpPr/>
      </dsp:nvSpPr>
      <dsp:spPr>
        <a:xfrm>
          <a:off x="3598409" y="1702677"/>
          <a:ext cx="735459" cy="458618"/>
        </a:xfrm>
        <a:custGeom>
          <a:avLst/>
          <a:gdLst/>
          <a:ahLst/>
          <a:cxnLst/>
          <a:rect l="0" t="0" r="0" b="0"/>
          <a:pathLst>
            <a:path>
              <a:moveTo>
                <a:pt x="735459" y="0"/>
              </a:moveTo>
              <a:lnTo>
                <a:pt x="735459" y="329322"/>
              </a:lnTo>
              <a:lnTo>
                <a:pt x="0" y="329322"/>
              </a:lnTo>
              <a:lnTo>
                <a:pt x="0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BCB2-28D2-4D9D-9630-AC2594CC82B7}">
      <dsp:nvSpPr>
        <dsp:cNvPr id="0" name=""/>
        <dsp:cNvSpPr/>
      </dsp:nvSpPr>
      <dsp:spPr>
        <a:xfrm>
          <a:off x="2108427" y="1702677"/>
          <a:ext cx="2225441" cy="458618"/>
        </a:xfrm>
        <a:custGeom>
          <a:avLst/>
          <a:gdLst/>
          <a:ahLst/>
          <a:cxnLst/>
          <a:rect l="0" t="0" r="0" b="0"/>
          <a:pathLst>
            <a:path>
              <a:moveTo>
                <a:pt x="2225441" y="0"/>
              </a:moveTo>
              <a:lnTo>
                <a:pt x="2225441" y="329322"/>
              </a:lnTo>
              <a:lnTo>
                <a:pt x="0" y="329322"/>
              </a:lnTo>
              <a:lnTo>
                <a:pt x="0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0F237-5DF1-42A9-88E6-5B6DB3BD7A92}">
      <dsp:nvSpPr>
        <dsp:cNvPr id="0" name=""/>
        <dsp:cNvSpPr/>
      </dsp:nvSpPr>
      <dsp:spPr>
        <a:xfrm>
          <a:off x="615699" y="1702677"/>
          <a:ext cx="3718169" cy="458618"/>
        </a:xfrm>
        <a:custGeom>
          <a:avLst/>
          <a:gdLst/>
          <a:ahLst/>
          <a:cxnLst/>
          <a:rect l="0" t="0" r="0" b="0"/>
          <a:pathLst>
            <a:path>
              <a:moveTo>
                <a:pt x="3718169" y="0"/>
              </a:moveTo>
              <a:lnTo>
                <a:pt x="3718169" y="329322"/>
              </a:lnTo>
              <a:lnTo>
                <a:pt x="0" y="329322"/>
              </a:lnTo>
              <a:lnTo>
                <a:pt x="0" y="45861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670C0-1180-4F5F-9F4C-3392F7D52F32}">
      <dsp:nvSpPr>
        <dsp:cNvPr id="0" name=""/>
        <dsp:cNvSpPr/>
      </dsp:nvSpPr>
      <dsp:spPr>
        <a:xfrm>
          <a:off x="3309931" y="315467"/>
          <a:ext cx="2047875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Cryo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Distribution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R. Schmitt (T. Page)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9931" y="315467"/>
        <a:ext cx="2047875" cy="1387210"/>
      </dsp:txXfrm>
    </dsp:sp>
    <dsp:sp modelId="{2C2127AC-62E3-4BAA-8B7E-37BD072AACA2}">
      <dsp:nvSpPr>
        <dsp:cNvPr id="0" name=""/>
        <dsp:cNvSpPr/>
      </dsp:nvSpPr>
      <dsp:spPr>
        <a:xfrm>
          <a:off x="4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Power Leads</a:t>
          </a:r>
        </a:p>
      </dsp:txBody>
      <dsp:txXfrm>
        <a:off x="4" y="2161295"/>
        <a:ext cx="1231389" cy="1387210"/>
      </dsp:txXfrm>
    </dsp:sp>
    <dsp:sp modelId="{A5E8D16E-4CD2-484C-BA8F-8358D4CC4EF0}">
      <dsp:nvSpPr>
        <dsp:cNvPr id="0" name=""/>
        <dsp:cNvSpPr/>
      </dsp:nvSpPr>
      <dsp:spPr>
        <a:xfrm>
          <a:off x="1492732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Feed Boxes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92732" y="2161295"/>
        <a:ext cx="1231389" cy="1387210"/>
      </dsp:txXfrm>
    </dsp:sp>
    <dsp:sp modelId="{AAD9E2DA-1AFD-46C6-9F63-3DF65CE96BD1}">
      <dsp:nvSpPr>
        <dsp:cNvPr id="0" name=""/>
        <dsp:cNvSpPr/>
      </dsp:nvSpPr>
      <dsp:spPr>
        <a:xfrm>
          <a:off x="2982714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Transfer Lines</a:t>
          </a:r>
          <a:endParaRPr lang="en-US" sz="14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82714" y="2161295"/>
        <a:ext cx="1231389" cy="1387210"/>
      </dsp:txXfrm>
    </dsp:sp>
    <dsp:sp modelId="{FAD8F461-F280-42C6-AD74-C72D742DD42F}">
      <dsp:nvSpPr>
        <dsp:cNvPr id="0" name=""/>
        <dsp:cNvSpPr/>
      </dsp:nvSpPr>
      <dsp:spPr>
        <a:xfrm>
          <a:off x="4472695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Interconnects</a:t>
          </a:r>
        </a:p>
      </dsp:txBody>
      <dsp:txXfrm>
        <a:off x="4472695" y="2161295"/>
        <a:ext cx="1231389" cy="1387210"/>
      </dsp:txXfrm>
    </dsp:sp>
    <dsp:sp modelId="{1A7C4619-2EA5-4630-8227-4F432D277624}">
      <dsp:nvSpPr>
        <dsp:cNvPr id="0" name=""/>
        <dsp:cNvSpPr/>
      </dsp:nvSpPr>
      <dsp:spPr>
        <a:xfrm>
          <a:off x="5962677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Insulating Vacuum</a:t>
          </a:r>
        </a:p>
      </dsp:txBody>
      <dsp:txXfrm>
        <a:off x="5962677" y="2161295"/>
        <a:ext cx="1231389" cy="1387210"/>
      </dsp:txXfrm>
    </dsp:sp>
    <dsp:sp modelId="{777975BE-F666-4D23-953B-547617DE3424}">
      <dsp:nvSpPr>
        <dsp:cNvPr id="0" name=""/>
        <dsp:cNvSpPr/>
      </dsp:nvSpPr>
      <dsp:spPr>
        <a:xfrm>
          <a:off x="7452659" y="2161295"/>
          <a:ext cx="1231389" cy="13872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WBS</a:t>
          </a:r>
          <a:r>
            <a:rPr lang="en-US" sz="14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4.5.7 Distribution Box</a:t>
          </a:r>
        </a:p>
      </dsp:txBody>
      <dsp:txXfrm>
        <a:off x="7452659" y="2161295"/>
        <a:ext cx="1231389" cy="1387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Helvetica" charset="0"/>
              </a:rPr>
              <a:t>WBS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 475.04.05 Cryogenic Distribution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51861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Thomas Page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Project Engineer</a:t>
            </a: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DOE CD-2/3b Review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Heat Load to 80 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38766595"/>
              </p:ext>
            </p:extLst>
          </p:nvPr>
        </p:nvGraphicFramePr>
        <p:xfrm>
          <a:off x="806449" y="914403"/>
          <a:ext cx="7202434" cy="5171086"/>
        </p:xfrm>
        <a:graphic>
          <a:graphicData uri="http://schemas.openxmlformats.org/drawingml/2006/table">
            <a:tbl>
              <a:tblPr firstRow="1" firstCol="1" bandRow="1"/>
              <a:tblGrid>
                <a:gridCol w="2831191"/>
                <a:gridCol w="992272"/>
                <a:gridCol w="936392"/>
                <a:gridCol w="861887"/>
                <a:gridCol w="872048"/>
                <a:gridCol w="708644"/>
              </a:tblGrid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Best Estimates (no contingency)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Production Solenoid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TSu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TSd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Detector Solenoid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Nominal Temperature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80 K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80 K Magnet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129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252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252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539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1172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80 K Feedbox and Transfer Line</a:t>
                      </a:r>
                      <a:r>
                        <a:rPr lang="en-US" sz="1000" baseline="3000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560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80 K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269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392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392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679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1732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Nitrogen usage for Magnet (liquid liters/day)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148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215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373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951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Number of 10kA HTS Leads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Number of 2kA 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Leads 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N2 10kA lead flow per magnet (g/s)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4.4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N2 usage for 10kA leads (liquid liters/day)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236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236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472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He vapor 2kA lead flow per magnet (g/s)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0.16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0.16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0.32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2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He vapor usage for 2kA leads (liquid liters/day)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111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111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222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83">
                <a:tc gridSpan="6"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Transfer Line length only from feedbox to magnet considered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Heat Load to 4.7 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93761"/>
              </p:ext>
            </p:extLst>
          </p:nvPr>
        </p:nvGraphicFramePr>
        <p:xfrm>
          <a:off x="1135116" y="961689"/>
          <a:ext cx="6700346" cy="5155331"/>
        </p:xfrm>
        <a:graphic>
          <a:graphicData uri="http://schemas.openxmlformats.org/drawingml/2006/table">
            <a:tbl>
              <a:tblPr firstRow="1" firstCol="1" bandRow="1"/>
              <a:tblGrid>
                <a:gridCol w="2875806"/>
                <a:gridCol w="764908"/>
                <a:gridCol w="764908"/>
                <a:gridCol w="764908"/>
                <a:gridCol w="764908"/>
                <a:gridCol w="764908"/>
              </a:tblGrid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Best Estimates (no contingency)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PS 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TSu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TSd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DS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Nominal Temperature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4.7 K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4.7 K Magnet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185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141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4.7 K Feedbox and Transfer Line</a:t>
                      </a:r>
                      <a:r>
                        <a:rPr lang="en-US" sz="1000" baseline="30000">
                          <a:effectLst/>
                          <a:latin typeface="Times New Roman"/>
                          <a:ea typeface="Times New Roman"/>
                        </a:rPr>
                        <a:t>**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Thermosiphon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heat load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helium flow (g/s)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4.8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2.8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</a:rPr>
                        <a:t>3.0 bar to 2.7 bar forced flow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Helium inlet temperature (K)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4.7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heat added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Selected flow rate (g/s)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Exit temperature (K)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4.82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4.81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Circulating pump real work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Circulating pump system static heat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1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load for forced flow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98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194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41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Total refrigerator cooling load at 4.7 K (W)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321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53">
                <a:tc gridSpan="6">
                  <a:txBody>
                    <a:bodyPr/>
                    <a:lstStyle/>
                    <a:p>
                      <a:pPr marL="0" marR="0" indent="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</a:rPr>
                        <a:t>**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Transfer Line length only from feedbox to magnet considered</a:t>
                      </a:r>
                      <a:endParaRPr lang="en-US" sz="12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2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One Satellite Refrigerator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6" b="4823"/>
          <a:stretch/>
        </p:blipFill>
        <p:spPr bwMode="auto">
          <a:xfrm>
            <a:off x="3704895" y="1093409"/>
            <a:ext cx="5307854" cy="4692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882863"/>
            <a:ext cx="37679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Two satellite refrigerators dedicated to Mu2e.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Steady state operation will utilize one refrigerator.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Second refrigerator is used during </a:t>
            </a:r>
            <a:r>
              <a:rPr lang="en-US" dirty="0" err="1" smtClean="0"/>
              <a:t>cooldown</a:t>
            </a:r>
            <a:r>
              <a:rPr lang="en-US" dirty="0" smtClean="0"/>
              <a:t> and upset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Refrigerators are part of the </a:t>
            </a:r>
            <a:r>
              <a:rPr lang="en-US" dirty="0" err="1" smtClean="0"/>
              <a:t>Muon</a:t>
            </a:r>
            <a:r>
              <a:rPr lang="en-US" dirty="0" smtClean="0"/>
              <a:t> Campus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err="1" smtClean="0"/>
              <a:t>AIP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 before CD-3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qualification of the existing </a:t>
            </a:r>
            <a:r>
              <a:rPr lang="en-US" dirty="0" err="1" smtClean="0"/>
              <a:t>HTS</a:t>
            </a:r>
            <a:r>
              <a:rPr lang="en-US" dirty="0" smtClean="0"/>
              <a:t> power leads.</a:t>
            </a:r>
          </a:p>
          <a:p>
            <a:r>
              <a:rPr lang="en-US" dirty="0" smtClean="0"/>
              <a:t>Develop feed through for 2kA power leads.</a:t>
            </a:r>
          </a:p>
          <a:p>
            <a:r>
              <a:rPr lang="en-US" dirty="0" smtClean="0"/>
              <a:t>Complete the detailed final design and specification of the feed boxes and transfer lines.</a:t>
            </a:r>
          </a:p>
          <a:p>
            <a:r>
              <a:rPr lang="en-US" dirty="0" smtClean="0"/>
              <a:t>Complete the detailed final design and specification of the insulating vacuum system.</a:t>
            </a:r>
          </a:p>
          <a:p>
            <a:r>
              <a:rPr lang="en-US" dirty="0" smtClean="0"/>
              <a:t>Complete </a:t>
            </a:r>
            <a:r>
              <a:rPr lang="en-US" dirty="0"/>
              <a:t>the detailed final design and specification of </a:t>
            </a:r>
            <a:r>
              <a:rPr lang="en-US" dirty="0" smtClean="0"/>
              <a:t>the distribution box.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Breakdown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44307052"/>
              </p:ext>
            </p:extLst>
          </p:nvPr>
        </p:nvGraphicFramePr>
        <p:xfrm>
          <a:off x="214312" y="13970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6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leads are tested to full current prior to sending to vendor for integration.</a:t>
            </a:r>
          </a:p>
          <a:p>
            <a:r>
              <a:rPr lang="en-US" dirty="0" smtClean="0"/>
              <a:t>Inspections, leak checks and pressure tests during fabrication prior to vessel closure.</a:t>
            </a:r>
          </a:p>
          <a:p>
            <a:r>
              <a:rPr lang="en-US" dirty="0" smtClean="0"/>
              <a:t>Regular vendor meetings and vendor visits during fabrication.</a:t>
            </a:r>
          </a:p>
          <a:p>
            <a:r>
              <a:rPr lang="en-US" dirty="0" smtClean="0"/>
              <a:t>Travelers will be written for installation at </a:t>
            </a:r>
            <a:r>
              <a:rPr lang="en-US" dirty="0" err="1" smtClean="0"/>
              <a:t>FNAL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ES&amp;H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Deficiency Hazards (</a:t>
            </a:r>
            <a:r>
              <a:rPr lang="en-US" dirty="0" err="1"/>
              <a:t>ODH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FESHM</a:t>
            </a:r>
            <a:r>
              <a:rPr lang="en-US" dirty="0"/>
              <a:t> chapter 5064 (</a:t>
            </a:r>
            <a:r>
              <a:rPr lang="en-US" dirty="0" err="1"/>
              <a:t>ODH</a:t>
            </a:r>
            <a:r>
              <a:rPr lang="en-US" dirty="0"/>
              <a:t>) will be followed </a:t>
            </a:r>
          </a:p>
          <a:p>
            <a:r>
              <a:rPr lang="en-US" dirty="0"/>
              <a:t>Pressure vessel, pressure piping, vacuum vessels, cryogenic system review </a:t>
            </a:r>
          </a:p>
          <a:p>
            <a:pPr lvl="1"/>
            <a:r>
              <a:rPr lang="en-US" dirty="0" err="1"/>
              <a:t>FESHM</a:t>
            </a:r>
            <a:r>
              <a:rPr lang="en-US" dirty="0"/>
              <a:t> chapters 5031, 5031.1, 5032, 5033 and associated material  </a:t>
            </a:r>
          </a:p>
          <a:p>
            <a:r>
              <a:rPr lang="en-US" dirty="0"/>
              <a:t>General cryogenic safety practices </a:t>
            </a:r>
          </a:p>
          <a:p>
            <a:pPr lvl="1"/>
            <a:r>
              <a:rPr lang="en-US" dirty="0"/>
              <a:t>“Burn” protection, </a:t>
            </a:r>
            <a:r>
              <a:rPr lang="en-US" dirty="0" err="1"/>
              <a:t>PPE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Written procedures and training as required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L4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8754" y="1062094"/>
            <a:ext cx="3188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by L4 (AY $k)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631950"/>
            <a:ext cx="6681787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1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Resource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65414" y="1062094"/>
            <a:ext cx="241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 $k)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622425"/>
            <a:ext cx="6602413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2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0734" y="1062094"/>
            <a:ext cx="459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by Estimate Type (AY $k)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714500"/>
            <a:ext cx="6754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6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Cryogenic Distribution Requirements Document: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1244</a:t>
            </a:r>
          </a:p>
          <a:p>
            <a:r>
              <a:rPr lang="en-US" sz="2000" dirty="0" smtClean="0"/>
              <a:t>Distribution Box Functional Requirements Document: </a:t>
            </a:r>
            <a:r>
              <a:rPr lang="en-US" sz="2000" dirty="0" err="1" smtClean="0"/>
              <a:t>DocDB</a:t>
            </a:r>
            <a:r>
              <a:rPr lang="en-US" sz="2000" dirty="0" smtClean="0"/>
              <a:t> 3784</a:t>
            </a:r>
          </a:p>
          <a:p>
            <a:r>
              <a:rPr lang="en-US" sz="2000" dirty="0" smtClean="0"/>
              <a:t>Summary of requirements</a:t>
            </a:r>
          </a:p>
          <a:p>
            <a:pPr lvl="1"/>
            <a:r>
              <a:rPr lang="en-US" sz="1800" dirty="0" smtClean="0"/>
              <a:t>The solenoids are divided into 4 separate cryogenic circuits fed from a common distribution box.  This allows the magnets to be cooled down and warmed up independent of each other. </a:t>
            </a:r>
          </a:p>
          <a:p>
            <a:pPr lvl="1"/>
            <a:r>
              <a:rPr lang="en-US" sz="1800" dirty="0" smtClean="0"/>
              <a:t>All solenoid coils will be indirectly (conduction) cooled by liquid helium.</a:t>
            </a:r>
          </a:p>
          <a:p>
            <a:pPr lvl="2"/>
            <a:r>
              <a:rPr lang="en-US" sz="1600" dirty="0" smtClean="0"/>
              <a:t>PS and DS magnets are cooled using a thermal siphon system.</a:t>
            </a:r>
          </a:p>
          <a:p>
            <a:pPr lvl="2"/>
            <a:r>
              <a:rPr lang="en-US" sz="1600" dirty="0" err="1" smtClean="0"/>
              <a:t>TSu</a:t>
            </a:r>
            <a:r>
              <a:rPr lang="en-US" sz="1600" dirty="0" smtClean="0"/>
              <a:t> and </a:t>
            </a:r>
            <a:r>
              <a:rPr lang="en-US" sz="1600" dirty="0" err="1" smtClean="0"/>
              <a:t>TSd</a:t>
            </a:r>
            <a:r>
              <a:rPr lang="en-US" sz="1600" dirty="0" smtClean="0"/>
              <a:t> magnets are cooled using a forced flow system.</a:t>
            </a:r>
          </a:p>
          <a:p>
            <a:pPr lvl="1"/>
            <a:r>
              <a:rPr lang="en-US" sz="1800" dirty="0" smtClean="0"/>
              <a:t>Liquid nitrogen will be used to cool the thermal shields and thermal intercepts within the magnet cryostats and transfer lines.</a:t>
            </a:r>
          </a:p>
          <a:p>
            <a:pPr lvl="1"/>
            <a:r>
              <a:rPr lang="en-US" sz="1800" dirty="0"/>
              <a:t>During operation the insulating vacuum should be below 10e-6 </a:t>
            </a:r>
            <a:r>
              <a:rPr lang="en-US" sz="1800" dirty="0" err="1"/>
              <a:t>torr</a:t>
            </a:r>
            <a:r>
              <a:rPr lang="en-US" sz="1800" dirty="0"/>
              <a:t>.</a:t>
            </a:r>
            <a:endParaRPr lang="en-US" sz="1800" dirty="0" smtClean="0"/>
          </a:p>
          <a:p>
            <a:pPr lvl="1"/>
            <a:r>
              <a:rPr lang="en-US" sz="1800" dirty="0" smtClean="0"/>
              <a:t>Feed boxes will be installed on the main level of the Mu2e building, the magnets are installed in the lower level of the Mu2e building.</a:t>
            </a:r>
          </a:p>
          <a:p>
            <a:pPr lvl="1"/>
            <a:r>
              <a:rPr lang="en-US" sz="1800" dirty="0" smtClean="0"/>
              <a:t>Steady state operation will be within the limits of one satellite refrigerator.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996526"/>
            <a:ext cx="238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FTEs by Discipline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1636713"/>
            <a:ext cx="6565900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4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686" y="870538"/>
            <a:ext cx="382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WBS</a:t>
            </a:r>
            <a:r>
              <a:rPr lang="en-US" sz="1800" dirty="0" smtClean="0"/>
              <a:t> 4.5 Cryogenic Distribution System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5702123" y="868305"/>
            <a:ext cx="32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Costs are fully burdened in AY $k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327091"/>
            <a:ext cx="877252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4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52140"/>
              </p:ext>
            </p:extLst>
          </p:nvPr>
        </p:nvGraphicFramePr>
        <p:xfrm>
          <a:off x="321737" y="838193"/>
          <a:ext cx="8262408" cy="536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799"/>
                <a:gridCol w="5616974"/>
                <a:gridCol w="1070635"/>
              </a:tblGrid>
              <a:tr h="23834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Activity ID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Activity Name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47504.5.1.001106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Cryogenic System Power Leads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5/4/2016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47504.5.2.001125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Advanced Procurement Plan for Feed Boxes Fabrication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3/28/2016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47504.5.2.001330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Cryogenic Feed Boxes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5/13/2016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47504.5.2.001336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Vendor for Feed Boxes Fabrication selected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8/29/2016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47504.5.2.001353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Cryogenic Feed Boxes Platform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8/1/2016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47504.5.2.001380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Vendor for Feed Box platform Fabrication selected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10/4/2016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47504.5.2.001400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PO issued for Feed Boxes Fabrication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1/3/2017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47504.5.2.001500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PO issued for Feed Box platform Fabrication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4/25/2018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47504.5.3.001150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Cryogenic Transfer Lines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3/25/2016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47504.5.3.001240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Vendor for cryogenic transfer lines Fabrication selected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3/24/2017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47504.5.3.001270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PO issued for cryogenic transfer lines Fabrication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4/5/2017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47504.5.4.001140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Cryogenic Interconnects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6/13/2016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47504.5.5.001170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Advanced Procurement Plan for purchased vacuum system items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2/27/2015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47504.5.5.001220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Final design of Insulating Vacuum System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12/16/2015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47504.5.5.001280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Vendor for purchased vacuum system items selected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9/25/2017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47504.5.5.001300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PO issued for purchased vacuum system items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10/2/2017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47504.5.7.002090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Advanced Procurement Plan for Distribution Box Fabrication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9/7/2016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47504.5.7.002120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 Distribution Box Final Design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10/5/2016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47504.5.7.002175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Vendor for Distribution Box Fabrication selected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5/9/2017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193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47504.5.7.002250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T5 -  Deliver Distribution Box to Mu2e Experimental Hall Complete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10/5/2018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70" marR="8670" marT="86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  <a:latin typeface="Helvetica" charset="0"/>
              </a:rPr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" y="4949190"/>
            <a:ext cx="8606149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97980"/>
              </p:ext>
            </p:extLst>
          </p:nvPr>
        </p:nvGraphicFramePr>
        <p:xfrm>
          <a:off x="4" y="5054441"/>
          <a:ext cx="8686796" cy="581660"/>
        </p:xfrm>
        <a:graphic>
          <a:graphicData uri="http://schemas.openxmlformats.org/drawingml/2006/table">
            <a:tbl>
              <a:tblPr/>
              <a:tblGrid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3" y="4949190"/>
            <a:ext cx="8606149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0" y="5266690"/>
            <a:ext cx="9144000" cy="908050"/>
          </a:xfrm>
          <a:prstGeom prst="rightArrow">
            <a:avLst>
              <a:gd name="adj1" fmla="val 50000"/>
              <a:gd name="adj2" fmla="val 38112"/>
            </a:avLst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92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508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-1835731" y="356430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-819731" y="357065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8969" y="3566427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218619" y="3577001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263319" y="358335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4285669" y="358335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301669" y="358970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334857" y="3564300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33120" y="5883434"/>
            <a:ext cx="8087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FY14                 FY15                FY16                 FY17                 FY18                 FY19                FY20                  FY21</a:t>
            </a:r>
            <a:endParaRPr lang="en-US" sz="1400" dirty="0"/>
          </a:p>
        </p:txBody>
      </p:sp>
      <p:sp>
        <p:nvSpPr>
          <p:cNvPr id="89" name="Diamond 88"/>
          <p:cNvSpPr>
            <a:spLocks noChangeAspect="1"/>
          </p:cNvSpPr>
          <p:nvPr/>
        </p:nvSpPr>
        <p:spPr>
          <a:xfrm>
            <a:off x="1242488" y="5721937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>
          <a:xfrm rot="16200000" flipV="1">
            <a:off x="-898957" y="3463333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Diamond 90"/>
          <p:cNvSpPr>
            <a:spLocks noChangeAspect="1"/>
          </p:cNvSpPr>
          <p:nvPr/>
        </p:nvSpPr>
        <p:spPr>
          <a:xfrm>
            <a:off x="1626731" y="5719443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0"/>
          </p:cNvCxnSpPr>
          <p:nvPr/>
        </p:nvCxnSpPr>
        <p:spPr>
          <a:xfrm rot="16200000" flipV="1">
            <a:off x="-514714" y="3460839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7200" y="821790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117870" y="829173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CD-2/3b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403056" y="829173"/>
            <a:ext cx="873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</a:t>
            </a:r>
            <a:r>
              <a:rPr lang="en-US" sz="1400" dirty="0"/>
              <a:t>4</a:t>
            </a:r>
            <a:endParaRPr lang="en-US" sz="1400" dirty="0" smtClean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247319" y="3566385"/>
            <a:ext cx="4702298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Diamond 98"/>
          <p:cNvSpPr>
            <a:spLocks noChangeAspect="1"/>
          </p:cNvSpPr>
          <p:nvPr/>
        </p:nvSpPr>
        <p:spPr>
          <a:xfrm>
            <a:off x="7628264" y="5694630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99" idx="0"/>
          </p:cNvCxnSpPr>
          <p:nvPr/>
        </p:nvCxnSpPr>
        <p:spPr>
          <a:xfrm rot="16200000" flipV="1">
            <a:off x="5486819" y="3436026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568974" y="3069893"/>
            <a:ext cx="3149600" cy="336550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Infrastructure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18512" y="3501648"/>
            <a:ext cx="1382438" cy="571235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Installation and Commissioning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3" name="6-Point Star 102"/>
          <p:cNvSpPr>
            <a:spLocks noChangeAspect="1"/>
          </p:cNvSpPr>
          <p:nvPr/>
        </p:nvSpPr>
        <p:spPr>
          <a:xfrm>
            <a:off x="7521808" y="1580928"/>
            <a:ext cx="182880" cy="182880"/>
          </a:xfrm>
          <a:prstGeom prst="star6">
            <a:avLst/>
          </a:prstGeom>
          <a:solidFill>
            <a:srgbClr val="FF0000"/>
          </a:solidFill>
          <a:effectLst>
            <a:outerShdw blurRad="40000" dist="73787" dir="37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794509" y="1375902"/>
            <a:ext cx="90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KPPs Satisfied</a:t>
            </a:r>
            <a:endParaRPr lang="en-US" sz="1000" dirty="0"/>
          </a:p>
        </p:txBody>
      </p:sp>
      <p:sp>
        <p:nvSpPr>
          <p:cNvPr id="105" name="Rectangle 104"/>
          <p:cNvSpPr/>
          <p:nvPr/>
        </p:nvSpPr>
        <p:spPr>
          <a:xfrm>
            <a:off x="2124658" y="2393020"/>
            <a:ext cx="4466642" cy="336550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Fabrication and QA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" y="1886542"/>
            <a:ext cx="2988253" cy="336137"/>
          </a:xfrm>
          <a:prstGeom prst="rect">
            <a:avLst/>
          </a:prstGeom>
          <a:gradFill flip="none" rotWithShape="1">
            <a:gsLst>
              <a:gs pos="7600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Design/Prototypes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8" name="Diamond 107"/>
          <p:cNvSpPr>
            <a:spLocks noChangeAspect="1"/>
          </p:cNvSpPr>
          <p:nvPr/>
        </p:nvSpPr>
        <p:spPr>
          <a:xfrm>
            <a:off x="2880315" y="5719444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108" idx="0"/>
          </p:cNvCxnSpPr>
          <p:nvPr/>
        </p:nvCxnSpPr>
        <p:spPr>
          <a:xfrm rot="16200000" flipV="1">
            <a:off x="738870" y="3460840"/>
            <a:ext cx="4507992" cy="921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319599" y="821790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354925" y="1265957"/>
            <a:ext cx="2822651" cy="454025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alibri"/>
                <a:cs typeface="Calibri"/>
              </a:rPr>
              <a:t>Fabricate and  QA Superconductor</a:t>
            </a:r>
            <a:endParaRPr lang="en-US" sz="1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797050" y="3011897"/>
            <a:ext cx="1568450" cy="411480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Calibri"/>
                <a:cs typeface="Calibri"/>
              </a:rPr>
              <a:t>Detector Hall Construction</a:t>
            </a:r>
            <a:endParaRPr lang="en-US" sz="1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739282" y="4250991"/>
            <a:ext cx="3875981" cy="3492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Design and Fabrication of Feedboxes, Transfer Lines and Insulating Vacuum System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743890" y="4722526"/>
            <a:ext cx="3971110" cy="3492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Design and Fabrication of Distribution Box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742122" y="4425616"/>
            <a:ext cx="1167609" cy="38532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Installation</a:t>
            </a:r>
          </a:p>
        </p:txBody>
      </p:sp>
    </p:spTree>
    <p:extLst>
      <p:ext uri="{BB962C8B-B14F-4D97-AF65-F5344CB8AC3E}">
        <p14:creationId xmlns:p14="http://schemas.microsoft.com/office/powerpoint/2010/main" val="1178098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design is complete.</a:t>
            </a:r>
          </a:p>
          <a:p>
            <a:r>
              <a:rPr lang="en-US" dirty="0" smtClean="0"/>
              <a:t>Resources are in place to complete the final design and specifications.</a:t>
            </a:r>
          </a:p>
          <a:p>
            <a:r>
              <a:rPr lang="en-US" dirty="0" smtClean="0"/>
              <a:t>The Cryogenic Distribution system is ready for CD-2.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Diagram </a:t>
            </a:r>
            <a:r>
              <a:rPr lang="en-US" dirty="0" smtClean="0"/>
              <a:t>of Mu2e </a:t>
            </a:r>
            <a:r>
              <a:rPr lang="en-US" dirty="0"/>
              <a:t>Cryogenic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83" y="890255"/>
            <a:ext cx="6660810" cy="52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 Distribution model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 descr="MU2E_CRYOLINK_DIST-BOX_FEB2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5" y="858836"/>
            <a:ext cx="7212806" cy="533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14901" y="1068390"/>
            <a:ext cx="335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 smtClean="0"/>
              <a:t>Transfer Lines </a:t>
            </a:r>
            <a:r>
              <a:rPr lang="en-US" dirty="0"/>
              <a:t>run </a:t>
            </a:r>
          </a:p>
          <a:p>
            <a:pPr eaLnBrk="1" hangingPunct="1"/>
            <a:r>
              <a:rPr lang="en-US" dirty="0"/>
              <a:t>along the ceiling of the </a:t>
            </a:r>
          </a:p>
          <a:p>
            <a:pPr eaLnBrk="1" hangingPunct="1"/>
            <a:r>
              <a:rPr lang="en-US" dirty="0"/>
              <a:t>experimental hall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4467225" y="1599406"/>
            <a:ext cx="447676" cy="562769"/>
          </a:xfrm>
          <a:prstGeom prst="line">
            <a:avLst/>
          </a:prstGeom>
          <a:noFill/>
          <a:ln w="38100">
            <a:solidFill>
              <a:srgbClr val="D10A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22363" y="1130300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Feed boxes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615281" y="1599407"/>
            <a:ext cx="196057" cy="656432"/>
          </a:xfrm>
          <a:prstGeom prst="line">
            <a:avLst/>
          </a:prstGeom>
          <a:noFill/>
          <a:ln w="38100">
            <a:solidFill>
              <a:srgbClr val="D10A1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 err="1" smtClean="0"/>
              <a:t>P&amp;ID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881065"/>
            <a:ext cx="6877050" cy="52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3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distribution box in the </a:t>
            </a:r>
            <a:r>
              <a:rPr lang="en-US" dirty="0" smtClean="0"/>
              <a:t>service </a:t>
            </a:r>
            <a:r>
              <a:rPr lang="en-US" dirty="0"/>
              <a:t>building interconnects the refrigeration system with the solenoid feed boxes.  Interconnections will be </a:t>
            </a:r>
            <a:r>
              <a:rPr lang="en-US" dirty="0" smtClean="0"/>
              <a:t>for:</a:t>
            </a:r>
            <a:endParaRPr lang="en-US" dirty="0"/>
          </a:p>
          <a:p>
            <a:pPr lvl="1"/>
            <a:r>
              <a:rPr lang="en-US" dirty="0" smtClean="0"/>
              <a:t>Liquid helium supply </a:t>
            </a:r>
            <a:endParaRPr lang="en-US" dirty="0"/>
          </a:p>
          <a:p>
            <a:pPr lvl="1"/>
            <a:r>
              <a:rPr lang="en-US" dirty="0" smtClean="0"/>
              <a:t>Helium </a:t>
            </a:r>
            <a:r>
              <a:rPr lang="en-US" dirty="0"/>
              <a:t>vapor return </a:t>
            </a:r>
          </a:p>
          <a:p>
            <a:pPr lvl="1"/>
            <a:r>
              <a:rPr lang="en-US" dirty="0" smtClean="0"/>
              <a:t>Liquid </a:t>
            </a:r>
            <a:r>
              <a:rPr lang="en-US" dirty="0"/>
              <a:t>nitrogen </a:t>
            </a:r>
            <a:r>
              <a:rPr lang="en-US" dirty="0" smtClean="0"/>
              <a:t>supply</a:t>
            </a:r>
            <a:endParaRPr lang="en-US" dirty="0"/>
          </a:p>
          <a:p>
            <a:r>
              <a:rPr lang="en-US" dirty="0"/>
              <a:t>Liquid nitrogen comes from LN2 storage to the distribution box</a:t>
            </a:r>
          </a:p>
          <a:p>
            <a:r>
              <a:rPr lang="en-US" dirty="0"/>
              <a:t>Distribution box passes </a:t>
            </a:r>
            <a:r>
              <a:rPr lang="en-US" dirty="0" smtClean="0"/>
              <a:t>cryogens to four </a:t>
            </a:r>
            <a:r>
              <a:rPr lang="en-US" dirty="0"/>
              <a:t>feed boxes, one for each magnet assembly </a:t>
            </a:r>
          </a:p>
          <a:p>
            <a:r>
              <a:rPr lang="en-US" dirty="0"/>
              <a:t>Transfer lines and bayonets allow isolation of feed boxes from distribution box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valves in feed boxes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cryogenic control valves in high </a:t>
            </a:r>
            <a:r>
              <a:rPr lang="en-US" dirty="0" smtClean="0"/>
              <a:t>radiation / high magnetic field areas</a:t>
            </a:r>
            <a:endParaRPr lang="en-US" dirty="0"/>
          </a:p>
          <a:p>
            <a:r>
              <a:rPr lang="en-US" dirty="0"/>
              <a:t>Transfer </a:t>
            </a:r>
            <a:r>
              <a:rPr lang="en-US" dirty="0" smtClean="0"/>
              <a:t>lines </a:t>
            </a:r>
            <a:r>
              <a:rPr lang="en-US" dirty="0"/>
              <a:t>from feed </a:t>
            </a:r>
            <a:r>
              <a:rPr lang="en-US" dirty="0" smtClean="0"/>
              <a:t>boxes </a:t>
            </a:r>
            <a:r>
              <a:rPr lang="en-US" dirty="0"/>
              <a:t>to </a:t>
            </a:r>
            <a:r>
              <a:rPr lang="en-US" dirty="0" smtClean="0"/>
              <a:t>magnets carry cryogens to </a:t>
            </a:r>
            <a:r>
              <a:rPr lang="en-US" dirty="0"/>
              <a:t>and from its magnet as well as electrical bus to the same magnet </a:t>
            </a:r>
          </a:p>
          <a:p>
            <a:r>
              <a:rPr lang="en-US" dirty="0" smtClean="0"/>
              <a:t>Insulating </a:t>
            </a:r>
            <a:r>
              <a:rPr lang="en-US" dirty="0"/>
              <a:t>vacuum is separate for each feed </a:t>
            </a:r>
            <a:r>
              <a:rPr lang="en-US" dirty="0" smtClean="0"/>
              <a:t>box / magnet </a:t>
            </a:r>
            <a:r>
              <a:rPr lang="en-US" dirty="0"/>
              <a:t>system such that separate warm up and isolation of magnets is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 smtClean="0"/>
              <a:t>10kA power leads for PS/DS</a:t>
            </a:r>
          </a:p>
          <a:p>
            <a:pPr lvl="1"/>
            <a:r>
              <a:rPr lang="en-US" dirty="0" smtClean="0"/>
              <a:t>Re-purpose </a:t>
            </a:r>
            <a:r>
              <a:rPr lang="en-US" dirty="0" err="1" smtClean="0"/>
              <a:t>Tevatron</a:t>
            </a:r>
            <a:r>
              <a:rPr lang="en-US" dirty="0" smtClean="0"/>
              <a:t> </a:t>
            </a:r>
            <a:r>
              <a:rPr lang="en-US" dirty="0" err="1" smtClean="0"/>
              <a:t>HTS</a:t>
            </a:r>
            <a:r>
              <a:rPr lang="en-US" dirty="0" smtClean="0"/>
              <a:t> leads.</a:t>
            </a:r>
          </a:p>
          <a:p>
            <a:pPr lvl="1"/>
            <a:r>
              <a:rPr lang="en-US" dirty="0" smtClean="0"/>
              <a:t>Validate each pair and reconfigure lower end for conduction cooling.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since CD-1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 line routing has changed since CD-1</a:t>
            </a:r>
          </a:p>
          <a:p>
            <a:pPr lvl="1"/>
            <a:r>
              <a:rPr lang="en-US" dirty="0" smtClean="0"/>
              <a:t>The DS transfer line penetrates through shielding near the downstream end of the DS magnet.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TSd</a:t>
            </a:r>
            <a:r>
              <a:rPr lang="en-US" dirty="0" smtClean="0"/>
              <a:t> transfer line is routed under the shielding in a trench in the Mu2e building floor.</a:t>
            </a:r>
          </a:p>
          <a:p>
            <a:r>
              <a:rPr lang="en-US" dirty="0" smtClean="0"/>
              <a:t>Cryogenic Controls </a:t>
            </a:r>
            <a:r>
              <a:rPr lang="en-US" dirty="0" err="1" smtClean="0"/>
              <a:t>WBS</a:t>
            </a:r>
            <a:r>
              <a:rPr lang="en-US" dirty="0" smtClean="0"/>
              <a:t> (formally 475.04.05.06) has been moved to </a:t>
            </a:r>
            <a:r>
              <a:rPr lang="en-US" dirty="0"/>
              <a:t>Quench Protection </a:t>
            </a:r>
            <a:r>
              <a:rPr lang="en-US" dirty="0" err="1" smtClean="0"/>
              <a:t>WBS</a:t>
            </a:r>
            <a:r>
              <a:rPr lang="en-US" dirty="0" smtClean="0"/>
              <a:t> (475.04.07.03).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Downselects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Detector Solenoid  will be cooled using a thermal siphon system.</a:t>
            </a:r>
          </a:p>
          <a:p>
            <a:r>
              <a:rPr lang="en-US" dirty="0" smtClean="0"/>
              <a:t>The Transport Solenoids will be cooled using a forced flow 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Oct.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Thomas Page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5643</TotalTime>
  <Words>1686</Words>
  <Application>Microsoft Office PowerPoint</Application>
  <PresentationFormat>On-screen Show (4:3)</PresentationFormat>
  <Paragraphs>491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FermilabTemplate</vt:lpstr>
      <vt:lpstr>WBS 475.04.05 Cryogenic Distribution</vt:lpstr>
      <vt:lpstr>Requirements</vt:lpstr>
      <vt:lpstr>Block Diagram of Mu2e Cryogenic System</vt:lpstr>
      <vt:lpstr>Cryogenic Distribution model </vt:lpstr>
      <vt:lpstr>Preliminary P&amp;ID</vt:lpstr>
      <vt:lpstr>Design</vt:lpstr>
      <vt:lpstr>Design</vt:lpstr>
      <vt:lpstr>Improvements since CD-1</vt:lpstr>
      <vt:lpstr>Downselects</vt:lpstr>
      <vt:lpstr>Performance – Heat Load to 80 K</vt:lpstr>
      <vt:lpstr>Performance – Heat Load to 4.7 K</vt:lpstr>
      <vt:lpstr>Performance – One Satellite Refrigerator</vt:lpstr>
      <vt:lpstr>Remaining work before CD-3</vt:lpstr>
      <vt:lpstr>Organizational Breakdown</vt:lpstr>
      <vt:lpstr>Quality Assurance</vt:lpstr>
      <vt:lpstr>ES&amp;H</vt:lpstr>
      <vt:lpstr>Cost Distribution by L4</vt:lpstr>
      <vt:lpstr>Cost Distribution by Resource Type</vt:lpstr>
      <vt:lpstr>Quality of Estimate</vt:lpstr>
      <vt:lpstr>Labor Resources</vt:lpstr>
      <vt:lpstr>Cost Table</vt:lpstr>
      <vt:lpstr>Major Milestones</vt:lpstr>
      <vt:lpstr>Schedule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M. Page x8019 10048N</cp:lastModifiedBy>
  <cp:revision>482</cp:revision>
  <cp:lastPrinted>2014-10-14T19:17:20Z</cp:lastPrinted>
  <dcterms:created xsi:type="dcterms:W3CDTF">2014-01-03T20:18:13Z</dcterms:created>
  <dcterms:modified xsi:type="dcterms:W3CDTF">2014-10-14T19:32:25Z</dcterms:modified>
</cp:coreProperties>
</file>