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56" r:id="rId3"/>
    <p:sldId id="339" r:id="rId4"/>
    <p:sldId id="340" r:id="rId5"/>
    <p:sldId id="345" r:id="rId6"/>
    <p:sldId id="346" r:id="rId7"/>
    <p:sldId id="355" r:id="rId8"/>
    <p:sldId id="343" r:id="rId9"/>
    <p:sldId id="349" r:id="rId10"/>
    <p:sldId id="357" r:id="rId11"/>
    <p:sldId id="347" r:id="rId12"/>
    <p:sldId id="348" r:id="rId13"/>
    <p:sldId id="350" r:id="rId14"/>
    <p:sldId id="351" r:id="rId15"/>
    <p:sldId id="352" r:id="rId16"/>
    <p:sldId id="353" r:id="rId17"/>
    <p:sldId id="354" r:id="rId18"/>
    <p:sldId id="356" r:id="rId19"/>
    <p:sldId id="344" r:id="rId20"/>
    <p:sldId id="315" r:id="rId21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1C6B11"/>
    <a:srgbClr val="DF6424"/>
    <a:srgbClr val="BD1F24"/>
    <a:srgbClr val="DA592A"/>
    <a:srgbClr val="154D81"/>
    <a:srgbClr val="DF652C"/>
    <a:srgbClr val="E0692D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709" autoAdjust="0"/>
  </p:normalViewPr>
  <p:slideViewPr>
    <p:cSldViewPr snapToGrid="0" snapToObjects="1">
      <p:cViewPr>
        <p:scale>
          <a:sx n="85" d="100"/>
          <a:sy n="85" d="100"/>
        </p:scale>
        <p:origin x="-917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88556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475.04.03.02.01 TS Cold Mass Prototype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Giorgio Ambrosio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L3 deputy for the Transport Solenoid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Oct 21-24, 2014</a:t>
            </a:r>
          </a:p>
          <a:p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Fabrication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8" descr="C:\Users\mllopes\Desktop\CD2 review\14-0127-0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52" y="103664"/>
            <a:ext cx="4732477" cy="31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13466" r="16718" b="5676"/>
          <a:stretch/>
        </p:blipFill>
        <p:spPr bwMode="auto">
          <a:xfrm>
            <a:off x="228600" y="858647"/>
            <a:ext cx="3830179" cy="315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9"/>
          <a:stretch/>
        </p:blipFill>
        <p:spPr bwMode="auto">
          <a:xfrm>
            <a:off x="840954" y="4050431"/>
            <a:ext cx="2827128" cy="280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4317" r="12880" b="3389"/>
          <a:stretch/>
        </p:blipFill>
        <p:spPr bwMode="auto">
          <a:xfrm>
            <a:off x="4286451" y="3364818"/>
            <a:ext cx="4732478" cy="349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804" y="3502335"/>
            <a:ext cx="2409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Forged cylinder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3850" y="2705830"/>
            <a:ext cx="329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Rough machining of ID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393" y="6396335"/>
            <a:ext cx="283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Weld cooling pipes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3085" y="6033724"/>
            <a:ext cx="4811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Fine machining of ID based on coil 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at controlled temp.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1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3848131"/>
          </a:xfrm>
        </p:spPr>
        <p:txBody>
          <a:bodyPr/>
          <a:lstStyle/>
          <a:p>
            <a:r>
              <a:rPr lang="en-US" dirty="0" smtClean="0"/>
              <a:t>Cooling pipes ASME test:</a:t>
            </a:r>
          </a:p>
          <a:p>
            <a:pPr lvl="1"/>
            <a:r>
              <a:rPr lang="en-US" dirty="0"/>
              <a:t>Hydrostatic </a:t>
            </a:r>
            <a:r>
              <a:rPr lang="en-US" dirty="0" smtClean="0"/>
              <a:t>Pressure Test at 83 Psig for 10 min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Dimensional tests:</a:t>
            </a:r>
          </a:p>
          <a:p>
            <a:pPr lvl="1"/>
            <a:r>
              <a:rPr lang="en-US" dirty="0" smtClean="0"/>
              <a:t>The shell looks very good</a:t>
            </a:r>
          </a:p>
          <a:p>
            <a:pPr lvl="1"/>
            <a:r>
              <a:rPr lang="en-US" dirty="0" smtClean="0"/>
              <a:t>All major dimensions are within tolerance</a:t>
            </a:r>
          </a:p>
          <a:p>
            <a:pPr lvl="2"/>
            <a:r>
              <a:rPr lang="en-US" dirty="0" smtClean="0"/>
              <a:t>Seen the impact on the flange flatness of welding the pipes</a:t>
            </a:r>
          </a:p>
          <a:p>
            <a:pPr lvl="1"/>
            <a:r>
              <a:rPr lang="en-US" dirty="0" smtClean="0"/>
              <a:t>Coil housing surfaces are acceptable</a:t>
            </a:r>
          </a:p>
          <a:p>
            <a:pPr lvl="2"/>
            <a:r>
              <a:rPr lang="en-US" dirty="0" smtClean="0"/>
              <a:t>Tolerance were very tight requiring temperature adjustment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14687"/>
              </p:ext>
            </p:extLst>
          </p:nvPr>
        </p:nvGraphicFramePr>
        <p:xfrm>
          <a:off x="0" y="4910652"/>
          <a:ext cx="89011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6"/>
                <a:gridCol w="1242203"/>
                <a:gridCol w="1293963"/>
                <a:gridCol w="1692197"/>
                <a:gridCol w="1562780"/>
                <a:gridCol w="1246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Tol.*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Meas. Max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Meas. 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 #14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474.78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+/-0.025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474.78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474.83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°C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 #15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478.83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+/-0.025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478.81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478.86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 °C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3230" y="6003795"/>
            <a:ext cx="2255796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*+/-50 um on diameter</a:t>
            </a:r>
            <a:endParaRPr lang="en-US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46" y="762655"/>
            <a:ext cx="13477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3543390"/>
            <a:ext cx="13477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3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253573"/>
          </a:xfrm>
        </p:spPr>
        <p:txBody>
          <a:bodyPr/>
          <a:lstStyle/>
          <a:p>
            <a:r>
              <a:rPr lang="en-US" dirty="0" smtClean="0"/>
              <a:t>Plan for shrink-fit integration: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Warm up shell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Insert coil 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Lock coil A in 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Insert coil 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Lock coil B in 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Let shell cold down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Put stycast to fill gap between coil-side and wedge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Install wedge and side flange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Repeat steps 7 and 8 on the other side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222" y="5451899"/>
            <a:ext cx="725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copy of integration tooling is available (proprietary)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7520" y="2510135"/>
            <a:ext cx="65289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Prototype Integration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Oct 20-24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7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QC &amp; Acceptance Tests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Electrical:</a:t>
            </a:r>
          </a:p>
          <a:p>
            <a:pPr lvl="1"/>
            <a:r>
              <a:rPr lang="en-US" dirty="0" smtClean="0"/>
              <a:t>Coil to Ground</a:t>
            </a:r>
          </a:p>
          <a:p>
            <a:pPr lvl="1"/>
            <a:r>
              <a:rPr lang="en-US" dirty="0" smtClean="0"/>
              <a:t>Heater to Coil</a:t>
            </a:r>
          </a:p>
          <a:p>
            <a:pPr lvl="1"/>
            <a:r>
              <a:rPr lang="en-US" dirty="0" smtClean="0"/>
              <a:t>Inductance &amp; Resistance of each coil</a:t>
            </a:r>
          </a:p>
          <a:p>
            <a:pPr lvl="1"/>
            <a:r>
              <a:rPr lang="en-US" dirty="0" smtClean="0"/>
              <a:t>Impulse test</a:t>
            </a:r>
          </a:p>
          <a:p>
            <a:endParaRPr lang="en-US" dirty="0"/>
          </a:p>
          <a:p>
            <a:r>
              <a:rPr lang="en-US" dirty="0" smtClean="0"/>
              <a:t>Prestress:</a:t>
            </a:r>
          </a:p>
          <a:p>
            <a:pPr lvl="1"/>
            <a:r>
              <a:rPr lang="en-US" dirty="0" smtClean="0"/>
              <a:t>Strain gauge readings (after vs. before integration)</a:t>
            </a:r>
          </a:p>
          <a:p>
            <a:pPr lvl="1"/>
            <a:r>
              <a:rPr lang="en-US" dirty="0" smtClean="0"/>
              <a:t>Shell OD CMM measurements </a:t>
            </a:r>
            <a:r>
              <a:rPr lang="en-US" dirty="0"/>
              <a:t>(after vs. before integration)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QC &amp; Acceptance Tests -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Dimensional tests:</a:t>
            </a:r>
          </a:p>
          <a:p>
            <a:pPr lvl="1"/>
            <a:r>
              <a:rPr lang="en-US" dirty="0" smtClean="0"/>
              <a:t>CMM to evaluate impact of integration on all interfaces</a:t>
            </a:r>
          </a:p>
          <a:p>
            <a:pPr lvl="1"/>
            <a:endParaRPr lang="en-US" dirty="0"/>
          </a:p>
          <a:p>
            <a:r>
              <a:rPr lang="en-US" dirty="0" smtClean="0"/>
              <a:t>Cooling pipes and joints:</a:t>
            </a:r>
          </a:p>
          <a:p>
            <a:pPr lvl="1"/>
            <a:r>
              <a:rPr lang="en-US" dirty="0" smtClean="0"/>
              <a:t>ASME pressure test</a:t>
            </a:r>
          </a:p>
          <a:p>
            <a:pPr lvl="1"/>
            <a:endParaRPr lang="en-US" dirty="0"/>
          </a:p>
          <a:p>
            <a:r>
              <a:rPr lang="en-US" dirty="0" smtClean="0"/>
              <a:t>Warm Magnetic Measurements:</a:t>
            </a:r>
          </a:p>
          <a:p>
            <a:pPr lvl="1"/>
            <a:r>
              <a:rPr lang="en-US" dirty="0" smtClean="0"/>
              <a:t>Stretched wire measurements</a:t>
            </a:r>
          </a:p>
          <a:p>
            <a:pPr lvl="2"/>
            <a:r>
              <a:rPr lang="en-US" dirty="0" smtClean="0"/>
              <a:t>Each coil separately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5239" r="8856" b="4717"/>
          <a:stretch/>
        </p:blipFill>
        <p:spPr bwMode="auto">
          <a:xfrm>
            <a:off x="4925684" y="2763891"/>
            <a:ext cx="4209690" cy="342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7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879146"/>
            <a:ext cx="8672513" cy="4987867"/>
          </a:xfrm>
        </p:spPr>
        <p:txBody>
          <a:bodyPr/>
          <a:lstStyle/>
          <a:p>
            <a:r>
              <a:rPr lang="en-US" dirty="0" smtClean="0"/>
              <a:t>Cold electrical check out</a:t>
            </a:r>
          </a:p>
          <a:p>
            <a:pPr lvl="1"/>
            <a:r>
              <a:rPr lang="en-US" dirty="0" smtClean="0"/>
              <a:t>Hi-pot tests</a:t>
            </a:r>
            <a:r>
              <a:rPr lang="en-US" dirty="0"/>
              <a:t> </a:t>
            </a:r>
            <a:r>
              <a:rPr lang="en-US" dirty="0" smtClean="0"/>
              <a:t>(coil-ground; heaters-coil)</a:t>
            </a:r>
          </a:p>
          <a:p>
            <a:pPr lvl="1"/>
            <a:endParaRPr lang="en-US" dirty="0"/>
          </a:p>
          <a:p>
            <a:r>
              <a:rPr lang="en-US" dirty="0" smtClean="0"/>
              <a:t>Cooling tests:</a:t>
            </a:r>
          </a:p>
          <a:p>
            <a:pPr lvl="1"/>
            <a:r>
              <a:rPr lang="en-US" dirty="0" smtClean="0"/>
              <a:t>Temperature profile vs. cooling rate</a:t>
            </a:r>
          </a:p>
          <a:p>
            <a:pPr lvl="1"/>
            <a:endParaRPr lang="en-US" dirty="0"/>
          </a:p>
          <a:p>
            <a:r>
              <a:rPr lang="en-US" dirty="0" smtClean="0"/>
              <a:t>Cold powering:</a:t>
            </a:r>
          </a:p>
          <a:p>
            <a:pPr lvl="1"/>
            <a:r>
              <a:rPr lang="en-US" dirty="0" smtClean="0"/>
              <a:t>Up to nominal current</a:t>
            </a:r>
          </a:p>
          <a:p>
            <a:pPr lvl="1"/>
            <a:r>
              <a:rPr lang="en-US" dirty="0" smtClean="0"/>
              <a:t>Up to 120% nominal current (same Ic margin as in operation)</a:t>
            </a:r>
          </a:p>
          <a:p>
            <a:pPr lvl="1"/>
            <a:r>
              <a:rPr lang="en-US" dirty="0" smtClean="0"/>
              <a:t>Reverse polarity: up to </a:t>
            </a:r>
            <a:r>
              <a:rPr lang="en-US" dirty="0" smtClean="0">
                <a:solidFill>
                  <a:schemeClr val="tx1"/>
                </a:solidFill>
              </a:rPr>
              <a:t>60% nominal current (Max axial force vs. flange)</a:t>
            </a:r>
          </a:p>
          <a:p>
            <a:pPr lvl="1"/>
            <a:endParaRPr lang="en-US" dirty="0"/>
          </a:p>
          <a:p>
            <a:r>
              <a:rPr lang="en-US" dirty="0" smtClean="0"/>
              <a:t>Warm up: measure RRR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Goals 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3917143"/>
          </a:xfrm>
        </p:spPr>
        <p:txBody>
          <a:bodyPr/>
          <a:lstStyle/>
          <a:p>
            <a:pPr marL="0" indent="0">
              <a:buNone/>
            </a:pPr>
            <a:r>
              <a:rPr lang="en-US" strike="sngStrike" dirty="0" smtClean="0"/>
              <a:t>Allows validation of</a:t>
            </a:r>
            <a:r>
              <a:rPr lang="en-US" dirty="0" smtClean="0"/>
              <a:t> The prototype has validated:</a:t>
            </a:r>
          </a:p>
          <a:p>
            <a:r>
              <a:rPr lang="en-US" dirty="0" smtClean="0"/>
              <a:t>Design concept</a:t>
            </a:r>
          </a:p>
          <a:p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Tolerances, fabrication and integration details</a:t>
            </a:r>
          </a:p>
          <a:p>
            <a:r>
              <a:rPr lang="en-US" dirty="0" smtClean="0"/>
              <a:t>Coils and Shell Fabrication</a:t>
            </a:r>
          </a:p>
          <a:p>
            <a:pPr lvl="1"/>
            <a:r>
              <a:rPr lang="en-US" dirty="0" smtClean="0"/>
              <a:t>Achievable tolerances, procedure for He pipe, QC plan </a:t>
            </a:r>
          </a:p>
          <a:p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Procedure, gap </a:t>
            </a:r>
            <a:r>
              <a:rPr lang="en-US" dirty="0" smtClean="0">
                <a:sym typeface="Wingdings" pitchFamily="2" charset="2"/>
              </a:rPr>
              <a:t> prestress</a:t>
            </a:r>
            <a:endParaRPr lang="en-US" dirty="0" smtClean="0"/>
          </a:p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 descr="C:\Users\giorgioa.FERMI\AppData\Local\Microsoft\Windows\Temporary Internet Files\Content.IE5\32SQ3FD9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51" y="1358660"/>
            <a:ext cx="608162" cy="6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iorgioa.FERMI\AppData\Local\Microsoft\Windows\Temporary Internet Files\Content.IE5\32SQ3FD9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61" y="1812265"/>
            <a:ext cx="608162" cy="6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iorgioa.FERMI\AppData\Local\Microsoft\Windows\Temporary Internet Files\Content.IE5\32SQ3FD9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13" y="2615241"/>
            <a:ext cx="608162" cy="6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giorgioa.FERMI\AppData\Local\Microsoft\Windows\Temporary Internet Files\Content.IE5\32SQ3FD9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57" y="3460630"/>
            <a:ext cx="608162" cy="6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6422" y="4425351"/>
            <a:ext cx="491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F6424"/>
                </a:solidFill>
              </a:rPr>
              <a:t>To be demonstrated in Feb./Mar. 2015</a:t>
            </a:r>
            <a:endParaRPr lang="en-US" dirty="0">
              <a:solidFill>
                <a:srgbClr val="DF642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550" y="5121216"/>
            <a:ext cx="584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b="1" dirty="0" smtClean="0">
                <a:solidFill>
                  <a:srgbClr val="1C6B11"/>
                </a:solidFill>
                <a:sym typeface="Wingdings" pitchFamily="2" charset="2"/>
              </a:rPr>
              <a:t>D</a:t>
            </a:r>
            <a:r>
              <a:rPr lang="en-US" b="1" dirty="0" smtClean="0">
                <a:solidFill>
                  <a:srgbClr val="1C6B11"/>
                </a:solidFill>
              </a:rPr>
              <a:t>rawings for tender in progress</a:t>
            </a:r>
          </a:p>
          <a:p>
            <a:pPr marL="342900" indent="-342900">
              <a:buFont typeface="Wingdings"/>
              <a:buChar char="è"/>
            </a:pPr>
            <a:r>
              <a:rPr lang="en-US" b="1" dirty="0" smtClean="0">
                <a:solidFill>
                  <a:srgbClr val="DF6424"/>
                </a:solidFill>
              </a:rPr>
              <a:t>Contract to be placed after Prototype test</a:t>
            </a:r>
            <a:endParaRPr lang="en-US" b="1" dirty="0">
              <a:solidFill>
                <a:srgbClr val="DF6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- Conductor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93" y="1090246"/>
            <a:ext cx="5903896" cy="2106000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5370"/>
              </p:ext>
            </p:extLst>
          </p:nvPr>
        </p:nvGraphicFramePr>
        <p:xfrm>
          <a:off x="0" y="3354530"/>
          <a:ext cx="6914826" cy="2689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1410"/>
                <a:gridCol w="586032"/>
                <a:gridCol w="82990"/>
                <a:gridCol w="1097428"/>
                <a:gridCol w="1106966"/>
              </a:tblGrid>
              <a:tr h="3103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Conductor Parameter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Design Value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Measured Value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71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Cable critical current at 5T, 4.2K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5950-6300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Number of strands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Strand diameter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0.67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within tolerances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Strand copper/SC ratio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± 0.05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0.97-1.02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Initial RRR of Cu matrix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100-104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Filament size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µm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&lt; 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25.5-25.7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Strand twist pitch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 ± 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15.8-15.9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Rutherford cable width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4.79 ± 0.01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within tolerances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Rutherford cable thickness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1.15 ± 0.006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within tolerances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Al-stabilized cable width (bare) at room temperature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9.85 ± 0.05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within tolerances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Al-stabilized cable thickness (bare) at room temperature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3.11 ± 0.03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within tolerances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Initial RRR of Aluminum stabilizer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&gt; 800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925-1160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Aluminum 0.2% yield strength at 300 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&gt; 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45-56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Aluminum 0.2% yield strength at 4.2 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&gt; 40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74-84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  <a:tr h="1514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Shear strength between Aluminum and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NbTi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strands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&gt; 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35-46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90" marR="57590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57248" y="4659922"/>
            <a:ext cx="21867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</a:t>
            </a:r>
            <a:r>
              <a:rPr lang="en-US" sz="1400" baseline="-25000" dirty="0" err="1" smtClean="0"/>
              <a:t>op</a:t>
            </a:r>
            <a:r>
              <a:rPr lang="en-US" sz="1400" dirty="0" smtClean="0"/>
              <a:t> = 1730 A</a:t>
            </a:r>
          </a:p>
          <a:p>
            <a:r>
              <a:rPr lang="en-US" sz="1400" dirty="0" err="1" smtClean="0"/>
              <a:t>J</a:t>
            </a:r>
            <a:r>
              <a:rPr lang="en-US" sz="1400" baseline="-25000" dirty="0" err="1" smtClean="0"/>
              <a:t>eng</a:t>
            </a:r>
            <a:r>
              <a:rPr lang="en-US" sz="1400" dirty="0" smtClean="0"/>
              <a:t> ~ 50 A/mm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err="1" smtClean="0"/>
              <a:t>I</a:t>
            </a:r>
            <a:r>
              <a:rPr lang="en-US" sz="1400" baseline="-25000" dirty="0" err="1" smtClean="0"/>
              <a:t>op</a:t>
            </a:r>
            <a:r>
              <a:rPr lang="en-US" sz="1400" dirty="0" smtClean="0"/>
              <a:t>/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c</a:t>
            </a:r>
            <a:r>
              <a:rPr lang="en-US" sz="1400" dirty="0" smtClean="0"/>
              <a:t>~= 58% (at 5.1 K, 3.4 T)</a:t>
            </a:r>
          </a:p>
          <a:p>
            <a:r>
              <a:rPr lang="en-US" sz="1400" dirty="0" smtClean="0"/>
              <a:t>Temp margin = 1.5 K</a:t>
            </a:r>
            <a:endParaRPr lang="en-US" sz="14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t="3637" r="4690" b="2849"/>
          <a:stretch/>
        </p:blipFill>
        <p:spPr bwMode="auto">
          <a:xfrm>
            <a:off x="5696930" y="1090246"/>
            <a:ext cx="3377216" cy="2039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00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 Cold mass assembly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G. Ambrosio </a:t>
            </a:r>
            <a:r>
              <a:rPr lang="en-US" dirty="0" smtClean="0"/>
              <a:t>- </a:t>
            </a:r>
            <a:r>
              <a:rPr lang="en-US" dirty="0"/>
              <a:t>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2" descr="C:\Users\mllopes\Desktop\TSU Global with coo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2" y="1187200"/>
            <a:ext cx="8916996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5063711" y="1181803"/>
            <a:ext cx="638352" cy="19150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Prototype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103664"/>
            <a:ext cx="8983662" cy="641739"/>
          </a:xfrm>
        </p:spPr>
        <p:txBody>
          <a:bodyPr/>
          <a:lstStyle/>
          <a:p>
            <a:r>
              <a:rPr lang="en-US" dirty="0" smtClean="0"/>
              <a:t>TS</a:t>
            </a:r>
            <a:r>
              <a:rPr lang="en-US" dirty="0"/>
              <a:t> </a:t>
            </a:r>
            <a:r>
              <a:rPr lang="en-US" dirty="0" smtClean="0"/>
              <a:t>Prototype =  Coil#14#15 Module + Flanges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2" descr="C:\Users\mllopes\Desktop\TS Prototype with coo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3685" r="28849" b="5484"/>
          <a:stretch/>
        </p:blipFill>
        <p:spPr bwMode="auto">
          <a:xfrm>
            <a:off x="6105525" y="1091749"/>
            <a:ext cx="2914650" cy="30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llopes\Desktop\CD2 review\Exploded view NF - TS Prototype As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t="9330" r="19863" b="7871"/>
          <a:stretch/>
        </p:blipFill>
        <p:spPr bwMode="auto">
          <a:xfrm>
            <a:off x="133350" y="1091749"/>
            <a:ext cx="5962650" cy="46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876550" y="1928812"/>
            <a:ext cx="1009650" cy="242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48125" y="2085975"/>
            <a:ext cx="152400" cy="895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91075" y="2085975"/>
            <a:ext cx="571501" cy="1495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1049" y="1559480"/>
            <a:ext cx="18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ground insulation</a:t>
            </a:r>
            <a:endParaRPr lang="en-US" sz="18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71675" y="4419600"/>
            <a:ext cx="438150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9873" y="4558784"/>
            <a:ext cx="50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coil</a:t>
            </a:r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38475" y="5076825"/>
            <a:ext cx="847725" cy="52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07699" y="5416034"/>
            <a:ext cx="1557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pure Al sheet</a:t>
            </a:r>
          </a:p>
          <a:p>
            <a:pPr algn="ctr"/>
            <a:r>
              <a:rPr lang="en-US" sz="1800" dirty="0" smtClean="0"/>
              <a:t>for coil cooling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3720592" y="5877699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wedge</a:t>
            </a:r>
            <a:endParaRPr lang="en-US" sz="18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446812" y="5739199"/>
            <a:ext cx="344263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55677" y="5200262"/>
            <a:ext cx="326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coils are epoxy impregnated with the ground insulation and the Al sheet.</a:t>
            </a:r>
            <a:endParaRPr lang="en-US" sz="1800" dirty="0"/>
          </a:p>
        </p:txBody>
      </p:sp>
      <p:cxnSp>
        <p:nvCxnSpPr>
          <p:cNvPr id="1024" name="Straight Arrow Connector 1023"/>
          <p:cNvCxnSpPr/>
          <p:nvPr/>
        </p:nvCxnSpPr>
        <p:spPr>
          <a:xfrm flipH="1">
            <a:off x="1800225" y="1091749"/>
            <a:ext cx="885825" cy="356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2686050" y="907083"/>
            <a:ext cx="13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cooling tube</a:t>
            </a:r>
            <a:endParaRPr lang="en-US" sz="1800" dirty="0"/>
          </a:p>
        </p:txBody>
      </p:sp>
      <p:sp>
        <p:nvSpPr>
          <p:cNvPr id="1028" name="TextBox 1027"/>
          <p:cNvSpPr txBox="1"/>
          <p:nvPr/>
        </p:nvSpPr>
        <p:spPr>
          <a:xfrm>
            <a:off x="7341" y="814750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coil leads</a:t>
            </a:r>
            <a:endParaRPr lang="en-US" sz="1800" dirty="0"/>
          </a:p>
        </p:txBody>
      </p:sp>
      <p:cxnSp>
        <p:nvCxnSpPr>
          <p:cNvPr id="1030" name="Straight Arrow Connector 1029"/>
          <p:cNvCxnSpPr/>
          <p:nvPr/>
        </p:nvCxnSpPr>
        <p:spPr>
          <a:xfrm>
            <a:off x="604700" y="1128713"/>
            <a:ext cx="71575" cy="147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validation of:</a:t>
            </a:r>
          </a:p>
          <a:p>
            <a:r>
              <a:rPr lang="en-US" dirty="0" smtClean="0"/>
              <a:t>Design concept</a:t>
            </a:r>
          </a:p>
          <a:p>
            <a:r>
              <a:rPr lang="en-US" dirty="0" smtClean="0"/>
              <a:t>Drawings</a:t>
            </a:r>
          </a:p>
          <a:p>
            <a:pPr lvl="1"/>
            <a:r>
              <a:rPr lang="en-US" dirty="0" smtClean="0"/>
              <a:t>Tolerances, fabrication and integration details</a:t>
            </a:r>
          </a:p>
          <a:p>
            <a:r>
              <a:rPr lang="en-US" dirty="0" smtClean="0"/>
              <a:t>Coils and Shell Fabrication</a:t>
            </a:r>
          </a:p>
          <a:p>
            <a:pPr lvl="1"/>
            <a:r>
              <a:rPr lang="en-US" dirty="0" smtClean="0"/>
              <a:t>Achievable tolerances, procedure for He pipe, QC plan </a:t>
            </a:r>
          </a:p>
          <a:p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Procedure, gap </a:t>
            </a:r>
            <a:r>
              <a:rPr lang="en-US" dirty="0" smtClean="0">
                <a:sym typeface="Wingdings" pitchFamily="2" charset="2"/>
              </a:rPr>
              <a:t> prestress</a:t>
            </a:r>
            <a:endParaRPr lang="en-US" dirty="0" smtClean="0"/>
          </a:p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827395"/>
            <a:ext cx="8521551" cy="5478513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dirty="0" smtClean="0"/>
              <a:t>The TS prototype is fabricated by FNAL-INFN collaboration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INFN-Genoa group lead by P. Fabbricatore</a:t>
            </a:r>
            <a:endParaRPr lang="en-US" dirty="0"/>
          </a:p>
          <a:p>
            <a:pPr marL="0" indent="0">
              <a:spcBef>
                <a:spcPts val="400"/>
              </a:spcBef>
              <a:buNone/>
            </a:pPr>
            <a:r>
              <a:rPr lang="en-US" dirty="0" smtClean="0"/>
              <a:t>FNAL is in charge of: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Prototype conductor procurement and QC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Complete CAD model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Coils drawings (envelope)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Shell fabrication drawings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Shell fabrication and QC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Shell instrumentation and Test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 smtClean="0"/>
              <a:t>INFN </a:t>
            </a:r>
            <a:r>
              <a:rPr lang="en-US" dirty="0"/>
              <a:t>is in charge of:</a:t>
            </a:r>
          </a:p>
          <a:p>
            <a:pPr>
              <a:spcBef>
                <a:spcPts val="400"/>
              </a:spcBef>
            </a:pPr>
            <a:r>
              <a:rPr lang="en-US" dirty="0"/>
              <a:t>C</a:t>
            </a:r>
            <a:r>
              <a:rPr lang="en-US" dirty="0" smtClean="0"/>
              <a:t>oil fabrication and integration (vendor selected by INFN)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Supervision of work performed by vendor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 smtClean="0"/>
              <a:t>FNAL &amp; INFN: FEM modeling and interference decision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228601" y="922930"/>
            <a:ext cx="4251324" cy="3568701"/>
          </a:xfrm>
        </p:spPr>
        <p:txBody>
          <a:bodyPr/>
          <a:lstStyle/>
          <a:p>
            <a:r>
              <a:rPr lang="en-US" dirty="0" smtClean="0"/>
              <a:t>3D model with average coil properties and actual dimensions (Wands)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8"/>
          </p:nvPr>
        </p:nvSpPr>
        <p:spPr>
          <a:xfrm>
            <a:off x="4654550" y="922930"/>
            <a:ext cx="4260851" cy="3568701"/>
          </a:xfrm>
        </p:spPr>
        <p:txBody>
          <a:bodyPr/>
          <a:lstStyle/>
          <a:p>
            <a:r>
              <a:rPr lang="en-US" dirty="0" smtClean="0"/>
              <a:t>2D model with measured coil properties and simulation of all assembly steps (Farinon)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2" descr="\\scge6.ge.infn.it\ANSYS\MU2E\NEW\file01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r="11511"/>
          <a:stretch/>
        </p:blipFill>
        <p:spPr bwMode="auto">
          <a:xfrm>
            <a:off x="5465860" y="2069188"/>
            <a:ext cx="3642800" cy="39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62539"/>
            <a:ext cx="4136365" cy="278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521" y="5065785"/>
            <a:ext cx="6029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rad. interference 3D: 100+ um</a:t>
            </a:r>
          </a:p>
          <a:p>
            <a:r>
              <a:rPr lang="en-US" dirty="0" smtClean="0"/>
              <a:t>Optimal rad. interference 2D: 100-300 um</a:t>
            </a:r>
          </a:p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ym typeface="Wingdings" pitchFamily="2" charset="2"/>
              </a:rPr>
              <a:t>Nominal rad. interference: 200 +/- 100 um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86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Fabrication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174" name="Picture 6" descr="C:\Users\mllopes\Desktop\CD2 review\IMG-20140620-WA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31865"/>
          <a:stretch/>
        </p:blipFill>
        <p:spPr bwMode="auto">
          <a:xfrm>
            <a:off x="4658265" y="1449237"/>
            <a:ext cx="4257136" cy="348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10771" r="18262" b="15874"/>
          <a:stretch/>
        </p:blipFill>
        <p:spPr bwMode="auto">
          <a:xfrm>
            <a:off x="153939" y="1319847"/>
            <a:ext cx="4297291" cy="36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8540" y="5098215"/>
            <a:ext cx="1288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Coil #14</a:t>
            </a:r>
          </a:p>
          <a:p>
            <a:r>
              <a:rPr lang="en-US" dirty="0" smtClean="0"/>
              <a:t>17 layers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2426" y="5098215"/>
            <a:ext cx="1288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Coil #15</a:t>
            </a:r>
          </a:p>
          <a:p>
            <a:r>
              <a:rPr lang="en-US" dirty="0" smtClean="0"/>
              <a:t>18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Electrical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tests:</a:t>
            </a:r>
          </a:p>
          <a:p>
            <a:pPr lvl="1"/>
            <a:r>
              <a:rPr lang="en-US" dirty="0" smtClean="0"/>
              <a:t>During winding:</a:t>
            </a:r>
          </a:p>
          <a:p>
            <a:pPr lvl="2"/>
            <a:r>
              <a:rPr lang="en-US" dirty="0" err="1" smtClean="0"/>
              <a:t>V_tot</a:t>
            </a:r>
            <a:r>
              <a:rPr lang="en-US" dirty="0" smtClean="0"/>
              <a:t> and layer-layer DV with 1 A</a:t>
            </a:r>
          </a:p>
          <a:p>
            <a:pPr lvl="2"/>
            <a:r>
              <a:rPr lang="en-US" dirty="0" smtClean="0"/>
              <a:t>Coil to ground at 1kV</a:t>
            </a:r>
          </a:p>
          <a:p>
            <a:pPr lvl="1"/>
            <a:r>
              <a:rPr lang="en-US" dirty="0" smtClean="0"/>
              <a:t>After impregnation:</a:t>
            </a:r>
          </a:p>
          <a:p>
            <a:pPr lvl="2"/>
            <a:r>
              <a:rPr lang="en-US" dirty="0" smtClean="0"/>
              <a:t>Inductance and resistance</a:t>
            </a:r>
          </a:p>
          <a:p>
            <a:pPr lvl="2"/>
            <a:r>
              <a:rPr lang="en-US" dirty="0" smtClean="0"/>
              <a:t>Coil to ground at 2 kV</a:t>
            </a:r>
          </a:p>
          <a:p>
            <a:pPr lvl="2"/>
            <a:r>
              <a:rPr lang="en-US" dirty="0" smtClean="0"/>
              <a:t>Coil to heaters at 1 kV</a:t>
            </a:r>
          </a:p>
          <a:p>
            <a:pPr lvl="1"/>
            <a:r>
              <a:rPr lang="en-US" dirty="0" smtClean="0"/>
              <a:t>After coil machining:</a:t>
            </a:r>
          </a:p>
          <a:p>
            <a:pPr lvl="2"/>
            <a:r>
              <a:rPr lang="en-US" dirty="0"/>
              <a:t>Inductance and resistance</a:t>
            </a:r>
          </a:p>
          <a:p>
            <a:pPr lvl="2"/>
            <a:r>
              <a:rPr lang="en-US" dirty="0"/>
              <a:t>Coil to ground at 2 kV</a:t>
            </a:r>
          </a:p>
          <a:p>
            <a:pPr lvl="2"/>
            <a:r>
              <a:rPr lang="en-US" dirty="0"/>
              <a:t>Coil to heaters at 1 kV</a:t>
            </a:r>
          </a:p>
          <a:p>
            <a:pPr lvl="2"/>
            <a:r>
              <a:rPr lang="en-US" dirty="0" smtClean="0"/>
              <a:t>Impulse test at 1 kV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85180" y="542984"/>
            <a:ext cx="5052460" cy="1346200"/>
            <a:chOff x="3385180" y="542984"/>
            <a:chExt cx="5052460" cy="1346200"/>
          </a:xfrm>
        </p:grpSpPr>
        <p:pic>
          <p:nvPicPr>
            <p:cNvPr id="7" name="Picture 2" descr="C:\Users\giorgioa.FERMI\AppData\Local\Microsoft\Windows\Temporary Internet Files\Content.IE5\32SQ3FD9\MC900441310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180" y="542984"/>
              <a:ext cx="1346200" cy="134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62385" y="1198110"/>
              <a:ext cx="3975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Both coils passed all tests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7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Dimensional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811883" cy="4322584"/>
          </a:xfrm>
        </p:spPr>
        <p:txBody>
          <a:bodyPr/>
          <a:lstStyle/>
          <a:p>
            <a:r>
              <a:rPr lang="en-US" dirty="0"/>
              <a:t>Dimensional </a:t>
            </a:r>
            <a:r>
              <a:rPr lang="en-US" dirty="0" smtClean="0"/>
              <a:t>tests:</a:t>
            </a:r>
          </a:p>
          <a:p>
            <a:pPr lvl="1"/>
            <a:r>
              <a:rPr lang="en-US" dirty="0" smtClean="0"/>
              <a:t>During winding:</a:t>
            </a:r>
          </a:p>
          <a:p>
            <a:pPr lvl="2"/>
            <a:r>
              <a:rPr lang="en-US" dirty="0" smtClean="0"/>
              <a:t>Min &amp; Max radius at selected layers and positions</a:t>
            </a:r>
          </a:p>
          <a:p>
            <a:pPr lvl="1"/>
            <a:r>
              <a:rPr lang="en-US" dirty="0" smtClean="0"/>
              <a:t>After impregnation:</a:t>
            </a:r>
          </a:p>
          <a:p>
            <a:pPr lvl="2"/>
            <a:r>
              <a:rPr lang="en-US" dirty="0" smtClean="0"/>
              <a:t>ID, OD, height, coil sides parallelism</a:t>
            </a:r>
          </a:p>
          <a:p>
            <a:pPr lvl="1"/>
            <a:r>
              <a:rPr lang="en-US" dirty="0" smtClean="0"/>
              <a:t>After final machining:</a:t>
            </a:r>
          </a:p>
          <a:p>
            <a:pPr lvl="2"/>
            <a:r>
              <a:rPr lang="en-US" dirty="0" smtClean="0"/>
              <a:t>Inner radius (best fit, max inscribed, min circumscribed) and range</a:t>
            </a:r>
          </a:p>
          <a:p>
            <a:pPr lvl="2"/>
            <a:r>
              <a:rPr lang="en-US" dirty="0" smtClean="0"/>
              <a:t>Outer radius </a:t>
            </a:r>
            <a:r>
              <a:rPr lang="en-US" dirty="0"/>
              <a:t>(best fit, max inscribed, min circumscribed) and </a:t>
            </a:r>
            <a:r>
              <a:rPr lang="en-US" dirty="0" smtClean="0"/>
              <a:t>range</a:t>
            </a:r>
          </a:p>
          <a:p>
            <a:pPr lvl="2"/>
            <a:r>
              <a:rPr lang="en-US" dirty="0" smtClean="0"/>
              <a:t>Sides: planarity and parallelism</a:t>
            </a:r>
          </a:p>
          <a:p>
            <a:pPr lvl="2"/>
            <a:r>
              <a:rPr lang="en-US" dirty="0" smtClean="0"/>
              <a:t>Concentricity, Perpendicularity,</a:t>
            </a:r>
          </a:p>
          <a:p>
            <a:pPr lvl="2"/>
            <a:r>
              <a:rPr lang="en-US" dirty="0" smtClean="0"/>
              <a:t>Roughness of outer surface.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21-24,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G. Ambrosio -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87186"/>
              </p:ext>
            </p:extLst>
          </p:nvPr>
        </p:nvGraphicFramePr>
        <p:xfrm>
          <a:off x="0" y="5402352"/>
          <a:ext cx="8915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645"/>
                <a:gridCol w="1181819"/>
                <a:gridCol w="1052763"/>
                <a:gridCol w="1266040"/>
                <a:gridCol w="1655591"/>
                <a:gridCol w="1101594"/>
                <a:gridCol w="10099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Tol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_max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 #14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+/-0.1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-0.10/+0.08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 °C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 #15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+/-0.1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479.05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-0.11/+0.08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22.3 °C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4302" y="6519446"/>
            <a:ext cx="3648956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*With respect to measured Outer Radius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961517" y="6515100"/>
            <a:ext cx="698740" cy="169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44" y="4150818"/>
            <a:ext cx="13477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1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15628</TotalTime>
  <Words>1229</Words>
  <Application>Microsoft Office PowerPoint</Application>
  <PresentationFormat>On-screen Show (4:3)</PresentationFormat>
  <Paragraphs>320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FermilabTemplate</vt:lpstr>
      <vt:lpstr>Fermilab: Footer Only</vt:lpstr>
      <vt:lpstr>475.04.03.02.01 TS Cold Mass Prototype</vt:lpstr>
      <vt:lpstr>TS Cold mass assembly</vt:lpstr>
      <vt:lpstr>TS Prototype =  Coil#14#15 Module + Flanges</vt:lpstr>
      <vt:lpstr>Goals</vt:lpstr>
      <vt:lpstr>Plan</vt:lpstr>
      <vt:lpstr>FEM Analysis</vt:lpstr>
      <vt:lpstr>Coil Fabrication</vt:lpstr>
      <vt:lpstr>Coil Electrical QC</vt:lpstr>
      <vt:lpstr>Coil Dimensional QC</vt:lpstr>
      <vt:lpstr>Shell Fabrication</vt:lpstr>
      <vt:lpstr>Shell QC</vt:lpstr>
      <vt:lpstr>Integration</vt:lpstr>
      <vt:lpstr>Integration</vt:lpstr>
      <vt:lpstr>Integration QC &amp; Acceptance Tests - I</vt:lpstr>
      <vt:lpstr>Integration QC &amp; Acceptance Tests - II</vt:lpstr>
      <vt:lpstr>Cold Tests</vt:lpstr>
      <vt:lpstr>Goals  Summary</vt:lpstr>
      <vt:lpstr>Back-up Slides</vt:lpstr>
      <vt:lpstr>Design - Conductor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J. Lamm x4098 06093N</cp:lastModifiedBy>
  <cp:revision>494</cp:revision>
  <cp:lastPrinted>2014-07-01T19:16:01Z</cp:lastPrinted>
  <dcterms:created xsi:type="dcterms:W3CDTF">2014-01-03T20:18:13Z</dcterms:created>
  <dcterms:modified xsi:type="dcterms:W3CDTF">2014-10-13T13:52:24Z</dcterms:modified>
</cp:coreProperties>
</file>