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43" r:id="rId3"/>
    <p:sldId id="376" r:id="rId4"/>
    <p:sldId id="344" r:id="rId5"/>
    <p:sldId id="355" r:id="rId6"/>
    <p:sldId id="346" r:id="rId7"/>
    <p:sldId id="378" r:id="rId8"/>
    <p:sldId id="371" r:id="rId9"/>
    <p:sldId id="342" r:id="rId10"/>
    <p:sldId id="365" r:id="rId11"/>
    <p:sldId id="356" r:id="rId12"/>
    <p:sldId id="379" r:id="rId13"/>
    <p:sldId id="357" r:id="rId14"/>
    <p:sldId id="358" r:id="rId15"/>
    <p:sldId id="380" r:id="rId16"/>
    <p:sldId id="359" r:id="rId17"/>
    <p:sldId id="381" r:id="rId18"/>
    <p:sldId id="360" r:id="rId19"/>
    <p:sldId id="361" r:id="rId20"/>
    <p:sldId id="372" r:id="rId21"/>
    <p:sldId id="374" r:id="rId22"/>
    <p:sldId id="375" r:id="rId23"/>
    <p:sldId id="373" r:id="rId24"/>
    <p:sldId id="377" r:id="rId25"/>
    <p:sldId id="362" r:id="rId26"/>
    <p:sldId id="369" r:id="rId27"/>
    <p:sldId id="364" r:id="rId28"/>
    <p:sldId id="368" r:id="rId29"/>
    <p:sldId id="353" r:id="rId30"/>
    <p:sldId id="329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87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26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-266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Solenoid Procurement Strategy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51802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Thomas Page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Project Engineer</a:t>
            </a: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DOE CD-2/3b Review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2810" y="4348956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 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All (4) conductor types went through a successful prototyping stage.</a:t>
            </a:r>
          </a:p>
          <a:p>
            <a:r>
              <a:rPr lang="en-US" sz="2000" dirty="0" smtClean="0"/>
              <a:t>Mu2e received CD-3a for procurement of the long lead conductor  </a:t>
            </a:r>
            <a:r>
              <a:rPr lang="en-US" sz="2000" dirty="0"/>
              <a:t>in July, 2014 </a:t>
            </a:r>
            <a:endParaRPr lang="en-US" sz="2000" dirty="0" smtClean="0"/>
          </a:p>
          <a:p>
            <a:r>
              <a:rPr lang="en-US" sz="2000" dirty="0" smtClean="0"/>
              <a:t>Three out of the four conductor production orders have been placed: DS1, DS2, </a:t>
            </a:r>
            <a:r>
              <a:rPr lang="en-US" sz="2000" dirty="0" err="1" smtClean="0"/>
              <a:t>TS</a:t>
            </a:r>
            <a:endParaRPr lang="en-US" sz="2000" dirty="0" smtClean="0"/>
          </a:p>
          <a:p>
            <a:r>
              <a:rPr lang="en-US" sz="2000" dirty="0" smtClean="0"/>
              <a:t>The PS conductor order has been negotiated</a:t>
            </a:r>
          </a:p>
          <a:p>
            <a:pPr lvl="1"/>
            <a:r>
              <a:rPr lang="en-US" sz="2000" dirty="0" smtClean="0"/>
              <a:t>Met with Furukawa on 22-Sep-2014 to negotiate details.</a:t>
            </a:r>
          </a:p>
          <a:p>
            <a:pPr lvl="1"/>
            <a:r>
              <a:rPr lang="en-US" sz="2000" dirty="0" smtClean="0"/>
              <a:t>As part of our risk mitigation we are ordering 2 extra piece lengths so we have enough conductor to re-build the largest PS coil if necessary.</a:t>
            </a:r>
          </a:p>
          <a:p>
            <a:pPr lvl="1"/>
            <a:r>
              <a:rPr lang="en-US" sz="2000" dirty="0" smtClean="0"/>
              <a:t>Vendor is updating the quote.</a:t>
            </a:r>
          </a:p>
          <a:p>
            <a:r>
              <a:rPr lang="en-US" sz="2000" dirty="0" smtClean="0"/>
              <a:t>All contracts have hold points and QC checks at key milestones.</a:t>
            </a:r>
          </a:p>
          <a:p>
            <a:r>
              <a:rPr lang="en-US" sz="2000" dirty="0" smtClean="0"/>
              <a:t>Dedicated engineer (Vito Lombardo) to oversee procurements.  </a:t>
            </a:r>
          </a:p>
          <a:p>
            <a:r>
              <a:rPr lang="en-US" sz="2000" dirty="0" smtClean="0"/>
              <a:t>Vito has a separate presentation on the status of the procurements.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1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and Detector Solenoid Magnets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Production </a:t>
            </a:r>
            <a:r>
              <a:rPr lang="en-US" dirty="0"/>
              <a:t>S</a:t>
            </a:r>
            <a:r>
              <a:rPr lang="en-US" dirty="0" smtClean="0"/>
              <a:t>olenoid and Detector Solenoid will be procured from industry. </a:t>
            </a:r>
          </a:p>
          <a:p>
            <a:r>
              <a:rPr lang="en-US" dirty="0" smtClean="0"/>
              <a:t>Contract details</a:t>
            </a:r>
          </a:p>
          <a:p>
            <a:pPr lvl="1"/>
            <a:r>
              <a:rPr lang="en-US" dirty="0" smtClean="0"/>
              <a:t>Fixed price, phase funded contract.</a:t>
            </a:r>
          </a:p>
          <a:p>
            <a:pPr lvl="1"/>
            <a:r>
              <a:rPr lang="en-US" dirty="0" smtClean="0"/>
              <a:t>Contract will be funded in phases:</a:t>
            </a:r>
          </a:p>
          <a:p>
            <a:pPr lvl="2"/>
            <a:r>
              <a:rPr lang="en-US" dirty="0" smtClean="0"/>
              <a:t>Final design phase</a:t>
            </a:r>
          </a:p>
          <a:p>
            <a:pPr lvl="2"/>
            <a:r>
              <a:rPr lang="en-US" dirty="0" smtClean="0"/>
              <a:t>Tooling phase</a:t>
            </a:r>
          </a:p>
          <a:p>
            <a:pPr lvl="2"/>
            <a:r>
              <a:rPr lang="en-US" dirty="0" smtClean="0"/>
              <a:t>Pre-production phase</a:t>
            </a:r>
          </a:p>
          <a:p>
            <a:pPr lvl="2"/>
            <a:r>
              <a:rPr lang="en-US" dirty="0" smtClean="0"/>
              <a:t>Fabrication phase</a:t>
            </a:r>
          </a:p>
          <a:p>
            <a:r>
              <a:rPr lang="en-US" dirty="0" err="1" smtClean="0"/>
              <a:t>FNAL</a:t>
            </a:r>
            <a:r>
              <a:rPr lang="en-US" dirty="0" smtClean="0"/>
              <a:t> provided a Procurement Specification, a Reference Design and a set of interface drawings including a solid model to the vendors during the Request for Proposal (RFP).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and Detector Solenoid Magnets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from </a:t>
            </a:r>
            <a:r>
              <a:rPr lang="en-US" dirty="0" err="1" smtClean="0"/>
              <a:t>FNAL</a:t>
            </a:r>
            <a:r>
              <a:rPr lang="en-US" dirty="0" smtClean="0"/>
              <a:t> visited all potential vendors during the bid process.</a:t>
            </a:r>
          </a:p>
          <a:p>
            <a:pPr lvl="1"/>
            <a:r>
              <a:rPr lang="en-US" dirty="0" smtClean="0"/>
              <a:t>Ron Ray, Ron Evans, Mike </a:t>
            </a:r>
            <a:r>
              <a:rPr lang="en-US" dirty="0" err="1" smtClean="0"/>
              <a:t>Lamm</a:t>
            </a:r>
            <a:r>
              <a:rPr lang="en-US" dirty="0" smtClean="0"/>
              <a:t>, Tom Page, Marc Buehler, </a:t>
            </a:r>
            <a:r>
              <a:rPr lang="en-US" dirty="0"/>
              <a:t>V</a:t>
            </a:r>
            <a:r>
              <a:rPr lang="en-US" dirty="0" smtClean="0"/>
              <a:t>adim </a:t>
            </a:r>
            <a:r>
              <a:rPr lang="en-US" dirty="0" err="1" smtClean="0"/>
              <a:t>Kashikhin</a:t>
            </a:r>
            <a:endParaRPr lang="en-US" dirty="0" smtClean="0"/>
          </a:p>
          <a:p>
            <a:pPr lvl="1"/>
            <a:r>
              <a:rPr lang="en-US" dirty="0" smtClean="0"/>
              <a:t>Visited 5 vendors: 2 in US, 2 in Europe, 1 in Japan</a:t>
            </a:r>
          </a:p>
          <a:p>
            <a:r>
              <a:rPr lang="en-US" dirty="0" smtClean="0"/>
              <a:t>These visits provided valuable input to our technical evaluation</a:t>
            </a:r>
          </a:p>
          <a:p>
            <a:pPr lvl="1"/>
            <a:r>
              <a:rPr lang="en-US" dirty="0" smtClean="0"/>
              <a:t>Allowed us to meet and talk to the vendors face to face </a:t>
            </a:r>
          </a:p>
          <a:p>
            <a:pPr lvl="1"/>
            <a:r>
              <a:rPr lang="en-US" dirty="0" smtClean="0"/>
              <a:t>Clarify our requirements and expectations</a:t>
            </a:r>
          </a:p>
          <a:p>
            <a:pPr lvl="1"/>
            <a:r>
              <a:rPr lang="en-US" dirty="0" smtClean="0"/>
              <a:t>Evaluate their facilities and discuss their experience and capabilities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0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and Detector Solenoid Magnets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2918"/>
            <a:ext cx="8672513" cy="4987867"/>
          </a:xfrm>
        </p:spPr>
        <p:txBody>
          <a:bodyPr/>
          <a:lstStyle/>
          <a:p>
            <a:r>
              <a:rPr lang="en-US" dirty="0" smtClean="0"/>
              <a:t>Three vendors provided fixed price bids for all phases of the </a:t>
            </a:r>
            <a:r>
              <a:rPr lang="en-US" dirty="0" smtClean="0"/>
              <a:t>contract (2 vendors no-bid).</a:t>
            </a:r>
            <a:endParaRPr lang="en-US" dirty="0" smtClean="0"/>
          </a:p>
          <a:p>
            <a:r>
              <a:rPr lang="en-US" dirty="0" smtClean="0"/>
              <a:t>Bid Evaluation</a:t>
            </a:r>
          </a:p>
          <a:p>
            <a:pPr lvl="1"/>
            <a:r>
              <a:rPr lang="en-US" dirty="0" err="1" smtClean="0"/>
              <a:t>FNAL</a:t>
            </a:r>
            <a:r>
              <a:rPr lang="en-US" dirty="0" smtClean="0"/>
              <a:t> set up a Source Selection Board to evaluate the bids.</a:t>
            </a:r>
          </a:p>
          <a:p>
            <a:pPr lvl="2"/>
            <a:r>
              <a:rPr lang="en-US" dirty="0" smtClean="0"/>
              <a:t>Same team that visited the vendors with the addition of a QA professional (Jamie Blowers) </a:t>
            </a:r>
          </a:p>
          <a:p>
            <a:pPr lvl="2"/>
            <a:r>
              <a:rPr lang="en-US" dirty="0" smtClean="0"/>
              <a:t>Evaluation split between technical </a:t>
            </a:r>
            <a:r>
              <a:rPr lang="en-US" dirty="0"/>
              <a:t>and </a:t>
            </a:r>
            <a:r>
              <a:rPr lang="en-US" dirty="0" smtClean="0"/>
              <a:t>cost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Technical</a:t>
            </a:r>
            <a:r>
              <a:rPr lang="en-US" dirty="0"/>
              <a:t>: 70%, cost: 30</a:t>
            </a:r>
            <a:r>
              <a:rPr lang="en-US" dirty="0" smtClean="0"/>
              <a:t>%.</a:t>
            </a:r>
          </a:p>
          <a:p>
            <a:pPr lvl="2"/>
            <a:r>
              <a:rPr lang="en-US" dirty="0" smtClean="0"/>
              <a:t>Technical evaluation was performed with the costs removed from the bids so the evaluators did not see the vendors costs. </a:t>
            </a:r>
          </a:p>
          <a:p>
            <a:pPr lvl="2"/>
            <a:r>
              <a:rPr lang="en-US" dirty="0" smtClean="0"/>
              <a:t>After technical evaluation complete, costs were added into the equation.</a:t>
            </a:r>
          </a:p>
          <a:p>
            <a:pPr lvl="1"/>
            <a:r>
              <a:rPr lang="en-US" dirty="0" smtClean="0"/>
              <a:t>Based on the evaluation there were two acceptable bidders. </a:t>
            </a:r>
            <a:r>
              <a:rPr lang="en-US" dirty="0"/>
              <a:t>A third bidder was disqualified due to the inability to perform all of the required QC tests.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06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and Detector Solenoid Magnets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was to give one vendor both magnets.</a:t>
            </a:r>
          </a:p>
          <a:p>
            <a:pPr lvl="1"/>
            <a:r>
              <a:rPr lang="en-US" dirty="0" smtClean="0"/>
              <a:t>Looked at splitting the order between the two acceptable bidders.</a:t>
            </a:r>
            <a:endParaRPr lang="en-US" dirty="0"/>
          </a:p>
          <a:p>
            <a:pPr lvl="1"/>
            <a:r>
              <a:rPr lang="en-US" dirty="0" smtClean="0"/>
              <a:t>Splitting the order was cost prohibitive due to the high tooling costs.  Tooling is approximately 25% of the cost. </a:t>
            </a:r>
          </a:p>
          <a:p>
            <a:r>
              <a:rPr lang="en-US" dirty="0" smtClean="0"/>
              <a:t>Total cost for both magnets was within our CD-1 cost range, including contingency.</a:t>
            </a:r>
          </a:p>
          <a:p>
            <a:r>
              <a:rPr lang="en-US" dirty="0" smtClean="0"/>
              <a:t>Vendor chosen has capability to perform full power test at their facility. </a:t>
            </a:r>
          </a:p>
          <a:p>
            <a:pPr lvl="1"/>
            <a:r>
              <a:rPr lang="en-US" dirty="0" smtClean="0"/>
              <a:t>This was included as an option on the proposal.</a:t>
            </a:r>
          </a:p>
          <a:p>
            <a:pPr lvl="1"/>
            <a:r>
              <a:rPr lang="en-US" dirty="0" smtClean="0"/>
              <a:t>We are going to exercise this option and include this in the initial contract.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95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and Detector Solenoid Magnets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9398"/>
            <a:ext cx="8672513" cy="4987867"/>
          </a:xfrm>
        </p:spPr>
        <p:txBody>
          <a:bodyPr/>
          <a:lstStyle/>
          <a:p>
            <a:r>
              <a:rPr lang="en-US" dirty="0" smtClean="0"/>
              <a:t>Vendor capabilities.</a:t>
            </a:r>
          </a:p>
          <a:p>
            <a:pPr lvl="1"/>
            <a:r>
              <a:rPr lang="en-US" dirty="0" smtClean="0"/>
              <a:t>Experienced in building superconducting magnets.</a:t>
            </a:r>
          </a:p>
          <a:p>
            <a:pPr lvl="1"/>
            <a:r>
              <a:rPr lang="en-US" dirty="0" smtClean="0"/>
              <a:t>Currently building large solenoids for an international project.</a:t>
            </a:r>
          </a:p>
          <a:p>
            <a:pPr lvl="1"/>
            <a:r>
              <a:rPr lang="en-US" dirty="0" smtClean="0"/>
              <a:t>Extensive engineering capability within company that will be utilized during the design phase.</a:t>
            </a:r>
          </a:p>
          <a:p>
            <a:pPr lvl="1"/>
            <a:r>
              <a:rPr lang="en-US" dirty="0" smtClean="0"/>
              <a:t>Extensive fabrication capability within company that will be utilized during the fabrication phase.</a:t>
            </a:r>
            <a:endParaRPr lang="en-US" dirty="0"/>
          </a:p>
          <a:p>
            <a:pPr lvl="1"/>
            <a:r>
              <a:rPr lang="en-US" dirty="0" smtClean="0"/>
              <a:t>Fabrication space available and identified for Mu2e project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Full power test at vendor facility.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3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PS/DS Magnet Procurement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47796"/>
            <a:ext cx="8672513" cy="4987867"/>
          </a:xfrm>
        </p:spPr>
        <p:txBody>
          <a:bodyPr/>
          <a:lstStyle/>
          <a:p>
            <a:r>
              <a:rPr lang="en-US" sz="2000" dirty="0" smtClean="0"/>
              <a:t>Final Design</a:t>
            </a:r>
          </a:p>
          <a:p>
            <a:pPr lvl="1"/>
            <a:r>
              <a:rPr lang="en-US" sz="2000" dirty="0" smtClean="0"/>
              <a:t>Vendor will complete a final design for each magnet.</a:t>
            </a:r>
          </a:p>
          <a:p>
            <a:pPr lvl="1"/>
            <a:r>
              <a:rPr lang="en-US" sz="2000" dirty="0" err="1" smtClean="0"/>
              <a:t>FNAL</a:t>
            </a:r>
            <a:r>
              <a:rPr lang="en-US" sz="2000" dirty="0" smtClean="0"/>
              <a:t> reviews and approves final designs.</a:t>
            </a:r>
          </a:p>
          <a:p>
            <a:r>
              <a:rPr lang="en-US" sz="2000" dirty="0" smtClean="0"/>
              <a:t>Tooling </a:t>
            </a:r>
          </a:p>
          <a:p>
            <a:pPr lvl="1"/>
            <a:r>
              <a:rPr lang="en-US" sz="2000" dirty="0" smtClean="0"/>
              <a:t>The winding and curing tooling are long lead items and must be ordered early in order to meet the Mu2e project schedule. </a:t>
            </a:r>
          </a:p>
          <a:p>
            <a:pPr lvl="1"/>
            <a:r>
              <a:rPr lang="en-US" sz="2000" dirty="0" smtClean="0"/>
              <a:t>Funding is needed approximately 5-8 months after contract award.</a:t>
            </a:r>
          </a:p>
          <a:p>
            <a:r>
              <a:rPr lang="en-US" sz="2000" dirty="0" smtClean="0"/>
              <a:t>Pre-production</a:t>
            </a:r>
          </a:p>
          <a:p>
            <a:pPr lvl="1"/>
            <a:r>
              <a:rPr lang="en-US" sz="2000" dirty="0" smtClean="0"/>
              <a:t>Vendor will build a model coil. </a:t>
            </a:r>
          </a:p>
          <a:p>
            <a:pPr lvl="1"/>
            <a:r>
              <a:rPr lang="en-US" sz="2000" dirty="0" smtClean="0"/>
              <a:t>Vendor will perform splice testing and qualification.</a:t>
            </a:r>
          </a:p>
          <a:p>
            <a:r>
              <a:rPr lang="en-US" sz="2000" dirty="0" smtClean="0"/>
              <a:t>Fabrication</a:t>
            </a:r>
          </a:p>
          <a:p>
            <a:pPr lvl="1"/>
            <a:r>
              <a:rPr lang="en-US" sz="2000" dirty="0" smtClean="0"/>
              <a:t>Fabrication can begin only after </a:t>
            </a:r>
            <a:r>
              <a:rPr lang="en-US" sz="2000" dirty="0" err="1" smtClean="0"/>
              <a:t>FNAL</a:t>
            </a:r>
            <a:r>
              <a:rPr lang="en-US" sz="2000" dirty="0" smtClean="0"/>
              <a:t> has approved the final design and funding is available after CD-3c.  </a:t>
            </a:r>
          </a:p>
          <a:p>
            <a:pPr lvl="1"/>
            <a:r>
              <a:rPr lang="en-US" sz="2000" dirty="0" smtClean="0"/>
              <a:t>Final testing is included in the fabrication phase.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6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and Detector Solenoid Magnets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4806"/>
            <a:ext cx="8672513" cy="4987867"/>
          </a:xfrm>
        </p:spPr>
        <p:txBody>
          <a:bodyPr/>
          <a:lstStyle/>
          <a:p>
            <a:r>
              <a:rPr lang="en-US" dirty="0" smtClean="0"/>
              <a:t>Acceptance Criteria</a:t>
            </a:r>
          </a:p>
          <a:p>
            <a:pPr lvl="1"/>
            <a:r>
              <a:rPr lang="en-US" dirty="0" smtClean="0"/>
              <a:t>Detailed acceptance criteria called out in Procurement Specification.</a:t>
            </a:r>
          </a:p>
          <a:p>
            <a:pPr lvl="1"/>
            <a:r>
              <a:rPr lang="en-US" dirty="0" smtClean="0"/>
              <a:t>Initial vendor plan submitted as part of the proposal, includes criteria in Procurement Specification.</a:t>
            </a:r>
          </a:p>
          <a:p>
            <a:pPr lvl="1"/>
            <a:r>
              <a:rPr lang="en-US" dirty="0" smtClean="0"/>
              <a:t>Detailed plan will be finalized during the design phase.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Acceptance Criteria will be incorporated in the Quality Management </a:t>
            </a:r>
            <a:r>
              <a:rPr lang="en-US" dirty="0" smtClean="0"/>
              <a:t>Plan and traveler system.</a:t>
            </a:r>
          </a:p>
          <a:p>
            <a:endParaRPr lang="en-US" dirty="0"/>
          </a:p>
          <a:p>
            <a:r>
              <a:rPr lang="en-US" dirty="0" smtClean="0"/>
              <a:t>Full power test prior to delivery to </a:t>
            </a:r>
            <a:r>
              <a:rPr lang="en-US" dirty="0" err="1" smtClean="0"/>
              <a:t>FNAL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63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PS/DS Magnet Quality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Approach to Quality </a:t>
            </a:r>
            <a:r>
              <a:rPr lang="en-US" sz="2000" dirty="0" smtClean="0"/>
              <a:t>Management Plan </a:t>
            </a:r>
            <a:r>
              <a:rPr lang="en-US" sz="2000" dirty="0"/>
              <a:t>similar to other contracts with vendor.</a:t>
            </a:r>
            <a:endParaRPr lang="en-US" sz="2000" dirty="0" smtClean="0"/>
          </a:p>
          <a:p>
            <a:pPr lvl="1"/>
            <a:r>
              <a:rPr lang="en-US" sz="1800" dirty="0" err="1" smtClean="0"/>
              <a:t>FNAL</a:t>
            </a:r>
            <a:r>
              <a:rPr lang="en-US" sz="1800" dirty="0" smtClean="0"/>
              <a:t> supplies requirements, </a:t>
            </a:r>
            <a:r>
              <a:rPr lang="en-US" sz="1800" dirty="0"/>
              <a:t>including QA requirements, </a:t>
            </a:r>
            <a:r>
              <a:rPr lang="en-US" sz="1800" dirty="0" smtClean="0"/>
              <a:t>to vendor.</a:t>
            </a:r>
          </a:p>
          <a:p>
            <a:pPr lvl="1"/>
            <a:r>
              <a:rPr lang="en-US" sz="1800" dirty="0" smtClean="0"/>
              <a:t>Vendor prepares Quality Plan.</a:t>
            </a:r>
          </a:p>
          <a:p>
            <a:pPr lvl="1"/>
            <a:r>
              <a:rPr lang="en-US" sz="1800" dirty="0" err="1" smtClean="0"/>
              <a:t>FNAL</a:t>
            </a:r>
            <a:r>
              <a:rPr lang="en-US" sz="1800" dirty="0" smtClean="0"/>
              <a:t> reviews and approves the Quality Plan.</a:t>
            </a:r>
          </a:p>
          <a:p>
            <a:r>
              <a:rPr lang="en-US" sz="2000" dirty="0" smtClean="0"/>
              <a:t>Procurement Specification requires the QA Plan to include the following:</a:t>
            </a:r>
          </a:p>
          <a:p>
            <a:pPr lvl="1"/>
            <a:r>
              <a:rPr lang="en-US" sz="1800" dirty="0" smtClean="0"/>
              <a:t>Organization and responsibilities, Specific quality assurance requirements, Material control, Work processes, Quality control tests, Hold points, Non-conformance reporting, Corrective action, Etc.</a:t>
            </a:r>
            <a:endParaRPr lang="en-US" sz="1800" dirty="0"/>
          </a:p>
          <a:p>
            <a:r>
              <a:rPr lang="en-US" sz="2000" dirty="0" smtClean="0"/>
              <a:t>All </a:t>
            </a:r>
            <a:r>
              <a:rPr lang="en-US" sz="2000" dirty="0"/>
              <a:t>of these items will be incorporated into a traveler </a:t>
            </a:r>
            <a:r>
              <a:rPr lang="en-US" sz="2000" dirty="0" smtClean="0"/>
              <a:t>system.</a:t>
            </a:r>
          </a:p>
          <a:p>
            <a:r>
              <a:rPr lang="en-US" sz="2000" dirty="0" smtClean="0"/>
              <a:t>The traveler system will be used throughout all fabrication and assembly processes.</a:t>
            </a:r>
            <a:endParaRPr lang="en-US" sz="1800" dirty="0"/>
          </a:p>
          <a:p>
            <a:r>
              <a:rPr lang="en-US" sz="2000" dirty="0" smtClean="0"/>
              <a:t>The quality plan and traveler system will be fully developed during the design phase of the contract.</a:t>
            </a:r>
          </a:p>
          <a:p>
            <a:r>
              <a:rPr lang="en-US" sz="2000" dirty="0" smtClean="0"/>
              <a:t>The vendor provided sample documents as part of their proposal.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22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PS/DS Magnet Vendor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engineer (Tom Page) to oversee the procurement.</a:t>
            </a:r>
          </a:p>
          <a:p>
            <a:r>
              <a:rPr lang="en-US" dirty="0" smtClean="0"/>
              <a:t>Roles, responsibilities and communication path between </a:t>
            </a:r>
            <a:r>
              <a:rPr lang="en-US" dirty="0" err="1" smtClean="0"/>
              <a:t>FNAL</a:t>
            </a:r>
            <a:r>
              <a:rPr lang="en-US" dirty="0" smtClean="0"/>
              <a:t> and vendor clearly defined.</a:t>
            </a:r>
          </a:p>
          <a:p>
            <a:r>
              <a:rPr lang="en-US" dirty="0" smtClean="0"/>
              <a:t>Weekly </a:t>
            </a:r>
            <a:r>
              <a:rPr lang="en-US" dirty="0"/>
              <a:t>conference </a:t>
            </a:r>
            <a:r>
              <a:rPr lang="en-US" dirty="0" smtClean="0"/>
              <a:t>calls.  (Have already started meetings with vendor.)</a:t>
            </a:r>
            <a:endParaRPr lang="en-US" dirty="0"/>
          </a:p>
          <a:p>
            <a:r>
              <a:rPr lang="en-US" dirty="0"/>
              <a:t>Monthly status reporting and </a:t>
            </a:r>
            <a:r>
              <a:rPr lang="en-US" dirty="0" smtClean="0"/>
              <a:t>meeting.</a:t>
            </a:r>
          </a:p>
          <a:p>
            <a:r>
              <a:rPr lang="en-US" dirty="0" smtClean="0"/>
              <a:t>Regular visits to vendor facility.</a:t>
            </a:r>
          </a:p>
          <a:p>
            <a:r>
              <a:rPr lang="en-US" dirty="0" smtClean="0"/>
              <a:t>Looking into adding incentives to the contract to give us some leverage in keeping tasks on schedule.  Vendor and </a:t>
            </a:r>
            <a:r>
              <a:rPr lang="en-US" dirty="0" err="1" smtClean="0"/>
              <a:t>FNAL</a:t>
            </a:r>
            <a:r>
              <a:rPr lang="en-US" dirty="0" smtClean="0"/>
              <a:t> have agreed to look into this for the fabrication phase.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8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33521"/>
            <a:ext cx="8672513" cy="49878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Scope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Organization</a:t>
            </a:r>
          </a:p>
          <a:p>
            <a:r>
              <a:rPr lang="en-US" dirty="0" err="1" smtClean="0"/>
              <a:t>WBS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Acquisition Oversight Committee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Procurements</a:t>
            </a:r>
          </a:p>
          <a:p>
            <a:pPr lvl="1"/>
            <a:r>
              <a:rPr lang="en-US" dirty="0" smtClean="0"/>
              <a:t>Conductor </a:t>
            </a:r>
          </a:p>
          <a:p>
            <a:pPr lvl="1"/>
            <a:r>
              <a:rPr lang="en-US" dirty="0" smtClean="0"/>
              <a:t>Production and Detector Solenoids</a:t>
            </a:r>
          </a:p>
          <a:p>
            <a:pPr lvl="1"/>
            <a:r>
              <a:rPr lang="en-US" dirty="0" smtClean="0"/>
              <a:t>Transport Solenoid</a:t>
            </a:r>
          </a:p>
          <a:p>
            <a:pPr lvl="1"/>
            <a:r>
              <a:rPr lang="en-US" dirty="0" smtClean="0"/>
              <a:t>Cryogenic Distribution System</a:t>
            </a:r>
          </a:p>
          <a:p>
            <a:pPr lvl="1"/>
            <a:r>
              <a:rPr lang="en-US" dirty="0" smtClean="0"/>
              <a:t>Other Components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Page - DOE CD-2/3b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PS/DS Magnet </a:t>
            </a:r>
            <a:r>
              <a:rPr lang="en-US" dirty="0" smtClean="0"/>
              <a:t>Vendor Oversight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04921"/>
            <a:ext cx="8672513" cy="4987867"/>
          </a:xfrm>
        </p:spPr>
        <p:txBody>
          <a:bodyPr/>
          <a:lstStyle/>
          <a:p>
            <a:r>
              <a:rPr lang="en-US" sz="2000" dirty="0" smtClean="0"/>
              <a:t>Team</a:t>
            </a:r>
          </a:p>
          <a:p>
            <a:pPr lvl="1"/>
            <a:r>
              <a:rPr lang="en-US" sz="1800" dirty="0" smtClean="0"/>
              <a:t>Tom Page – Technical Lead / Contact with vendor.</a:t>
            </a:r>
          </a:p>
          <a:p>
            <a:pPr lvl="1"/>
            <a:r>
              <a:rPr lang="en-US" sz="1800" dirty="0" smtClean="0"/>
              <a:t>Mike </a:t>
            </a:r>
            <a:r>
              <a:rPr lang="en-US" sz="1800" dirty="0" err="1" smtClean="0"/>
              <a:t>Lamm</a:t>
            </a:r>
            <a:r>
              <a:rPr lang="en-US" sz="1800" dirty="0" smtClean="0"/>
              <a:t> – Project Manager.</a:t>
            </a:r>
          </a:p>
          <a:p>
            <a:pPr lvl="1"/>
            <a:r>
              <a:rPr lang="en-US" sz="1800" dirty="0" smtClean="0"/>
              <a:t>Vadim </a:t>
            </a:r>
            <a:r>
              <a:rPr lang="en-US" sz="1800" dirty="0" err="1" smtClean="0"/>
              <a:t>Kashikhin</a:t>
            </a:r>
            <a:r>
              <a:rPr lang="en-US" sz="1800" dirty="0" smtClean="0"/>
              <a:t> – L3 manager / CAM for PS.  PS magnet design.</a:t>
            </a:r>
          </a:p>
          <a:p>
            <a:pPr lvl="1"/>
            <a:r>
              <a:rPr lang="en-US" sz="1800" dirty="0" smtClean="0"/>
              <a:t>Marc Buehler</a:t>
            </a:r>
            <a:r>
              <a:rPr lang="en-US" sz="1800" dirty="0"/>
              <a:t> </a:t>
            </a:r>
            <a:r>
              <a:rPr lang="en-US" sz="1800" dirty="0" smtClean="0"/>
              <a:t>- L3 </a:t>
            </a:r>
            <a:r>
              <a:rPr lang="en-US" sz="1800" dirty="0"/>
              <a:t>manager / CAM for </a:t>
            </a:r>
            <a:r>
              <a:rPr lang="en-US" sz="1800" dirty="0" smtClean="0"/>
              <a:t>DS</a:t>
            </a:r>
            <a:r>
              <a:rPr lang="en-US" sz="1800" dirty="0"/>
              <a:t>.  </a:t>
            </a:r>
            <a:r>
              <a:rPr lang="en-US" sz="1800" dirty="0" smtClean="0"/>
              <a:t>DS </a:t>
            </a:r>
            <a:r>
              <a:rPr lang="en-US" sz="1800" dirty="0"/>
              <a:t>magnet design.</a:t>
            </a:r>
            <a:endParaRPr lang="en-US" sz="1800" dirty="0" smtClean="0"/>
          </a:p>
          <a:p>
            <a:pPr lvl="1"/>
            <a:r>
              <a:rPr lang="en-US" sz="1800" dirty="0" smtClean="0"/>
              <a:t>Sandor </a:t>
            </a:r>
            <a:r>
              <a:rPr lang="en-US" sz="1800" dirty="0" err="1" smtClean="0"/>
              <a:t>Feher</a:t>
            </a:r>
            <a:r>
              <a:rPr lang="en-US" sz="1800" dirty="0" smtClean="0"/>
              <a:t> – Deputy manager for DS.  DS magnet design.</a:t>
            </a:r>
          </a:p>
          <a:p>
            <a:pPr lvl="1"/>
            <a:r>
              <a:rPr lang="en-US" sz="1800" dirty="0" smtClean="0"/>
              <a:t>Jeff Brandt – Senior mechanical engineer in charge of interfaces.</a:t>
            </a:r>
          </a:p>
          <a:p>
            <a:pPr lvl="1"/>
            <a:r>
              <a:rPr lang="en-US" sz="1800" dirty="0" smtClean="0"/>
              <a:t>Cryogenic engineering support</a:t>
            </a:r>
          </a:p>
          <a:p>
            <a:pPr lvl="2"/>
            <a:r>
              <a:rPr lang="en-US" sz="1600" dirty="0" smtClean="0"/>
              <a:t>Rich Schmitt – L3 manager for Cryogenic Distribution.</a:t>
            </a:r>
          </a:p>
          <a:p>
            <a:pPr lvl="2"/>
            <a:r>
              <a:rPr lang="en-US" sz="1600" dirty="0" err="1" smtClean="0"/>
              <a:t>Yuenian</a:t>
            </a:r>
            <a:r>
              <a:rPr lang="en-US" sz="1600" dirty="0" smtClean="0"/>
              <a:t> Huang – Senior Cryogenic engineer.</a:t>
            </a:r>
          </a:p>
          <a:p>
            <a:pPr lvl="1"/>
            <a:r>
              <a:rPr lang="en-US" sz="1800" dirty="0" smtClean="0"/>
              <a:t>Ron Evans – Senior Contract Administrator</a:t>
            </a:r>
          </a:p>
          <a:p>
            <a:r>
              <a:rPr lang="en-US" sz="2000" dirty="0" smtClean="0"/>
              <a:t>We have experts in place from all relevant technical disciplines who are available to help address problems that might arise. </a:t>
            </a:r>
          </a:p>
          <a:p>
            <a:r>
              <a:rPr lang="en-US" sz="2000" dirty="0" smtClean="0"/>
              <a:t>We have the engineering and analysis tools in place: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o validate design choices / changes during the design phase.  </a:t>
            </a:r>
          </a:p>
          <a:p>
            <a:pPr lvl="1"/>
            <a:r>
              <a:rPr lang="en-US" sz="1800" dirty="0" smtClean="0"/>
              <a:t>React and respond quickly to discrepancies or issues during the fabrication phase.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08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PS/DS Magnet </a:t>
            </a:r>
            <a:r>
              <a:rPr lang="en-US" dirty="0" smtClean="0"/>
              <a:t>Vendor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59921"/>
            <a:ext cx="8672513" cy="4987867"/>
          </a:xfrm>
        </p:spPr>
        <p:txBody>
          <a:bodyPr/>
          <a:lstStyle/>
          <a:p>
            <a:r>
              <a:rPr lang="en-US" sz="2000" dirty="0" smtClean="0"/>
              <a:t>Vendor Oversight</a:t>
            </a:r>
          </a:p>
          <a:p>
            <a:pPr lvl="1"/>
            <a:r>
              <a:rPr lang="en-US" sz="2000" dirty="0" smtClean="0"/>
              <a:t>Design phase</a:t>
            </a:r>
          </a:p>
          <a:p>
            <a:pPr lvl="2"/>
            <a:r>
              <a:rPr lang="en-US" sz="1800" dirty="0" smtClean="0"/>
              <a:t>Weekly meetings and data exchange.</a:t>
            </a:r>
          </a:p>
          <a:p>
            <a:pPr lvl="2"/>
            <a:r>
              <a:rPr lang="en-US" sz="1800" dirty="0" smtClean="0"/>
              <a:t>Monthly visits and reviews.  </a:t>
            </a:r>
          </a:p>
          <a:p>
            <a:pPr lvl="2"/>
            <a:r>
              <a:rPr lang="en-US" sz="1800" dirty="0" smtClean="0"/>
              <a:t>Special trips as necessary.</a:t>
            </a:r>
          </a:p>
          <a:p>
            <a:pPr lvl="1"/>
            <a:r>
              <a:rPr lang="en-US" sz="2000" dirty="0" smtClean="0"/>
              <a:t>Fabrication and testing phase</a:t>
            </a:r>
          </a:p>
          <a:p>
            <a:pPr lvl="2"/>
            <a:r>
              <a:rPr lang="en-US" sz="1800" dirty="0"/>
              <a:t>Weekly meetings and data exchange</a:t>
            </a:r>
            <a:r>
              <a:rPr lang="en-US" sz="1800" dirty="0" smtClean="0"/>
              <a:t>.</a:t>
            </a:r>
          </a:p>
          <a:p>
            <a:pPr lvl="2"/>
            <a:r>
              <a:rPr lang="en-US" sz="1800" dirty="0" smtClean="0"/>
              <a:t>Team member(s) will be present for all critical activities.</a:t>
            </a:r>
          </a:p>
          <a:p>
            <a:pPr lvl="2"/>
            <a:r>
              <a:rPr lang="en-US" sz="1800" dirty="0" smtClean="0"/>
              <a:t>Team member(s) will be available to travel to vendor any time necessary.</a:t>
            </a:r>
          </a:p>
          <a:p>
            <a:pPr lvl="2"/>
            <a:r>
              <a:rPr lang="en-US" sz="1800" dirty="0"/>
              <a:t>Detailed plan will be developed during the design phase.</a:t>
            </a:r>
          </a:p>
          <a:p>
            <a:r>
              <a:rPr lang="en-US" sz="2000" dirty="0" smtClean="0"/>
              <a:t>Resources currently in schedule</a:t>
            </a:r>
          </a:p>
          <a:p>
            <a:pPr lvl="1"/>
            <a:r>
              <a:rPr lang="en-US" sz="2000" dirty="0" smtClean="0"/>
              <a:t>~5 </a:t>
            </a:r>
            <a:r>
              <a:rPr lang="en-US" sz="2000" dirty="0" err="1" smtClean="0"/>
              <a:t>costed</a:t>
            </a:r>
            <a:r>
              <a:rPr lang="en-US" sz="2000" dirty="0" smtClean="0"/>
              <a:t> FTEs (8,700+ </a:t>
            </a:r>
            <a:r>
              <a:rPr lang="en-US" sz="2000" dirty="0" err="1" smtClean="0"/>
              <a:t>hrs</a:t>
            </a:r>
            <a:r>
              <a:rPr lang="en-US" sz="2000" dirty="0" smtClean="0"/>
              <a:t>) over 4 years for oversight of vendor.</a:t>
            </a:r>
          </a:p>
          <a:p>
            <a:pPr lvl="1"/>
            <a:r>
              <a:rPr lang="en-US" sz="2000" dirty="0" smtClean="0"/>
              <a:t>~$250K for travel; =&gt; ~125 – 175 person trips</a:t>
            </a:r>
          </a:p>
          <a:p>
            <a:pPr lvl="2"/>
            <a:r>
              <a:rPr lang="en-US" sz="1800" dirty="0" smtClean="0"/>
              <a:t>~20 person trips during design phase (year 1).</a:t>
            </a:r>
          </a:p>
          <a:p>
            <a:pPr lvl="2"/>
            <a:r>
              <a:rPr lang="en-US" sz="1800" dirty="0" smtClean="0"/>
              <a:t>35-50 person trips per year during fabrication phase (years 2-4).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84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Negotiations start with Technical leads and contract administrators from </a:t>
            </a:r>
            <a:r>
              <a:rPr lang="en-US" dirty="0" err="1" smtClean="0"/>
              <a:t>FNAL</a:t>
            </a:r>
            <a:r>
              <a:rPr lang="en-US" dirty="0" smtClean="0"/>
              <a:t> and vendor.</a:t>
            </a:r>
          </a:p>
          <a:p>
            <a:r>
              <a:rPr lang="en-US" dirty="0" smtClean="0"/>
              <a:t>If conflict can’t be worked out between technical leads, escalate issue to Project Manager (R. Ray) and counterpart at vendor for upper management negotiation.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Fixed </a:t>
            </a:r>
            <a:r>
              <a:rPr lang="en-US" dirty="0"/>
              <a:t>price contract so any changes have to go through formal change control.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33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Discrepancy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issue during coil fabrication is the coil being out of dimensional specification.</a:t>
            </a:r>
          </a:p>
          <a:p>
            <a:pPr lvl="1"/>
            <a:r>
              <a:rPr lang="en-US" dirty="0" smtClean="0"/>
              <a:t>Coil may be out of specified tolerance.</a:t>
            </a:r>
          </a:p>
          <a:p>
            <a:pPr lvl="1"/>
            <a:r>
              <a:rPr lang="en-US" dirty="0" smtClean="0"/>
              <a:t>Out of tolerance condition will be captured in traveler, observed by oversight team member and a discrepancy report written.</a:t>
            </a:r>
          </a:p>
          <a:p>
            <a:pPr lvl="1"/>
            <a:r>
              <a:rPr lang="en-US" dirty="0" smtClean="0"/>
              <a:t>Mu2e team would perform analysis and identify any impacts on the performance of the magnetic field and/or mechanical structure. Mu2e team would then make a recommendation to solenoid management on how to proceed.</a:t>
            </a:r>
          </a:p>
          <a:p>
            <a:pPr lvl="1"/>
            <a:r>
              <a:rPr lang="en-US" dirty="0" smtClean="0"/>
              <a:t>Conditions like this can be accounted for by changing the spacers between coils to account for larger or smaller coils.  </a:t>
            </a:r>
          </a:p>
          <a:p>
            <a:pPr lvl="1"/>
            <a:r>
              <a:rPr lang="en-US" dirty="0" smtClean="0"/>
              <a:t>These types of out of tolerance conditions have been studied as part of the reference design so the infrastructure is in place to quickly respond to such a condition.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06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Solenoid Magnets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built in industry, final assembly at </a:t>
            </a:r>
            <a:r>
              <a:rPr lang="en-US" dirty="0" err="1" smtClean="0"/>
              <a:t>FNAL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Production coil modules will be built in industry.  Coil modules include the coil, support shell and attached cooling tubes.</a:t>
            </a:r>
          </a:p>
          <a:p>
            <a:pPr lvl="1"/>
            <a:r>
              <a:rPr lang="en-US" dirty="0"/>
              <a:t>Coil design completed at </a:t>
            </a:r>
            <a:r>
              <a:rPr lang="en-US" dirty="0" err="1"/>
              <a:t>FNAL</a:t>
            </a:r>
            <a:r>
              <a:rPr lang="en-US" dirty="0"/>
              <a:t>, industry will have an opportunity to modify final coil </a:t>
            </a:r>
            <a:r>
              <a:rPr lang="en-US" dirty="0" smtClean="0"/>
              <a:t> and shell design </a:t>
            </a:r>
            <a:r>
              <a:rPr lang="en-US" dirty="0"/>
              <a:t>details.</a:t>
            </a:r>
          </a:p>
          <a:p>
            <a:pPr lvl="1"/>
            <a:r>
              <a:rPr lang="en-US" dirty="0" err="1"/>
              <a:t>FNAL</a:t>
            </a:r>
            <a:r>
              <a:rPr lang="en-US" dirty="0"/>
              <a:t> will approve design </a:t>
            </a:r>
            <a:r>
              <a:rPr lang="en-US" dirty="0" smtClean="0"/>
              <a:t>changes prior </a:t>
            </a:r>
            <a:r>
              <a:rPr lang="en-US" dirty="0"/>
              <a:t>to winding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module will be cold tested at </a:t>
            </a:r>
            <a:r>
              <a:rPr lang="en-US" dirty="0" err="1" smtClean="0"/>
              <a:t>FNAL</a:t>
            </a:r>
            <a:r>
              <a:rPr lang="en-US" dirty="0" smtClean="0"/>
              <a:t> in the Solenoid Test Facility as part of the acceptance testing.</a:t>
            </a:r>
          </a:p>
          <a:p>
            <a:r>
              <a:rPr lang="en-US" dirty="0" smtClean="0"/>
              <a:t>Cryostat components will be fabricated in industry as a build-to-print.</a:t>
            </a:r>
          </a:p>
          <a:p>
            <a:r>
              <a:rPr lang="en-US" dirty="0" smtClean="0"/>
              <a:t>Final magnet and cryostat assembly will be completed at </a:t>
            </a:r>
            <a:r>
              <a:rPr lang="en-US" dirty="0" err="1" smtClean="0"/>
              <a:t>FNAL</a:t>
            </a:r>
            <a:r>
              <a:rPr lang="en-US" dirty="0" smtClean="0"/>
              <a:t> in the Heavy Assembly Building, </a:t>
            </a:r>
            <a:r>
              <a:rPr lang="en-US" dirty="0" err="1" smtClean="0"/>
              <a:t>HAB</a:t>
            </a:r>
            <a:r>
              <a:rPr lang="en-US" dirty="0" smtClean="0"/>
              <a:t> (formally </a:t>
            </a:r>
            <a:r>
              <a:rPr lang="en-US" dirty="0" err="1" smtClean="0"/>
              <a:t>CDF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16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Solenoid Magnet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 coil module being built in industry through a collaboration with </a:t>
            </a:r>
            <a:r>
              <a:rPr lang="en-US" dirty="0" err="1" smtClean="0"/>
              <a:t>INFN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Module will be tested in the Solenoid Test Facility.</a:t>
            </a:r>
          </a:p>
          <a:p>
            <a:r>
              <a:rPr lang="en-US" dirty="0" smtClean="0"/>
              <a:t>Lessons Learned from this prototype experience will be included in the coil module procurement.</a:t>
            </a:r>
          </a:p>
          <a:p>
            <a:r>
              <a:rPr lang="en-US" dirty="0" smtClean="0"/>
              <a:t>The prototype will be discussed in detail during the </a:t>
            </a:r>
            <a:r>
              <a:rPr lang="en-US" dirty="0" err="1" smtClean="0"/>
              <a:t>TS</a:t>
            </a:r>
            <a:r>
              <a:rPr lang="en-US" dirty="0" smtClean="0"/>
              <a:t> breakout session.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22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Solenoid Vendor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 management strategy will be similar to conductor and PS/DS magnet procurement.</a:t>
            </a:r>
          </a:p>
          <a:p>
            <a:r>
              <a:rPr lang="en-US" dirty="0" smtClean="0"/>
              <a:t>Dedicated person to oversee procurement.  Currently evaluating potential candidates. </a:t>
            </a:r>
          </a:p>
          <a:p>
            <a:r>
              <a:rPr lang="en-US" dirty="0" smtClean="0"/>
              <a:t>We will continue to incorporate Lessons Learned:</a:t>
            </a:r>
          </a:p>
          <a:p>
            <a:pPr lvl="1"/>
            <a:r>
              <a:rPr lang="en-US" dirty="0" smtClean="0"/>
              <a:t>From our experience with the </a:t>
            </a:r>
            <a:r>
              <a:rPr lang="en-US" dirty="0" err="1" smtClean="0"/>
              <a:t>TS</a:t>
            </a:r>
            <a:r>
              <a:rPr lang="en-US" dirty="0" smtClean="0"/>
              <a:t> prototype currently being fabricated and tested.</a:t>
            </a:r>
          </a:p>
          <a:p>
            <a:pPr lvl="1"/>
            <a:r>
              <a:rPr lang="en-US" dirty="0" smtClean="0"/>
              <a:t>From our experience with the PS/DS magnet procurement as necessary.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15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Cryogenic Distribution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66846"/>
            <a:ext cx="8672513" cy="4987867"/>
          </a:xfrm>
        </p:spPr>
        <p:txBody>
          <a:bodyPr/>
          <a:lstStyle/>
          <a:p>
            <a:r>
              <a:rPr lang="en-US" sz="2000" dirty="0"/>
              <a:t>10kA power leads</a:t>
            </a:r>
          </a:p>
          <a:p>
            <a:pPr lvl="1"/>
            <a:r>
              <a:rPr lang="en-US" sz="1800" dirty="0"/>
              <a:t>Re-purposing </a:t>
            </a:r>
            <a:r>
              <a:rPr lang="en-US" sz="1800" dirty="0" err="1"/>
              <a:t>HTS</a:t>
            </a:r>
            <a:r>
              <a:rPr lang="en-US" sz="1800" dirty="0"/>
              <a:t> leads from </a:t>
            </a:r>
            <a:r>
              <a:rPr lang="en-US" sz="1800" dirty="0" err="1"/>
              <a:t>Tevatron</a:t>
            </a:r>
            <a:r>
              <a:rPr lang="en-US" sz="1800" dirty="0"/>
              <a:t> </a:t>
            </a:r>
            <a:r>
              <a:rPr lang="en-US" sz="1800" dirty="0" smtClean="0"/>
              <a:t>inventory and re-configuring for conduction cooling operation.  All leads have been validated at 10kA.</a:t>
            </a:r>
            <a:endParaRPr lang="en-US" sz="1800" dirty="0"/>
          </a:p>
          <a:p>
            <a:pPr lvl="1"/>
            <a:r>
              <a:rPr lang="en-US" sz="1800" dirty="0" err="1"/>
              <a:t>FNAL</a:t>
            </a:r>
            <a:r>
              <a:rPr lang="en-US" sz="1800" dirty="0"/>
              <a:t> will provide power leads and detailed integration specifications to the feed box vendor.</a:t>
            </a:r>
          </a:p>
          <a:p>
            <a:pPr lvl="1"/>
            <a:r>
              <a:rPr lang="en-US" sz="1800" dirty="0"/>
              <a:t>Prototyping and testing re-configured leads in the Solenoid Test Facility at full current (10kA).</a:t>
            </a:r>
          </a:p>
          <a:p>
            <a:r>
              <a:rPr lang="en-US" sz="2000" dirty="0" smtClean="0"/>
              <a:t>Feedboxes</a:t>
            </a:r>
          </a:p>
          <a:p>
            <a:pPr lvl="1"/>
            <a:r>
              <a:rPr lang="en-US" sz="1800" dirty="0" err="1" smtClean="0"/>
              <a:t>FNAL</a:t>
            </a:r>
            <a:r>
              <a:rPr lang="en-US" sz="1800" dirty="0" smtClean="0"/>
              <a:t>/Argonne will complete the feed </a:t>
            </a:r>
            <a:r>
              <a:rPr lang="en-US" sz="1800" dirty="0"/>
              <a:t>box </a:t>
            </a:r>
            <a:r>
              <a:rPr lang="en-US" sz="1800" dirty="0" smtClean="0"/>
              <a:t>designs.</a:t>
            </a:r>
          </a:p>
          <a:p>
            <a:pPr lvl="1"/>
            <a:r>
              <a:rPr lang="en-US" sz="1800" dirty="0" smtClean="0"/>
              <a:t>Solid model will be provided to vendor along with interface drawings and specifications  </a:t>
            </a:r>
          </a:p>
          <a:p>
            <a:pPr lvl="1"/>
            <a:r>
              <a:rPr lang="en-US" sz="1800" dirty="0" smtClean="0"/>
              <a:t>Vendor </a:t>
            </a:r>
            <a:r>
              <a:rPr lang="en-US" sz="1800" dirty="0"/>
              <a:t>will complete final detailed </a:t>
            </a:r>
            <a:r>
              <a:rPr lang="en-US" sz="1800" dirty="0" smtClean="0"/>
              <a:t>fabrication drawings.</a:t>
            </a:r>
          </a:p>
          <a:p>
            <a:pPr lvl="1"/>
            <a:r>
              <a:rPr lang="en-US" sz="1800" dirty="0" err="1" smtClean="0"/>
              <a:t>FNAL</a:t>
            </a:r>
            <a:r>
              <a:rPr lang="en-US" sz="1800" dirty="0" smtClean="0"/>
              <a:t> reviews and approves design and drawings prior to fabrication.</a:t>
            </a:r>
          </a:p>
          <a:p>
            <a:pPr lvl="1"/>
            <a:r>
              <a:rPr lang="en-US" sz="1800" dirty="0" smtClean="0"/>
              <a:t>Dedicated engineer to oversee procurement.</a:t>
            </a:r>
            <a:endParaRPr lang="en-US" sz="1800" dirty="0"/>
          </a:p>
          <a:p>
            <a:pPr lvl="1"/>
            <a:r>
              <a:rPr lang="en-US" sz="1800" dirty="0" smtClean="0"/>
              <a:t>This procurement model has been successfully applied to recent procurements of cryogenic distribution boxes for projects at </a:t>
            </a:r>
            <a:r>
              <a:rPr lang="en-US" sz="1800" dirty="0" err="1" smtClean="0"/>
              <a:t>FNAL</a:t>
            </a:r>
            <a:r>
              <a:rPr lang="en-US" sz="18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46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Cryogenic Distribution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Lines</a:t>
            </a:r>
          </a:p>
          <a:p>
            <a:pPr lvl="1"/>
            <a:r>
              <a:rPr lang="en-US" dirty="0" err="1" smtClean="0"/>
              <a:t>FNAL</a:t>
            </a:r>
            <a:r>
              <a:rPr lang="en-US" dirty="0" smtClean="0"/>
              <a:t> will complete the transfer line designs.</a:t>
            </a:r>
          </a:p>
          <a:p>
            <a:pPr lvl="1"/>
            <a:r>
              <a:rPr lang="en-US" dirty="0" smtClean="0"/>
              <a:t>Plan to go to vendors to produce transfer line sections.</a:t>
            </a:r>
          </a:p>
          <a:p>
            <a:pPr lvl="1"/>
            <a:r>
              <a:rPr lang="en-US" dirty="0" smtClean="0"/>
              <a:t>Final assembly is performed in place at  the Mu2e building.</a:t>
            </a:r>
          </a:p>
          <a:p>
            <a:r>
              <a:rPr lang="en-US" dirty="0" smtClean="0"/>
              <a:t>Vacuum System components</a:t>
            </a:r>
          </a:p>
          <a:p>
            <a:pPr lvl="1"/>
            <a:r>
              <a:rPr lang="en-US" dirty="0" smtClean="0"/>
              <a:t>Catalog components.</a:t>
            </a:r>
          </a:p>
          <a:p>
            <a:pPr lvl="1"/>
            <a:r>
              <a:rPr lang="en-US" dirty="0" smtClean="0"/>
              <a:t>Assembly of sub-systems at </a:t>
            </a:r>
            <a:r>
              <a:rPr lang="en-US" dirty="0" err="1" smtClean="0"/>
              <a:t>FNAL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Distribution Box</a:t>
            </a:r>
          </a:p>
          <a:p>
            <a:pPr lvl="1"/>
            <a:r>
              <a:rPr lang="en-US" dirty="0" smtClean="0"/>
              <a:t>Same model as feed boxes: complete design at </a:t>
            </a:r>
            <a:r>
              <a:rPr lang="en-US" dirty="0" err="1" smtClean="0"/>
              <a:t>FNAL</a:t>
            </a:r>
            <a:r>
              <a:rPr lang="en-US" dirty="0" smtClean="0"/>
              <a:t>, send solid model to vendor.</a:t>
            </a:r>
          </a:p>
          <a:p>
            <a:pPr lvl="1"/>
            <a:r>
              <a:rPr lang="en-US" dirty="0" smtClean="0"/>
              <a:t>Vendor prepares fabrication drawings.</a:t>
            </a:r>
          </a:p>
          <a:p>
            <a:pPr lvl="1"/>
            <a:r>
              <a:rPr lang="en-US" dirty="0" err="1" smtClean="0"/>
              <a:t>FNAL</a:t>
            </a:r>
            <a:r>
              <a:rPr lang="en-US" dirty="0" smtClean="0"/>
              <a:t> reviews design and drawings prior to vendor fabrication.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63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other components are standard purchases, either ordered to specification or build-to-print.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Page - DOE CD-2/3b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393218"/>
              </p:ext>
            </p:extLst>
          </p:nvPr>
        </p:nvGraphicFramePr>
        <p:xfrm>
          <a:off x="228600" y="909635"/>
          <a:ext cx="8672514" cy="49894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00625"/>
                <a:gridCol w="3671889"/>
              </a:tblGrid>
              <a:tr h="4636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Title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Reference</a:t>
                      </a:r>
                      <a:endParaRPr lang="en-US" sz="2400" dirty="0"/>
                    </a:p>
                  </a:txBody>
                  <a:tcPr anchor="ctr"/>
                </a:tc>
              </a:tr>
              <a:tr h="463659"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 Solenoid Procurement Specification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DocDB</a:t>
                      </a:r>
                      <a:r>
                        <a:rPr lang="en-US" baseline="0" dirty="0" smtClean="0"/>
                        <a:t> 3670</a:t>
                      </a:r>
                      <a:endParaRPr lang="en-US" dirty="0"/>
                    </a:p>
                  </a:txBody>
                  <a:tcPr anchor="ctr"/>
                </a:tc>
              </a:tr>
              <a:tr h="46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 Solenoid Reference Design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DocDB</a:t>
                      </a:r>
                      <a:r>
                        <a:rPr lang="en-US" baseline="0" dirty="0" smtClean="0"/>
                        <a:t> 3664</a:t>
                      </a:r>
                      <a:endParaRPr lang="en-US" dirty="0" smtClean="0"/>
                    </a:p>
                  </a:txBody>
                  <a:tcPr anchor="ctr"/>
                </a:tc>
              </a:tr>
              <a:tr h="46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 Solenoid Interface Drawings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DocDB</a:t>
                      </a:r>
                      <a:r>
                        <a:rPr lang="en-US" baseline="0" dirty="0" smtClean="0"/>
                        <a:t> 3733</a:t>
                      </a:r>
                      <a:endParaRPr lang="en-US" dirty="0" smtClean="0"/>
                    </a:p>
                  </a:txBody>
                  <a:tcPr anchor="ctr"/>
                </a:tc>
              </a:tr>
              <a:tr h="46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Production Solenoid Procurement Specification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DocDB</a:t>
                      </a:r>
                      <a:r>
                        <a:rPr lang="en-US" baseline="0" dirty="0" smtClean="0"/>
                        <a:t> 3669</a:t>
                      </a:r>
                      <a:endParaRPr lang="en-US" dirty="0" smtClean="0"/>
                    </a:p>
                  </a:txBody>
                  <a:tcPr anchor="ctr"/>
                </a:tc>
              </a:tr>
              <a:tr h="46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Production Solenoid Reference Design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DocDB</a:t>
                      </a:r>
                      <a:r>
                        <a:rPr lang="en-US" baseline="0" dirty="0" smtClean="0"/>
                        <a:t> 3647</a:t>
                      </a:r>
                      <a:endParaRPr lang="en-US" dirty="0" smtClean="0"/>
                    </a:p>
                  </a:txBody>
                  <a:tcPr anchor="ctr"/>
                </a:tc>
              </a:tr>
              <a:tr h="4636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Production Solenoid Interface Drawings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DocDB</a:t>
                      </a:r>
                      <a:r>
                        <a:rPr lang="en-US" baseline="0" dirty="0" smtClean="0"/>
                        <a:t> 3732</a:t>
                      </a:r>
                      <a:endParaRPr lang="en-US" dirty="0" smtClean="0"/>
                    </a:p>
                  </a:txBody>
                  <a:tcPr anchor="ctr"/>
                </a:tc>
              </a:tr>
              <a:tr h="579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DS-PS Vendor Management Plan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Contains proprietary information, available upon request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9850">
                <a:tc>
                  <a:txBody>
                    <a:bodyPr/>
                    <a:lstStyle/>
                    <a:p>
                      <a:r>
                        <a:rPr lang="en-US" dirty="0" smtClean="0"/>
                        <a:t>Acquisition Oversight Committee (</a:t>
                      </a:r>
                      <a:r>
                        <a:rPr lang="en-US" dirty="0" err="1" smtClean="0"/>
                        <a:t>AOC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Charge and membership: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DocDB</a:t>
                      </a:r>
                      <a:r>
                        <a:rPr lang="en-US" dirty="0" smtClean="0"/>
                        <a:t> 2437</a:t>
                      </a:r>
                    </a:p>
                  </a:txBody>
                  <a:tcPr anchor="ctr"/>
                </a:tc>
              </a:tr>
              <a:tr h="463659">
                <a:tc gridSpan="2">
                  <a:txBody>
                    <a:bodyPr/>
                    <a:lstStyle/>
                    <a:p>
                      <a:r>
                        <a:rPr lang="en-US" sz="1800" kern="1200" dirty="0" err="1" smtClean="0"/>
                        <a:t>AOC</a:t>
                      </a:r>
                      <a:r>
                        <a:rPr lang="en-US" sz="1800" kern="1200" dirty="0" smtClean="0"/>
                        <a:t> URL: http://mu2e.fnal.gov/public/project/reviews/SolenoidAOC/index.shtml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28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Have had many discussions with other Labs about their experience and Lessons </a:t>
            </a:r>
            <a:r>
              <a:rPr lang="en-US" sz="2000" dirty="0"/>
              <a:t>Learned </a:t>
            </a:r>
            <a:r>
              <a:rPr lang="en-US" sz="2000" dirty="0" smtClean="0"/>
              <a:t>from recent magnet procurements.</a:t>
            </a:r>
          </a:p>
          <a:p>
            <a:pPr lvl="1"/>
            <a:r>
              <a:rPr lang="en-US" sz="1800" dirty="0" smtClean="0"/>
              <a:t>Lessons Learned incorporated into our procurement strategy.</a:t>
            </a:r>
          </a:p>
          <a:p>
            <a:pPr lvl="1"/>
            <a:r>
              <a:rPr lang="en-US" sz="1800" dirty="0" smtClean="0"/>
              <a:t>Mike will give a detailed talk on these discussions.</a:t>
            </a:r>
          </a:p>
          <a:p>
            <a:r>
              <a:rPr lang="en-US" sz="2000" dirty="0" smtClean="0"/>
              <a:t>Incorporated comments from discussions with the Mu2e </a:t>
            </a:r>
            <a:r>
              <a:rPr lang="en-US" sz="2000" dirty="0" err="1" smtClean="0"/>
              <a:t>AOC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Consistent </a:t>
            </a:r>
            <a:r>
              <a:rPr lang="en-US" sz="2000" dirty="0"/>
              <a:t>engagement, early </a:t>
            </a:r>
            <a:r>
              <a:rPr lang="en-US" sz="2000" dirty="0" smtClean="0"/>
              <a:t>intervention strategy</a:t>
            </a:r>
            <a:r>
              <a:rPr lang="en-US" dirty="0" smtClean="0"/>
              <a:t>.</a:t>
            </a:r>
          </a:p>
          <a:p>
            <a:pPr lvl="1"/>
            <a:r>
              <a:rPr lang="en-US" sz="1800" dirty="0" smtClean="0"/>
              <a:t>Constant monitoring of small issues to keep from becoming large issues.</a:t>
            </a:r>
          </a:p>
          <a:p>
            <a:pPr lvl="1"/>
            <a:r>
              <a:rPr lang="en-US" sz="1800" dirty="0"/>
              <a:t>Resources are in place to </a:t>
            </a:r>
            <a:r>
              <a:rPr lang="en-US" sz="1800" dirty="0" smtClean="0"/>
              <a:t>execute our plan for the conductor and PS/DS magnet procurements.</a:t>
            </a:r>
          </a:p>
          <a:p>
            <a:r>
              <a:rPr lang="en-US" sz="2000" dirty="0" smtClean="0"/>
              <a:t>Plans for transport solenoid modules will be similar to the plans for the conductor and magnet procurements and will be in place prior to procurement.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3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Solenoid </a:t>
            </a:r>
            <a:r>
              <a:rPr lang="en-US" dirty="0" err="1" smtClean="0"/>
              <a:t>WBS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1074474"/>
            <a:ext cx="8229600" cy="4938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Magnet system</a:t>
            </a:r>
          </a:p>
          <a:p>
            <a:pPr lvl="1"/>
            <a:r>
              <a:rPr lang="en-US" dirty="0" smtClean="0"/>
              <a:t>Production solenoid</a:t>
            </a:r>
          </a:p>
          <a:p>
            <a:pPr lvl="1"/>
            <a:r>
              <a:rPr lang="en-US" dirty="0" smtClean="0"/>
              <a:t>Transport solenoids:  </a:t>
            </a:r>
            <a:r>
              <a:rPr lang="en-US" dirty="0" err="1" smtClean="0"/>
              <a:t>TSu</a:t>
            </a:r>
            <a:r>
              <a:rPr lang="en-US" dirty="0" smtClean="0"/>
              <a:t> and </a:t>
            </a:r>
            <a:r>
              <a:rPr lang="en-US" dirty="0" err="1" smtClean="0"/>
              <a:t>TSd</a:t>
            </a:r>
            <a:endParaRPr lang="en-US" dirty="0" smtClean="0"/>
          </a:p>
          <a:p>
            <a:pPr lvl="1"/>
            <a:r>
              <a:rPr lang="en-US" dirty="0" smtClean="0"/>
              <a:t>Detector solenoid</a:t>
            </a:r>
          </a:p>
          <a:p>
            <a:r>
              <a:rPr lang="en-US" dirty="0" smtClean="0"/>
              <a:t>Supporting systems</a:t>
            </a:r>
          </a:p>
          <a:p>
            <a:pPr lvl="1"/>
            <a:r>
              <a:rPr lang="en-US" dirty="0" smtClean="0"/>
              <a:t>Cryogenic Distribution</a:t>
            </a:r>
          </a:p>
          <a:p>
            <a:pPr lvl="2"/>
            <a:r>
              <a:rPr lang="en-US" dirty="0" smtClean="0"/>
              <a:t>(4) Feed boxes and power leads; (4) Transfer lines with </a:t>
            </a:r>
            <a:r>
              <a:rPr lang="en-US" dirty="0" err="1" smtClean="0"/>
              <a:t>LTS</a:t>
            </a:r>
            <a:r>
              <a:rPr lang="en-US" dirty="0" smtClean="0"/>
              <a:t> bus inside; Insulating vacuum system; interconnect components; Distribution box</a:t>
            </a:r>
          </a:p>
          <a:p>
            <a:pPr lvl="1"/>
            <a:r>
              <a:rPr lang="en-US" dirty="0" smtClean="0"/>
              <a:t>Magnet power system</a:t>
            </a:r>
          </a:p>
          <a:p>
            <a:pPr lvl="1"/>
            <a:r>
              <a:rPr lang="en-US" dirty="0" smtClean="0"/>
              <a:t>Magnet quench protection system</a:t>
            </a:r>
          </a:p>
          <a:p>
            <a:pPr lvl="1"/>
            <a:r>
              <a:rPr lang="en-US" dirty="0" smtClean="0"/>
              <a:t>Field mapping system</a:t>
            </a:r>
          </a:p>
          <a:p>
            <a:pPr lvl="1"/>
            <a:r>
              <a:rPr lang="en-US" dirty="0" smtClean="0"/>
              <a:t>Ancillary equipment (tooling)</a:t>
            </a:r>
          </a:p>
          <a:p>
            <a:r>
              <a:rPr lang="en-US" dirty="0" smtClean="0"/>
              <a:t>Installation and commissioning of above deliverables.</a:t>
            </a:r>
          </a:p>
          <a:p>
            <a:r>
              <a:rPr lang="en-US" dirty="0" smtClean="0"/>
              <a:t>Interfaces with other Level 2’s within Mu2e Project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Page - DOE CD-2/3b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Solenoid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Page - DOE CD-2/3b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975110"/>
            <a:ext cx="22193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Times New Roman" pitchFamily="18" charset="0"/>
              </a:rPr>
              <a:t>Procurement Leads:</a:t>
            </a:r>
          </a:p>
          <a:p>
            <a:endParaRPr lang="en-US" sz="1400" dirty="0" smtClean="0">
              <a:latin typeface="Helvetica" pitchFamily="34" charset="0"/>
              <a:cs typeface="Times New Roman" pitchFamily="18" charset="0"/>
            </a:endParaRPr>
          </a:p>
          <a:p>
            <a:r>
              <a:rPr lang="en-US" sz="1400" dirty="0" smtClean="0">
                <a:latin typeface="Helvetica" pitchFamily="34" charset="0"/>
                <a:cs typeface="Times New Roman" pitchFamily="18" charset="0"/>
              </a:rPr>
              <a:t>Vito Lombardo for the Conductor procurements.</a:t>
            </a:r>
          </a:p>
          <a:p>
            <a:endParaRPr lang="en-US" sz="1400" dirty="0" smtClean="0">
              <a:latin typeface="Helvetica" pitchFamily="34" charset="0"/>
              <a:cs typeface="Times New Roman" pitchFamily="18" charset="0"/>
            </a:endParaRPr>
          </a:p>
          <a:p>
            <a:r>
              <a:rPr lang="en-US" sz="1400" dirty="0" smtClean="0">
                <a:latin typeface="Helvetica" pitchFamily="34" charset="0"/>
                <a:cs typeface="Times New Roman" pitchFamily="18" charset="0"/>
              </a:rPr>
              <a:t>Tom Page for the PS/DS procurement.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449427" y="844478"/>
            <a:ext cx="5392293" cy="5313959"/>
            <a:chOff x="2049377" y="869914"/>
            <a:chExt cx="5392293" cy="5313959"/>
          </a:xfrm>
        </p:grpSpPr>
        <p:sp>
          <p:nvSpPr>
            <p:cNvPr id="28" name="Text Box 14"/>
            <p:cNvSpPr txBox="1">
              <a:spLocks noChangeAspect="1" noChangeArrowheads="1"/>
            </p:cNvSpPr>
            <p:nvPr/>
          </p:nvSpPr>
          <p:spPr bwMode="auto">
            <a:xfrm>
              <a:off x="2049377" y="1935612"/>
              <a:ext cx="2306036" cy="646331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475.4.1 Project Management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M. Lamm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CAM – M. Lamm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9" name="Text Box 14"/>
            <p:cNvSpPr txBox="1">
              <a:spLocks noChangeAspect="1" noChangeArrowheads="1"/>
            </p:cNvSpPr>
            <p:nvPr/>
          </p:nvSpPr>
          <p:spPr bwMode="auto">
            <a:xfrm>
              <a:off x="5135634" y="1926062"/>
              <a:ext cx="2306036" cy="646331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475.4.6 Magnet Power Systems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S. Hays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CAM - S. Hays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0" name="Text Box 14"/>
            <p:cNvSpPr txBox="1">
              <a:spLocks noChangeAspect="1" noChangeArrowheads="1"/>
            </p:cNvSpPr>
            <p:nvPr/>
          </p:nvSpPr>
          <p:spPr bwMode="auto">
            <a:xfrm>
              <a:off x="2049377" y="2797155"/>
              <a:ext cx="2306036" cy="646331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475.4.2 Production Solenoid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V. Kashikhin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CAM – V. Kashikhin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1" name="Text Box 14"/>
            <p:cNvSpPr txBox="1">
              <a:spLocks noChangeAspect="1" noChangeArrowheads="1"/>
            </p:cNvSpPr>
            <p:nvPr/>
          </p:nvSpPr>
          <p:spPr bwMode="auto">
            <a:xfrm>
              <a:off x="5135634" y="2704821"/>
              <a:ext cx="2306036" cy="830997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475.4.7 Quench Protection </a:t>
              </a:r>
              <a:r>
                <a:rPr lang="en-US" sz="1200" dirty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nd Monitoring System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D. Orris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CAM – D. Orris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2" name="Text Box 14"/>
            <p:cNvSpPr txBox="1">
              <a:spLocks noChangeAspect="1" noChangeArrowheads="1"/>
            </p:cNvSpPr>
            <p:nvPr/>
          </p:nvSpPr>
          <p:spPr bwMode="auto">
            <a:xfrm>
              <a:off x="2049377" y="3653485"/>
              <a:ext cx="2306036" cy="646331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475.4.3 Transport Solenoid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M. Lopes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/>
                  <a:ea typeface="Times New Roman" charset="0"/>
                  <a:cs typeface="Times New Roman"/>
                </a:rPr>
                <a:t>CAM – </a:t>
              </a: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M. Lopes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3" name="Text Box 14"/>
            <p:cNvSpPr txBox="1">
              <a:spLocks noChangeAspect="1" noChangeArrowheads="1"/>
            </p:cNvSpPr>
            <p:nvPr/>
          </p:nvSpPr>
          <p:spPr bwMode="auto">
            <a:xfrm>
              <a:off x="5135634" y="3653485"/>
              <a:ext cx="2306036" cy="646331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475.4.8  Magnetic Field Mapping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M. Tartaglia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CAM – M. Lamm 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4" name="Text Box 14"/>
            <p:cNvSpPr txBox="1">
              <a:spLocks noChangeAspect="1" noChangeArrowheads="1"/>
            </p:cNvSpPr>
            <p:nvPr/>
          </p:nvSpPr>
          <p:spPr bwMode="auto">
            <a:xfrm>
              <a:off x="2049377" y="4525823"/>
              <a:ext cx="2306036" cy="646331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475.4.4 Detector Solenoid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M. Buehler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/>
                  <a:ea typeface="Times New Roman" charset="0"/>
                  <a:cs typeface="Times New Roman"/>
                </a:rPr>
                <a:t>CAM – </a:t>
              </a: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M. Buehler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5" name="Text Box 14"/>
            <p:cNvSpPr txBox="1">
              <a:spLocks noChangeAspect="1" noChangeArrowheads="1"/>
            </p:cNvSpPr>
            <p:nvPr/>
          </p:nvSpPr>
          <p:spPr bwMode="auto">
            <a:xfrm>
              <a:off x="5135634" y="4526869"/>
              <a:ext cx="2306036" cy="646331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475.4.9 Ancillary Equipment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T. Page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CAM – T. Page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744846" y="1206968"/>
              <a:ext cx="8879" cy="446907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371816" y="2279838"/>
              <a:ext cx="763819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371816" y="3146014"/>
              <a:ext cx="763819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355413" y="4002343"/>
              <a:ext cx="763819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371816" y="4866055"/>
              <a:ext cx="763819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14"/>
            <p:cNvSpPr txBox="1">
              <a:spLocks noChangeAspect="1" noChangeArrowheads="1"/>
            </p:cNvSpPr>
            <p:nvPr/>
          </p:nvSpPr>
          <p:spPr bwMode="auto">
            <a:xfrm>
              <a:off x="3813124" y="869914"/>
              <a:ext cx="1872268" cy="646331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Solenoids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M. Lamm (FNAL)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42" name="Text Box 14"/>
            <p:cNvSpPr txBox="1">
              <a:spLocks noChangeAspect="1" noChangeArrowheads="1"/>
            </p:cNvSpPr>
            <p:nvPr/>
          </p:nvSpPr>
          <p:spPr bwMode="auto">
            <a:xfrm>
              <a:off x="2049377" y="5352876"/>
              <a:ext cx="2306036" cy="646331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475.4.5 Cryogenic Distribution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R. Schmitt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/>
                  <a:ea typeface="Times New Roman" charset="0"/>
                  <a:cs typeface="Times New Roman"/>
                </a:rPr>
                <a:t>CAM – </a:t>
              </a: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T. Page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43" name="Text Box 14"/>
            <p:cNvSpPr txBox="1">
              <a:spLocks noChangeAspect="1" noChangeArrowheads="1"/>
            </p:cNvSpPr>
            <p:nvPr/>
          </p:nvSpPr>
          <p:spPr bwMode="auto">
            <a:xfrm>
              <a:off x="5135634" y="5352876"/>
              <a:ext cx="2306036" cy="830997"/>
            </a:xfrm>
            <a:prstGeom prst="rect">
              <a:avLst/>
            </a:prstGeom>
            <a:solidFill>
              <a:srgbClr val="CBEC9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>
                <a:schemeClr val="accent3">
                  <a:lumMod val="40000"/>
                  <a:lumOff val="60000"/>
                  <a:alpha val="75000"/>
                </a:schemeClr>
              </a:glow>
              <a:outerShdw blurRad="50800" dist="1016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475.4.10 System Integration, Installation and Commissioning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L3 – J. Brandt</a:t>
              </a:r>
            </a:p>
            <a:p>
              <a:pPr marL="228600"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/>
                  <a:ea typeface="Times New Roman" charset="0"/>
                  <a:cs typeface="Times New Roman"/>
                </a:rPr>
                <a:t>CAM – </a:t>
              </a:r>
              <a:r>
                <a:rPr lang="en-US" sz="1200" dirty="0" smtClean="0">
                  <a:solidFill>
                    <a:srgbClr val="000000"/>
                  </a:solidFill>
                  <a:latin typeface="Times New Roman"/>
                  <a:ea typeface="Times New Roman" charset="0"/>
                  <a:cs typeface="Times New Roman"/>
                </a:rPr>
                <a:t>J. Brandt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Times New Roman" charset="0"/>
                <a:cs typeface="Times New Roman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367348" y="5676041"/>
              <a:ext cx="763819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94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WBS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019175"/>
            <a:ext cx="8229600" cy="4832350"/>
          </a:xfrm>
        </p:spPr>
        <p:txBody>
          <a:bodyPr>
            <a:noAutofit/>
          </a:bodyPr>
          <a:lstStyle/>
          <a:p>
            <a:r>
              <a:rPr lang="en-US" dirty="0" smtClean="0"/>
              <a:t>WBS 475.04.01 covers Project Management.  This consists of travel for procurement oversight and the level of effort for managing the project.</a:t>
            </a:r>
          </a:p>
          <a:p>
            <a:r>
              <a:rPr lang="en-US" dirty="0" smtClean="0"/>
              <a:t>WBS items 475.04.02 through 475.04.09 cover the deliverables of the project.</a:t>
            </a:r>
          </a:p>
          <a:p>
            <a:pPr lvl="1"/>
            <a:r>
              <a:rPr lang="en-US" sz="2000" dirty="0" smtClean="0"/>
              <a:t>This includes design, procurement, fabrication and/or assembly of each component or system.</a:t>
            </a:r>
          </a:p>
          <a:p>
            <a:pPr lvl="1"/>
            <a:r>
              <a:rPr lang="en-US" sz="2000" dirty="0"/>
              <a:t>Each component / system </a:t>
            </a:r>
            <a:r>
              <a:rPr lang="en-US" sz="2000" dirty="0" err="1"/>
              <a:t>WBS</a:t>
            </a:r>
            <a:r>
              <a:rPr lang="en-US" sz="2000" dirty="0"/>
              <a:t> ends with delivery to the Mu2e experimental </a:t>
            </a:r>
            <a:r>
              <a:rPr lang="en-US" sz="2000" dirty="0" smtClean="0"/>
              <a:t>hall.  </a:t>
            </a:r>
          </a:p>
          <a:p>
            <a:r>
              <a:rPr lang="en-US" dirty="0" err="1" smtClean="0"/>
              <a:t>WBS</a:t>
            </a:r>
            <a:r>
              <a:rPr lang="en-US" dirty="0" smtClean="0"/>
              <a:t> 475.04.10 covers the integration, installation and commissioning of the above deliverables.  This </a:t>
            </a:r>
            <a:r>
              <a:rPr lang="en-US" dirty="0" err="1" smtClean="0"/>
              <a:t>WBS</a:t>
            </a:r>
            <a:r>
              <a:rPr lang="en-US" dirty="0" smtClean="0"/>
              <a:t> consists of mostly labor activities.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Page - DOE CD-2/3b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Acquisition Oversight Committee (</a:t>
            </a:r>
            <a:r>
              <a:rPr lang="en-US" dirty="0" err="1" smtClean="0"/>
              <a:t>AOC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Mu2e set up an Acquisition Oversight Committee (</a:t>
            </a:r>
            <a:r>
              <a:rPr lang="en-US" dirty="0" err="1" smtClean="0"/>
              <a:t>AOC</a:t>
            </a:r>
            <a:r>
              <a:rPr lang="en-US" dirty="0" smtClean="0"/>
              <a:t>):</a:t>
            </a:r>
          </a:p>
          <a:p>
            <a:pPr lvl="1"/>
            <a:r>
              <a:rPr lang="en-US" dirty="0"/>
              <a:t>Goal: help mitigate risks during the acquisition process for the (3) solenoids as well as the superconductor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Solicit </a:t>
            </a:r>
            <a:r>
              <a:rPr lang="en-US" dirty="0"/>
              <a:t>advise on procurement documentation and strategy.</a:t>
            </a:r>
          </a:p>
          <a:p>
            <a:pPr lvl="1"/>
            <a:r>
              <a:rPr lang="en-US" dirty="0"/>
              <a:t>Review requirements and specifications.</a:t>
            </a:r>
          </a:p>
          <a:p>
            <a:pPr lvl="1"/>
            <a:r>
              <a:rPr lang="en-US" dirty="0"/>
              <a:t>Review QA/QC </a:t>
            </a:r>
            <a:r>
              <a:rPr lang="en-US" dirty="0" smtClean="0"/>
              <a:t>plans.</a:t>
            </a:r>
            <a:endParaRPr lang="en-US" dirty="0"/>
          </a:p>
          <a:p>
            <a:r>
              <a:rPr lang="en-US" dirty="0" smtClean="0"/>
              <a:t>Committee comprised of an international team </a:t>
            </a:r>
            <a:r>
              <a:rPr lang="en-US" dirty="0"/>
              <a:t>of </a:t>
            </a:r>
            <a:r>
              <a:rPr lang="en-US" dirty="0" smtClean="0"/>
              <a:t>experts: magnet</a:t>
            </a:r>
            <a:r>
              <a:rPr lang="en-US" dirty="0"/>
              <a:t> </a:t>
            </a:r>
            <a:r>
              <a:rPr lang="en-US" dirty="0" smtClean="0"/>
              <a:t>and conductor procurement, quality assurance.</a:t>
            </a:r>
          </a:p>
          <a:p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Have met prior to each large procurement: before going out for bid and before placing the contract.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Frequency has been approximately </a:t>
            </a:r>
            <a:r>
              <a:rPr lang="en-US" dirty="0"/>
              <a:t>2–3 times per year.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8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contacted other Labs about recent magnet procurements.</a:t>
            </a:r>
          </a:p>
          <a:p>
            <a:r>
              <a:rPr lang="en-US" dirty="0" smtClean="0"/>
              <a:t>Many of these Lessons Learned have been incorporated into our procurement strategy.</a:t>
            </a:r>
          </a:p>
          <a:p>
            <a:r>
              <a:rPr lang="en-US" dirty="0" smtClean="0"/>
              <a:t>Mike </a:t>
            </a:r>
            <a:r>
              <a:rPr lang="en-US" dirty="0" err="1" smtClean="0"/>
              <a:t>Lamm</a:t>
            </a:r>
            <a:r>
              <a:rPr lang="en-US" dirty="0" smtClean="0"/>
              <a:t> has a separate presentation summarizing these discussions and the Lessons Learned.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T.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4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05150"/>
            <a:ext cx="8229600" cy="1057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Procurement Strategy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 Page - DOE CD-2/3b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6769</TotalTime>
  <Words>2951</Words>
  <Application>Microsoft Office PowerPoint</Application>
  <PresentationFormat>On-screen Show (4:3)</PresentationFormat>
  <Paragraphs>394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FermilabTemplate</vt:lpstr>
      <vt:lpstr>Solenoid Procurement Strategy</vt:lpstr>
      <vt:lpstr>Outline</vt:lpstr>
      <vt:lpstr>References</vt:lpstr>
      <vt:lpstr>Scope of Solenoid WBS</vt:lpstr>
      <vt:lpstr>Solenoid Organization</vt:lpstr>
      <vt:lpstr>WBS Summary</vt:lpstr>
      <vt:lpstr>Acquisition Oversight Committee (AOC)</vt:lpstr>
      <vt:lpstr>Lessons Learned</vt:lpstr>
      <vt:lpstr>PowerPoint Presentation</vt:lpstr>
      <vt:lpstr>Conductor Procurement</vt:lpstr>
      <vt:lpstr>Production and Detector Solenoid Magnets</vt:lpstr>
      <vt:lpstr>Production and Detector Solenoid Magnets</vt:lpstr>
      <vt:lpstr>Production and Detector Solenoid Magnets</vt:lpstr>
      <vt:lpstr>Production and Detector Solenoid Magnets</vt:lpstr>
      <vt:lpstr>Production and Detector Solenoid Magnets</vt:lpstr>
      <vt:lpstr>PS/DS Magnet Procurement Phases</vt:lpstr>
      <vt:lpstr>Production and Detector Solenoid Magnets</vt:lpstr>
      <vt:lpstr>PS/DS Magnet Quality Management</vt:lpstr>
      <vt:lpstr>PS/DS Magnet Vendor Management</vt:lpstr>
      <vt:lpstr>PS/DS Magnet Vendor Oversight Team</vt:lpstr>
      <vt:lpstr>PS/DS Magnet Vendor Oversight</vt:lpstr>
      <vt:lpstr>Conflict Management</vt:lpstr>
      <vt:lpstr>Discrepancy example</vt:lpstr>
      <vt:lpstr>Transport Solenoid Magnets Plan</vt:lpstr>
      <vt:lpstr>Transport Solenoid Magnet Prototype</vt:lpstr>
      <vt:lpstr>Transport Solenoid Vendor Management</vt:lpstr>
      <vt:lpstr>Cryogenic Distribution Components</vt:lpstr>
      <vt:lpstr>Cryogenic Distribution Components</vt:lpstr>
      <vt:lpstr>Other Components</vt:lpstr>
      <vt:lpstr>Summary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Thomas M. Page x8019 10048N</cp:lastModifiedBy>
  <cp:revision>605</cp:revision>
  <cp:lastPrinted>2014-06-27T19:39:19Z</cp:lastPrinted>
  <dcterms:created xsi:type="dcterms:W3CDTF">2014-01-03T20:18:13Z</dcterms:created>
  <dcterms:modified xsi:type="dcterms:W3CDTF">2014-10-14T17:27:27Z</dcterms:modified>
</cp:coreProperties>
</file>