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59" r:id="rId3"/>
    <p:sldId id="282" r:id="rId4"/>
    <p:sldId id="283" r:id="rId5"/>
    <p:sldId id="261" r:id="rId6"/>
    <p:sldId id="284" r:id="rId7"/>
    <p:sldId id="260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C6B11"/>
    <a:srgbClr val="BD1F24"/>
    <a:srgbClr val="DA592A"/>
    <a:srgbClr val="808080"/>
    <a:srgbClr val="154D81"/>
    <a:srgbClr val="DF652C"/>
    <a:srgbClr val="E0692D"/>
    <a:srgbClr val="DF6424"/>
    <a:srgbClr val="D35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49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4C190591-D543-7449-A828-559C08D06478}" type="datetimeFigureOut">
              <a:rPr lang="en-US"/>
              <a:pPr>
                <a:defRPr/>
              </a:pPr>
              <a:t>10/13/2014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83F73473-3CFB-5241-BF82-E3884D4E82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80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82702176-6DAC-6B4F-B700-3AD3B8686ACC}" type="datetimeFigureOut">
              <a:rPr lang="en-US"/>
              <a:pPr>
                <a:defRPr/>
              </a:pPr>
              <a:t>10/13/2014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4649E3D0-3FEA-B642-9F67-967BE3D8E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148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9E3D0-3FEA-B642-9F67-967BE3D8E8D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071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9E3D0-3FEA-B642-9F67-967BE3D8E8D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063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9E3D0-3FEA-B642-9F67-967BE3D8E8D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063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9E3D0-3FEA-B642-9F67-967BE3D8E8D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1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lue-Seal_c100m56y0k23-Mark_SC_Horizontal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1358900"/>
            <a:ext cx="36449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FermilabLogo_100c56m0y23k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1447800"/>
            <a:ext cx="290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154D81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154D81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384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200">
                <a:solidFill>
                  <a:srgbClr val="154D8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fld id="{2A0CCE80-3B22-F34E-81B2-E096627812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3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0688-F7AE-7441-85BB-0E205217A2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8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B61D-3477-4845-9DF6-695E34DA1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3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90FE-81D3-D341-890A-EF9117775F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5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68A71-83C6-EF40-AD36-EC1683BCD1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8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DCEB-21D2-CD4C-B55A-F3EADD9B8B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1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2117-9F9F-7143-9723-4103C8BEA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6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6373-8500-2042-A196-2287B72DC7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9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r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fld id="{762C15F7-22DB-1448-B34D-3F8D2909F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18529" y="6114990"/>
            <a:ext cx="84026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b="1" i="0" dirty="0" smtClean="0">
                <a:solidFill>
                  <a:schemeClr val="tx2"/>
                </a:solidFill>
                <a:latin typeface="Helvetica"/>
                <a:cs typeface="Helvetica"/>
              </a:rPr>
              <a:t>Mu2e</a:t>
            </a:r>
            <a:endParaRPr lang="en-US" sz="2000" b="1" i="0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3996" r:id="rId3"/>
    <p:sldLayoutId id="2147483997" r:id="rId4"/>
    <p:sldLayoutId id="2147483998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154D81"/>
                </a:solidFill>
                <a:latin typeface="Helvetica" charset="0"/>
                <a:cs typeface="Helvetica" charset="0"/>
              </a:defRPr>
            </a:lvl1pPr>
          </a:lstStyle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</a:defRPr>
            </a:lvl1pPr>
          </a:lstStyle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</a:defRPr>
            </a:lvl1pPr>
          </a:lstStyle>
          <a:p>
            <a:pPr>
              <a:defRPr/>
            </a:pPr>
            <a:fld id="{ABC452BA-E2D2-7F48-9628-85048FBCF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56500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2"/>
                </a:solidFill>
                <a:latin typeface="Helvetica" charset="0"/>
              </a:rPr>
              <a:t>Overview of Solenoid Breakout</a:t>
            </a:r>
            <a:endParaRPr lang="en-US" dirty="0">
              <a:solidFill>
                <a:schemeClr val="tx2"/>
              </a:solidFill>
              <a:latin typeface="Helvetica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56500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2"/>
                </a:solidFill>
                <a:latin typeface="Helvetica" charset="0"/>
              </a:rPr>
              <a:t>Michael Lamm</a:t>
            </a:r>
            <a:endParaRPr lang="en-US" dirty="0">
              <a:solidFill>
                <a:schemeClr val="tx2"/>
              </a:solidFill>
              <a:latin typeface="Helvetica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Helvetica" charset="0"/>
              </a:rPr>
              <a:t>L2 for Solenoids</a:t>
            </a:r>
            <a:endParaRPr lang="en-US" dirty="0">
              <a:solidFill>
                <a:schemeClr val="tx2"/>
              </a:solidFill>
              <a:latin typeface="Helvetica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Helvetica" charset="0"/>
              </a:rPr>
              <a:t>10/21/2014</a:t>
            </a:r>
            <a:endParaRPr lang="en-US" dirty="0">
              <a:solidFill>
                <a:schemeClr val="tx2"/>
              </a:solidFill>
              <a:latin typeface="Helvetica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2810" y="4348956"/>
            <a:ext cx="1219200" cy="70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4667" y="587375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17999" y="1143000"/>
            <a:ext cx="4275667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71525" y="1031874"/>
            <a:ext cx="79152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771525" y="1246188"/>
            <a:ext cx="791527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ea typeface="ＭＳ Ｐゴシック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53111" y="181265"/>
            <a:ext cx="8790178" cy="51092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 eaLnBrk="1" hangingPunct="1"/>
            <a:r>
              <a:rPr lang="en-US" dirty="0" smtClean="0">
                <a:latin typeface="Helvetica" pitchFamily="34" charset="0"/>
                <a:cs typeface="Arial" charset="0"/>
              </a:rPr>
              <a:t>Mu2e Solenoids Scope</a:t>
            </a:r>
          </a:p>
        </p:txBody>
      </p:sp>
      <p:sp>
        <p:nvSpPr>
          <p:cNvPr id="6151" name="TextBox 14"/>
          <p:cNvSpPr txBox="1">
            <a:spLocks noChangeArrowheads="1"/>
          </p:cNvSpPr>
          <p:nvPr/>
        </p:nvSpPr>
        <p:spPr bwMode="auto">
          <a:xfrm>
            <a:off x="4658550" y="5326271"/>
            <a:ext cx="4495800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800" dirty="0">
                <a:latin typeface="Helvetica" pitchFamily="34" charset="0"/>
                <a:ea typeface="ＭＳ Ｐゴシック" charset="0"/>
              </a:rPr>
              <a:t>Field Mapping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800" dirty="0">
                <a:latin typeface="Helvetica" pitchFamily="34" charset="0"/>
                <a:ea typeface="ＭＳ Ｐゴシック" charset="0"/>
              </a:rPr>
              <a:t>Ancillary Equipment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800" dirty="0" smtClean="0">
                <a:latin typeface="Helvetica" pitchFamily="34" charset="0"/>
                <a:ea typeface="ＭＳ Ｐゴシック" charset="0"/>
              </a:rPr>
              <a:t>Installation </a:t>
            </a:r>
            <a:r>
              <a:rPr lang="en-US" sz="1800" dirty="0">
                <a:latin typeface="Helvetica" pitchFamily="34" charset="0"/>
                <a:ea typeface="ＭＳ Ｐゴシック" charset="0"/>
              </a:rPr>
              <a:t>and commissioning</a:t>
            </a: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71" y="836293"/>
            <a:ext cx="8934060" cy="4390800"/>
          </a:xfrm>
          <a:prstGeom prst="rect">
            <a:avLst/>
          </a:prstGeom>
          <a:noFill/>
        </p:spPr>
      </p:pic>
      <p:sp>
        <p:nvSpPr>
          <p:cNvPr id="6152" name="TextBox 13"/>
          <p:cNvSpPr txBox="1">
            <a:spLocks noChangeArrowheads="1"/>
          </p:cNvSpPr>
          <p:nvPr/>
        </p:nvSpPr>
        <p:spPr bwMode="auto">
          <a:xfrm>
            <a:off x="5477774" y="1616075"/>
            <a:ext cx="3578257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0033CC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CC"/>
                </a:solidFill>
                <a:latin typeface="Times New Roman" pitchFamily="18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800" dirty="0">
                <a:latin typeface="Helvetica" pitchFamily="34" charset="0"/>
                <a:ea typeface="ＭＳ Ｐゴシック" charset="0"/>
              </a:rPr>
              <a:t>Production Solenoid (PS)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800" dirty="0">
                <a:latin typeface="Helvetica" pitchFamily="34" charset="0"/>
                <a:ea typeface="ＭＳ Ｐゴシック" charset="0"/>
              </a:rPr>
              <a:t>Transport Solenoid (</a:t>
            </a:r>
            <a:r>
              <a:rPr lang="en-US" sz="1800" dirty="0" smtClean="0">
                <a:latin typeface="Helvetica" pitchFamily="34" charset="0"/>
                <a:ea typeface="ＭＳ Ｐゴシック" charset="0"/>
              </a:rPr>
              <a:t>TSu,TSd)</a:t>
            </a:r>
            <a:endParaRPr lang="en-US" sz="1800" dirty="0">
              <a:latin typeface="Helvetica" pitchFamily="34" charset="0"/>
              <a:ea typeface="ＭＳ Ｐゴシック" charset="0"/>
            </a:endParaRP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800" dirty="0">
                <a:latin typeface="Helvetica" pitchFamily="34" charset="0"/>
                <a:ea typeface="ＭＳ Ｐゴシック" charset="0"/>
              </a:rPr>
              <a:t>Detector Solenoid (DS)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800" dirty="0">
                <a:latin typeface="Helvetica" pitchFamily="34" charset="0"/>
                <a:ea typeface="ＭＳ Ｐゴシック" charset="0"/>
              </a:rPr>
              <a:t>Cryogenic Distribution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2439941"/>
            <a:ext cx="4348861" cy="3857625"/>
            <a:chOff x="0" y="2439941"/>
            <a:chExt cx="4348861" cy="3857625"/>
          </a:xfrm>
        </p:grpSpPr>
        <p:sp>
          <p:nvSpPr>
            <p:cNvPr id="6169" name="TextBox 2"/>
            <p:cNvSpPr txBox="1">
              <a:spLocks noChangeArrowheads="1"/>
            </p:cNvSpPr>
            <p:nvPr/>
          </p:nvSpPr>
          <p:spPr bwMode="auto">
            <a:xfrm>
              <a:off x="253111" y="5603270"/>
              <a:ext cx="40957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33CC"/>
                  </a:solidFill>
                  <a:latin typeface="Times New Roman" pitchFamily="18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</a:pPr>
              <a:r>
                <a:rPr lang="en-US" sz="1800" dirty="0" smtClean="0">
                  <a:latin typeface="Helvetica" pitchFamily="34" charset="0"/>
                  <a:ea typeface="ＭＳ Ｐゴシック" charset="0"/>
                </a:rPr>
                <a:t>Cryo distribution box </a:t>
              </a:r>
            </a:p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</a:pPr>
              <a:r>
                <a:rPr lang="en-US" sz="1800" dirty="0" smtClean="0">
                  <a:latin typeface="Helvetica" pitchFamily="34" charset="0"/>
                  <a:ea typeface="ＭＳ Ｐゴシック" charset="0"/>
                </a:rPr>
                <a:t>Power </a:t>
              </a:r>
              <a:r>
                <a:rPr lang="en-US" sz="1800" dirty="0">
                  <a:latin typeface="Helvetica" pitchFamily="34" charset="0"/>
                  <a:ea typeface="ＭＳ Ｐゴシック" charset="0"/>
                </a:rPr>
                <a:t>Supply/Quench </a:t>
              </a:r>
              <a:r>
                <a:rPr lang="en-US" sz="1800" dirty="0" smtClean="0">
                  <a:latin typeface="Helvetica" pitchFamily="34" charset="0"/>
                  <a:ea typeface="ＭＳ Ｐゴシック" charset="0"/>
                </a:rPr>
                <a:t>Protection</a:t>
              </a:r>
              <a:endParaRPr lang="en-US" sz="1800" dirty="0">
                <a:latin typeface="Helvetica" pitchFamily="34" charset="0"/>
                <a:ea typeface="ＭＳ Ｐゴシック" charset="0"/>
              </a:endParaRPr>
            </a:p>
          </p:txBody>
        </p:sp>
        <p:sp>
          <p:nvSpPr>
            <p:cNvPr id="48" name="Bent Arrow 47"/>
            <p:cNvSpPr/>
            <p:nvPr/>
          </p:nvSpPr>
          <p:spPr bwMode="auto">
            <a:xfrm>
              <a:off x="0" y="2439941"/>
              <a:ext cx="862012" cy="3857625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8170"/>
              </a:avLst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srgbClr val="404040"/>
                </a:solidFill>
                <a:latin typeface="Calibri" charset="0"/>
                <a:ea typeface="ＭＳ Ｐゴシック" charset="0"/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67386" y="6485852"/>
            <a:ext cx="2133600" cy="365125"/>
          </a:xfrm>
        </p:spPr>
        <p:txBody>
          <a:bodyPr/>
          <a:lstStyle/>
          <a:p>
            <a:fld id="{C281C86A-B1A8-4AA0-8CE7-177B5A49742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91619" y="6493404"/>
            <a:ext cx="2895600" cy="365125"/>
          </a:xfrm>
        </p:spPr>
        <p:txBody>
          <a:bodyPr/>
          <a:lstStyle/>
          <a:p>
            <a:r>
              <a:rPr lang="en-US" dirty="0" smtClean="0"/>
              <a:t>M.Lamm - DOE CD-2/3b Review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7219" y="6483206"/>
            <a:ext cx="1076325" cy="2413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10/21/14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Talks Organized around WBS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01927" y="930203"/>
            <a:ext cx="5392293" cy="5313959"/>
            <a:chOff x="2049377" y="869914"/>
            <a:chExt cx="5392293" cy="5313959"/>
          </a:xfrm>
        </p:grpSpPr>
        <p:sp>
          <p:nvSpPr>
            <p:cNvPr id="29" name="Text Box 14"/>
            <p:cNvSpPr txBox="1">
              <a:spLocks noChangeAspect="1" noChangeArrowheads="1"/>
            </p:cNvSpPr>
            <p:nvPr/>
          </p:nvSpPr>
          <p:spPr bwMode="auto">
            <a:xfrm>
              <a:off x="2049377" y="1935612"/>
              <a:ext cx="2306036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475.4.1 Project Management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M. Lamm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CAM – M. Lamm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30" name="Text Box 14"/>
            <p:cNvSpPr txBox="1">
              <a:spLocks noChangeAspect="1" noChangeArrowheads="1"/>
            </p:cNvSpPr>
            <p:nvPr/>
          </p:nvSpPr>
          <p:spPr bwMode="auto">
            <a:xfrm>
              <a:off x="5135634" y="1926062"/>
              <a:ext cx="2306036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475.4.6 Magnet Power Systems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S. Hays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CAM - S. Hays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31" name="Text Box 14"/>
            <p:cNvSpPr txBox="1">
              <a:spLocks noChangeAspect="1" noChangeArrowheads="1"/>
            </p:cNvSpPr>
            <p:nvPr/>
          </p:nvSpPr>
          <p:spPr bwMode="auto">
            <a:xfrm>
              <a:off x="2049377" y="2797155"/>
              <a:ext cx="2306036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475.4.2 Production Solenoid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V. Kashikhin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CAM – V. Kashikhin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32" name="Text Box 14"/>
            <p:cNvSpPr txBox="1">
              <a:spLocks noChangeAspect="1" noChangeArrowheads="1"/>
            </p:cNvSpPr>
            <p:nvPr/>
          </p:nvSpPr>
          <p:spPr bwMode="auto">
            <a:xfrm>
              <a:off x="5135634" y="2704821"/>
              <a:ext cx="2306036" cy="830997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475.4.7 Quench Protection </a:t>
              </a:r>
              <a:r>
                <a:rPr lang="en-US" sz="1200" dirty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a</a:t>
              </a: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nd Monitoring System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D. Orris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CAM – D. Orris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33" name="Text Box 14"/>
            <p:cNvSpPr txBox="1">
              <a:spLocks noChangeAspect="1" noChangeArrowheads="1"/>
            </p:cNvSpPr>
            <p:nvPr/>
          </p:nvSpPr>
          <p:spPr bwMode="auto">
            <a:xfrm>
              <a:off x="2049377" y="3653485"/>
              <a:ext cx="2306036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475.4.3 Transport Solenoid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M. Lopes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/>
                  <a:ea typeface="Times New Roman" charset="0"/>
                  <a:cs typeface="Times New Roman"/>
                </a:rPr>
                <a:t>CAM – </a:t>
              </a: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M. Lopes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34" name="Text Box 14"/>
            <p:cNvSpPr txBox="1">
              <a:spLocks noChangeAspect="1" noChangeArrowheads="1"/>
            </p:cNvSpPr>
            <p:nvPr/>
          </p:nvSpPr>
          <p:spPr bwMode="auto">
            <a:xfrm>
              <a:off x="5135634" y="3653485"/>
              <a:ext cx="2306036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475.4.8  Magnetic Field Mapping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M. Tartaglia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CAM – M. Lamm 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35" name="Text Box 14"/>
            <p:cNvSpPr txBox="1">
              <a:spLocks noChangeAspect="1" noChangeArrowheads="1"/>
            </p:cNvSpPr>
            <p:nvPr/>
          </p:nvSpPr>
          <p:spPr bwMode="auto">
            <a:xfrm>
              <a:off x="2049377" y="4525823"/>
              <a:ext cx="2306036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475.4.4 Detector Solenoid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M. Buehler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/>
                  <a:ea typeface="Times New Roman" charset="0"/>
                  <a:cs typeface="Times New Roman"/>
                </a:rPr>
                <a:t>CAM – </a:t>
              </a: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M. Buehler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36" name="Text Box 14"/>
            <p:cNvSpPr txBox="1">
              <a:spLocks noChangeAspect="1" noChangeArrowheads="1"/>
            </p:cNvSpPr>
            <p:nvPr/>
          </p:nvSpPr>
          <p:spPr bwMode="auto">
            <a:xfrm>
              <a:off x="5135634" y="4526869"/>
              <a:ext cx="2306036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475.4.9 Ancillary Equipment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T. Page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CAM – T. Page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4744846" y="1206968"/>
              <a:ext cx="8879" cy="4469073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371816" y="2279838"/>
              <a:ext cx="763819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371816" y="3146014"/>
              <a:ext cx="763819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355413" y="4002343"/>
              <a:ext cx="763819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371816" y="4866055"/>
              <a:ext cx="763819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14"/>
            <p:cNvSpPr txBox="1">
              <a:spLocks noChangeAspect="1" noChangeArrowheads="1"/>
            </p:cNvSpPr>
            <p:nvPr/>
          </p:nvSpPr>
          <p:spPr bwMode="auto">
            <a:xfrm>
              <a:off x="3813124" y="869914"/>
              <a:ext cx="1872268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Solenoids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M. Lamm (FNAL)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21" name="Text Box 14"/>
            <p:cNvSpPr txBox="1">
              <a:spLocks noChangeAspect="1" noChangeArrowheads="1"/>
            </p:cNvSpPr>
            <p:nvPr/>
          </p:nvSpPr>
          <p:spPr bwMode="auto">
            <a:xfrm>
              <a:off x="2049377" y="5352876"/>
              <a:ext cx="2306036" cy="646331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475.4.5 Cryogenic Distribution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R. Schmitt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/>
                  <a:ea typeface="Times New Roman" charset="0"/>
                  <a:cs typeface="Times New Roman"/>
                </a:rPr>
                <a:t>CAM – </a:t>
              </a: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T. Page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sp>
          <p:nvSpPr>
            <p:cNvPr id="22" name="Text Box 14"/>
            <p:cNvSpPr txBox="1">
              <a:spLocks noChangeAspect="1" noChangeArrowheads="1"/>
            </p:cNvSpPr>
            <p:nvPr/>
          </p:nvSpPr>
          <p:spPr bwMode="auto">
            <a:xfrm>
              <a:off x="5135634" y="5352876"/>
              <a:ext cx="2306036" cy="830997"/>
            </a:xfrm>
            <a:prstGeom prst="rect">
              <a:avLst/>
            </a:prstGeom>
            <a:solidFill>
              <a:srgbClr val="CBEC9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  <a:effectLst>
              <a:glow>
                <a:schemeClr val="accent3">
                  <a:lumMod val="40000"/>
                  <a:lumOff val="60000"/>
                  <a:alpha val="75000"/>
                </a:schemeClr>
              </a:glow>
              <a:outerShdw blurRad="50800" dist="1016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475.4.10 System Integration, Installation and Commissioning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L3 – J. Brandt</a:t>
              </a:r>
            </a:p>
            <a:p>
              <a:pPr marL="228600"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/>
                  <a:ea typeface="Times New Roman" charset="0"/>
                  <a:cs typeface="Times New Roman"/>
                </a:rPr>
                <a:t>CAM – </a:t>
              </a:r>
              <a:r>
                <a:rPr lang="en-US" sz="1200" dirty="0" smtClean="0">
                  <a:solidFill>
                    <a:srgbClr val="000000"/>
                  </a:solidFill>
                  <a:latin typeface="Times New Roman"/>
                  <a:ea typeface="Times New Roman" charset="0"/>
                  <a:cs typeface="Times New Roman"/>
                </a:rPr>
                <a:t>J. Brandt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Times New Roman" charset="0"/>
                <a:cs typeface="Times New Roman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4367348" y="5676041"/>
              <a:ext cx="763819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38100" y="4770778"/>
            <a:ext cx="3105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Technical </a:t>
            </a:r>
            <a:r>
              <a:rPr lang="en-US" sz="1800" b="1" dirty="0"/>
              <a:t>P</a:t>
            </a:r>
            <a:r>
              <a:rPr lang="en-US" sz="1800" b="1" dirty="0" smtClean="0"/>
              <a:t>rocurement Leads</a:t>
            </a:r>
          </a:p>
          <a:p>
            <a:r>
              <a:rPr lang="en-US" sz="1800" dirty="0" smtClean="0"/>
              <a:t>-Vito Lombardo for Conductor</a:t>
            </a:r>
          </a:p>
          <a:p>
            <a:r>
              <a:rPr lang="en-US" sz="1800" dirty="0" smtClean="0"/>
              <a:t>-Tom Page for PS/DS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10/21/14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1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Talks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" y="995775"/>
            <a:ext cx="8776855" cy="4577712"/>
          </a:xfrm>
        </p:spPr>
        <p:txBody>
          <a:bodyPr/>
          <a:lstStyle/>
          <a:p>
            <a:r>
              <a:rPr lang="en-US" sz="2000" dirty="0" smtClean="0"/>
              <a:t>Talks for each of the L3 Deliverables  B04-6 through B04-15</a:t>
            </a:r>
          </a:p>
          <a:p>
            <a:r>
              <a:rPr lang="en-US" sz="2000" dirty="0" smtClean="0"/>
              <a:t>Follow similar format to the Solenoid Plenary talk</a:t>
            </a:r>
          </a:p>
          <a:p>
            <a:pPr lvl="1"/>
            <a:r>
              <a:rPr lang="en-US" sz="1800" dirty="0" smtClean="0"/>
              <a:t>Cost and labor breakdowns</a:t>
            </a:r>
          </a:p>
          <a:p>
            <a:pPr lvl="1"/>
            <a:r>
              <a:rPr lang="en-US" sz="1800" dirty="0"/>
              <a:t>T</a:t>
            </a:r>
            <a:r>
              <a:rPr lang="en-US" sz="1800" dirty="0" smtClean="0"/>
              <a:t>echnical details.  We are happy to provide additional details i.e. backup slides, backup documentation etc…</a:t>
            </a:r>
          </a:p>
          <a:p>
            <a:pPr lvl="1"/>
            <a:r>
              <a:rPr lang="en-US" sz="1800" dirty="0" smtClean="0"/>
              <a:t>Procurement and Risks will be covered in separate talks </a:t>
            </a:r>
          </a:p>
          <a:p>
            <a:r>
              <a:rPr lang="en-US" sz="2000" dirty="0" smtClean="0"/>
              <a:t>Expanded talks on Transport Solenoid</a:t>
            </a:r>
          </a:p>
          <a:p>
            <a:pPr lvl="1"/>
            <a:r>
              <a:rPr lang="en-US" sz="1800" dirty="0" smtClean="0"/>
              <a:t>Because we are asking for CD3 approval for the TS coil modules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Related Talks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" y="995775"/>
            <a:ext cx="8776855" cy="457771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addition to the Level 3 talks , we have </a:t>
            </a:r>
            <a:r>
              <a:rPr lang="en-US" sz="2000" dirty="0" smtClean="0"/>
              <a:t>4 presentations B04-2 to B04-5 on special </a:t>
            </a:r>
            <a:r>
              <a:rPr lang="en-US" sz="2000" dirty="0" smtClean="0"/>
              <a:t>topics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Solenoid </a:t>
            </a:r>
            <a:r>
              <a:rPr lang="en-US" sz="2000" dirty="0"/>
              <a:t>Procurement </a:t>
            </a:r>
            <a:r>
              <a:rPr lang="en-US" sz="2000" dirty="0" smtClean="0"/>
              <a:t>Strategy:  Talk is dedicated </a:t>
            </a:r>
            <a:r>
              <a:rPr lang="en-US" sz="2000" dirty="0"/>
              <a:t>to our procurement methodology.  We can give you an update on our nearly completed placement of </a:t>
            </a:r>
            <a:r>
              <a:rPr lang="en-US" sz="2000" dirty="0" smtClean="0"/>
              <a:t>contracts for PS/DS.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Status </a:t>
            </a:r>
            <a:r>
              <a:rPr lang="en-US" sz="2000" dirty="0"/>
              <a:t>of </a:t>
            </a:r>
            <a:r>
              <a:rPr lang="en-US" sz="2000" dirty="0" smtClean="0"/>
              <a:t>superconductor with an emphasis on progress since </a:t>
            </a:r>
            <a:r>
              <a:rPr lang="en-US" sz="2000" dirty="0"/>
              <a:t>CD3a</a:t>
            </a:r>
            <a:r>
              <a:rPr lang="en-US" sz="2000" dirty="0" smtClean="0"/>
              <a:t>..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Risk Analysis:  How </a:t>
            </a:r>
            <a:r>
              <a:rPr lang="en-US" sz="2000" dirty="0"/>
              <a:t>we assess risk and </a:t>
            </a:r>
            <a:r>
              <a:rPr lang="en-US" sz="2000" dirty="0" smtClean="0"/>
              <a:t>determine risk contingency</a:t>
            </a:r>
            <a:r>
              <a:rPr lang="en-US" sz="2000" dirty="0"/>
              <a:t>.  We have expanded the analysis since the directors review.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Lessons Learned</a:t>
            </a:r>
            <a:r>
              <a:rPr lang="en-US" sz="2000" dirty="0"/>
              <a:t>:</a:t>
            </a:r>
            <a:r>
              <a:rPr lang="en-US" sz="2000" dirty="0" smtClean="0"/>
              <a:t>  Following your advice and the advice of other reviewers, we </a:t>
            </a:r>
            <a:r>
              <a:rPr lang="en-US" sz="2000" dirty="0"/>
              <a:t>have reached out to JLAB, ITER and a few </a:t>
            </a:r>
            <a:r>
              <a:rPr lang="en-US" sz="2000" dirty="0" smtClean="0"/>
              <a:t>others </a:t>
            </a:r>
            <a:r>
              <a:rPr lang="en-US" sz="2000" dirty="0"/>
              <a:t>who are going through or have previous experience with magnet procurements with outside vendors, to learn about the potential </a:t>
            </a:r>
            <a:r>
              <a:rPr lang="en-US" sz="2000" dirty="0" smtClean="0"/>
              <a:t>pitfalls.</a:t>
            </a:r>
            <a:endParaRPr lang="en-US" sz="2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99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Breakout Schedule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M.Lamm - DOE CD-2/3b Review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21-24, 2014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73352"/>
            <a:ext cx="6376157" cy="5244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753000" y="1731089"/>
            <a:ext cx="2250771" cy="3846861"/>
            <a:chOff x="6555772" y="1731089"/>
            <a:chExt cx="2250771" cy="3846861"/>
          </a:xfrm>
        </p:grpSpPr>
        <p:sp>
          <p:nvSpPr>
            <p:cNvPr id="7" name="TextBox 6"/>
            <p:cNvSpPr txBox="1"/>
            <p:nvPr/>
          </p:nvSpPr>
          <p:spPr>
            <a:xfrm>
              <a:off x="6555772" y="5116285"/>
              <a:ext cx="1970314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Other L3 Talks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555772" y="2927532"/>
              <a:ext cx="2250771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PS/DS  L3 Talks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55772" y="1731089"/>
              <a:ext cx="2250771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Project-Related Talks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55772" y="3553991"/>
              <a:ext cx="2250771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Expanded TS L3 Talks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9081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rmilabTemplate">
  <a:themeElements>
    <a:clrScheme name="Custom 2">
      <a:dk1>
        <a:srgbClr val="404040"/>
      </a:dk1>
      <a:lt1>
        <a:srgbClr val="FFFFFF"/>
      </a:lt1>
      <a:dk2>
        <a:srgbClr val="154D81"/>
      </a:dk2>
      <a:lt2>
        <a:srgbClr val="FFFFFF"/>
      </a:lt2>
      <a:accent1>
        <a:srgbClr val="82D2E6"/>
      </a:accent1>
      <a:accent2>
        <a:srgbClr val="1997B7"/>
      </a:accent2>
      <a:accent3>
        <a:srgbClr val="DA592A"/>
      </a:accent3>
      <a:accent4>
        <a:srgbClr val="BD1F24"/>
      </a:accent4>
      <a:accent5>
        <a:srgbClr val="519A24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">
      <a:dk1>
        <a:srgbClr val="074184"/>
      </a:dk1>
      <a:lt1>
        <a:srgbClr val="FFFFFF"/>
      </a:lt1>
      <a:dk2>
        <a:srgbClr val="074184"/>
      </a:dk2>
      <a:lt2>
        <a:srgbClr val="FFFCF3"/>
      </a:lt2>
      <a:accent1>
        <a:srgbClr val="70C3DC"/>
      </a:accent1>
      <a:accent2>
        <a:srgbClr val="E14825"/>
      </a:accent2>
      <a:accent3>
        <a:srgbClr val="399F3C"/>
      </a:accent3>
      <a:accent4>
        <a:srgbClr val="800F1B"/>
      </a:accent4>
      <a:accent5>
        <a:srgbClr val="1997B7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FermilabTemplate.potx</Template>
  <TotalTime>5729</TotalTime>
  <Words>469</Words>
  <Application>Microsoft Office PowerPoint</Application>
  <PresentationFormat>On-screen Show (4:3)</PresentationFormat>
  <Paragraphs>91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FermilabTemplate</vt:lpstr>
      <vt:lpstr>Fermilab: Footer Only</vt:lpstr>
      <vt:lpstr>Overview of Solenoid Breakout</vt:lpstr>
      <vt:lpstr>Mu2e Solenoids Scope</vt:lpstr>
      <vt:lpstr>L3 Talks Organized around WBS</vt:lpstr>
      <vt:lpstr>L3 Talks</vt:lpstr>
      <vt:lpstr>Project Related Talks</vt:lpstr>
      <vt:lpstr>Proposed Breakout Schedule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Michael J. Lamm x4098 06093N</cp:lastModifiedBy>
  <cp:revision>395</cp:revision>
  <cp:lastPrinted>2014-06-04T17:18:59Z</cp:lastPrinted>
  <dcterms:created xsi:type="dcterms:W3CDTF">2014-01-03T20:18:13Z</dcterms:created>
  <dcterms:modified xsi:type="dcterms:W3CDTF">2014-10-13T15:07:40Z</dcterms:modified>
</cp:coreProperties>
</file>