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1"/>
    <p:sldMasterId id="2147483682" r:id="rId2"/>
  </p:sldMasterIdLst>
  <p:notesMasterIdLst>
    <p:notesMasterId r:id="rId72"/>
  </p:notesMasterIdLst>
  <p:handoutMasterIdLst>
    <p:handoutMasterId r:id="rId73"/>
  </p:handoutMasterIdLst>
  <p:sldIdLst>
    <p:sldId id="256" r:id="rId3"/>
    <p:sldId id="335" r:id="rId4"/>
    <p:sldId id="398" r:id="rId5"/>
    <p:sldId id="314" r:id="rId6"/>
    <p:sldId id="345" r:id="rId7"/>
    <p:sldId id="346" r:id="rId8"/>
    <p:sldId id="337" r:id="rId9"/>
    <p:sldId id="361" r:id="rId10"/>
    <p:sldId id="355" r:id="rId11"/>
    <p:sldId id="357" r:id="rId12"/>
    <p:sldId id="359" r:id="rId13"/>
    <p:sldId id="356" r:id="rId14"/>
    <p:sldId id="358" r:id="rId15"/>
    <p:sldId id="360" r:id="rId16"/>
    <p:sldId id="366" r:id="rId17"/>
    <p:sldId id="364" r:id="rId18"/>
    <p:sldId id="367" r:id="rId19"/>
    <p:sldId id="362" r:id="rId20"/>
    <p:sldId id="365" r:id="rId21"/>
    <p:sldId id="339" r:id="rId22"/>
    <p:sldId id="347" r:id="rId23"/>
    <p:sldId id="348" r:id="rId24"/>
    <p:sldId id="349" r:id="rId25"/>
    <p:sldId id="341" r:id="rId26"/>
    <p:sldId id="351" r:id="rId27"/>
    <p:sldId id="350" r:id="rId28"/>
    <p:sldId id="352" r:id="rId29"/>
    <p:sldId id="353" r:id="rId30"/>
    <p:sldId id="354" r:id="rId31"/>
    <p:sldId id="368" r:id="rId32"/>
    <p:sldId id="369" r:id="rId33"/>
    <p:sldId id="370" r:id="rId34"/>
    <p:sldId id="371" r:id="rId35"/>
    <p:sldId id="372" r:id="rId36"/>
    <p:sldId id="375" r:id="rId37"/>
    <p:sldId id="374" r:id="rId38"/>
    <p:sldId id="377" r:id="rId39"/>
    <p:sldId id="378" r:id="rId40"/>
    <p:sldId id="379" r:id="rId41"/>
    <p:sldId id="384" r:id="rId42"/>
    <p:sldId id="381" r:id="rId43"/>
    <p:sldId id="397" r:id="rId44"/>
    <p:sldId id="382" r:id="rId45"/>
    <p:sldId id="385" r:id="rId46"/>
    <p:sldId id="383" r:id="rId47"/>
    <p:sldId id="388" r:id="rId48"/>
    <p:sldId id="386" r:id="rId49"/>
    <p:sldId id="316" r:id="rId50"/>
    <p:sldId id="330" r:id="rId51"/>
    <p:sldId id="332" r:id="rId52"/>
    <p:sldId id="393" r:id="rId53"/>
    <p:sldId id="394" r:id="rId54"/>
    <p:sldId id="395" r:id="rId55"/>
    <p:sldId id="396" r:id="rId56"/>
    <p:sldId id="391" r:id="rId57"/>
    <p:sldId id="318" r:id="rId58"/>
    <p:sldId id="324" r:id="rId59"/>
    <p:sldId id="392" r:id="rId60"/>
    <p:sldId id="319" r:id="rId61"/>
    <p:sldId id="321" r:id="rId62"/>
    <p:sldId id="325" r:id="rId63"/>
    <p:sldId id="344" r:id="rId64"/>
    <p:sldId id="326" r:id="rId65"/>
    <p:sldId id="327" r:id="rId66"/>
    <p:sldId id="403" r:id="rId67"/>
    <p:sldId id="404" r:id="rId68"/>
    <p:sldId id="401" r:id="rId69"/>
    <p:sldId id="402" r:id="rId70"/>
    <p:sldId id="329" r:id="rId71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7B7"/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037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-2460" y="-7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08250704773013"/>
          <c:y val="0.11091786314500482"/>
          <c:w val="0.80600758238553516"/>
          <c:h val="0.73818588376016492"/>
        </c:manualLayout>
      </c:layout>
      <c:scatterChart>
        <c:scatterStyle val="smoothMarker"/>
        <c:varyColors val="0"/>
        <c:ser>
          <c:idx val="0"/>
          <c:order val="0"/>
          <c:tx>
            <c:v>4.22 K</c:v>
          </c:tx>
          <c:spPr>
            <a:ln w="12700"/>
          </c:spPr>
          <c:xVal>
            <c:numRef>
              <c:f>'J 2400 Load Lines'!$A$18:$A$29</c:f>
              <c:numCache>
                <c:formatCode>General</c:formatCode>
                <c:ptCount val="12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  <c:pt idx="8">
                  <c:v>6</c:v>
                </c:pt>
                <c:pt idx="9">
                  <c:v>6.5</c:v>
                </c:pt>
                <c:pt idx="10">
                  <c:v>7</c:v>
                </c:pt>
                <c:pt idx="11">
                  <c:v>7.5</c:v>
                </c:pt>
              </c:numCache>
            </c:numRef>
          </c:xVal>
          <c:yVal>
            <c:numRef>
              <c:f>'J 2400 Load Lines'!$F$18:$F$29</c:f>
              <c:numCache>
                <c:formatCode>0</c:formatCode>
                <c:ptCount val="12"/>
                <c:pt idx="0">
                  <c:v>9244.3465924739485</c:v>
                </c:pt>
                <c:pt idx="1">
                  <c:v>8674.4752811943745</c:v>
                </c:pt>
                <c:pt idx="2">
                  <c:v>8108.2322752861919</c:v>
                </c:pt>
                <c:pt idx="3">
                  <c:v>7545.8610690853147</c:v>
                </c:pt>
                <c:pt idx="4">
                  <c:v>6987.6329543219217</c:v>
                </c:pt>
                <c:pt idx="5">
                  <c:v>6433.8516226822603</c:v>
                </c:pt>
                <c:pt idx="6">
                  <c:v>5884.8587901079536</c:v>
                </c:pt>
                <c:pt idx="7">
                  <c:v>5341.0411331941405</c:v>
                </c:pt>
                <c:pt idx="8">
                  <c:v>4802.8389305700639</c:v>
                </c:pt>
                <c:pt idx="9">
                  <c:v>4270.7569487363926</c:v>
                </c:pt>
                <c:pt idx="10">
                  <c:v>3745.3783252282565</c:v>
                </c:pt>
                <c:pt idx="11">
                  <c:v>3227.3825188442834</c:v>
                </c:pt>
              </c:numCache>
            </c:numRef>
          </c:yVal>
          <c:smooth val="1"/>
        </c:ser>
        <c:ser>
          <c:idx val="1"/>
          <c:order val="1"/>
          <c:tx>
            <c:v>5 K</c:v>
          </c:tx>
          <c:spPr>
            <a:ln w="12700"/>
          </c:spPr>
          <c:xVal>
            <c:numRef>
              <c:f>'J 2400 Load Lines'!$A$31:$A$40</c:f>
              <c:numCache>
                <c:formatCode>General</c:formatCode>
                <c:ptCount val="10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  <c:pt idx="8">
                  <c:v>6</c:v>
                </c:pt>
                <c:pt idx="9">
                  <c:v>6.5</c:v>
                </c:pt>
              </c:numCache>
            </c:numRef>
          </c:xVal>
          <c:yVal>
            <c:numRef>
              <c:f>'J 2400 Load Lines'!$F$31:$F$40</c:f>
              <c:numCache>
                <c:formatCode>0</c:formatCode>
                <c:ptCount val="10"/>
                <c:pt idx="0">
                  <c:v>7484.4984467297299</c:v>
                </c:pt>
                <c:pt idx="1">
                  <c:v>6942.7000421619705</c:v>
                </c:pt>
                <c:pt idx="2">
                  <c:v>6405.2005776077094</c:v>
                </c:pt>
                <c:pt idx="3">
                  <c:v>5872.2885534649486</c:v>
                </c:pt>
                <c:pt idx="4">
                  <c:v>5344.2854054329509</c:v>
                </c:pt>
                <c:pt idx="5">
                  <c:v>4821.5509577845223</c:v>
                </c:pt>
                <c:pt idx="6">
                  <c:v>4304.4900872277467</c:v>
                </c:pt>
                <c:pt idx="7">
                  <c:v>3793.5609413871912</c:v>
                </c:pt>
                <c:pt idx="8">
                  <c:v>3289.2851774065175</c:v>
                </c:pt>
                <c:pt idx="9">
                  <c:v>2792.2608598599727</c:v>
                </c:pt>
              </c:numCache>
            </c:numRef>
          </c:yVal>
          <c:smooth val="1"/>
        </c:ser>
        <c:ser>
          <c:idx val="2"/>
          <c:order val="2"/>
          <c:tx>
            <c:v>6 K</c:v>
          </c:tx>
          <c:spPr>
            <a:ln w="12700"/>
          </c:spPr>
          <c:xVal>
            <c:numRef>
              <c:f>'J 2400 Load Lines'!$A$42:$A$50</c:f>
              <c:numCache>
                <c:formatCode>General</c:formatCode>
                <c:ptCount val="9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  <c:pt idx="8">
                  <c:v>6</c:v>
                </c:pt>
              </c:numCache>
            </c:numRef>
          </c:xVal>
          <c:yVal>
            <c:numRef>
              <c:f>'J 2400 Load Lines'!$F$42:$F$50</c:f>
              <c:numCache>
                <c:formatCode>0</c:formatCode>
                <c:ptCount val="9"/>
                <c:pt idx="0">
                  <c:v>5228.282875262782</c:v>
                </c:pt>
                <c:pt idx="1">
                  <c:v>4722.4753767358134</c:v>
                </c:pt>
                <c:pt idx="2">
                  <c:v>4221.8266062250423</c:v>
                </c:pt>
                <c:pt idx="3">
                  <c:v>3726.6827642080711</c:v>
                </c:pt>
                <c:pt idx="4">
                  <c:v>3237.4295735240153</c:v>
                </c:pt>
                <c:pt idx="5">
                  <c:v>2754.4988233002423</c:v>
                </c:pt>
                <c:pt idx="6">
                  <c:v>2278.3763655864536</c:v>
                </c:pt>
                <c:pt idx="7">
                  <c:v>1809.6119775321304</c:v>
                </c:pt>
                <c:pt idx="8">
                  <c:v>1348.8316477096639</c:v>
                </c:pt>
              </c:numCache>
            </c:numRef>
          </c:yVal>
          <c:smooth val="1"/>
        </c:ser>
        <c:ser>
          <c:idx val="3"/>
          <c:order val="3"/>
          <c:tx>
            <c:v>7 K</c:v>
          </c:tx>
          <c:spPr>
            <a:ln w="12700"/>
          </c:spPr>
          <c:xVal>
            <c:numRef>
              <c:f>'J 2400 Load Lines'!$A$52:$A$60</c:f>
              <c:numCache>
                <c:formatCode>General</c:formatCode>
                <c:ptCount val="9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</c:numCache>
            </c:numRef>
          </c:xVal>
          <c:yVal>
            <c:numRef>
              <c:f>'J 2400 Load Lines'!$F$52:$F$60</c:f>
              <c:numCache>
                <c:formatCode>0</c:formatCode>
                <c:ptCount val="9"/>
                <c:pt idx="0">
                  <c:v>2972.0673037958322</c:v>
                </c:pt>
                <c:pt idx="1">
                  <c:v>2502.2507113096535</c:v>
                </c:pt>
                <c:pt idx="2">
                  <c:v>2038.452634842374</c:v>
                </c:pt>
                <c:pt idx="3">
                  <c:v>1581.0769749511937</c:v>
                </c:pt>
                <c:pt idx="4">
                  <c:v>1130.5737416150787</c:v>
                </c:pt>
                <c:pt idx="5">
                  <c:v>687.44668881596442</c:v>
                </c:pt>
                <c:pt idx="6">
                  <c:v>252.26264394516053</c:v>
                </c:pt>
              </c:numCache>
            </c:numRef>
          </c:yVal>
          <c:smooth val="1"/>
        </c:ser>
        <c:ser>
          <c:idx val="4"/>
          <c:order val="4"/>
          <c:tx>
            <c:v>Load line of TS coil #1</c:v>
          </c:tx>
          <c:dPt>
            <c:idx val="2"/>
            <c:bubble3D val="0"/>
            <c:spPr>
              <a:ln>
                <a:prstDash val="sysDot"/>
              </a:ln>
            </c:spPr>
          </c:dPt>
          <c:xVal>
            <c:numRef>
              <c:f>'J 2400 Load Lines'!$J$6:$J$8</c:f>
              <c:numCache>
                <c:formatCode>General</c:formatCode>
                <c:ptCount val="3"/>
                <c:pt idx="0">
                  <c:v>0</c:v>
                </c:pt>
                <c:pt idx="1">
                  <c:v>2.6</c:v>
                </c:pt>
                <c:pt idx="2">
                  <c:v>6.5</c:v>
                </c:pt>
              </c:numCache>
            </c:numRef>
          </c:xVal>
          <c:yVal>
            <c:numRef>
              <c:f>'J 2400 Load Lines'!$K$6:$K$8</c:f>
              <c:numCache>
                <c:formatCode>General</c:formatCode>
                <c:ptCount val="3"/>
                <c:pt idx="0">
                  <c:v>0</c:v>
                </c:pt>
                <c:pt idx="1">
                  <c:v>1730</c:v>
                </c:pt>
                <c:pt idx="2">
                  <c:v>4325</c:v>
                </c:pt>
              </c:numCache>
            </c:numRef>
          </c:yVal>
          <c:smooth val="1"/>
        </c:ser>
        <c:ser>
          <c:idx val="5"/>
          <c:order val="5"/>
          <c:tx>
            <c:v>Load line of TS coil #20 (B max)</c:v>
          </c:tx>
          <c:dPt>
            <c:idx val="2"/>
            <c:bubble3D val="0"/>
            <c:spPr>
              <a:ln>
                <a:prstDash val="sysDot"/>
              </a:ln>
            </c:spPr>
          </c:dPt>
          <c:xVal>
            <c:numRef>
              <c:f>'J 2400 Load Lines'!$L$6:$L$8</c:f>
              <c:numCache>
                <c:formatCode>General</c:formatCode>
                <c:ptCount val="3"/>
                <c:pt idx="0">
                  <c:v>0</c:v>
                </c:pt>
                <c:pt idx="1">
                  <c:v>3.4</c:v>
                </c:pt>
                <c:pt idx="2">
                  <c:v>7.14</c:v>
                </c:pt>
              </c:numCache>
            </c:numRef>
          </c:xVal>
          <c:yVal>
            <c:numRef>
              <c:f>'J 2400 Load Lines'!$M$6:$M$8</c:f>
              <c:numCache>
                <c:formatCode>General</c:formatCode>
                <c:ptCount val="3"/>
                <c:pt idx="0">
                  <c:v>0</c:v>
                </c:pt>
                <c:pt idx="1">
                  <c:v>1730</c:v>
                </c:pt>
                <c:pt idx="2">
                  <c:v>3633</c:v>
                </c:pt>
              </c:numCache>
            </c:numRef>
          </c:yVal>
          <c:smooth val="1"/>
        </c:ser>
        <c:ser>
          <c:idx val="6"/>
          <c:order val="6"/>
          <c:tx>
            <c:v>Load line of last TS coil (B min)</c:v>
          </c:tx>
          <c:dPt>
            <c:idx val="2"/>
            <c:bubble3D val="0"/>
            <c:spPr>
              <a:ln>
                <a:prstDash val="sysDot"/>
              </a:ln>
            </c:spPr>
          </c:dPt>
          <c:xVal>
            <c:numRef>
              <c:f>'J 2400 Load Lines'!$N$6:$N$8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5.8</c:v>
                </c:pt>
              </c:numCache>
            </c:numRef>
          </c:xVal>
          <c:yVal>
            <c:numRef>
              <c:f>'J 2400 Load Lines'!$O$6:$O$8</c:f>
              <c:numCache>
                <c:formatCode>General</c:formatCode>
                <c:ptCount val="3"/>
                <c:pt idx="0">
                  <c:v>0</c:v>
                </c:pt>
                <c:pt idx="1">
                  <c:v>1730</c:v>
                </c:pt>
                <c:pt idx="2">
                  <c:v>5017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466432"/>
        <c:axId val="140480896"/>
      </c:scatterChart>
      <c:valAx>
        <c:axId val="140466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Magnetic Field (T)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0480896"/>
        <c:crosses val="autoZero"/>
        <c:crossBetween val="midCat"/>
      </c:valAx>
      <c:valAx>
        <c:axId val="1404808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Cable critical current (A)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crossAx val="140466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0662632448721685"/>
          <c:y val="2.4730692447227878E-2"/>
          <c:w val="0.27926047438514634"/>
          <c:h val="0.3697901275854031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DBFF2-EAFC-446E-8C89-E748F6F6ED3E}" type="doc">
      <dgm:prSet loTypeId="urn:microsoft.com/office/officeart/2005/8/layout/hierarchy6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E0453B1-219F-427F-A916-7C0725812871}">
      <dgm:prSet phldrT="[Text]" custT="1"/>
      <dgm:spPr/>
      <dgm:t>
        <a:bodyPr/>
        <a:lstStyle/>
        <a:p>
          <a:r>
            <a:rPr lang="en-US" sz="900" b="1" dirty="0" smtClean="0"/>
            <a:t>WBS 4</a:t>
          </a:r>
        </a:p>
        <a:p>
          <a:r>
            <a:rPr lang="en-US" sz="900" b="1" dirty="0" smtClean="0"/>
            <a:t>Solenoids</a:t>
          </a:r>
        </a:p>
        <a:p>
          <a:r>
            <a:rPr lang="en-US" sz="900" dirty="0" smtClean="0"/>
            <a:t>M. </a:t>
          </a:r>
          <a:r>
            <a:rPr lang="en-US" sz="900" dirty="0" err="1" smtClean="0"/>
            <a:t>Lamm</a:t>
          </a:r>
          <a:endParaRPr lang="en-US" sz="900" dirty="0"/>
        </a:p>
      </dgm:t>
    </dgm:pt>
    <dgm:pt modelId="{449E3C9D-CE20-45B2-A28E-E6A4446B9E17}" type="parTrans" cxnId="{544A5F29-EC21-4099-91A2-D2B338CAB3BA}">
      <dgm:prSet/>
      <dgm:spPr/>
      <dgm:t>
        <a:bodyPr/>
        <a:lstStyle/>
        <a:p>
          <a:endParaRPr lang="en-US" sz="900"/>
        </a:p>
      </dgm:t>
    </dgm:pt>
    <dgm:pt modelId="{9A77E80E-A4DE-4C5C-8CF7-6C5F8282B1E2}" type="sibTrans" cxnId="{544A5F29-EC21-4099-91A2-D2B338CAB3BA}">
      <dgm:prSet/>
      <dgm:spPr/>
      <dgm:t>
        <a:bodyPr/>
        <a:lstStyle/>
        <a:p>
          <a:endParaRPr lang="en-US" sz="900"/>
        </a:p>
      </dgm:t>
    </dgm:pt>
    <dgm:pt modelId="{8F82AA64-2AC7-4413-84CE-58B25D6CB4C2}">
      <dgm:prSet phldrT="[Text]" custT="1"/>
      <dgm:spPr/>
      <dgm:t>
        <a:bodyPr/>
        <a:lstStyle/>
        <a:p>
          <a:r>
            <a:rPr lang="en-US" sz="900" b="1" dirty="0" smtClean="0"/>
            <a:t>WBS 4.3</a:t>
          </a:r>
        </a:p>
        <a:p>
          <a:r>
            <a:rPr lang="en-US" sz="900" b="1" dirty="0" smtClean="0"/>
            <a:t>Transport Solenoid</a:t>
          </a:r>
        </a:p>
        <a:p>
          <a:r>
            <a:rPr lang="en-US" sz="900" dirty="0" smtClean="0"/>
            <a:t>M. Lopes</a:t>
          </a:r>
        </a:p>
        <a:p>
          <a:r>
            <a:rPr lang="en-US" sz="900" dirty="0" smtClean="0"/>
            <a:t>G. </a:t>
          </a:r>
          <a:r>
            <a:rPr lang="en-US" sz="900" dirty="0" err="1" smtClean="0"/>
            <a:t>Ambrosio</a:t>
          </a:r>
          <a:r>
            <a:rPr lang="en-US" sz="900" dirty="0" smtClean="0"/>
            <a:t> (D)</a:t>
          </a:r>
        </a:p>
      </dgm:t>
    </dgm:pt>
    <dgm:pt modelId="{632002AA-9FE8-4907-8730-37D6937A5E1C}" type="parTrans" cxnId="{B124082D-FDEE-4835-BC2E-222F82C84D6B}">
      <dgm:prSet/>
      <dgm:spPr/>
      <dgm:t>
        <a:bodyPr/>
        <a:lstStyle/>
        <a:p>
          <a:endParaRPr lang="en-US" sz="900"/>
        </a:p>
      </dgm:t>
    </dgm:pt>
    <dgm:pt modelId="{834954E6-CD20-4B3C-B792-C6FD334B5594}" type="sibTrans" cxnId="{B124082D-FDEE-4835-BC2E-222F82C84D6B}">
      <dgm:prSet/>
      <dgm:spPr/>
      <dgm:t>
        <a:bodyPr/>
        <a:lstStyle/>
        <a:p>
          <a:endParaRPr lang="en-US" sz="900"/>
        </a:p>
      </dgm:t>
    </dgm:pt>
    <dgm:pt modelId="{89C0AFB6-22EB-4951-9342-49EF134AB5D3}">
      <dgm:prSet phldrT="[Text]" custT="1"/>
      <dgm:spPr/>
      <dgm:t>
        <a:bodyPr/>
        <a:lstStyle/>
        <a:p>
          <a:r>
            <a:rPr lang="en-US" sz="900" b="1" smtClean="0"/>
            <a:t>4.3.1</a:t>
          </a:r>
        </a:p>
        <a:p>
          <a:r>
            <a:rPr lang="en-US" sz="900" b="1" smtClean="0"/>
            <a:t>Conducto</a:t>
          </a:r>
          <a:r>
            <a:rPr lang="en-US" sz="900" smtClean="0"/>
            <a:t>r</a:t>
          </a:r>
          <a:br>
            <a:rPr lang="en-US" sz="900" smtClean="0"/>
          </a:br>
          <a:r>
            <a:rPr lang="en-US" sz="900" smtClean="0"/>
            <a:t>V. Lombardo</a:t>
          </a:r>
          <a:endParaRPr lang="en-US" sz="900" dirty="0"/>
        </a:p>
      </dgm:t>
    </dgm:pt>
    <dgm:pt modelId="{A3D77EFA-D736-4177-9175-CD81C27ACB14}" type="parTrans" cxnId="{FD026588-788E-4FC2-B351-7FADE8317C2F}">
      <dgm:prSet/>
      <dgm:spPr/>
      <dgm:t>
        <a:bodyPr/>
        <a:lstStyle/>
        <a:p>
          <a:endParaRPr lang="en-US" sz="900"/>
        </a:p>
      </dgm:t>
    </dgm:pt>
    <dgm:pt modelId="{0AEFA6DC-7285-497D-81AF-B4123CC1FE45}" type="sibTrans" cxnId="{FD026588-788E-4FC2-B351-7FADE8317C2F}">
      <dgm:prSet/>
      <dgm:spPr/>
      <dgm:t>
        <a:bodyPr/>
        <a:lstStyle/>
        <a:p>
          <a:endParaRPr lang="en-US" sz="900"/>
        </a:p>
      </dgm:t>
    </dgm:pt>
    <dgm:pt modelId="{F06E57D3-26B1-4FDE-8DE1-17CFAA79F7D4}">
      <dgm:prSet phldrT="[Text]" custT="1"/>
      <dgm:spPr/>
      <dgm:t>
        <a:bodyPr/>
        <a:lstStyle/>
        <a:p>
          <a:r>
            <a:rPr lang="en-US" sz="900" b="1" smtClean="0"/>
            <a:t>4.3.2</a:t>
          </a:r>
        </a:p>
        <a:p>
          <a:r>
            <a:rPr lang="en-US" sz="900" b="1" smtClean="0"/>
            <a:t>Cold Mass Design</a:t>
          </a:r>
          <a:br>
            <a:rPr lang="en-US" sz="900" b="1" smtClean="0"/>
          </a:br>
          <a:r>
            <a:rPr lang="en-US" sz="900" smtClean="0"/>
            <a:t>D. Evbota</a:t>
          </a:r>
          <a:endParaRPr lang="en-US" sz="900" dirty="0"/>
        </a:p>
      </dgm:t>
    </dgm:pt>
    <dgm:pt modelId="{19293D0C-CDAC-412F-BBF2-42F7A5B9D61B}" type="parTrans" cxnId="{C5952F01-3DF7-4370-B5A0-BE58FD2A6CC6}">
      <dgm:prSet/>
      <dgm:spPr/>
      <dgm:t>
        <a:bodyPr/>
        <a:lstStyle/>
        <a:p>
          <a:endParaRPr lang="en-US" sz="900"/>
        </a:p>
      </dgm:t>
    </dgm:pt>
    <dgm:pt modelId="{7AB7160D-301E-44C1-9978-93207FFD881B}" type="sibTrans" cxnId="{C5952F01-3DF7-4370-B5A0-BE58FD2A6CC6}">
      <dgm:prSet/>
      <dgm:spPr/>
      <dgm:t>
        <a:bodyPr/>
        <a:lstStyle/>
        <a:p>
          <a:endParaRPr lang="en-US" sz="900"/>
        </a:p>
      </dgm:t>
    </dgm:pt>
    <dgm:pt modelId="{07F2A885-8C1C-499A-B117-A07E18AA5793}">
      <dgm:prSet phldrT="[Text]" custT="1"/>
      <dgm:spPr/>
      <dgm:t>
        <a:bodyPr/>
        <a:lstStyle/>
        <a:p>
          <a:r>
            <a:rPr lang="en-US" sz="900" b="1" smtClean="0"/>
            <a:t>4.3.3</a:t>
          </a:r>
        </a:p>
        <a:p>
          <a:r>
            <a:rPr lang="en-US" sz="900" b="1" smtClean="0"/>
            <a:t>Cryostat Design</a:t>
          </a:r>
          <a:br>
            <a:rPr lang="en-US" sz="900" b="1" smtClean="0"/>
          </a:br>
          <a:r>
            <a:rPr lang="en-US" sz="900" smtClean="0"/>
            <a:t>T. Nicol</a:t>
          </a:r>
          <a:endParaRPr lang="en-US" sz="900" dirty="0"/>
        </a:p>
      </dgm:t>
    </dgm:pt>
    <dgm:pt modelId="{2082A91D-7AF8-4711-B520-A93997491F2C}" type="parTrans" cxnId="{1F03C35D-E98B-4345-B789-86620A3C210E}">
      <dgm:prSet/>
      <dgm:spPr/>
      <dgm:t>
        <a:bodyPr/>
        <a:lstStyle/>
        <a:p>
          <a:endParaRPr lang="en-US" sz="900"/>
        </a:p>
      </dgm:t>
    </dgm:pt>
    <dgm:pt modelId="{99023A2C-C8FC-47F5-B071-A739810E2FF6}" type="sibTrans" cxnId="{1F03C35D-E98B-4345-B789-86620A3C210E}">
      <dgm:prSet/>
      <dgm:spPr/>
      <dgm:t>
        <a:bodyPr/>
        <a:lstStyle/>
        <a:p>
          <a:endParaRPr lang="en-US" sz="900"/>
        </a:p>
      </dgm:t>
    </dgm:pt>
    <dgm:pt modelId="{56F5C6B3-C9D4-4E8D-AFE0-83B3DD58650D}">
      <dgm:prSet phldrT="[Text]" custT="1"/>
      <dgm:spPr/>
      <dgm:t>
        <a:bodyPr/>
        <a:lstStyle/>
        <a:p>
          <a:r>
            <a:rPr lang="en-US" sz="900" b="1" dirty="0" smtClean="0"/>
            <a:t>4.3.4</a:t>
          </a:r>
        </a:p>
        <a:p>
          <a:r>
            <a:rPr lang="en-US" sz="900" b="1" dirty="0" smtClean="0"/>
            <a:t>Magnet Assembly</a:t>
          </a:r>
          <a:r>
            <a:rPr lang="en-US" sz="900" dirty="0" smtClean="0"/>
            <a:t/>
          </a:r>
          <a:br>
            <a:rPr lang="en-US" sz="900" dirty="0" smtClean="0"/>
          </a:br>
          <a:r>
            <a:rPr lang="en-US" sz="900" dirty="0" smtClean="0"/>
            <a:t>D. </a:t>
          </a:r>
          <a:r>
            <a:rPr lang="en-US" sz="900" dirty="0" err="1" smtClean="0"/>
            <a:t>Evbota</a:t>
          </a:r>
          <a:r>
            <a:rPr lang="en-US" sz="900" dirty="0" smtClean="0"/>
            <a:t> &amp;</a:t>
          </a:r>
          <a:br>
            <a:rPr lang="en-US" sz="900" dirty="0" smtClean="0"/>
          </a:br>
          <a:r>
            <a:rPr lang="en-US" sz="900" dirty="0" smtClean="0"/>
            <a:t>T. </a:t>
          </a:r>
          <a:r>
            <a:rPr lang="en-US" sz="900" dirty="0" err="1" smtClean="0"/>
            <a:t>Nicol</a:t>
          </a:r>
          <a:endParaRPr lang="en-US" sz="900" dirty="0"/>
        </a:p>
      </dgm:t>
    </dgm:pt>
    <dgm:pt modelId="{8EFFF075-823E-48DF-ABD9-2109C238C970}" type="parTrans" cxnId="{300F72F8-F526-4465-BB06-A4D849F68D41}">
      <dgm:prSet/>
      <dgm:spPr/>
      <dgm:t>
        <a:bodyPr/>
        <a:lstStyle/>
        <a:p>
          <a:endParaRPr lang="en-US" sz="900"/>
        </a:p>
      </dgm:t>
    </dgm:pt>
    <dgm:pt modelId="{73F90336-00BD-4C67-A7C1-1A2CEA5F66E2}" type="sibTrans" cxnId="{300F72F8-F526-4465-BB06-A4D849F68D41}">
      <dgm:prSet/>
      <dgm:spPr/>
      <dgm:t>
        <a:bodyPr/>
        <a:lstStyle/>
        <a:p>
          <a:endParaRPr lang="en-US" sz="900"/>
        </a:p>
      </dgm:t>
    </dgm:pt>
    <dgm:pt modelId="{EF7288F1-1C0A-4DAB-AE3D-DD10B7B4B24B}">
      <dgm:prSet phldrT="[Text]" custT="1"/>
      <dgm:spPr/>
      <dgm:t>
        <a:bodyPr/>
        <a:lstStyle/>
        <a:p>
          <a:r>
            <a:rPr lang="en-US" sz="900" b="1" smtClean="0"/>
            <a:t>4.3.5</a:t>
          </a:r>
        </a:p>
        <a:p>
          <a:r>
            <a:rPr lang="en-US" sz="900" b="1" smtClean="0"/>
            <a:t>Magnet support</a:t>
          </a:r>
          <a:r>
            <a:rPr lang="en-US" sz="900" smtClean="0"/>
            <a:t/>
          </a:r>
          <a:br>
            <a:rPr lang="en-US" sz="900" smtClean="0"/>
          </a:br>
          <a:r>
            <a:rPr lang="en-US" sz="900" smtClean="0"/>
            <a:t>J. Brandt</a:t>
          </a:r>
          <a:endParaRPr lang="en-US" sz="900" dirty="0"/>
        </a:p>
      </dgm:t>
    </dgm:pt>
    <dgm:pt modelId="{4DCE1BCE-AE97-423E-9760-DF00E64A771B}" type="parTrans" cxnId="{A44AF9CD-4D0C-4E45-9B58-3072F8557ACF}">
      <dgm:prSet/>
      <dgm:spPr/>
      <dgm:t>
        <a:bodyPr/>
        <a:lstStyle/>
        <a:p>
          <a:endParaRPr lang="en-US" sz="900"/>
        </a:p>
      </dgm:t>
    </dgm:pt>
    <dgm:pt modelId="{17671138-3BA9-429E-98B7-F16F7B558D35}" type="sibTrans" cxnId="{A44AF9CD-4D0C-4E45-9B58-3072F8557ACF}">
      <dgm:prSet/>
      <dgm:spPr/>
      <dgm:t>
        <a:bodyPr/>
        <a:lstStyle/>
        <a:p>
          <a:endParaRPr lang="en-US" sz="900"/>
        </a:p>
      </dgm:t>
    </dgm:pt>
    <dgm:pt modelId="{6DE6AB00-E9CA-4D2E-A964-4BC2A3E0330F}">
      <dgm:prSet phldrT="[Text]" custT="1"/>
      <dgm:spPr/>
      <dgm:t>
        <a:bodyPr/>
        <a:lstStyle/>
        <a:p>
          <a:r>
            <a:rPr lang="en-US" sz="900" b="1" smtClean="0"/>
            <a:t>4.3.6</a:t>
          </a:r>
        </a:p>
        <a:p>
          <a:r>
            <a:rPr lang="en-US" sz="900" b="1" smtClean="0"/>
            <a:t>Interconnects</a:t>
          </a:r>
          <a:br>
            <a:rPr lang="en-US" sz="900" b="1" smtClean="0"/>
          </a:br>
          <a:r>
            <a:rPr lang="en-US" sz="900" smtClean="0"/>
            <a:t>J. Brandt</a:t>
          </a:r>
          <a:endParaRPr lang="en-US" sz="900" dirty="0"/>
        </a:p>
      </dgm:t>
    </dgm:pt>
    <dgm:pt modelId="{22A55465-30B1-4935-B70B-7F3ACA037884}" type="parTrans" cxnId="{D50B67BA-BA80-452A-9589-AB07C1C19BF9}">
      <dgm:prSet/>
      <dgm:spPr/>
      <dgm:t>
        <a:bodyPr/>
        <a:lstStyle/>
        <a:p>
          <a:endParaRPr lang="en-US" sz="900"/>
        </a:p>
      </dgm:t>
    </dgm:pt>
    <dgm:pt modelId="{06D0D276-2B87-4CFB-9DAE-68AFB6C4CE6A}" type="sibTrans" cxnId="{D50B67BA-BA80-452A-9589-AB07C1C19BF9}">
      <dgm:prSet/>
      <dgm:spPr/>
      <dgm:t>
        <a:bodyPr/>
        <a:lstStyle/>
        <a:p>
          <a:endParaRPr lang="en-US" sz="900"/>
        </a:p>
      </dgm:t>
    </dgm:pt>
    <dgm:pt modelId="{AB190217-9428-4D06-9EFF-D1A4E7049294}">
      <dgm:prSet phldrT="[Text]" custT="1"/>
      <dgm:spPr/>
      <dgm:t>
        <a:bodyPr/>
        <a:lstStyle/>
        <a:p>
          <a:r>
            <a:rPr lang="en-US" sz="900" b="1" smtClean="0"/>
            <a:t>4.3.7</a:t>
          </a:r>
        </a:p>
        <a:p>
          <a:r>
            <a:rPr lang="en-US" sz="900" b="1" smtClean="0"/>
            <a:t>Test Cryostat</a:t>
          </a:r>
          <a:br>
            <a:rPr lang="en-US" sz="900" b="1" smtClean="0"/>
          </a:br>
          <a:r>
            <a:rPr lang="en-US" sz="900" smtClean="0"/>
            <a:t>L. Kokoska</a:t>
          </a:r>
          <a:endParaRPr lang="en-US" sz="900" dirty="0"/>
        </a:p>
      </dgm:t>
    </dgm:pt>
    <dgm:pt modelId="{1C11C483-ABDB-4AFF-8FEB-C3B93937634E}" type="parTrans" cxnId="{F2B33828-86EA-46B5-B3EF-3CD03F4DAE2E}">
      <dgm:prSet/>
      <dgm:spPr/>
      <dgm:t>
        <a:bodyPr/>
        <a:lstStyle/>
        <a:p>
          <a:endParaRPr lang="en-US" sz="900"/>
        </a:p>
      </dgm:t>
    </dgm:pt>
    <dgm:pt modelId="{6A681F9D-49BD-4EEC-A8CC-9FA495B9E479}" type="sibTrans" cxnId="{F2B33828-86EA-46B5-B3EF-3CD03F4DAE2E}">
      <dgm:prSet/>
      <dgm:spPr/>
      <dgm:t>
        <a:bodyPr/>
        <a:lstStyle/>
        <a:p>
          <a:endParaRPr lang="en-US" sz="900"/>
        </a:p>
      </dgm:t>
    </dgm:pt>
    <dgm:pt modelId="{591B0BB3-215D-4F86-A4D9-D6B1A03683EC}">
      <dgm:prSet phldrT="[Text]" custT="1"/>
      <dgm:spPr/>
      <dgm:t>
        <a:bodyPr/>
        <a:lstStyle/>
        <a:p>
          <a:r>
            <a:rPr lang="en-US" sz="900" b="1" smtClean="0"/>
            <a:t>Module testing</a:t>
          </a:r>
          <a:br>
            <a:rPr lang="en-US" sz="900" b="1" smtClean="0"/>
          </a:br>
          <a:r>
            <a:rPr lang="en-US" sz="900" smtClean="0"/>
            <a:t>M. Tartaglia</a:t>
          </a:r>
          <a:endParaRPr lang="en-US" sz="900" dirty="0"/>
        </a:p>
      </dgm:t>
    </dgm:pt>
    <dgm:pt modelId="{37EC957D-826D-4723-A747-E23E6EB9FB5E}" type="parTrans" cxnId="{6F368721-AF54-489E-867C-434938177980}">
      <dgm:prSet/>
      <dgm:spPr/>
      <dgm:t>
        <a:bodyPr/>
        <a:lstStyle/>
        <a:p>
          <a:endParaRPr lang="en-US" sz="900"/>
        </a:p>
      </dgm:t>
    </dgm:pt>
    <dgm:pt modelId="{78D41D3E-6445-4C13-8BCF-15393D5FD3B3}" type="sibTrans" cxnId="{6F368721-AF54-489E-867C-434938177980}">
      <dgm:prSet/>
      <dgm:spPr/>
      <dgm:t>
        <a:bodyPr/>
        <a:lstStyle/>
        <a:p>
          <a:endParaRPr lang="en-US" sz="900"/>
        </a:p>
      </dgm:t>
    </dgm:pt>
    <dgm:pt modelId="{2D14E9CA-F7E1-48B4-9499-80A76D2524C1}" type="pres">
      <dgm:prSet presAssocID="{1ECDBFF2-EAFC-446E-8C89-E748F6F6ED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7BB3E6-4F5E-4032-83E4-EB29E60D6B0C}" type="pres">
      <dgm:prSet presAssocID="{1ECDBFF2-EAFC-446E-8C89-E748F6F6ED3E}" presName="hierFlow" presStyleCnt="0"/>
      <dgm:spPr/>
      <dgm:t>
        <a:bodyPr/>
        <a:lstStyle/>
        <a:p>
          <a:endParaRPr lang="en-US"/>
        </a:p>
      </dgm:t>
    </dgm:pt>
    <dgm:pt modelId="{604CD69C-E98D-4E00-A184-460218912143}" type="pres">
      <dgm:prSet presAssocID="{1ECDBFF2-EAFC-446E-8C89-E748F6F6ED3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D27FC2E-10A1-4D09-B581-4A11D57341DB}" type="pres">
      <dgm:prSet presAssocID="{BE0453B1-219F-427F-A916-7C0725812871}" presName="Name14" presStyleCnt="0"/>
      <dgm:spPr/>
      <dgm:t>
        <a:bodyPr/>
        <a:lstStyle/>
        <a:p>
          <a:endParaRPr lang="en-US"/>
        </a:p>
      </dgm:t>
    </dgm:pt>
    <dgm:pt modelId="{1DC59BFF-FC7D-42A7-BDB5-AFCA14D04378}" type="pres">
      <dgm:prSet presAssocID="{BE0453B1-219F-427F-A916-7C0725812871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E8393C-04FD-40DC-AC99-A85DC65AF05B}" type="pres">
      <dgm:prSet presAssocID="{BE0453B1-219F-427F-A916-7C0725812871}" presName="hierChild2" presStyleCnt="0"/>
      <dgm:spPr/>
      <dgm:t>
        <a:bodyPr/>
        <a:lstStyle/>
        <a:p>
          <a:endParaRPr lang="en-US"/>
        </a:p>
      </dgm:t>
    </dgm:pt>
    <dgm:pt modelId="{DFAF89D3-E025-475F-94FE-ED386B61A42A}" type="pres">
      <dgm:prSet presAssocID="{632002AA-9FE8-4907-8730-37D6937A5E1C}" presName="Name19" presStyleLbl="parChTrans1D2" presStyleIdx="0" presStyleCnt="1"/>
      <dgm:spPr/>
      <dgm:t>
        <a:bodyPr/>
        <a:lstStyle/>
        <a:p>
          <a:endParaRPr lang="en-US"/>
        </a:p>
      </dgm:t>
    </dgm:pt>
    <dgm:pt modelId="{1550C3B7-E046-4141-A657-F92F17C4FA00}" type="pres">
      <dgm:prSet presAssocID="{8F82AA64-2AC7-4413-84CE-58B25D6CB4C2}" presName="Name21" presStyleCnt="0"/>
      <dgm:spPr/>
      <dgm:t>
        <a:bodyPr/>
        <a:lstStyle/>
        <a:p>
          <a:endParaRPr lang="en-US"/>
        </a:p>
      </dgm:t>
    </dgm:pt>
    <dgm:pt modelId="{7696D33B-741E-4943-A300-3D0C06AC0388}" type="pres">
      <dgm:prSet presAssocID="{8F82AA64-2AC7-4413-84CE-58B25D6CB4C2}" presName="level2Shape" presStyleLbl="node2" presStyleIdx="0" presStyleCnt="1" custScaleX="147346"/>
      <dgm:spPr/>
      <dgm:t>
        <a:bodyPr/>
        <a:lstStyle/>
        <a:p>
          <a:endParaRPr lang="en-US"/>
        </a:p>
      </dgm:t>
    </dgm:pt>
    <dgm:pt modelId="{96AF89B3-F0D2-44E6-B592-DBF9935B0DCC}" type="pres">
      <dgm:prSet presAssocID="{8F82AA64-2AC7-4413-84CE-58B25D6CB4C2}" presName="hierChild3" presStyleCnt="0"/>
      <dgm:spPr/>
      <dgm:t>
        <a:bodyPr/>
        <a:lstStyle/>
        <a:p>
          <a:endParaRPr lang="en-US"/>
        </a:p>
      </dgm:t>
    </dgm:pt>
    <dgm:pt modelId="{017B4332-A911-4084-A0F4-57C474696F6F}" type="pres">
      <dgm:prSet presAssocID="{A3D77EFA-D736-4177-9175-CD81C27ACB14}" presName="Name19" presStyleLbl="parChTrans1D3" presStyleIdx="0" presStyleCnt="7"/>
      <dgm:spPr/>
      <dgm:t>
        <a:bodyPr/>
        <a:lstStyle/>
        <a:p>
          <a:endParaRPr lang="en-US"/>
        </a:p>
      </dgm:t>
    </dgm:pt>
    <dgm:pt modelId="{D9870D43-77B6-4090-957A-8A20CC8BE7CE}" type="pres">
      <dgm:prSet presAssocID="{89C0AFB6-22EB-4951-9342-49EF134AB5D3}" presName="Name21" presStyleCnt="0"/>
      <dgm:spPr/>
      <dgm:t>
        <a:bodyPr/>
        <a:lstStyle/>
        <a:p>
          <a:endParaRPr lang="en-US"/>
        </a:p>
      </dgm:t>
    </dgm:pt>
    <dgm:pt modelId="{8B6CD9C1-1201-4C6C-B49E-649F8BFA68CD}" type="pres">
      <dgm:prSet presAssocID="{89C0AFB6-22EB-4951-9342-49EF134AB5D3}" presName="level2Shape" presStyleLbl="node3" presStyleIdx="0" presStyleCnt="7"/>
      <dgm:spPr/>
      <dgm:t>
        <a:bodyPr/>
        <a:lstStyle/>
        <a:p>
          <a:endParaRPr lang="en-US"/>
        </a:p>
      </dgm:t>
    </dgm:pt>
    <dgm:pt modelId="{1DCC61EE-EBE6-49A8-8C6E-1D9B9FD3E1CB}" type="pres">
      <dgm:prSet presAssocID="{89C0AFB6-22EB-4951-9342-49EF134AB5D3}" presName="hierChild3" presStyleCnt="0"/>
      <dgm:spPr/>
      <dgm:t>
        <a:bodyPr/>
        <a:lstStyle/>
        <a:p>
          <a:endParaRPr lang="en-US"/>
        </a:p>
      </dgm:t>
    </dgm:pt>
    <dgm:pt modelId="{7DE2B112-647A-4D96-9AFE-03CA6820157E}" type="pres">
      <dgm:prSet presAssocID="{19293D0C-CDAC-412F-BBF2-42F7A5B9D61B}" presName="Name19" presStyleLbl="parChTrans1D3" presStyleIdx="1" presStyleCnt="7"/>
      <dgm:spPr/>
      <dgm:t>
        <a:bodyPr/>
        <a:lstStyle/>
        <a:p>
          <a:endParaRPr lang="en-US"/>
        </a:p>
      </dgm:t>
    </dgm:pt>
    <dgm:pt modelId="{E255123E-8705-4654-B624-76DFBA42DA12}" type="pres">
      <dgm:prSet presAssocID="{F06E57D3-26B1-4FDE-8DE1-17CFAA79F7D4}" presName="Name21" presStyleCnt="0"/>
      <dgm:spPr/>
      <dgm:t>
        <a:bodyPr/>
        <a:lstStyle/>
        <a:p>
          <a:endParaRPr lang="en-US"/>
        </a:p>
      </dgm:t>
    </dgm:pt>
    <dgm:pt modelId="{3C5D5504-05CD-4DA0-9966-7C351EA80A4D}" type="pres">
      <dgm:prSet presAssocID="{F06E57D3-26B1-4FDE-8DE1-17CFAA79F7D4}" presName="level2Shape" presStyleLbl="node3" presStyleIdx="1" presStyleCnt="7"/>
      <dgm:spPr/>
      <dgm:t>
        <a:bodyPr/>
        <a:lstStyle/>
        <a:p>
          <a:endParaRPr lang="en-US"/>
        </a:p>
      </dgm:t>
    </dgm:pt>
    <dgm:pt modelId="{91C47AAB-76B2-4481-9352-D74DE4B3A4FE}" type="pres">
      <dgm:prSet presAssocID="{F06E57D3-26B1-4FDE-8DE1-17CFAA79F7D4}" presName="hierChild3" presStyleCnt="0"/>
      <dgm:spPr/>
      <dgm:t>
        <a:bodyPr/>
        <a:lstStyle/>
        <a:p>
          <a:endParaRPr lang="en-US"/>
        </a:p>
      </dgm:t>
    </dgm:pt>
    <dgm:pt modelId="{D0D4D626-D436-4A0A-8CE6-618D008B6A50}" type="pres">
      <dgm:prSet presAssocID="{37EC957D-826D-4723-A747-E23E6EB9FB5E}" presName="Name19" presStyleLbl="parChTrans1D4" presStyleIdx="0" presStyleCnt="1"/>
      <dgm:spPr/>
      <dgm:t>
        <a:bodyPr/>
        <a:lstStyle/>
        <a:p>
          <a:endParaRPr lang="en-US"/>
        </a:p>
      </dgm:t>
    </dgm:pt>
    <dgm:pt modelId="{B8EF0811-A90E-4074-880E-F8A6369291EA}" type="pres">
      <dgm:prSet presAssocID="{591B0BB3-215D-4F86-A4D9-D6B1A03683EC}" presName="Name21" presStyleCnt="0"/>
      <dgm:spPr/>
      <dgm:t>
        <a:bodyPr/>
        <a:lstStyle/>
        <a:p>
          <a:endParaRPr lang="en-US"/>
        </a:p>
      </dgm:t>
    </dgm:pt>
    <dgm:pt modelId="{CE3156FB-1D39-4A06-9479-DC79803622BC}" type="pres">
      <dgm:prSet presAssocID="{591B0BB3-215D-4F86-A4D9-D6B1A03683EC}" presName="level2Shape" presStyleLbl="node4" presStyleIdx="0" presStyleCnt="1"/>
      <dgm:spPr/>
      <dgm:t>
        <a:bodyPr/>
        <a:lstStyle/>
        <a:p>
          <a:endParaRPr lang="en-US"/>
        </a:p>
      </dgm:t>
    </dgm:pt>
    <dgm:pt modelId="{9D4F8009-F051-465B-BF0D-BC7C4C0983C1}" type="pres">
      <dgm:prSet presAssocID="{591B0BB3-215D-4F86-A4D9-D6B1A03683EC}" presName="hierChild3" presStyleCnt="0"/>
      <dgm:spPr/>
      <dgm:t>
        <a:bodyPr/>
        <a:lstStyle/>
        <a:p>
          <a:endParaRPr lang="en-US"/>
        </a:p>
      </dgm:t>
    </dgm:pt>
    <dgm:pt modelId="{08A481B4-88A4-4E6E-9129-F171F4922C3D}" type="pres">
      <dgm:prSet presAssocID="{2082A91D-7AF8-4711-B520-A93997491F2C}" presName="Name19" presStyleLbl="parChTrans1D3" presStyleIdx="2" presStyleCnt="7"/>
      <dgm:spPr/>
      <dgm:t>
        <a:bodyPr/>
        <a:lstStyle/>
        <a:p>
          <a:endParaRPr lang="en-US"/>
        </a:p>
      </dgm:t>
    </dgm:pt>
    <dgm:pt modelId="{3015C9C2-9C05-45EC-9C5B-15E020CBAB66}" type="pres">
      <dgm:prSet presAssocID="{07F2A885-8C1C-499A-B117-A07E18AA5793}" presName="Name21" presStyleCnt="0"/>
      <dgm:spPr/>
      <dgm:t>
        <a:bodyPr/>
        <a:lstStyle/>
        <a:p>
          <a:endParaRPr lang="en-US"/>
        </a:p>
      </dgm:t>
    </dgm:pt>
    <dgm:pt modelId="{C7F97909-EB67-4752-83FF-BC13ECC092C7}" type="pres">
      <dgm:prSet presAssocID="{07F2A885-8C1C-499A-B117-A07E18AA5793}" presName="level2Shape" presStyleLbl="node3" presStyleIdx="2" presStyleCnt="7"/>
      <dgm:spPr/>
      <dgm:t>
        <a:bodyPr/>
        <a:lstStyle/>
        <a:p>
          <a:endParaRPr lang="en-US"/>
        </a:p>
      </dgm:t>
    </dgm:pt>
    <dgm:pt modelId="{0D5B8808-84DF-4C06-8E4E-AA58C0FC0111}" type="pres">
      <dgm:prSet presAssocID="{07F2A885-8C1C-499A-B117-A07E18AA5793}" presName="hierChild3" presStyleCnt="0"/>
      <dgm:spPr/>
      <dgm:t>
        <a:bodyPr/>
        <a:lstStyle/>
        <a:p>
          <a:endParaRPr lang="en-US"/>
        </a:p>
      </dgm:t>
    </dgm:pt>
    <dgm:pt modelId="{2BF5865E-C18C-4199-9AC6-FA8F8EED4439}" type="pres">
      <dgm:prSet presAssocID="{8EFFF075-823E-48DF-ABD9-2109C238C970}" presName="Name19" presStyleLbl="parChTrans1D3" presStyleIdx="3" presStyleCnt="7"/>
      <dgm:spPr/>
      <dgm:t>
        <a:bodyPr/>
        <a:lstStyle/>
        <a:p>
          <a:endParaRPr lang="en-US"/>
        </a:p>
      </dgm:t>
    </dgm:pt>
    <dgm:pt modelId="{66844FBF-ED79-429C-B3AA-37633804BD58}" type="pres">
      <dgm:prSet presAssocID="{56F5C6B3-C9D4-4E8D-AFE0-83B3DD58650D}" presName="Name21" presStyleCnt="0"/>
      <dgm:spPr/>
      <dgm:t>
        <a:bodyPr/>
        <a:lstStyle/>
        <a:p>
          <a:endParaRPr lang="en-US"/>
        </a:p>
      </dgm:t>
    </dgm:pt>
    <dgm:pt modelId="{09BD74CD-B388-4FB3-8971-5B6E5A0E543E}" type="pres">
      <dgm:prSet presAssocID="{56F5C6B3-C9D4-4E8D-AFE0-83B3DD58650D}" presName="level2Shape" presStyleLbl="node3" presStyleIdx="3" presStyleCnt="7"/>
      <dgm:spPr/>
      <dgm:t>
        <a:bodyPr/>
        <a:lstStyle/>
        <a:p>
          <a:endParaRPr lang="en-US"/>
        </a:p>
      </dgm:t>
    </dgm:pt>
    <dgm:pt modelId="{9CB5015B-13CD-454C-819B-866A4717A42A}" type="pres">
      <dgm:prSet presAssocID="{56F5C6B3-C9D4-4E8D-AFE0-83B3DD58650D}" presName="hierChild3" presStyleCnt="0"/>
      <dgm:spPr/>
      <dgm:t>
        <a:bodyPr/>
        <a:lstStyle/>
        <a:p>
          <a:endParaRPr lang="en-US"/>
        </a:p>
      </dgm:t>
    </dgm:pt>
    <dgm:pt modelId="{9A99F343-6382-499E-8AF1-8C6CE8722B46}" type="pres">
      <dgm:prSet presAssocID="{4DCE1BCE-AE97-423E-9760-DF00E64A771B}" presName="Name19" presStyleLbl="parChTrans1D3" presStyleIdx="4" presStyleCnt="7"/>
      <dgm:spPr/>
      <dgm:t>
        <a:bodyPr/>
        <a:lstStyle/>
        <a:p>
          <a:endParaRPr lang="en-US"/>
        </a:p>
      </dgm:t>
    </dgm:pt>
    <dgm:pt modelId="{AEF742CF-F10B-487E-877C-87545E667A31}" type="pres">
      <dgm:prSet presAssocID="{EF7288F1-1C0A-4DAB-AE3D-DD10B7B4B24B}" presName="Name21" presStyleCnt="0"/>
      <dgm:spPr/>
      <dgm:t>
        <a:bodyPr/>
        <a:lstStyle/>
        <a:p>
          <a:endParaRPr lang="en-US"/>
        </a:p>
      </dgm:t>
    </dgm:pt>
    <dgm:pt modelId="{4829A6B4-1431-4BF5-AE0C-11470F3B162E}" type="pres">
      <dgm:prSet presAssocID="{EF7288F1-1C0A-4DAB-AE3D-DD10B7B4B24B}" presName="level2Shape" presStyleLbl="node3" presStyleIdx="4" presStyleCnt="7"/>
      <dgm:spPr/>
      <dgm:t>
        <a:bodyPr/>
        <a:lstStyle/>
        <a:p>
          <a:endParaRPr lang="en-US"/>
        </a:p>
      </dgm:t>
    </dgm:pt>
    <dgm:pt modelId="{84253335-4BB0-46A7-BACA-D0D67B1C19FA}" type="pres">
      <dgm:prSet presAssocID="{EF7288F1-1C0A-4DAB-AE3D-DD10B7B4B24B}" presName="hierChild3" presStyleCnt="0"/>
      <dgm:spPr/>
      <dgm:t>
        <a:bodyPr/>
        <a:lstStyle/>
        <a:p>
          <a:endParaRPr lang="en-US"/>
        </a:p>
      </dgm:t>
    </dgm:pt>
    <dgm:pt modelId="{0272DBA7-13FC-4820-B9F8-FB11495DEB52}" type="pres">
      <dgm:prSet presAssocID="{22A55465-30B1-4935-B70B-7F3ACA037884}" presName="Name19" presStyleLbl="parChTrans1D3" presStyleIdx="5" presStyleCnt="7"/>
      <dgm:spPr/>
      <dgm:t>
        <a:bodyPr/>
        <a:lstStyle/>
        <a:p>
          <a:endParaRPr lang="en-US"/>
        </a:p>
      </dgm:t>
    </dgm:pt>
    <dgm:pt modelId="{5C39B347-2445-4C90-98D8-A8383EA02DAA}" type="pres">
      <dgm:prSet presAssocID="{6DE6AB00-E9CA-4D2E-A964-4BC2A3E0330F}" presName="Name21" presStyleCnt="0"/>
      <dgm:spPr/>
      <dgm:t>
        <a:bodyPr/>
        <a:lstStyle/>
        <a:p>
          <a:endParaRPr lang="en-US"/>
        </a:p>
      </dgm:t>
    </dgm:pt>
    <dgm:pt modelId="{BC6C1DED-C8F6-4AD0-9C46-0608EA8287A1}" type="pres">
      <dgm:prSet presAssocID="{6DE6AB00-E9CA-4D2E-A964-4BC2A3E0330F}" presName="level2Shape" presStyleLbl="node3" presStyleIdx="5" presStyleCnt="7"/>
      <dgm:spPr/>
      <dgm:t>
        <a:bodyPr/>
        <a:lstStyle/>
        <a:p>
          <a:endParaRPr lang="en-US"/>
        </a:p>
      </dgm:t>
    </dgm:pt>
    <dgm:pt modelId="{570D574E-5DEB-4963-975E-3975F1DB7BD7}" type="pres">
      <dgm:prSet presAssocID="{6DE6AB00-E9CA-4D2E-A964-4BC2A3E0330F}" presName="hierChild3" presStyleCnt="0"/>
      <dgm:spPr/>
      <dgm:t>
        <a:bodyPr/>
        <a:lstStyle/>
        <a:p>
          <a:endParaRPr lang="en-US"/>
        </a:p>
      </dgm:t>
    </dgm:pt>
    <dgm:pt modelId="{38D90558-A92C-4E30-8422-7EAD9B2C932C}" type="pres">
      <dgm:prSet presAssocID="{1C11C483-ABDB-4AFF-8FEB-C3B93937634E}" presName="Name19" presStyleLbl="parChTrans1D3" presStyleIdx="6" presStyleCnt="7"/>
      <dgm:spPr/>
      <dgm:t>
        <a:bodyPr/>
        <a:lstStyle/>
        <a:p>
          <a:endParaRPr lang="en-US"/>
        </a:p>
      </dgm:t>
    </dgm:pt>
    <dgm:pt modelId="{2508528F-0175-4A3A-BFBB-4E69304FBBBC}" type="pres">
      <dgm:prSet presAssocID="{AB190217-9428-4D06-9EFF-D1A4E7049294}" presName="Name21" presStyleCnt="0"/>
      <dgm:spPr/>
      <dgm:t>
        <a:bodyPr/>
        <a:lstStyle/>
        <a:p>
          <a:endParaRPr lang="en-US"/>
        </a:p>
      </dgm:t>
    </dgm:pt>
    <dgm:pt modelId="{70F4CC45-B1B7-4C75-81C5-9058D66EE6DE}" type="pres">
      <dgm:prSet presAssocID="{AB190217-9428-4D06-9EFF-D1A4E7049294}" presName="level2Shape" presStyleLbl="node3" presStyleIdx="6" presStyleCnt="7"/>
      <dgm:spPr/>
      <dgm:t>
        <a:bodyPr/>
        <a:lstStyle/>
        <a:p>
          <a:endParaRPr lang="en-US"/>
        </a:p>
      </dgm:t>
    </dgm:pt>
    <dgm:pt modelId="{0EA0AA37-FA2D-412B-9DE7-62B298135DE4}" type="pres">
      <dgm:prSet presAssocID="{AB190217-9428-4D06-9EFF-D1A4E7049294}" presName="hierChild3" presStyleCnt="0"/>
      <dgm:spPr/>
      <dgm:t>
        <a:bodyPr/>
        <a:lstStyle/>
        <a:p>
          <a:endParaRPr lang="en-US"/>
        </a:p>
      </dgm:t>
    </dgm:pt>
    <dgm:pt modelId="{80400B77-63E7-491F-9023-F6022B61AA4E}" type="pres">
      <dgm:prSet presAssocID="{1ECDBFF2-EAFC-446E-8C89-E748F6F6ED3E}" presName="bgShapesFlow" presStyleCnt="0"/>
      <dgm:spPr/>
      <dgm:t>
        <a:bodyPr/>
        <a:lstStyle/>
        <a:p>
          <a:endParaRPr lang="en-US"/>
        </a:p>
      </dgm:t>
    </dgm:pt>
  </dgm:ptLst>
  <dgm:cxnLst>
    <dgm:cxn modelId="{9874FCB8-D6E6-4007-8A19-C9965356E382}" type="presOf" srcId="{BE0453B1-219F-427F-A916-7C0725812871}" destId="{1DC59BFF-FC7D-42A7-BDB5-AFCA14D04378}" srcOrd="0" destOrd="0" presId="urn:microsoft.com/office/officeart/2005/8/layout/hierarchy6"/>
    <dgm:cxn modelId="{C5952F01-3DF7-4370-B5A0-BE58FD2A6CC6}" srcId="{8F82AA64-2AC7-4413-84CE-58B25D6CB4C2}" destId="{F06E57D3-26B1-4FDE-8DE1-17CFAA79F7D4}" srcOrd="1" destOrd="0" parTransId="{19293D0C-CDAC-412F-BBF2-42F7A5B9D61B}" sibTransId="{7AB7160D-301E-44C1-9978-93207FFD881B}"/>
    <dgm:cxn modelId="{633D523E-04C4-4CC1-A8C8-E30D7B716BB0}" type="presOf" srcId="{19293D0C-CDAC-412F-BBF2-42F7A5B9D61B}" destId="{7DE2B112-647A-4D96-9AFE-03CA6820157E}" srcOrd="0" destOrd="0" presId="urn:microsoft.com/office/officeart/2005/8/layout/hierarchy6"/>
    <dgm:cxn modelId="{E243606E-E900-47CE-9868-D49F30CBA654}" type="presOf" srcId="{632002AA-9FE8-4907-8730-37D6937A5E1C}" destId="{DFAF89D3-E025-475F-94FE-ED386B61A42A}" srcOrd="0" destOrd="0" presId="urn:microsoft.com/office/officeart/2005/8/layout/hierarchy6"/>
    <dgm:cxn modelId="{A44AF9CD-4D0C-4E45-9B58-3072F8557ACF}" srcId="{8F82AA64-2AC7-4413-84CE-58B25D6CB4C2}" destId="{EF7288F1-1C0A-4DAB-AE3D-DD10B7B4B24B}" srcOrd="4" destOrd="0" parTransId="{4DCE1BCE-AE97-423E-9760-DF00E64A771B}" sibTransId="{17671138-3BA9-429E-98B7-F16F7B558D35}"/>
    <dgm:cxn modelId="{1E0E60F0-03B2-4F5A-9498-E8783E09FA55}" type="presOf" srcId="{AB190217-9428-4D06-9EFF-D1A4E7049294}" destId="{70F4CC45-B1B7-4C75-81C5-9058D66EE6DE}" srcOrd="0" destOrd="0" presId="urn:microsoft.com/office/officeart/2005/8/layout/hierarchy6"/>
    <dgm:cxn modelId="{FD026588-788E-4FC2-B351-7FADE8317C2F}" srcId="{8F82AA64-2AC7-4413-84CE-58B25D6CB4C2}" destId="{89C0AFB6-22EB-4951-9342-49EF134AB5D3}" srcOrd="0" destOrd="0" parTransId="{A3D77EFA-D736-4177-9175-CD81C27ACB14}" sibTransId="{0AEFA6DC-7285-497D-81AF-B4123CC1FE45}"/>
    <dgm:cxn modelId="{23875F71-44A4-4021-A4BA-ADE4375EDC59}" type="presOf" srcId="{1C11C483-ABDB-4AFF-8FEB-C3B93937634E}" destId="{38D90558-A92C-4E30-8422-7EAD9B2C932C}" srcOrd="0" destOrd="0" presId="urn:microsoft.com/office/officeart/2005/8/layout/hierarchy6"/>
    <dgm:cxn modelId="{B124082D-FDEE-4835-BC2E-222F82C84D6B}" srcId="{BE0453B1-219F-427F-A916-7C0725812871}" destId="{8F82AA64-2AC7-4413-84CE-58B25D6CB4C2}" srcOrd="0" destOrd="0" parTransId="{632002AA-9FE8-4907-8730-37D6937A5E1C}" sibTransId="{834954E6-CD20-4B3C-B792-C6FD334B5594}"/>
    <dgm:cxn modelId="{22654316-3588-4CD8-8B78-1969D37E3E6E}" type="presOf" srcId="{22A55465-30B1-4935-B70B-7F3ACA037884}" destId="{0272DBA7-13FC-4820-B9F8-FB11495DEB52}" srcOrd="0" destOrd="0" presId="urn:microsoft.com/office/officeart/2005/8/layout/hierarchy6"/>
    <dgm:cxn modelId="{3B1E8CD2-3038-4341-B297-8A2CE3AD411C}" type="presOf" srcId="{07F2A885-8C1C-499A-B117-A07E18AA5793}" destId="{C7F97909-EB67-4752-83FF-BC13ECC092C7}" srcOrd="0" destOrd="0" presId="urn:microsoft.com/office/officeart/2005/8/layout/hierarchy6"/>
    <dgm:cxn modelId="{6F368721-AF54-489E-867C-434938177980}" srcId="{F06E57D3-26B1-4FDE-8DE1-17CFAA79F7D4}" destId="{591B0BB3-215D-4F86-A4D9-D6B1A03683EC}" srcOrd="0" destOrd="0" parTransId="{37EC957D-826D-4723-A747-E23E6EB9FB5E}" sibTransId="{78D41D3E-6445-4C13-8BCF-15393D5FD3B3}"/>
    <dgm:cxn modelId="{5994855B-EBB7-445F-A511-5A21EE68229D}" type="presOf" srcId="{6DE6AB00-E9CA-4D2E-A964-4BC2A3E0330F}" destId="{BC6C1DED-C8F6-4AD0-9C46-0608EA8287A1}" srcOrd="0" destOrd="0" presId="urn:microsoft.com/office/officeart/2005/8/layout/hierarchy6"/>
    <dgm:cxn modelId="{3893251C-5A63-4A9D-8628-EFE22FF12A6A}" type="presOf" srcId="{89C0AFB6-22EB-4951-9342-49EF134AB5D3}" destId="{8B6CD9C1-1201-4C6C-B49E-649F8BFA68CD}" srcOrd="0" destOrd="0" presId="urn:microsoft.com/office/officeart/2005/8/layout/hierarchy6"/>
    <dgm:cxn modelId="{D50B67BA-BA80-452A-9589-AB07C1C19BF9}" srcId="{8F82AA64-2AC7-4413-84CE-58B25D6CB4C2}" destId="{6DE6AB00-E9CA-4D2E-A964-4BC2A3E0330F}" srcOrd="5" destOrd="0" parTransId="{22A55465-30B1-4935-B70B-7F3ACA037884}" sibTransId="{06D0D276-2B87-4CFB-9DAE-68AFB6C4CE6A}"/>
    <dgm:cxn modelId="{5969E8EB-56F9-4C75-9E38-7F09004C27E9}" type="presOf" srcId="{56F5C6B3-C9D4-4E8D-AFE0-83B3DD58650D}" destId="{09BD74CD-B388-4FB3-8971-5B6E5A0E543E}" srcOrd="0" destOrd="0" presId="urn:microsoft.com/office/officeart/2005/8/layout/hierarchy6"/>
    <dgm:cxn modelId="{0FA3F743-4494-4B80-BA73-ECF092803885}" type="presOf" srcId="{4DCE1BCE-AE97-423E-9760-DF00E64A771B}" destId="{9A99F343-6382-499E-8AF1-8C6CE8722B46}" srcOrd="0" destOrd="0" presId="urn:microsoft.com/office/officeart/2005/8/layout/hierarchy6"/>
    <dgm:cxn modelId="{32558196-494E-442B-8FA7-47F2EC53AE7F}" type="presOf" srcId="{1ECDBFF2-EAFC-446E-8C89-E748F6F6ED3E}" destId="{2D14E9CA-F7E1-48B4-9499-80A76D2524C1}" srcOrd="0" destOrd="0" presId="urn:microsoft.com/office/officeart/2005/8/layout/hierarchy6"/>
    <dgm:cxn modelId="{E51237C5-D9AF-4842-AC11-3A7A16D77E50}" type="presOf" srcId="{EF7288F1-1C0A-4DAB-AE3D-DD10B7B4B24B}" destId="{4829A6B4-1431-4BF5-AE0C-11470F3B162E}" srcOrd="0" destOrd="0" presId="urn:microsoft.com/office/officeart/2005/8/layout/hierarchy6"/>
    <dgm:cxn modelId="{1708C419-C378-4456-8B56-8FBF4C86A8E7}" type="presOf" srcId="{591B0BB3-215D-4F86-A4D9-D6B1A03683EC}" destId="{CE3156FB-1D39-4A06-9479-DC79803622BC}" srcOrd="0" destOrd="0" presId="urn:microsoft.com/office/officeart/2005/8/layout/hierarchy6"/>
    <dgm:cxn modelId="{1F03C35D-E98B-4345-B789-86620A3C210E}" srcId="{8F82AA64-2AC7-4413-84CE-58B25D6CB4C2}" destId="{07F2A885-8C1C-499A-B117-A07E18AA5793}" srcOrd="2" destOrd="0" parTransId="{2082A91D-7AF8-4711-B520-A93997491F2C}" sibTransId="{99023A2C-C8FC-47F5-B071-A739810E2FF6}"/>
    <dgm:cxn modelId="{CBA3A5F7-5222-40EF-8588-539EF1A6D007}" type="presOf" srcId="{F06E57D3-26B1-4FDE-8DE1-17CFAA79F7D4}" destId="{3C5D5504-05CD-4DA0-9966-7C351EA80A4D}" srcOrd="0" destOrd="0" presId="urn:microsoft.com/office/officeart/2005/8/layout/hierarchy6"/>
    <dgm:cxn modelId="{5B30B022-9847-4636-A810-5B435574A3F1}" type="presOf" srcId="{2082A91D-7AF8-4711-B520-A93997491F2C}" destId="{08A481B4-88A4-4E6E-9129-F171F4922C3D}" srcOrd="0" destOrd="0" presId="urn:microsoft.com/office/officeart/2005/8/layout/hierarchy6"/>
    <dgm:cxn modelId="{0A57D878-7CA6-4497-9446-B4005A2CA6A9}" type="presOf" srcId="{37EC957D-826D-4723-A747-E23E6EB9FB5E}" destId="{D0D4D626-D436-4A0A-8CE6-618D008B6A50}" srcOrd="0" destOrd="0" presId="urn:microsoft.com/office/officeart/2005/8/layout/hierarchy6"/>
    <dgm:cxn modelId="{889536EE-AA58-4464-A9D9-FE365033C7B1}" type="presOf" srcId="{A3D77EFA-D736-4177-9175-CD81C27ACB14}" destId="{017B4332-A911-4084-A0F4-57C474696F6F}" srcOrd="0" destOrd="0" presId="urn:microsoft.com/office/officeart/2005/8/layout/hierarchy6"/>
    <dgm:cxn modelId="{544A5F29-EC21-4099-91A2-D2B338CAB3BA}" srcId="{1ECDBFF2-EAFC-446E-8C89-E748F6F6ED3E}" destId="{BE0453B1-219F-427F-A916-7C0725812871}" srcOrd="0" destOrd="0" parTransId="{449E3C9D-CE20-45B2-A28E-E6A4446B9E17}" sibTransId="{9A77E80E-A4DE-4C5C-8CF7-6C5F8282B1E2}"/>
    <dgm:cxn modelId="{8EA50031-754A-41ED-BE38-28753AE6767A}" type="presOf" srcId="{8EFFF075-823E-48DF-ABD9-2109C238C970}" destId="{2BF5865E-C18C-4199-9AC6-FA8F8EED4439}" srcOrd="0" destOrd="0" presId="urn:microsoft.com/office/officeart/2005/8/layout/hierarchy6"/>
    <dgm:cxn modelId="{F2B33828-86EA-46B5-B3EF-3CD03F4DAE2E}" srcId="{8F82AA64-2AC7-4413-84CE-58B25D6CB4C2}" destId="{AB190217-9428-4D06-9EFF-D1A4E7049294}" srcOrd="6" destOrd="0" parTransId="{1C11C483-ABDB-4AFF-8FEB-C3B93937634E}" sibTransId="{6A681F9D-49BD-4EEC-A8CC-9FA495B9E479}"/>
    <dgm:cxn modelId="{300F72F8-F526-4465-BB06-A4D849F68D41}" srcId="{8F82AA64-2AC7-4413-84CE-58B25D6CB4C2}" destId="{56F5C6B3-C9D4-4E8D-AFE0-83B3DD58650D}" srcOrd="3" destOrd="0" parTransId="{8EFFF075-823E-48DF-ABD9-2109C238C970}" sibTransId="{73F90336-00BD-4C67-A7C1-1A2CEA5F66E2}"/>
    <dgm:cxn modelId="{DCC521CB-C5DB-4E47-87A3-92CAC743DD71}" type="presOf" srcId="{8F82AA64-2AC7-4413-84CE-58B25D6CB4C2}" destId="{7696D33B-741E-4943-A300-3D0C06AC0388}" srcOrd="0" destOrd="0" presId="urn:microsoft.com/office/officeart/2005/8/layout/hierarchy6"/>
    <dgm:cxn modelId="{D53E4497-7670-42B3-A1A1-39F8DE5332B9}" type="presParOf" srcId="{2D14E9CA-F7E1-48B4-9499-80A76D2524C1}" destId="{FC7BB3E6-4F5E-4032-83E4-EB29E60D6B0C}" srcOrd="0" destOrd="0" presId="urn:microsoft.com/office/officeart/2005/8/layout/hierarchy6"/>
    <dgm:cxn modelId="{D4B9F437-9407-42CD-9B6B-5839524761F9}" type="presParOf" srcId="{FC7BB3E6-4F5E-4032-83E4-EB29E60D6B0C}" destId="{604CD69C-E98D-4E00-A184-460218912143}" srcOrd="0" destOrd="0" presId="urn:microsoft.com/office/officeart/2005/8/layout/hierarchy6"/>
    <dgm:cxn modelId="{6D6E20B9-E567-4F1D-8DCE-5D1E044C354C}" type="presParOf" srcId="{604CD69C-E98D-4E00-A184-460218912143}" destId="{0D27FC2E-10A1-4D09-B581-4A11D57341DB}" srcOrd="0" destOrd="0" presId="urn:microsoft.com/office/officeart/2005/8/layout/hierarchy6"/>
    <dgm:cxn modelId="{32CE9FC8-6F96-47C3-B008-F9215DED08CA}" type="presParOf" srcId="{0D27FC2E-10A1-4D09-B581-4A11D57341DB}" destId="{1DC59BFF-FC7D-42A7-BDB5-AFCA14D04378}" srcOrd="0" destOrd="0" presId="urn:microsoft.com/office/officeart/2005/8/layout/hierarchy6"/>
    <dgm:cxn modelId="{09B0A6E2-07EE-4EC1-8DF8-B982AE7591A3}" type="presParOf" srcId="{0D27FC2E-10A1-4D09-B581-4A11D57341DB}" destId="{09E8393C-04FD-40DC-AC99-A85DC65AF05B}" srcOrd="1" destOrd="0" presId="urn:microsoft.com/office/officeart/2005/8/layout/hierarchy6"/>
    <dgm:cxn modelId="{82C841A0-9F70-4FE4-B84D-B5D7DB8F9A94}" type="presParOf" srcId="{09E8393C-04FD-40DC-AC99-A85DC65AF05B}" destId="{DFAF89D3-E025-475F-94FE-ED386B61A42A}" srcOrd="0" destOrd="0" presId="urn:microsoft.com/office/officeart/2005/8/layout/hierarchy6"/>
    <dgm:cxn modelId="{87BA1C05-DFE9-44DF-9FBE-B03708B47646}" type="presParOf" srcId="{09E8393C-04FD-40DC-AC99-A85DC65AF05B}" destId="{1550C3B7-E046-4141-A657-F92F17C4FA00}" srcOrd="1" destOrd="0" presId="urn:microsoft.com/office/officeart/2005/8/layout/hierarchy6"/>
    <dgm:cxn modelId="{1206F084-9A33-4330-B23E-B0AA0CEDDD2C}" type="presParOf" srcId="{1550C3B7-E046-4141-A657-F92F17C4FA00}" destId="{7696D33B-741E-4943-A300-3D0C06AC0388}" srcOrd="0" destOrd="0" presId="urn:microsoft.com/office/officeart/2005/8/layout/hierarchy6"/>
    <dgm:cxn modelId="{3932B29C-EC65-4741-8BEE-6741ADF06F39}" type="presParOf" srcId="{1550C3B7-E046-4141-A657-F92F17C4FA00}" destId="{96AF89B3-F0D2-44E6-B592-DBF9935B0DCC}" srcOrd="1" destOrd="0" presId="urn:microsoft.com/office/officeart/2005/8/layout/hierarchy6"/>
    <dgm:cxn modelId="{D7322B3A-D9C6-4F37-BE42-90AAFACE81EE}" type="presParOf" srcId="{96AF89B3-F0D2-44E6-B592-DBF9935B0DCC}" destId="{017B4332-A911-4084-A0F4-57C474696F6F}" srcOrd="0" destOrd="0" presId="urn:microsoft.com/office/officeart/2005/8/layout/hierarchy6"/>
    <dgm:cxn modelId="{CEE422EA-2937-417A-838D-994A10461D16}" type="presParOf" srcId="{96AF89B3-F0D2-44E6-B592-DBF9935B0DCC}" destId="{D9870D43-77B6-4090-957A-8A20CC8BE7CE}" srcOrd="1" destOrd="0" presId="urn:microsoft.com/office/officeart/2005/8/layout/hierarchy6"/>
    <dgm:cxn modelId="{F3FBB0B5-DCB2-4E50-BCD6-3D69010B3446}" type="presParOf" srcId="{D9870D43-77B6-4090-957A-8A20CC8BE7CE}" destId="{8B6CD9C1-1201-4C6C-B49E-649F8BFA68CD}" srcOrd="0" destOrd="0" presId="urn:microsoft.com/office/officeart/2005/8/layout/hierarchy6"/>
    <dgm:cxn modelId="{62320E3E-CF23-4D40-B44B-8EC1C5A86169}" type="presParOf" srcId="{D9870D43-77B6-4090-957A-8A20CC8BE7CE}" destId="{1DCC61EE-EBE6-49A8-8C6E-1D9B9FD3E1CB}" srcOrd="1" destOrd="0" presId="urn:microsoft.com/office/officeart/2005/8/layout/hierarchy6"/>
    <dgm:cxn modelId="{FE40F100-0E01-4788-B455-0F9762A59818}" type="presParOf" srcId="{96AF89B3-F0D2-44E6-B592-DBF9935B0DCC}" destId="{7DE2B112-647A-4D96-9AFE-03CA6820157E}" srcOrd="2" destOrd="0" presId="urn:microsoft.com/office/officeart/2005/8/layout/hierarchy6"/>
    <dgm:cxn modelId="{E816441D-35C2-4205-89F4-0027C3EFA286}" type="presParOf" srcId="{96AF89B3-F0D2-44E6-B592-DBF9935B0DCC}" destId="{E255123E-8705-4654-B624-76DFBA42DA12}" srcOrd="3" destOrd="0" presId="urn:microsoft.com/office/officeart/2005/8/layout/hierarchy6"/>
    <dgm:cxn modelId="{4BEBE717-77F8-4408-B67A-55F7AF9F2E1B}" type="presParOf" srcId="{E255123E-8705-4654-B624-76DFBA42DA12}" destId="{3C5D5504-05CD-4DA0-9966-7C351EA80A4D}" srcOrd="0" destOrd="0" presId="urn:microsoft.com/office/officeart/2005/8/layout/hierarchy6"/>
    <dgm:cxn modelId="{C9239132-80A2-4C73-A68D-8BCC3615A379}" type="presParOf" srcId="{E255123E-8705-4654-B624-76DFBA42DA12}" destId="{91C47AAB-76B2-4481-9352-D74DE4B3A4FE}" srcOrd="1" destOrd="0" presId="urn:microsoft.com/office/officeart/2005/8/layout/hierarchy6"/>
    <dgm:cxn modelId="{46BFFC35-3D16-4A79-913F-851D624E0BCC}" type="presParOf" srcId="{91C47AAB-76B2-4481-9352-D74DE4B3A4FE}" destId="{D0D4D626-D436-4A0A-8CE6-618D008B6A50}" srcOrd="0" destOrd="0" presId="urn:microsoft.com/office/officeart/2005/8/layout/hierarchy6"/>
    <dgm:cxn modelId="{A0B3CE0A-8B1D-4186-83E6-2B388399A304}" type="presParOf" srcId="{91C47AAB-76B2-4481-9352-D74DE4B3A4FE}" destId="{B8EF0811-A90E-4074-880E-F8A6369291EA}" srcOrd="1" destOrd="0" presId="urn:microsoft.com/office/officeart/2005/8/layout/hierarchy6"/>
    <dgm:cxn modelId="{BD1F7DAC-EA92-4B23-BB66-E93656E9D064}" type="presParOf" srcId="{B8EF0811-A90E-4074-880E-F8A6369291EA}" destId="{CE3156FB-1D39-4A06-9479-DC79803622BC}" srcOrd="0" destOrd="0" presId="urn:microsoft.com/office/officeart/2005/8/layout/hierarchy6"/>
    <dgm:cxn modelId="{40571932-3DDA-4421-B9C1-AA89D2E77943}" type="presParOf" srcId="{B8EF0811-A90E-4074-880E-F8A6369291EA}" destId="{9D4F8009-F051-465B-BF0D-BC7C4C0983C1}" srcOrd="1" destOrd="0" presId="urn:microsoft.com/office/officeart/2005/8/layout/hierarchy6"/>
    <dgm:cxn modelId="{0D471B5D-4790-4730-8DCC-C8CB37A4B3E9}" type="presParOf" srcId="{96AF89B3-F0D2-44E6-B592-DBF9935B0DCC}" destId="{08A481B4-88A4-4E6E-9129-F171F4922C3D}" srcOrd="4" destOrd="0" presId="urn:microsoft.com/office/officeart/2005/8/layout/hierarchy6"/>
    <dgm:cxn modelId="{7D51E979-3209-4737-A27F-1E9C946AAF0A}" type="presParOf" srcId="{96AF89B3-F0D2-44E6-B592-DBF9935B0DCC}" destId="{3015C9C2-9C05-45EC-9C5B-15E020CBAB66}" srcOrd="5" destOrd="0" presId="urn:microsoft.com/office/officeart/2005/8/layout/hierarchy6"/>
    <dgm:cxn modelId="{6AAEFE55-C656-4E16-BB79-706B466EAF1E}" type="presParOf" srcId="{3015C9C2-9C05-45EC-9C5B-15E020CBAB66}" destId="{C7F97909-EB67-4752-83FF-BC13ECC092C7}" srcOrd="0" destOrd="0" presId="urn:microsoft.com/office/officeart/2005/8/layout/hierarchy6"/>
    <dgm:cxn modelId="{58BCE10C-7ED8-47D5-9A92-FB4F6DE33320}" type="presParOf" srcId="{3015C9C2-9C05-45EC-9C5B-15E020CBAB66}" destId="{0D5B8808-84DF-4C06-8E4E-AA58C0FC0111}" srcOrd="1" destOrd="0" presId="urn:microsoft.com/office/officeart/2005/8/layout/hierarchy6"/>
    <dgm:cxn modelId="{529C9272-79B6-4617-9071-1A26E061FF52}" type="presParOf" srcId="{96AF89B3-F0D2-44E6-B592-DBF9935B0DCC}" destId="{2BF5865E-C18C-4199-9AC6-FA8F8EED4439}" srcOrd="6" destOrd="0" presId="urn:microsoft.com/office/officeart/2005/8/layout/hierarchy6"/>
    <dgm:cxn modelId="{146A2E52-78B6-48AE-B934-1E27D44023B5}" type="presParOf" srcId="{96AF89B3-F0D2-44E6-B592-DBF9935B0DCC}" destId="{66844FBF-ED79-429C-B3AA-37633804BD58}" srcOrd="7" destOrd="0" presId="urn:microsoft.com/office/officeart/2005/8/layout/hierarchy6"/>
    <dgm:cxn modelId="{AC727062-00CA-40DA-8E35-F61DA3C5255E}" type="presParOf" srcId="{66844FBF-ED79-429C-B3AA-37633804BD58}" destId="{09BD74CD-B388-4FB3-8971-5B6E5A0E543E}" srcOrd="0" destOrd="0" presId="urn:microsoft.com/office/officeart/2005/8/layout/hierarchy6"/>
    <dgm:cxn modelId="{75B6BFEB-3B49-4C35-A0CE-32BBE2B4A3BE}" type="presParOf" srcId="{66844FBF-ED79-429C-B3AA-37633804BD58}" destId="{9CB5015B-13CD-454C-819B-866A4717A42A}" srcOrd="1" destOrd="0" presId="urn:microsoft.com/office/officeart/2005/8/layout/hierarchy6"/>
    <dgm:cxn modelId="{2CBAF2C7-13B0-4509-A975-98158C2FCEBD}" type="presParOf" srcId="{96AF89B3-F0D2-44E6-B592-DBF9935B0DCC}" destId="{9A99F343-6382-499E-8AF1-8C6CE8722B46}" srcOrd="8" destOrd="0" presId="urn:microsoft.com/office/officeart/2005/8/layout/hierarchy6"/>
    <dgm:cxn modelId="{83F86CAB-6455-4C31-BE68-55CF718EF44F}" type="presParOf" srcId="{96AF89B3-F0D2-44E6-B592-DBF9935B0DCC}" destId="{AEF742CF-F10B-487E-877C-87545E667A31}" srcOrd="9" destOrd="0" presId="urn:microsoft.com/office/officeart/2005/8/layout/hierarchy6"/>
    <dgm:cxn modelId="{779AB89E-D320-4CA2-BA6F-BA28EF51A879}" type="presParOf" srcId="{AEF742CF-F10B-487E-877C-87545E667A31}" destId="{4829A6B4-1431-4BF5-AE0C-11470F3B162E}" srcOrd="0" destOrd="0" presId="urn:microsoft.com/office/officeart/2005/8/layout/hierarchy6"/>
    <dgm:cxn modelId="{4746D479-945F-4E7E-9472-3B3868330359}" type="presParOf" srcId="{AEF742CF-F10B-487E-877C-87545E667A31}" destId="{84253335-4BB0-46A7-BACA-D0D67B1C19FA}" srcOrd="1" destOrd="0" presId="urn:microsoft.com/office/officeart/2005/8/layout/hierarchy6"/>
    <dgm:cxn modelId="{38980C99-2649-459A-B983-BD1E54346DFC}" type="presParOf" srcId="{96AF89B3-F0D2-44E6-B592-DBF9935B0DCC}" destId="{0272DBA7-13FC-4820-B9F8-FB11495DEB52}" srcOrd="10" destOrd="0" presId="urn:microsoft.com/office/officeart/2005/8/layout/hierarchy6"/>
    <dgm:cxn modelId="{266DC126-B1CE-4B8F-95EC-0872F9ED505A}" type="presParOf" srcId="{96AF89B3-F0D2-44E6-B592-DBF9935B0DCC}" destId="{5C39B347-2445-4C90-98D8-A8383EA02DAA}" srcOrd="11" destOrd="0" presId="urn:microsoft.com/office/officeart/2005/8/layout/hierarchy6"/>
    <dgm:cxn modelId="{468AC0A5-A10C-4DEA-9C68-B02D7B42819B}" type="presParOf" srcId="{5C39B347-2445-4C90-98D8-A8383EA02DAA}" destId="{BC6C1DED-C8F6-4AD0-9C46-0608EA8287A1}" srcOrd="0" destOrd="0" presId="urn:microsoft.com/office/officeart/2005/8/layout/hierarchy6"/>
    <dgm:cxn modelId="{21DBC75F-4DE2-40E8-8E15-9D05BAD3B692}" type="presParOf" srcId="{5C39B347-2445-4C90-98D8-A8383EA02DAA}" destId="{570D574E-5DEB-4963-975E-3975F1DB7BD7}" srcOrd="1" destOrd="0" presId="urn:microsoft.com/office/officeart/2005/8/layout/hierarchy6"/>
    <dgm:cxn modelId="{0AAAC0FB-9361-4AD1-9B28-CF612D4FEA3C}" type="presParOf" srcId="{96AF89B3-F0D2-44E6-B592-DBF9935B0DCC}" destId="{38D90558-A92C-4E30-8422-7EAD9B2C932C}" srcOrd="12" destOrd="0" presId="urn:microsoft.com/office/officeart/2005/8/layout/hierarchy6"/>
    <dgm:cxn modelId="{E5D9AEFD-B296-4C12-9AF8-6F7996E264DE}" type="presParOf" srcId="{96AF89B3-F0D2-44E6-B592-DBF9935B0DCC}" destId="{2508528F-0175-4A3A-BFBB-4E69304FBBBC}" srcOrd="13" destOrd="0" presId="urn:microsoft.com/office/officeart/2005/8/layout/hierarchy6"/>
    <dgm:cxn modelId="{29E8EF7B-3461-4A56-A854-7113EA9D0293}" type="presParOf" srcId="{2508528F-0175-4A3A-BFBB-4E69304FBBBC}" destId="{70F4CC45-B1B7-4C75-81C5-9058D66EE6DE}" srcOrd="0" destOrd="0" presId="urn:microsoft.com/office/officeart/2005/8/layout/hierarchy6"/>
    <dgm:cxn modelId="{640F2331-9DCF-4BC3-AE25-B1ACA212E5A9}" type="presParOf" srcId="{2508528F-0175-4A3A-BFBB-4E69304FBBBC}" destId="{0EA0AA37-FA2D-412B-9DE7-62B298135DE4}" srcOrd="1" destOrd="0" presId="urn:microsoft.com/office/officeart/2005/8/layout/hierarchy6"/>
    <dgm:cxn modelId="{DD5E9969-9F07-4EBA-8C08-13C00AB737D0}" type="presParOf" srcId="{2D14E9CA-F7E1-48B4-9499-80A76D2524C1}" destId="{80400B77-63E7-491F-9023-F6022B61AA4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59BFF-FC7D-42A7-BDB5-AFCA14D04378}">
      <dsp:nvSpPr>
        <dsp:cNvPr id="0" name=""/>
        <dsp:cNvSpPr/>
      </dsp:nvSpPr>
      <dsp:spPr>
        <a:xfrm>
          <a:off x="4050850" y="863842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WBS 4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Solenoids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M. </a:t>
          </a:r>
          <a:r>
            <a:rPr lang="en-US" sz="900" kern="1200" dirty="0" err="1" smtClean="0"/>
            <a:t>Lamm</a:t>
          </a:r>
          <a:endParaRPr lang="en-US" sz="900" kern="1200" dirty="0"/>
        </a:p>
      </dsp:txBody>
      <dsp:txXfrm>
        <a:off x="4071109" y="884101"/>
        <a:ext cx="997017" cy="651172"/>
      </dsp:txXfrm>
    </dsp:sp>
    <dsp:sp modelId="{DFAF89D3-E025-475F-94FE-ED386B61A42A}">
      <dsp:nvSpPr>
        <dsp:cNvPr id="0" name=""/>
        <dsp:cNvSpPr/>
      </dsp:nvSpPr>
      <dsp:spPr>
        <a:xfrm>
          <a:off x="4523898" y="1555533"/>
          <a:ext cx="91440" cy="2766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6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6D33B-741E-4943-A300-3D0C06AC0388}">
      <dsp:nvSpPr>
        <dsp:cNvPr id="0" name=""/>
        <dsp:cNvSpPr/>
      </dsp:nvSpPr>
      <dsp:spPr>
        <a:xfrm>
          <a:off x="3805235" y="1832209"/>
          <a:ext cx="1528766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WBS 4.3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Transport Solenoid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M. Lopes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G. </a:t>
          </a:r>
          <a:r>
            <a:rPr lang="en-US" sz="900" kern="1200" dirty="0" err="1" smtClean="0"/>
            <a:t>Ambrosio</a:t>
          </a:r>
          <a:r>
            <a:rPr lang="en-US" sz="900" kern="1200" dirty="0" smtClean="0"/>
            <a:t> (D)</a:t>
          </a:r>
        </a:p>
      </dsp:txBody>
      <dsp:txXfrm>
        <a:off x="3825494" y="1852468"/>
        <a:ext cx="1488248" cy="651172"/>
      </dsp:txXfrm>
    </dsp:sp>
    <dsp:sp modelId="{017B4332-A911-4084-A0F4-57C474696F6F}">
      <dsp:nvSpPr>
        <dsp:cNvPr id="0" name=""/>
        <dsp:cNvSpPr/>
      </dsp:nvSpPr>
      <dsp:spPr>
        <a:xfrm>
          <a:off x="523230" y="2523899"/>
          <a:ext cx="4046388" cy="276676"/>
        </a:xfrm>
        <a:custGeom>
          <a:avLst/>
          <a:gdLst/>
          <a:ahLst/>
          <a:cxnLst/>
          <a:rect l="0" t="0" r="0" b="0"/>
          <a:pathLst>
            <a:path>
              <a:moveTo>
                <a:pt x="4046388" y="0"/>
              </a:moveTo>
              <a:lnTo>
                <a:pt x="4046388" y="138338"/>
              </a:lnTo>
              <a:lnTo>
                <a:pt x="0" y="138338"/>
              </a:lnTo>
              <a:lnTo>
                <a:pt x="0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6CD9C1-1201-4C6C-B49E-649F8BFA68CD}">
      <dsp:nvSpPr>
        <dsp:cNvPr id="0" name=""/>
        <dsp:cNvSpPr/>
      </dsp:nvSpPr>
      <dsp:spPr>
        <a:xfrm>
          <a:off x="4462" y="2800575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4.3.1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Conducto</a:t>
          </a:r>
          <a:r>
            <a:rPr lang="en-US" sz="900" kern="1200" smtClean="0"/>
            <a:t>r</a:t>
          </a:r>
          <a:br>
            <a:rPr lang="en-US" sz="900" kern="1200" smtClean="0"/>
          </a:br>
          <a:r>
            <a:rPr lang="en-US" sz="900" kern="1200" smtClean="0"/>
            <a:t>V. Lombardo</a:t>
          </a:r>
          <a:endParaRPr lang="en-US" sz="900" kern="1200" dirty="0"/>
        </a:p>
      </dsp:txBody>
      <dsp:txXfrm>
        <a:off x="24721" y="2820834"/>
        <a:ext cx="997017" cy="651172"/>
      </dsp:txXfrm>
    </dsp:sp>
    <dsp:sp modelId="{7DE2B112-647A-4D96-9AFE-03CA6820157E}">
      <dsp:nvSpPr>
        <dsp:cNvPr id="0" name=""/>
        <dsp:cNvSpPr/>
      </dsp:nvSpPr>
      <dsp:spPr>
        <a:xfrm>
          <a:off x="1872026" y="2523899"/>
          <a:ext cx="2697592" cy="276676"/>
        </a:xfrm>
        <a:custGeom>
          <a:avLst/>
          <a:gdLst/>
          <a:ahLst/>
          <a:cxnLst/>
          <a:rect l="0" t="0" r="0" b="0"/>
          <a:pathLst>
            <a:path>
              <a:moveTo>
                <a:pt x="2697592" y="0"/>
              </a:moveTo>
              <a:lnTo>
                <a:pt x="2697592" y="138338"/>
              </a:lnTo>
              <a:lnTo>
                <a:pt x="0" y="138338"/>
              </a:lnTo>
              <a:lnTo>
                <a:pt x="0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D5504-05CD-4DA0-9966-7C351EA80A4D}">
      <dsp:nvSpPr>
        <dsp:cNvPr id="0" name=""/>
        <dsp:cNvSpPr/>
      </dsp:nvSpPr>
      <dsp:spPr>
        <a:xfrm>
          <a:off x="1353258" y="2800575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4.3.2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Cold Mass Design</a:t>
          </a:r>
          <a:br>
            <a:rPr lang="en-US" sz="900" b="1" kern="1200" smtClean="0"/>
          </a:br>
          <a:r>
            <a:rPr lang="en-US" sz="900" kern="1200" smtClean="0"/>
            <a:t>D. Evbota</a:t>
          </a:r>
          <a:endParaRPr lang="en-US" sz="900" kern="1200" dirty="0"/>
        </a:p>
      </dsp:txBody>
      <dsp:txXfrm>
        <a:off x="1373517" y="2820834"/>
        <a:ext cx="997017" cy="651172"/>
      </dsp:txXfrm>
    </dsp:sp>
    <dsp:sp modelId="{D0D4D626-D436-4A0A-8CE6-618D008B6A50}">
      <dsp:nvSpPr>
        <dsp:cNvPr id="0" name=""/>
        <dsp:cNvSpPr/>
      </dsp:nvSpPr>
      <dsp:spPr>
        <a:xfrm>
          <a:off x="1826306" y="3492265"/>
          <a:ext cx="91440" cy="2766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3156FB-1D39-4A06-9479-DC79803622BC}">
      <dsp:nvSpPr>
        <dsp:cNvPr id="0" name=""/>
        <dsp:cNvSpPr/>
      </dsp:nvSpPr>
      <dsp:spPr>
        <a:xfrm>
          <a:off x="1353258" y="3768941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Module testing</a:t>
          </a:r>
          <a:br>
            <a:rPr lang="en-US" sz="900" b="1" kern="1200" smtClean="0"/>
          </a:br>
          <a:r>
            <a:rPr lang="en-US" sz="900" kern="1200" smtClean="0"/>
            <a:t>M. Tartaglia</a:t>
          </a:r>
          <a:endParaRPr lang="en-US" sz="900" kern="1200" dirty="0"/>
        </a:p>
      </dsp:txBody>
      <dsp:txXfrm>
        <a:off x="1373517" y="3789200"/>
        <a:ext cx="997017" cy="651172"/>
      </dsp:txXfrm>
    </dsp:sp>
    <dsp:sp modelId="{08A481B4-88A4-4E6E-9129-F171F4922C3D}">
      <dsp:nvSpPr>
        <dsp:cNvPr id="0" name=""/>
        <dsp:cNvSpPr/>
      </dsp:nvSpPr>
      <dsp:spPr>
        <a:xfrm>
          <a:off x="3220822" y="2523899"/>
          <a:ext cx="1348796" cy="276676"/>
        </a:xfrm>
        <a:custGeom>
          <a:avLst/>
          <a:gdLst/>
          <a:ahLst/>
          <a:cxnLst/>
          <a:rect l="0" t="0" r="0" b="0"/>
          <a:pathLst>
            <a:path>
              <a:moveTo>
                <a:pt x="1348796" y="0"/>
              </a:moveTo>
              <a:lnTo>
                <a:pt x="1348796" y="138338"/>
              </a:lnTo>
              <a:lnTo>
                <a:pt x="0" y="138338"/>
              </a:lnTo>
              <a:lnTo>
                <a:pt x="0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97909-EB67-4752-83FF-BC13ECC092C7}">
      <dsp:nvSpPr>
        <dsp:cNvPr id="0" name=""/>
        <dsp:cNvSpPr/>
      </dsp:nvSpPr>
      <dsp:spPr>
        <a:xfrm>
          <a:off x="2702054" y="2800575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4.3.3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Cryostat Design</a:t>
          </a:r>
          <a:br>
            <a:rPr lang="en-US" sz="900" b="1" kern="1200" smtClean="0"/>
          </a:br>
          <a:r>
            <a:rPr lang="en-US" sz="900" kern="1200" smtClean="0"/>
            <a:t>T. Nicol</a:t>
          </a:r>
          <a:endParaRPr lang="en-US" sz="900" kern="1200" dirty="0"/>
        </a:p>
      </dsp:txBody>
      <dsp:txXfrm>
        <a:off x="2722313" y="2820834"/>
        <a:ext cx="997017" cy="651172"/>
      </dsp:txXfrm>
    </dsp:sp>
    <dsp:sp modelId="{2BF5865E-C18C-4199-9AC6-FA8F8EED4439}">
      <dsp:nvSpPr>
        <dsp:cNvPr id="0" name=""/>
        <dsp:cNvSpPr/>
      </dsp:nvSpPr>
      <dsp:spPr>
        <a:xfrm>
          <a:off x="4523898" y="2523899"/>
          <a:ext cx="91440" cy="2766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D74CD-B388-4FB3-8971-5B6E5A0E543E}">
      <dsp:nvSpPr>
        <dsp:cNvPr id="0" name=""/>
        <dsp:cNvSpPr/>
      </dsp:nvSpPr>
      <dsp:spPr>
        <a:xfrm>
          <a:off x="4050850" y="2800575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4.3.4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Magnet Assembly</a:t>
          </a:r>
          <a:r>
            <a:rPr lang="en-US" sz="900" kern="1200" dirty="0" smtClean="0"/>
            <a:t/>
          </a:r>
          <a:br>
            <a:rPr lang="en-US" sz="900" kern="1200" dirty="0" smtClean="0"/>
          </a:br>
          <a:r>
            <a:rPr lang="en-US" sz="900" kern="1200" dirty="0" smtClean="0"/>
            <a:t>D. </a:t>
          </a:r>
          <a:r>
            <a:rPr lang="en-US" sz="900" kern="1200" dirty="0" err="1" smtClean="0"/>
            <a:t>Evbota</a:t>
          </a:r>
          <a:r>
            <a:rPr lang="en-US" sz="900" kern="1200" dirty="0" smtClean="0"/>
            <a:t> &amp;</a:t>
          </a:r>
          <a:br>
            <a:rPr lang="en-US" sz="900" kern="1200" dirty="0" smtClean="0"/>
          </a:br>
          <a:r>
            <a:rPr lang="en-US" sz="900" kern="1200" dirty="0" smtClean="0"/>
            <a:t>T. </a:t>
          </a:r>
          <a:r>
            <a:rPr lang="en-US" sz="900" kern="1200" dirty="0" err="1" smtClean="0"/>
            <a:t>Nicol</a:t>
          </a:r>
          <a:endParaRPr lang="en-US" sz="900" kern="1200" dirty="0"/>
        </a:p>
      </dsp:txBody>
      <dsp:txXfrm>
        <a:off x="4071109" y="2820834"/>
        <a:ext cx="997017" cy="651172"/>
      </dsp:txXfrm>
    </dsp:sp>
    <dsp:sp modelId="{9A99F343-6382-499E-8AF1-8C6CE8722B46}">
      <dsp:nvSpPr>
        <dsp:cNvPr id="0" name=""/>
        <dsp:cNvSpPr/>
      </dsp:nvSpPr>
      <dsp:spPr>
        <a:xfrm>
          <a:off x="4569618" y="2523899"/>
          <a:ext cx="1348796" cy="276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338"/>
              </a:lnTo>
              <a:lnTo>
                <a:pt x="1348796" y="138338"/>
              </a:lnTo>
              <a:lnTo>
                <a:pt x="1348796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9A6B4-1431-4BF5-AE0C-11470F3B162E}">
      <dsp:nvSpPr>
        <dsp:cNvPr id="0" name=""/>
        <dsp:cNvSpPr/>
      </dsp:nvSpPr>
      <dsp:spPr>
        <a:xfrm>
          <a:off x="5399646" y="2800575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4.3.5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Magnet support</a:t>
          </a:r>
          <a:r>
            <a:rPr lang="en-US" sz="900" kern="1200" smtClean="0"/>
            <a:t/>
          </a:r>
          <a:br>
            <a:rPr lang="en-US" sz="900" kern="1200" smtClean="0"/>
          </a:br>
          <a:r>
            <a:rPr lang="en-US" sz="900" kern="1200" smtClean="0"/>
            <a:t>J. Brandt</a:t>
          </a:r>
          <a:endParaRPr lang="en-US" sz="900" kern="1200" dirty="0"/>
        </a:p>
      </dsp:txBody>
      <dsp:txXfrm>
        <a:off x="5419905" y="2820834"/>
        <a:ext cx="997017" cy="651172"/>
      </dsp:txXfrm>
    </dsp:sp>
    <dsp:sp modelId="{0272DBA7-13FC-4820-B9F8-FB11495DEB52}">
      <dsp:nvSpPr>
        <dsp:cNvPr id="0" name=""/>
        <dsp:cNvSpPr/>
      </dsp:nvSpPr>
      <dsp:spPr>
        <a:xfrm>
          <a:off x="4569618" y="2523899"/>
          <a:ext cx="2697592" cy="276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338"/>
              </a:lnTo>
              <a:lnTo>
                <a:pt x="2697592" y="138338"/>
              </a:lnTo>
              <a:lnTo>
                <a:pt x="2697592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C1DED-C8F6-4AD0-9C46-0608EA8287A1}">
      <dsp:nvSpPr>
        <dsp:cNvPr id="0" name=""/>
        <dsp:cNvSpPr/>
      </dsp:nvSpPr>
      <dsp:spPr>
        <a:xfrm>
          <a:off x="6748442" y="2800575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4.3.6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Interconnects</a:t>
          </a:r>
          <a:br>
            <a:rPr lang="en-US" sz="900" b="1" kern="1200" smtClean="0"/>
          </a:br>
          <a:r>
            <a:rPr lang="en-US" sz="900" kern="1200" smtClean="0"/>
            <a:t>J. Brandt</a:t>
          </a:r>
          <a:endParaRPr lang="en-US" sz="900" kern="1200" dirty="0"/>
        </a:p>
      </dsp:txBody>
      <dsp:txXfrm>
        <a:off x="6768701" y="2820834"/>
        <a:ext cx="997017" cy="651172"/>
      </dsp:txXfrm>
    </dsp:sp>
    <dsp:sp modelId="{38D90558-A92C-4E30-8422-7EAD9B2C932C}">
      <dsp:nvSpPr>
        <dsp:cNvPr id="0" name=""/>
        <dsp:cNvSpPr/>
      </dsp:nvSpPr>
      <dsp:spPr>
        <a:xfrm>
          <a:off x="4569618" y="2523899"/>
          <a:ext cx="4046388" cy="276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338"/>
              </a:lnTo>
              <a:lnTo>
                <a:pt x="4046388" y="138338"/>
              </a:lnTo>
              <a:lnTo>
                <a:pt x="4046388" y="2766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4CC45-B1B7-4C75-81C5-9058D66EE6DE}">
      <dsp:nvSpPr>
        <dsp:cNvPr id="0" name=""/>
        <dsp:cNvSpPr/>
      </dsp:nvSpPr>
      <dsp:spPr>
        <a:xfrm>
          <a:off x="8097239" y="2800575"/>
          <a:ext cx="1037535" cy="691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4.3.7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/>
            <a:t>Test Cryostat</a:t>
          </a:r>
          <a:br>
            <a:rPr lang="en-US" sz="900" b="1" kern="1200" smtClean="0"/>
          </a:br>
          <a:r>
            <a:rPr lang="en-US" sz="900" kern="1200" smtClean="0"/>
            <a:t>L. Kokoska</a:t>
          </a:r>
          <a:endParaRPr lang="en-US" sz="900" kern="1200" dirty="0"/>
        </a:p>
      </dsp:txBody>
      <dsp:txXfrm>
        <a:off x="8117498" y="2820834"/>
        <a:ext cx="997017" cy="651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8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4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475.04.03 Transport Solenoid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Mauricio Lopes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L3 for the Transport Solenoid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Oct 21-24, 2014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</a:t>
            </a:r>
            <a:r>
              <a:rPr lang="en-US" dirty="0" err="1" smtClean="0"/>
              <a:t>TSu</a:t>
            </a:r>
            <a:r>
              <a:rPr lang="en-US" dirty="0" smtClean="0"/>
              <a:t> Coil Modules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27102" b="4861"/>
          <a:stretch/>
        </p:blipFill>
        <p:spPr bwMode="auto">
          <a:xfrm>
            <a:off x="1762579" y="1080090"/>
            <a:ext cx="5665862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 rot="20737503">
            <a:off x="5378206" y="4241699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5443726" y="4782494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11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43726" y="5273992"/>
            <a:ext cx="1103529" cy="357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12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8632" y="5631546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13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0217472">
            <a:off x="5172688" y="3689809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 rot="19635144">
            <a:off x="4906899" y="3109519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2826073">
            <a:off x="4834450" y="2381863"/>
            <a:ext cx="445820" cy="999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 rot="2046400">
            <a:off x="4345212" y="1967136"/>
            <a:ext cx="473707" cy="10578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1295069">
            <a:off x="3843715" y="1659763"/>
            <a:ext cx="473707" cy="10578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 rot="655330">
            <a:off x="3240626" y="1490588"/>
            <a:ext cx="473707" cy="10578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0178" y="1455291"/>
            <a:ext cx="473707" cy="10062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4600" y="1455291"/>
            <a:ext cx="195577" cy="10062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16723" y="1502091"/>
            <a:ext cx="597877" cy="9263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86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</a:t>
            </a:r>
            <a:r>
              <a:rPr lang="en-US" dirty="0" err="1" smtClean="0"/>
              <a:t>TSu</a:t>
            </a:r>
            <a:r>
              <a:rPr lang="en-US" dirty="0" smtClean="0"/>
              <a:t> Test Units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27102" b="4861"/>
          <a:stretch/>
        </p:blipFill>
        <p:spPr bwMode="auto">
          <a:xfrm>
            <a:off x="1762579" y="1080090"/>
            <a:ext cx="5665862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 rot="20737503">
            <a:off x="5378206" y="4241699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3726" y="4782494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43726" y="5273992"/>
            <a:ext cx="1103529" cy="35755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8632" y="5631546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0217472">
            <a:off x="5172688" y="3689809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9635144">
            <a:off x="4906899" y="3109519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2826073">
            <a:off x="4834450" y="2381863"/>
            <a:ext cx="445820" cy="99925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2046400">
            <a:off x="4345212" y="1967136"/>
            <a:ext cx="473707" cy="1057859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1295069">
            <a:off x="3843715" y="1659763"/>
            <a:ext cx="473707" cy="1057859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655330">
            <a:off x="3240626" y="1490588"/>
            <a:ext cx="473707" cy="1057859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0178" y="1455291"/>
            <a:ext cx="473707" cy="1006278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4114" y="1455291"/>
            <a:ext cx="556063" cy="1006278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16723" y="1502091"/>
            <a:ext cx="237391" cy="926349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21350612">
            <a:off x="5374331" y="4185433"/>
            <a:ext cx="1103529" cy="1066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725" y="5273992"/>
            <a:ext cx="1103529" cy="823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7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20062187">
            <a:off x="5013921" y="3069572"/>
            <a:ext cx="1103529" cy="1090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2826073">
            <a:off x="4851858" y="2381863"/>
            <a:ext cx="445820" cy="999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 rot="1679453">
            <a:off x="3791261" y="1805742"/>
            <a:ext cx="1055068" cy="1057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 rot="361159">
            <a:off x="2759034" y="1510367"/>
            <a:ext cx="903743" cy="1057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en-US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16722" y="1413370"/>
            <a:ext cx="750277" cy="11703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086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</a:t>
            </a:r>
            <a:r>
              <a:rPr lang="en-US" dirty="0" err="1" smtClean="0"/>
              <a:t>TSd</a:t>
            </a:r>
            <a:r>
              <a:rPr lang="en-US" dirty="0" smtClean="0"/>
              <a:t> </a:t>
            </a:r>
            <a:r>
              <a:rPr lang="en-US" dirty="0"/>
              <a:t>Coils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9098" r="4035"/>
          <a:stretch/>
        </p:blipFill>
        <p:spPr bwMode="auto">
          <a:xfrm>
            <a:off x="1661665" y="1220825"/>
            <a:ext cx="5871882" cy="498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6200000" flipH="1">
            <a:off x="6794439" y="54733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 flipH="1">
            <a:off x="6584889" y="54733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 flipH="1">
            <a:off x="6192624" y="54733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5949462" y="54694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0000" flipH="1">
            <a:off x="5678642" y="54399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360000">
            <a:off x="5409778" y="5421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660000">
            <a:off x="5118763" y="536471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200000">
            <a:off x="4823488" y="528113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500000">
            <a:off x="4532473" y="51488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000">
            <a:off x="4267904" y="49965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2220000">
            <a:off x="4028808" y="48296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580000">
            <a:off x="3774907" y="46458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9200000">
            <a:off x="3539115" y="44240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9320000">
            <a:off x="3348615" y="4147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9800000">
            <a:off x="3183345" y="389160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20100000">
            <a:off x="3046107" y="3637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20340000">
            <a:off x="2917979" y="33549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20700000">
            <a:off x="2836306" y="30552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21000000">
            <a:off x="2783937" y="27671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21240000">
            <a:off x="2745053" y="250185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flipH="1">
            <a:off x="2723702" y="223316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2723702" y="2010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2723702" y="18352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2723702" y="16315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flipH="1">
            <a:off x="2723702" y="13193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16200000" flipH="1">
            <a:off x="7012390" y="54733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6200000" flipH="1">
            <a:off x="6387216" y="54733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</a:t>
            </a:r>
            <a:r>
              <a:rPr lang="en-US" dirty="0" err="1" smtClean="0"/>
              <a:t>TSd</a:t>
            </a:r>
            <a:r>
              <a:rPr lang="en-US" dirty="0" smtClean="0"/>
              <a:t> </a:t>
            </a:r>
            <a:r>
              <a:rPr lang="en-US" dirty="0"/>
              <a:t>Coil Modules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9098" r="4035"/>
          <a:stretch/>
        </p:blipFill>
        <p:spPr bwMode="auto">
          <a:xfrm>
            <a:off x="1661665" y="1220825"/>
            <a:ext cx="5871882" cy="498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 rot="20737503">
            <a:off x="2458250" y="2865723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17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2200" y="2302005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16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1922159"/>
            <a:ext cx="1103529" cy="337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15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1455237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14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0370877">
            <a:off x="2624532" y="3471196"/>
            <a:ext cx="1103529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9513465">
            <a:off x="2920489" y="3960713"/>
            <a:ext cx="1103529" cy="546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9098318">
            <a:off x="3314953" y="4447045"/>
            <a:ext cx="1103529" cy="546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18091165">
            <a:off x="3779943" y="4814140"/>
            <a:ext cx="1103529" cy="546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21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17799498">
            <a:off x="4356740" y="5104172"/>
            <a:ext cx="1103529" cy="546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22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17095692">
            <a:off x="4931027" y="5284067"/>
            <a:ext cx="1103529" cy="546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23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6466496">
            <a:off x="5458237" y="5385375"/>
            <a:ext cx="1103529" cy="429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24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5941359" y="5435853"/>
            <a:ext cx="1103529" cy="429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25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6369921" y="5444302"/>
            <a:ext cx="1103529" cy="429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26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6691906" y="5551630"/>
            <a:ext cx="1103529" cy="214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27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6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</a:t>
            </a:r>
            <a:r>
              <a:rPr lang="en-US" dirty="0" err="1" smtClean="0"/>
              <a:t>TSd</a:t>
            </a:r>
            <a:r>
              <a:rPr lang="en-US" dirty="0" smtClean="0"/>
              <a:t> </a:t>
            </a:r>
            <a:r>
              <a:rPr lang="en-US" dirty="0"/>
              <a:t>Test Units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9098" r="4035"/>
          <a:stretch/>
        </p:blipFill>
        <p:spPr bwMode="auto">
          <a:xfrm>
            <a:off x="1661665" y="1220825"/>
            <a:ext cx="5871882" cy="498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 rot="20737503">
            <a:off x="2458250" y="2865723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62200" y="2302005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62200" y="1922159"/>
            <a:ext cx="1103529" cy="33746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2200" y="1455237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 rot="20370877">
            <a:off x="2624532" y="3471196"/>
            <a:ext cx="1103529" cy="457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 rot="19513465">
            <a:off x="2920489" y="3960713"/>
            <a:ext cx="1103529" cy="54633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 rot="19098318">
            <a:off x="3314953" y="4447045"/>
            <a:ext cx="1103529" cy="54633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 rot="18091165">
            <a:off x="3779943" y="4814140"/>
            <a:ext cx="1103529" cy="54633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 rot="17799498">
            <a:off x="4356740" y="5104172"/>
            <a:ext cx="1103529" cy="54633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 rot="17095692">
            <a:off x="4931027" y="5284067"/>
            <a:ext cx="1103529" cy="54633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 rot="16466496">
            <a:off x="5458237" y="5385375"/>
            <a:ext cx="1103529" cy="42931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 rot="16200000">
            <a:off x="5941359" y="5435853"/>
            <a:ext cx="1103529" cy="42931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 rot="16200000">
            <a:off x="6369921" y="5444302"/>
            <a:ext cx="1103529" cy="42931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 rot="16200000">
            <a:off x="6691906" y="5551630"/>
            <a:ext cx="1103529" cy="214656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 rot="20880475">
            <a:off x="2362199" y="2329762"/>
            <a:ext cx="1103529" cy="1007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12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11468" y="1447337"/>
            <a:ext cx="1103529" cy="854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13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 rot="19755652">
            <a:off x="2740022" y="3391707"/>
            <a:ext cx="1103529" cy="11267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9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 rot="19098318">
            <a:off x="3314952" y="4457247"/>
            <a:ext cx="1103529" cy="546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 rot="18166454">
            <a:off x="4019210" y="4685092"/>
            <a:ext cx="1103529" cy="1041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10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 rot="16980140">
            <a:off x="5162393" y="5058868"/>
            <a:ext cx="1103529" cy="1014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50" name="Rectangle 49"/>
          <p:cNvSpPr/>
          <p:nvPr/>
        </p:nvSpPr>
        <p:spPr>
          <a:xfrm rot="16200000">
            <a:off x="6242819" y="5098229"/>
            <a:ext cx="1103529" cy="1112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467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- Conductor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93" y="1090246"/>
            <a:ext cx="5903896" cy="2106000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689818"/>
              </p:ext>
            </p:extLst>
          </p:nvPr>
        </p:nvGraphicFramePr>
        <p:xfrm>
          <a:off x="0" y="3259280"/>
          <a:ext cx="6914826" cy="26897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041410"/>
                <a:gridCol w="586032"/>
                <a:gridCol w="82990"/>
                <a:gridCol w="1097428"/>
                <a:gridCol w="1106966"/>
              </a:tblGrid>
              <a:tr h="310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Conductor Parameter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Unit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Design Value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Measured Value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711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Cable critical current at 5T, 4.2K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5900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5950-6300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Number of strands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Strand diameter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0.67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within tolerances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Strand copper/SC ratio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 ± 0.05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0.97-1.02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Initial RRR of Cu matrix 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100-104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Filament size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µm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&lt; 30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25.5-25.7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Strand twist pitch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 ± 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15.8-15.9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Rutherford cable width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4.79 ± 0.01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within tolerances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Rutherford cable thickness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1.15 ± 0.006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within tolerances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Al-stabilized cable width (bare) at room temperature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9.85 ± 0.05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within tolerances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Al-stabilized cable thickness (bare) at room temperature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3.11 ± 0.03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within tolerances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Initial RRR of Aluminum stabilizer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&gt; 800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925-1160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Aluminum 0.2% yield strength at 300 K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&gt; 30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45-56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Aluminum 0.2% yield strength at 4.2 K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&gt; 40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74-84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  <a:tr h="1514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Shear strength between Aluminum and </a:t>
                      </a:r>
                      <a:r>
                        <a:rPr lang="en-US" sz="900" dirty="0" err="1">
                          <a:effectLst/>
                        </a:rPr>
                        <a:t>NbTi</a:t>
                      </a:r>
                      <a:r>
                        <a:rPr lang="en-US" sz="900" dirty="0">
                          <a:effectLst/>
                        </a:rPr>
                        <a:t> strands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&gt; 20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35-46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90" marR="5759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57248" y="3302752"/>
            <a:ext cx="2186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</a:t>
            </a:r>
            <a:r>
              <a:rPr lang="en-US" sz="1400" baseline="-25000" dirty="0" err="1" smtClean="0"/>
              <a:t>op</a:t>
            </a:r>
            <a:r>
              <a:rPr lang="en-US" sz="1400" dirty="0" smtClean="0"/>
              <a:t> = 1730 A</a:t>
            </a:r>
          </a:p>
          <a:p>
            <a:r>
              <a:rPr lang="en-US" sz="1400" dirty="0" err="1" smtClean="0"/>
              <a:t>J</a:t>
            </a:r>
            <a:r>
              <a:rPr lang="en-US" sz="1400" baseline="-25000" dirty="0" err="1" smtClean="0"/>
              <a:t>eng</a:t>
            </a:r>
            <a:r>
              <a:rPr lang="en-US" sz="1400" dirty="0" smtClean="0"/>
              <a:t> ~ 50 A/mm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err="1" smtClean="0"/>
              <a:t>I</a:t>
            </a:r>
            <a:r>
              <a:rPr lang="en-US" sz="1400" baseline="-25000" dirty="0" err="1" smtClean="0"/>
              <a:t>op</a:t>
            </a:r>
            <a:r>
              <a:rPr lang="en-US" sz="1400" dirty="0" smtClean="0"/>
              <a:t>/</a:t>
            </a:r>
            <a:r>
              <a:rPr lang="en-US" sz="1400" dirty="0" err="1" smtClean="0"/>
              <a:t>I</a:t>
            </a:r>
            <a:r>
              <a:rPr lang="en-US" sz="1400" baseline="-25000" dirty="0" err="1" smtClean="0"/>
              <a:t>c</a:t>
            </a:r>
            <a:r>
              <a:rPr lang="en-US" sz="1400" dirty="0" smtClean="0"/>
              <a:t>~= 58% (at 5.1 K, 3.4 T)</a:t>
            </a:r>
          </a:p>
          <a:p>
            <a:r>
              <a:rPr lang="en-US" sz="1400" dirty="0" smtClean="0"/>
              <a:t>Temp margin = 1.5 K</a:t>
            </a:r>
            <a:endParaRPr lang="en-US" sz="14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3637" r="4690" b="2849"/>
          <a:stretch/>
        </p:blipFill>
        <p:spPr bwMode="auto">
          <a:xfrm>
            <a:off x="5696930" y="1090246"/>
            <a:ext cx="3377216" cy="2039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987169"/>
            <a:ext cx="7603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</a:rPr>
              <a:t>Successful </a:t>
            </a:r>
            <a:r>
              <a:rPr lang="en-US" sz="2000" dirty="0">
                <a:solidFill>
                  <a:srgbClr val="00B050"/>
                </a:solidFill>
              </a:rPr>
              <a:t>conductor prototype program </a:t>
            </a:r>
            <a:r>
              <a:rPr lang="en-US" sz="2000" dirty="0" smtClean="0">
                <a:solidFill>
                  <a:srgbClr val="00B050"/>
                </a:solidFill>
              </a:rPr>
              <a:t>completed.</a:t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smtClean="0">
                <a:solidFill>
                  <a:srgbClr val="00B050"/>
                </a:solidFill>
              </a:rPr>
              <a:t>The PO was placed in July 2014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Conductor delivery / Module fabrication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14" y="841192"/>
            <a:ext cx="4218106" cy="54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16" y="2592944"/>
            <a:ext cx="3446584" cy="194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56166" y="5164435"/>
            <a:ext cx="312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10 % of spare conductor included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5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llopes\Desktop\CD2 review\Coil14 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t="7530" r="28272" b="14222"/>
          <a:stretch/>
        </p:blipFill>
        <p:spPr bwMode="auto">
          <a:xfrm>
            <a:off x="2345865" y="4132713"/>
            <a:ext cx="1962338" cy="206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Winding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3966060" y="1735051"/>
            <a:ext cx="4660022" cy="2522515"/>
            <a:chOff x="2290844" y="1714500"/>
            <a:chExt cx="4660022" cy="2522515"/>
          </a:xfrm>
        </p:grpSpPr>
        <p:sp>
          <p:nvSpPr>
            <p:cNvPr id="34" name="Rectangle 33"/>
            <p:cNvSpPr/>
            <p:nvPr/>
          </p:nvSpPr>
          <p:spPr>
            <a:xfrm>
              <a:off x="2430759" y="4124545"/>
              <a:ext cx="363597" cy="5561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21236" y="1714500"/>
              <a:ext cx="4446289" cy="3868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8708" y="4061167"/>
              <a:ext cx="4019546" cy="457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58231" y="4112162"/>
              <a:ext cx="4010023" cy="1248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10817" y="3938953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2509" y="3938953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14201" y="3938953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65893" y="3938953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17585" y="3938953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67941" y="3938951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19633" y="3938951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22029" y="4180157"/>
              <a:ext cx="421917" cy="568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2744373" y="4126230"/>
              <a:ext cx="175846" cy="457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5522" y="4006654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5648305" y="2934452"/>
              <a:ext cx="2522512" cy="8261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1119465" y="2934452"/>
              <a:ext cx="2522515" cy="8261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35522" y="3752228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28379" y="3873521"/>
              <a:ext cx="365978" cy="1181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67941" y="380498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19633" y="380498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810817" y="380498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62509" y="380498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514201" y="380498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865893" y="380498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17585" y="380498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97515" y="387352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490372" y="3991708"/>
              <a:ext cx="365978" cy="694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10817" y="367032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62509" y="367032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514201" y="367032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865893" y="367032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217585" y="367032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767941" y="367234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119633" y="367234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497515" y="3607048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490372" y="3733361"/>
              <a:ext cx="365978" cy="1181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497515" y="3340348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90372" y="3466661"/>
              <a:ext cx="365978" cy="1181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34729" y="217456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810817" y="354160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162509" y="354160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514201" y="354160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865893" y="354160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217585" y="3541606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67941" y="354362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119633" y="354362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60042" y="3716424"/>
              <a:ext cx="1021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   </a:t>
              </a:r>
              <a:r>
                <a:rPr lang="en-US" sz="1100" dirty="0" smtClean="0"/>
                <a:t>layer 1</a:t>
              </a:r>
              <a:endParaRPr lang="en-US" sz="11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36983" y="1882183"/>
              <a:ext cx="106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   </a:t>
              </a:r>
              <a:r>
                <a:rPr lang="en-US" sz="1100" dirty="0" smtClean="0"/>
                <a:t>layer 17</a:t>
              </a:r>
              <a:endParaRPr lang="en-US" sz="11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810817" y="2115458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162509" y="2115458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514201" y="2115458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 rot="16200000">
              <a:off x="2322744" y="3046532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sz="1100" dirty="0"/>
            </a:p>
          </p:txBody>
        </p:sp>
        <p:sp>
          <p:nvSpPr>
            <p:cNvPr id="83" name="TextBox 82"/>
            <p:cNvSpPr txBox="1"/>
            <p:nvPr/>
          </p:nvSpPr>
          <p:spPr>
            <a:xfrm rot="16200000">
              <a:off x="2677150" y="2964410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sz="11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6200000">
              <a:off x="6018115" y="3057717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sz="11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72499" y="3944780"/>
              <a:ext cx="4683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turn 1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755278" y="3874635"/>
              <a:ext cx="4683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turn 2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033018" y="3879352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turn 17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430761" y="2101362"/>
              <a:ext cx="363596" cy="5834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810817" y="224120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162509" y="224120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514201" y="2241202"/>
              <a:ext cx="351692" cy="105508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774705" y="4480142"/>
            <a:ext cx="1682614" cy="307777"/>
            <a:chOff x="1746026" y="4948283"/>
            <a:chExt cx="1682614" cy="307777"/>
          </a:xfrm>
        </p:grpSpPr>
        <p:sp>
          <p:nvSpPr>
            <p:cNvPr id="93" name="Rectangle 92"/>
            <p:cNvSpPr/>
            <p:nvPr/>
          </p:nvSpPr>
          <p:spPr>
            <a:xfrm>
              <a:off x="1746026" y="5039746"/>
              <a:ext cx="232244" cy="1248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042683" y="4948283"/>
              <a:ext cx="1385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Aluminum sheet</a:t>
              </a:r>
              <a:endParaRPr lang="en-US" sz="1400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774705" y="4905374"/>
            <a:ext cx="1792836" cy="307777"/>
            <a:chOff x="1746026" y="5220872"/>
            <a:chExt cx="1792836" cy="307777"/>
          </a:xfrm>
        </p:grpSpPr>
        <p:sp>
          <p:nvSpPr>
            <p:cNvPr id="96" name="Rectangle 95"/>
            <p:cNvSpPr/>
            <p:nvPr/>
          </p:nvSpPr>
          <p:spPr>
            <a:xfrm>
              <a:off x="1746026" y="5312335"/>
              <a:ext cx="232244" cy="12485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042683" y="5220872"/>
              <a:ext cx="1496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Ground insulation</a:t>
              </a:r>
              <a:endParaRPr lang="en-US" sz="1400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774705" y="5330606"/>
            <a:ext cx="2230868" cy="307777"/>
            <a:chOff x="1746026" y="5473454"/>
            <a:chExt cx="2230868" cy="307777"/>
          </a:xfrm>
        </p:grpSpPr>
        <p:sp>
          <p:nvSpPr>
            <p:cNvPr id="68" name="Rectangle 67"/>
            <p:cNvSpPr/>
            <p:nvPr/>
          </p:nvSpPr>
          <p:spPr>
            <a:xfrm>
              <a:off x="1746026" y="5564916"/>
              <a:ext cx="232244" cy="12485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055278" y="5473454"/>
              <a:ext cx="19216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G10 spacer (layer jump)</a:t>
              </a:r>
              <a:endParaRPr lang="en-US" sz="1400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774705" y="5755839"/>
            <a:ext cx="1594925" cy="307777"/>
            <a:chOff x="1746026" y="5699889"/>
            <a:chExt cx="1594925" cy="307777"/>
          </a:xfrm>
        </p:grpSpPr>
        <p:sp>
          <p:nvSpPr>
            <p:cNvPr id="99" name="Rectangle 98"/>
            <p:cNvSpPr/>
            <p:nvPr/>
          </p:nvSpPr>
          <p:spPr>
            <a:xfrm>
              <a:off x="1746026" y="5791436"/>
              <a:ext cx="232244" cy="124682"/>
            </a:xfrm>
            <a:prstGeom prst="rect">
              <a:avLst/>
            </a:prstGeom>
            <a:ln w="254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055278" y="5699889"/>
              <a:ext cx="12856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Insulated cable</a:t>
              </a:r>
            </a:p>
          </p:txBody>
        </p:sp>
      </p:grpSp>
      <p:pic>
        <p:nvPicPr>
          <p:cNvPr id="28675" name="Picture 3" descr="C:\Users\mllopes\Desktop\CD2 review\Coil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0" t="6345" r="31630" b="6345"/>
          <a:stretch/>
        </p:blipFill>
        <p:spPr bwMode="auto">
          <a:xfrm>
            <a:off x="133314" y="3798401"/>
            <a:ext cx="1659068" cy="23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40" y="848061"/>
            <a:ext cx="1353450" cy="325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>
            <a:stCxn id="9" idx="0"/>
          </p:cNvCxnSpPr>
          <p:nvPr/>
        </p:nvCxnSpPr>
        <p:spPr>
          <a:xfrm flipH="1" flipV="1">
            <a:off x="6319596" y="1268702"/>
            <a:ext cx="1" cy="466349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19597" y="1268702"/>
            <a:ext cx="4071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0775" y="1037869"/>
            <a:ext cx="1666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Machined surface</a:t>
            </a:r>
            <a:endParaRPr lang="en-US" sz="1600" dirty="0"/>
          </a:p>
        </p:txBody>
      </p:sp>
      <p:sp>
        <p:nvSpPr>
          <p:cNvPr id="28672" name="TextBox 28671"/>
          <p:cNvSpPr txBox="1"/>
          <p:nvPr/>
        </p:nvSpPr>
        <p:spPr>
          <a:xfrm>
            <a:off x="4035238" y="1387073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OD</a:t>
            </a:r>
            <a:endParaRPr lang="en-US" sz="16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035238" y="4310865"/>
            <a:ext cx="362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dirty="0" smtClean="0"/>
              <a:t>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2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Coil Module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2" descr="C:\Users\mllopes\Desktop\TS Prototype with cool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3685" r="28849" b="5484"/>
          <a:stretch/>
        </p:blipFill>
        <p:spPr bwMode="auto">
          <a:xfrm>
            <a:off x="6105525" y="1091749"/>
            <a:ext cx="2914650" cy="30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llopes\Desktop\CD2 review\Exploded view NF - TS Prototype As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9330" r="19863" b="7871"/>
          <a:stretch/>
        </p:blipFill>
        <p:spPr bwMode="auto">
          <a:xfrm>
            <a:off x="133350" y="1091749"/>
            <a:ext cx="5962650" cy="46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876550" y="1928812"/>
            <a:ext cx="1009650" cy="242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048125" y="2085975"/>
            <a:ext cx="152400" cy="89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791075" y="2085975"/>
            <a:ext cx="571501" cy="1495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31049" y="1559480"/>
            <a:ext cx="183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ground insulation</a:t>
            </a:r>
            <a:endParaRPr lang="en-US" sz="18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971675" y="4419600"/>
            <a:ext cx="438150" cy="323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69873" y="4558784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coil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038475" y="5076825"/>
            <a:ext cx="847725" cy="523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07699" y="5416034"/>
            <a:ext cx="155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pure Al sheet</a:t>
            </a:r>
          </a:p>
          <a:p>
            <a:pPr algn="ctr"/>
            <a:r>
              <a:rPr lang="en-US" sz="1800" dirty="0" smtClean="0"/>
              <a:t>for coil cooling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3720592" y="5877699"/>
            <a:ext cx="80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wedge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446812" y="5739199"/>
            <a:ext cx="344263" cy="323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855677" y="5200262"/>
            <a:ext cx="326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coils are epoxy impregnated with the ground insulation and the Al sheet.</a:t>
            </a:r>
            <a:endParaRPr lang="en-US" sz="1800" dirty="0"/>
          </a:p>
        </p:txBody>
      </p:sp>
      <p:cxnSp>
        <p:nvCxnSpPr>
          <p:cNvPr id="1024" name="Straight Arrow Connector 1023"/>
          <p:cNvCxnSpPr/>
          <p:nvPr/>
        </p:nvCxnSpPr>
        <p:spPr>
          <a:xfrm flipH="1">
            <a:off x="1800225" y="1091749"/>
            <a:ext cx="885825" cy="356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2686050" y="907083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cooling tube</a:t>
            </a:r>
            <a:endParaRPr lang="en-US" sz="1800" dirty="0"/>
          </a:p>
        </p:txBody>
      </p:sp>
      <p:sp>
        <p:nvSpPr>
          <p:cNvPr id="1028" name="TextBox 1027"/>
          <p:cNvSpPr txBox="1"/>
          <p:nvPr/>
        </p:nvSpPr>
        <p:spPr>
          <a:xfrm>
            <a:off x="7341" y="814750"/>
            <a:ext cx="105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coil leads</a:t>
            </a:r>
            <a:endParaRPr lang="en-US" sz="1800" dirty="0"/>
          </a:p>
        </p:txBody>
      </p:sp>
      <p:cxnSp>
        <p:nvCxnSpPr>
          <p:cNvPr id="1030" name="Straight Arrow Connector 1029"/>
          <p:cNvCxnSpPr/>
          <p:nvPr/>
        </p:nvCxnSpPr>
        <p:spPr>
          <a:xfrm>
            <a:off x="604700" y="1128713"/>
            <a:ext cx="71575" cy="1477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9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- Test units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r="5293"/>
          <a:stretch/>
        </p:blipFill>
        <p:spPr bwMode="auto">
          <a:xfrm>
            <a:off x="5133975" y="969488"/>
            <a:ext cx="3641324" cy="4534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5" name="Picture 3" descr="M:\TANOVIC\Mu2e\TSU-jpeg\TSU_TEST_UNIT-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r="25305"/>
          <a:stretch/>
        </p:blipFill>
        <p:spPr bwMode="auto">
          <a:xfrm rot="5113012">
            <a:off x="889097" y="1663885"/>
            <a:ext cx="3138268" cy="37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375" y="5688330"/>
            <a:ext cx="858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test all 52 coils in our test cryostat (in the CHL building).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95470" y="-687227"/>
            <a:ext cx="3461008" cy="704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2550" y="1707020"/>
            <a:ext cx="1466848" cy="704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52575" y="3267075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4267200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1794789" y="2209800"/>
            <a:ext cx="0" cy="1057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</p:cNvCxnSpPr>
          <p:nvPr/>
        </p:nvCxnSpPr>
        <p:spPr>
          <a:xfrm>
            <a:off x="1794789" y="3728740"/>
            <a:ext cx="0" cy="1000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743842" y="4143375"/>
            <a:ext cx="0" cy="2095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43842" y="4648200"/>
            <a:ext cx="0" cy="238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10275" y="4162425"/>
            <a:ext cx="48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5" idx="0"/>
          </p:cNvCxnSpPr>
          <p:nvPr/>
        </p:nvCxnSpPr>
        <p:spPr>
          <a:xfrm flipV="1">
            <a:off x="3550950" y="3867150"/>
            <a:ext cx="0" cy="2952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2"/>
          </p:cNvCxnSpPr>
          <p:nvPr/>
        </p:nvCxnSpPr>
        <p:spPr>
          <a:xfrm>
            <a:off x="3550950" y="4624090"/>
            <a:ext cx="0" cy="262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" name="TextBox 1023"/>
          <p:cNvSpPr txBox="1"/>
          <p:nvPr/>
        </p:nvSpPr>
        <p:spPr>
          <a:xfrm>
            <a:off x="3320475" y="1133048"/>
            <a:ext cx="64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TSu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96066" y="2683092"/>
            <a:ext cx="64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TSd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</a:t>
            </a:r>
            <a:r>
              <a:rPr lang="en-US" dirty="0" smtClean="0"/>
              <a:t>Cold mass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050" name="Picture 2" descr="M:\TANOVIC\Mu2e\TSU-jpeg\TSU_Coldmass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/>
          <a:stretch/>
        </p:blipFill>
        <p:spPr bwMode="auto">
          <a:xfrm>
            <a:off x="87992" y="1233608"/>
            <a:ext cx="8968016" cy="43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0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</a:t>
            </a:r>
            <a:r>
              <a:rPr lang="en-US" dirty="0" smtClean="0"/>
              <a:t>Cold mass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074" name="Picture 2" descr="M:\TANOVIC\Mu2e\TSU-jpeg\TSU_Coldmas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080"/>
            <a:ext cx="9144000" cy="41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4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</a:t>
            </a:r>
            <a:r>
              <a:rPr lang="en-US" dirty="0" smtClean="0"/>
              <a:t>Cold mass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098" name="Picture 2" descr="M:\TANOVIC\Mu2e\TSU-jpeg\TSU_Coldmass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16289"/>
          <a:stretch/>
        </p:blipFill>
        <p:spPr bwMode="auto">
          <a:xfrm>
            <a:off x="676275" y="988391"/>
            <a:ext cx="7526338" cy="50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4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</a:t>
            </a:r>
            <a:r>
              <a:rPr lang="en-US" dirty="0" smtClean="0"/>
              <a:t>Cold mass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122" name="Picture 2" descr="M:\TANOVIC\Mu2e\TSU-jpeg\TSU_Coldmass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4" r="16964"/>
          <a:stretch/>
        </p:blipFill>
        <p:spPr bwMode="auto">
          <a:xfrm>
            <a:off x="903288" y="884527"/>
            <a:ext cx="7337424" cy="50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4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Cryostat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146" name="Picture 2" descr="M:\TANOVIC\Mu2e\TSU-jpeg\TSU_Cryostat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3147"/>
          <a:stretch/>
        </p:blipFill>
        <p:spPr bwMode="auto">
          <a:xfrm>
            <a:off x="544285" y="908136"/>
            <a:ext cx="8055430" cy="529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Cryostat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194" name="Picture 2" descr="M:\TANOVIC\Mu2e\TSU-jpeg\TSU_Cryostat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6237" r="2318" b="6077"/>
          <a:stretch/>
        </p:blipFill>
        <p:spPr bwMode="auto">
          <a:xfrm>
            <a:off x="228600" y="1262743"/>
            <a:ext cx="8494486" cy="45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Cryostat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170" name="Picture 2" descr="M:\TANOVIC\Mu2e\TSU-jpeg\TSU_Cryostat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r="12866"/>
          <a:stretch/>
        </p:blipFill>
        <p:spPr bwMode="auto">
          <a:xfrm>
            <a:off x="1223472" y="886973"/>
            <a:ext cx="6697057" cy="53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Cryostat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9218" name="Picture 2" descr="M:\TANOVIC\Mu2e\TSU-jpeg\TSU_Cryostat_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r="5259"/>
          <a:stretch/>
        </p:blipFill>
        <p:spPr bwMode="auto">
          <a:xfrm>
            <a:off x="1091750" y="936606"/>
            <a:ext cx="6629850" cy="52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Cryostat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0242" name="Picture 2" descr="M:\TANOVIC\Mu2e\TSU-jpeg\TSU_Cryosta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971436"/>
            <a:ext cx="8766176" cy="51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2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Cryostat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1266" name="Picture 2" descr="M:\TANOVIC\Mu2e\TSU-jpeg\TSU_Cryosta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43468"/>
            <a:ext cx="8737600" cy="51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2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</a:t>
            </a:r>
            <a:r>
              <a:rPr lang="en-US" dirty="0" smtClean="0"/>
              <a:t>- </a:t>
            </a:r>
            <a:r>
              <a:rPr lang="en-US" dirty="0"/>
              <a:t>Mechanical 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5466"/>
            <a:ext cx="3392805" cy="416814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-1" y="5249300"/>
            <a:ext cx="36214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There are four collimator </a:t>
            </a:r>
            <a:r>
              <a:rPr lang="en-GB" sz="1400" dirty="0" smtClean="0"/>
              <a:t>elements. </a:t>
            </a:r>
            <a:r>
              <a:rPr lang="en-GB" sz="1400" dirty="0"/>
              <a:t>COL3u and COL3d are located in TS3 and they are used to filter particles based on electric charge and momentum.</a:t>
            </a:r>
            <a:endParaRPr lang="en-US" sz="1400" dirty="0"/>
          </a:p>
        </p:txBody>
      </p:sp>
      <p:pic>
        <p:nvPicPr>
          <p:cNvPr id="11" name="Picture 10" descr="C:\Users\mllopes\Desktop\Requirements doc\TSu to PS XSECT Plan View - F1000978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29" y="1434512"/>
            <a:ext cx="1943100" cy="270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mllopes\Desktop\Requirements doc\TSd to DS XSECT Plan View - F1000978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53" y="1489757"/>
            <a:ext cx="2477770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37895" y="1335868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044962" y="1335868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944202" y="4207271"/>
            <a:ext cx="20521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Due </a:t>
            </a:r>
            <a:r>
              <a:rPr lang="en-US" sz="1400" dirty="0"/>
              <a:t>to space constraints, the primary proton beam pipe must be routed through the TS cryostat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When the TS is at full power, there is a net axial force of around 130 Tons pulling the TS and PS together.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87453" y="4207271"/>
            <a:ext cx="24777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There is a physical overlap of around </a:t>
            </a:r>
            <a:r>
              <a:rPr lang="en-US" sz="1400" dirty="0" smtClean="0"/>
              <a:t>940 </a:t>
            </a:r>
            <a:r>
              <a:rPr lang="en-US" sz="1400" dirty="0"/>
              <a:t>mm between the DS and TS </a:t>
            </a:r>
            <a:r>
              <a:rPr lang="en-US" sz="1400" dirty="0" smtClean="0"/>
              <a:t>cryostats.</a:t>
            </a:r>
          </a:p>
          <a:p>
            <a:r>
              <a:rPr lang="en-US" sz="1400" dirty="0"/>
              <a:t>When the TS is at full power, there is a net axial force of around 100 Tons pulling the TS and the DS together.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991475" y="5912852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DocDB</a:t>
            </a:r>
            <a:r>
              <a:rPr lang="en-US" sz="1600" dirty="0" smtClean="0"/>
              <a:t> 947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96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Structural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The magnetic forces for each load case were calculated by the ANSYS program and verified by comparison to the Opera forces from the magnetic design work.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results of </a:t>
            </a:r>
            <a:r>
              <a:rPr lang="en-US" dirty="0" smtClean="0"/>
              <a:t>the calculations </a:t>
            </a:r>
            <a:r>
              <a:rPr lang="en-US" dirty="0"/>
              <a:t>show that the coils, the support system, cold mass support attachment points, cryostat support attachment points, and cryostat elements are sufficiently strong to withstand the expected loads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285" y="4139651"/>
            <a:ext cx="4114800" cy="2095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6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Structural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04962" y="874100"/>
            <a:ext cx="5934075" cy="5391150"/>
            <a:chOff x="0" y="0"/>
            <a:chExt cx="5934075" cy="53911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34075" cy="5010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 Box 247"/>
            <p:cNvSpPr txBox="1"/>
            <p:nvPr/>
          </p:nvSpPr>
          <p:spPr>
            <a:xfrm>
              <a:off x="923925" y="5038725"/>
              <a:ext cx="3514725" cy="3524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Times New Roman"/>
                  <a:ea typeface="Calibri"/>
                </a:rPr>
                <a:t>Cold mass displacements due to the </a:t>
              </a:r>
              <a:r>
                <a:rPr lang="en-US" sz="1200" b="1" dirty="0" err="1" smtClean="0">
                  <a:effectLst/>
                  <a:latin typeface="Times New Roman"/>
                  <a:ea typeface="Calibri"/>
                </a:rPr>
                <a:t>cooldown</a:t>
              </a:r>
              <a:endParaRPr lang="en-US" sz="1200" dirty="0">
                <a:effectLst/>
                <a:latin typeface="Times New Roman"/>
                <a:ea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8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Structural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604962" y="893883"/>
            <a:ext cx="5934075" cy="5467348"/>
            <a:chOff x="0" y="0"/>
            <a:chExt cx="5934075" cy="54673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34075" cy="5229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248"/>
            <p:cNvSpPr txBox="1"/>
            <p:nvPr/>
          </p:nvSpPr>
          <p:spPr>
            <a:xfrm>
              <a:off x="447674" y="5114923"/>
              <a:ext cx="5038725" cy="35242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Times New Roman"/>
                  <a:ea typeface="Calibri"/>
                </a:rPr>
                <a:t>Cold mass displacements due to energization </a:t>
              </a:r>
              <a:r>
                <a:rPr lang="en-US" sz="1200" b="1" dirty="0">
                  <a:effectLst/>
                  <a:latin typeface="Times New Roman"/>
                  <a:ea typeface="Calibri"/>
                </a:rPr>
                <a:t>(relative to cool down)</a:t>
              </a:r>
              <a:endParaRPr lang="en-US" sz="1200" dirty="0">
                <a:effectLst/>
                <a:latin typeface="Times New Roman"/>
                <a:ea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2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Structural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606232" y="901202"/>
            <a:ext cx="5931535" cy="5399438"/>
            <a:chOff x="0" y="0"/>
            <a:chExt cx="5931725" cy="5399438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0"/>
              <a:ext cx="5931725" cy="5172048"/>
              <a:chOff x="0" y="0"/>
              <a:chExt cx="5931725" cy="517204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931725" cy="504701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795647" y="4934198"/>
                <a:ext cx="336712" cy="52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134094" y="4364182"/>
                <a:ext cx="6159" cy="56959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9" name="Text Box 216"/>
              <p:cNvSpPr txBox="1"/>
              <p:nvPr/>
            </p:nvSpPr>
            <p:spPr>
              <a:xfrm>
                <a:off x="629392" y="4934198"/>
                <a:ext cx="523269" cy="23785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>
                    <a:effectLst/>
                    <a:latin typeface="Times New Roman"/>
                    <a:ea typeface="Calibri"/>
                  </a:rPr>
                  <a:t>9 mm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  <p:sp>
            <p:nvSpPr>
              <p:cNvPr id="20" name="Text Box 217"/>
              <p:cNvSpPr txBox="1"/>
              <p:nvPr/>
            </p:nvSpPr>
            <p:spPr>
              <a:xfrm>
                <a:off x="617517" y="4476998"/>
                <a:ext cx="586105" cy="23749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>
                    <a:effectLst/>
                    <a:latin typeface="Times New Roman"/>
                    <a:ea typeface="Calibri"/>
                  </a:rPr>
                  <a:t>17 mm</a:t>
                </a:r>
                <a:endParaRPr lang="en-US" sz="1200">
                  <a:effectLst/>
                  <a:latin typeface="Times New Roman"/>
                  <a:ea typeface="Calibri"/>
                </a:endParaRPr>
              </a:p>
            </p:txBody>
          </p:sp>
        </p:grpSp>
        <p:sp>
          <p:nvSpPr>
            <p:cNvPr id="15" name="Text Box 249"/>
            <p:cNvSpPr txBox="1"/>
            <p:nvPr/>
          </p:nvSpPr>
          <p:spPr>
            <a:xfrm>
              <a:off x="1367259" y="5047013"/>
              <a:ext cx="3476677" cy="35242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Times New Roman"/>
                  <a:ea typeface="Calibri"/>
                </a:rPr>
                <a:t>Cold mass displacements due to the warm up</a:t>
              </a:r>
              <a:endParaRPr lang="en-US" sz="1200" dirty="0">
                <a:effectLst/>
                <a:latin typeface="Times New Roman"/>
                <a:ea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4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Structural Analysis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495835"/>
              </p:ext>
            </p:extLst>
          </p:nvPr>
        </p:nvGraphicFramePr>
        <p:xfrm>
          <a:off x="1257356" y="1008841"/>
          <a:ext cx="6629289" cy="3474720"/>
        </p:xfrm>
        <a:graphic>
          <a:graphicData uri="http://schemas.openxmlformats.org/drawingml/2006/table">
            <a:tbl>
              <a:tblPr firstRow="1" firstCol="1" bandRow="1">
                <a:solidFill>
                  <a:srgbClr val="1997B7"/>
                </a:solidFill>
                <a:tableStyleId>{21E4AEA4-8DFA-4A89-87EB-49C32662AFE0}</a:tableStyleId>
              </a:tblPr>
              <a:tblGrid>
                <a:gridCol w="1757011"/>
                <a:gridCol w="1557634"/>
                <a:gridCol w="1657322"/>
                <a:gridCol w="1657322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Support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Load Case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 Operation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 </a:t>
                      </a: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TSd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Upstream Axial 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158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Upstream Axial 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Upstream Axial 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208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Upstream Axial 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164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220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Downstream Axial 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175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effectLst/>
                        </a:rPr>
                        <a:t>-121</a:t>
                      </a:r>
                      <a:endParaRPr lang="en-US" sz="1200" b="1" i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Downstream Axial 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176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374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-119</a:t>
                      </a:r>
                      <a:endParaRPr lang="en-US" sz="1200" i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Downstream Axial 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-62</a:t>
                      </a:r>
                      <a:endParaRPr lang="en-US" sz="1200" i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Downstream Axial 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309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-53</a:t>
                      </a:r>
                      <a:endParaRPr lang="en-US" sz="1200" i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Upstream Radial 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159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Upstream Radial 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Downstream Radial 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140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Downstream Radial 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88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Center Radial 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165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Center Radial 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145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Gravity 1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Gravity 2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Gravity 3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U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11514" y="4559273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 </a:t>
            </a:r>
            <a:r>
              <a:rPr lang="en-US" sz="1800" dirty="0" err="1" smtClean="0"/>
              <a:t>kN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039535" y="5160956"/>
            <a:ext cx="314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		Design Values</a:t>
            </a:r>
          </a:p>
          <a:p>
            <a:r>
              <a:rPr lang="en-US" sz="1600" dirty="0" smtClean="0"/>
              <a:t>Maximum tension 		 414 </a:t>
            </a:r>
            <a:r>
              <a:rPr lang="en-US" sz="1600" dirty="0" err="1" smtClean="0"/>
              <a:t>kN</a:t>
            </a:r>
            <a:endParaRPr lang="en-US" sz="1600" dirty="0" smtClean="0"/>
          </a:p>
          <a:p>
            <a:r>
              <a:rPr lang="en-US" sz="1600" dirty="0" smtClean="0"/>
              <a:t>Maximum compression 	-169 </a:t>
            </a:r>
            <a:r>
              <a:rPr lang="en-US" sz="1600" dirty="0" err="1" smtClean="0"/>
              <a:t>kN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7501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Structural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3202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24" name="Picture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4" y="1534720"/>
            <a:ext cx="2312701" cy="236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4" y="3810865"/>
            <a:ext cx="2242834" cy="22985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/>
          <p:cNvGrpSpPr/>
          <p:nvPr/>
        </p:nvGrpSpPr>
        <p:grpSpPr>
          <a:xfrm>
            <a:off x="3248813" y="1567617"/>
            <a:ext cx="2272005" cy="2320264"/>
            <a:chOff x="0" y="0"/>
            <a:chExt cx="3862317" cy="394420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62317" cy="39442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642" y="1801504"/>
              <a:ext cx="641445" cy="11464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3265984" y="3857535"/>
            <a:ext cx="2256285" cy="2320365"/>
            <a:chOff x="0" y="0"/>
            <a:chExt cx="3835021" cy="394420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35021" cy="39442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756" y="1951629"/>
              <a:ext cx="736979" cy="1187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TextBox 36"/>
          <p:cNvSpPr txBox="1"/>
          <p:nvPr/>
        </p:nvSpPr>
        <p:spPr>
          <a:xfrm rot="16200000">
            <a:off x="-513615" y="2558355"/>
            <a:ext cx="151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 down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348961" y="4936087"/>
            <a:ext cx="1237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Energize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2660" y="905722"/>
            <a:ext cx="164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Hoop stress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07302" y="905721"/>
            <a:ext cx="15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stress</a:t>
            </a:r>
            <a:endParaRPr lang="en-US" dirty="0"/>
          </a:p>
        </p:txBody>
      </p:sp>
      <p:pic>
        <p:nvPicPr>
          <p:cNvPr id="45" name="Picture 4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26" y="1301964"/>
            <a:ext cx="3271200" cy="2309410"/>
          </a:xfrm>
          <a:prstGeom prst="rect">
            <a:avLst/>
          </a:prstGeom>
          <a:noFill/>
        </p:spPr>
      </p:pic>
      <p:pic>
        <p:nvPicPr>
          <p:cNvPr id="46" name="Picture 45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3" y="3875724"/>
            <a:ext cx="3464466" cy="2368232"/>
          </a:xfrm>
          <a:prstGeom prst="rect">
            <a:avLst/>
          </a:prstGeom>
          <a:noFill/>
        </p:spPr>
      </p:pic>
      <p:cxnSp>
        <p:nvCxnSpPr>
          <p:cNvPr id="48" name="Straight Connector 47"/>
          <p:cNvCxnSpPr/>
          <p:nvPr/>
        </p:nvCxnSpPr>
        <p:spPr>
          <a:xfrm>
            <a:off x="5591833" y="1136553"/>
            <a:ext cx="0" cy="5107403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204382" y="905722"/>
            <a:ext cx="275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Maximum allowed: 40 MPa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Structural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6028"/>
            <a:ext cx="5939790" cy="236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6213"/>
            <a:ext cx="5939790" cy="236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6215" y="2552660"/>
            <a:ext cx="4179888" cy="253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6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9789"/>
          <a:stretch/>
        </p:blipFill>
        <p:spPr bwMode="auto">
          <a:xfrm>
            <a:off x="6671187" y="4663262"/>
            <a:ext cx="2089944" cy="15247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299200" y="3251200"/>
            <a:ext cx="371987" cy="2535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01000" y="5003398"/>
            <a:ext cx="914400" cy="1267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65782" y="929622"/>
            <a:ext cx="3844493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Overall stress are </a:t>
            </a:r>
            <a:r>
              <a:rPr lang="en-US" sz="1800" dirty="0" smtClean="0">
                <a:solidFill>
                  <a:srgbClr val="00B050"/>
                </a:solidFill>
              </a:rPr>
              <a:t>below </a:t>
            </a:r>
            <a:r>
              <a:rPr lang="en-US" sz="1800" dirty="0">
                <a:solidFill>
                  <a:srgbClr val="00B050"/>
                </a:solidFill>
              </a:rPr>
              <a:t>the maximum allowed: </a:t>
            </a:r>
            <a:r>
              <a:rPr lang="en-US" sz="1800" dirty="0" smtClean="0">
                <a:solidFill>
                  <a:srgbClr val="00B050"/>
                </a:solidFill>
              </a:rPr>
              <a:t>107 MPa for Al 5083-O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5782" y="5898399"/>
            <a:ext cx="111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Below 30 MPa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299200" y="1142982"/>
            <a:ext cx="0" cy="5107403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86243" y="3560074"/>
            <a:ext cx="44938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The high stresses are concentrations, numerical artifacts caused by discontinuities in the region of the lug-to-bobbin attachment. This attachment was designed separately using local finite element models and standard weld strength calculations, and not this global cold mass model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Structural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0"/>
          <a:stretch/>
        </p:blipFill>
        <p:spPr bwMode="auto">
          <a:xfrm>
            <a:off x="3057347" y="884986"/>
            <a:ext cx="2702916" cy="2005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25" y="884986"/>
            <a:ext cx="700446" cy="129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/>
          <a:stretch/>
        </p:blipFill>
        <p:spPr bwMode="auto">
          <a:xfrm>
            <a:off x="3034761" y="2694992"/>
            <a:ext cx="2722688" cy="2027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71" y="2694992"/>
            <a:ext cx="660900" cy="129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/>
          <a:stretch/>
        </p:blipFill>
        <p:spPr bwMode="auto">
          <a:xfrm>
            <a:off x="3057347" y="4513580"/>
            <a:ext cx="2669798" cy="1963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71" y="4513580"/>
            <a:ext cx="667326" cy="13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 rot="16200000">
            <a:off x="-2002842" y="3037260"/>
            <a:ext cx="5058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Cryostat displacements (mm)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5743575" y="1090674"/>
            <a:ext cx="2457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Normal </a:t>
            </a:r>
            <a:r>
              <a:rPr lang="en-US" b="1" dirty="0">
                <a:latin typeface="Calibri" panose="020F0502020204030204" pitchFamily="34" charset="0"/>
              </a:rPr>
              <a:t>operation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Text Box 268"/>
          <p:cNvSpPr txBox="1"/>
          <p:nvPr/>
        </p:nvSpPr>
        <p:spPr>
          <a:xfrm>
            <a:off x="5743575" y="2911485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>
                <a:latin typeface="Calibri" panose="020F0502020204030204" pitchFamily="34" charset="0"/>
              </a:rPr>
              <a:t>PS Off</a:t>
            </a:r>
          </a:p>
        </p:txBody>
      </p:sp>
      <p:sp>
        <p:nvSpPr>
          <p:cNvPr id="22" name="Text Box 268"/>
          <p:cNvSpPr txBox="1"/>
          <p:nvPr/>
        </p:nvSpPr>
        <p:spPr>
          <a:xfrm>
            <a:off x="5743575" y="4514771"/>
            <a:ext cx="1256665" cy="45198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effectLst/>
                <a:latin typeface="Calibri" panose="020F0502020204030204" pitchFamily="34" charset="0"/>
                <a:ea typeface="Calibri"/>
              </a:rPr>
              <a:t>TSd</a:t>
            </a:r>
            <a:r>
              <a:rPr lang="en-US" b="1" dirty="0" smtClean="0">
                <a:effectLst/>
                <a:latin typeface="Calibri" panose="020F0502020204030204" pitchFamily="34" charset="0"/>
                <a:ea typeface="Calibri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14914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Structural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43575" y="1090674"/>
            <a:ext cx="2457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Normal </a:t>
            </a:r>
            <a:r>
              <a:rPr lang="en-US" b="1" dirty="0">
                <a:latin typeface="Calibri" panose="020F0502020204030204" pitchFamily="34" charset="0"/>
              </a:rPr>
              <a:t>operation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5" name="Text Box 268"/>
          <p:cNvSpPr txBox="1"/>
          <p:nvPr/>
        </p:nvSpPr>
        <p:spPr>
          <a:xfrm>
            <a:off x="5743575" y="2911485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>
                <a:latin typeface="Calibri" panose="020F0502020204030204" pitchFamily="34" charset="0"/>
              </a:rPr>
              <a:t>PS Off</a:t>
            </a:r>
          </a:p>
        </p:txBody>
      </p:sp>
      <p:sp>
        <p:nvSpPr>
          <p:cNvPr id="16" name="Text Box 268"/>
          <p:cNvSpPr txBox="1"/>
          <p:nvPr/>
        </p:nvSpPr>
        <p:spPr>
          <a:xfrm>
            <a:off x="5743575" y="4514771"/>
            <a:ext cx="1256665" cy="45198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effectLst/>
                <a:latin typeface="Calibri" panose="020F0502020204030204" pitchFamily="34" charset="0"/>
                <a:ea typeface="Calibri"/>
              </a:rPr>
              <a:t>TSd</a:t>
            </a:r>
            <a:r>
              <a:rPr lang="en-US" b="1" dirty="0" smtClean="0">
                <a:effectLst/>
                <a:latin typeface="Calibri" panose="020F0502020204030204" pitchFamily="34" charset="0"/>
                <a:ea typeface="Calibri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Off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509596" y="3037260"/>
            <a:ext cx="4072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Cryostat stresses (MPa)</a:t>
            </a:r>
            <a:endParaRPr lang="en-US" sz="3200" dirty="0"/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1" y="1030747"/>
            <a:ext cx="2644774" cy="188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47" y="851997"/>
            <a:ext cx="889746" cy="135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0" y="2741910"/>
            <a:ext cx="2594328" cy="185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47" y="2661552"/>
            <a:ext cx="889746" cy="1366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31" y="4581724"/>
            <a:ext cx="2625514" cy="185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47" y="4465086"/>
            <a:ext cx="875664" cy="14034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6240058" y="5254316"/>
            <a:ext cx="2826204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Overall stress are bellow the maximum allowed: 115 MPa for 316L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- Radiation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48431" y="1049534"/>
            <a:ext cx="3059947" cy="2351166"/>
            <a:chOff x="228600" y="228600"/>
            <a:chExt cx="8330381" cy="64008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447800" y="1081443"/>
              <a:ext cx="1219200" cy="24324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8600"/>
              <a:ext cx="8330381" cy="640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8" y="3649858"/>
            <a:ext cx="3086100" cy="235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049533"/>
            <a:ext cx="364308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43350" y="3962400"/>
            <a:ext cx="44589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power density 1.3</a:t>
            </a:r>
            <a:r>
              <a:rPr lang="en-US" baseline="30000" dirty="0" smtClean="0"/>
              <a:t>.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r>
              <a:rPr lang="en-US" dirty="0" err="1" smtClean="0"/>
              <a:t>mW</a:t>
            </a:r>
            <a:r>
              <a:rPr lang="en-US" dirty="0" smtClean="0"/>
              <a:t>/g</a:t>
            </a:r>
          </a:p>
          <a:p>
            <a:r>
              <a:rPr lang="en-US" dirty="0" smtClean="0"/>
              <a:t>Dose 2.6</a:t>
            </a:r>
            <a:r>
              <a:rPr lang="en-US" baseline="30000" dirty="0" smtClean="0"/>
              <a:t> </a:t>
            </a:r>
            <a:r>
              <a:rPr lang="en-US" dirty="0" err="1" smtClean="0"/>
              <a:t>kGy</a:t>
            </a:r>
            <a:r>
              <a:rPr lang="en-US" dirty="0" smtClean="0"/>
              <a:t>/year</a:t>
            </a:r>
            <a:endParaRPr lang="en-US" dirty="0"/>
          </a:p>
          <a:p>
            <a:r>
              <a:rPr lang="en-US" dirty="0" smtClean="0"/>
              <a:t>DPA 2.6</a:t>
            </a:r>
            <a:r>
              <a:rPr lang="en-US" baseline="30000" dirty="0" smtClean="0"/>
              <a:t>.</a:t>
            </a:r>
            <a:r>
              <a:rPr lang="en-US" dirty="0" smtClean="0"/>
              <a:t>10</a:t>
            </a:r>
            <a:r>
              <a:rPr lang="en-US" baseline="30000" dirty="0" smtClean="0"/>
              <a:t>-6</a:t>
            </a:r>
            <a:r>
              <a:rPr lang="en-US" dirty="0" smtClean="0"/>
              <a:t> (target &lt;10</a:t>
            </a:r>
            <a:r>
              <a:rPr lang="en-US" baseline="30000" dirty="0" smtClean="0"/>
              <a:t>-5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05569" y="5364480"/>
            <a:ext cx="4285932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Those numbers give a safety factor around 10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7835" y="2151843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DocDB</a:t>
            </a:r>
            <a:r>
              <a:rPr lang="en-US" sz="1600" dirty="0" smtClean="0"/>
              <a:t> 4622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85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- </a:t>
            </a:r>
            <a:r>
              <a:rPr lang="en-US" dirty="0"/>
              <a:t>Magnetic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053790"/>
              </p:ext>
            </p:extLst>
          </p:nvPr>
        </p:nvGraphicFramePr>
        <p:xfrm>
          <a:off x="1044575" y="1302622"/>
          <a:ext cx="7105652" cy="250333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94088"/>
                <a:gridCol w="613791"/>
                <a:gridCol w="613791"/>
                <a:gridCol w="687446"/>
                <a:gridCol w="613791"/>
                <a:gridCol w="540136"/>
                <a:gridCol w="613791"/>
                <a:gridCol w="613791"/>
                <a:gridCol w="634932"/>
                <a:gridCol w="1280095"/>
              </a:tblGrid>
              <a:tr h="5776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100" dirty="0">
                          <a:effectLst/>
                        </a:rPr>
                        <a:t>Region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</a:t>
                      </a:r>
                      <a:r>
                        <a:rPr lang="en-US" sz="1100" baseline="-25000" dirty="0" err="1">
                          <a:effectLst/>
                        </a:rPr>
                        <a:t>min</a:t>
                      </a:r>
                      <a:r>
                        <a:rPr lang="en-US" sz="1100" dirty="0">
                          <a:effectLst/>
                        </a:rPr>
                        <a:t> (m)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</a:t>
                      </a:r>
                      <a:r>
                        <a:rPr lang="en-US" sz="1100" baseline="-25000" dirty="0" err="1">
                          <a:effectLst/>
                        </a:rPr>
                        <a:t>max</a:t>
                      </a:r>
                      <a:r>
                        <a:rPr lang="en-US" sz="1100" dirty="0">
                          <a:effectLst/>
                        </a:rPr>
                        <a:t> (m)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</a:t>
                      </a:r>
                      <a:r>
                        <a:rPr lang="en-US" sz="1100" baseline="-25000" dirty="0" err="1">
                          <a:effectLst/>
                        </a:rPr>
                        <a:t>initial</a:t>
                      </a:r>
                      <a:r>
                        <a:rPr lang="en-US" sz="1100" dirty="0">
                          <a:effectLst/>
                        </a:rPr>
                        <a:t> (T) ±5 %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</a:t>
                      </a:r>
                      <a:r>
                        <a:rPr lang="en-US" sz="1100" baseline="-25000" dirty="0" err="1">
                          <a:effectLst/>
                        </a:rPr>
                        <a:t>final</a:t>
                      </a:r>
                      <a:r>
                        <a:rPr lang="en-US" sz="1100" dirty="0">
                          <a:effectLst/>
                        </a:rPr>
                        <a:t> (T) ±5%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R</a:t>
                      </a:r>
                      <a:r>
                        <a:rPr lang="en-US" sz="1100" baseline="-25000" dirty="0" err="1">
                          <a:effectLst/>
                        </a:rPr>
                        <a:t>max</a:t>
                      </a:r>
                      <a:r>
                        <a:rPr lang="en-US" sz="1100" dirty="0">
                          <a:effectLst/>
                        </a:rPr>
                        <a:t> (m)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dB</a:t>
                      </a:r>
                      <a:r>
                        <a:rPr lang="en-US" sz="1100" baseline="-25000" dirty="0">
                          <a:effectLst/>
                        </a:rPr>
                        <a:t>s</a:t>
                      </a:r>
                      <a:r>
                        <a:rPr lang="en-US" sz="1100" dirty="0">
                          <a:effectLst/>
                        </a:rPr>
                        <a:t>/d</a:t>
                      </a:r>
                      <a:r>
                        <a:rPr lang="en-US" sz="1100" baseline="-25000" dirty="0">
                          <a:effectLst/>
                        </a:rPr>
                        <a:t>s</a:t>
                      </a:r>
                      <a:r>
                        <a:rPr lang="en-US" sz="1100" dirty="0">
                          <a:effectLst/>
                        </a:rPr>
                        <a:t> (T/m)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dB</a:t>
                      </a:r>
                      <a:r>
                        <a:rPr lang="en-US" sz="1100" baseline="-25000" dirty="0">
                          <a:effectLst/>
                        </a:rPr>
                        <a:t>s</a:t>
                      </a:r>
                      <a:r>
                        <a:rPr lang="en-US" sz="1100" dirty="0">
                          <a:effectLst/>
                        </a:rPr>
                        <a:t>/</a:t>
                      </a:r>
                      <a:r>
                        <a:rPr lang="en-US" sz="1100" dirty="0" err="1">
                          <a:effectLst/>
                        </a:rPr>
                        <a:t>d</a:t>
                      </a:r>
                      <a:r>
                        <a:rPr lang="en-US" sz="1100" baseline="-25000" dirty="0" err="1">
                          <a:effectLst/>
                        </a:rPr>
                        <a:t>r</a:t>
                      </a:r>
                      <a:r>
                        <a:rPr lang="en-US" sz="1100" dirty="0">
                          <a:effectLst/>
                        </a:rPr>
                        <a:t> (T/m)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Ripple (T)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Where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1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TS1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-6.58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-5.58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2.50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2.40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 -0.02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r=0, r=0.15 m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51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TS2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-5.58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-0.98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na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0.275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±0.02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 &lt; 0.15 m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51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TS3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-0.98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2.40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2.10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0.15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 -0.02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r=0, r=0.15 m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51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TS4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0.15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na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0.275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±0.02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 &lt; 0.15 m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51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TS5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5.58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6.58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2.10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2.00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 -0.02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na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na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r=0, r=0.15 m</a:t>
                      </a:r>
                      <a:endParaRPr lang="en-US" sz="1000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0" y="3846328"/>
            <a:ext cx="3305884" cy="247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298" y="3841691"/>
            <a:ext cx="3322410" cy="248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91475" y="5912852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DocDB</a:t>
            </a:r>
            <a:r>
              <a:rPr lang="en-US" sz="1600" dirty="0" smtClean="0"/>
              <a:t> 947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43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Cooling scheme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11412" r="34826"/>
          <a:stretch/>
        </p:blipFill>
        <p:spPr bwMode="auto">
          <a:xfrm>
            <a:off x="4804371" y="1162049"/>
            <a:ext cx="3463330" cy="5109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r="62125" b="20333"/>
          <a:stretch/>
        </p:blipFill>
        <p:spPr bwMode="auto">
          <a:xfrm>
            <a:off x="1171575" y="1793153"/>
            <a:ext cx="2886075" cy="437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8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45" y="3912560"/>
            <a:ext cx="3368040" cy="207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15749" y="38008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69060" y="584800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 inches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Cooling scheme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208935"/>
            <a:ext cx="411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Helium inlet parameters:</a:t>
            </a:r>
          </a:p>
          <a:p>
            <a:pPr lvl="2"/>
            <a:r>
              <a:rPr lang="en-US" dirty="0" smtClean="0"/>
              <a:t>T=4.7[K],</a:t>
            </a:r>
          </a:p>
          <a:p>
            <a:pPr lvl="2"/>
            <a:r>
              <a:rPr lang="en-US" dirty="0" smtClean="0"/>
              <a:t>P=3e5[Pa],</a:t>
            </a:r>
          </a:p>
          <a:p>
            <a:pPr lvl="2"/>
            <a:r>
              <a:rPr lang="en-US" dirty="0" smtClean="0"/>
              <a:t>flow rate=0.050[kg/s].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Cooling </a:t>
            </a:r>
            <a:r>
              <a:rPr lang="en-US" dirty="0" smtClean="0"/>
              <a:t>tube:</a:t>
            </a:r>
          </a:p>
          <a:p>
            <a:pPr lvl="2"/>
            <a:r>
              <a:rPr lang="en-US" dirty="0" smtClean="0"/>
              <a:t> ID=0.021[m],</a:t>
            </a:r>
          </a:p>
          <a:p>
            <a:pPr lvl="2"/>
            <a:r>
              <a:rPr lang="en-US" dirty="0" smtClean="0"/>
              <a:t> L~110[m],</a:t>
            </a:r>
          </a:p>
          <a:p>
            <a:pPr lvl="2"/>
            <a:r>
              <a:rPr lang="en-US" dirty="0" smtClean="0"/>
              <a:t>L_eq~150[m],</a:t>
            </a:r>
          </a:p>
          <a:p>
            <a:pPr lvl="2"/>
            <a:r>
              <a:rPr lang="en-US" dirty="0" smtClean="0"/>
              <a:t>dP~5e3Pa.</a:t>
            </a:r>
            <a:endParaRPr lang="en-US" dirty="0"/>
          </a:p>
          <a:p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r="62125" b="20333"/>
          <a:stretch/>
        </p:blipFill>
        <p:spPr bwMode="auto">
          <a:xfrm>
            <a:off x="6180138" y="1208935"/>
            <a:ext cx="2466974" cy="374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1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603947"/>
              </p:ext>
            </p:extLst>
          </p:nvPr>
        </p:nvGraphicFramePr>
        <p:xfrm>
          <a:off x="457200" y="838200"/>
          <a:ext cx="8229600" cy="558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24100" y="838200"/>
            <a:ext cx="3547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&gt;50% margin in current</a:t>
            </a:r>
          </a:p>
          <a:p>
            <a:r>
              <a:rPr lang="en-US" dirty="0" smtClean="0"/>
              <a:t>&gt;1.5 K temperature margin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Cooling scheme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"/>
          <a:stretch/>
        </p:blipFill>
        <p:spPr>
          <a:xfrm>
            <a:off x="0" y="1599921"/>
            <a:ext cx="6417206" cy="425795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 b="2892"/>
          <a:stretch/>
        </p:blipFill>
        <p:spPr>
          <a:xfrm>
            <a:off x="6450013" y="2750008"/>
            <a:ext cx="2715895" cy="25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Cooling scheme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57542" y="952963"/>
            <a:ext cx="7938967" cy="2293375"/>
            <a:chOff x="557542" y="1373074"/>
            <a:chExt cx="7938967" cy="2293375"/>
          </a:xfrm>
        </p:grpSpPr>
        <p:sp>
          <p:nvSpPr>
            <p:cNvPr id="9" name="TextBox 8"/>
            <p:cNvSpPr txBox="1"/>
            <p:nvPr/>
          </p:nvSpPr>
          <p:spPr>
            <a:xfrm>
              <a:off x="3756080" y="3297117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80 K</a:t>
              </a:r>
              <a:endParaRPr lang="en-US" sz="1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83937" y="1373074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5 K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47734" y="3023838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300 K</a:t>
              </a:r>
              <a:endParaRPr lang="en-US" sz="1800" dirty="0"/>
            </a:p>
          </p:txBody>
        </p:sp>
        <p:cxnSp>
          <p:nvCxnSpPr>
            <p:cNvPr id="16" name="Straight Connector 15"/>
            <p:cNvCxnSpPr>
              <a:stCxn id="8" idx="2"/>
            </p:cNvCxnSpPr>
            <p:nvPr/>
          </p:nvCxnSpPr>
          <p:spPr>
            <a:xfrm>
              <a:off x="4051996" y="2826728"/>
              <a:ext cx="0" cy="3341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985434" y="1886011"/>
              <a:ext cx="7511075" cy="1292347"/>
              <a:chOff x="985434" y="1886011"/>
              <a:chExt cx="7511075" cy="129234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85434" y="2338755"/>
                <a:ext cx="6473581" cy="38686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115615" y="2237643"/>
                <a:ext cx="1872761" cy="58908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3"/>
              <p:cNvSpPr/>
              <p:nvPr/>
            </p:nvSpPr>
            <p:spPr>
              <a:xfrm>
                <a:off x="5653458" y="2362909"/>
                <a:ext cx="1033092" cy="338554"/>
              </a:xfrm>
              <a:prstGeom prst="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1</a:t>
                </a:r>
                <a:r>
                  <a:rPr lang="en-US" sz="1200" dirty="0" smtClean="0"/>
                  <a:t>.5 W</a:t>
                </a:r>
                <a:endParaRPr lang="en-US" dirty="0"/>
              </a:p>
            </p:txBody>
          </p:sp>
          <p:sp>
            <p:nvSpPr>
              <p:cNvPr id="18" name="Trapezoid 17"/>
              <p:cNvSpPr/>
              <p:nvPr/>
            </p:nvSpPr>
            <p:spPr>
              <a:xfrm rot="16200000">
                <a:off x="7331589" y="2013439"/>
                <a:ext cx="1292347" cy="1037492"/>
              </a:xfrm>
              <a:prstGeom prst="trapezoid">
                <a:avLst>
                  <a:gd name="adj" fmla="val 26376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788840" y="2343263"/>
                <a:ext cx="377844" cy="37784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1602158" y="2362909"/>
                <a:ext cx="1033092" cy="338554"/>
              </a:xfrm>
              <a:prstGeom prst="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4.5 W</a:t>
                </a:r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 rot="20707130">
              <a:off x="7700176" y="1979910"/>
              <a:ext cx="474810" cy="45719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903352" y="1645689"/>
              <a:ext cx="0" cy="3341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 rot="5400000">
              <a:off x="-143276" y="2322635"/>
              <a:ext cx="1820736" cy="419100"/>
              <a:chOff x="1710804" y="4581525"/>
              <a:chExt cx="1820736" cy="41910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1876425" y="4581525"/>
                <a:ext cx="165511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710804" y="4581525"/>
                <a:ext cx="163838" cy="4191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2125028" y="4581525"/>
                <a:ext cx="163838" cy="4191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2539252" y="4581525"/>
                <a:ext cx="163838" cy="4191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2953477" y="4581525"/>
                <a:ext cx="163838" cy="4191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3367702" y="4581525"/>
                <a:ext cx="163838" cy="4191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439221"/>
              </p:ext>
            </p:extLst>
          </p:nvPr>
        </p:nvGraphicFramePr>
        <p:xfrm>
          <a:off x="1284714" y="4018085"/>
          <a:ext cx="6574572" cy="1714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6644"/>
                <a:gridCol w="696644"/>
                <a:gridCol w="772839"/>
                <a:gridCol w="1001424"/>
                <a:gridCol w="936114"/>
                <a:gridCol w="772839"/>
                <a:gridCol w="849034"/>
                <a:gridCol w="849034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Support section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Coils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Heat (W)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rgbClr val="1997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Helium temperature (K)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Radiation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Dynamic load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Support load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out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25-24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4.700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4.701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23-22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13-12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5-4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3-1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4.797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07139" y="3556420"/>
            <a:ext cx="27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temperature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2158" y="994745"/>
            <a:ext cx="179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Cooling scheme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116199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 bobbin 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1600200"/>
            <a:ext cx="4380077" cy="424883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227581" cy="4132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6266" y="116405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Cooling scheme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014683" y="1458095"/>
            <a:ext cx="3900717" cy="1920519"/>
            <a:chOff x="4845942" y="1105451"/>
            <a:chExt cx="3900717" cy="1920519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942" y="1105452"/>
              <a:ext cx="1897418" cy="192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360" y="1105451"/>
              <a:ext cx="2003299" cy="192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046078" y="3765475"/>
            <a:ext cx="3837927" cy="1828801"/>
            <a:chOff x="3614457" y="3791852"/>
            <a:chExt cx="3837927" cy="1828801"/>
          </a:xfrm>
        </p:grpSpPr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457" y="3791853"/>
              <a:ext cx="1897418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75" y="3791852"/>
              <a:ext cx="1940509" cy="182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570964" y="5886427"/>
            <a:ext cx="685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strap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85788" y="3406996"/>
            <a:ext cx="75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 straps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0292" y="3406996"/>
            <a:ext cx="1846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straps fixed on 1 side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4653" y="5886427"/>
            <a:ext cx="1917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straps fixed on 2 sides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710" y="2692996"/>
            <a:ext cx="403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Maximum temperature of coil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298535"/>
              </p:ext>
            </p:extLst>
          </p:nvPr>
        </p:nvGraphicFramePr>
        <p:xfrm>
          <a:off x="503881" y="3560884"/>
          <a:ext cx="4090377" cy="9525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7426"/>
                <a:gridCol w="1339327"/>
                <a:gridCol w="1393624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Scheme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Coil Temp.  (K)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Shell Temp. (K)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 strap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5.0532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8.8421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straps 2 sides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5.0183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8.6974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 straps 1 side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4.9870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8.3832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 straps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4.9515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8.1706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8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Splices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599" y="1195536"/>
            <a:ext cx="37396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Rutherford to Rutherford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Aluminum soldered joints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Aluminum weld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 pulse joints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Explosive joints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Ultrasonic weld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67897"/>
              </p:ext>
            </p:extLst>
          </p:nvPr>
        </p:nvGraphicFramePr>
        <p:xfrm>
          <a:off x="3524250" y="2518072"/>
          <a:ext cx="4975225" cy="246316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72382"/>
                <a:gridCol w="867614"/>
                <a:gridCol w="173522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Type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 (</a:t>
                      </a:r>
                      <a:r>
                        <a:rPr lang="en-US" sz="1100" u="none" strike="noStrike" dirty="0" err="1">
                          <a:effectLst/>
                        </a:rPr>
                        <a:t>nOhm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SC Degradation (%)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Rutherford-Rutherford #1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0.875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Rutherford-Rutherford #2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0.711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Rutherford-Rutherford #3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Rutherford-Rutherford #4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Soldered - SnPb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31.03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Soldered - SnAg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144.98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Soldered - SnZn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37.7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Ultrasonic welded #1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Ultrasonic welded #2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0.778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Ultrasonic sample #3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0.681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Standard welded #1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Standard welded #2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since CD-1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7187"/>
            <a:ext cx="8672513" cy="4363626"/>
          </a:xfrm>
        </p:spPr>
        <p:txBody>
          <a:bodyPr/>
          <a:lstStyle/>
          <a:p>
            <a:r>
              <a:rPr lang="en-US" dirty="0" smtClean="0"/>
              <a:t>Changes on the </a:t>
            </a:r>
            <a:r>
              <a:rPr lang="en-US" dirty="0" err="1" smtClean="0"/>
              <a:t>TSu</a:t>
            </a:r>
            <a:r>
              <a:rPr lang="en-US" dirty="0" smtClean="0"/>
              <a:t> nose that connects to PS due to the proton beam pipe.</a:t>
            </a:r>
          </a:p>
          <a:p>
            <a:endParaRPr lang="en-US" dirty="0" smtClean="0"/>
          </a:p>
          <a:p>
            <a:r>
              <a:rPr lang="en-US" dirty="0" smtClean="0"/>
              <a:t>Change of the position of the Chimneys to accommodate the shield around the TS magnets.</a:t>
            </a:r>
          </a:p>
          <a:p>
            <a:endParaRPr lang="en-US" dirty="0" smtClean="0"/>
          </a:p>
          <a:p>
            <a:r>
              <a:rPr lang="en-US" dirty="0" smtClean="0"/>
              <a:t>We removed the vertical supports located in the bottom of the magnet due to interference with the support feet.</a:t>
            </a:r>
          </a:p>
          <a:p>
            <a:endParaRPr lang="en-US" dirty="0"/>
          </a:p>
          <a:p>
            <a:r>
              <a:rPr lang="en-US" dirty="0" smtClean="0"/>
              <a:t>Trim power supplies included in 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Engineering since CD-1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51508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TSu</a:t>
            </a:r>
            <a:r>
              <a:rPr lang="en-US" dirty="0"/>
              <a:t> and </a:t>
            </a:r>
            <a:r>
              <a:rPr lang="en-US" dirty="0" err="1"/>
              <a:t>TSd</a:t>
            </a:r>
            <a:r>
              <a:rPr lang="en-US" dirty="0"/>
              <a:t> cryostat geometry nearly identical resulting in common parts, tooling, and assembly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TSu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TSd</a:t>
            </a:r>
            <a:r>
              <a:rPr lang="en-US" dirty="0"/>
              <a:t> support feet positions identical resulting in common parts, tooling, support frames, and lifting fixtures. </a:t>
            </a:r>
            <a:endParaRPr lang="en-U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TSu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TSd</a:t>
            </a:r>
            <a:r>
              <a:rPr lang="en-US" dirty="0"/>
              <a:t> axial and radial supports identical resulting in common parts, tooling, and assembly. </a:t>
            </a:r>
            <a:endParaRPr lang="en-U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Eliminated </a:t>
            </a:r>
            <a:r>
              <a:rPr lang="en-US" dirty="0"/>
              <a:t>lower vertical supports resulting in lower cost, easier assembly, and easier </a:t>
            </a:r>
            <a:r>
              <a:rPr lang="en-US" dirty="0" smtClean="0"/>
              <a:t>cold mass </a:t>
            </a:r>
            <a:r>
              <a:rPr lang="en-US" dirty="0"/>
              <a:t>alignment. </a:t>
            </a:r>
          </a:p>
        </p:txBody>
      </p:sp>
    </p:spTree>
    <p:extLst>
      <p:ext uri="{BB962C8B-B14F-4D97-AF65-F5344CB8AC3E}">
        <p14:creationId xmlns:p14="http://schemas.microsoft.com/office/powerpoint/2010/main" val="15468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- </a:t>
            </a:r>
            <a:r>
              <a:rPr lang="en-US" dirty="0"/>
              <a:t>Magnetic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5809747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err="1"/>
              <a:t>DocDB</a:t>
            </a:r>
            <a:r>
              <a:rPr lang="en-US" dirty="0"/>
              <a:t> 2156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2200"/>
            <a:ext cx="3864858" cy="225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12" y="1093988"/>
            <a:ext cx="3864858" cy="225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39350"/>
            <a:ext cx="3864858" cy="225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764003"/>
              </p:ext>
            </p:extLst>
          </p:nvPr>
        </p:nvGraphicFramePr>
        <p:xfrm>
          <a:off x="4093457" y="3394764"/>
          <a:ext cx="4936243" cy="260763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58835"/>
                <a:gridCol w="873946"/>
                <a:gridCol w="834296"/>
                <a:gridCol w="1084583"/>
                <a:gridCol w="1084583"/>
              </a:tblGrid>
              <a:tr h="32077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Error type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 error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 </a:t>
                      </a:r>
                      <a:r>
                        <a:rPr lang="en-US" sz="1100" dirty="0" err="1">
                          <a:effectLst/>
                        </a:rPr>
                        <a:t>logitudinal</a:t>
                      </a:r>
                      <a:r>
                        <a:rPr lang="en-US" sz="1100" dirty="0">
                          <a:effectLst/>
                        </a:rPr>
                        <a:t> gradient (T/m)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TS3</a:t>
                      </a:r>
                    </a:p>
                  </a:txBody>
                  <a:tcPr marL="68580" marR="68580" marT="0" marB="0" anchor="ctr"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TS5</a:t>
                      </a:r>
                    </a:p>
                  </a:txBody>
                  <a:tcPr marL="68580" marR="68580" marT="0" marB="0" anchor="ctr"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97B7"/>
                    </a:solidFill>
                  </a:tcPr>
                </a:tc>
              </a:tr>
              <a:tr h="2226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Radial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mm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-0.072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-0.072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-0.083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2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Radial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mm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-0.114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-0.106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-0.115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Vertical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 mm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-0.103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-0.082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-0.104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3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Longitudinal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 mm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-0.023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-0.009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-0.060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91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Longitudinal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mm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-0.111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-0.096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-0.109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Pitch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mrad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-0.120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-0.092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-0.116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Pitch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mrad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-0.124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-0.112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-0.12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7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Yaw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mrad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-0.108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-0.086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-0.105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Yaw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mrad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-0.121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-0.107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-0.119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5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Downselects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Forced flow was selected as the cooling scheme for TS (</a:t>
            </a:r>
            <a:r>
              <a:rPr lang="en-US" dirty="0"/>
              <a:t>as opposed to </a:t>
            </a:r>
            <a:r>
              <a:rPr lang="en-US" dirty="0" smtClean="0"/>
              <a:t>thermo-syphoning).</a:t>
            </a:r>
          </a:p>
          <a:p>
            <a:endParaRPr lang="en-US" dirty="0" smtClean="0"/>
          </a:p>
          <a:p>
            <a:r>
              <a:rPr lang="en-US" dirty="0" smtClean="0"/>
              <a:t>TS1 coils will be housed into a 2+1 coil modules (instead of a single  3-coils module)</a:t>
            </a:r>
          </a:p>
          <a:p>
            <a:endParaRPr lang="en-US" dirty="0"/>
          </a:p>
          <a:p>
            <a:r>
              <a:rPr lang="en-US" dirty="0" smtClean="0"/>
              <a:t>Coil modules will be fabricated in industry. Magnet assembly (cold mass and cryostat) will be done in-house.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CD3-b strategy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" y="1196340"/>
            <a:ext cx="83286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design of the complete magnet  is still preliminary, but we have the details in hand to finish the coil module </a:t>
            </a:r>
            <a:r>
              <a:rPr lang="en-US" dirty="0" smtClean="0"/>
              <a:t>design.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design of coil modules is very advanced (~90% complete).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Most of the design is based on the experience we had building the prototype.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02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214678" y="3328976"/>
            <a:ext cx="340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More details on G. </a:t>
            </a:r>
            <a:r>
              <a:rPr lang="en-US" sz="1800" dirty="0" err="1" smtClean="0"/>
              <a:t>Ambrosio’s</a:t>
            </a:r>
            <a:r>
              <a:rPr lang="en-US" sz="1800" dirty="0" smtClean="0"/>
              <a:t> talk</a:t>
            </a:r>
            <a:endParaRPr lang="en-US" sz="1800" dirty="0"/>
          </a:p>
        </p:txBody>
      </p:sp>
      <p:pic>
        <p:nvPicPr>
          <p:cNvPr id="11" name="Picture 6" descr="C:\Users\mllopes\Desktop\CD2 review\IMG-20140620-WA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8" b="31865"/>
          <a:stretch/>
        </p:blipFill>
        <p:spPr bwMode="auto">
          <a:xfrm>
            <a:off x="952578" y="3652184"/>
            <a:ext cx="3090964" cy="25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10771" r="18262" b="15874"/>
          <a:stretch/>
        </p:blipFill>
        <p:spPr bwMode="auto">
          <a:xfrm>
            <a:off x="938000" y="941078"/>
            <a:ext cx="3120120" cy="263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13466" r="16718" b="5676"/>
          <a:stretch/>
        </p:blipFill>
        <p:spPr bwMode="auto">
          <a:xfrm>
            <a:off x="4996349" y="949801"/>
            <a:ext cx="3276624" cy="27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t="4317" r="12880" b="3389"/>
          <a:stretch/>
        </p:blipFill>
        <p:spPr bwMode="auto">
          <a:xfrm>
            <a:off x="4952976" y="3784033"/>
            <a:ext cx="3363370" cy="248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8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0667485">
            <a:off x="1763300" y="3220481"/>
            <a:ext cx="539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Proprietary Information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667485">
            <a:off x="1763300" y="3220481"/>
            <a:ext cx="539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Proprietary Information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work for the coil modules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889000"/>
            <a:ext cx="83184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Finish all the drawings </a:t>
            </a:r>
            <a:br>
              <a:rPr lang="en-US" dirty="0" smtClean="0"/>
            </a:br>
            <a:r>
              <a:rPr lang="en-US" sz="2000" dirty="0" smtClean="0">
                <a:solidFill>
                  <a:srgbClr val="0070C0"/>
                </a:solidFill>
              </a:rPr>
              <a:t>(90% of the design and 70% of the drawings are complete),</a:t>
            </a:r>
            <a:endParaRPr lang="en-US" dirty="0" smtClean="0">
              <a:solidFill>
                <a:srgbClr val="0070C0"/>
              </a:solidFill>
            </a:endParaRPr>
          </a:p>
          <a:p>
            <a:pPr lvl="3"/>
            <a:r>
              <a:rPr lang="en-US" dirty="0" smtClean="0"/>
              <a:t>-Drawings review</a:t>
            </a:r>
          </a:p>
          <a:p>
            <a:pPr lvl="3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Finish (Procurement) Technical Specifications,</a:t>
            </a:r>
          </a:p>
          <a:p>
            <a:pPr lvl="3"/>
            <a:r>
              <a:rPr lang="en-US" dirty="0" smtClean="0"/>
              <a:t>-Roberto </a:t>
            </a:r>
            <a:r>
              <a:rPr lang="en-US" dirty="0" err="1" smtClean="0"/>
              <a:t>Penco</a:t>
            </a:r>
            <a:r>
              <a:rPr lang="en-US" dirty="0" smtClean="0"/>
              <a:t> (Consultant).</a:t>
            </a:r>
          </a:p>
          <a:p>
            <a:pPr lvl="3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Complete the test of the TS Prototype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3"/>
            <a:r>
              <a:rPr lang="en-US" dirty="0" smtClean="0"/>
              <a:t>-Warm magnetic measurement (stretched wire)</a:t>
            </a:r>
          </a:p>
          <a:p>
            <a:pPr lvl="3"/>
            <a:r>
              <a:rPr lang="en-US" dirty="0" smtClean="0"/>
              <a:t>-Finish the preparation of the test cryostat</a:t>
            </a:r>
          </a:p>
          <a:p>
            <a:pPr lvl="3"/>
            <a:r>
              <a:rPr lang="en-US" dirty="0" smtClean="0"/>
              <a:t>-Cold tests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5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work for the coil modules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4350" y="912457"/>
            <a:ext cx="76097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List </a:t>
            </a:r>
            <a:r>
              <a:rPr lang="en-US" sz="1400" b="1" dirty="0"/>
              <a:t>of </a:t>
            </a:r>
            <a:r>
              <a:rPr lang="en-US" sz="1400" b="1" dirty="0" smtClean="0"/>
              <a:t>drawings that are </a:t>
            </a:r>
            <a:r>
              <a:rPr lang="en-US" sz="1400" b="1" u="sng" dirty="0" smtClean="0"/>
              <a:t>ready</a:t>
            </a:r>
            <a:r>
              <a:rPr lang="en-US" sz="1400" b="1" dirty="0" smtClean="0"/>
              <a:t>: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Coils </a:t>
            </a:r>
            <a:r>
              <a:rPr lang="en-US" sz="1400" dirty="0"/>
              <a:t>w/Excel Chart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Coils </a:t>
            </a:r>
            <a:r>
              <a:rPr lang="en-US" sz="1400" dirty="0"/>
              <a:t>Spacers and Wedges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Cooling </a:t>
            </a:r>
            <a:r>
              <a:rPr lang="en-US" sz="1400" dirty="0"/>
              <a:t>Square Tubes </a:t>
            </a:r>
          </a:p>
          <a:p>
            <a:r>
              <a:rPr lang="en-US" sz="1400" b="1" dirty="0"/>
              <a:t>List of drawings that </a:t>
            </a:r>
            <a:r>
              <a:rPr lang="en-US" sz="1400" b="1" u="sng" dirty="0" smtClean="0"/>
              <a:t>needs update</a:t>
            </a:r>
            <a:r>
              <a:rPr lang="en-US" sz="1400" b="1" dirty="0" smtClean="0"/>
              <a:t>: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  Module Assemblies (16)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  </a:t>
            </a:r>
            <a:r>
              <a:rPr lang="en-US" sz="1400" dirty="0" smtClean="0"/>
              <a:t>Housing </a:t>
            </a:r>
            <a:r>
              <a:rPr lang="en-US" sz="1400" dirty="0"/>
              <a:t>Final </a:t>
            </a:r>
            <a:r>
              <a:rPr lang="en-US" sz="1400" dirty="0" smtClean="0"/>
              <a:t>Machining (16)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  </a:t>
            </a:r>
            <a:r>
              <a:rPr lang="en-US" sz="1400" dirty="0" smtClean="0"/>
              <a:t>Housing Weldment (16)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  </a:t>
            </a:r>
            <a:r>
              <a:rPr lang="en-US" sz="1400" dirty="0" smtClean="0"/>
              <a:t>Housings (16)</a:t>
            </a:r>
            <a:endParaRPr lang="en-US" sz="1400" dirty="0"/>
          </a:p>
          <a:p>
            <a:r>
              <a:rPr lang="en-US" sz="1400" b="1" dirty="0"/>
              <a:t>List of </a:t>
            </a:r>
            <a:r>
              <a:rPr lang="en-US" sz="1400" b="1" u="sng" dirty="0" smtClean="0"/>
              <a:t>remaining designing</a:t>
            </a:r>
            <a:r>
              <a:rPr lang="en-US" sz="1400" b="1" dirty="0" smtClean="0"/>
              <a:t>: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Splices Boxes (40)                                                                                                      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Update </a:t>
            </a:r>
            <a:r>
              <a:rPr lang="en-US" sz="1400" dirty="0"/>
              <a:t>bolt holes end went holes for on all </a:t>
            </a:r>
            <a:r>
              <a:rPr lang="en-US" sz="1400" dirty="0" smtClean="0"/>
              <a:t>housings (16)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Add </a:t>
            </a:r>
            <a:r>
              <a:rPr lang="en-US" sz="1400" dirty="0"/>
              <a:t>hardware for </a:t>
            </a:r>
            <a:r>
              <a:rPr lang="en-US" sz="1400" dirty="0" err="1"/>
              <a:t>TSu</a:t>
            </a:r>
            <a:r>
              <a:rPr lang="en-US" sz="1400" dirty="0"/>
              <a:t> and </a:t>
            </a:r>
            <a:r>
              <a:rPr lang="en-US" sz="1400" dirty="0" err="1" smtClean="0"/>
              <a:t>TSd</a:t>
            </a:r>
            <a:r>
              <a:rPr lang="en-US" sz="1400" dirty="0" smtClean="0"/>
              <a:t> (8)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For </a:t>
            </a:r>
            <a:r>
              <a:rPr lang="en-US" sz="1400" dirty="0"/>
              <a:t>some module make room for new Lugs Support </a:t>
            </a:r>
            <a:r>
              <a:rPr lang="en-US" sz="1400" dirty="0" smtClean="0"/>
              <a:t>(24)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Test </a:t>
            </a:r>
            <a:r>
              <a:rPr lang="en-US" sz="1400" dirty="0"/>
              <a:t>a</a:t>
            </a:r>
            <a:r>
              <a:rPr lang="en-US" sz="1400" dirty="0" smtClean="0"/>
              <a:t>ssembly modules </a:t>
            </a:r>
            <a:r>
              <a:rPr lang="en-US" sz="1400" dirty="0"/>
              <a:t>for </a:t>
            </a:r>
            <a:r>
              <a:rPr lang="en-US" sz="1400" dirty="0" err="1"/>
              <a:t>TSu</a:t>
            </a:r>
            <a:r>
              <a:rPr lang="en-US" sz="1400" dirty="0"/>
              <a:t> and </a:t>
            </a:r>
            <a:r>
              <a:rPr lang="en-US" sz="1400" dirty="0" err="1" smtClean="0"/>
              <a:t>TSd</a:t>
            </a:r>
            <a:r>
              <a:rPr lang="en-US" sz="1400" dirty="0" smtClean="0"/>
              <a:t> (40)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 cooling sheets </a:t>
            </a:r>
            <a:r>
              <a:rPr lang="en-US" sz="1400" dirty="0"/>
              <a:t>for </a:t>
            </a:r>
            <a:r>
              <a:rPr lang="en-US" sz="1400" dirty="0" smtClean="0"/>
              <a:t>global  and test units cold mass assembly (80)</a:t>
            </a:r>
            <a:endParaRPr lang="en-US" sz="1400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Leads and splices routing </a:t>
            </a:r>
            <a:r>
              <a:rPr lang="en-US" sz="1400" dirty="0"/>
              <a:t>for global  and test units cold mass assembly</a:t>
            </a:r>
            <a:r>
              <a:rPr lang="en-US" sz="1400" dirty="0" smtClean="0"/>
              <a:t> (200)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Support </a:t>
            </a:r>
            <a:r>
              <a:rPr lang="en-US" sz="1400" dirty="0"/>
              <a:t>Splices </a:t>
            </a:r>
            <a:r>
              <a:rPr lang="en-US" sz="1400" dirty="0" smtClean="0"/>
              <a:t> (80)</a:t>
            </a:r>
            <a:endParaRPr lang="en-US" sz="1400" dirty="0"/>
          </a:p>
          <a:p>
            <a:r>
              <a:rPr lang="en-US" sz="1400" b="1" dirty="0" smtClean="0"/>
              <a:t>List of </a:t>
            </a:r>
            <a:r>
              <a:rPr lang="en-US" sz="1400" b="1" u="sng" dirty="0" smtClean="0"/>
              <a:t>remaining drawings</a:t>
            </a:r>
            <a:r>
              <a:rPr lang="en-US" sz="1400" b="1" dirty="0" smtClean="0"/>
              <a:t>: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Splices boxes (80)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Supports for leads (80)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Supports for cooling </a:t>
            </a:r>
            <a:r>
              <a:rPr lang="en-US" sz="1400" dirty="0"/>
              <a:t>t</a:t>
            </a:r>
            <a:r>
              <a:rPr lang="en-US" sz="1400" dirty="0" smtClean="0"/>
              <a:t>ubes (40)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Test units cold mass </a:t>
            </a:r>
            <a:r>
              <a:rPr lang="en-US" sz="1400" dirty="0"/>
              <a:t>Assembly Modules for </a:t>
            </a:r>
            <a:r>
              <a:rPr lang="en-US" sz="1400" dirty="0" err="1"/>
              <a:t>TSu</a:t>
            </a:r>
            <a:r>
              <a:rPr lang="en-US" sz="1400" dirty="0"/>
              <a:t> and </a:t>
            </a:r>
            <a:r>
              <a:rPr lang="en-US" sz="1400" dirty="0" err="1" smtClean="0"/>
              <a:t>TSd</a:t>
            </a:r>
            <a:r>
              <a:rPr lang="en-US" sz="1400" dirty="0" smtClean="0"/>
              <a:t> (40)</a:t>
            </a:r>
            <a:endParaRPr lang="en-US" sz="1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Global </a:t>
            </a:r>
            <a:r>
              <a:rPr lang="en-US" sz="1400" dirty="0"/>
              <a:t>Cold Mass Assembly </a:t>
            </a:r>
            <a:r>
              <a:rPr lang="en-US" sz="1400" dirty="0" err="1"/>
              <a:t>TSu</a:t>
            </a:r>
            <a:r>
              <a:rPr lang="en-US" sz="1400" dirty="0"/>
              <a:t> and </a:t>
            </a:r>
            <a:r>
              <a:rPr lang="en-US" sz="1400" dirty="0" err="1" smtClean="0"/>
              <a:t>TSd</a:t>
            </a:r>
            <a:r>
              <a:rPr lang="en-US" sz="1400" dirty="0" smtClean="0"/>
              <a:t> (40)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243732" y="1022838"/>
            <a:ext cx="3671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~3 months of work (2 designers)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Organizational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14298861"/>
              </p:ext>
            </p:extLst>
          </p:nvPr>
        </p:nvGraphicFramePr>
        <p:xfrm>
          <a:off x="0" y="847725"/>
          <a:ext cx="9139237" cy="532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96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work before CD3-c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889000"/>
            <a:ext cx="83184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Finalize </a:t>
            </a:r>
            <a:r>
              <a:rPr lang="en-US" dirty="0"/>
              <a:t>the design of the cryostat</a:t>
            </a:r>
          </a:p>
          <a:p>
            <a:pPr lvl="4"/>
            <a:r>
              <a:rPr lang="en-US" dirty="0" smtClean="0"/>
              <a:t>-Thermal </a:t>
            </a:r>
            <a:r>
              <a:rPr lang="en-US" dirty="0"/>
              <a:t>shield</a:t>
            </a:r>
          </a:p>
          <a:p>
            <a:pPr lvl="4"/>
            <a:r>
              <a:rPr lang="en-US" dirty="0" smtClean="0"/>
              <a:t>-Support rods</a:t>
            </a:r>
          </a:p>
          <a:p>
            <a:pPr lvl="6"/>
            <a:r>
              <a:rPr lang="en-US" dirty="0" smtClean="0"/>
              <a:t>&gt;Prototype</a:t>
            </a:r>
          </a:p>
          <a:p>
            <a:pPr lvl="6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Finalize the tooling for the overall assembly (WBS 4.9)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Finalize the magnet support feet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Finalize the magnet interconnects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6046"/>
            <a:ext cx="8915400" cy="4987867"/>
          </a:xfrm>
        </p:spPr>
        <p:txBody>
          <a:bodyPr/>
          <a:lstStyle/>
          <a:p>
            <a:r>
              <a:rPr lang="en-US" dirty="0" smtClean="0"/>
              <a:t>Vendors </a:t>
            </a:r>
            <a:r>
              <a:rPr lang="en-US" dirty="0"/>
              <a:t>must provide Preliminary QAP as part of bid </a:t>
            </a:r>
            <a:r>
              <a:rPr lang="en-US" dirty="0" smtClean="0"/>
              <a:t>package</a:t>
            </a:r>
          </a:p>
          <a:p>
            <a:r>
              <a:rPr lang="en-US" dirty="0" smtClean="0"/>
              <a:t>Vendor’s QAP will include tests requested by </a:t>
            </a:r>
            <a:r>
              <a:rPr lang="en-US" dirty="0" err="1" smtClean="0"/>
              <a:t>Fermilab</a:t>
            </a:r>
            <a:endParaRPr lang="en-US" dirty="0" smtClean="0"/>
          </a:p>
          <a:p>
            <a:r>
              <a:rPr lang="en-US" dirty="0" smtClean="0"/>
              <a:t>Hold </a:t>
            </a:r>
            <a:r>
              <a:rPr lang="en-US" dirty="0"/>
              <a:t>points in fabrication at major </a:t>
            </a:r>
            <a:r>
              <a:rPr lang="en-US" dirty="0" smtClean="0"/>
              <a:t>milestones</a:t>
            </a:r>
          </a:p>
          <a:p>
            <a:r>
              <a:rPr lang="en-US" dirty="0"/>
              <a:t>Regularly scheduled meetings to discuss fabrication </a:t>
            </a:r>
            <a:r>
              <a:rPr lang="en-US" dirty="0" smtClean="0"/>
              <a:t>status/issues. Regular visits to the vendor.</a:t>
            </a:r>
            <a:endParaRPr lang="en-US" dirty="0"/>
          </a:p>
          <a:p>
            <a:r>
              <a:rPr lang="en-US" dirty="0" smtClean="0"/>
              <a:t>Use of traveler system at the vendor and at </a:t>
            </a:r>
            <a:r>
              <a:rPr lang="en-US" dirty="0" err="1" smtClean="0"/>
              <a:t>Fermilab</a:t>
            </a:r>
            <a:endParaRPr lang="en-US" dirty="0"/>
          </a:p>
          <a:p>
            <a:r>
              <a:rPr lang="en-US" dirty="0" smtClean="0"/>
              <a:t>Acceptance </a:t>
            </a:r>
            <a:r>
              <a:rPr lang="en-US" dirty="0"/>
              <a:t>tests upon delivery at </a:t>
            </a:r>
            <a:r>
              <a:rPr lang="en-US" dirty="0" err="1" smtClean="0"/>
              <a:t>Fermilab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Electrical  tests</a:t>
            </a:r>
          </a:p>
          <a:p>
            <a:pPr lvl="1"/>
            <a:r>
              <a:rPr lang="en-US" dirty="0" smtClean="0"/>
              <a:t>Mechanical surveys</a:t>
            </a:r>
          </a:p>
          <a:p>
            <a:pPr lvl="1"/>
            <a:r>
              <a:rPr lang="en-US" dirty="0" smtClean="0"/>
              <a:t>Magnetic measurements</a:t>
            </a:r>
          </a:p>
          <a:p>
            <a:pPr lvl="1"/>
            <a:r>
              <a:rPr lang="en-US" dirty="0" smtClean="0"/>
              <a:t>Cold tests of coils and splices</a:t>
            </a:r>
            <a:endParaRPr lang="en-US" dirty="0"/>
          </a:p>
          <a:p>
            <a:r>
              <a:rPr lang="en-US" dirty="0" smtClean="0"/>
              <a:t>Monthly </a:t>
            </a:r>
            <a:r>
              <a:rPr lang="en-US" dirty="0"/>
              <a:t>EVMS-style reporting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" y="981058"/>
            <a:ext cx="5150918" cy="256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" y="3416920"/>
            <a:ext cx="5150918" cy="2562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- </a:t>
            </a:r>
            <a:r>
              <a:rPr lang="en-US" dirty="0"/>
              <a:t>Magnetic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5809747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DocDB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2403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3195" y="3639648"/>
            <a:ext cx="1188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 smtClean="0"/>
              <a:t>Δ</a:t>
            </a:r>
            <a:r>
              <a:rPr lang="en-US" sz="1600" dirty="0"/>
              <a:t>P = 5 </a:t>
            </a:r>
            <a:r>
              <a:rPr lang="en-US" sz="1600" dirty="0" err="1"/>
              <a:t>mrad</a:t>
            </a:r>
            <a:endParaRPr lang="en-US" sz="1600" dirty="0"/>
          </a:p>
        </p:txBody>
      </p:sp>
      <p:pic>
        <p:nvPicPr>
          <p:cNvPr id="14" name="Picture 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7557" y="3902220"/>
            <a:ext cx="3569970" cy="20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773195" y="1201248"/>
            <a:ext cx="1194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 smtClean="0"/>
              <a:t>Δ</a:t>
            </a:r>
            <a:r>
              <a:rPr lang="en-US" sz="1600" dirty="0" smtClean="0"/>
              <a:t>V </a:t>
            </a:r>
            <a:r>
              <a:rPr lang="en-US" sz="1600" dirty="0"/>
              <a:t>= </a:t>
            </a:r>
            <a:r>
              <a:rPr lang="en-US" sz="1600" dirty="0" smtClean="0"/>
              <a:t>10 mm</a:t>
            </a:r>
            <a:endParaRPr lang="en-US" sz="1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6275" y="1695450"/>
            <a:ext cx="4096920" cy="952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6275" y="2733675"/>
            <a:ext cx="4096920" cy="952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6275" y="4152900"/>
            <a:ext cx="4096920" cy="952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6275" y="5172075"/>
            <a:ext cx="4096920" cy="952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8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ES&amp;H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to large superconducting magnet systems</a:t>
            </a:r>
          </a:p>
          <a:p>
            <a:pPr lvl="1"/>
            <a:r>
              <a:rPr lang="en-US" dirty="0" smtClean="0"/>
              <a:t>Cryogenic fluids</a:t>
            </a:r>
          </a:p>
          <a:p>
            <a:pPr lvl="1"/>
            <a:r>
              <a:rPr lang="en-US" dirty="0" smtClean="0"/>
              <a:t>Large stored energy (13 MJ)</a:t>
            </a:r>
          </a:p>
          <a:p>
            <a:pPr lvl="1"/>
            <a:r>
              <a:rPr lang="en-US" dirty="0" smtClean="0"/>
              <a:t>High currents (up to 2 kA)</a:t>
            </a:r>
          </a:p>
          <a:p>
            <a:pPr lvl="1"/>
            <a:r>
              <a:rPr lang="en-US" dirty="0" smtClean="0"/>
              <a:t>Large voltages during quench (up to 600 V)</a:t>
            </a:r>
          </a:p>
          <a:p>
            <a:pPr lvl="1"/>
            <a:r>
              <a:rPr lang="en-US" dirty="0" smtClean="0"/>
              <a:t>ODH </a:t>
            </a:r>
          </a:p>
          <a:p>
            <a:pPr lvl="1"/>
            <a:r>
              <a:rPr lang="en-US" dirty="0" smtClean="0"/>
              <a:t>Mechanical forces (up to 130 Tons of axial force)</a:t>
            </a:r>
          </a:p>
          <a:p>
            <a:pPr lvl="1"/>
            <a:r>
              <a:rPr lang="en-US" dirty="0" smtClean="0"/>
              <a:t>Stray magnetic fields</a:t>
            </a:r>
          </a:p>
          <a:p>
            <a:pPr lvl="1"/>
            <a:r>
              <a:rPr lang="en-US" dirty="0" smtClean="0"/>
              <a:t>Use of chemicals (</a:t>
            </a:r>
            <a:r>
              <a:rPr lang="en-US"/>
              <a:t>Sodium </a:t>
            </a:r>
            <a:r>
              <a:rPr lang="en-US" smtClean="0"/>
              <a:t>hydroxide)</a:t>
            </a:r>
            <a:endParaRPr lang="en-US" dirty="0" smtClean="0"/>
          </a:p>
          <a:p>
            <a:pPr lvl="1"/>
            <a:r>
              <a:rPr lang="en-US" dirty="0" smtClean="0"/>
              <a:t>Radiation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70267" y="5382567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of these are covered in the Mu2e Hazard Analysis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858236"/>
            <a:ext cx="8688386" cy="536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60807" y="5616051"/>
            <a:ext cx="85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AY k$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2" y="856485"/>
            <a:ext cx="8027290" cy="529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Distribution by Resource Type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60807" y="5616051"/>
            <a:ext cx="85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AY k$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3" y="1009530"/>
            <a:ext cx="7954968" cy="483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Estimate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60807" y="5616051"/>
            <a:ext cx="85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AY k$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48072" y="5628751"/>
            <a:ext cx="504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69% of the cost is preliminary or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Resources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1" y="1000125"/>
            <a:ext cx="8321818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4862" y="5857875"/>
            <a:ext cx="6254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the resources for FY15 are identified by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" y="1501759"/>
            <a:ext cx="8985166" cy="287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6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9374"/>
            <a:ext cx="9078012" cy="382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" y="5486400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729702"/>
              </p:ext>
            </p:extLst>
          </p:nvPr>
        </p:nvGraphicFramePr>
        <p:xfrm>
          <a:off x="4" y="5591651"/>
          <a:ext cx="8686796" cy="5816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3" y="5486400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0" y="580390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-1835731" y="410151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-819731" y="410786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08969" y="410363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218619" y="411421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331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28566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5301669" y="412691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334857" y="410151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33120" y="6420644"/>
            <a:ext cx="808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FY14                 FY15                FY16                 FY17                 FY18                 FY19                FY20                  FY21</a:t>
            </a:r>
            <a:endParaRPr lang="en-US" sz="1400" dirty="0"/>
          </a:p>
        </p:txBody>
      </p:sp>
      <p:sp>
        <p:nvSpPr>
          <p:cNvPr id="56" name="Diamond 55"/>
          <p:cNvSpPr>
            <a:spLocks noChangeAspect="1"/>
          </p:cNvSpPr>
          <p:nvPr/>
        </p:nvSpPr>
        <p:spPr>
          <a:xfrm>
            <a:off x="1242488" y="6259147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6" idx="0"/>
          </p:cNvCxnSpPr>
          <p:nvPr/>
        </p:nvCxnSpPr>
        <p:spPr>
          <a:xfrm rot="16200000" flipV="1">
            <a:off x="-898957" y="4000543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Diamond 57"/>
          <p:cNvSpPr>
            <a:spLocks noChangeAspect="1"/>
          </p:cNvSpPr>
          <p:nvPr/>
        </p:nvSpPr>
        <p:spPr>
          <a:xfrm>
            <a:off x="1626731" y="6256653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8" idx="0"/>
          </p:cNvCxnSpPr>
          <p:nvPr/>
        </p:nvCxnSpPr>
        <p:spPr>
          <a:xfrm rot="16200000" flipV="1">
            <a:off x="-514714" y="3998049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57200" y="1359000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17870" y="1366383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CD-2/3b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03056" y="1366383"/>
            <a:ext cx="87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</a:t>
            </a:r>
            <a:r>
              <a:rPr lang="en-US" sz="1400" dirty="0"/>
              <a:t>4</a:t>
            </a:r>
            <a:endParaRPr lang="en-US" sz="1400" dirty="0" smtClean="0"/>
          </a:p>
        </p:txBody>
      </p:sp>
      <p:cxnSp>
        <p:nvCxnSpPr>
          <p:cNvPr id="63" name="Straight Connector 62"/>
          <p:cNvCxnSpPr/>
          <p:nvPr/>
        </p:nvCxnSpPr>
        <p:spPr>
          <a:xfrm rot="5400000">
            <a:off x="2247319" y="410359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2997474" y="4725005"/>
            <a:ext cx="4285976" cy="34925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Detector Prototypes and Construction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997474" y="5546649"/>
            <a:ext cx="3894640" cy="34925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Accelerator and Beamline Construction 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6" name="Diamond 65"/>
          <p:cNvSpPr>
            <a:spLocks noChangeAspect="1"/>
          </p:cNvSpPr>
          <p:nvPr/>
        </p:nvSpPr>
        <p:spPr>
          <a:xfrm>
            <a:off x="7628264" y="6231840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0"/>
          </p:cNvCxnSpPr>
          <p:nvPr/>
        </p:nvCxnSpPr>
        <p:spPr>
          <a:xfrm rot="16200000" flipV="1">
            <a:off x="5486819" y="3973236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568974" y="3607103"/>
            <a:ext cx="3149600" cy="33655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Infrastructure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218512" y="4038858"/>
            <a:ext cx="1382438" cy="571235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Installation and Commissioning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0" name="6-Point Star 69"/>
          <p:cNvSpPr>
            <a:spLocks noChangeAspect="1"/>
          </p:cNvSpPr>
          <p:nvPr/>
        </p:nvSpPr>
        <p:spPr>
          <a:xfrm>
            <a:off x="7521808" y="2118138"/>
            <a:ext cx="182880" cy="182880"/>
          </a:xfrm>
          <a:prstGeom prst="star6">
            <a:avLst/>
          </a:prstGeom>
          <a:solidFill>
            <a:srgbClr val="FF0000"/>
          </a:solidFill>
          <a:effectLst>
            <a:outerShdw blurRad="40000" dist="73787" dir="37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6794509" y="1913112"/>
            <a:ext cx="90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KPPs Satisfied</a:t>
            </a:r>
            <a:endParaRPr lang="en-US" sz="1000" dirty="0"/>
          </a:p>
        </p:txBody>
      </p:sp>
      <p:sp>
        <p:nvSpPr>
          <p:cNvPr id="73" name="Rectangle 72"/>
          <p:cNvSpPr/>
          <p:nvPr/>
        </p:nvSpPr>
        <p:spPr>
          <a:xfrm>
            <a:off x="2124658" y="2930230"/>
            <a:ext cx="4466642" cy="33655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Fabrication and QA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" y="2423752"/>
            <a:ext cx="2988253" cy="336137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Design/Prototypes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892114" y="5483233"/>
            <a:ext cx="1021273" cy="571235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/>
                <a:cs typeface="Calibri"/>
              </a:rPr>
              <a:t>Accelerator Commissioning (off Project)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7" name="Diamond 36"/>
          <p:cNvSpPr>
            <a:spLocks noChangeAspect="1"/>
          </p:cNvSpPr>
          <p:nvPr/>
        </p:nvSpPr>
        <p:spPr>
          <a:xfrm>
            <a:off x="2880315" y="6256654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7" idx="0"/>
          </p:cNvCxnSpPr>
          <p:nvPr/>
        </p:nvCxnSpPr>
        <p:spPr>
          <a:xfrm rot="16200000" flipV="1">
            <a:off x="738870" y="3998050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19599" y="1359000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354925" y="1803167"/>
            <a:ext cx="2822651" cy="45402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libri"/>
                <a:cs typeface="Calibri"/>
              </a:rPr>
              <a:t>Fabricate and  QA Superconductor</a:t>
            </a:r>
            <a:endParaRPr lang="en-US" sz="1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797050" y="3549107"/>
            <a:ext cx="1568450" cy="41148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/>
                <a:cs typeface="Calibri"/>
              </a:rPr>
              <a:t>Detector Hall Construction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38203" y="5137453"/>
            <a:ext cx="262747" cy="33655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4038" y="5194603"/>
            <a:ext cx="1428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Cosmic Ray System Test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Path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3120" y="6005761"/>
            <a:ext cx="808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FY14                 FY15                FY16                 FY17                 FY18                 FY19                FY20                  FY21</a:t>
            </a:r>
            <a:endParaRPr lang="en-US" sz="1400" dirty="0"/>
          </a:p>
        </p:txBody>
      </p:sp>
      <p:sp>
        <p:nvSpPr>
          <p:cNvPr id="15" name="6-Point Star 14"/>
          <p:cNvSpPr>
            <a:spLocks noChangeAspect="1"/>
          </p:cNvSpPr>
          <p:nvPr/>
        </p:nvSpPr>
        <p:spPr>
          <a:xfrm>
            <a:off x="7528432" y="4852648"/>
            <a:ext cx="182880" cy="182880"/>
          </a:xfrm>
          <a:prstGeom prst="star6">
            <a:avLst/>
          </a:prstGeom>
          <a:solidFill>
            <a:srgbClr val="FF0000"/>
          </a:solidFill>
          <a:effectLst>
            <a:outerShdw blurRad="40000" dist="73787" dir="37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4501" y="1441788"/>
            <a:ext cx="1155974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1914" y="1761051"/>
            <a:ext cx="512910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Diamond 20"/>
          <p:cNvSpPr>
            <a:spLocks noChangeAspect="1"/>
          </p:cNvSpPr>
          <p:nvPr/>
        </p:nvSpPr>
        <p:spPr>
          <a:xfrm flipH="1">
            <a:off x="2013224" y="2074313"/>
            <a:ext cx="203200" cy="203200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14824" y="2375069"/>
            <a:ext cx="2832100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16574" y="2721439"/>
            <a:ext cx="2057400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44293" y="4495986"/>
            <a:ext cx="363008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2133" y="4423315"/>
            <a:ext cx="1737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Commissioning Activities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" y="5071517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26206"/>
              </p:ext>
            </p:extLst>
          </p:nvPr>
        </p:nvGraphicFramePr>
        <p:xfrm>
          <a:off x="4" y="5176768"/>
          <a:ext cx="8686796" cy="5816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3" y="5071517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0" y="5389017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1835731" y="36866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-819731" y="369297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208969" y="3688754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218619" y="3699328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263319" y="370567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5301669" y="3968143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334857" y="368662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247319" y="3688712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Diamond 40"/>
          <p:cNvSpPr>
            <a:spLocks noChangeAspect="1"/>
          </p:cNvSpPr>
          <p:nvPr/>
        </p:nvSpPr>
        <p:spPr>
          <a:xfrm flipH="1">
            <a:off x="5377009" y="3080482"/>
            <a:ext cx="203200" cy="203200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551336" y="3787165"/>
            <a:ext cx="692956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1914" y="1391903"/>
            <a:ext cx="1115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Final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Design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1299" y="1712988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TS Module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rocurement Activities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4487" y="2042849"/>
            <a:ext cx="2448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PO issued for TS Module Fabrication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34224" y="2319252"/>
            <a:ext cx="2082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Vendor Fabricates TS Modules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6645" y="2678801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Test TS Modules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05196" y="3729380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Installation Activities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14078" y="4799507"/>
            <a:ext cx="1047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KPPs Satisfied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4285669" y="370567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563280" y="3035751"/>
            <a:ext cx="1954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Finished Testing TS Modules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56274" y="4075338"/>
            <a:ext cx="3656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Installation Complete and Ready for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cooldown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90411" y="3419939"/>
            <a:ext cx="1169797" cy="15433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4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14168" y="3388950"/>
            <a:ext cx="1370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Assemble/Test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TSd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7" name="Diamond 46"/>
          <p:cNvSpPr>
            <a:spLocks noChangeAspect="1"/>
          </p:cNvSpPr>
          <p:nvPr/>
        </p:nvSpPr>
        <p:spPr>
          <a:xfrm flipH="1">
            <a:off x="7144224" y="4130087"/>
            <a:ext cx="203200" cy="203200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972000" y="883984"/>
            <a:ext cx="3981176" cy="5850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198687" y="1179696"/>
            <a:ext cx="3754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CD3-c approval &gt; CD-4 </a:t>
            </a:r>
            <a:r>
              <a:rPr lang="en-US" sz="1600" dirty="0">
                <a:solidFill>
                  <a:srgbClr val="FF0000"/>
                </a:solidFill>
              </a:rPr>
              <a:t>approval of 9/17/21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36169" y="856784"/>
            <a:ext cx="387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CD3-b approval &gt; CD-4 </a:t>
            </a:r>
            <a:r>
              <a:rPr lang="en-US" sz="1600" dirty="0">
                <a:solidFill>
                  <a:srgbClr val="00B050"/>
                </a:solidFill>
              </a:rPr>
              <a:t>approval of </a:t>
            </a:r>
            <a:r>
              <a:rPr lang="en-US" sz="1600" dirty="0" smtClean="0">
                <a:solidFill>
                  <a:srgbClr val="00B050"/>
                </a:solidFill>
              </a:rPr>
              <a:t>11/09/20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110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1596"/>
            <a:ext cx="8672513" cy="5272029"/>
          </a:xfrm>
        </p:spPr>
        <p:txBody>
          <a:bodyPr/>
          <a:lstStyle/>
          <a:p>
            <a:r>
              <a:rPr lang="en-US" sz="2000" dirty="0" smtClean="0"/>
              <a:t>The TS conductor performed really well and the PO was placed (July14).</a:t>
            </a:r>
          </a:p>
          <a:p>
            <a:endParaRPr lang="en-US" sz="2000" dirty="0"/>
          </a:p>
          <a:p>
            <a:r>
              <a:rPr lang="en-US" sz="2000" dirty="0" smtClean="0"/>
              <a:t>The solenoid magnetic design meets the requirements for the experiments and tolerances are well understood.</a:t>
            </a:r>
          </a:p>
          <a:p>
            <a:endParaRPr lang="en-US" sz="2000" dirty="0"/>
          </a:p>
          <a:p>
            <a:r>
              <a:rPr lang="en-US" sz="2000" dirty="0"/>
              <a:t>Cost and Schedule understood.</a:t>
            </a:r>
          </a:p>
          <a:p>
            <a:endParaRPr lang="en-US" sz="2000" dirty="0" smtClean="0"/>
          </a:p>
          <a:p>
            <a:r>
              <a:rPr lang="en-US" sz="2000" dirty="0"/>
              <a:t>We believe we are ready for CD2 project </a:t>
            </a:r>
            <a:r>
              <a:rPr lang="en-US" sz="2000" dirty="0" smtClean="0"/>
              <a:t>baseline</a:t>
            </a:r>
          </a:p>
          <a:p>
            <a:endParaRPr lang="en-US" sz="2000" dirty="0" smtClean="0"/>
          </a:p>
          <a:p>
            <a:r>
              <a:rPr lang="en-US" sz="2000" dirty="0" smtClean="0"/>
              <a:t>The coil modules design is very </a:t>
            </a:r>
            <a:r>
              <a:rPr lang="en-US" sz="2000" dirty="0"/>
              <a:t>advanced (90% of the design and 70% of the drawings are </a:t>
            </a:r>
            <a:r>
              <a:rPr lang="en-US" sz="2000" dirty="0" smtClean="0"/>
              <a:t>complete) and they are based on the experience we are having with the prototype.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We believe we are ready for CD3-b for the coil modules in order to avoid a major delay in the project (~1 year).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Magnet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148" name="Picture 4" descr="C:\Users\mllopes\Desktop\CD2 review\TS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5" t="15241" r="26979" b="13060"/>
          <a:stretch/>
        </p:blipFill>
        <p:spPr bwMode="auto">
          <a:xfrm>
            <a:off x="38100" y="876558"/>
            <a:ext cx="4781550" cy="52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19650" y="895608"/>
            <a:ext cx="420052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TS is formed by 52 SC solenoid coils.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Most coils have the same  aperture. TS3 coils  have slightly bigger aperture to help with the large gap between cryostats.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Each cryostat is powered by a different 2kA power supply (nominal current 1730 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Each magnet has a pair of two 200 A trim power supplies (TPS).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The TPS allows field matching with the adjacent magnets and gives an extra knob to control backgrounds.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The coils that form the curve sections had their angles adjusted to center the particle distribution with respect to the axis of the solenoids.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765175" y="1352550"/>
            <a:ext cx="130175" cy="409575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16200000" flipV="1">
            <a:off x="4231966" y="4658647"/>
            <a:ext cx="95866" cy="60325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flipV="1">
            <a:off x="2946091" y="2692400"/>
            <a:ext cx="95866" cy="51461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 flipH="1" flipV="1">
            <a:off x="2094880" y="3327400"/>
            <a:ext cx="95866" cy="51461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- Cold Mass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109" y="986973"/>
            <a:ext cx="80177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TS has 52 Coils: </a:t>
            </a:r>
          </a:p>
          <a:p>
            <a:pPr lvl="7"/>
            <a:r>
              <a:rPr lang="en-US" dirty="0" err="1" smtClean="0"/>
              <a:t>TSu</a:t>
            </a:r>
            <a:r>
              <a:rPr lang="en-US" dirty="0" smtClean="0"/>
              <a:t> - 25</a:t>
            </a:r>
          </a:p>
          <a:p>
            <a:pPr lvl="7"/>
            <a:r>
              <a:rPr lang="en-US" dirty="0" err="1" smtClean="0"/>
              <a:t>TSd</a:t>
            </a:r>
            <a:r>
              <a:rPr lang="en-US" dirty="0" smtClean="0"/>
              <a:t> - 27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Coils are housed in Al Shells and they form a coil module. There are 27 Coil modules:</a:t>
            </a:r>
          </a:p>
          <a:p>
            <a:pPr lvl="7"/>
            <a:r>
              <a:rPr lang="en-US" dirty="0" err="1" smtClean="0"/>
              <a:t>TSu</a:t>
            </a:r>
            <a:r>
              <a:rPr lang="en-US" dirty="0" smtClean="0"/>
              <a:t> – 13</a:t>
            </a:r>
          </a:p>
          <a:p>
            <a:pPr lvl="7"/>
            <a:r>
              <a:rPr lang="en-US" dirty="0" err="1" smtClean="0"/>
              <a:t>TSd</a:t>
            </a:r>
            <a:r>
              <a:rPr lang="en-US" dirty="0" smtClean="0"/>
              <a:t> – 14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Modules are assembled together (bolted and cryogenic connections) and they form a test unit. There are 14 test units:</a:t>
            </a:r>
          </a:p>
          <a:p>
            <a:pPr lvl="7"/>
            <a:r>
              <a:rPr lang="en-US" dirty="0" err="1" smtClean="0"/>
              <a:t>TSu</a:t>
            </a:r>
            <a:r>
              <a:rPr lang="en-US" dirty="0" smtClean="0"/>
              <a:t> – 7</a:t>
            </a:r>
          </a:p>
          <a:p>
            <a:pPr lvl="7"/>
            <a:r>
              <a:rPr lang="en-US" dirty="0" err="1" smtClean="0"/>
              <a:t>TSd</a:t>
            </a:r>
            <a:r>
              <a:rPr lang="en-US" dirty="0" smtClean="0"/>
              <a:t> – 7</a:t>
            </a:r>
          </a:p>
        </p:txBody>
      </p:sp>
    </p:spTree>
    <p:extLst>
      <p:ext uri="{BB962C8B-B14F-4D97-AF65-F5344CB8AC3E}">
        <p14:creationId xmlns:p14="http://schemas.microsoft.com/office/powerpoint/2010/main" val="14929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</a:t>
            </a:r>
            <a:r>
              <a:rPr lang="en-US" dirty="0" err="1" smtClean="0"/>
              <a:t>TSu</a:t>
            </a:r>
            <a:r>
              <a:rPr lang="en-US" dirty="0" smtClean="0"/>
              <a:t> Coils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21-24,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Lopes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27102" b="4861"/>
          <a:stretch/>
        </p:blipFill>
        <p:spPr bwMode="auto">
          <a:xfrm>
            <a:off x="1762579" y="1080090"/>
            <a:ext cx="5665862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893918" y="1818931"/>
            <a:ext cx="4315273" cy="4433744"/>
            <a:chOff x="1893918" y="1978585"/>
            <a:chExt cx="4315273" cy="4433744"/>
          </a:xfrm>
        </p:grpSpPr>
        <p:sp>
          <p:nvSpPr>
            <p:cNvPr id="10" name="TextBox 9"/>
            <p:cNvSpPr txBox="1"/>
            <p:nvPr/>
          </p:nvSpPr>
          <p:spPr>
            <a:xfrm>
              <a:off x="1893918" y="19785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60618" y="19785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38583" y="19785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2695" y="19785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 rot="360000">
              <a:off x="2913106" y="199763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360000">
              <a:off x="3172445" y="200716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660000">
              <a:off x="3463460" y="20547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200000">
              <a:off x="3749210" y="21383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500000">
              <a:off x="4040225" y="22611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860000">
              <a:off x="4236760" y="240386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 rot="2220000">
              <a:off x="4504431" y="258035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 rot="2580000">
              <a:off x="4748807" y="275457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9200000">
              <a:off x="4975074" y="298591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9320000">
              <a:off x="5165574" y="321451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9800000">
              <a:off x="5330844" y="347074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20100000">
              <a:off x="5468082" y="372533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16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20340000">
              <a:off x="5596210" y="400738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 rot="20700000">
              <a:off x="5677883" y="430711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18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21000000">
              <a:off x="5730252" y="459522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21240000">
              <a:off x="5769136" y="48605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90487" y="512919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90487" y="535195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22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90487" y="552709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90487" y="573081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24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90487" y="604299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92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23957</TotalTime>
  <Words>3532</Words>
  <Application>Microsoft Office PowerPoint</Application>
  <PresentationFormat>On-screen Show (4:3)</PresentationFormat>
  <Paragraphs>1174</Paragraphs>
  <Slides>69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FermilabTemplate</vt:lpstr>
      <vt:lpstr>Fermilab: Footer Only</vt:lpstr>
      <vt:lpstr>475.04.03 Transport Solenoid</vt:lpstr>
      <vt:lpstr>Scope</vt:lpstr>
      <vt:lpstr>Requirements - Mechanical Requirements</vt:lpstr>
      <vt:lpstr>Requirements - Magnetic Requirements</vt:lpstr>
      <vt:lpstr>Requirements - Magnetic Requirements</vt:lpstr>
      <vt:lpstr>Requirements - Magnetic Requirements</vt:lpstr>
      <vt:lpstr>Design – Magnet System</vt:lpstr>
      <vt:lpstr>Design - Cold Mass Breakdown</vt:lpstr>
      <vt:lpstr>Design – TSu Coils</vt:lpstr>
      <vt:lpstr>Design – TSu Coil Modules</vt:lpstr>
      <vt:lpstr>Design – TSu Test Units</vt:lpstr>
      <vt:lpstr>Design – TSd Coils</vt:lpstr>
      <vt:lpstr>Design – TSd Coil Modules</vt:lpstr>
      <vt:lpstr>Design – TSd Test Units</vt:lpstr>
      <vt:lpstr>Design - Conductor</vt:lpstr>
      <vt:lpstr>Conductor delivery / Module fabrication</vt:lpstr>
      <vt:lpstr>Coil Winding</vt:lpstr>
      <vt:lpstr>Design – Coil Module</vt:lpstr>
      <vt:lpstr>Design - Test units</vt:lpstr>
      <vt:lpstr>Design – Cold mass assembly</vt:lpstr>
      <vt:lpstr>Design – Cold mass assembly</vt:lpstr>
      <vt:lpstr>Design – Cold mass assembly</vt:lpstr>
      <vt:lpstr>Design – Cold mass assembly</vt:lpstr>
      <vt:lpstr>Design – Cryostat assembly</vt:lpstr>
      <vt:lpstr>Design – Cryostat assembly</vt:lpstr>
      <vt:lpstr>Design – Cryostat assembly</vt:lpstr>
      <vt:lpstr>Design – Cryostat assembly</vt:lpstr>
      <vt:lpstr>Design – Cryostat assembly</vt:lpstr>
      <vt:lpstr>Design – Cryostat assembly</vt:lpstr>
      <vt:lpstr>Design – Structural Analysis</vt:lpstr>
      <vt:lpstr>Design – Structural Analysis</vt:lpstr>
      <vt:lpstr>Design – Structural Analysis</vt:lpstr>
      <vt:lpstr>Design – Structural Analysis</vt:lpstr>
      <vt:lpstr>Design – Structural Analysis</vt:lpstr>
      <vt:lpstr>Design – Structural Analysis</vt:lpstr>
      <vt:lpstr>Design – Structural Analysis</vt:lpstr>
      <vt:lpstr>Design – Structural Analysis</vt:lpstr>
      <vt:lpstr>Design – Structural Analysis</vt:lpstr>
      <vt:lpstr>Design - Radiation analysis</vt:lpstr>
      <vt:lpstr>Design – Cooling scheme analysis</vt:lpstr>
      <vt:lpstr>Design – Cooling scheme analysis</vt:lpstr>
      <vt:lpstr>Load Line</vt:lpstr>
      <vt:lpstr>Design – Cooling scheme analysis</vt:lpstr>
      <vt:lpstr>Design – Cooling scheme analysis</vt:lpstr>
      <vt:lpstr>Design – Cooling scheme analysis</vt:lpstr>
      <vt:lpstr>Design – Cooling scheme analysis</vt:lpstr>
      <vt:lpstr>Design – Splices R&amp;D</vt:lpstr>
      <vt:lpstr>Improvements since CD-1</vt:lpstr>
      <vt:lpstr>Value Engineering since CD-1 </vt:lpstr>
      <vt:lpstr>Downselects</vt:lpstr>
      <vt:lpstr>CD3-b strategy</vt:lpstr>
      <vt:lpstr>Prototype</vt:lpstr>
      <vt:lpstr>Prototype</vt:lpstr>
      <vt:lpstr>Prototype</vt:lpstr>
      <vt:lpstr>Remaining work for the coil modules</vt:lpstr>
      <vt:lpstr>Remaining work for the coil modules</vt:lpstr>
      <vt:lpstr>Organizational Breakdown</vt:lpstr>
      <vt:lpstr>Remaining work before CD3-c</vt:lpstr>
      <vt:lpstr>Quality Assurance</vt:lpstr>
      <vt:lpstr>ES&amp;H</vt:lpstr>
      <vt:lpstr>Cost Distribution</vt:lpstr>
      <vt:lpstr>Cost Distribution by Resource Type</vt:lpstr>
      <vt:lpstr>Quality of Estimate</vt:lpstr>
      <vt:lpstr>Labor Resources</vt:lpstr>
      <vt:lpstr>Cost Table</vt:lpstr>
      <vt:lpstr>Major Milestones</vt:lpstr>
      <vt:lpstr>Schedule</vt:lpstr>
      <vt:lpstr>Critical Path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Michael J. Lamm x4098 06093N</cp:lastModifiedBy>
  <cp:revision>540</cp:revision>
  <cp:lastPrinted>2014-07-01T19:16:01Z</cp:lastPrinted>
  <dcterms:created xsi:type="dcterms:W3CDTF">2014-01-03T20:18:13Z</dcterms:created>
  <dcterms:modified xsi:type="dcterms:W3CDTF">2014-10-15T16:02:04Z</dcterms:modified>
</cp:coreProperties>
</file>