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15"/>
  </p:notesMasterIdLst>
  <p:handoutMasterIdLst>
    <p:handoutMasterId r:id="rId16"/>
  </p:handoutMasterIdLst>
  <p:sldIdLst>
    <p:sldId id="256" r:id="rId3"/>
    <p:sldId id="259" r:id="rId4"/>
    <p:sldId id="257" r:id="rId5"/>
    <p:sldId id="260" r:id="rId6"/>
    <p:sldId id="261" r:id="rId7"/>
    <p:sldId id="262" r:id="rId8"/>
    <p:sldId id="269" r:id="rId9"/>
    <p:sldId id="263" r:id="rId10"/>
    <p:sldId id="264" r:id="rId11"/>
    <p:sldId id="265" r:id="rId12"/>
    <p:sldId id="267" r:id="rId13"/>
    <p:sldId id="266" r:id="rId1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296" y="-22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ombardo\Desktop\DS2%20Tests%20Hitachi\Test%20Data\2.Production\Critical%20Current\DS2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7377836613491"/>
          <c:y val="4.4211502356776296E-2"/>
          <c:w val="0.84712716408484479"/>
          <c:h val="0.65006324912178615"/>
        </c:manualLayout>
      </c:layout>
      <c:barChart>
        <c:barDir val="col"/>
        <c:grouping val="clustered"/>
        <c:varyColors val="0"/>
        <c:ser>
          <c:idx val="0"/>
          <c:order val="0"/>
          <c:tx>
            <c:strRef>
              <c:f>Round!$T$1</c:f>
              <c:strCache>
                <c:ptCount val="1"/>
                <c:pt idx="0">
                  <c:v>Ic (5T,4.2K) - Fermilab</c:v>
                </c:pt>
              </c:strCache>
            </c:strRef>
          </c:tx>
          <c:invertIfNegative val="0"/>
          <c:dLbls>
            <c:dLblPos val="outEnd"/>
            <c:showLegendKey val="0"/>
            <c:showVal val="1"/>
            <c:showCatName val="0"/>
            <c:showSerName val="0"/>
            <c:showPercent val="0"/>
            <c:showBubbleSize val="0"/>
            <c:showLeaderLines val="0"/>
          </c:dLbls>
          <c:cat>
            <c:strRef>
              <c:f>Round!$Q$2:$Q$15</c:f>
              <c:strCache>
                <c:ptCount val="14"/>
                <c:pt idx="0">
                  <c:v>HE6305 begin</c:v>
                </c:pt>
                <c:pt idx="1">
                  <c:v>HE6305 end</c:v>
                </c:pt>
                <c:pt idx="2">
                  <c:v>HE6306 begin</c:v>
                </c:pt>
                <c:pt idx="3">
                  <c:v>HE6306 end</c:v>
                </c:pt>
                <c:pt idx="4">
                  <c:v>HE6307 begin</c:v>
                </c:pt>
                <c:pt idx="5">
                  <c:v>HE6307 end</c:v>
                </c:pt>
                <c:pt idx="6">
                  <c:v>HE6308 begin</c:v>
                </c:pt>
                <c:pt idx="7">
                  <c:v>HE6308 end</c:v>
                </c:pt>
                <c:pt idx="8">
                  <c:v>HE6309 begin</c:v>
                </c:pt>
                <c:pt idx="9">
                  <c:v>HE6309 end</c:v>
                </c:pt>
                <c:pt idx="10">
                  <c:v>HE6310 begin</c:v>
                </c:pt>
                <c:pt idx="11">
                  <c:v>HE6310 end</c:v>
                </c:pt>
                <c:pt idx="12">
                  <c:v>HE6357 begin</c:v>
                </c:pt>
                <c:pt idx="13">
                  <c:v>HE6357 end</c:v>
                </c:pt>
              </c:strCache>
            </c:strRef>
          </c:cat>
          <c:val>
            <c:numRef>
              <c:f>Round!$T$2:$T$15</c:f>
              <c:numCache>
                <c:formatCode>General</c:formatCode>
                <c:ptCount val="14"/>
                <c:pt idx="0">
                  <c:v>1867</c:v>
                </c:pt>
                <c:pt idx="1">
                  <c:v>1857</c:v>
                </c:pt>
                <c:pt idx="2">
                  <c:v>1891</c:v>
                </c:pt>
                <c:pt idx="3">
                  <c:v>1886</c:v>
                </c:pt>
                <c:pt idx="4">
                  <c:v>1880</c:v>
                </c:pt>
                <c:pt idx="5">
                  <c:v>1865</c:v>
                </c:pt>
                <c:pt idx="6">
                  <c:v>1882</c:v>
                </c:pt>
                <c:pt idx="7">
                  <c:v>1883</c:v>
                </c:pt>
                <c:pt idx="8">
                  <c:v>1885</c:v>
                </c:pt>
                <c:pt idx="9">
                  <c:v>1891</c:v>
                </c:pt>
                <c:pt idx="10">
                  <c:v>1885</c:v>
                </c:pt>
                <c:pt idx="11">
                  <c:v>1862</c:v>
                </c:pt>
                <c:pt idx="12">
                  <c:v>1907</c:v>
                </c:pt>
                <c:pt idx="13">
                  <c:v>1879</c:v>
                </c:pt>
              </c:numCache>
            </c:numRef>
          </c:val>
        </c:ser>
        <c:dLbls>
          <c:showLegendKey val="0"/>
          <c:showVal val="0"/>
          <c:showCatName val="0"/>
          <c:showSerName val="0"/>
          <c:showPercent val="0"/>
          <c:showBubbleSize val="0"/>
        </c:dLbls>
        <c:gapWidth val="150"/>
        <c:axId val="86937984"/>
        <c:axId val="86939520"/>
      </c:barChart>
      <c:catAx>
        <c:axId val="86937984"/>
        <c:scaling>
          <c:orientation val="minMax"/>
        </c:scaling>
        <c:delete val="0"/>
        <c:axPos val="b"/>
        <c:majorTickMark val="out"/>
        <c:minorTickMark val="none"/>
        <c:tickLblPos val="nextTo"/>
        <c:crossAx val="86939520"/>
        <c:crosses val="autoZero"/>
        <c:auto val="1"/>
        <c:lblAlgn val="ctr"/>
        <c:lblOffset val="100"/>
        <c:noMultiLvlLbl val="0"/>
      </c:catAx>
      <c:valAx>
        <c:axId val="86939520"/>
        <c:scaling>
          <c:orientation val="minMax"/>
          <c:max val="2500"/>
          <c:min val="50"/>
        </c:scaling>
        <c:delete val="0"/>
        <c:axPos val="l"/>
        <c:title>
          <c:tx>
            <c:rich>
              <a:bodyPr rot="-5400000" vert="horz"/>
              <a:lstStyle/>
              <a:p>
                <a:pPr>
                  <a:defRPr/>
                </a:pPr>
                <a:r>
                  <a:rPr lang="en-US"/>
                  <a:t>Critical Current (5T,4.2K)</a:t>
                </a:r>
              </a:p>
            </c:rich>
          </c:tx>
          <c:layout/>
          <c:overlay val="0"/>
        </c:title>
        <c:numFmt formatCode="General" sourceLinked="1"/>
        <c:majorTickMark val="out"/>
        <c:minorTickMark val="none"/>
        <c:tickLblPos val="nextTo"/>
        <c:crossAx val="86937984"/>
        <c:crosses val="autoZero"/>
        <c:crossBetween val="between"/>
        <c:majorUnit val="200"/>
      </c:valAx>
      <c:spPr>
        <a:ln>
          <a:solidFill>
            <a:schemeClr val="tx1"/>
          </a:solidFill>
        </a:ln>
      </c:spPr>
    </c:plotArea>
    <c:plotVisOnly val="1"/>
    <c:dispBlanksAs val="gap"/>
    <c:showDLblsOverMax val="0"/>
  </c:chart>
  <c:spPr>
    <a:ln>
      <a:noFill/>
    </a:ln>
  </c:spPr>
  <c:txPr>
    <a:bodyPr/>
    <a:lstStyle/>
    <a:p>
      <a:pPr>
        <a:defRPr sz="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10/15/2014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10/15/2014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6/8/14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smtClean="0"/>
              <a:t>Your Name - Talk Title</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6/8/14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smtClean="0"/>
              <a:t>Your Name - Talk Title</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6/8/14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smtClean="0"/>
              <a:t>Your Name - Talk Title</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6/8/14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Your Name - Talk Title</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6/8/14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Your Name - Talk Title</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6/8/14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Your Name - Talk Title</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6/8/14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Your Name - Talk Title</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6/8/14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Your Name - Talk Title</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6/8/14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smtClean="0"/>
              <a:t>Your Name - Talk Title</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6/8/14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smtClean="0"/>
              <a:t>Your Name - Talk Title</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Solenoid Conductor Status</a:t>
            </a:r>
            <a:endParaRPr lang="en-US" dirty="0">
              <a:solidFill>
                <a:schemeClr val="tx2"/>
              </a:solidFill>
              <a:latin typeface="Helvetica" charset="0"/>
            </a:endParaRP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Vito Lombardo</a:t>
            </a:r>
            <a:endParaRPr lang="en-US" dirty="0">
              <a:solidFill>
                <a:schemeClr val="tx2"/>
              </a:solidFill>
              <a:latin typeface="Helvetica" charset="0"/>
            </a:endParaRPr>
          </a:p>
          <a:p>
            <a:r>
              <a:rPr lang="en-US" dirty="0">
                <a:solidFill>
                  <a:schemeClr val="tx2"/>
                </a:solidFill>
                <a:latin typeface="Helvetica" charset="0"/>
              </a:rPr>
              <a:t>DOE CD-2/3b Review</a:t>
            </a:r>
          </a:p>
          <a:p>
            <a:r>
              <a:rPr lang="en-US" dirty="0">
                <a:solidFill>
                  <a:schemeClr val="tx2"/>
                </a:solidFill>
                <a:latin typeface="Helvetica" charset="0"/>
              </a:rPr>
              <a:t>October 21-24, 2014</a:t>
            </a: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Detector Solenoid 2 order</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10" y="2730462"/>
            <a:ext cx="4198816" cy="204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31" y="4883226"/>
            <a:ext cx="3990975" cy="123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482412" y="990780"/>
            <a:ext cx="8299633" cy="1569660"/>
          </a:xfrm>
          <a:prstGeom prst="rect">
            <a:avLst/>
          </a:prstGeom>
        </p:spPr>
        <p:txBody>
          <a:bodyPr wrap="square">
            <a:spAutoFit/>
          </a:bodyPr>
          <a:lstStyle/>
          <a:p>
            <a:pPr marL="285750" indent="-285750">
              <a:buFont typeface="Arial" panose="020B0604020202020204" pitchFamily="34" charset="0"/>
              <a:buChar char="•"/>
            </a:pPr>
            <a:r>
              <a:rPr lang="en-US" sz="1200" dirty="0">
                <a:latin typeface="+mj-lt"/>
              </a:rPr>
              <a:t>7 billets for a total of 88km of wire completed on schedule. </a:t>
            </a:r>
          </a:p>
          <a:p>
            <a:pPr marL="285750" indent="-285750">
              <a:buFont typeface="Arial" panose="020B0604020202020204" pitchFamily="34" charset="0"/>
              <a:buChar char="•"/>
            </a:pPr>
            <a:r>
              <a:rPr lang="en-US" sz="1200" dirty="0">
                <a:latin typeface="+mj-lt"/>
              </a:rPr>
              <a:t>Samples received </a:t>
            </a:r>
            <a:r>
              <a:rPr lang="en-US" sz="1200" dirty="0" smtClean="0">
                <a:latin typeface="+mj-lt"/>
              </a:rPr>
              <a:t>on </a:t>
            </a:r>
            <a:r>
              <a:rPr lang="en-US" sz="1200" dirty="0">
                <a:latin typeface="+mj-lt"/>
              </a:rPr>
              <a:t>time. Cold </a:t>
            </a:r>
            <a:r>
              <a:rPr lang="en-US" sz="1200" dirty="0" smtClean="0">
                <a:latin typeface="+mj-lt"/>
              </a:rPr>
              <a:t>tested and approved by Fermi on schedule.</a:t>
            </a:r>
            <a:endParaRPr lang="en-US" sz="1200" dirty="0">
              <a:latin typeface="+mj-lt"/>
            </a:endParaRPr>
          </a:p>
          <a:p>
            <a:pPr marL="285750" indent="-285750">
              <a:buFont typeface="Arial" panose="020B0604020202020204" pitchFamily="34" charset="0"/>
              <a:buChar char="•"/>
            </a:pPr>
            <a:r>
              <a:rPr lang="en-US" sz="1200" dirty="0" smtClean="0">
                <a:latin typeface="+mj-lt"/>
              </a:rPr>
              <a:t>During the prototype phase, cabling of DS2 wire was performed by Hitachi in Japan, whereas  for the production quantities, cabling will be done in the US at New England.</a:t>
            </a:r>
          </a:p>
          <a:p>
            <a:pPr marL="285750" indent="-285750">
              <a:buFont typeface="Arial" panose="020B0604020202020204" pitchFamily="34" charset="0"/>
              <a:buChar char="•"/>
            </a:pPr>
            <a:r>
              <a:rPr lang="en-US" sz="1200" dirty="0" smtClean="0">
                <a:latin typeface="+mj-lt"/>
              </a:rPr>
              <a:t>Procurement of Aluminum is scheduled to be completed by the end of October.</a:t>
            </a:r>
          </a:p>
          <a:p>
            <a:pPr marL="285750" indent="-285750">
              <a:buFont typeface="Arial" panose="020B0604020202020204" pitchFamily="34" charset="0"/>
              <a:buChar char="•"/>
            </a:pPr>
            <a:r>
              <a:rPr lang="en-US" sz="1200" dirty="0" smtClean="0">
                <a:latin typeface="+mj-lt"/>
              </a:rPr>
              <a:t>Cabling started last week and is scheduled to be completed in November. </a:t>
            </a:r>
          </a:p>
          <a:p>
            <a:pPr marL="285750" indent="-285750">
              <a:buFont typeface="Arial" panose="020B0604020202020204" pitchFamily="34" charset="0"/>
              <a:buChar char="•"/>
            </a:pPr>
            <a:r>
              <a:rPr lang="en-US" sz="1200" dirty="0" smtClean="0">
                <a:latin typeface="+mj-lt"/>
              </a:rPr>
              <a:t>After approval, the cable lengths will be shipped to Japan for conforming and cold work. </a:t>
            </a:r>
          </a:p>
          <a:p>
            <a:pPr marL="285750" indent="-285750">
              <a:buFont typeface="Arial" panose="020B0604020202020204" pitchFamily="34" charset="0"/>
              <a:buChar char="•"/>
            </a:pPr>
            <a:r>
              <a:rPr lang="en-US" sz="1200" dirty="0" smtClean="0">
                <a:latin typeface="+mj-lt"/>
              </a:rPr>
              <a:t>7km of DS2 Al-stabilized </a:t>
            </a:r>
            <a:r>
              <a:rPr lang="en-US" sz="1200" dirty="0" smtClean="0">
                <a:latin typeface="+mj-lt"/>
              </a:rPr>
              <a:t>cable are </a:t>
            </a:r>
            <a:r>
              <a:rPr lang="en-US" sz="1200" dirty="0" smtClean="0">
                <a:latin typeface="+mj-lt"/>
              </a:rPr>
              <a:t>scheduled to be delivered by 6/30/2015</a:t>
            </a:r>
          </a:p>
        </p:txBody>
      </p:sp>
      <p:graphicFrame>
        <p:nvGraphicFramePr>
          <p:cNvPr id="14" name="Chart 13"/>
          <p:cNvGraphicFramePr>
            <a:graphicFrameLocks/>
          </p:cNvGraphicFramePr>
          <p:nvPr>
            <p:extLst>
              <p:ext uri="{D42A27DB-BD31-4B8C-83A1-F6EECF244321}">
                <p14:modId xmlns:p14="http://schemas.microsoft.com/office/powerpoint/2010/main" val="4088250209"/>
              </p:ext>
            </p:extLst>
          </p:nvPr>
        </p:nvGraphicFramePr>
        <p:xfrm>
          <a:off x="4665121" y="2749512"/>
          <a:ext cx="4116925" cy="3556063"/>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p:cNvCxnSpPr/>
          <p:nvPr/>
        </p:nvCxnSpPr>
        <p:spPr>
          <a:xfrm>
            <a:off x="5172071" y="3524368"/>
            <a:ext cx="3771900" cy="0"/>
          </a:xfrm>
          <a:prstGeom prst="line">
            <a:avLst/>
          </a:prstGeom>
          <a:ln w="127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521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DS1 and PS orders</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sp>
        <p:nvSpPr>
          <p:cNvPr id="10" name="Rectangle 9"/>
          <p:cNvSpPr/>
          <p:nvPr/>
        </p:nvSpPr>
        <p:spPr>
          <a:xfrm>
            <a:off x="228600" y="1077293"/>
            <a:ext cx="5141259" cy="4616648"/>
          </a:xfrm>
          <a:prstGeom prst="rect">
            <a:avLst/>
          </a:prstGeom>
        </p:spPr>
        <p:txBody>
          <a:bodyPr wrap="square">
            <a:spAutoFit/>
          </a:bodyPr>
          <a:lstStyle/>
          <a:p>
            <a:r>
              <a:rPr lang="en-US" sz="1400" b="1" dirty="0" smtClean="0">
                <a:latin typeface="+mj-lt"/>
              </a:rPr>
              <a:t>Detector Solenoid 1</a:t>
            </a:r>
          </a:p>
          <a:p>
            <a:pPr marL="285750" indent="-285750">
              <a:buFont typeface="Arial" panose="020B0604020202020204" pitchFamily="34" charset="0"/>
              <a:buChar char="•"/>
            </a:pPr>
            <a:r>
              <a:rPr lang="en-US" sz="1400" dirty="0" smtClean="0">
                <a:latin typeface="+mj-lt"/>
              </a:rPr>
              <a:t>DS1 wires are currently being manufactured in Japan by Furukawa Electric.</a:t>
            </a:r>
          </a:p>
          <a:p>
            <a:pPr marL="285750" indent="-285750">
              <a:buFont typeface="Arial" panose="020B0604020202020204" pitchFamily="34" charset="0"/>
              <a:buChar char="•"/>
            </a:pPr>
            <a:r>
              <a:rPr lang="en-US" sz="1400" dirty="0" smtClean="0">
                <a:latin typeface="+mj-lt"/>
              </a:rPr>
              <a:t>This process is scheduled to be completed by the end of November. </a:t>
            </a:r>
          </a:p>
          <a:p>
            <a:pPr marL="285750" indent="-285750">
              <a:buFont typeface="Arial" panose="020B0604020202020204" pitchFamily="34" charset="0"/>
              <a:buChar char="•"/>
            </a:pPr>
            <a:r>
              <a:rPr lang="en-US" sz="1400" dirty="0" smtClean="0">
                <a:latin typeface="+mj-lt"/>
              </a:rPr>
              <a:t>Cabling will be performed in Japan by Furukawa and expected to be completed by the end of January.</a:t>
            </a:r>
          </a:p>
          <a:p>
            <a:pPr marL="285750" indent="-285750">
              <a:buFont typeface="Arial" panose="020B0604020202020204" pitchFamily="34" charset="0"/>
              <a:buChar char="•"/>
            </a:pPr>
            <a:r>
              <a:rPr lang="en-US" sz="1400" dirty="0" smtClean="0">
                <a:latin typeface="+mj-lt"/>
              </a:rPr>
              <a:t>Procurement of Aluminum is completed. Tests to be started soon.</a:t>
            </a:r>
          </a:p>
          <a:p>
            <a:pPr marL="285750" indent="-285750">
              <a:buFont typeface="Arial" panose="020B0604020202020204" pitchFamily="34" charset="0"/>
              <a:buChar char="•"/>
            </a:pPr>
            <a:r>
              <a:rPr lang="en-US" sz="1400" dirty="0" smtClean="0">
                <a:latin typeface="+mj-lt"/>
              </a:rPr>
              <a:t>9.9km of DS1 Al-stabilized cable are scheduled to be delivered by 6/30/2015.</a:t>
            </a:r>
          </a:p>
          <a:p>
            <a:pPr marL="285750" indent="-285750">
              <a:buFont typeface="Arial" panose="020B0604020202020204" pitchFamily="34" charset="0"/>
              <a:buChar char="•"/>
            </a:pPr>
            <a:endParaRPr lang="en-US" sz="1400" dirty="0">
              <a:latin typeface="+mj-lt"/>
            </a:endParaRPr>
          </a:p>
          <a:p>
            <a:r>
              <a:rPr lang="en-US" sz="1400" b="1" dirty="0" smtClean="0">
                <a:latin typeface="+mj-lt"/>
              </a:rPr>
              <a:t>Production Solenoid</a:t>
            </a:r>
          </a:p>
          <a:p>
            <a:pPr marL="285750" indent="-285750">
              <a:buFont typeface="Arial" panose="020B0604020202020204" pitchFamily="34" charset="0"/>
              <a:buChar char="•"/>
            </a:pPr>
            <a:r>
              <a:rPr lang="en-US" sz="1400" dirty="0" smtClean="0">
                <a:latin typeface="+mj-lt"/>
              </a:rPr>
              <a:t>PS production order will be placed shortly.</a:t>
            </a:r>
          </a:p>
          <a:p>
            <a:pPr marL="285750" indent="-285750">
              <a:buFont typeface="Arial" panose="020B0604020202020204" pitchFamily="34" charset="0"/>
              <a:buChar char="•"/>
            </a:pPr>
            <a:r>
              <a:rPr lang="en-US" sz="1400" dirty="0" smtClean="0">
                <a:latin typeface="+mj-lt"/>
              </a:rPr>
              <a:t>Vendor visited Fermilab recently to iron out the final details, including additional piece lengths and hold points.</a:t>
            </a:r>
          </a:p>
          <a:p>
            <a:pPr marL="285750" indent="-285750">
              <a:buFont typeface="Arial" panose="020B0604020202020204" pitchFamily="34" charset="0"/>
              <a:buChar char="•"/>
            </a:pPr>
            <a:r>
              <a:rPr lang="en-US" sz="1400" dirty="0" smtClean="0">
                <a:latin typeface="+mj-lt"/>
              </a:rPr>
              <a:t>First article is expected in 12-13 months.</a:t>
            </a:r>
          </a:p>
          <a:p>
            <a:pPr marL="285750" indent="-285750">
              <a:buFont typeface="Arial" panose="020B0604020202020204" pitchFamily="34" charset="0"/>
              <a:buChar char="•"/>
            </a:pPr>
            <a:r>
              <a:rPr lang="en-US" sz="1400" dirty="0" smtClean="0">
                <a:latin typeface="+mj-lt"/>
              </a:rPr>
              <a:t>The </a:t>
            </a:r>
            <a:r>
              <a:rPr lang="en-US" sz="1400" dirty="0" smtClean="0">
                <a:latin typeface="+mj-lt"/>
              </a:rPr>
              <a:t>overall process is estimated to take approximately </a:t>
            </a:r>
            <a:r>
              <a:rPr lang="en-US" sz="1400" dirty="0" smtClean="0">
                <a:latin typeface="+mj-lt"/>
              </a:rPr>
              <a:t>19-20 </a:t>
            </a:r>
            <a:r>
              <a:rPr lang="en-US" sz="1400" dirty="0" smtClean="0">
                <a:latin typeface="+mj-lt"/>
              </a:rPr>
              <a:t>months. </a:t>
            </a:r>
            <a:endParaRPr lang="en-US" sz="1400" dirty="0">
              <a:latin typeface="+mj-lt"/>
            </a:endParaRPr>
          </a:p>
          <a:p>
            <a:pPr marL="285750" indent="-285750">
              <a:buFont typeface="Arial" panose="020B0604020202020204" pitchFamily="34" charset="0"/>
              <a:buChar char="•"/>
            </a:pPr>
            <a:endParaRPr lang="en-US" sz="1400" b="1" dirty="0">
              <a:latin typeface="+mj-lt"/>
            </a:endParaRPr>
          </a:p>
          <a:p>
            <a:pPr marL="285750" indent="-285750">
              <a:buFont typeface="Arial" panose="020B0604020202020204" pitchFamily="34" charset="0"/>
              <a:buChar char="•"/>
            </a:pPr>
            <a:endParaRPr lang="en-US" sz="1400" b="1" dirty="0" smtClean="0">
              <a:latin typeface="+mj-lt"/>
            </a:endParaRPr>
          </a:p>
        </p:txBody>
      </p:sp>
      <p:pic>
        <p:nvPicPr>
          <p:cNvPr id="13" name="Picture 3" descr="C:\Users\lombardo\Desktop\PS Tests\Furukawa Visit 10182013\Pictures\IMG_778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4926" y="1307125"/>
            <a:ext cx="3385224" cy="45138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427008" y="5821014"/>
            <a:ext cx="2518575" cy="276999"/>
          </a:xfrm>
          <a:prstGeom prst="rect">
            <a:avLst/>
          </a:prstGeom>
          <a:noFill/>
        </p:spPr>
        <p:txBody>
          <a:bodyPr wrap="none" rtlCol="0">
            <a:spAutoFit/>
          </a:bodyPr>
          <a:lstStyle/>
          <a:p>
            <a:r>
              <a:rPr lang="en-US" sz="1200" dirty="0" smtClean="0"/>
              <a:t>Furukawa’s facilities in Curitiba, Brazil</a:t>
            </a:r>
            <a:endParaRPr lang="en-US" sz="1200" dirty="0"/>
          </a:p>
        </p:txBody>
      </p:sp>
    </p:spTree>
    <p:extLst>
      <p:ext uri="{BB962C8B-B14F-4D97-AF65-F5344CB8AC3E}">
        <p14:creationId xmlns:p14="http://schemas.microsoft.com/office/powerpoint/2010/main" val="1794587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sp>
        <p:nvSpPr>
          <p:cNvPr id="43" name="Content Placeholder 2"/>
          <p:cNvSpPr>
            <a:spLocks noGrp="1"/>
          </p:cNvSpPr>
          <p:nvPr>
            <p:ph idx="1"/>
          </p:nvPr>
        </p:nvSpPr>
        <p:spPr>
          <a:xfrm>
            <a:off x="228600" y="1178418"/>
            <a:ext cx="4488892" cy="4309758"/>
          </a:xfrm>
        </p:spPr>
        <p:txBody>
          <a:bodyPr/>
          <a:lstStyle/>
          <a:p>
            <a:pPr marL="285750" indent="-285750">
              <a:buFont typeface="Arial" pitchFamily="34" charset="0"/>
              <a:buChar char="•"/>
            </a:pPr>
            <a:r>
              <a:rPr lang="en-US" sz="1050" b="1" dirty="0" smtClean="0">
                <a:latin typeface="+mj-lt"/>
              </a:rPr>
              <a:t>Detector </a:t>
            </a:r>
            <a:r>
              <a:rPr lang="en-US" sz="1050" b="1" dirty="0">
                <a:latin typeface="+mj-lt"/>
              </a:rPr>
              <a:t>Solenoid 1</a:t>
            </a:r>
            <a:r>
              <a:rPr lang="en-US" sz="1050" b="1" dirty="0" smtClean="0">
                <a:latin typeface="+mj-lt"/>
              </a:rPr>
              <a:t>: </a:t>
            </a:r>
            <a:endParaRPr lang="en-US" sz="1050" b="1" dirty="0">
              <a:latin typeface="+mj-lt"/>
            </a:endParaRPr>
          </a:p>
          <a:p>
            <a:pPr lvl="1">
              <a:buFont typeface="Arial" pitchFamily="34" charset="0"/>
              <a:buChar char="•"/>
            </a:pPr>
            <a:r>
              <a:rPr lang="en-US" sz="1050" dirty="0">
                <a:latin typeface="+mj-lt"/>
              </a:rPr>
              <a:t>Superconducting Wire (</a:t>
            </a:r>
            <a:r>
              <a:rPr lang="en-US" sz="1050" dirty="0" smtClean="0">
                <a:latin typeface="+mj-lt"/>
              </a:rPr>
              <a:t>Furukawa, Japan) </a:t>
            </a:r>
            <a:r>
              <a:rPr lang="en-US" sz="1050" dirty="0">
                <a:latin typeface="+mj-lt"/>
              </a:rPr>
              <a:t>- </a:t>
            </a:r>
            <a:r>
              <a:rPr lang="en-US" sz="1050" b="1" dirty="0">
                <a:solidFill>
                  <a:srgbClr val="92D050"/>
                </a:solidFill>
              </a:rPr>
              <a:t>In progress</a:t>
            </a:r>
            <a:endParaRPr lang="en-US" sz="1050" dirty="0">
              <a:latin typeface="+mj-lt"/>
            </a:endParaRPr>
          </a:p>
          <a:p>
            <a:pPr lvl="1">
              <a:buFont typeface="Arial" pitchFamily="34" charset="0"/>
              <a:buChar char="•"/>
            </a:pPr>
            <a:r>
              <a:rPr lang="en-US" sz="1050" dirty="0">
                <a:latin typeface="+mj-lt"/>
              </a:rPr>
              <a:t>Rutherford Cable (</a:t>
            </a:r>
            <a:r>
              <a:rPr lang="en-US" sz="1050" dirty="0" smtClean="0">
                <a:latin typeface="+mj-lt"/>
              </a:rPr>
              <a:t>Furukawa, Japan) </a:t>
            </a:r>
            <a:r>
              <a:rPr lang="en-US" sz="1050" dirty="0">
                <a:latin typeface="+mj-lt"/>
              </a:rPr>
              <a:t>–  </a:t>
            </a:r>
            <a:r>
              <a:rPr lang="en-US" sz="1050" b="1" dirty="0">
                <a:solidFill>
                  <a:srgbClr val="FFC000"/>
                </a:solidFill>
              </a:rPr>
              <a:t>Not started</a:t>
            </a:r>
            <a:endParaRPr lang="en-US" sz="1050" b="1" dirty="0">
              <a:solidFill>
                <a:srgbClr val="92D050"/>
              </a:solidFill>
              <a:latin typeface="+mj-lt"/>
            </a:endParaRPr>
          </a:p>
          <a:p>
            <a:pPr lvl="1">
              <a:buFont typeface="Arial" pitchFamily="34" charset="0"/>
              <a:buChar char="•"/>
            </a:pPr>
            <a:r>
              <a:rPr lang="en-US" sz="1050" dirty="0">
                <a:latin typeface="+mj-lt"/>
              </a:rPr>
              <a:t>Pure Al-Stabilized Cable (</a:t>
            </a:r>
            <a:r>
              <a:rPr lang="en-US" sz="1050" dirty="0" smtClean="0">
                <a:latin typeface="+mj-lt"/>
              </a:rPr>
              <a:t>Furukawa, Brazil) </a:t>
            </a:r>
            <a:r>
              <a:rPr lang="en-US" sz="1050" dirty="0">
                <a:latin typeface="+mj-lt"/>
              </a:rPr>
              <a:t>– </a:t>
            </a:r>
            <a:r>
              <a:rPr lang="en-US" sz="1050" b="1" dirty="0">
                <a:solidFill>
                  <a:srgbClr val="FFC000"/>
                </a:solidFill>
              </a:rPr>
              <a:t>Not </a:t>
            </a:r>
            <a:r>
              <a:rPr lang="en-US" sz="1050" b="1" dirty="0" smtClean="0">
                <a:solidFill>
                  <a:srgbClr val="FFC000"/>
                </a:solidFill>
              </a:rPr>
              <a:t>started</a:t>
            </a:r>
            <a:endParaRPr lang="en-US" sz="1050" dirty="0">
              <a:latin typeface="+mj-lt"/>
            </a:endParaRPr>
          </a:p>
          <a:p>
            <a:pPr marL="285750" indent="-285750">
              <a:buFont typeface="Arial" pitchFamily="34" charset="0"/>
              <a:buChar char="•"/>
            </a:pPr>
            <a:r>
              <a:rPr lang="en-US" sz="1050" b="1" dirty="0" smtClean="0">
                <a:latin typeface="+mj-lt"/>
              </a:rPr>
              <a:t>Detector Solenoid 2: </a:t>
            </a:r>
          </a:p>
          <a:p>
            <a:pPr lvl="1">
              <a:buFont typeface="Arial" pitchFamily="34" charset="0"/>
              <a:buChar char="•"/>
            </a:pPr>
            <a:r>
              <a:rPr lang="en-US" sz="1050" strike="sngStrike" dirty="0" smtClean="0">
                <a:latin typeface="+mj-lt"/>
              </a:rPr>
              <a:t>Superconducting Wire (Hitachi, Japan) –</a:t>
            </a:r>
            <a:r>
              <a:rPr lang="en-US" sz="1050" strike="sngStrike" dirty="0" smtClean="0">
                <a:solidFill>
                  <a:srgbClr val="92D050"/>
                </a:solidFill>
                <a:latin typeface="+mj-lt"/>
              </a:rPr>
              <a:t> </a:t>
            </a:r>
            <a:r>
              <a:rPr lang="en-US" sz="1050" b="1" strike="sngStrike" dirty="0" smtClean="0">
                <a:solidFill>
                  <a:srgbClr val="92D050"/>
                </a:solidFill>
              </a:rPr>
              <a:t>Completed</a:t>
            </a:r>
            <a:endParaRPr lang="en-US" sz="1050" b="1" strike="sngStrike" dirty="0" smtClean="0">
              <a:solidFill>
                <a:srgbClr val="92D050"/>
              </a:solidFill>
              <a:latin typeface="+mj-lt"/>
            </a:endParaRPr>
          </a:p>
          <a:p>
            <a:pPr lvl="1">
              <a:buFont typeface="Arial" pitchFamily="34" charset="0"/>
              <a:buChar char="•"/>
            </a:pPr>
            <a:r>
              <a:rPr lang="en-US" sz="1050" dirty="0" smtClean="0">
                <a:latin typeface="+mj-lt"/>
              </a:rPr>
              <a:t>Rutherford Cable (</a:t>
            </a:r>
            <a:r>
              <a:rPr lang="en-US" sz="1050" dirty="0"/>
              <a:t>New England, US</a:t>
            </a:r>
            <a:r>
              <a:rPr lang="en-US" sz="1050" dirty="0" smtClean="0">
                <a:latin typeface="+mj-lt"/>
              </a:rPr>
              <a:t>) – </a:t>
            </a:r>
            <a:r>
              <a:rPr lang="en-US" sz="1050" b="1" dirty="0">
                <a:solidFill>
                  <a:srgbClr val="92D050"/>
                </a:solidFill>
              </a:rPr>
              <a:t>In progress</a:t>
            </a:r>
            <a:endParaRPr lang="en-US" sz="1050" b="1" dirty="0" smtClean="0">
              <a:solidFill>
                <a:srgbClr val="92D050"/>
              </a:solidFill>
              <a:latin typeface="+mj-lt"/>
            </a:endParaRPr>
          </a:p>
          <a:p>
            <a:pPr lvl="1">
              <a:buFont typeface="Arial" pitchFamily="34" charset="0"/>
              <a:buChar char="•"/>
            </a:pPr>
            <a:r>
              <a:rPr lang="en-US" sz="1050" dirty="0">
                <a:latin typeface="+mj-lt"/>
              </a:rPr>
              <a:t>Pure Al-Stabilized </a:t>
            </a:r>
            <a:r>
              <a:rPr lang="en-US" sz="1050" dirty="0" smtClean="0">
                <a:latin typeface="+mj-lt"/>
              </a:rPr>
              <a:t>Cable (Hitachi, Japan) – </a:t>
            </a:r>
            <a:r>
              <a:rPr lang="en-US" sz="1050" b="1" dirty="0">
                <a:solidFill>
                  <a:srgbClr val="FFC000"/>
                </a:solidFill>
              </a:rPr>
              <a:t>Not </a:t>
            </a:r>
            <a:r>
              <a:rPr lang="en-US" sz="1050" b="1" dirty="0" smtClean="0">
                <a:solidFill>
                  <a:srgbClr val="FFC000"/>
                </a:solidFill>
              </a:rPr>
              <a:t>started</a:t>
            </a:r>
          </a:p>
          <a:p>
            <a:pPr marL="285750" indent="-285750">
              <a:buFont typeface="Arial" pitchFamily="34" charset="0"/>
              <a:buChar char="•"/>
            </a:pPr>
            <a:r>
              <a:rPr lang="en-US" sz="1050" b="1" dirty="0"/>
              <a:t>Transport Solenoid: </a:t>
            </a:r>
          </a:p>
          <a:p>
            <a:pPr lvl="1">
              <a:buFont typeface="Arial" pitchFamily="34" charset="0"/>
              <a:buChar char="•"/>
            </a:pPr>
            <a:r>
              <a:rPr lang="en-US" sz="1050" dirty="0"/>
              <a:t>Superconducting Wire (Hitachi, Japan) </a:t>
            </a:r>
            <a:r>
              <a:rPr lang="en-US" sz="1050" dirty="0">
                <a:solidFill>
                  <a:srgbClr val="92D050"/>
                </a:solidFill>
              </a:rPr>
              <a:t>– </a:t>
            </a:r>
            <a:r>
              <a:rPr lang="en-US" sz="1050" b="1" dirty="0">
                <a:solidFill>
                  <a:srgbClr val="92D050"/>
                </a:solidFill>
              </a:rPr>
              <a:t>In progress</a:t>
            </a:r>
          </a:p>
          <a:p>
            <a:pPr lvl="1">
              <a:buFont typeface="Arial" pitchFamily="34" charset="0"/>
              <a:buChar char="•"/>
            </a:pPr>
            <a:r>
              <a:rPr lang="en-US" sz="1050" dirty="0"/>
              <a:t>Rutherford Cable (New England, US) </a:t>
            </a:r>
            <a:r>
              <a:rPr lang="en-US" sz="1050" dirty="0">
                <a:solidFill>
                  <a:srgbClr val="92D050"/>
                </a:solidFill>
              </a:rPr>
              <a:t>– </a:t>
            </a:r>
            <a:r>
              <a:rPr lang="en-US" sz="1050" b="1" dirty="0">
                <a:solidFill>
                  <a:srgbClr val="FFC000"/>
                </a:solidFill>
              </a:rPr>
              <a:t>Not started</a:t>
            </a:r>
          </a:p>
          <a:p>
            <a:pPr lvl="1">
              <a:buFont typeface="Arial" pitchFamily="34" charset="0"/>
              <a:buChar char="•"/>
            </a:pPr>
            <a:r>
              <a:rPr lang="en-US" sz="1050" dirty="0"/>
              <a:t>Pure Al-Stabilized Cable (Hitachi, Japan) </a:t>
            </a:r>
            <a:r>
              <a:rPr lang="en-US" sz="1050" dirty="0">
                <a:solidFill>
                  <a:srgbClr val="92D050"/>
                </a:solidFill>
              </a:rPr>
              <a:t>– </a:t>
            </a:r>
            <a:r>
              <a:rPr lang="en-US" sz="1050" b="1" dirty="0">
                <a:solidFill>
                  <a:srgbClr val="FFC000"/>
                </a:solidFill>
              </a:rPr>
              <a:t>Not </a:t>
            </a:r>
            <a:r>
              <a:rPr lang="en-US" sz="1050" b="1" dirty="0" smtClean="0">
                <a:solidFill>
                  <a:srgbClr val="FFC000"/>
                </a:solidFill>
              </a:rPr>
              <a:t>started</a:t>
            </a:r>
            <a:endParaRPr lang="en-US" sz="1050" dirty="0">
              <a:solidFill>
                <a:srgbClr val="92D050"/>
              </a:solidFill>
            </a:endParaRPr>
          </a:p>
          <a:p>
            <a:pPr marL="285750" indent="-285750">
              <a:buFont typeface="Arial" pitchFamily="34" charset="0"/>
              <a:buChar char="•"/>
            </a:pPr>
            <a:r>
              <a:rPr lang="en-US" sz="1050" b="1" dirty="0" smtClean="0"/>
              <a:t>Production </a:t>
            </a:r>
            <a:r>
              <a:rPr lang="en-US" sz="1050" b="1" dirty="0"/>
              <a:t>Solenoid: </a:t>
            </a:r>
          </a:p>
          <a:p>
            <a:pPr lvl="1">
              <a:buFont typeface="Arial" pitchFamily="34" charset="0"/>
              <a:buChar char="•"/>
            </a:pPr>
            <a:r>
              <a:rPr lang="en-US" sz="1050" dirty="0"/>
              <a:t>Superconducting Wire (Furukawa, Japan) –</a:t>
            </a:r>
            <a:r>
              <a:rPr lang="en-US" sz="1050" dirty="0">
                <a:solidFill>
                  <a:srgbClr val="92D050"/>
                </a:solidFill>
              </a:rPr>
              <a:t> </a:t>
            </a:r>
            <a:r>
              <a:rPr lang="en-US" sz="1050" b="1" dirty="0">
                <a:solidFill>
                  <a:srgbClr val="FFC000"/>
                </a:solidFill>
              </a:rPr>
              <a:t>Not started</a:t>
            </a:r>
            <a:endParaRPr lang="en-US" sz="1050" b="1" dirty="0">
              <a:solidFill>
                <a:srgbClr val="92D050"/>
              </a:solidFill>
            </a:endParaRPr>
          </a:p>
          <a:p>
            <a:pPr lvl="1">
              <a:buFont typeface="Arial" pitchFamily="34" charset="0"/>
              <a:buChar char="•"/>
            </a:pPr>
            <a:r>
              <a:rPr lang="en-US" sz="1050" dirty="0"/>
              <a:t>Rutherford Cable (Furukawa, Japan) – </a:t>
            </a:r>
            <a:r>
              <a:rPr lang="en-US" sz="1050" b="1" dirty="0">
                <a:solidFill>
                  <a:srgbClr val="FFC000"/>
                </a:solidFill>
              </a:rPr>
              <a:t>Not started</a:t>
            </a:r>
            <a:endParaRPr lang="en-US" sz="1050" b="1" dirty="0">
              <a:solidFill>
                <a:srgbClr val="92D050"/>
              </a:solidFill>
            </a:endParaRPr>
          </a:p>
          <a:p>
            <a:pPr lvl="1">
              <a:buFont typeface="Arial" pitchFamily="34" charset="0"/>
              <a:buChar char="•"/>
            </a:pPr>
            <a:r>
              <a:rPr lang="en-US" sz="1050" dirty="0"/>
              <a:t>Ni-doped Al-Stabilized Cable (Furukawa, Brazil) – </a:t>
            </a:r>
            <a:r>
              <a:rPr lang="en-US" sz="1050" b="1" dirty="0">
                <a:solidFill>
                  <a:srgbClr val="FFC000"/>
                </a:solidFill>
              </a:rPr>
              <a:t>Not started</a:t>
            </a:r>
            <a:endParaRPr lang="en-US" sz="1050" dirty="0"/>
          </a:p>
          <a:p>
            <a:pPr lvl="1">
              <a:buFont typeface="Arial" pitchFamily="34" charset="0"/>
              <a:buChar char="•"/>
            </a:pPr>
            <a:endParaRPr lang="en-US" sz="1050" b="1" dirty="0" smtClean="0">
              <a:solidFill>
                <a:srgbClr val="92D050"/>
              </a:solidFill>
              <a:latin typeface="+mj-lt"/>
            </a:endParaRPr>
          </a:p>
          <a:p>
            <a:pPr lvl="1">
              <a:buFont typeface="Arial" pitchFamily="34" charset="0"/>
              <a:buChar char="•"/>
            </a:pPr>
            <a:endParaRPr lang="en-US" sz="1050" b="1" dirty="0" smtClean="0">
              <a:solidFill>
                <a:srgbClr val="92D050"/>
              </a:solidFill>
              <a:latin typeface="+mj-lt"/>
            </a:endParaRPr>
          </a:p>
          <a:p>
            <a:pPr lvl="1">
              <a:buFont typeface="Arial" pitchFamily="34" charset="0"/>
              <a:buChar char="•"/>
            </a:pPr>
            <a:endParaRPr lang="en-US" sz="1050" dirty="0" smtClean="0">
              <a:latin typeface="+mj-lt"/>
            </a:endParaRPr>
          </a:p>
          <a:p>
            <a:endParaRPr lang="en-US" sz="1050" dirty="0" smtClean="0">
              <a:latin typeface="+mj-lt"/>
            </a:endParaRPr>
          </a:p>
        </p:txBody>
      </p:sp>
      <p:sp>
        <p:nvSpPr>
          <p:cNvPr id="45" name="TextBox 44"/>
          <p:cNvSpPr txBox="1"/>
          <p:nvPr/>
        </p:nvSpPr>
        <p:spPr>
          <a:xfrm>
            <a:off x="438146" y="4596895"/>
            <a:ext cx="8162925" cy="1200329"/>
          </a:xfrm>
          <a:prstGeom prst="rect">
            <a:avLst/>
          </a:prstGeom>
          <a:noFill/>
        </p:spPr>
        <p:txBody>
          <a:bodyPr wrap="square" rtlCol="0">
            <a:spAutoFit/>
          </a:bodyPr>
          <a:lstStyle/>
          <a:p>
            <a:pPr marL="285750" indent="-285750">
              <a:buFontTx/>
              <a:buChar char="-"/>
            </a:pPr>
            <a:r>
              <a:rPr lang="en-US" sz="1800" dirty="0" smtClean="0">
                <a:latin typeface="+mj-lt"/>
                <a:ea typeface="Tahoma" panose="020B0604030504040204" pitchFamily="34" charset="0"/>
                <a:cs typeface="Tahoma" panose="020B0604030504040204" pitchFamily="34" charset="0"/>
              </a:rPr>
              <a:t>TS, DS1 and DS2 orders placed. PS order to be placed shortly. </a:t>
            </a:r>
          </a:p>
          <a:p>
            <a:pPr marL="285750" indent="-285750">
              <a:buFontTx/>
              <a:buChar char="-"/>
            </a:pPr>
            <a:r>
              <a:rPr lang="en-US" sz="1800" dirty="0" smtClean="0">
                <a:latin typeface="+mj-lt"/>
                <a:ea typeface="Tahoma" panose="020B0604030504040204" pitchFamily="34" charset="0"/>
                <a:cs typeface="Tahoma" panose="020B0604030504040204" pitchFamily="34" charset="0"/>
              </a:rPr>
              <a:t>All placed </a:t>
            </a:r>
            <a:r>
              <a:rPr lang="en-US" sz="1800" dirty="0">
                <a:latin typeface="+mj-lt"/>
                <a:ea typeface="Tahoma" panose="020B0604030504040204" pitchFamily="34" charset="0"/>
                <a:cs typeface="Tahoma" panose="020B0604030504040204" pitchFamily="34" charset="0"/>
              </a:rPr>
              <a:t>orders are moving forward on or slightly ahead of </a:t>
            </a:r>
            <a:r>
              <a:rPr lang="en-US" sz="1800" dirty="0" smtClean="0">
                <a:latin typeface="+mj-lt"/>
                <a:ea typeface="Tahoma" panose="020B0604030504040204" pitchFamily="34" charset="0"/>
                <a:cs typeface="Tahoma" panose="020B0604030504040204" pitchFamily="34" charset="0"/>
              </a:rPr>
              <a:t>schedule.</a:t>
            </a:r>
          </a:p>
          <a:p>
            <a:pPr marL="285750" indent="-285750">
              <a:buFontTx/>
              <a:buChar char="-"/>
            </a:pPr>
            <a:r>
              <a:rPr lang="en-US" sz="1800" dirty="0" smtClean="0">
                <a:latin typeface="+mj-lt"/>
                <a:ea typeface="Tahoma" panose="020B0604030504040204" pitchFamily="34" charset="0"/>
                <a:cs typeface="Tahoma" panose="020B0604030504040204" pitchFamily="34" charset="0"/>
              </a:rPr>
              <a:t>According to present schedules, all the </a:t>
            </a:r>
            <a:r>
              <a:rPr lang="en-US" sz="1800" dirty="0">
                <a:latin typeface="+mj-lt"/>
                <a:ea typeface="Tahoma" panose="020B0604030504040204" pitchFamily="34" charset="0"/>
                <a:cs typeface="Tahoma" panose="020B0604030504040204" pitchFamily="34" charset="0"/>
              </a:rPr>
              <a:t>conductors will be </a:t>
            </a:r>
            <a:r>
              <a:rPr lang="en-US" sz="1800" dirty="0" smtClean="0">
                <a:latin typeface="+mj-lt"/>
                <a:ea typeface="Tahoma" panose="020B0604030504040204" pitchFamily="34" charset="0"/>
                <a:cs typeface="Tahoma" panose="020B0604030504040204" pitchFamily="34" charset="0"/>
              </a:rPr>
              <a:t>ready for delivery to </a:t>
            </a:r>
            <a:r>
              <a:rPr lang="en-US" sz="1800" dirty="0">
                <a:latin typeface="+mj-lt"/>
                <a:ea typeface="Tahoma" panose="020B0604030504040204" pitchFamily="34" charset="0"/>
                <a:cs typeface="Tahoma" panose="020B0604030504040204" pitchFamily="34" charset="0"/>
              </a:rPr>
              <a:t>the magnet </a:t>
            </a:r>
            <a:r>
              <a:rPr lang="en-US" sz="1800" dirty="0" smtClean="0">
                <a:latin typeface="+mj-lt"/>
                <a:ea typeface="Tahoma" panose="020B0604030504040204" pitchFamily="34" charset="0"/>
                <a:cs typeface="Tahoma" panose="020B0604030504040204" pitchFamily="34" charset="0"/>
              </a:rPr>
              <a:t>vendors with a generous amount of float.</a:t>
            </a:r>
          </a:p>
        </p:txBody>
      </p:sp>
      <p:pic>
        <p:nvPicPr>
          <p:cNvPr id="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492" y="1650940"/>
            <a:ext cx="4197908" cy="1890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4798911" y="3541503"/>
            <a:ext cx="3802160" cy="261610"/>
          </a:xfrm>
          <a:prstGeom prst="rect">
            <a:avLst/>
          </a:prstGeom>
          <a:noFill/>
        </p:spPr>
        <p:txBody>
          <a:bodyPr wrap="square" rtlCol="0">
            <a:spAutoFit/>
          </a:bodyPr>
          <a:lstStyle/>
          <a:p>
            <a:r>
              <a:rPr lang="en-US" sz="1100" dirty="0" smtClean="0">
                <a:latin typeface="+mj-lt"/>
                <a:ea typeface="Tahoma" panose="020B0604030504040204" pitchFamily="34" charset="0"/>
                <a:cs typeface="Tahoma" panose="020B0604030504040204" pitchFamily="34" charset="0"/>
              </a:rPr>
              <a:t>Overview of production orders </a:t>
            </a:r>
          </a:p>
        </p:txBody>
      </p:sp>
    </p:spTree>
    <p:extLst>
      <p:ext uri="{BB962C8B-B14F-4D97-AF65-F5344CB8AC3E}">
        <p14:creationId xmlns:p14="http://schemas.microsoft.com/office/powerpoint/2010/main" val="4090441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smtClean="0"/>
              <a:t>V. </a:t>
            </a:r>
            <a:r>
              <a:rPr lang="en-US" dirty="0"/>
              <a:t>Lombardo </a:t>
            </a:r>
            <a:r>
              <a:rPr lang="en-US" dirty="0" smtClean="0"/>
              <a:t>- DOE </a:t>
            </a:r>
            <a:r>
              <a:rPr lang="en-US" dirty="0"/>
              <a:t>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
        <p:nvSpPr>
          <p:cNvPr id="15" name="Content Placeholder 2"/>
          <p:cNvSpPr>
            <a:spLocks noGrp="1"/>
          </p:cNvSpPr>
          <p:nvPr>
            <p:ph idx="1"/>
          </p:nvPr>
        </p:nvSpPr>
        <p:spPr>
          <a:xfrm>
            <a:off x="333375" y="1243071"/>
            <a:ext cx="8672513" cy="4987867"/>
          </a:xfrm>
        </p:spPr>
        <p:txBody>
          <a:bodyPr/>
          <a:lstStyle/>
          <a:p>
            <a:r>
              <a:rPr lang="en-US" dirty="0" smtClean="0"/>
              <a:t>Overview of the prototype phase</a:t>
            </a:r>
            <a:endParaRPr lang="en-US" sz="2000" dirty="0" smtClean="0"/>
          </a:p>
          <a:p>
            <a:r>
              <a:rPr lang="en-US" dirty="0" smtClean="0"/>
              <a:t>Brief summary of production orders</a:t>
            </a:r>
          </a:p>
          <a:p>
            <a:pPr lvl="1"/>
            <a:r>
              <a:rPr lang="en-US" sz="1800" dirty="0" smtClean="0"/>
              <a:t>Hitachi Cable:</a:t>
            </a:r>
          </a:p>
          <a:p>
            <a:pPr lvl="2"/>
            <a:r>
              <a:rPr lang="en-US" sz="1600" dirty="0" smtClean="0"/>
              <a:t>Status of Transport Solenoid order</a:t>
            </a:r>
          </a:p>
          <a:p>
            <a:pPr lvl="2"/>
            <a:r>
              <a:rPr lang="en-US" sz="1600" dirty="0" smtClean="0"/>
              <a:t>Status </a:t>
            </a:r>
            <a:r>
              <a:rPr lang="en-US" sz="1600" dirty="0"/>
              <a:t>of Detector Solenoid 2 </a:t>
            </a:r>
            <a:r>
              <a:rPr lang="en-US" sz="1600" dirty="0" smtClean="0"/>
              <a:t>order</a:t>
            </a:r>
          </a:p>
          <a:p>
            <a:pPr lvl="1"/>
            <a:r>
              <a:rPr lang="en-US" sz="1800" dirty="0" smtClean="0"/>
              <a:t>Furukawa Electric:</a:t>
            </a:r>
          </a:p>
          <a:p>
            <a:pPr lvl="2"/>
            <a:r>
              <a:rPr lang="en-US" sz="1600" dirty="0" smtClean="0"/>
              <a:t>Status </a:t>
            </a:r>
            <a:r>
              <a:rPr lang="en-US" sz="1600" dirty="0"/>
              <a:t>of Detector Solenoid 1 order</a:t>
            </a:r>
          </a:p>
          <a:p>
            <a:pPr lvl="2"/>
            <a:r>
              <a:rPr lang="en-US" sz="1600" dirty="0" smtClean="0"/>
              <a:t>Status </a:t>
            </a:r>
            <a:r>
              <a:rPr lang="en-US" sz="1600" dirty="0"/>
              <a:t>of Production Solenoid </a:t>
            </a:r>
            <a:r>
              <a:rPr lang="en-US" sz="1600" dirty="0" smtClean="0"/>
              <a:t>order</a:t>
            </a:r>
          </a:p>
          <a:p>
            <a:r>
              <a:rPr lang="en-US" dirty="0" smtClean="0"/>
              <a:t>Conclusions</a:t>
            </a:r>
            <a:endParaRPr lang="en-US" dirty="0"/>
          </a:p>
          <a:p>
            <a:pPr lvl="1"/>
            <a:endParaRPr lang="en-US" sz="1800" dirty="0" smtClean="0"/>
          </a:p>
          <a:p>
            <a:endParaRPr lang="en-US" dirty="0"/>
          </a:p>
          <a:p>
            <a:endParaRPr lang="en-US" dirty="0" smtClean="0"/>
          </a:p>
        </p:txBody>
      </p:sp>
    </p:spTree>
    <p:extLst>
      <p:ext uri="{BB962C8B-B14F-4D97-AF65-F5344CB8AC3E}">
        <p14:creationId xmlns:p14="http://schemas.microsoft.com/office/powerpoint/2010/main" val="2365442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Prototype </a:t>
            </a:r>
            <a:r>
              <a:rPr lang="en-US" dirty="0"/>
              <a:t>Phase</a:t>
            </a:r>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
        <p:nvSpPr>
          <p:cNvPr id="8" name="Content Placeholder 2"/>
          <p:cNvSpPr>
            <a:spLocks noGrp="1"/>
          </p:cNvSpPr>
          <p:nvPr>
            <p:ph idx="1"/>
          </p:nvPr>
        </p:nvSpPr>
        <p:spPr>
          <a:xfrm>
            <a:off x="282575" y="2217621"/>
            <a:ext cx="4488892" cy="3745260"/>
          </a:xfrm>
        </p:spPr>
        <p:txBody>
          <a:bodyPr/>
          <a:lstStyle/>
          <a:p>
            <a:pPr marL="285750" indent="-285750">
              <a:buFont typeface="Arial" pitchFamily="34" charset="0"/>
              <a:buChar char="•"/>
            </a:pPr>
            <a:r>
              <a:rPr lang="en-US" sz="1050" b="1" dirty="0">
                <a:latin typeface="+mj-lt"/>
              </a:rPr>
              <a:t>Transport Solenoid: </a:t>
            </a:r>
            <a:r>
              <a:rPr lang="en-US" sz="1050" b="1" dirty="0" smtClean="0">
                <a:latin typeface="+mj-lt"/>
              </a:rPr>
              <a:t>(3x1000m)</a:t>
            </a:r>
            <a:endParaRPr lang="en-US" sz="1050" b="1" dirty="0">
              <a:latin typeface="+mj-lt"/>
            </a:endParaRPr>
          </a:p>
          <a:p>
            <a:pPr lvl="1">
              <a:buFont typeface="Arial" pitchFamily="34" charset="0"/>
              <a:buChar char="•"/>
            </a:pPr>
            <a:r>
              <a:rPr lang="en-US" sz="1050" dirty="0">
                <a:latin typeface="+mj-lt"/>
              </a:rPr>
              <a:t>Superconducting Wire </a:t>
            </a:r>
            <a:r>
              <a:rPr lang="en-US" sz="1050" dirty="0" smtClean="0">
                <a:latin typeface="+mj-lt"/>
              </a:rPr>
              <a:t>(Hitachi, Japan) </a:t>
            </a:r>
            <a:r>
              <a:rPr lang="en-US" sz="1050" dirty="0">
                <a:solidFill>
                  <a:srgbClr val="92D050"/>
                </a:solidFill>
                <a:latin typeface="+mj-lt"/>
              </a:rPr>
              <a:t>– </a:t>
            </a:r>
            <a:r>
              <a:rPr lang="en-US" sz="1050" b="1" dirty="0">
                <a:solidFill>
                  <a:srgbClr val="92D050"/>
                </a:solidFill>
                <a:latin typeface="+mj-lt"/>
              </a:rPr>
              <a:t>Completed</a:t>
            </a:r>
          </a:p>
          <a:p>
            <a:pPr lvl="1">
              <a:buFont typeface="Arial" pitchFamily="34" charset="0"/>
              <a:buChar char="•"/>
            </a:pPr>
            <a:r>
              <a:rPr lang="en-US" sz="1050" dirty="0">
                <a:latin typeface="+mj-lt"/>
              </a:rPr>
              <a:t>Rutherford Cable (New </a:t>
            </a:r>
            <a:r>
              <a:rPr lang="en-US" sz="1050" dirty="0" smtClean="0">
                <a:latin typeface="+mj-lt"/>
              </a:rPr>
              <a:t>England, US) </a:t>
            </a:r>
            <a:r>
              <a:rPr lang="en-US" sz="1050" dirty="0">
                <a:solidFill>
                  <a:srgbClr val="92D050"/>
                </a:solidFill>
                <a:latin typeface="+mj-lt"/>
              </a:rPr>
              <a:t>– </a:t>
            </a:r>
            <a:r>
              <a:rPr lang="en-US" sz="1050" b="1" dirty="0">
                <a:solidFill>
                  <a:srgbClr val="92D050"/>
                </a:solidFill>
                <a:latin typeface="+mj-lt"/>
              </a:rPr>
              <a:t>Completed</a:t>
            </a:r>
          </a:p>
          <a:p>
            <a:pPr lvl="1">
              <a:buFont typeface="Arial" pitchFamily="34" charset="0"/>
              <a:buChar char="•"/>
            </a:pPr>
            <a:r>
              <a:rPr lang="en-US" sz="1050" dirty="0" smtClean="0">
                <a:latin typeface="+mj-lt"/>
              </a:rPr>
              <a:t>Pure Al-Stabilized </a:t>
            </a:r>
            <a:r>
              <a:rPr lang="en-US" sz="1050" dirty="0">
                <a:latin typeface="+mj-lt"/>
              </a:rPr>
              <a:t>Cable </a:t>
            </a:r>
            <a:r>
              <a:rPr lang="en-US" sz="1050" dirty="0" smtClean="0">
                <a:latin typeface="+mj-lt"/>
              </a:rPr>
              <a:t>(Hitachi, Japan) </a:t>
            </a:r>
            <a:r>
              <a:rPr lang="en-US" sz="1050" dirty="0">
                <a:solidFill>
                  <a:srgbClr val="92D050"/>
                </a:solidFill>
                <a:latin typeface="+mj-lt"/>
              </a:rPr>
              <a:t>– </a:t>
            </a:r>
            <a:r>
              <a:rPr lang="en-US" sz="1050" b="1" dirty="0">
                <a:solidFill>
                  <a:srgbClr val="92D050"/>
                </a:solidFill>
                <a:latin typeface="+mj-lt"/>
              </a:rPr>
              <a:t>Completed</a:t>
            </a:r>
            <a:r>
              <a:rPr lang="en-US" sz="1050" dirty="0" smtClean="0">
                <a:solidFill>
                  <a:srgbClr val="92D050"/>
                </a:solidFill>
                <a:latin typeface="+mj-lt"/>
              </a:rPr>
              <a:t>.</a:t>
            </a:r>
            <a:endParaRPr lang="en-US" sz="1050" dirty="0">
              <a:solidFill>
                <a:srgbClr val="92D050"/>
              </a:solidFill>
              <a:latin typeface="+mj-lt"/>
            </a:endParaRPr>
          </a:p>
          <a:p>
            <a:pPr lvl="1"/>
            <a:endParaRPr lang="en-US" sz="1050" dirty="0">
              <a:latin typeface="+mj-lt"/>
            </a:endParaRPr>
          </a:p>
          <a:p>
            <a:pPr marL="285750" indent="-285750">
              <a:buFont typeface="Arial" pitchFamily="34" charset="0"/>
              <a:buChar char="•"/>
            </a:pPr>
            <a:r>
              <a:rPr lang="en-US" sz="1050" b="1" dirty="0" smtClean="0">
                <a:latin typeface="+mj-lt"/>
              </a:rPr>
              <a:t>Production </a:t>
            </a:r>
            <a:r>
              <a:rPr lang="en-US" sz="1050" b="1" dirty="0">
                <a:latin typeface="+mj-lt"/>
              </a:rPr>
              <a:t>Solenoid: (200m)</a:t>
            </a:r>
          </a:p>
          <a:p>
            <a:pPr lvl="1">
              <a:buFont typeface="Arial" pitchFamily="34" charset="0"/>
              <a:buChar char="•"/>
            </a:pPr>
            <a:r>
              <a:rPr lang="en-US" sz="1050" dirty="0">
                <a:latin typeface="+mj-lt"/>
              </a:rPr>
              <a:t>Superconducting Wire (</a:t>
            </a:r>
            <a:r>
              <a:rPr lang="en-US" sz="1050" dirty="0" smtClean="0">
                <a:latin typeface="+mj-lt"/>
              </a:rPr>
              <a:t>Furukawa, Japan) </a:t>
            </a:r>
            <a:r>
              <a:rPr lang="en-US" sz="1050" dirty="0">
                <a:latin typeface="+mj-lt"/>
              </a:rPr>
              <a:t>–</a:t>
            </a:r>
            <a:r>
              <a:rPr lang="en-US" sz="1050" dirty="0">
                <a:solidFill>
                  <a:srgbClr val="92D050"/>
                </a:solidFill>
                <a:latin typeface="+mj-lt"/>
              </a:rPr>
              <a:t> </a:t>
            </a:r>
            <a:r>
              <a:rPr lang="en-US" sz="1050" b="1" dirty="0">
                <a:solidFill>
                  <a:srgbClr val="92D050"/>
                </a:solidFill>
                <a:latin typeface="+mj-lt"/>
              </a:rPr>
              <a:t>Completed </a:t>
            </a:r>
          </a:p>
          <a:p>
            <a:pPr lvl="1">
              <a:buFont typeface="Arial" pitchFamily="34" charset="0"/>
              <a:buChar char="•"/>
            </a:pPr>
            <a:r>
              <a:rPr lang="en-US" sz="1050" dirty="0">
                <a:latin typeface="+mj-lt"/>
              </a:rPr>
              <a:t>Rutherford Cable (</a:t>
            </a:r>
            <a:r>
              <a:rPr lang="en-US" sz="1050" dirty="0" smtClean="0">
                <a:latin typeface="+mj-lt"/>
              </a:rPr>
              <a:t>Furukawa, Japan) </a:t>
            </a:r>
            <a:r>
              <a:rPr lang="en-US" sz="1050" dirty="0">
                <a:latin typeface="+mj-lt"/>
              </a:rPr>
              <a:t>– </a:t>
            </a:r>
            <a:r>
              <a:rPr lang="en-US" sz="1050" b="1" dirty="0">
                <a:solidFill>
                  <a:srgbClr val="92D050"/>
                </a:solidFill>
                <a:latin typeface="+mj-lt"/>
              </a:rPr>
              <a:t>Completed</a:t>
            </a:r>
          </a:p>
          <a:p>
            <a:pPr lvl="1">
              <a:buFont typeface="Arial" pitchFamily="34" charset="0"/>
              <a:buChar char="•"/>
            </a:pPr>
            <a:r>
              <a:rPr lang="en-US" sz="1050" dirty="0">
                <a:latin typeface="+mj-lt"/>
              </a:rPr>
              <a:t>Ni-doped Al-Stabilized Cable (</a:t>
            </a:r>
            <a:r>
              <a:rPr lang="en-US" sz="1050" dirty="0" smtClean="0">
                <a:latin typeface="+mj-lt"/>
              </a:rPr>
              <a:t>Furukawa, Brazil) </a:t>
            </a:r>
            <a:r>
              <a:rPr lang="en-US" sz="1050" dirty="0">
                <a:latin typeface="+mj-lt"/>
              </a:rPr>
              <a:t>– </a:t>
            </a:r>
            <a:r>
              <a:rPr lang="en-US" sz="1050" b="1" dirty="0">
                <a:solidFill>
                  <a:srgbClr val="92D050"/>
                </a:solidFill>
                <a:latin typeface="+mj-lt"/>
              </a:rPr>
              <a:t>Completed</a:t>
            </a:r>
            <a:endParaRPr lang="en-US" sz="1050" dirty="0">
              <a:latin typeface="+mj-lt"/>
            </a:endParaRPr>
          </a:p>
          <a:p>
            <a:pPr marL="285750" indent="-285750">
              <a:buFont typeface="Arial" pitchFamily="34" charset="0"/>
              <a:buChar char="•"/>
            </a:pPr>
            <a:endParaRPr lang="en-US" sz="1050" b="1" dirty="0" smtClean="0">
              <a:latin typeface="+mj-lt"/>
            </a:endParaRPr>
          </a:p>
          <a:p>
            <a:pPr marL="285750" indent="-285750">
              <a:buFont typeface="Arial" pitchFamily="34" charset="0"/>
              <a:buChar char="•"/>
            </a:pPr>
            <a:r>
              <a:rPr lang="en-US" sz="1050" b="1" dirty="0" smtClean="0">
                <a:latin typeface="+mj-lt"/>
              </a:rPr>
              <a:t>Detector </a:t>
            </a:r>
            <a:r>
              <a:rPr lang="en-US" sz="1050" b="1" dirty="0">
                <a:latin typeface="+mj-lt"/>
              </a:rPr>
              <a:t>Solenoid 1</a:t>
            </a:r>
            <a:r>
              <a:rPr lang="en-US" sz="1050" b="1" dirty="0" smtClean="0">
                <a:latin typeface="+mj-lt"/>
              </a:rPr>
              <a:t>: (200m)</a:t>
            </a:r>
            <a:endParaRPr lang="en-US" sz="1050" b="1" dirty="0">
              <a:latin typeface="+mj-lt"/>
            </a:endParaRPr>
          </a:p>
          <a:p>
            <a:pPr lvl="1">
              <a:buFont typeface="Arial" pitchFamily="34" charset="0"/>
              <a:buChar char="•"/>
            </a:pPr>
            <a:r>
              <a:rPr lang="en-US" sz="1050" dirty="0">
                <a:latin typeface="+mj-lt"/>
              </a:rPr>
              <a:t>Superconducting Wire (</a:t>
            </a:r>
            <a:r>
              <a:rPr lang="en-US" sz="1050" dirty="0" smtClean="0">
                <a:latin typeface="+mj-lt"/>
              </a:rPr>
              <a:t>Furukawa, Japan) </a:t>
            </a:r>
            <a:r>
              <a:rPr lang="en-US" sz="1050" dirty="0">
                <a:latin typeface="+mj-lt"/>
              </a:rPr>
              <a:t>- </a:t>
            </a:r>
            <a:r>
              <a:rPr lang="en-US" sz="1050" b="1" dirty="0">
                <a:solidFill>
                  <a:srgbClr val="92D050"/>
                </a:solidFill>
                <a:latin typeface="+mj-lt"/>
              </a:rPr>
              <a:t>Completed</a:t>
            </a:r>
            <a:endParaRPr lang="en-US" sz="1050" dirty="0">
              <a:latin typeface="+mj-lt"/>
            </a:endParaRPr>
          </a:p>
          <a:p>
            <a:pPr lvl="1">
              <a:buFont typeface="Arial" pitchFamily="34" charset="0"/>
              <a:buChar char="•"/>
            </a:pPr>
            <a:r>
              <a:rPr lang="en-US" sz="1050" dirty="0">
                <a:latin typeface="+mj-lt"/>
              </a:rPr>
              <a:t>Rutherford Cable (</a:t>
            </a:r>
            <a:r>
              <a:rPr lang="en-US" sz="1050" dirty="0" smtClean="0">
                <a:latin typeface="+mj-lt"/>
              </a:rPr>
              <a:t>Furukawa, Japan) </a:t>
            </a:r>
            <a:r>
              <a:rPr lang="en-US" sz="1050" dirty="0">
                <a:latin typeface="+mj-lt"/>
              </a:rPr>
              <a:t>–  </a:t>
            </a:r>
            <a:r>
              <a:rPr lang="en-US" sz="1050" b="1" dirty="0">
                <a:solidFill>
                  <a:srgbClr val="92D050"/>
                </a:solidFill>
                <a:latin typeface="+mj-lt"/>
              </a:rPr>
              <a:t>Completed</a:t>
            </a:r>
          </a:p>
          <a:p>
            <a:pPr lvl="1">
              <a:buFont typeface="Arial" pitchFamily="34" charset="0"/>
              <a:buChar char="•"/>
            </a:pPr>
            <a:r>
              <a:rPr lang="en-US" sz="1050" dirty="0">
                <a:latin typeface="+mj-lt"/>
              </a:rPr>
              <a:t>Pure Al-Stabilized Cable (</a:t>
            </a:r>
            <a:r>
              <a:rPr lang="en-US" sz="1050" dirty="0" smtClean="0">
                <a:latin typeface="+mj-lt"/>
              </a:rPr>
              <a:t>Furukawa, Brazil) </a:t>
            </a:r>
            <a:r>
              <a:rPr lang="en-US" sz="1050" dirty="0">
                <a:latin typeface="+mj-lt"/>
              </a:rPr>
              <a:t>– </a:t>
            </a:r>
            <a:r>
              <a:rPr lang="en-US" sz="1050" b="1" dirty="0">
                <a:solidFill>
                  <a:srgbClr val="92D050"/>
                </a:solidFill>
                <a:latin typeface="+mj-lt"/>
              </a:rPr>
              <a:t>Completed</a:t>
            </a:r>
            <a:endParaRPr lang="en-US" sz="1050" dirty="0">
              <a:latin typeface="+mj-lt"/>
            </a:endParaRPr>
          </a:p>
          <a:p>
            <a:pPr lvl="1">
              <a:buFont typeface="Arial" pitchFamily="34" charset="0"/>
              <a:buChar char="•"/>
            </a:pPr>
            <a:endParaRPr lang="en-US" sz="1050" dirty="0">
              <a:latin typeface="+mj-lt"/>
            </a:endParaRPr>
          </a:p>
          <a:p>
            <a:pPr marL="285750" indent="-285750">
              <a:buFont typeface="Arial" pitchFamily="34" charset="0"/>
              <a:buChar char="•"/>
            </a:pPr>
            <a:r>
              <a:rPr lang="en-US" sz="1050" b="1" dirty="0" smtClean="0">
                <a:latin typeface="+mj-lt"/>
              </a:rPr>
              <a:t>Detector Solenoid 2: (200m)</a:t>
            </a:r>
          </a:p>
          <a:p>
            <a:pPr lvl="1">
              <a:buFont typeface="Arial" pitchFamily="34" charset="0"/>
              <a:buChar char="•"/>
            </a:pPr>
            <a:r>
              <a:rPr lang="en-US" sz="1050" dirty="0" smtClean="0">
                <a:latin typeface="+mj-lt"/>
              </a:rPr>
              <a:t>Superconducting Wire (Hitachi, Japan) –</a:t>
            </a:r>
            <a:r>
              <a:rPr lang="en-US" sz="1050" dirty="0" smtClean="0">
                <a:solidFill>
                  <a:srgbClr val="92D050"/>
                </a:solidFill>
                <a:latin typeface="+mj-lt"/>
              </a:rPr>
              <a:t> </a:t>
            </a:r>
            <a:r>
              <a:rPr lang="en-US" sz="1050" b="1" dirty="0" smtClean="0">
                <a:solidFill>
                  <a:srgbClr val="92D050"/>
                </a:solidFill>
                <a:latin typeface="+mj-lt"/>
              </a:rPr>
              <a:t>Completed </a:t>
            </a:r>
          </a:p>
          <a:p>
            <a:pPr lvl="1">
              <a:buFont typeface="Arial" pitchFamily="34" charset="0"/>
              <a:buChar char="•"/>
            </a:pPr>
            <a:r>
              <a:rPr lang="en-US" sz="1050" dirty="0" smtClean="0">
                <a:latin typeface="+mj-lt"/>
              </a:rPr>
              <a:t>Rutherford Cable (Hitachi, Japan) – </a:t>
            </a:r>
            <a:r>
              <a:rPr lang="en-US" sz="1050" b="1" dirty="0" smtClean="0">
                <a:solidFill>
                  <a:srgbClr val="92D050"/>
                </a:solidFill>
                <a:latin typeface="+mj-lt"/>
              </a:rPr>
              <a:t>Completed</a:t>
            </a:r>
          </a:p>
          <a:p>
            <a:pPr lvl="1">
              <a:buFont typeface="Arial" pitchFamily="34" charset="0"/>
              <a:buChar char="•"/>
            </a:pPr>
            <a:r>
              <a:rPr lang="en-US" sz="1050" dirty="0" smtClean="0">
                <a:latin typeface="+mj-lt"/>
              </a:rPr>
              <a:t>Pure Al-Stabilized Cable (Hitachi, Japan) – </a:t>
            </a:r>
            <a:r>
              <a:rPr lang="en-US" sz="1050" b="1" dirty="0" smtClean="0">
                <a:solidFill>
                  <a:srgbClr val="92D050"/>
                </a:solidFill>
                <a:latin typeface="+mj-lt"/>
              </a:rPr>
              <a:t>Completed</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214" y="2772232"/>
            <a:ext cx="4057839" cy="166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14931" y="4414108"/>
            <a:ext cx="1604683" cy="1192634"/>
          </a:xfrm>
          <a:prstGeom prst="rect">
            <a:avLst/>
          </a:prstGeom>
          <a:noFill/>
        </p:spPr>
        <p:txBody>
          <a:bodyPr wrap="square" rtlCol="0">
            <a:spAutoFit/>
          </a:bodyPr>
          <a:lstStyle/>
          <a:p>
            <a:pPr algn="ctr"/>
            <a:r>
              <a:rPr lang="en-US" sz="1600" dirty="0" smtClean="0"/>
              <a:t>PS</a:t>
            </a:r>
          </a:p>
          <a:p>
            <a:pPr algn="ctr"/>
            <a:r>
              <a:rPr lang="en-US" sz="1050" dirty="0" smtClean="0"/>
              <a:t>32x1.466mm</a:t>
            </a:r>
          </a:p>
          <a:p>
            <a:pPr algn="ctr"/>
            <a:r>
              <a:rPr lang="en-US" sz="1050" dirty="0"/>
              <a:t>Cable size:</a:t>
            </a:r>
          </a:p>
          <a:p>
            <a:pPr algn="ctr"/>
            <a:r>
              <a:rPr lang="en-US" sz="1050" dirty="0" smtClean="0"/>
              <a:t>30.1x5.52mm</a:t>
            </a:r>
          </a:p>
          <a:p>
            <a:endParaRPr lang="en-US" dirty="0"/>
          </a:p>
        </p:txBody>
      </p:sp>
      <p:sp>
        <p:nvSpPr>
          <p:cNvPr id="11" name="TextBox 10"/>
          <p:cNvSpPr txBox="1"/>
          <p:nvPr/>
        </p:nvSpPr>
        <p:spPr>
          <a:xfrm>
            <a:off x="4487208" y="4423628"/>
            <a:ext cx="1604683" cy="1192634"/>
          </a:xfrm>
          <a:prstGeom prst="rect">
            <a:avLst/>
          </a:prstGeom>
          <a:noFill/>
        </p:spPr>
        <p:txBody>
          <a:bodyPr wrap="square" rtlCol="0">
            <a:spAutoFit/>
          </a:bodyPr>
          <a:lstStyle/>
          <a:p>
            <a:pPr algn="ctr"/>
            <a:r>
              <a:rPr lang="en-US" sz="1600" dirty="0" smtClean="0"/>
              <a:t>TS</a:t>
            </a:r>
          </a:p>
          <a:p>
            <a:pPr algn="ctr"/>
            <a:r>
              <a:rPr lang="en-US" sz="1050" dirty="0" smtClean="0"/>
              <a:t>14x0.67mm</a:t>
            </a:r>
          </a:p>
          <a:p>
            <a:pPr algn="ctr"/>
            <a:r>
              <a:rPr lang="en-US" sz="1050" dirty="0" smtClean="0"/>
              <a:t>Cable size:</a:t>
            </a:r>
          </a:p>
          <a:p>
            <a:pPr algn="ctr"/>
            <a:r>
              <a:rPr lang="en-US" sz="1050" dirty="0" smtClean="0"/>
              <a:t>9.85x3.11mm</a:t>
            </a:r>
          </a:p>
          <a:p>
            <a:endParaRPr lang="en-US" dirty="0"/>
          </a:p>
        </p:txBody>
      </p:sp>
      <p:sp>
        <p:nvSpPr>
          <p:cNvPr id="12" name="TextBox 11"/>
          <p:cNvSpPr txBox="1"/>
          <p:nvPr/>
        </p:nvSpPr>
        <p:spPr>
          <a:xfrm>
            <a:off x="5431205" y="4414101"/>
            <a:ext cx="1604683" cy="1192634"/>
          </a:xfrm>
          <a:prstGeom prst="rect">
            <a:avLst/>
          </a:prstGeom>
          <a:noFill/>
        </p:spPr>
        <p:txBody>
          <a:bodyPr wrap="square" rtlCol="0">
            <a:spAutoFit/>
          </a:bodyPr>
          <a:lstStyle/>
          <a:p>
            <a:pPr algn="ctr"/>
            <a:r>
              <a:rPr lang="en-US" sz="1600" dirty="0" smtClean="0"/>
              <a:t>DS1</a:t>
            </a:r>
          </a:p>
          <a:p>
            <a:pPr algn="ctr"/>
            <a:r>
              <a:rPr lang="en-US" sz="1050" dirty="0" smtClean="0"/>
              <a:t>12x1.466mm</a:t>
            </a:r>
          </a:p>
          <a:p>
            <a:pPr algn="ctr"/>
            <a:r>
              <a:rPr lang="en-US" sz="1050" dirty="0"/>
              <a:t>Cable size:</a:t>
            </a:r>
          </a:p>
          <a:p>
            <a:pPr algn="ctr"/>
            <a:r>
              <a:rPr lang="en-US" sz="1050" dirty="0" smtClean="0"/>
              <a:t>20.1x5.27mm</a:t>
            </a:r>
          </a:p>
          <a:p>
            <a:endParaRPr lang="en-US" dirty="0"/>
          </a:p>
        </p:txBody>
      </p:sp>
      <p:sp>
        <p:nvSpPr>
          <p:cNvPr id="13" name="TextBox 12"/>
          <p:cNvSpPr txBox="1"/>
          <p:nvPr/>
        </p:nvSpPr>
        <p:spPr>
          <a:xfrm>
            <a:off x="6358961" y="4414102"/>
            <a:ext cx="1604683" cy="1192634"/>
          </a:xfrm>
          <a:prstGeom prst="rect">
            <a:avLst/>
          </a:prstGeom>
          <a:noFill/>
        </p:spPr>
        <p:txBody>
          <a:bodyPr wrap="square" rtlCol="0">
            <a:spAutoFit/>
          </a:bodyPr>
          <a:lstStyle/>
          <a:p>
            <a:pPr algn="ctr"/>
            <a:r>
              <a:rPr lang="en-US" sz="1600" dirty="0" smtClean="0"/>
              <a:t>DS2</a:t>
            </a:r>
          </a:p>
          <a:p>
            <a:pPr algn="ctr"/>
            <a:r>
              <a:rPr lang="en-US" sz="1050" dirty="0" smtClean="0"/>
              <a:t>8x1.303mm</a:t>
            </a:r>
          </a:p>
          <a:p>
            <a:pPr algn="ctr"/>
            <a:r>
              <a:rPr lang="en-US" sz="1050" dirty="0"/>
              <a:t>Cable size:</a:t>
            </a:r>
          </a:p>
          <a:p>
            <a:pPr algn="ctr"/>
            <a:r>
              <a:rPr lang="en-US" sz="1050" dirty="0" smtClean="0"/>
              <a:t>20.1x7.03mm</a:t>
            </a:r>
          </a:p>
          <a:p>
            <a:endParaRPr lang="en-US" dirty="0"/>
          </a:p>
        </p:txBody>
      </p:sp>
      <p:sp>
        <p:nvSpPr>
          <p:cNvPr id="14" name="TextBox 13"/>
          <p:cNvSpPr txBox="1"/>
          <p:nvPr/>
        </p:nvSpPr>
        <p:spPr>
          <a:xfrm>
            <a:off x="219075" y="1098460"/>
            <a:ext cx="8103350" cy="954107"/>
          </a:xfrm>
          <a:prstGeom prst="rect">
            <a:avLst/>
          </a:prstGeom>
          <a:noFill/>
        </p:spPr>
        <p:txBody>
          <a:bodyPr wrap="square" rtlCol="0">
            <a:spAutoFit/>
          </a:bodyPr>
          <a:lstStyle/>
          <a:p>
            <a:pPr marL="285750" indent="-285750">
              <a:buFontTx/>
              <a:buChar char="-"/>
            </a:pPr>
            <a:r>
              <a:rPr lang="en-US" sz="1400" dirty="0">
                <a:latin typeface="+mj-lt"/>
              </a:rPr>
              <a:t>All four SC cables went through a successful </a:t>
            </a:r>
            <a:r>
              <a:rPr lang="en-US" sz="1400" dirty="0" smtClean="0">
                <a:latin typeface="+mj-lt"/>
              </a:rPr>
              <a:t>prototype stage </a:t>
            </a:r>
            <a:r>
              <a:rPr lang="en-US" sz="1400" dirty="0">
                <a:latin typeface="+mj-lt"/>
              </a:rPr>
              <a:t>aimed at </a:t>
            </a:r>
            <a:r>
              <a:rPr lang="en-US" sz="1400" dirty="0" smtClean="0">
                <a:latin typeface="+mj-lt"/>
              </a:rPr>
              <a:t>demonstrating the </a:t>
            </a:r>
            <a:r>
              <a:rPr lang="en-US" sz="1400" dirty="0">
                <a:latin typeface="+mj-lt"/>
              </a:rPr>
              <a:t>feasibility of such cables in industry.</a:t>
            </a:r>
          </a:p>
          <a:p>
            <a:pPr marL="285750" indent="-285750">
              <a:buFontTx/>
              <a:buChar char="-"/>
            </a:pPr>
            <a:r>
              <a:rPr lang="en-US" sz="1400" dirty="0" smtClean="0">
                <a:latin typeface="+mj-lt"/>
              </a:rPr>
              <a:t>About 3,600m of mu2e cables were successfully procured as part of this prototype campaign. </a:t>
            </a:r>
          </a:p>
          <a:p>
            <a:pPr marL="285750" indent="-285750">
              <a:buFontTx/>
              <a:buChar char="-"/>
            </a:pPr>
            <a:r>
              <a:rPr lang="en-US" sz="1400" dirty="0" smtClean="0">
                <a:latin typeface="+mj-lt"/>
              </a:rPr>
              <a:t>The orders were awarded to two vendors according to the following summary</a:t>
            </a:r>
          </a:p>
        </p:txBody>
      </p:sp>
    </p:spTree>
    <p:extLst>
      <p:ext uri="{BB962C8B-B14F-4D97-AF65-F5344CB8AC3E}">
        <p14:creationId xmlns:p14="http://schemas.microsoft.com/office/powerpoint/2010/main" val="61149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Prototype Phase</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577748490"/>
              </p:ext>
            </p:extLst>
          </p:nvPr>
        </p:nvGraphicFramePr>
        <p:xfrm>
          <a:off x="2786173" y="4291214"/>
          <a:ext cx="2446579" cy="1860428"/>
        </p:xfrm>
        <a:graphic>
          <a:graphicData uri="http://schemas.openxmlformats.org/drawingml/2006/table">
            <a:tbl>
              <a:tblPr>
                <a:tableStyleId>{5C22544A-7EE6-4342-B048-85BDC9FD1C3A}</a:tableStyleId>
              </a:tblPr>
              <a:tblGrid>
                <a:gridCol w="2446579"/>
              </a:tblGrid>
              <a:tr h="162699">
                <a:tc>
                  <a:txBody>
                    <a:bodyPr/>
                    <a:lstStyle/>
                    <a:p>
                      <a:pPr marL="0" marR="0" algn="ctr">
                        <a:spcBef>
                          <a:spcPts val="100"/>
                        </a:spcBef>
                        <a:spcAft>
                          <a:spcPts val="100"/>
                        </a:spcAft>
                      </a:pPr>
                      <a:r>
                        <a:rPr lang="en-US" sz="900" dirty="0" smtClean="0">
                          <a:effectLst/>
                        </a:rPr>
                        <a:t> Rutherford</a:t>
                      </a:r>
                      <a:r>
                        <a:rPr lang="en-US" sz="900" baseline="0" dirty="0" smtClean="0">
                          <a:effectLst/>
                        </a:rPr>
                        <a:t> </a:t>
                      </a:r>
                      <a:r>
                        <a:rPr lang="en-US" sz="900" dirty="0" smtClean="0">
                          <a:effectLst/>
                        </a:rPr>
                        <a:t>Cable thickness *</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smtClean="0">
                          <a:effectLst/>
                        </a:rPr>
                        <a:t> Rutherford</a:t>
                      </a:r>
                      <a:r>
                        <a:rPr lang="en-US" sz="900" baseline="0" dirty="0" smtClean="0">
                          <a:effectLst/>
                        </a:rPr>
                        <a:t>  </a:t>
                      </a:r>
                      <a:r>
                        <a:rPr lang="en-US" sz="900" dirty="0" smtClean="0">
                          <a:effectLst/>
                        </a:rPr>
                        <a:t>Cable width * </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smtClean="0">
                          <a:effectLst/>
                        </a:rPr>
                        <a:t>Cable</a:t>
                      </a:r>
                      <a:r>
                        <a:rPr lang="en-US" sz="900" baseline="0" dirty="0" smtClean="0">
                          <a:effectLst/>
                        </a:rPr>
                        <a:t> l</a:t>
                      </a:r>
                      <a:r>
                        <a:rPr lang="en-US" sz="900" dirty="0" smtClean="0">
                          <a:effectLst/>
                        </a:rPr>
                        <a:t>ay direction *</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smtClean="0">
                          <a:effectLst/>
                        </a:rPr>
                        <a:t>Cable </a:t>
                      </a:r>
                      <a:r>
                        <a:rPr lang="en-US" sz="900" dirty="0">
                          <a:effectLst/>
                        </a:rPr>
                        <a:t>transposition </a:t>
                      </a:r>
                      <a:r>
                        <a:rPr lang="en-US" sz="900" dirty="0" smtClean="0">
                          <a:effectLst/>
                        </a:rPr>
                        <a:t>length *</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smtClean="0">
                          <a:effectLst/>
                        </a:rPr>
                        <a:t> Rutherford</a:t>
                      </a:r>
                      <a:r>
                        <a:rPr lang="en-US" sz="900" baseline="0" dirty="0" smtClean="0">
                          <a:effectLst/>
                        </a:rPr>
                        <a:t>  cable </a:t>
                      </a:r>
                      <a:r>
                        <a:rPr lang="en-US" sz="900" dirty="0" smtClean="0">
                          <a:effectLst/>
                        </a:rPr>
                        <a:t>Bend test</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a:effectLst/>
                        </a:rPr>
                        <a:t>Mechanical </a:t>
                      </a:r>
                      <a:r>
                        <a:rPr lang="en-US" sz="900" dirty="0" smtClean="0">
                          <a:effectLst/>
                        </a:rPr>
                        <a:t>stability *</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a:effectLst/>
                        </a:rPr>
                        <a:t>Residual twist</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a:effectLst/>
                        </a:rPr>
                        <a:t>Surface </a:t>
                      </a:r>
                      <a:r>
                        <a:rPr lang="en-US" sz="900" dirty="0" smtClean="0">
                          <a:effectLst/>
                        </a:rPr>
                        <a:t>condition</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smtClean="0">
                          <a:effectLst/>
                        </a:rPr>
                        <a:t>Crossovers </a:t>
                      </a:r>
                      <a:r>
                        <a:rPr lang="en-US" sz="900" dirty="0">
                          <a:effectLst/>
                        </a:rPr>
                        <a:t>or </a:t>
                      </a:r>
                      <a:r>
                        <a:rPr lang="en-US" sz="900" baseline="0" dirty="0" smtClean="0">
                          <a:effectLst/>
                        </a:rPr>
                        <a:t> </a:t>
                      </a:r>
                      <a:r>
                        <a:rPr lang="en-US" sz="900" dirty="0" smtClean="0">
                          <a:effectLst/>
                        </a:rPr>
                        <a:t>broken </a:t>
                      </a:r>
                      <a:r>
                        <a:rPr lang="en-US" sz="900" dirty="0">
                          <a:effectLst/>
                        </a:rPr>
                        <a:t>strands</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a:effectLst/>
                        </a:rPr>
                        <a:t>Sharp </a:t>
                      </a:r>
                      <a:r>
                        <a:rPr lang="en-US" sz="900" dirty="0" smtClean="0">
                          <a:effectLst/>
                        </a:rPr>
                        <a:t>edges *</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dirty="0" smtClean="0">
                          <a:effectLst/>
                        </a:rPr>
                        <a:t>Critical Current *</a:t>
                      </a:r>
                      <a:endParaRPr lang="en-US" sz="900" dirty="0">
                        <a:effectLst/>
                        <a:latin typeface="Times New Roman"/>
                        <a:ea typeface="Times New Roman"/>
                      </a:endParaRPr>
                    </a:p>
                  </a:txBody>
                  <a:tcPr marL="68580" marR="68580" marT="0" marB="0"/>
                </a:tc>
              </a:tr>
              <a:tr h="154339">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Cu RRR *</a:t>
                      </a:r>
                      <a:endParaRPr lang="en-US" sz="900" kern="1200" dirty="0">
                        <a:solidFill>
                          <a:schemeClr val="dk1"/>
                        </a:solidFill>
                        <a:effectLst/>
                        <a:latin typeface="+mn-lt"/>
                        <a:ea typeface="+mn-ea"/>
                        <a:cs typeface="+mn-cs"/>
                      </a:endParaRPr>
                    </a:p>
                  </a:txBody>
                  <a:tcPr marL="68580" marR="68580" marT="0" marB="0"/>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47658233"/>
              </p:ext>
            </p:extLst>
          </p:nvPr>
        </p:nvGraphicFramePr>
        <p:xfrm>
          <a:off x="257175" y="4291213"/>
          <a:ext cx="2162176" cy="1476750"/>
        </p:xfrm>
        <a:graphic>
          <a:graphicData uri="http://schemas.openxmlformats.org/drawingml/2006/table">
            <a:tbl>
              <a:tblPr>
                <a:tableStyleId>{5C22544A-7EE6-4342-B048-85BDC9FD1C3A}</a:tableStyleId>
              </a:tblPr>
              <a:tblGrid>
                <a:gridCol w="2162176"/>
              </a:tblGrid>
              <a:tr h="155966">
                <a:tc>
                  <a:txBody>
                    <a:bodyPr/>
                    <a:lstStyle/>
                    <a:p>
                      <a:pPr marL="0" marR="0" algn="ctr">
                        <a:spcBef>
                          <a:spcPts val="100"/>
                        </a:spcBef>
                        <a:spcAft>
                          <a:spcPts val="100"/>
                        </a:spcAft>
                      </a:pPr>
                      <a:r>
                        <a:rPr lang="en-US" sz="900" dirty="0" smtClean="0">
                          <a:effectLst/>
                        </a:rPr>
                        <a:t>Wire diameter *</a:t>
                      </a:r>
                      <a:endParaRPr lang="en-US" sz="900" dirty="0">
                        <a:effectLst/>
                        <a:latin typeface="Times New Roman"/>
                        <a:ea typeface="Times New Roman"/>
                      </a:endParaRPr>
                    </a:p>
                  </a:txBody>
                  <a:tcPr marL="68580" marR="68580" marT="0" marB="0"/>
                </a:tc>
              </a:tr>
              <a:tr h="147953">
                <a:tc>
                  <a:txBody>
                    <a:bodyPr/>
                    <a:lstStyle/>
                    <a:p>
                      <a:pPr marL="0" marR="0" algn="ctr">
                        <a:spcBef>
                          <a:spcPts val="100"/>
                        </a:spcBef>
                        <a:spcAft>
                          <a:spcPts val="100"/>
                        </a:spcAft>
                      </a:pPr>
                      <a:r>
                        <a:rPr lang="en-US" sz="900" dirty="0" smtClean="0">
                          <a:effectLst/>
                        </a:rPr>
                        <a:t>Wire ovality *</a:t>
                      </a:r>
                      <a:endParaRPr lang="en-US" sz="900" dirty="0">
                        <a:effectLst/>
                        <a:latin typeface="Times New Roman"/>
                        <a:ea typeface="Times New Roman"/>
                      </a:endParaRPr>
                    </a:p>
                  </a:txBody>
                  <a:tcPr marL="68580" marR="68580" marT="0" marB="0"/>
                </a:tc>
              </a:tr>
              <a:tr h="147953">
                <a:tc>
                  <a:txBody>
                    <a:bodyPr/>
                    <a:lstStyle/>
                    <a:p>
                      <a:pPr marL="0" marR="0" algn="ctr">
                        <a:spcBef>
                          <a:spcPts val="100"/>
                        </a:spcBef>
                        <a:spcAft>
                          <a:spcPts val="100"/>
                        </a:spcAft>
                      </a:pPr>
                      <a:r>
                        <a:rPr lang="en-US" sz="900" dirty="0" smtClean="0">
                          <a:effectLst/>
                        </a:rPr>
                        <a:t>Critical Current *</a:t>
                      </a:r>
                      <a:endParaRPr lang="en-US" sz="900" dirty="0">
                        <a:effectLst/>
                        <a:latin typeface="Times New Roman"/>
                        <a:ea typeface="Times New Roman"/>
                      </a:endParaRPr>
                    </a:p>
                  </a:txBody>
                  <a:tcPr marL="68580" marR="68580" marT="0" marB="0"/>
                </a:tc>
              </a:tr>
              <a:tr h="147953">
                <a:tc>
                  <a:txBody>
                    <a:bodyPr/>
                    <a:lstStyle/>
                    <a:p>
                      <a:pPr marL="0" marR="0" algn="ctr">
                        <a:spcBef>
                          <a:spcPts val="100"/>
                        </a:spcBef>
                        <a:spcAft>
                          <a:spcPts val="100"/>
                        </a:spcAft>
                      </a:pPr>
                      <a:r>
                        <a:rPr lang="en-US" sz="900" dirty="0" smtClean="0">
                          <a:effectLst/>
                        </a:rPr>
                        <a:t>n-Value *</a:t>
                      </a:r>
                      <a:endParaRPr lang="en-US" sz="900" dirty="0">
                        <a:effectLst/>
                        <a:latin typeface="Times New Roman"/>
                        <a:ea typeface="Times New Roman"/>
                      </a:endParaRPr>
                    </a:p>
                  </a:txBody>
                  <a:tcPr marL="68580" marR="68580" marT="0" marB="0"/>
                </a:tc>
              </a:tr>
              <a:tr h="106622">
                <a:tc>
                  <a:txBody>
                    <a:bodyPr/>
                    <a:lstStyle/>
                    <a:p>
                      <a:pPr marL="0" marR="0" algn="ctr">
                        <a:spcBef>
                          <a:spcPts val="100"/>
                        </a:spcBef>
                        <a:spcAft>
                          <a:spcPts val="100"/>
                        </a:spcAft>
                      </a:pPr>
                      <a:r>
                        <a:rPr lang="en-US" sz="900" dirty="0" smtClean="0">
                          <a:effectLst/>
                        </a:rPr>
                        <a:t>Cu RRR * </a:t>
                      </a:r>
                      <a:endParaRPr lang="en-US" sz="900" dirty="0">
                        <a:effectLst/>
                        <a:latin typeface="Times New Roman"/>
                        <a:ea typeface="Times New Roman"/>
                      </a:endParaRPr>
                    </a:p>
                  </a:txBody>
                  <a:tcPr marL="68580" marR="68580" marT="0" marB="0"/>
                </a:tc>
              </a:tr>
              <a:tr h="147953">
                <a:tc>
                  <a:txBody>
                    <a:bodyPr/>
                    <a:lstStyle/>
                    <a:p>
                      <a:pPr marL="0" marR="0" algn="ctr">
                        <a:spcBef>
                          <a:spcPts val="100"/>
                        </a:spcBef>
                        <a:spcAft>
                          <a:spcPts val="100"/>
                        </a:spcAft>
                      </a:pPr>
                      <a:r>
                        <a:rPr lang="en-US" sz="900" dirty="0" smtClean="0">
                          <a:effectLst/>
                        </a:rPr>
                        <a:t>Cu-SC ratio * </a:t>
                      </a:r>
                      <a:endParaRPr lang="en-US" sz="900" dirty="0">
                        <a:effectLst/>
                        <a:latin typeface="Times New Roman"/>
                        <a:ea typeface="Times New Roman"/>
                      </a:endParaRPr>
                    </a:p>
                  </a:txBody>
                  <a:tcPr marL="68580" marR="68580" marT="0" marB="0"/>
                </a:tc>
              </a:tr>
              <a:tr h="147953">
                <a:tc>
                  <a:txBody>
                    <a:bodyPr/>
                    <a:lstStyle/>
                    <a:p>
                      <a:pPr marL="0" marR="0" algn="ctr">
                        <a:spcBef>
                          <a:spcPts val="100"/>
                        </a:spcBef>
                        <a:spcAft>
                          <a:spcPts val="100"/>
                        </a:spcAft>
                      </a:pPr>
                      <a:r>
                        <a:rPr lang="en-US" sz="900" dirty="0" smtClean="0">
                          <a:effectLst/>
                        </a:rPr>
                        <a:t>Twist pitch length and direction *</a:t>
                      </a:r>
                      <a:endParaRPr lang="en-US" sz="900" dirty="0">
                        <a:effectLst/>
                        <a:latin typeface="Times New Roman"/>
                        <a:ea typeface="Times New Roman"/>
                      </a:endParaRPr>
                    </a:p>
                  </a:txBody>
                  <a:tcPr marL="68580" marR="68580" marT="0" marB="0"/>
                </a:tc>
              </a:tr>
              <a:tr h="147953">
                <a:tc>
                  <a:txBody>
                    <a:bodyPr/>
                    <a:lstStyle/>
                    <a:p>
                      <a:pPr marL="0" marR="0" algn="ctr">
                        <a:spcBef>
                          <a:spcPts val="100"/>
                        </a:spcBef>
                        <a:spcAft>
                          <a:spcPts val="100"/>
                        </a:spcAft>
                      </a:pPr>
                      <a:r>
                        <a:rPr lang="en-US" sz="900" dirty="0" smtClean="0">
                          <a:effectLst/>
                        </a:rPr>
                        <a:t>Filament</a:t>
                      </a:r>
                      <a:r>
                        <a:rPr lang="en-US" sz="900" baseline="0" dirty="0" smtClean="0">
                          <a:effectLst/>
                        </a:rPr>
                        <a:t> diameter and spacing *</a:t>
                      </a:r>
                      <a:endParaRPr lang="en-US" sz="900" dirty="0">
                        <a:effectLst/>
                        <a:latin typeface="Times New Roman"/>
                        <a:ea typeface="Times New Roman"/>
                      </a:endParaRPr>
                    </a:p>
                  </a:txBody>
                  <a:tcPr marL="68580" marR="68580" marT="0" marB="0"/>
                </a:tc>
              </a:tr>
              <a:tr h="147953">
                <a:tc>
                  <a:txBody>
                    <a:bodyPr/>
                    <a:lstStyle/>
                    <a:p>
                      <a:pPr marL="0" marR="0" algn="ctr">
                        <a:spcBef>
                          <a:spcPts val="100"/>
                        </a:spcBef>
                        <a:spcAft>
                          <a:spcPts val="100"/>
                        </a:spcAft>
                      </a:pPr>
                      <a:r>
                        <a:rPr lang="en-US" sz="900" dirty="0" smtClean="0">
                          <a:effectLst/>
                        </a:rPr>
                        <a:t>Sharp bent *</a:t>
                      </a:r>
                      <a:endParaRPr lang="en-US" sz="900" dirty="0">
                        <a:effectLst/>
                        <a:latin typeface="Times New Roman"/>
                        <a:ea typeface="Times New Roman"/>
                      </a:endParaRPr>
                    </a:p>
                  </a:txBody>
                  <a:tcPr marL="68580" marR="68580" marT="0" marB="0"/>
                </a:tc>
              </a:tr>
              <a:tr h="147953">
                <a:tc>
                  <a:txBody>
                    <a:bodyPr/>
                    <a:lstStyle/>
                    <a:p>
                      <a:pPr marL="0" marR="0" algn="ctr">
                        <a:spcBef>
                          <a:spcPts val="100"/>
                        </a:spcBef>
                        <a:spcAft>
                          <a:spcPts val="100"/>
                        </a:spcAft>
                      </a:pPr>
                      <a:r>
                        <a:rPr lang="en-US" sz="900" dirty="0" smtClean="0">
                          <a:effectLst/>
                        </a:rPr>
                        <a:t>Eddy current</a:t>
                      </a:r>
                      <a:endParaRPr lang="en-US" sz="900" dirty="0">
                        <a:effectLst/>
                        <a:latin typeface="Times New Roman"/>
                        <a:ea typeface="Times New Roman"/>
                      </a:endParaRPr>
                    </a:p>
                  </a:txBody>
                  <a:tcPr marL="68580" marR="68580" marT="0" marB="0"/>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67003792"/>
              </p:ext>
            </p:extLst>
          </p:nvPr>
        </p:nvGraphicFramePr>
        <p:xfrm>
          <a:off x="5433172" y="4224539"/>
          <a:ext cx="3009900" cy="2028728"/>
        </p:xfrm>
        <a:graphic>
          <a:graphicData uri="http://schemas.openxmlformats.org/drawingml/2006/table">
            <a:tbl>
              <a:tblPr>
                <a:tableStyleId>{5C22544A-7EE6-4342-B048-85BDC9FD1C3A}</a:tableStyleId>
              </a:tblPr>
              <a:tblGrid>
                <a:gridCol w="3009900"/>
              </a:tblGrid>
              <a:tr h="177417">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Stabilized Cable thickness *</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Stabilized Cable width *</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Conforming parameters</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Surface condition of the cable after conforming</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Surface condition of the final cable </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indent="0" algn="ctr" defTabSz="457200" rtl="0" eaLnBrk="1" fontAlgn="auto" latinLnBrk="0" hangingPunct="1">
                        <a:lnSpc>
                          <a:spcPct val="100000"/>
                        </a:lnSpc>
                        <a:spcBef>
                          <a:spcPts val="100"/>
                        </a:spcBef>
                        <a:spcAft>
                          <a:spcPts val="100"/>
                        </a:spcAft>
                        <a:buClrTx/>
                        <a:buSzTx/>
                        <a:buFontTx/>
                        <a:buNone/>
                        <a:tabLst/>
                        <a:defRPr/>
                      </a:pPr>
                      <a:r>
                        <a:rPr lang="en-US" sz="900" kern="1200" dirty="0" smtClean="0">
                          <a:solidFill>
                            <a:schemeClr val="dk1"/>
                          </a:solidFill>
                          <a:effectLst/>
                          <a:latin typeface="+mn-lt"/>
                          <a:ea typeface="+mn-ea"/>
                          <a:cs typeface="+mn-cs"/>
                        </a:rPr>
                        <a:t>Al-Cu Bonding strength *</a:t>
                      </a: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Aluminum</a:t>
                      </a:r>
                      <a:r>
                        <a:rPr lang="en-US" sz="900" kern="1200" baseline="0" dirty="0" smtClean="0">
                          <a:solidFill>
                            <a:schemeClr val="dk1"/>
                          </a:solidFill>
                          <a:effectLst/>
                          <a:latin typeface="+mn-lt"/>
                          <a:ea typeface="+mn-ea"/>
                          <a:cs typeface="+mn-cs"/>
                        </a:rPr>
                        <a:t> RRR before conforming</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Aluminum yield at 300 K after cold work *</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Aluminum yield at 4.2 K after cold work</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Aluminum RRR after cold work *</a:t>
                      </a:r>
                      <a:endParaRPr lang="en-US" sz="900" kern="1200" dirty="0">
                        <a:solidFill>
                          <a:schemeClr val="dk1"/>
                        </a:solidFill>
                        <a:effectLst/>
                        <a:latin typeface="+mn-lt"/>
                        <a:ea typeface="+mn-ea"/>
                        <a:cs typeface="+mn-cs"/>
                      </a:endParaRPr>
                    </a:p>
                  </a:txBody>
                  <a:tcPr marL="68580" marR="68580" marT="0" marB="0"/>
                </a:tc>
              </a:tr>
              <a:tr h="168301">
                <a:tc>
                  <a:txBody>
                    <a:bodyPr/>
                    <a:lstStyle/>
                    <a:p>
                      <a:pPr marL="0" marR="0" algn="ctr">
                        <a:spcBef>
                          <a:spcPts val="100"/>
                        </a:spcBef>
                        <a:spcAft>
                          <a:spcPts val="100"/>
                        </a:spcAft>
                      </a:pPr>
                      <a:r>
                        <a:rPr lang="en-US" sz="900" dirty="0" smtClean="0">
                          <a:effectLst/>
                        </a:rPr>
                        <a:t>Critical Current *</a:t>
                      </a:r>
                      <a:endParaRPr lang="en-US" sz="900" dirty="0">
                        <a:effectLst/>
                        <a:latin typeface="Times New Roman"/>
                        <a:ea typeface="Times New Roman"/>
                      </a:endParaRPr>
                    </a:p>
                  </a:txBody>
                  <a:tcPr marL="68580" marR="68580" marT="0" marB="0"/>
                </a:tc>
              </a:tr>
              <a:tr h="168301">
                <a:tc>
                  <a:txBody>
                    <a:bodyPr/>
                    <a:lstStyle/>
                    <a:p>
                      <a:pPr marL="0" marR="0" algn="ctr">
                        <a:spcBef>
                          <a:spcPts val="100"/>
                        </a:spcBef>
                        <a:spcAft>
                          <a:spcPts val="100"/>
                        </a:spcAft>
                      </a:pPr>
                      <a:r>
                        <a:rPr lang="en-US" sz="900" kern="1200" dirty="0" smtClean="0">
                          <a:solidFill>
                            <a:schemeClr val="dk1"/>
                          </a:solidFill>
                          <a:effectLst/>
                          <a:latin typeface="+mn-lt"/>
                          <a:ea typeface="+mn-ea"/>
                          <a:cs typeface="+mn-cs"/>
                        </a:rPr>
                        <a:t>Cu RRR *</a:t>
                      </a:r>
                      <a:endParaRPr lang="en-US" sz="900" kern="1200" dirty="0">
                        <a:solidFill>
                          <a:schemeClr val="dk1"/>
                        </a:solidFill>
                        <a:effectLst/>
                        <a:latin typeface="+mn-lt"/>
                        <a:ea typeface="+mn-ea"/>
                        <a:cs typeface="+mn-cs"/>
                      </a:endParaRPr>
                    </a:p>
                  </a:txBody>
                  <a:tcPr marL="68580" marR="68580" marT="0" marB="0"/>
                </a:tc>
              </a:tr>
            </a:tbl>
          </a:graphicData>
        </a:graphic>
      </p:graphicFrame>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97" y="2069943"/>
            <a:ext cx="8315325" cy="177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199363" y="2996439"/>
            <a:ext cx="535724" cy="307777"/>
          </a:xfrm>
          <a:prstGeom prst="rect">
            <a:avLst/>
          </a:prstGeom>
          <a:noFill/>
        </p:spPr>
        <p:txBody>
          <a:bodyPr wrap="none" rtlCol="0">
            <a:spAutoFit/>
          </a:bodyPr>
          <a:lstStyle/>
          <a:p>
            <a:r>
              <a:rPr lang="en-US" sz="1400" b="1" dirty="0" smtClean="0">
                <a:solidFill>
                  <a:srgbClr val="FF0000"/>
                </a:solidFill>
              </a:rPr>
              <a:t>Hold</a:t>
            </a:r>
            <a:endParaRPr lang="en-US" b="1" dirty="0">
              <a:solidFill>
                <a:srgbClr val="FF0000"/>
              </a:solidFill>
            </a:endParaRPr>
          </a:p>
        </p:txBody>
      </p:sp>
      <p:sp>
        <p:nvSpPr>
          <p:cNvPr id="20" name="TextBox 19"/>
          <p:cNvSpPr txBox="1"/>
          <p:nvPr/>
        </p:nvSpPr>
        <p:spPr>
          <a:xfrm>
            <a:off x="5377518" y="3161052"/>
            <a:ext cx="535724" cy="307777"/>
          </a:xfrm>
          <a:prstGeom prst="rect">
            <a:avLst/>
          </a:prstGeom>
          <a:noFill/>
        </p:spPr>
        <p:txBody>
          <a:bodyPr wrap="none" rtlCol="0">
            <a:spAutoFit/>
          </a:bodyPr>
          <a:lstStyle/>
          <a:p>
            <a:r>
              <a:rPr lang="en-US" sz="1400" b="1" dirty="0" smtClean="0">
                <a:solidFill>
                  <a:srgbClr val="FF0000"/>
                </a:solidFill>
              </a:rPr>
              <a:t>Hold</a:t>
            </a:r>
            <a:endParaRPr lang="en-US" b="1" dirty="0">
              <a:solidFill>
                <a:srgbClr val="FF0000"/>
              </a:solidFill>
            </a:endParaRPr>
          </a:p>
        </p:txBody>
      </p:sp>
      <p:sp>
        <p:nvSpPr>
          <p:cNvPr id="21" name="TextBox 20"/>
          <p:cNvSpPr txBox="1"/>
          <p:nvPr/>
        </p:nvSpPr>
        <p:spPr>
          <a:xfrm>
            <a:off x="7115449" y="3528316"/>
            <a:ext cx="535724" cy="307777"/>
          </a:xfrm>
          <a:prstGeom prst="rect">
            <a:avLst/>
          </a:prstGeom>
          <a:noFill/>
        </p:spPr>
        <p:txBody>
          <a:bodyPr wrap="none" rtlCol="0">
            <a:spAutoFit/>
          </a:bodyPr>
          <a:lstStyle/>
          <a:p>
            <a:r>
              <a:rPr lang="en-US" sz="1400" b="1" dirty="0" smtClean="0">
                <a:solidFill>
                  <a:srgbClr val="FF0000"/>
                </a:solidFill>
              </a:rPr>
              <a:t>Hold</a:t>
            </a:r>
            <a:endParaRPr lang="en-US" b="1" dirty="0">
              <a:solidFill>
                <a:srgbClr val="FF0000"/>
              </a:solidFill>
            </a:endParaRPr>
          </a:p>
        </p:txBody>
      </p:sp>
      <p:cxnSp>
        <p:nvCxnSpPr>
          <p:cNvPr id="22" name="Straight Arrow Connector 21"/>
          <p:cNvCxnSpPr/>
          <p:nvPr/>
        </p:nvCxnSpPr>
        <p:spPr>
          <a:xfrm flipH="1">
            <a:off x="2133600" y="3304216"/>
            <a:ext cx="2171700" cy="812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4970936" y="3456616"/>
            <a:ext cx="473616" cy="8118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526338" y="3836093"/>
            <a:ext cx="341312" cy="280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68297" y="876786"/>
            <a:ext cx="8103350" cy="1200329"/>
          </a:xfrm>
          <a:prstGeom prst="rect">
            <a:avLst/>
          </a:prstGeom>
          <a:noFill/>
        </p:spPr>
        <p:txBody>
          <a:bodyPr wrap="square" rtlCol="0">
            <a:spAutoFit/>
          </a:bodyPr>
          <a:lstStyle/>
          <a:p>
            <a:pPr marL="285750" indent="-285750">
              <a:buFontTx/>
              <a:buChar char="-"/>
            </a:pPr>
            <a:r>
              <a:rPr lang="en-US" sz="1200" dirty="0" smtClean="0">
                <a:latin typeface="+mj-lt"/>
              </a:rPr>
              <a:t>For each of the 4 procurements, three hold points were placed throughout the development process.</a:t>
            </a:r>
          </a:p>
          <a:p>
            <a:pPr marL="285750" indent="-285750">
              <a:buFontTx/>
              <a:buChar char="-"/>
            </a:pPr>
            <a:r>
              <a:rPr lang="en-US" sz="1200" dirty="0" smtClean="0">
                <a:latin typeface="+mj-lt"/>
              </a:rPr>
              <a:t>At each hold point, test data and samples are sent to Fermilab from the various vendors. Tests are performed at Fermilab and compared to vendors’ results. After an internal review, Fermilab releases the hold point and allows vendors to proceed with the next development phase or final shipment of the conductor.</a:t>
            </a:r>
          </a:p>
          <a:p>
            <a:pPr marL="285750" indent="-285750">
              <a:buFontTx/>
              <a:buChar char="-"/>
            </a:pPr>
            <a:r>
              <a:rPr lang="en-US" sz="1200" dirty="0" smtClean="0">
                <a:latin typeface="+mj-lt"/>
              </a:rPr>
              <a:t>Frequent conference calls were done throughout the process to monitor progress and discuss technical details.</a:t>
            </a:r>
          </a:p>
          <a:p>
            <a:pPr marL="285750" indent="-285750">
              <a:buFontTx/>
              <a:buChar char="-"/>
            </a:pPr>
            <a:r>
              <a:rPr lang="en-US" sz="1200" dirty="0" smtClean="0">
                <a:latin typeface="+mj-lt"/>
              </a:rPr>
              <a:t>Fermilab visited all the vendors at crucial times of the development process.</a:t>
            </a:r>
            <a:endParaRPr lang="en-US" sz="1200" dirty="0">
              <a:latin typeface="+mj-lt"/>
            </a:endParaRPr>
          </a:p>
        </p:txBody>
      </p:sp>
      <p:sp>
        <p:nvSpPr>
          <p:cNvPr id="26" name="TextBox 25"/>
          <p:cNvSpPr txBox="1"/>
          <p:nvPr/>
        </p:nvSpPr>
        <p:spPr>
          <a:xfrm>
            <a:off x="676275" y="4014214"/>
            <a:ext cx="1192955" cy="276999"/>
          </a:xfrm>
          <a:prstGeom prst="rect">
            <a:avLst/>
          </a:prstGeom>
          <a:noFill/>
        </p:spPr>
        <p:txBody>
          <a:bodyPr wrap="none" rtlCol="0">
            <a:spAutoFit/>
          </a:bodyPr>
          <a:lstStyle/>
          <a:p>
            <a:r>
              <a:rPr lang="en-US" sz="1200" b="1" dirty="0" smtClean="0">
                <a:latin typeface="+mj-lt"/>
              </a:rPr>
              <a:t>ROUND WIRE</a:t>
            </a:r>
            <a:endParaRPr lang="en-US" sz="1200" b="1" dirty="0">
              <a:latin typeface="+mj-lt"/>
            </a:endParaRPr>
          </a:p>
        </p:txBody>
      </p:sp>
      <p:sp>
        <p:nvSpPr>
          <p:cNvPr id="27" name="TextBox 26"/>
          <p:cNvSpPr txBox="1"/>
          <p:nvPr/>
        </p:nvSpPr>
        <p:spPr>
          <a:xfrm>
            <a:off x="3138383" y="3996283"/>
            <a:ext cx="1832553" cy="276999"/>
          </a:xfrm>
          <a:prstGeom prst="rect">
            <a:avLst/>
          </a:prstGeom>
          <a:noFill/>
        </p:spPr>
        <p:txBody>
          <a:bodyPr wrap="none" rtlCol="0">
            <a:spAutoFit/>
          </a:bodyPr>
          <a:lstStyle/>
          <a:p>
            <a:r>
              <a:rPr lang="en-US" sz="1200" b="1" dirty="0" smtClean="0">
                <a:latin typeface="+mj-lt"/>
              </a:rPr>
              <a:t>RUTHERFORD CABLE</a:t>
            </a:r>
            <a:endParaRPr lang="en-US" sz="1200" b="1" dirty="0">
              <a:latin typeface="+mj-lt"/>
            </a:endParaRPr>
          </a:p>
        </p:txBody>
      </p:sp>
      <p:sp>
        <p:nvSpPr>
          <p:cNvPr id="28" name="TextBox 27"/>
          <p:cNvSpPr txBox="1"/>
          <p:nvPr/>
        </p:nvSpPr>
        <p:spPr>
          <a:xfrm>
            <a:off x="6029632" y="3922794"/>
            <a:ext cx="1652825" cy="276999"/>
          </a:xfrm>
          <a:prstGeom prst="rect">
            <a:avLst/>
          </a:prstGeom>
          <a:noFill/>
        </p:spPr>
        <p:txBody>
          <a:bodyPr wrap="none" rtlCol="0">
            <a:spAutoFit/>
          </a:bodyPr>
          <a:lstStyle/>
          <a:p>
            <a:r>
              <a:rPr lang="en-US" sz="1200" b="1" dirty="0" smtClean="0">
                <a:latin typeface="+mj-lt"/>
              </a:rPr>
              <a:t>STABILIZED CABLE</a:t>
            </a:r>
            <a:endParaRPr lang="en-US" sz="1200" b="1" dirty="0">
              <a:latin typeface="+mj-lt"/>
            </a:endParaRPr>
          </a:p>
        </p:txBody>
      </p:sp>
      <p:sp>
        <p:nvSpPr>
          <p:cNvPr id="29" name="Rectangle 28"/>
          <p:cNvSpPr/>
          <p:nvPr/>
        </p:nvSpPr>
        <p:spPr>
          <a:xfrm>
            <a:off x="280571" y="5914151"/>
            <a:ext cx="1624163" cy="246221"/>
          </a:xfrm>
          <a:prstGeom prst="rect">
            <a:avLst/>
          </a:prstGeom>
        </p:spPr>
        <p:txBody>
          <a:bodyPr wrap="none">
            <a:spAutoFit/>
          </a:bodyPr>
          <a:lstStyle/>
          <a:p>
            <a:r>
              <a:rPr lang="en-US" sz="1000" dirty="0" smtClean="0">
                <a:latin typeface="+mj-lt"/>
              </a:rPr>
              <a:t>* Also measured at FNAL</a:t>
            </a:r>
            <a:endParaRPr lang="en-US" sz="1000" dirty="0">
              <a:latin typeface="+mj-lt"/>
            </a:endParaRPr>
          </a:p>
        </p:txBody>
      </p:sp>
    </p:spTree>
    <p:extLst>
      <p:ext uri="{BB962C8B-B14F-4D97-AF65-F5344CB8AC3E}">
        <p14:creationId xmlns:p14="http://schemas.microsoft.com/office/powerpoint/2010/main" val="231995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Prototype Phase</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sp>
        <p:nvSpPr>
          <p:cNvPr id="30" name="Content Placeholder 2"/>
          <p:cNvSpPr>
            <a:spLocks noGrp="1"/>
          </p:cNvSpPr>
          <p:nvPr>
            <p:ph idx="1"/>
          </p:nvPr>
        </p:nvSpPr>
        <p:spPr>
          <a:xfrm>
            <a:off x="228600" y="995422"/>
            <a:ext cx="8672513" cy="3186053"/>
          </a:xfrm>
        </p:spPr>
        <p:txBody>
          <a:bodyPr/>
          <a:lstStyle/>
          <a:p>
            <a:r>
              <a:rPr lang="en-US" sz="1400" dirty="0" smtClean="0">
                <a:latin typeface="+mj-lt"/>
              </a:rPr>
              <a:t>Based on this approach, 4 prototype cables were successfully procured. </a:t>
            </a:r>
          </a:p>
          <a:p>
            <a:r>
              <a:rPr lang="en-US" sz="1400" dirty="0" smtClean="0">
                <a:latin typeface="+mj-lt"/>
              </a:rPr>
              <a:t>The project was awarded CD-3a in July 2014.</a:t>
            </a:r>
          </a:p>
          <a:p>
            <a:r>
              <a:rPr lang="en-US" sz="1400" dirty="0" smtClean="0">
                <a:latin typeface="+mj-lt"/>
              </a:rPr>
              <a:t>The prototype campaign has proven to be extremely useful. Vendors had the chance to tweak their processes to deliver the best cable possible for the project. Numerous lessons learned along the way.</a:t>
            </a:r>
          </a:p>
          <a:p>
            <a:endParaRPr lang="en-US" sz="1400" dirty="0" smtClean="0">
              <a:latin typeface="+mj-lt"/>
            </a:endParaRPr>
          </a:p>
          <a:p>
            <a:r>
              <a:rPr lang="en-US" sz="1400" i="1" dirty="0" smtClean="0">
                <a:latin typeface="+mj-lt"/>
              </a:rPr>
              <a:t>In summary:</a:t>
            </a:r>
          </a:p>
          <a:p>
            <a:pPr lvl="1"/>
            <a:r>
              <a:rPr lang="en-US" sz="1200" dirty="0" smtClean="0">
                <a:latin typeface="+mj-lt"/>
              </a:rPr>
              <a:t>A total of 3,000m of TS cable were produced by Hitachi and fully accepted by Fermilab without any issue.</a:t>
            </a:r>
          </a:p>
          <a:p>
            <a:pPr lvl="1"/>
            <a:r>
              <a:rPr lang="en-US" sz="1200" dirty="0" smtClean="0">
                <a:latin typeface="+mj-lt"/>
              </a:rPr>
              <a:t>DS1 (Furukawa) and DS2 (Hitachi) cables met all our specs  with the only exception of cross-section </a:t>
            </a:r>
            <a:r>
              <a:rPr lang="en-US" sz="1200" dirty="0">
                <a:latin typeface="+mj-lt"/>
              </a:rPr>
              <a:t>d</a:t>
            </a:r>
            <a:r>
              <a:rPr lang="en-US" sz="1200" dirty="0" smtClean="0">
                <a:latin typeface="+mj-lt"/>
              </a:rPr>
              <a:t>imensions. Vendors are working on improving their cold-work dies to ensure production cables are within our specs.</a:t>
            </a:r>
          </a:p>
          <a:p>
            <a:pPr lvl="1"/>
            <a:r>
              <a:rPr lang="en-US" sz="1200" dirty="0" smtClean="0">
                <a:latin typeface="+mj-lt"/>
              </a:rPr>
              <a:t>PS cable (Furukawa) met all our specs with the exception of the RRR of the Al stabilizer which came in slightly below spec (500 instead of 600). The effect of this reduction has been investigated and found to be acceptable. A minor redesign of the cold-work die is needed for PS as well. </a:t>
            </a:r>
          </a:p>
          <a:p>
            <a:r>
              <a:rPr lang="en-US" sz="1400" i="1" u="sng" dirty="0">
                <a:latin typeface="+mj-lt"/>
              </a:rPr>
              <a:t>For</a:t>
            </a:r>
            <a:r>
              <a:rPr lang="en-US" sz="1400" i="1" u="sng" dirty="0" smtClean="0">
                <a:latin typeface="+mj-lt"/>
              </a:rPr>
              <a:t> </a:t>
            </a:r>
            <a:r>
              <a:rPr lang="en-US" sz="1400" i="1" u="sng" dirty="0">
                <a:latin typeface="+mj-lt"/>
              </a:rPr>
              <a:t>further technical details, please refer to slides presented at CD-3a </a:t>
            </a:r>
            <a:r>
              <a:rPr lang="en-US" sz="1400" i="1" u="sng" dirty="0" smtClean="0">
                <a:latin typeface="+mj-lt"/>
              </a:rPr>
              <a:t>review  </a:t>
            </a:r>
            <a:r>
              <a:rPr lang="en-US" sz="1100" i="1" dirty="0" smtClean="0">
                <a:latin typeface="+mj-lt"/>
              </a:rPr>
              <a:t>http</a:t>
            </a:r>
            <a:r>
              <a:rPr lang="en-US" sz="1100" i="1" dirty="0">
                <a:latin typeface="+mj-lt"/>
              </a:rPr>
              <a:t>://mu2e.fnal.gov/public/project/reviews/cd3a-review/index.shtml</a:t>
            </a:r>
          </a:p>
          <a:p>
            <a:pPr marL="0" indent="0">
              <a:buNone/>
            </a:pPr>
            <a:endParaRPr lang="en-US" sz="1400" dirty="0">
              <a:latin typeface="+mj-lt"/>
            </a:endParaRPr>
          </a:p>
        </p:txBody>
      </p:sp>
      <p:pic>
        <p:nvPicPr>
          <p:cNvPr id="15" name="Picture 7" descr="G:\DCIM\100MEDIA\IMAG03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23" y="4429125"/>
            <a:ext cx="2121259" cy="12701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lombardo\Desktop\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985" y="4429125"/>
            <a:ext cx="2120588" cy="12701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gm1.ggpht.com/FWVCKti47YHxyjkM31IPgvd2z9_nkT51SmReFMQpC6dtcspkzOzm6x-g9FmntlIgYDgm-Si7ESlSrnUU-21khlmlAqvq4LiyKN-W6GAc0rmbTSU_JFx7JINsD54OXNX_muYnhk4evd75aQSU3td3E3njgtVesRXZ6rFA1At3LZuxp8sYChBvkSJE2ctN095clO90dEWrmhLYcmTPnJwpuZkLif4a2PXq8_6nyuLmls0ISecQRlgAmO-qCQGJdX0LHXeOskpMJMS1QcTrzCJavzTJnLU9DD815IMAtIo9j9TRJt2FqxmybxG7Tnazo9bKj4C7B17_NEtZ8RR9MeLJVN3Nz7yNfg7iao1cT1Yk1vODvLjjYykB9Ef_KXgze58YO9NEOBeMwfMqylbKCdd7ragINf6pXa1nvRee7ematUkYKlRrXMynEPmZikRfWZbOFgW71u_wDXXTrpJdEzaj_6ASckzPrp8_FPaCJqEKglOufl0p2CEYZ4U2tlPUf1MAJV5YG2QWRkrYasgtYWn38IhSd-0zgJUGXW2Q0EA=w1808-h952-l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686" y="4429125"/>
            <a:ext cx="2121342" cy="12701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DCIM\100MEDIA\IMAG00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311" y="4429125"/>
            <a:ext cx="2121260" cy="12701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05771" y="5652700"/>
            <a:ext cx="1268296" cy="430887"/>
          </a:xfrm>
          <a:prstGeom prst="rect">
            <a:avLst/>
          </a:prstGeom>
          <a:noFill/>
        </p:spPr>
        <p:txBody>
          <a:bodyPr wrap="none" rtlCol="0">
            <a:spAutoFit/>
          </a:bodyPr>
          <a:lstStyle/>
          <a:p>
            <a:pPr algn="ctr"/>
            <a:r>
              <a:rPr lang="en-US" sz="1050" dirty="0" smtClean="0"/>
              <a:t>Transport Solenoid</a:t>
            </a:r>
          </a:p>
          <a:p>
            <a:pPr algn="ctr"/>
            <a:r>
              <a:rPr lang="en-US" sz="1050" dirty="0" smtClean="0"/>
              <a:t>Prototype cable</a:t>
            </a:r>
            <a:endParaRPr lang="en-US" sz="1050" dirty="0"/>
          </a:p>
        </p:txBody>
      </p:sp>
      <p:sp>
        <p:nvSpPr>
          <p:cNvPr id="20" name="TextBox 19"/>
          <p:cNvSpPr txBox="1"/>
          <p:nvPr/>
        </p:nvSpPr>
        <p:spPr>
          <a:xfrm>
            <a:off x="2794562" y="5648324"/>
            <a:ext cx="1317989" cy="430887"/>
          </a:xfrm>
          <a:prstGeom prst="rect">
            <a:avLst/>
          </a:prstGeom>
          <a:noFill/>
        </p:spPr>
        <p:txBody>
          <a:bodyPr wrap="none" rtlCol="0">
            <a:spAutoFit/>
          </a:bodyPr>
          <a:lstStyle/>
          <a:p>
            <a:pPr algn="ctr"/>
            <a:r>
              <a:rPr lang="en-US" sz="1050" dirty="0" smtClean="0"/>
              <a:t>Detector Solenoid 1</a:t>
            </a:r>
          </a:p>
          <a:p>
            <a:pPr algn="ctr"/>
            <a:r>
              <a:rPr lang="en-US" sz="1050" dirty="0"/>
              <a:t>Prototype </a:t>
            </a:r>
            <a:r>
              <a:rPr lang="en-US" sz="1050" dirty="0" smtClean="0"/>
              <a:t>cable</a:t>
            </a:r>
            <a:endParaRPr lang="en-US" sz="1050" dirty="0"/>
          </a:p>
        </p:txBody>
      </p:sp>
      <p:sp>
        <p:nvSpPr>
          <p:cNvPr id="21" name="TextBox 20"/>
          <p:cNvSpPr txBox="1"/>
          <p:nvPr/>
        </p:nvSpPr>
        <p:spPr>
          <a:xfrm>
            <a:off x="5079509" y="5672522"/>
            <a:ext cx="1317989" cy="430887"/>
          </a:xfrm>
          <a:prstGeom prst="rect">
            <a:avLst/>
          </a:prstGeom>
          <a:noFill/>
        </p:spPr>
        <p:txBody>
          <a:bodyPr wrap="none" rtlCol="0">
            <a:spAutoFit/>
          </a:bodyPr>
          <a:lstStyle/>
          <a:p>
            <a:pPr algn="ctr"/>
            <a:r>
              <a:rPr lang="en-US" sz="1050" dirty="0" smtClean="0"/>
              <a:t>Detector Solenoid 2</a:t>
            </a:r>
          </a:p>
          <a:p>
            <a:pPr algn="ctr"/>
            <a:r>
              <a:rPr lang="en-US" sz="1050" dirty="0"/>
              <a:t>Prototype </a:t>
            </a:r>
            <a:r>
              <a:rPr lang="en-US" sz="1050" dirty="0" smtClean="0"/>
              <a:t>cable</a:t>
            </a:r>
            <a:endParaRPr lang="en-US" sz="1050" dirty="0"/>
          </a:p>
        </p:txBody>
      </p:sp>
      <p:sp>
        <p:nvSpPr>
          <p:cNvPr id="22" name="TextBox 21"/>
          <p:cNvSpPr txBox="1"/>
          <p:nvPr/>
        </p:nvSpPr>
        <p:spPr>
          <a:xfrm>
            <a:off x="7229762" y="5668143"/>
            <a:ext cx="1338828" cy="430887"/>
          </a:xfrm>
          <a:prstGeom prst="rect">
            <a:avLst/>
          </a:prstGeom>
          <a:noFill/>
        </p:spPr>
        <p:txBody>
          <a:bodyPr wrap="none" rtlCol="0">
            <a:spAutoFit/>
          </a:bodyPr>
          <a:lstStyle/>
          <a:p>
            <a:pPr algn="ctr"/>
            <a:r>
              <a:rPr lang="en-US" sz="1050" dirty="0" smtClean="0"/>
              <a:t>Production Solenoid</a:t>
            </a:r>
          </a:p>
          <a:p>
            <a:pPr algn="ctr"/>
            <a:r>
              <a:rPr lang="en-US" sz="1050" dirty="0"/>
              <a:t>Prototype </a:t>
            </a:r>
            <a:r>
              <a:rPr lang="en-US" sz="1050" dirty="0" smtClean="0"/>
              <a:t>cable</a:t>
            </a:r>
            <a:endParaRPr lang="en-US" sz="1050" dirty="0"/>
          </a:p>
        </p:txBody>
      </p:sp>
    </p:spTree>
    <p:extLst>
      <p:ext uri="{BB962C8B-B14F-4D97-AF65-F5344CB8AC3E}">
        <p14:creationId xmlns:p14="http://schemas.microsoft.com/office/powerpoint/2010/main" val="109680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Production Orders</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sp>
        <p:nvSpPr>
          <p:cNvPr id="16" name="Content Placeholder 2"/>
          <p:cNvSpPr>
            <a:spLocks noGrp="1"/>
          </p:cNvSpPr>
          <p:nvPr>
            <p:ph idx="1"/>
          </p:nvPr>
        </p:nvSpPr>
        <p:spPr>
          <a:xfrm>
            <a:off x="333375" y="1024669"/>
            <a:ext cx="8391525" cy="4987867"/>
          </a:xfrm>
        </p:spPr>
        <p:txBody>
          <a:bodyPr/>
          <a:lstStyle/>
          <a:p>
            <a:r>
              <a:rPr lang="en-US" sz="1500" dirty="0" smtClean="0"/>
              <a:t>The prototype orders were structured to include an option to manufacture production quantities of each of the four cables at a fixed price.</a:t>
            </a:r>
          </a:p>
          <a:p>
            <a:r>
              <a:rPr lang="en-US" sz="1500" dirty="0" smtClean="0"/>
              <a:t>TS, DS1, DS2 production orders have been placed; PS order is currently being finalized after recent vendor </a:t>
            </a:r>
            <a:r>
              <a:rPr lang="en-US" sz="1500" dirty="0" smtClean="0"/>
              <a:t>visit.</a:t>
            </a:r>
            <a:endParaRPr lang="en-US" sz="1500" dirty="0" smtClean="0"/>
          </a:p>
          <a:p>
            <a:r>
              <a:rPr lang="en-US" sz="1500" dirty="0" smtClean="0"/>
              <a:t>All the production orders are being managed similarly to the prototype orders</a:t>
            </a:r>
          </a:p>
          <a:p>
            <a:pPr lvl="1"/>
            <a:r>
              <a:rPr lang="en-US" sz="1500" dirty="0" smtClean="0"/>
              <a:t>One hold point after production of the NbTi wire is completed</a:t>
            </a:r>
          </a:p>
          <a:p>
            <a:pPr lvl="1"/>
            <a:r>
              <a:rPr lang="en-US" sz="1500" dirty="0" smtClean="0"/>
              <a:t>One hold point after </a:t>
            </a:r>
            <a:r>
              <a:rPr lang="en-US" sz="1500" dirty="0"/>
              <a:t>production </a:t>
            </a:r>
            <a:r>
              <a:rPr lang="en-US" sz="1500" dirty="0" smtClean="0"/>
              <a:t>of the Rutherford cable is completed</a:t>
            </a:r>
          </a:p>
          <a:p>
            <a:pPr lvl="1"/>
            <a:r>
              <a:rPr lang="en-US" sz="1500" dirty="0" smtClean="0"/>
              <a:t>One hold point for each batch of Al-stabilized cable ready to be shipped to Fermi.</a:t>
            </a:r>
          </a:p>
          <a:p>
            <a:pPr lvl="1"/>
            <a:r>
              <a:rPr lang="en-US" sz="1500" dirty="0" smtClean="0"/>
              <a:t>For PS only, we are requiring an extra 100m demo length and a first article (1700m) to be completely tested before approving the rest of the production.</a:t>
            </a:r>
          </a:p>
          <a:p>
            <a:r>
              <a:rPr lang="en-US" sz="1500" dirty="0" smtClean="0"/>
              <a:t>Regular (bi-weekly) conference calls with both vendors to monitor </a:t>
            </a:r>
            <a:r>
              <a:rPr lang="en-US" sz="1500" dirty="0" smtClean="0"/>
              <a:t>progress.</a:t>
            </a:r>
            <a:endParaRPr lang="en-US" sz="1500" dirty="0" smtClean="0"/>
          </a:p>
          <a:p>
            <a:r>
              <a:rPr lang="en-US" sz="1500" dirty="0" smtClean="0"/>
              <a:t>Vendor visits during conforming/cold-work of at least the first article of each </a:t>
            </a:r>
            <a:r>
              <a:rPr lang="en-US" sz="1500" dirty="0" smtClean="0"/>
              <a:t>cable are scheduled.</a:t>
            </a:r>
            <a:endParaRPr lang="en-US" sz="1500" dirty="0" smtClean="0"/>
          </a:p>
        </p:txBody>
      </p:sp>
      <p:pic>
        <p:nvPicPr>
          <p:cNvPr id="17" name="Picture 7" descr="G:\DCIM\100MEDIA\IMAG03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23" y="4429125"/>
            <a:ext cx="2121259" cy="12701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lombardo\Desktop\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985" y="4429125"/>
            <a:ext cx="2120588" cy="127013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gm1.ggpht.com/FWVCKti47YHxyjkM31IPgvd2z9_nkT51SmReFMQpC6dtcspkzOzm6x-g9FmntlIgYDgm-Si7ESlSrnUU-21khlmlAqvq4LiyKN-W6GAc0rmbTSU_JFx7JINsD54OXNX_muYnhk4evd75aQSU3td3E3njgtVesRXZ6rFA1At3LZuxp8sYChBvkSJE2ctN095clO90dEWrmhLYcmTPnJwpuZkLif4a2PXq8_6nyuLmls0ISecQRlgAmO-qCQGJdX0LHXeOskpMJMS1QcTrzCJavzTJnLU9DD815IMAtIo9j9TRJt2FqxmybxG7Tnazo9bKj4C7B17_NEtZ8RR9MeLJVN3Nz7yNfg7iao1cT1Yk1vODvLjjYykB9Ef_KXgze58YO9NEOBeMwfMqylbKCdd7ragINf6pXa1nvRee7ematUkYKlRrXMynEPmZikRfWZbOFgW71u_wDXXTrpJdEzaj_6ASckzPrp8_FPaCJqEKglOufl0p2CEYZ4U2tlPUf1MAJV5YG2QWRkrYasgtYWn38IhSd-0zgJUGXW2Q0EA=w1808-h952-l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5686" y="4429125"/>
            <a:ext cx="2121342" cy="12701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DCIM\100MEDIA\IMAG00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311" y="4429125"/>
            <a:ext cx="2121260" cy="127013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05771" y="5652700"/>
            <a:ext cx="1268296" cy="430887"/>
          </a:xfrm>
          <a:prstGeom prst="rect">
            <a:avLst/>
          </a:prstGeom>
          <a:noFill/>
        </p:spPr>
        <p:txBody>
          <a:bodyPr wrap="none" rtlCol="0">
            <a:spAutoFit/>
          </a:bodyPr>
          <a:lstStyle/>
          <a:p>
            <a:pPr algn="ctr"/>
            <a:r>
              <a:rPr lang="en-US" sz="1050" dirty="0" smtClean="0"/>
              <a:t>Transport Solenoid</a:t>
            </a:r>
          </a:p>
          <a:p>
            <a:pPr algn="ctr"/>
            <a:r>
              <a:rPr lang="en-US" sz="1050" dirty="0" smtClean="0"/>
              <a:t>Prototype cable</a:t>
            </a:r>
            <a:endParaRPr lang="en-US" sz="1050" dirty="0"/>
          </a:p>
        </p:txBody>
      </p:sp>
      <p:sp>
        <p:nvSpPr>
          <p:cNvPr id="22" name="TextBox 21"/>
          <p:cNvSpPr txBox="1"/>
          <p:nvPr/>
        </p:nvSpPr>
        <p:spPr>
          <a:xfrm>
            <a:off x="2794562" y="5648324"/>
            <a:ext cx="1317989" cy="430887"/>
          </a:xfrm>
          <a:prstGeom prst="rect">
            <a:avLst/>
          </a:prstGeom>
          <a:noFill/>
        </p:spPr>
        <p:txBody>
          <a:bodyPr wrap="none" rtlCol="0">
            <a:spAutoFit/>
          </a:bodyPr>
          <a:lstStyle/>
          <a:p>
            <a:pPr algn="ctr"/>
            <a:r>
              <a:rPr lang="en-US" sz="1050" dirty="0" smtClean="0"/>
              <a:t>Detector Solenoid 1</a:t>
            </a:r>
          </a:p>
          <a:p>
            <a:pPr algn="ctr"/>
            <a:r>
              <a:rPr lang="en-US" sz="1050" dirty="0"/>
              <a:t>Prototype </a:t>
            </a:r>
            <a:r>
              <a:rPr lang="en-US" sz="1050" dirty="0" smtClean="0"/>
              <a:t>cable</a:t>
            </a:r>
            <a:endParaRPr lang="en-US" sz="1050" dirty="0"/>
          </a:p>
        </p:txBody>
      </p:sp>
      <p:sp>
        <p:nvSpPr>
          <p:cNvPr id="23" name="TextBox 22"/>
          <p:cNvSpPr txBox="1"/>
          <p:nvPr/>
        </p:nvSpPr>
        <p:spPr>
          <a:xfrm>
            <a:off x="5079509" y="5672522"/>
            <a:ext cx="1317989" cy="430887"/>
          </a:xfrm>
          <a:prstGeom prst="rect">
            <a:avLst/>
          </a:prstGeom>
          <a:noFill/>
        </p:spPr>
        <p:txBody>
          <a:bodyPr wrap="none" rtlCol="0">
            <a:spAutoFit/>
          </a:bodyPr>
          <a:lstStyle/>
          <a:p>
            <a:pPr algn="ctr"/>
            <a:r>
              <a:rPr lang="en-US" sz="1050" dirty="0" smtClean="0"/>
              <a:t>Detector Solenoid 2</a:t>
            </a:r>
          </a:p>
          <a:p>
            <a:pPr algn="ctr"/>
            <a:r>
              <a:rPr lang="en-US" sz="1050" dirty="0"/>
              <a:t>Prototype </a:t>
            </a:r>
            <a:r>
              <a:rPr lang="en-US" sz="1050" dirty="0" smtClean="0"/>
              <a:t>cable</a:t>
            </a:r>
            <a:endParaRPr lang="en-US" sz="1050" dirty="0"/>
          </a:p>
        </p:txBody>
      </p:sp>
      <p:sp>
        <p:nvSpPr>
          <p:cNvPr id="24" name="TextBox 23"/>
          <p:cNvSpPr txBox="1"/>
          <p:nvPr/>
        </p:nvSpPr>
        <p:spPr>
          <a:xfrm>
            <a:off x="7229762" y="5668143"/>
            <a:ext cx="1338828" cy="430887"/>
          </a:xfrm>
          <a:prstGeom prst="rect">
            <a:avLst/>
          </a:prstGeom>
          <a:noFill/>
        </p:spPr>
        <p:txBody>
          <a:bodyPr wrap="none" rtlCol="0">
            <a:spAutoFit/>
          </a:bodyPr>
          <a:lstStyle/>
          <a:p>
            <a:pPr algn="ctr"/>
            <a:r>
              <a:rPr lang="en-US" sz="1050" dirty="0" smtClean="0"/>
              <a:t>Production Solenoid</a:t>
            </a:r>
          </a:p>
          <a:p>
            <a:pPr algn="ctr"/>
            <a:r>
              <a:rPr lang="en-US" sz="1050" dirty="0"/>
              <a:t>Prototype </a:t>
            </a:r>
            <a:r>
              <a:rPr lang="en-US" sz="1050" dirty="0" smtClean="0"/>
              <a:t>cable</a:t>
            </a:r>
            <a:endParaRPr lang="en-US" sz="1050" dirty="0"/>
          </a:p>
        </p:txBody>
      </p:sp>
    </p:spTree>
    <p:extLst>
      <p:ext uri="{BB962C8B-B14F-4D97-AF65-F5344CB8AC3E}">
        <p14:creationId xmlns:p14="http://schemas.microsoft.com/office/powerpoint/2010/main" val="367442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Production Orders</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214" y="3216903"/>
            <a:ext cx="4057839" cy="166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414931" y="4858779"/>
            <a:ext cx="1604683" cy="1192634"/>
          </a:xfrm>
          <a:prstGeom prst="rect">
            <a:avLst/>
          </a:prstGeom>
          <a:noFill/>
        </p:spPr>
        <p:txBody>
          <a:bodyPr wrap="square" rtlCol="0">
            <a:spAutoFit/>
          </a:bodyPr>
          <a:lstStyle/>
          <a:p>
            <a:pPr algn="ctr"/>
            <a:r>
              <a:rPr lang="en-US" sz="1600" dirty="0" smtClean="0"/>
              <a:t>PS</a:t>
            </a:r>
          </a:p>
          <a:p>
            <a:pPr algn="ctr"/>
            <a:r>
              <a:rPr lang="en-US" sz="1050" dirty="0" smtClean="0"/>
              <a:t>32x1.466mm</a:t>
            </a:r>
          </a:p>
          <a:p>
            <a:pPr algn="ctr"/>
            <a:r>
              <a:rPr lang="en-US" sz="1050" dirty="0"/>
              <a:t>Cable size:</a:t>
            </a:r>
          </a:p>
          <a:p>
            <a:pPr algn="ctr"/>
            <a:r>
              <a:rPr lang="en-US" sz="1050" dirty="0" smtClean="0"/>
              <a:t>30.1x5.52mm</a:t>
            </a:r>
          </a:p>
          <a:p>
            <a:endParaRPr lang="en-US" dirty="0"/>
          </a:p>
        </p:txBody>
      </p:sp>
      <p:sp>
        <p:nvSpPr>
          <p:cNvPr id="11" name="TextBox 10"/>
          <p:cNvSpPr txBox="1"/>
          <p:nvPr/>
        </p:nvSpPr>
        <p:spPr>
          <a:xfrm>
            <a:off x="4487208" y="4868299"/>
            <a:ext cx="1604683" cy="1192634"/>
          </a:xfrm>
          <a:prstGeom prst="rect">
            <a:avLst/>
          </a:prstGeom>
          <a:noFill/>
        </p:spPr>
        <p:txBody>
          <a:bodyPr wrap="square" rtlCol="0">
            <a:spAutoFit/>
          </a:bodyPr>
          <a:lstStyle/>
          <a:p>
            <a:pPr algn="ctr"/>
            <a:r>
              <a:rPr lang="en-US" sz="1600" dirty="0" smtClean="0"/>
              <a:t>TS</a:t>
            </a:r>
          </a:p>
          <a:p>
            <a:pPr algn="ctr"/>
            <a:r>
              <a:rPr lang="en-US" sz="1050" dirty="0" smtClean="0"/>
              <a:t>14x0.67mm</a:t>
            </a:r>
          </a:p>
          <a:p>
            <a:pPr algn="ctr"/>
            <a:r>
              <a:rPr lang="en-US" sz="1050" dirty="0" smtClean="0"/>
              <a:t>Cable size:</a:t>
            </a:r>
          </a:p>
          <a:p>
            <a:pPr algn="ctr"/>
            <a:r>
              <a:rPr lang="en-US" sz="1050" dirty="0" smtClean="0"/>
              <a:t>9.85x3.11mm</a:t>
            </a:r>
          </a:p>
          <a:p>
            <a:endParaRPr lang="en-US" dirty="0"/>
          </a:p>
        </p:txBody>
      </p:sp>
      <p:sp>
        <p:nvSpPr>
          <p:cNvPr id="12" name="TextBox 11"/>
          <p:cNvSpPr txBox="1"/>
          <p:nvPr/>
        </p:nvSpPr>
        <p:spPr>
          <a:xfrm>
            <a:off x="5431205" y="4858772"/>
            <a:ext cx="1604683" cy="1192634"/>
          </a:xfrm>
          <a:prstGeom prst="rect">
            <a:avLst/>
          </a:prstGeom>
          <a:noFill/>
        </p:spPr>
        <p:txBody>
          <a:bodyPr wrap="square" rtlCol="0">
            <a:spAutoFit/>
          </a:bodyPr>
          <a:lstStyle/>
          <a:p>
            <a:pPr algn="ctr"/>
            <a:r>
              <a:rPr lang="en-US" sz="1600" dirty="0" smtClean="0"/>
              <a:t>DS1</a:t>
            </a:r>
          </a:p>
          <a:p>
            <a:pPr algn="ctr"/>
            <a:r>
              <a:rPr lang="en-US" sz="1050" dirty="0" smtClean="0"/>
              <a:t>12x1.466mm</a:t>
            </a:r>
          </a:p>
          <a:p>
            <a:pPr algn="ctr"/>
            <a:r>
              <a:rPr lang="en-US" sz="1050" dirty="0"/>
              <a:t>Cable size:</a:t>
            </a:r>
          </a:p>
          <a:p>
            <a:pPr algn="ctr"/>
            <a:r>
              <a:rPr lang="en-US" sz="1050" dirty="0" smtClean="0"/>
              <a:t>20.1x5.27mm</a:t>
            </a:r>
          </a:p>
          <a:p>
            <a:endParaRPr lang="en-US" dirty="0"/>
          </a:p>
        </p:txBody>
      </p:sp>
      <p:sp>
        <p:nvSpPr>
          <p:cNvPr id="13" name="TextBox 12"/>
          <p:cNvSpPr txBox="1"/>
          <p:nvPr/>
        </p:nvSpPr>
        <p:spPr>
          <a:xfrm>
            <a:off x="6358961" y="4858773"/>
            <a:ext cx="1604683" cy="1192634"/>
          </a:xfrm>
          <a:prstGeom prst="rect">
            <a:avLst/>
          </a:prstGeom>
          <a:noFill/>
        </p:spPr>
        <p:txBody>
          <a:bodyPr wrap="square" rtlCol="0">
            <a:spAutoFit/>
          </a:bodyPr>
          <a:lstStyle/>
          <a:p>
            <a:pPr algn="ctr"/>
            <a:r>
              <a:rPr lang="en-US" sz="1600" dirty="0" smtClean="0"/>
              <a:t>DS2</a:t>
            </a:r>
          </a:p>
          <a:p>
            <a:pPr algn="ctr"/>
            <a:r>
              <a:rPr lang="en-US" sz="1050" dirty="0" smtClean="0"/>
              <a:t>8x1.303mm</a:t>
            </a:r>
          </a:p>
          <a:p>
            <a:pPr algn="ctr"/>
            <a:r>
              <a:rPr lang="en-US" sz="1050" dirty="0"/>
              <a:t>Cable size:</a:t>
            </a:r>
          </a:p>
          <a:p>
            <a:pPr algn="ctr"/>
            <a:r>
              <a:rPr lang="en-US" sz="1050" dirty="0" smtClean="0"/>
              <a:t>20.1x7.03mm</a:t>
            </a:r>
          </a:p>
          <a:p>
            <a:endParaRPr lang="en-US" dirty="0"/>
          </a:p>
        </p:txBody>
      </p:sp>
      <p:sp>
        <p:nvSpPr>
          <p:cNvPr id="14" name="TextBox 13"/>
          <p:cNvSpPr txBox="1"/>
          <p:nvPr/>
        </p:nvSpPr>
        <p:spPr>
          <a:xfrm>
            <a:off x="228600" y="1023269"/>
            <a:ext cx="8103350" cy="1600438"/>
          </a:xfrm>
          <a:prstGeom prst="rect">
            <a:avLst/>
          </a:prstGeom>
          <a:noFill/>
        </p:spPr>
        <p:txBody>
          <a:bodyPr wrap="square" rtlCol="0">
            <a:spAutoFit/>
          </a:bodyPr>
          <a:lstStyle/>
          <a:p>
            <a:pPr marL="285750" indent="-285750">
              <a:buFontTx/>
              <a:buChar char="-"/>
            </a:pPr>
            <a:r>
              <a:rPr lang="en-US" sz="1400" dirty="0" smtClean="0">
                <a:latin typeface="+mj-lt"/>
              </a:rPr>
              <a:t>Almost no changes in the procurement strategy with the respect to the prototype phase with only two exceptions.</a:t>
            </a:r>
          </a:p>
          <a:p>
            <a:pPr marL="742950" lvl="1" indent="-285750">
              <a:buFontTx/>
              <a:buChar char="-"/>
            </a:pPr>
            <a:r>
              <a:rPr lang="en-US" sz="1400" dirty="0" smtClean="0">
                <a:latin typeface="+mj-lt"/>
              </a:rPr>
              <a:t>TS wires will be cabled by New England under a contract signed between Hitachi cable and New England (Fermilab won’t actively manage that contract as for the prototype phase)</a:t>
            </a:r>
          </a:p>
          <a:p>
            <a:pPr marL="742950" lvl="1" indent="-285750">
              <a:buFontTx/>
              <a:buChar char="-"/>
            </a:pPr>
            <a:r>
              <a:rPr lang="en-US" sz="1400" dirty="0" smtClean="0">
                <a:latin typeface="+mj-lt"/>
              </a:rPr>
              <a:t>Hitachi cable decided to outsource the cabling of DS2 wires to New England instead of performing it in house (in Japan</a:t>
            </a:r>
            <a:r>
              <a:rPr lang="en-US" sz="1400" dirty="0" smtClean="0">
                <a:latin typeface="+mj-lt"/>
              </a:rPr>
              <a:t>).</a:t>
            </a:r>
            <a:endParaRPr lang="en-US" sz="1400" dirty="0" smtClean="0">
              <a:latin typeface="+mj-lt"/>
            </a:endParaRPr>
          </a:p>
          <a:p>
            <a:pPr marL="742950" lvl="1" indent="-285750">
              <a:buFontTx/>
              <a:buChar char="-"/>
            </a:pPr>
            <a:endParaRPr lang="en-US" sz="1400" dirty="0" smtClean="0">
              <a:latin typeface="+mj-lt"/>
            </a:endParaRPr>
          </a:p>
        </p:txBody>
      </p:sp>
      <p:sp>
        <p:nvSpPr>
          <p:cNvPr id="15" name="Content Placeholder 2"/>
          <p:cNvSpPr>
            <a:spLocks noGrp="1"/>
          </p:cNvSpPr>
          <p:nvPr>
            <p:ph idx="1"/>
          </p:nvPr>
        </p:nvSpPr>
        <p:spPr>
          <a:xfrm>
            <a:off x="369322" y="2623707"/>
            <a:ext cx="4488892" cy="3336119"/>
          </a:xfrm>
        </p:spPr>
        <p:txBody>
          <a:bodyPr/>
          <a:lstStyle/>
          <a:p>
            <a:pPr marL="285750" indent="-285750">
              <a:buFont typeface="Arial" pitchFamily="34" charset="0"/>
              <a:buChar char="•"/>
            </a:pPr>
            <a:r>
              <a:rPr lang="en-US" sz="1050" b="1" dirty="0"/>
              <a:t>Transport Solenoid: </a:t>
            </a:r>
          </a:p>
          <a:p>
            <a:pPr lvl="1">
              <a:buFont typeface="Arial" pitchFamily="34" charset="0"/>
              <a:buChar char="•"/>
            </a:pPr>
            <a:r>
              <a:rPr lang="en-US" sz="1050" dirty="0"/>
              <a:t>Superconducting Wire (Hitachi, Japan) </a:t>
            </a:r>
            <a:endParaRPr lang="en-US" sz="1050" b="1" dirty="0">
              <a:solidFill>
                <a:srgbClr val="92D050"/>
              </a:solidFill>
            </a:endParaRPr>
          </a:p>
          <a:p>
            <a:pPr lvl="1">
              <a:buFont typeface="Arial" pitchFamily="34" charset="0"/>
              <a:buChar char="•"/>
            </a:pPr>
            <a:r>
              <a:rPr lang="en-US" sz="1050" i="1" u="sng" dirty="0"/>
              <a:t>Rutherford Cable (New England, US) </a:t>
            </a:r>
            <a:endParaRPr lang="en-US" sz="1050" i="1" u="sng" dirty="0">
              <a:solidFill>
                <a:srgbClr val="92D050"/>
              </a:solidFill>
            </a:endParaRPr>
          </a:p>
          <a:p>
            <a:pPr lvl="1">
              <a:buFont typeface="Arial" pitchFamily="34" charset="0"/>
              <a:buChar char="•"/>
            </a:pPr>
            <a:r>
              <a:rPr lang="en-US" sz="1050" dirty="0"/>
              <a:t>Pure Al-Stabilized Cable (Hitachi, Japan) </a:t>
            </a:r>
            <a:endParaRPr lang="en-US" sz="1050" dirty="0">
              <a:solidFill>
                <a:srgbClr val="92D050"/>
              </a:solidFill>
            </a:endParaRPr>
          </a:p>
          <a:p>
            <a:pPr marL="285750" indent="-285750">
              <a:buFont typeface="Arial" pitchFamily="34" charset="0"/>
              <a:buChar char="•"/>
            </a:pPr>
            <a:r>
              <a:rPr lang="en-US" sz="1050" b="1" dirty="0" smtClean="0">
                <a:latin typeface="+mj-lt"/>
              </a:rPr>
              <a:t>Detector Solenoid 2: </a:t>
            </a:r>
          </a:p>
          <a:p>
            <a:pPr lvl="1">
              <a:buFont typeface="Arial" pitchFamily="34" charset="0"/>
              <a:buChar char="•"/>
            </a:pPr>
            <a:r>
              <a:rPr lang="en-US" sz="1050" dirty="0" smtClean="0">
                <a:latin typeface="+mj-lt"/>
              </a:rPr>
              <a:t>Superconducting Wire (Hitachi, Japan) </a:t>
            </a:r>
            <a:endParaRPr lang="en-US" sz="1050" b="1" dirty="0" smtClean="0">
              <a:solidFill>
                <a:srgbClr val="92D050"/>
              </a:solidFill>
              <a:latin typeface="+mj-lt"/>
            </a:endParaRPr>
          </a:p>
          <a:p>
            <a:pPr lvl="1">
              <a:buFont typeface="Arial" pitchFamily="34" charset="0"/>
              <a:buChar char="•"/>
            </a:pPr>
            <a:r>
              <a:rPr lang="en-US" sz="1050" i="1" u="sng" dirty="0" smtClean="0">
                <a:latin typeface="+mj-lt"/>
              </a:rPr>
              <a:t>Rutherford Cable (</a:t>
            </a:r>
            <a:r>
              <a:rPr lang="en-US" sz="1050" i="1" u="sng" dirty="0"/>
              <a:t>New England, US</a:t>
            </a:r>
            <a:r>
              <a:rPr lang="en-US" sz="1050" i="1" u="sng" dirty="0" smtClean="0">
                <a:latin typeface="+mj-lt"/>
              </a:rPr>
              <a:t>)</a:t>
            </a:r>
            <a:r>
              <a:rPr lang="en-US" sz="1050" u="sng" dirty="0" smtClean="0">
                <a:latin typeface="+mj-lt"/>
              </a:rPr>
              <a:t> </a:t>
            </a:r>
            <a:endParaRPr lang="en-US" sz="1050" u="sng" dirty="0" smtClean="0">
              <a:solidFill>
                <a:srgbClr val="92D050"/>
              </a:solidFill>
              <a:latin typeface="+mj-lt"/>
            </a:endParaRPr>
          </a:p>
          <a:p>
            <a:pPr lvl="1">
              <a:buFont typeface="Arial" pitchFamily="34" charset="0"/>
              <a:buChar char="•"/>
            </a:pPr>
            <a:r>
              <a:rPr lang="en-US" sz="1050" dirty="0">
                <a:latin typeface="+mj-lt"/>
              </a:rPr>
              <a:t>Pure Al-Stabilized </a:t>
            </a:r>
            <a:r>
              <a:rPr lang="en-US" sz="1050" dirty="0" smtClean="0">
                <a:latin typeface="+mj-lt"/>
              </a:rPr>
              <a:t>Cable (Hitachi, Japan) </a:t>
            </a:r>
            <a:endParaRPr lang="en-US" sz="1050" b="1" dirty="0" smtClean="0">
              <a:solidFill>
                <a:srgbClr val="FFC000"/>
              </a:solidFill>
            </a:endParaRPr>
          </a:p>
          <a:p>
            <a:pPr marL="285750" indent="-285750">
              <a:buFont typeface="Arial" pitchFamily="34" charset="0"/>
              <a:buChar char="•"/>
            </a:pPr>
            <a:endParaRPr lang="en-US" sz="1050" b="1" dirty="0" smtClean="0"/>
          </a:p>
          <a:p>
            <a:pPr marL="285750" indent="-285750">
              <a:buFont typeface="Arial" pitchFamily="34" charset="0"/>
              <a:buChar char="•"/>
            </a:pPr>
            <a:r>
              <a:rPr lang="en-US" sz="1050" b="1" dirty="0" smtClean="0"/>
              <a:t>Detector </a:t>
            </a:r>
            <a:r>
              <a:rPr lang="en-US" sz="1050" b="1" dirty="0"/>
              <a:t>Solenoid 1: </a:t>
            </a:r>
          </a:p>
          <a:p>
            <a:pPr lvl="1">
              <a:buFont typeface="Arial" pitchFamily="34" charset="0"/>
              <a:buChar char="•"/>
            </a:pPr>
            <a:r>
              <a:rPr lang="en-US" sz="1050" dirty="0"/>
              <a:t>Superconducting Wire (Furukawa, Japan)</a:t>
            </a:r>
          </a:p>
          <a:p>
            <a:pPr lvl="1">
              <a:buFont typeface="Arial" pitchFamily="34" charset="0"/>
              <a:buChar char="•"/>
            </a:pPr>
            <a:r>
              <a:rPr lang="en-US" sz="1050" dirty="0"/>
              <a:t>Rutherford Cable (Furukawa, Japan) </a:t>
            </a:r>
          </a:p>
          <a:p>
            <a:pPr lvl="1">
              <a:buFont typeface="Arial" pitchFamily="34" charset="0"/>
              <a:buChar char="•"/>
            </a:pPr>
            <a:r>
              <a:rPr lang="en-US" sz="1050" dirty="0"/>
              <a:t>Pure Al-Stabilized Cable (Furukawa, </a:t>
            </a:r>
            <a:r>
              <a:rPr lang="en-US" sz="1050" dirty="0" smtClean="0"/>
              <a:t>Brazil)</a:t>
            </a:r>
            <a:endParaRPr lang="en-US" sz="1050" b="1" dirty="0" smtClean="0"/>
          </a:p>
          <a:p>
            <a:pPr marL="285750" indent="-285750">
              <a:buFont typeface="Arial" pitchFamily="34" charset="0"/>
              <a:buChar char="•"/>
            </a:pPr>
            <a:r>
              <a:rPr lang="en-US" sz="1050" b="1" dirty="0" smtClean="0"/>
              <a:t>Production </a:t>
            </a:r>
            <a:r>
              <a:rPr lang="en-US" sz="1050" b="1" dirty="0"/>
              <a:t>Solenoid: </a:t>
            </a:r>
          </a:p>
          <a:p>
            <a:pPr lvl="1">
              <a:buFont typeface="Arial" pitchFamily="34" charset="0"/>
              <a:buChar char="•"/>
            </a:pPr>
            <a:r>
              <a:rPr lang="en-US" sz="1050" dirty="0"/>
              <a:t>Superconducting Wire (Furukawa, Japan) </a:t>
            </a:r>
            <a:endParaRPr lang="en-US" sz="1050" b="1" dirty="0">
              <a:solidFill>
                <a:srgbClr val="92D050"/>
              </a:solidFill>
            </a:endParaRPr>
          </a:p>
          <a:p>
            <a:pPr lvl="1">
              <a:buFont typeface="Arial" pitchFamily="34" charset="0"/>
              <a:buChar char="•"/>
            </a:pPr>
            <a:r>
              <a:rPr lang="en-US" sz="1050" dirty="0"/>
              <a:t>Rutherford Cable (Furukawa, Japan) </a:t>
            </a:r>
            <a:endParaRPr lang="en-US" sz="1050" b="1" dirty="0">
              <a:solidFill>
                <a:srgbClr val="92D050"/>
              </a:solidFill>
            </a:endParaRPr>
          </a:p>
          <a:p>
            <a:pPr lvl="1">
              <a:buFont typeface="Arial" pitchFamily="34" charset="0"/>
              <a:buChar char="•"/>
            </a:pPr>
            <a:r>
              <a:rPr lang="en-US" sz="1050" dirty="0"/>
              <a:t>Ni-doped Al-Stabilized Cable (Furukawa, Brazil) </a:t>
            </a:r>
          </a:p>
          <a:p>
            <a:pPr lvl="1">
              <a:buFont typeface="Arial" pitchFamily="34" charset="0"/>
              <a:buChar char="•"/>
            </a:pPr>
            <a:endParaRPr lang="en-US" sz="1050" b="1" dirty="0" smtClean="0">
              <a:solidFill>
                <a:srgbClr val="92D050"/>
              </a:solidFill>
              <a:latin typeface="+mj-lt"/>
            </a:endParaRPr>
          </a:p>
          <a:p>
            <a:pPr lvl="1">
              <a:buFont typeface="Arial" pitchFamily="34" charset="0"/>
              <a:buChar char="•"/>
            </a:pPr>
            <a:endParaRPr lang="en-US" sz="1050" b="1" dirty="0" smtClean="0">
              <a:solidFill>
                <a:srgbClr val="92D050"/>
              </a:solidFill>
              <a:latin typeface="+mj-lt"/>
            </a:endParaRPr>
          </a:p>
          <a:p>
            <a:pPr lvl="1">
              <a:buFont typeface="Arial" pitchFamily="34" charset="0"/>
              <a:buChar char="•"/>
            </a:pPr>
            <a:endParaRPr lang="en-US" sz="1050" dirty="0" smtClean="0">
              <a:latin typeface="+mj-lt"/>
            </a:endParaRPr>
          </a:p>
          <a:p>
            <a:endParaRPr lang="en-US" sz="1050" dirty="0" smtClean="0">
              <a:latin typeface="+mj-lt"/>
            </a:endParaRPr>
          </a:p>
        </p:txBody>
      </p:sp>
      <p:sp>
        <p:nvSpPr>
          <p:cNvPr id="7" name="Right Arrow 6"/>
          <p:cNvSpPr/>
          <p:nvPr/>
        </p:nvSpPr>
        <p:spPr>
          <a:xfrm rot="10800000">
            <a:off x="3480175" y="2926826"/>
            <a:ext cx="790575" cy="2874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0800000">
            <a:off x="3480175" y="3660251"/>
            <a:ext cx="790575" cy="2874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336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Production Orders</a:t>
            </a:r>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92746145"/>
              </p:ext>
            </p:extLst>
          </p:nvPr>
        </p:nvGraphicFramePr>
        <p:xfrm>
          <a:off x="806450" y="2466975"/>
          <a:ext cx="7785100" cy="3345384"/>
        </p:xfrm>
        <a:graphic>
          <a:graphicData uri="http://schemas.openxmlformats.org/drawingml/2006/table">
            <a:tbl>
              <a:tblPr firstRow="1" bandRow="1">
                <a:tableStyleId>{5C22544A-7EE6-4342-B048-85BDC9FD1C3A}</a:tableStyleId>
              </a:tblPr>
              <a:tblGrid>
                <a:gridCol w="1944757"/>
                <a:gridCol w="1097296"/>
                <a:gridCol w="1610966"/>
                <a:gridCol w="1469542"/>
                <a:gridCol w="1662539"/>
              </a:tblGrid>
              <a:tr h="700836">
                <a:tc>
                  <a:txBody>
                    <a:bodyPr/>
                    <a:lstStyle/>
                    <a:p>
                      <a:endParaRPr lang="en-US" sz="1600" dirty="0"/>
                    </a:p>
                  </a:txBody>
                  <a:tcPr anchor="ctr"/>
                </a:tc>
                <a:tc>
                  <a:txBody>
                    <a:bodyPr/>
                    <a:lstStyle/>
                    <a:p>
                      <a:r>
                        <a:rPr lang="en-US" sz="1400" dirty="0" smtClean="0"/>
                        <a:t>Prototype Length</a:t>
                      </a:r>
                      <a:endParaRPr lang="en-US" sz="1400" dirty="0"/>
                    </a:p>
                  </a:txBody>
                  <a:tcPr anchor="ctr"/>
                </a:tc>
                <a:tc>
                  <a:txBody>
                    <a:bodyPr/>
                    <a:lstStyle/>
                    <a:p>
                      <a:r>
                        <a:rPr lang="en-US" sz="1400" baseline="0" dirty="0" smtClean="0"/>
                        <a:t>Production lengths needed for coil winding</a:t>
                      </a:r>
                      <a:endParaRPr lang="en-US" sz="1400" dirty="0"/>
                    </a:p>
                  </a:txBody>
                  <a:tcPr anchor="ctr"/>
                </a:tc>
                <a:tc>
                  <a:txBody>
                    <a:bodyPr/>
                    <a:lstStyle/>
                    <a:p>
                      <a:r>
                        <a:rPr lang="en-US" sz="1400" dirty="0" smtClean="0"/>
                        <a:t>Spare production lengths</a:t>
                      </a:r>
                      <a:endParaRPr lang="en-US" sz="1400" dirty="0"/>
                    </a:p>
                  </a:txBody>
                  <a:tcPr anchor="ctr"/>
                </a:tc>
                <a:tc>
                  <a:txBody>
                    <a:bodyPr/>
                    <a:lstStyle/>
                    <a:p>
                      <a:r>
                        <a:rPr lang="en-US" sz="1400" dirty="0" smtClean="0"/>
                        <a:t>Total Production Length</a:t>
                      </a:r>
                      <a:endParaRPr lang="en-US" sz="1400" dirty="0"/>
                    </a:p>
                  </a:txBody>
                  <a:tcPr anchor="ctr"/>
                </a:tc>
              </a:tr>
              <a:tr h="717613">
                <a:tc>
                  <a:txBody>
                    <a:bodyPr/>
                    <a:lstStyle/>
                    <a:p>
                      <a:r>
                        <a:rPr lang="en-US" sz="1400" dirty="0" smtClean="0"/>
                        <a:t>Transport Solenoid</a:t>
                      </a:r>
                      <a:endParaRPr lang="en-US" sz="1400" dirty="0"/>
                    </a:p>
                  </a:txBody>
                  <a:tcPr anchor="ctr"/>
                </a:tc>
                <a:tc>
                  <a:txBody>
                    <a:bodyPr/>
                    <a:lstStyle/>
                    <a:p>
                      <a:r>
                        <a:rPr lang="en-US" sz="1400" dirty="0" smtClean="0"/>
                        <a:t>3x1000m</a:t>
                      </a:r>
                      <a:endParaRPr lang="en-US" sz="1400" dirty="0"/>
                    </a:p>
                  </a:txBody>
                  <a:tcPr anchor="ctr"/>
                </a:tc>
                <a:tc>
                  <a:txBody>
                    <a:bodyPr/>
                    <a:lstStyle/>
                    <a:p>
                      <a:r>
                        <a:rPr lang="en-US" sz="1400" dirty="0" smtClean="0"/>
                        <a:t>14x1540mm</a:t>
                      </a:r>
                    </a:p>
                    <a:p>
                      <a:r>
                        <a:rPr lang="en-US" sz="1400" dirty="0" smtClean="0"/>
                        <a:t>22x800</a:t>
                      </a:r>
                    </a:p>
                  </a:txBody>
                  <a:tcPr anchor="ctr"/>
                </a:tc>
                <a:tc>
                  <a:txBody>
                    <a:bodyPr/>
                    <a:lstStyle/>
                    <a:p>
                      <a:r>
                        <a:rPr lang="en-US" sz="1400" dirty="0" smtClean="0"/>
                        <a:t>2x1540m</a:t>
                      </a:r>
                    </a:p>
                    <a:p>
                      <a:r>
                        <a:rPr lang="en-US" sz="1400" dirty="0" smtClean="0"/>
                        <a:t>2x800m</a:t>
                      </a:r>
                      <a:endParaRPr lang="en-US" sz="1400" dirty="0"/>
                    </a:p>
                  </a:txBody>
                  <a:tcPr anchor="ctr"/>
                </a:tc>
                <a:tc>
                  <a:txBody>
                    <a:bodyPr/>
                    <a:lstStyle/>
                    <a:p>
                      <a:r>
                        <a:rPr lang="en-US" sz="1400" dirty="0" smtClean="0"/>
                        <a:t>~ 44km</a:t>
                      </a:r>
                      <a:endParaRPr lang="en-US" sz="1400" dirty="0"/>
                    </a:p>
                  </a:txBody>
                  <a:tcPr anchor="ctr"/>
                </a:tc>
              </a:tr>
              <a:tr h="551026">
                <a:tc>
                  <a:txBody>
                    <a:bodyPr/>
                    <a:lstStyle/>
                    <a:p>
                      <a:r>
                        <a:rPr lang="en-US" sz="1400" dirty="0" smtClean="0"/>
                        <a:t>Detector</a:t>
                      </a:r>
                      <a:r>
                        <a:rPr lang="en-US" sz="1400" baseline="0" dirty="0" smtClean="0"/>
                        <a:t> Solenoid 1</a:t>
                      </a:r>
                      <a:endParaRPr lang="en-US" sz="1400" dirty="0"/>
                    </a:p>
                  </a:txBody>
                  <a:tcPr anchor="ctr"/>
                </a:tc>
                <a:tc>
                  <a:txBody>
                    <a:bodyPr/>
                    <a:lstStyle/>
                    <a:p>
                      <a:r>
                        <a:rPr lang="en-US" sz="1400" dirty="0" smtClean="0"/>
                        <a:t>200m</a:t>
                      </a:r>
                      <a:endParaRPr lang="en-US" sz="1400" dirty="0"/>
                    </a:p>
                  </a:txBody>
                  <a:tcPr anchor="ctr"/>
                </a:tc>
                <a:tc>
                  <a:txBody>
                    <a:bodyPr/>
                    <a:lstStyle/>
                    <a:p>
                      <a:r>
                        <a:rPr lang="en-US" sz="1400" dirty="0" smtClean="0"/>
                        <a:t>8x1100m</a:t>
                      </a:r>
                      <a:endParaRPr lang="en-US" sz="1400" dirty="0"/>
                    </a:p>
                  </a:txBody>
                  <a:tcPr anchor="ctr"/>
                </a:tc>
                <a:tc>
                  <a:txBody>
                    <a:bodyPr/>
                    <a:lstStyle/>
                    <a:p>
                      <a:r>
                        <a:rPr lang="en-US" sz="1400" dirty="0" smtClean="0"/>
                        <a:t>1x1100m</a:t>
                      </a:r>
                      <a:endParaRPr lang="en-US" sz="1400" dirty="0"/>
                    </a:p>
                  </a:txBody>
                  <a:tcPr anchor="ctr"/>
                </a:tc>
                <a:tc>
                  <a:txBody>
                    <a:bodyPr/>
                    <a:lstStyle/>
                    <a:p>
                      <a:r>
                        <a:rPr lang="en-US" sz="1400" dirty="0" smtClean="0"/>
                        <a:t>~</a:t>
                      </a:r>
                      <a:r>
                        <a:rPr lang="en-US" sz="1400" baseline="0" dirty="0" smtClean="0"/>
                        <a:t> </a:t>
                      </a:r>
                      <a:r>
                        <a:rPr lang="en-US" sz="1400" dirty="0" smtClean="0"/>
                        <a:t>10km</a:t>
                      </a:r>
                      <a:endParaRPr lang="en-US" sz="1400" dirty="0"/>
                    </a:p>
                  </a:txBody>
                  <a:tcPr anchor="ctr"/>
                </a:tc>
              </a:tr>
              <a:tr h="551026">
                <a:tc>
                  <a:txBody>
                    <a:bodyPr/>
                    <a:lstStyle/>
                    <a:p>
                      <a:r>
                        <a:rPr lang="en-US" sz="1400" dirty="0" smtClean="0"/>
                        <a:t>Detector</a:t>
                      </a:r>
                      <a:r>
                        <a:rPr lang="en-US" sz="1400" baseline="0" dirty="0" smtClean="0"/>
                        <a:t> Solenoid 2</a:t>
                      </a:r>
                      <a:endParaRPr lang="en-US" sz="1400" dirty="0"/>
                    </a:p>
                  </a:txBody>
                  <a:tcPr anchor="ctr"/>
                </a:tc>
                <a:tc>
                  <a:txBody>
                    <a:bodyPr/>
                    <a:lstStyle/>
                    <a:p>
                      <a:r>
                        <a:rPr lang="en-US" sz="1400" dirty="0" smtClean="0"/>
                        <a:t>200m</a:t>
                      </a:r>
                      <a:endParaRPr lang="en-US" sz="1400" dirty="0"/>
                    </a:p>
                  </a:txBody>
                  <a:tcPr anchor="ctr"/>
                </a:tc>
                <a:tc>
                  <a:txBody>
                    <a:bodyPr/>
                    <a:lstStyle/>
                    <a:p>
                      <a:r>
                        <a:rPr lang="en-US" sz="1400" dirty="0" smtClean="0"/>
                        <a:t>3x1750m</a:t>
                      </a:r>
                      <a:endParaRPr lang="en-US" sz="1400" dirty="0"/>
                    </a:p>
                  </a:txBody>
                  <a:tcPr anchor="ctr"/>
                </a:tc>
                <a:tc>
                  <a:txBody>
                    <a:bodyPr/>
                    <a:lstStyle/>
                    <a:p>
                      <a:r>
                        <a:rPr lang="en-US" sz="1400" dirty="0" smtClean="0"/>
                        <a:t>1x1750m</a:t>
                      </a:r>
                      <a:endParaRPr lang="en-US" sz="1400" dirty="0"/>
                    </a:p>
                  </a:txBody>
                  <a:tcPr anchor="ctr"/>
                </a:tc>
                <a:tc>
                  <a:txBody>
                    <a:bodyPr/>
                    <a:lstStyle/>
                    <a:p>
                      <a:r>
                        <a:rPr lang="en-US" sz="1400" dirty="0" smtClean="0"/>
                        <a:t>~ 7km</a:t>
                      </a:r>
                      <a:endParaRPr lang="en-US" sz="1400" dirty="0"/>
                    </a:p>
                  </a:txBody>
                  <a:tcPr anchor="ctr"/>
                </a:tc>
              </a:tr>
              <a:tr h="794199">
                <a:tc>
                  <a:txBody>
                    <a:bodyPr/>
                    <a:lstStyle/>
                    <a:p>
                      <a:r>
                        <a:rPr lang="en-US" sz="1400" dirty="0" smtClean="0"/>
                        <a:t>Production Solenoid</a:t>
                      </a:r>
                      <a:endParaRPr lang="en-US" sz="1400" dirty="0"/>
                    </a:p>
                  </a:txBody>
                  <a:tcPr anchor="ctr"/>
                </a:tc>
                <a:tc>
                  <a:txBody>
                    <a:bodyPr/>
                    <a:lstStyle/>
                    <a:p>
                      <a:r>
                        <a:rPr lang="en-US" sz="1400" dirty="0" smtClean="0"/>
                        <a:t>200m</a:t>
                      </a:r>
                      <a:endParaRPr lang="en-US" sz="1400" dirty="0"/>
                    </a:p>
                  </a:txBody>
                  <a:tcPr anchor="ctr"/>
                </a:tc>
                <a:tc>
                  <a:txBody>
                    <a:bodyPr/>
                    <a:lstStyle/>
                    <a:p>
                      <a:r>
                        <a:rPr lang="en-US" sz="1400" dirty="0" smtClean="0"/>
                        <a:t>3x1700m</a:t>
                      </a:r>
                    </a:p>
                    <a:p>
                      <a:r>
                        <a:rPr lang="en-US" sz="1400" dirty="0" smtClean="0"/>
                        <a:t>2x1300m</a:t>
                      </a:r>
                    </a:p>
                    <a:p>
                      <a:r>
                        <a:rPr lang="en-US" sz="1400" dirty="0" smtClean="0"/>
                        <a:t>1x1500m</a:t>
                      </a:r>
                      <a:endParaRPr lang="en-US" sz="1400" dirty="0"/>
                    </a:p>
                  </a:txBody>
                  <a:tcPr anchor="ctr"/>
                </a:tc>
                <a:tc>
                  <a:txBody>
                    <a:bodyPr/>
                    <a:lstStyle/>
                    <a:p>
                      <a:r>
                        <a:rPr lang="en-US" sz="1400" dirty="0" smtClean="0"/>
                        <a:t>3x1700m</a:t>
                      </a:r>
                      <a:endParaRPr lang="en-US" sz="1400" b="0" dirty="0"/>
                    </a:p>
                  </a:txBody>
                  <a:tcPr anchor="ctr"/>
                </a:tc>
                <a:tc>
                  <a:txBody>
                    <a:bodyPr/>
                    <a:lstStyle/>
                    <a:p>
                      <a:r>
                        <a:rPr lang="en-US" sz="1400" b="0" dirty="0" smtClean="0"/>
                        <a:t>~ 14km</a:t>
                      </a:r>
                      <a:endParaRPr lang="en-US" sz="1400" b="0" dirty="0"/>
                    </a:p>
                  </a:txBody>
                  <a:tcPr anchor="ctr"/>
                </a:tc>
              </a:tr>
            </a:tbl>
          </a:graphicData>
        </a:graphic>
      </p:graphicFrame>
      <p:sp>
        <p:nvSpPr>
          <p:cNvPr id="9" name="Content Placeholder 2"/>
          <p:cNvSpPr>
            <a:spLocks noGrp="1"/>
          </p:cNvSpPr>
          <p:nvPr>
            <p:ph idx="1"/>
          </p:nvPr>
        </p:nvSpPr>
        <p:spPr>
          <a:xfrm>
            <a:off x="333375" y="1081147"/>
            <a:ext cx="8672513" cy="1385828"/>
          </a:xfrm>
        </p:spPr>
        <p:txBody>
          <a:bodyPr/>
          <a:lstStyle/>
          <a:p>
            <a:r>
              <a:rPr lang="en-US" sz="1600" dirty="0">
                <a:solidFill>
                  <a:schemeClr val="tx1"/>
                </a:solidFill>
                <a:latin typeface="+mj-lt"/>
              </a:rPr>
              <a:t>About 75km of Al-stabilized cable are required by the experiment. </a:t>
            </a:r>
          </a:p>
          <a:p>
            <a:r>
              <a:rPr lang="en-US" sz="1600" dirty="0">
                <a:solidFill>
                  <a:schemeClr val="tx1"/>
                </a:solidFill>
                <a:latin typeface="+mj-lt"/>
              </a:rPr>
              <a:t>About 62km are needed for coil winding and about 13km  are procured as spares. </a:t>
            </a:r>
          </a:p>
          <a:p>
            <a:r>
              <a:rPr lang="en-US" sz="1600" dirty="0" smtClean="0">
                <a:solidFill>
                  <a:schemeClr val="tx1"/>
                </a:solidFill>
                <a:latin typeface="+mj-lt"/>
              </a:rPr>
              <a:t>In order to mitigate risk, the PS spare piece lengths have been increased from 1 to 3 in order to have </a:t>
            </a:r>
            <a:r>
              <a:rPr lang="en-US" sz="1600" dirty="0">
                <a:solidFill>
                  <a:schemeClr val="tx1"/>
                </a:solidFill>
                <a:latin typeface="+mj-lt"/>
              </a:rPr>
              <a:t>enough conductor to </a:t>
            </a:r>
            <a:r>
              <a:rPr lang="en-US" sz="1600" dirty="0" smtClean="0">
                <a:solidFill>
                  <a:schemeClr val="tx1"/>
                </a:solidFill>
                <a:latin typeface="+mj-lt"/>
              </a:rPr>
              <a:t>re-manufacture the largest PS </a:t>
            </a:r>
            <a:r>
              <a:rPr lang="en-US" sz="1600" dirty="0">
                <a:solidFill>
                  <a:schemeClr val="tx1"/>
                </a:solidFill>
                <a:latin typeface="+mj-lt"/>
              </a:rPr>
              <a:t>coil </a:t>
            </a:r>
            <a:r>
              <a:rPr lang="en-US" sz="1600" dirty="0" smtClean="0">
                <a:solidFill>
                  <a:schemeClr val="tx1"/>
                </a:solidFill>
                <a:latin typeface="+mj-lt"/>
              </a:rPr>
              <a:t>(only if necessary).</a:t>
            </a:r>
            <a:endParaRPr lang="en-US" sz="1600" dirty="0" smtClean="0">
              <a:latin typeface="+mj-lt"/>
            </a:endParaRPr>
          </a:p>
        </p:txBody>
      </p:sp>
    </p:spTree>
    <p:extLst>
      <p:ext uri="{BB962C8B-B14F-4D97-AF65-F5344CB8AC3E}">
        <p14:creationId xmlns:p14="http://schemas.microsoft.com/office/powerpoint/2010/main" val="1576117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Transport Solenoid order</a:t>
            </a:r>
            <a:endParaRPr lang="en-US" dirty="0"/>
          </a:p>
        </p:txBody>
      </p:sp>
      <p:sp>
        <p:nvSpPr>
          <p:cNvPr id="4" name="Date Placeholder 3"/>
          <p:cNvSpPr>
            <a:spLocks noGrp="1"/>
          </p:cNvSpPr>
          <p:nvPr>
            <p:ph type="dt" sz="half" idx="10"/>
          </p:nvPr>
        </p:nvSpPr>
        <p:spPr/>
        <p:txBody>
          <a:bodyPr/>
          <a:lstStyle/>
          <a:p>
            <a:pPr>
              <a:defRPr/>
            </a:pPr>
            <a:r>
              <a:rPr lang="en-US" dirty="0" smtClean="0"/>
              <a:t>10/21/14</a:t>
            </a:r>
            <a:endParaRPr lang="en-US" dirty="0"/>
          </a:p>
        </p:txBody>
      </p:sp>
      <p:sp>
        <p:nvSpPr>
          <p:cNvPr id="5" name="Footer Placeholder 4"/>
          <p:cNvSpPr>
            <a:spLocks noGrp="1"/>
          </p:cNvSpPr>
          <p:nvPr>
            <p:ph type="ftr" sz="quarter" idx="11"/>
          </p:nvPr>
        </p:nvSpPr>
        <p:spPr/>
        <p:txBody>
          <a:bodyPr/>
          <a:lstStyle/>
          <a:p>
            <a:pPr>
              <a:defRPr/>
            </a:pPr>
            <a:r>
              <a:rPr lang="en-US" dirty="0"/>
              <a:t>V. Lombardo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pic>
        <p:nvPicPr>
          <p:cNvPr id="8" name="Picture 7" descr="P:\mbossert\Marianne\Mu2e NbTi work\Measurements filament diameters\Cross-sections\5683_Tail_Full - Copy.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2457" y="3332578"/>
            <a:ext cx="2396808" cy="22677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231" y="940594"/>
            <a:ext cx="8669244" cy="1754326"/>
          </a:xfrm>
          <a:prstGeom prst="rect">
            <a:avLst/>
          </a:prstGeom>
          <a:noFill/>
        </p:spPr>
        <p:txBody>
          <a:bodyPr wrap="square" rtlCol="0">
            <a:spAutoFit/>
          </a:bodyPr>
          <a:lstStyle/>
          <a:p>
            <a:pPr marL="171450" indent="-171450">
              <a:buFontTx/>
              <a:buChar char="-"/>
            </a:pPr>
            <a:r>
              <a:rPr lang="en-US" sz="1200" dirty="0" smtClean="0">
                <a:latin typeface="+mj-lt"/>
              </a:rPr>
              <a:t>Hitachi is currently manufacturing a total of 768 km of TS wire. </a:t>
            </a:r>
          </a:p>
          <a:p>
            <a:pPr marL="171450" indent="-171450">
              <a:buFontTx/>
              <a:buChar char="-"/>
            </a:pPr>
            <a:r>
              <a:rPr lang="en-US" sz="1200" dirty="0" smtClean="0">
                <a:latin typeface="+mj-lt"/>
              </a:rPr>
              <a:t>Wire production is being constantly monitored and is moving forward according to schedule.</a:t>
            </a:r>
          </a:p>
          <a:p>
            <a:pPr marL="171450" indent="-171450">
              <a:buFontTx/>
              <a:buChar char="-"/>
            </a:pPr>
            <a:r>
              <a:rPr lang="en-US" sz="1200" dirty="0" smtClean="0">
                <a:latin typeface="+mj-lt"/>
              </a:rPr>
              <a:t>Billets will be delivered in three batches:#1-6 are scheduled to be completed </a:t>
            </a:r>
            <a:r>
              <a:rPr lang="en-US" sz="1200" dirty="0">
                <a:latin typeface="+mj-lt"/>
              </a:rPr>
              <a:t>in Oct, #7-12 </a:t>
            </a:r>
            <a:r>
              <a:rPr lang="en-US" sz="1200" dirty="0" smtClean="0">
                <a:latin typeface="+mj-lt"/>
              </a:rPr>
              <a:t>in Nov and #13-16 in Dec.</a:t>
            </a:r>
          </a:p>
          <a:p>
            <a:pPr marL="171450" indent="-171450">
              <a:buFontTx/>
              <a:buChar char="-"/>
            </a:pPr>
            <a:r>
              <a:rPr lang="en-US" sz="1200" dirty="0" smtClean="0">
                <a:latin typeface="+mj-lt"/>
              </a:rPr>
              <a:t>Samples from the first 6 billets expected to be delivered to Fermilab shortly for approval.</a:t>
            </a:r>
          </a:p>
          <a:p>
            <a:pPr marL="171450" indent="-171450">
              <a:buFontTx/>
              <a:buChar char="-"/>
            </a:pPr>
            <a:r>
              <a:rPr lang="en-US" sz="1200" dirty="0" smtClean="0">
                <a:latin typeface="+mj-lt"/>
              </a:rPr>
              <a:t>The cabling of the TS wire will be performed at New England (US) via contract signed between Hitachi and New England. </a:t>
            </a:r>
          </a:p>
          <a:p>
            <a:pPr marL="171450" indent="-171450">
              <a:buFontTx/>
              <a:buChar char="-"/>
            </a:pPr>
            <a:r>
              <a:rPr lang="en-US" sz="1200" dirty="0" smtClean="0">
                <a:latin typeface="+mj-lt"/>
              </a:rPr>
              <a:t>The cabling process is scheduled to start in late December.</a:t>
            </a:r>
          </a:p>
          <a:p>
            <a:pPr marL="171450" indent="-171450">
              <a:buFontTx/>
              <a:buChar char="-"/>
            </a:pPr>
            <a:r>
              <a:rPr lang="en-US" sz="1200" dirty="0" smtClean="0">
                <a:latin typeface="+mj-lt"/>
              </a:rPr>
              <a:t>The 44km of TS Al-stabilized cable will be delivered in 4 batches, from 6/30/2015 to 12/31/2015.</a:t>
            </a:r>
          </a:p>
          <a:p>
            <a:pPr marL="171450" indent="-171450">
              <a:buFontTx/>
              <a:buChar char="-"/>
            </a:pPr>
            <a:r>
              <a:rPr lang="en-US" sz="1200" dirty="0" smtClean="0">
                <a:latin typeface="+mj-lt"/>
              </a:rPr>
              <a:t>The order and the timeframe for delivery of the conductor has been chosen to match the order in which the coil units will be wound, tested and assembled.</a:t>
            </a:r>
          </a:p>
        </p:txBody>
      </p:sp>
      <p:sp>
        <p:nvSpPr>
          <p:cNvPr id="10" name="TextBox 9"/>
          <p:cNvSpPr txBox="1"/>
          <p:nvPr/>
        </p:nvSpPr>
        <p:spPr>
          <a:xfrm>
            <a:off x="6161268" y="5589990"/>
            <a:ext cx="1916166" cy="307777"/>
          </a:xfrm>
          <a:prstGeom prst="rect">
            <a:avLst/>
          </a:prstGeom>
          <a:noFill/>
        </p:spPr>
        <p:txBody>
          <a:bodyPr wrap="none" rtlCol="0">
            <a:spAutoFit/>
          </a:bodyPr>
          <a:lstStyle/>
          <a:p>
            <a:r>
              <a:rPr lang="en-US" sz="1400" dirty="0" smtClean="0"/>
              <a:t>Cross-section of TS wire</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357" y="2783776"/>
            <a:ext cx="4524505" cy="335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333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5670</TotalTime>
  <Words>1952</Words>
  <Application>Microsoft Office PowerPoint</Application>
  <PresentationFormat>On-screen Show (4:3)</PresentationFormat>
  <Paragraphs>296</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FermilabTemplate</vt:lpstr>
      <vt:lpstr>Fermilab: Footer Only</vt:lpstr>
      <vt:lpstr>Solenoid Conductor Status</vt:lpstr>
      <vt:lpstr>Outline</vt:lpstr>
      <vt:lpstr>Overview of Prototype Phase</vt:lpstr>
      <vt:lpstr>Overview of Prototype Phase</vt:lpstr>
      <vt:lpstr>Overview of Prototype Phase</vt:lpstr>
      <vt:lpstr>Status of Production Orders</vt:lpstr>
      <vt:lpstr>Status of Production Orders</vt:lpstr>
      <vt:lpstr>Status of Production Orders</vt:lpstr>
      <vt:lpstr>Status of Transport Solenoid order</vt:lpstr>
      <vt:lpstr>Status of Detector Solenoid 2 order</vt:lpstr>
      <vt:lpstr>Status of DS1 and PS orders</vt:lpstr>
      <vt:lpstr>Conclusions</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Vito Lombardo</cp:lastModifiedBy>
  <cp:revision>467</cp:revision>
  <cp:lastPrinted>2014-06-04T17:18:59Z</cp:lastPrinted>
  <dcterms:created xsi:type="dcterms:W3CDTF">2014-01-03T20:18:13Z</dcterms:created>
  <dcterms:modified xsi:type="dcterms:W3CDTF">2014-10-15T16:16:54Z</dcterms:modified>
</cp:coreProperties>
</file>