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64" r:id="rId9"/>
    <p:sldId id="265" r:id="rId10"/>
    <p:sldId id="266" r:id="rId11"/>
    <p:sldId id="267" r:id="rId12"/>
    <p:sldId id="270" r:id="rId13"/>
    <p:sldId id="271" r:id="rId14"/>
    <p:sldId id="272" r:id="rId15"/>
    <p:sldId id="273" r:id="rId16"/>
    <p:sldId id="281" r:id="rId17"/>
    <p:sldId id="269" r:id="rId18"/>
    <p:sldId id="284" r:id="rId19"/>
    <p:sldId id="275" r:id="rId20"/>
    <p:sldId id="276" r:id="rId21"/>
    <p:sldId id="277" r:id="rId22"/>
    <p:sldId id="278" r:id="rId23"/>
    <p:sldId id="279" r:id="rId24"/>
    <p:sldId id="280" r:id="rId25"/>
  </p:sldIdLst>
  <p:sldSz cx="9144000" cy="6858000" type="screen4x3"/>
  <p:notesSz cx="6858000" cy="9236075"/>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77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10/20/2014</a:t>
            </a:fld>
            <a:endParaRPr lang="en-US" dirty="0"/>
          </a:p>
        </p:txBody>
      </p:sp>
      <p:sp>
        <p:nvSpPr>
          <p:cNvPr id="4" name="Footer Placeholder 3"/>
          <p:cNvSpPr>
            <a:spLocks noGrp="1"/>
          </p:cNvSpPr>
          <p:nvPr>
            <p:ph type="ftr" sz="quarter" idx="2"/>
          </p:nvPr>
        </p:nvSpPr>
        <p:spPr>
          <a:xfrm>
            <a:off x="0" y="8772669"/>
            <a:ext cx="2971800" cy="461804"/>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10/20/2014</a:t>
            </a:fld>
            <a:endParaRPr lang="en-US" dirty="0"/>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TSx</a:t>
            </a:r>
            <a:r>
              <a:rPr lang="en-US" baseline="0" dirty="0" smtClean="0"/>
              <a:t> solenoids use smaller versions of the high current dumps to disconnect the trim supplies from the magnets during a dump to protect the trims supplies from the main power supply and coil back feed.  </a:t>
            </a:r>
          </a:p>
          <a:p>
            <a:r>
              <a:rPr lang="en-US" baseline="0" dirty="0" smtClean="0"/>
              <a:t>The PS and DS solenoids run at much higher current, 6114 and 9200 amps.  Each 375kW power supply can provide 7500 amps so the PS will use two supplies in parallel, the DS will use a single.</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4</a:t>
            </a:fld>
            <a:endParaRPr lang="en-US" dirty="0"/>
          </a:p>
        </p:txBody>
      </p:sp>
    </p:spTree>
    <p:extLst>
      <p:ext uri="{BB962C8B-B14F-4D97-AF65-F5344CB8AC3E}">
        <p14:creationId xmlns:p14="http://schemas.microsoft.com/office/powerpoint/2010/main" val="109896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Supply System consist of the power converter</a:t>
            </a:r>
            <a:r>
              <a:rPr lang="en-US" baseline="0" dirty="0" smtClean="0"/>
              <a:t>, filter choke and capacitor bank, dump switch, dump resistor, current monitoring/regulation and interface to both the quench protection and controls systems. </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5</a:t>
            </a:fld>
            <a:endParaRPr lang="en-US" dirty="0"/>
          </a:p>
        </p:txBody>
      </p:sp>
    </p:spTree>
    <p:extLst>
      <p:ext uri="{BB962C8B-B14F-4D97-AF65-F5344CB8AC3E}">
        <p14:creationId xmlns:p14="http://schemas.microsoft.com/office/powerpoint/2010/main" val="419267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a:t>
            </a:r>
            <a:r>
              <a:rPr lang="en-US" baseline="0" dirty="0" smtClean="0"/>
              <a:t> able to meet the regulation specification with little difficulty.  But the new item in this system that will need to be designed to manage is the coupling between coils.  This is being designed using the AD E/E Support embedded processor regulation controller, PSRAC.  The TDR describes the operation of this controller.  This regulator will reduce the amount of cabling between equipment.  In addition the current regulator controls up to Four power supplies.  This allows us to share regulation information in one controller and will use this sharing to manage the magnet coupling.</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9</a:t>
            </a:fld>
            <a:endParaRPr lang="en-US" dirty="0"/>
          </a:p>
        </p:txBody>
      </p:sp>
    </p:spTree>
    <p:extLst>
      <p:ext uri="{BB962C8B-B14F-4D97-AF65-F5344CB8AC3E}">
        <p14:creationId xmlns:p14="http://schemas.microsoft.com/office/powerpoint/2010/main" val="131615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one</a:t>
            </a:r>
            <a:r>
              <a:rPr lang="en-US" baseline="0" dirty="0" smtClean="0"/>
              <a:t> item that will require more design time and reviews are the trim power supplies on the</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12</a:t>
            </a:fld>
            <a:endParaRPr lang="en-US" dirty="0"/>
          </a:p>
        </p:txBody>
      </p:sp>
    </p:spTree>
    <p:extLst>
      <p:ext uri="{BB962C8B-B14F-4D97-AF65-F5344CB8AC3E}">
        <p14:creationId xmlns:p14="http://schemas.microsoft.com/office/powerpoint/2010/main" val="71680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13</a:t>
            </a:fld>
            <a:endParaRPr lang="en-US" dirty="0"/>
          </a:p>
        </p:txBody>
      </p:sp>
    </p:spTree>
    <p:extLst>
      <p:ext uri="{BB962C8B-B14F-4D97-AF65-F5344CB8AC3E}">
        <p14:creationId xmlns:p14="http://schemas.microsoft.com/office/powerpoint/2010/main" val="3234120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CD2/CD3b Steven Hays- Magnet Power Supply Systems  slh@fnal.gov</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October 21-24, 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CD2/CD3b Steven Hays- Magnet Power Supply Systems  slh@fnal.gov</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CD2/CD3b Steven Hays- Magnet Power Supply Systems  slh@fnal.gov</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CD2/CD3b Steven Hays- Magnet Power Supply Systems  slh@fnal.gov</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CD2/CD3b Steven Hays- Magnet Power Supply Systems  slh@fnal.gov</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CD2/CD3b Steven Hays- Magnet Power Supply Systems  slh@fnal.gov</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CD2/CD3b Steven Hays- Magnet Power Supply Systems  slh@fnal.gov</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CD2/CD3b Steven Hays- Magnet Power Supply Systems  slh@fnal.gov</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October 21-24, 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CD2/CD3b Steven Hays- Magnet Power Supply Systems  slh@fnal.gov</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sldNum="0"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October 21-24, 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CD2/CD3b Steven Hays- Magnet Power Supply Systems  slh@fnal.gov</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sldNum="0"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475.04.06 Magnet Power Supplies</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Steven Hays</a:t>
            </a:r>
            <a:endParaRPr lang="en-US" dirty="0">
              <a:solidFill>
                <a:schemeClr val="tx2"/>
              </a:solidFill>
              <a:latin typeface="Helvetica" charset="0"/>
            </a:endParaRPr>
          </a:p>
          <a:p>
            <a:r>
              <a:rPr lang="en-US" dirty="0" smtClean="0">
                <a:solidFill>
                  <a:schemeClr val="tx2"/>
                </a:solidFill>
                <a:latin typeface="Helvetica" charset="0"/>
              </a:rPr>
              <a:t>AD E/E Support Electrical Engineer</a:t>
            </a:r>
            <a:endParaRPr lang="en-US" dirty="0">
              <a:solidFill>
                <a:schemeClr val="tx2"/>
              </a:solidFill>
              <a:latin typeface="Helvetica" charset="0"/>
            </a:endParaRPr>
          </a:p>
          <a:p>
            <a:r>
              <a:rPr lang="en-US" dirty="0">
                <a:solidFill>
                  <a:schemeClr val="tx2"/>
                </a:solidFill>
                <a:latin typeface="Helvetica" charset="0"/>
              </a:rPr>
              <a:t>Mu2e CD-2/3b Review, October 21-24, 2014</a:t>
            </a: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work before CD-3</a:t>
            </a:r>
            <a:endParaRPr lang="en-US" dirty="0"/>
          </a:p>
        </p:txBody>
      </p:sp>
      <p:sp>
        <p:nvSpPr>
          <p:cNvPr id="3" name="Content Placeholder 2"/>
          <p:cNvSpPr>
            <a:spLocks noGrp="1"/>
          </p:cNvSpPr>
          <p:nvPr>
            <p:ph idx="1"/>
          </p:nvPr>
        </p:nvSpPr>
        <p:spPr/>
        <p:txBody>
          <a:bodyPr/>
          <a:lstStyle/>
          <a:p>
            <a:r>
              <a:rPr lang="en-US" dirty="0"/>
              <a:t>Detailed </a:t>
            </a:r>
            <a:r>
              <a:rPr lang="en-US" dirty="0" smtClean="0"/>
              <a:t>Control Cable Drawings</a:t>
            </a:r>
            <a:endParaRPr lang="en-US" dirty="0"/>
          </a:p>
          <a:p>
            <a:r>
              <a:rPr lang="en-US" dirty="0" smtClean="0"/>
              <a:t>Detailed </a:t>
            </a:r>
            <a:r>
              <a:rPr lang="en-US" dirty="0"/>
              <a:t>building layout</a:t>
            </a:r>
          </a:p>
          <a:p>
            <a:r>
              <a:rPr lang="en-US" dirty="0" smtClean="0"/>
              <a:t>Detailed design work the common controls</a:t>
            </a:r>
          </a:p>
          <a:p>
            <a:pPr marL="457200" lvl="1" indent="0">
              <a:buNone/>
            </a:pP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64706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Breakdown</a:t>
            </a:r>
            <a:endParaRPr lang="en-US" dirty="0"/>
          </a:p>
        </p:txBody>
      </p:sp>
      <p:sp>
        <p:nvSpPr>
          <p:cNvPr id="3" name="Content Placeholder 2"/>
          <p:cNvSpPr>
            <a:spLocks noGrp="1"/>
          </p:cNvSpPr>
          <p:nvPr>
            <p:ph idx="1"/>
          </p:nvPr>
        </p:nvSpPr>
        <p:spPr>
          <a:xfrm>
            <a:off x="228600" y="1043046"/>
            <a:ext cx="8672513" cy="1069965"/>
          </a:xfrm>
        </p:spPr>
        <p:txBody>
          <a:bodyPr/>
          <a:lstStyle/>
          <a:p>
            <a:r>
              <a:rPr lang="en-US" dirty="0" smtClean="0"/>
              <a:t>All Design time in the first level</a:t>
            </a:r>
          </a:p>
          <a:p>
            <a:r>
              <a:rPr lang="en-US" dirty="0" smtClean="0"/>
              <a:t>Installation management in each sub system</a:t>
            </a:r>
            <a:endParaRPr lang="en-US" dirty="0"/>
          </a:p>
        </p:txBody>
      </p:sp>
      <p:sp>
        <p:nvSpPr>
          <p:cNvPr id="14" name="TextBox 13"/>
          <p:cNvSpPr txBox="1"/>
          <p:nvPr/>
        </p:nvSpPr>
        <p:spPr>
          <a:xfrm rot="17533538">
            <a:off x="1936004" y="5014440"/>
            <a:ext cx="1874739" cy="246221"/>
          </a:xfrm>
          <a:prstGeom prst="rect">
            <a:avLst/>
          </a:prstGeom>
          <a:noFill/>
        </p:spPr>
        <p:txBody>
          <a:bodyPr wrap="square" rtlCol="0">
            <a:spAutoFit/>
          </a:bodyPr>
          <a:lstStyle/>
          <a:p>
            <a:r>
              <a:rPr lang="en-US" sz="1000" dirty="0" smtClean="0">
                <a:solidFill>
                  <a:schemeClr val="bg1"/>
                </a:solidFill>
              </a:rPr>
              <a:t>DUMP SWITCHES</a:t>
            </a:r>
            <a:endParaRPr lang="en-US" sz="1000" dirty="0">
              <a:solidFill>
                <a:schemeClr val="bg1"/>
              </a:solidFill>
            </a:endParaRPr>
          </a:p>
        </p:txBody>
      </p:sp>
      <p:sp>
        <p:nvSpPr>
          <p:cNvPr id="15" name="TextBox 14"/>
          <p:cNvSpPr txBox="1"/>
          <p:nvPr/>
        </p:nvSpPr>
        <p:spPr>
          <a:xfrm rot="1899880">
            <a:off x="3595184" y="4667574"/>
            <a:ext cx="1405761" cy="246221"/>
          </a:xfrm>
          <a:prstGeom prst="rect">
            <a:avLst/>
          </a:prstGeom>
          <a:noFill/>
        </p:spPr>
        <p:txBody>
          <a:bodyPr wrap="square" rtlCol="0">
            <a:spAutoFit/>
          </a:bodyPr>
          <a:lstStyle/>
          <a:p>
            <a:r>
              <a:rPr lang="en-US" sz="1000" dirty="0" smtClean="0">
                <a:solidFill>
                  <a:schemeClr val="bg1"/>
                </a:solidFill>
              </a:rPr>
              <a:t>TRIM POWER SUPPLIES </a:t>
            </a:r>
            <a:endParaRPr lang="en-US" sz="1000" dirty="0">
              <a:solidFill>
                <a:schemeClr val="bg1"/>
              </a:solidFill>
            </a:endParaRPr>
          </a:p>
        </p:txBody>
      </p:sp>
      <p:sp>
        <p:nvSpPr>
          <p:cNvPr id="16" name="TextBox 15"/>
          <p:cNvSpPr txBox="1"/>
          <p:nvPr/>
        </p:nvSpPr>
        <p:spPr>
          <a:xfrm rot="17653089">
            <a:off x="2030517" y="5311050"/>
            <a:ext cx="1106393" cy="246221"/>
          </a:xfrm>
          <a:prstGeom prst="rect">
            <a:avLst/>
          </a:prstGeom>
          <a:noFill/>
        </p:spPr>
        <p:txBody>
          <a:bodyPr wrap="none" rtlCol="0">
            <a:spAutoFit/>
          </a:bodyPr>
          <a:lstStyle/>
          <a:p>
            <a:r>
              <a:rPr lang="en-US" sz="1000" dirty="0" smtClean="0">
                <a:solidFill>
                  <a:schemeClr val="bg1"/>
                </a:solidFill>
              </a:rPr>
              <a:t>DUMP RESISTORS</a:t>
            </a:r>
            <a:endParaRPr lang="en-US" sz="1000" dirty="0">
              <a:solidFill>
                <a:schemeClr val="bg1"/>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 t="936" r="627" b="936"/>
          <a:stretch/>
        </p:blipFill>
        <p:spPr bwMode="auto">
          <a:xfrm>
            <a:off x="3101344" y="2665562"/>
            <a:ext cx="5814056" cy="359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23259"/>
            <a:ext cx="30384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 y="2434426"/>
            <a:ext cx="5650681" cy="461665"/>
          </a:xfrm>
          <a:prstGeom prst="rect">
            <a:avLst/>
          </a:prstGeom>
        </p:spPr>
        <p:txBody>
          <a:bodyPr wrap="square">
            <a:spAutoFit/>
          </a:bodyPr>
          <a:lstStyle/>
          <a:p>
            <a:r>
              <a:rPr lang="en-US" dirty="0"/>
              <a:t>WBS Level 4		AY K$</a:t>
            </a:r>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81595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Estimate</a:t>
            </a:r>
          </a:p>
        </p:txBody>
      </p:sp>
      <p:sp>
        <p:nvSpPr>
          <p:cNvPr id="3" name="Content Placeholder 2"/>
          <p:cNvSpPr>
            <a:spLocks noGrp="1"/>
          </p:cNvSpPr>
          <p:nvPr>
            <p:ph idx="1"/>
          </p:nvPr>
        </p:nvSpPr>
        <p:spPr>
          <a:xfrm>
            <a:off x="133350" y="1043047"/>
            <a:ext cx="8782050" cy="595254"/>
          </a:xfrm>
        </p:spPr>
        <p:txBody>
          <a:bodyPr/>
          <a:lstStyle/>
          <a:p>
            <a:r>
              <a:rPr lang="en-US" dirty="0" smtClean="0"/>
              <a:t>All equipment based on existing designs and equipment on hand but need final design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935163"/>
            <a:ext cx="7224713"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64271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Type</a:t>
            </a:r>
            <a:endParaRPr lang="en-US" dirty="0"/>
          </a:p>
        </p:txBody>
      </p:sp>
      <p:sp>
        <p:nvSpPr>
          <p:cNvPr id="3" name="Content Placeholder 2"/>
          <p:cNvSpPr>
            <a:spLocks noGrp="1"/>
          </p:cNvSpPr>
          <p:nvPr>
            <p:ph idx="1"/>
          </p:nvPr>
        </p:nvSpPr>
        <p:spPr>
          <a:xfrm>
            <a:off x="228600" y="1043046"/>
            <a:ext cx="8672513" cy="861953"/>
          </a:xfrm>
        </p:spPr>
        <p:txBody>
          <a:bodyPr/>
          <a:lstStyle/>
          <a:p>
            <a:r>
              <a:rPr lang="en-US" dirty="0" smtClean="0"/>
              <a:t>Material Cost driven by two large items: Copper &amp; Dumps</a:t>
            </a:r>
          </a:p>
          <a:p>
            <a:r>
              <a:rPr lang="en-US" dirty="0" smtClean="0"/>
              <a:t>Labor driven by detail design and Dump Switch Construction</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7" t="268" r="497" b="268"/>
          <a:stretch/>
        </p:blipFill>
        <p:spPr bwMode="auto">
          <a:xfrm>
            <a:off x="1346050" y="2587384"/>
            <a:ext cx="5624094" cy="371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99416" y="2237125"/>
            <a:ext cx="7630184" cy="461665"/>
          </a:xfrm>
          <a:prstGeom prst="rect">
            <a:avLst/>
          </a:prstGeom>
        </p:spPr>
        <p:txBody>
          <a:bodyPr wrap="square">
            <a:spAutoFit/>
          </a:bodyPr>
          <a:lstStyle/>
          <a:p>
            <a:r>
              <a:rPr lang="en-US" dirty="0"/>
              <a:t>Resource Type		AY K$		</a:t>
            </a:r>
            <a:r>
              <a:rPr lang="en-US" dirty="0" smtClean="0"/>
              <a:t>475.04.06</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57158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MATERIALS</a:t>
            </a:r>
            <a:endParaRPr lang="en-US" dirty="0"/>
          </a:p>
        </p:txBody>
      </p:sp>
      <p:sp>
        <p:nvSpPr>
          <p:cNvPr id="3" name="Content Placeholder 2"/>
          <p:cNvSpPr>
            <a:spLocks noGrp="1"/>
          </p:cNvSpPr>
          <p:nvPr>
            <p:ph idx="1"/>
          </p:nvPr>
        </p:nvSpPr>
        <p:spPr>
          <a:xfrm>
            <a:off x="228600" y="1043047"/>
            <a:ext cx="8672513" cy="803006"/>
          </a:xfrm>
        </p:spPr>
        <p:txBody>
          <a:bodyPr/>
          <a:lstStyle/>
          <a:p>
            <a:r>
              <a:rPr lang="en-US" dirty="0" smtClean="0"/>
              <a:t>Detailed design first followed by construction then we need a building to install equipment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 t="508" r="472" b="508"/>
          <a:stretch/>
        </p:blipFill>
        <p:spPr bwMode="auto">
          <a:xfrm>
            <a:off x="1155940" y="2309621"/>
            <a:ext cx="6431023" cy="39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4119" y="1859466"/>
            <a:ext cx="7202219" cy="461665"/>
          </a:xfrm>
          <a:prstGeom prst="rect">
            <a:avLst/>
          </a:prstGeom>
        </p:spPr>
        <p:txBody>
          <a:bodyPr wrap="square">
            <a:spAutoFit/>
          </a:bodyPr>
          <a:lstStyle/>
          <a:p>
            <a:r>
              <a:rPr lang="en-US" dirty="0"/>
              <a:t>Labor / Material Breakdown		AY K$		</a:t>
            </a:r>
            <a:r>
              <a:rPr lang="en-US" dirty="0" smtClean="0"/>
              <a:t>        Budget</a:t>
            </a:r>
            <a:endParaRPr lang="en-US" dirty="0"/>
          </a:p>
        </p:txBody>
      </p:sp>
      <p:sp>
        <p:nvSpPr>
          <p:cNvPr id="8" name="Footer Placeholder 7"/>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450216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FTE's by Discipline</a:t>
            </a:r>
          </a:p>
        </p:txBody>
      </p:sp>
      <p:sp>
        <p:nvSpPr>
          <p:cNvPr id="3" name="Content Placeholder 2"/>
          <p:cNvSpPr>
            <a:spLocks noGrp="1"/>
          </p:cNvSpPr>
          <p:nvPr>
            <p:ph idx="1"/>
          </p:nvPr>
        </p:nvSpPr>
        <p:spPr>
          <a:xfrm>
            <a:off x="228600" y="1043047"/>
            <a:ext cx="8672513" cy="803006"/>
          </a:xfrm>
        </p:spPr>
        <p:txBody>
          <a:bodyPr/>
          <a:lstStyle/>
          <a:p>
            <a:r>
              <a:rPr lang="en-US" dirty="0" smtClean="0"/>
              <a:t>Detailed design to be completed then Tech will assemble and install in Service Building</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0" t="1167" r="770" b="1167"/>
          <a:stretch/>
        </p:blipFill>
        <p:spPr bwMode="auto">
          <a:xfrm>
            <a:off x="1285875" y="2383976"/>
            <a:ext cx="6572250"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88521" y="1922311"/>
            <a:ext cx="6969605" cy="461665"/>
          </a:xfrm>
          <a:prstGeom prst="rect">
            <a:avLst/>
          </a:prstGeom>
        </p:spPr>
        <p:txBody>
          <a:bodyPr wrap="square">
            <a:spAutoFit/>
          </a:bodyPr>
          <a:lstStyle/>
          <a:p>
            <a:r>
              <a:rPr lang="en-US" dirty="0"/>
              <a:t>FTEs by Discipline		</a:t>
            </a:r>
            <a:r>
              <a:rPr lang="en-US" dirty="0" smtClean="0"/>
              <a:t>        FTEs</a:t>
            </a:r>
            <a:r>
              <a:rPr lang="en-US" dirty="0"/>
              <a:t>	</a:t>
            </a:r>
            <a:r>
              <a:rPr lang="en-US" dirty="0" smtClean="0"/>
              <a:t>          </a:t>
            </a:r>
            <a:r>
              <a:rPr lang="en-US" dirty="0"/>
              <a:t>		</a:t>
            </a:r>
            <a:r>
              <a:rPr lang="en-US" dirty="0" smtClean="0"/>
              <a:t>   Budget</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3327785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Table</a:t>
            </a:r>
            <a:endParaRPr lang="en-US" dirty="0"/>
          </a:p>
        </p:txBody>
      </p:sp>
      <p:sp>
        <p:nvSpPr>
          <p:cNvPr id="3" name="Content Placeholder 2"/>
          <p:cNvSpPr>
            <a:spLocks noGrp="1"/>
          </p:cNvSpPr>
          <p:nvPr>
            <p:ph idx="1"/>
          </p:nvPr>
        </p:nvSpPr>
        <p:spPr>
          <a:xfrm>
            <a:off x="228600" y="1055746"/>
            <a:ext cx="8672513" cy="4987867"/>
          </a:xfrm>
        </p:spPr>
        <p:txBody>
          <a:bodyPr/>
          <a:lstStyle/>
          <a:p>
            <a:r>
              <a:rPr lang="en-US" dirty="0" smtClean="0"/>
              <a:t>Most of the labor consumed doing detailed design because we have equipment on hand and the new construction of equipment will be based on existing designs.</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 y="2304299"/>
            <a:ext cx="8927241" cy="240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83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3" name="Rectangle 42"/>
          <p:cNvSpPr/>
          <p:nvPr/>
        </p:nvSpPr>
        <p:spPr>
          <a:xfrm>
            <a:off x="9258" y="5025415"/>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214429977"/>
              </p:ext>
            </p:extLst>
          </p:nvPr>
        </p:nvGraphicFramePr>
        <p:xfrm>
          <a:off x="9259" y="5130666"/>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45" name="Rectangle 44"/>
          <p:cNvSpPr/>
          <p:nvPr/>
        </p:nvSpPr>
        <p:spPr>
          <a:xfrm>
            <a:off x="9258" y="5025415"/>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34929" y="5361852"/>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1835731" y="41015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19731" y="41078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08969" y="410363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1218619" y="41142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326331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428566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301669" y="41269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334857" y="41015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70654" y="5996465"/>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56" name="Diamond 55"/>
          <p:cNvSpPr>
            <a:spLocks noChangeAspect="1"/>
          </p:cNvSpPr>
          <p:nvPr/>
        </p:nvSpPr>
        <p:spPr>
          <a:xfrm>
            <a:off x="1242488" y="5770855"/>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16200000" flipV="1">
            <a:off x="-889702" y="3539558"/>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Diamond 57"/>
          <p:cNvSpPr>
            <a:spLocks noChangeAspect="1"/>
          </p:cNvSpPr>
          <p:nvPr/>
        </p:nvSpPr>
        <p:spPr>
          <a:xfrm>
            <a:off x="1626731" y="5768361"/>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V="1">
            <a:off x="-505459" y="3537064"/>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66455" y="898015"/>
            <a:ext cx="1339850" cy="307777"/>
          </a:xfrm>
          <a:prstGeom prst="rect">
            <a:avLst/>
          </a:prstGeom>
          <a:noFill/>
        </p:spPr>
        <p:txBody>
          <a:bodyPr wrap="square" rtlCol="0">
            <a:spAutoFit/>
          </a:bodyPr>
          <a:lstStyle/>
          <a:p>
            <a:pPr algn="ctr"/>
            <a:r>
              <a:rPr lang="en-US" sz="1400" dirty="0" smtClean="0"/>
              <a:t>CD-3a</a:t>
            </a:r>
          </a:p>
        </p:txBody>
      </p:sp>
      <p:sp>
        <p:nvSpPr>
          <p:cNvPr id="61" name="TextBox 60"/>
          <p:cNvSpPr txBox="1"/>
          <p:nvPr/>
        </p:nvSpPr>
        <p:spPr>
          <a:xfrm>
            <a:off x="1127125" y="905398"/>
            <a:ext cx="1339850" cy="307777"/>
          </a:xfrm>
          <a:prstGeom prst="rect">
            <a:avLst/>
          </a:prstGeom>
          <a:noFill/>
        </p:spPr>
        <p:txBody>
          <a:bodyPr wrap="square" rtlCol="0">
            <a:spAutoFit/>
          </a:bodyPr>
          <a:lstStyle/>
          <a:p>
            <a:pPr algn="ctr"/>
            <a:r>
              <a:rPr lang="en-US" sz="1400" dirty="0" smtClean="0"/>
              <a:t>CD-2/3b</a:t>
            </a:r>
          </a:p>
        </p:txBody>
      </p:sp>
      <p:sp>
        <p:nvSpPr>
          <p:cNvPr id="62" name="TextBox 61"/>
          <p:cNvSpPr txBox="1"/>
          <p:nvPr/>
        </p:nvSpPr>
        <p:spPr>
          <a:xfrm>
            <a:off x="7412311" y="905398"/>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63" name="Straight Connector 62"/>
          <p:cNvCxnSpPr/>
          <p:nvPr/>
        </p:nvCxnSpPr>
        <p:spPr>
          <a:xfrm rot="5400000">
            <a:off x="2247319" y="410359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997513" y="4384368"/>
            <a:ext cx="4285976"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Prototypes and Construction</a:t>
            </a:r>
            <a:endParaRPr lang="en-US" sz="1200" dirty="0">
              <a:solidFill>
                <a:srgbClr val="000000"/>
              </a:solidFill>
              <a:latin typeface="Calibri"/>
              <a:cs typeface="Calibri"/>
            </a:endParaRPr>
          </a:p>
        </p:txBody>
      </p:sp>
      <p:sp>
        <p:nvSpPr>
          <p:cNvPr id="65" name="Rectangle 64"/>
          <p:cNvSpPr/>
          <p:nvPr/>
        </p:nvSpPr>
        <p:spPr>
          <a:xfrm>
            <a:off x="3006729" y="5085664"/>
            <a:ext cx="3894640"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Accelerator and Beamline Construction </a:t>
            </a:r>
            <a:endParaRPr lang="en-US" sz="1200" dirty="0">
              <a:solidFill>
                <a:srgbClr val="000000"/>
              </a:solidFill>
              <a:latin typeface="Calibri"/>
              <a:cs typeface="Calibri"/>
            </a:endParaRPr>
          </a:p>
        </p:txBody>
      </p:sp>
      <p:sp>
        <p:nvSpPr>
          <p:cNvPr id="66" name="Diamond 65"/>
          <p:cNvSpPr>
            <a:spLocks noChangeAspect="1"/>
          </p:cNvSpPr>
          <p:nvPr/>
        </p:nvSpPr>
        <p:spPr>
          <a:xfrm>
            <a:off x="7628264" y="5743548"/>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16200000" flipV="1">
            <a:off x="5496074" y="3512251"/>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598386" y="2678360"/>
            <a:ext cx="3149600"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69" name="Rectangle 68"/>
          <p:cNvSpPr/>
          <p:nvPr/>
        </p:nvSpPr>
        <p:spPr>
          <a:xfrm>
            <a:off x="6227767" y="3145529"/>
            <a:ext cx="1382438"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Installation and Commissioning</a:t>
            </a:r>
            <a:endParaRPr lang="en-US" sz="1200" dirty="0">
              <a:solidFill>
                <a:srgbClr val="000000"/>
              </a:solidFill>
              <a:latin typeface="Calibri"/>
              <a:cs typeface="Calibri"/>
            </a:endParaRPr>
          </a:p>
        </p:txBody>
      </p:sp>
      <p:sp>
        <p:nvSpPr>
          <p:cNvPr id="70" name="6-Point Star 69"/>
          <p:cNvSpPr>
            <a:spLocks noChangeAspect="1"/>
          </p:cNvSpPr>
          <p:nvPr/>
        </p:nvSpPr>
        <p:spPr>
          <a:xfrm>
            <a:off x="7531063" y="1657153"/>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6803764" y="1452127"/>
            <a:ext cx="903951" cy="246221"/>
          </a:xfrm>
          <a:prstGeom prst="rect">
            <a:avLst/>
          </a:prstGeom>
          <a:noFill/>
        </p:spPr>
        <p:txBody>
          <a:bodyPr wrap="none" rtlCol="0">
            <a:spAutoFit/>
          </a:bodyPr>
          <a:lstStyle/>
          <a:p>
            <a:r>
              <a:rPr lang="en-US" sz="1000" dirty="0" smtClean="0"/>
              <a:t>KPPs Satisfied</a:t>
            </a:r>
            <a:endParaRPr lang="en-US" sz="1000" dirty="0"/>
          </a:p>
        </p:txBody>
      </p:sp>
      <p:sp>
        <p:nvSpPr>
          <p:cNvPr id="73" name="Rectangle 72"/>
          <p:cNvSpPr/>
          <p:nvPr/>
        </p:nvSpPr>
        <p:spPr>
          <a:xfrm>
            <a:off x="2133913" y="2275349"/>
            <a:ext cx="4466642" cy="3365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Fabrication and QA</a:t>
            </a:r>
            <a:endParaRPr lang="en-US" sz="1200" dirty="0">
              <a:solidFill>
                <a:srgbClr val="000000"/>
              </a:solidFill>
              <a:latin typeface="Calibri"/>
              <a:cs typeface="Calibri"/>
            </a:endParaRPr>
          </a:p>
        </p:txBody>
      </p:sp>
      <p:sp>
        <p:nvSpPr>
          <p:cNvPr id="75" name="Rectangle 74"/>
          <p:cNvSpPr/>
          <p:nvPr/>
        </p:nvSpPr>
        <p:spPr>
          <a:xfrm>
            <a:off x="9260" y="1840033"/>
            <a:ext cx="2988253" cy="336137"/>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Design/Prototypes</a:t>
            </a:r>
            <a:endParaRPr lang="en-US" sz="1200" dirty="0">
              <a:solidFill>
                <a:srgbClr val="000000"/>
              </a:solidFill>
              <a:latin typeface="Calibri"/>
              <a:cs typeface="Calibri"/>
            </a:endParaRPr>
          </a:p>
        </p:txBody>
      </p:sp>
      <p:sp>
        <p:nvSpPr>
          <p:cNvPr id="76" name="Rectangle 75"/>
          <p:cNvSpPr/>
          <p:nvPr/>
        </p:nvSpPr>
        <p:spPr>
          <a:xfrm>
            <a:off x="6901369" y="5022248"/>
            <a:ext cx="1021273"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Accelerator Commissioning (off Project)</a:t>
            </a:r>
            <a:endParaRPr lang="en-US" sz="1000" dirty="0">
              <a:solidFill>
                <a:srgbClr val="000000"/>
              </a:solidFill>
              <a:latin typeface="Calibri"/>
              <a:cs typeface="Calibri"/>
            </a:endParaRPr>
          </a:p>
        </p:txBody>
      </p:sp>
      <p:sp>
        <p:nvSpPr>
          <p:cNvPr id="37" name="Diamond 36"/>
          <p:cNvSpPr>
            <a:spLocks noChangeAspect="1"/>
          </p:cNvSpPr>
          <p:nvPr/>
        </p:nvSpPr>
        <p:spPr>
          <a:xfrm>
            <a:off x="2880315" y="5768362"/>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16200000" flipV="1">
            <a:off x="748125" y="3537065"/>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328854" y="898015"/>
            <a:ext cx="1339850" cy="307777"/>
          </a:xfrm>
          <a:prstGeom prst="rect">
            <a:avLst/>
          </a:prstGeom>
          <a:noFill/>
        </p:spPr>
        <p:txBody>
          <a:bodyPr wrap="square" rtlCol="0">
            <a:spAutoFit/>
          </a:bodyPr>
          <a:lstStyle/>
          <a:p>
            <a:pPr algn="ctr"/>
            <a:r>
              <a:rPr lang="en-US" sz="1400" dirty="0" smtClean="0"/>
              <a:t>CD-3c</a:t>
            </a:r>
          </a:p>
        </p:txBody>
      </p:sp>
      <p:sp>
        <p:nvSpPr>
          <p:cNvPr id="72" name="Rectangle 71"/>
          <p:cNvSpPr/>
          <p:nvPr/>
        </p:nvSpPr>
        <p:spPr>
          <a:xfrm>
            <a:off x="1364180" y="1342182"/>
            <a:ext cx="2822651"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Fabricate and  QA Superconductor</a:t>
            </a:r>
            <a:endParaRPr lang="en-US" sz="1000" dirty="0">
              <a:solidFill>
                <a:schemeClr val="tx1"/>
              </a:solidFill>
              <a:latin typeface="Calibri"/>
              <a:cs typeface="Calibri"/>
            </a:endParaRPr>
          </a:p>
        </p:txBody>
      </p:sp>
      <p:sp>
        <p:nvSpPr>
          <p:cNvPr id="74" name="Rectangle 73"/>
          <p:cNvSpPr/>
          <p:nvPr/>
        </p:nvSpPr>
        <p:spPr>
          <a:xfrm>
            <a:off x="1826462" y="2620364"/>
            <a:ext cx="1568450" cy="41148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Detector Hall Construction</a:t>
            </a:r>
            <a:endParaRPr lang="en-US" sz="1000" dirty="0">
              <a:solidFill>
                <a:srgbClr val="000000"/>
              </a:solidFill>
              <a:latin typeface="Calibri"/>
              <a:cs typeface="Calibri"/>
            </a:endParaRPr>
          </a:p>
        </p:txBody>
      </p:sp>
      <p:sp>
        <p:nvSpPr>
          <p:cNvPr id="41" name="Rectangle 40"/>
          <p:cNvSpPr/>
          <p:nvPr/>
        </p:nvSpPr>
        <p:spPr>
          <a:xfrm>
            <a:off x="7347458" y="4676468"/>
            <a:ext cx="262747"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3" name="TextBox 2"/>
          <p:cNvSpPr txBox="1"/>
          <p:nvPr/>
        </p:nvSpPr>
        <p:spPr>
          <a:xfrm>
            <a:off x="5979437" y="4785016"/>
            <a:ext cx="1428747" cy="246221"/>
          </a:xfrm>
          <a:prstGeom prst="rect">
            <a:avLst/>
          </a:prstGeom>
          <a:noFill/>
        </p:spPr>
        <p:txBody>
          <a:bodyPr wrap="none" rtlCol="0">
            <a:spAutoFit/>
          </a:bodyPr>
          <a:lstStyle/>
          <a:p>
            <a:r>
              <a:rPr lang="en-US" sz="1000" dirty="0" smtClean="0"/>
              <a:t>Cosmic Ray System Test</a:t>
            </a:r>
            <a:endParaRPr lang="en-US" sz="1000" dirty="0"/>
          </a:p>
        </p:txBody>
      </p:sp>
      <p:sp>
        <p:nvSpPr>
          <p:cNvPr id="42" name="Rectangle 41"/>
          <p:cNvSpPr/>
          <p:nvPr/>
        </p:nvSpPr>
        <p:spPr>
          <a:xfrm>
            <a:off x="3612482" y="3876891"/>
            <a:ext cx="3041754" cy="458834"/>
          </a:xfrm>
          <a:prstGeom prst="rect">
            <a:avLst/>
          </a:prstGeom>
          <a:gradFill flip="none" rotWithShape="1">
            <a:gsLst>
              <a:gs pos="69000">
                <a:schemeClr val="accent3">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Power Supply Construction Installation &amp;Testing</a:t>
            </a:r>
            <a:endParaRPr lang="en-US" sz="1200" dirty="0">
              <a:solidFill>
                <a:srgbClr val="000000"/>
              </a:solidFill>
              <a:latin typeface="Calibri"/>
              <a:cs typeface="Calibri"/>
            </a:endParaRPr>
          </a:p>
        </p:txBody>
      </p:sp>
      <p:sp>
        <p:nvSpPr>
          <p:cNvPr id="77" name="Rectangle 76"/>
          <p:cNvSpPr/>
          <p:nvPr/>
        </p:nvSpPr>
        <p:spPr>
          <a:xfrm>
            <a:off x="2047660" y="3431147"/>
            <a:ext cx="2559269" cy="445744"/>
          </a:xfrm>
          <a:prstGeom prst="rect">
            <a:avLst/>
          </a:prstGeom>
          <a:gradFill flip="none" rotWithShape="1">
            <a:gsLst>
              <a:gs pos="51000">
                <a:schemeClr val="accent3">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Power Supply Design</a:t>
            </a:r>
            <a:endParaRPr lang="en-US" sz="1200" dirty="0">
              <a:solidFill>
                <a:srgbClr val="000000"/>
              </a:solidFill>
              <a:latin typeface="Calibri"/>
              <a:cs typeface="Calibri"/>
            </a:endParaRPr>
          </a:p>
        </p:txBody>
      </p:sp>
      <p:sp>
        <p:nvSpPr>
          <p:cNvPr id="78" name="Rectangle 77"/>
          <p:cNvSpPr/>
          <p:nvPr/>
        </p:nvSpPr>
        <p:spPr>
          <a:xfrm>
            <a:off x="4608518" y="3431147"/>
            <a:ext cx="796407" cy="445744"/>
          </a:xfrm>
          <a:prstGeom prst="rect">
            <a:avLst/>
          </a:prstGeom>
          <a:gradFill flip="none" rotWithShape="1">
            <a:gsLst>
              <a:gs pos="51000">
                <a:schemeClr val="accent3">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Materials</a:t>
            </a:r>
            <a:endParaRPr lang="en-US" sz="1200" dirty="0">
              <a:solidFill>
                <a:srgbClr val="000000"/>
              </a:solidFill>
              <a:latin typeface="Calibri"/>
              <a:cs typeface="Calibri"/>
            </a:endParaRPr>
          </a:p>
        </p:txBody>
      </p:sp>
      <p:sp>
        <p:nvSpPr>
          <p:cNvPr id="4" name="Footer Placeholder 3"/>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5" name="Date Placeholder 4"/>
          <p:cNvSpPr>
            <a:spLocks noGrp="1"/>
          </p:cNvSpPr>
          <p:nvPr>
            <p:ph type="dt" sz="half" idx="10"/>
          </p:nvPr>
        </p:nvSpPr>
        <p:spPr/>
        <p:txBody>
          <a:bodyPr/>
          <a:lstStyle/>
          <a:p>
            <a:pPr>
              <a:defRPr/>
            </a:pPr>
            <a:r>
              <a:rPr lang="en-US" smtClean="0"/>
              <a:t>October 21-24, 2014</a:t>
            </a:r>
            <a:endParaRPr lang="en-US" dirty="0"/>
          </a:p>
        </p:txBody>
      </p:sp>
      <p:sp>
        <p:nvSpPr>
          <p:cNvPr id="79" name="Diamond 78"/>
          <p:cNvSpPr>
            <a:spLocks noChangeAspect="1"/>
          </p:cNvSpPr>
          <p:nvPr/>
        </p:nvSpPr>
        <p:spPr>
          <a:xfrm>
            <a:off x="1930502" y="4010546"/>
            <a:ext cx="234315" cy="234315"/>
          </a:xfrm>
          <a:prstGeom prst="diamond">
            <a:avLst/>
          </a:prstGeom>
          <a:solidFill>
            <a:srgbClr val="7030A0"/>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1490135" y="4492628"/>
            <a:ext cx="1296921" cy="584775"/>
          </a:xfrm>
          <a:prstGeom prst="rect">
            <a:avLst/>
          </a:prstGeom>
          <a:noFill/>
        </p:spPr>
        <p:txBody>
          <a:bodyPr wrap="square" rtlCol="0">
            <a:spAutoFit/>
          </a:bodyPr>
          <a:lstStyle/>
          <a:p>
            <a:r>
              <a:rPr lang="en-US" sz="1600" dirty="0" smtClean="0"/>
              <a:t>Final Design Procurement</a:t>
            </a:r>
            <a:endParaRPr lang="en-US" sz="1600" dirty="0"/>
          </a:p>
        </p:txBody>
      </p:sp>
      <p:sp>
        <p:nvSpPr>
          <p:cNvPr id="80" name="Diamond 79"/>
          <p:cNvSpPr>
            <a:spLocks noChangeAspect="1"/>
          </p:cNvSpPr>
          <p:nvPr/>
        </p:nvSpPr>
        <p:spPr>
          <a:xfrm>
            <a:off x="5287767" y="3196831"/>
            <a:ext cx="234315" cy="234315"/>
          </a:xfrm>
          <a:prstGeom prst="diamond">
            <a:avLst/>
          </a:prstGeom>
          <a:solidFill>
            <a:srgbClr val="7030A0"/>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698146" y="3061815"/>
            <a:ext cx="1568827" cy="369332"/>
          </a:xfrm>
          <a:prstGeom prst="rect">
            <a:avLst/>
          </a:prstGeom>
          <a:noFill/>
        </p:spPr>
        <p:txBody>
          <a:bodyPr wrap="none" rtlCol="0">
            <a:spAutoFit/>
          </a:bodyPr>
          <a:lstStyle/>
          <a:p>
            <a:r>
              <a:rPr lang="en-US" sz="1800" dirty="0" smtClean="0"/>
              <a:t>Building Ready</a:t>
            </a:r>
            <a:endParaRPr lang="en-US" sz="1800" dirty="0"/>
          </a:p>
        </p:txBody>
      </p:sp>
    </p:spTree>
    <p:extLst>
      <p:ext uri="{BB962C8B-B14F-4D97-AF65-F5344CB8AC3E}">
        <p14:creationId xmlns:p14="http://schemas.microsoft.com/office/powerpoint/2010/main" val="390029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By reusing existing power supplies most of the large dollar and long lead time items are on hand.</a:t>
            </a:r>
          </a:p>
          <a:p>
            <a:pPr lvl="1"/>
            <a:r>
              <a:rPr lang="en-US" dirty="0" smtClean="0"/>
              <a:t>We will not be able to move equipment until we have the service building constructed.</a:t>
            </a:r>
          </a:p>
          <a:p>
            <a:pPr lvl="1"/>
            <a:r>
              <a:rPr lang="en-US" dirty="0" smtClean="0"/>
              <a:t>We will need to coordinate the installation in the building with other large equipment being installed.</a:t>
            </a:r>
          </a:p>
          <a:p>
            <a:r>
              <a:rPr lang="en-US" dirty="0" smtClean="0"/>
              <a:t>The major cost in both M&amp;S and Labor will be spend on constructing new Dump Switches and Bus work.</a:t>
            </a:r>
          </a:p>
          <a:p>
            <a:r>
              <a:rPr lang="en-US" dirty="0" smtClean="0"/>
              <a:t>We are ready to move forward on the final design.</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03563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Supplies Components being used</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pic>
        <p:nvPicPr>
          <p:cNvPr id="1026" name="Picture 2" descr="Y:\projects\Mu2e\Solenoid_Power_Supplies\Power Supplies\Photos\P626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109" y="956930"/>
            <a:ext cx="3289004" cy="2466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6985" y="3434316"/>
            <a:ext cx="3134128" cy="461665"/>
          </a:xfrm>
          <a:prstGeom prst="rect">
            <a:avLst/>
          </a:prstGeom>
          <a:noFill/>
        </p:spPr>
        <p:txBody>
          <a:bodyPr wrap="none" rtlCol="0">
            <a:spAutoFit/>
          </a:bodyPr>
          <a:lstStyle/>
          <a:p>
            <a:r>
              <a:rPr lang="en-US" dirty="0" smtClean="0"/>
              <a:t>Electronic Dump Switch</a:t>
            </a:r>
            <a:endParaRPr lang="en-US" dirty="0"/>
          </a:p>
        </p:txBody>
      </p:sp>
      <p:pic>
        <p:nvPicPr>
          <p:cNvPr id="1027" name="Picture 3" descr="Y:\projects\Mu2e\Solenoid_Power_Supplies\Power Supplies\Photos\P906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8558"/>
            <a:ext cx="4224672" cy="31685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r>
              <a:rPr lang="en-US" dirty="0" smtClean="0"/>
              <a:t>375kW supplies for PS &amp; DS</a:t>
            </a:r>
            <a:endParaRPr lang="en-US" dirty="0"/>
          </a:p>
        </p:txBody>
      </p:sp>
      <p:pic>
        <p:nvPicPr>
          <p:cNvPr id="1028" name="Picture 4" descr="Y:\projects\Mu2e\Solenoid_Power_Supplies\Power Supplies\Photos\TS Coil Inver Power\P8290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993" r="6993"/>
          <a:stretch/>
        </p:blipFill>
        <p:spPr bwMode="auto">
          <a:xfrm>
            <a:off x="4331949" y="3895981"/>
            <a:ext cx="2560320" cy="2365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8053" y="5228314"/>
            <a:ext cx="2712666" cy="830997"/>
          </a:xfrm>
          <a:prstGeom prst="rect">
            <a:avLst/>
          </a:prstGeom>
          <a:noFill/>
        </p:spPr>
        <p:txBody>
          <a:bodyPr wrap="square" rtlCol="0">
            <a:spAutoFit/>
          </a:bodyPr>
          <a:lstStyle/>
          <a:p>
            <a:r>
              <a:rPr lang="en-US" dirty="0" smtClean="0"/>
              <a:t>50kW supply system for </a:t>
            </a:r>
            <a:r>
              <a:rPr lang="en-US" dirty="0" err="1" smtClean="0"/>
              <a:t>TSx</a:t>
            </a:r>
            <a:endParaRPr lang="en-US" dirty="0"/>
          </a:p>
        </p:txBody>
      </p:sp>
    </p:spTree>
    <p:extLst>
      <p:ext uri="{BB962C8B-B14F-4D97-AF65-F5344CB8AC3E}">
        <p14:creationId xmlns:p14="http://schemas.microsoft.com/office/powerpoint/2010/main" val="376942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Power Supply Team</a:t>
            </a:r>
            <a:endParaRPr lang="en-US" dirty="0"/>
          </a:p>
        </p:txBody>
      </p:sp>
      <p:sp>
        <p:nvSpPr>
          <p:cNvPr id="3" name="Content Placeholder 2"/>
          <p:cNvSpPr>
            <a:spLocks noGrp="1"/>
          </p:cNvSpPr>
          <p:nvPr>
            <p:ph idx="1"/>
          </p:nvPr>
        </p:nvSpPr>
        <p:spPr/>
        <p:txBody>
          <a:bodyPr/>
          <a:lstStyle/>
          <a:p>
            <a:r>
              <a:rPr lang="en-US" dirty="0" smtClean="0"/>
              <a:t>Steven Hays – L3 Manager Magnet Power Supplies</a:t>
            </a:r>
          </a:p>
          <a:p>
            <a:pPr lvl="1"/>
            <a:r>
              <a:rPr lang="en-US" sz="2000" dirty="0" smtClean="0"/>
              <a:t>38 years at </a:t>
            </a:r>
            <a:r>
              <a:rPr lang="en-US" sz="2000" dirty="0" err="1" smtClean="0"/>
              <a:t>Fermilab</a:t>
            </a:r>
            <a:r>
              <a:rPr lang="en-US" sz="2000" dirty="0" smtClean="0"/>
              <a:t> on Main Ring, </a:t>
            </a:r>
            <a:r>
              <a:rPr lang="en-US" sz="2000" dirty="0" err="1" smtClean="0"/>
              <a:t>TeV</a:t>
            </a:r>
            <a:r>
              <a:rPr lang="en-US" sz="2000" dirty="0"/>
              <a:t>, Main Injector, Proton </a:t>
            </a:r>
            <a:r>
              <a:rPr lang="en-US" sz="2000" dirty="0" smtClean="0"/>
              <a:t>Source, </a:t>
            </a:r>
            <a:r>
              <a:rPr lang="en-US" sz="2000" dirty="0" err="1" smtClean="0"/>
              <a:t>Pbar</a:t>
            </a:r>
            <a:r>
              <a:rPr lang="en-US" sz="2000" dirty="0" smtClean="0"/>
              <a:t>, Beam Line systems and now </a:t>
            </a:r>
            <a:r>
              <a:rPr lang="en-US" sz="2000" dirty="0" err="1" smtClean="0"/>
              <a:t>Muon</a:t>
            </a:r>
            <a:r>
              <a:rPr lang="en-US" sz="2000" dirty="0" smtClean="0"/>
              <a:t> Campus power supply systems.</a:t>
            </a:r>
          </a:p>
          <a:p>
            <a:pPr lvl="1"/>
            <a:r>
              <a:rPr lang="en-US" sz="2000" dirty="0" err="1" smtClean="0"/>
              <a:t>Tev</a:t>
            </a:r>
            <a:r>
              <a:rPr lang="en-US" sz="2000" dirty="0" smtClean="0"/>
              <a:t> Dump Switch lead designer, and </a:t>
            </a:r>
            <a:r>
              <a:rPr lang="en-US" sz="2000" dirty="0" err="1" smtClean="0"/>
              <a:t>TeV</a:t>
            </a:r>
            <a:r>
              <a:rPr lang="en-US" sz="2000" dirty="0" smtClean="0"/>
              <a:t> operation support</a:t>
            </a:r>
          </a:p>
          <a:p>
            <a:pPr lvl="1"/>
            <a:r>
              <a:rPr lang="en-US" sz="2000" dirty="0" err="1" smtClean="0"/>
              <a:t>Pbar</a:t>
            </a:r>
            <a:r>
              <a:rPr lang="en-US" sz="2000" dirty="0" smtClean="0"/>
              <a:t> pulsed power supplies</a:t>
            </a:r>
          </a:p>
          <a:p>
            <a:pPr lvl="1"/>
            <a:r>
              <a:rPr lang="en-US" sz="2000" dirty="0" smtClean="0"/>
              <a:t>Ramped power supplies for Main Injector</a:t>
            </a:r>
          </a:p>
          <a:p>
            <a:pPr lvl="1">
              <a:spcAft>
                <a:spcPts val="1200"/>
              </a:spcAft>
            </a:pPr>
            <a:r>
              <a:rPr lang="en-US" sz="2000" dirty="0" smtClean="0"/>
              <a:t>DC supplies for </a:t>
            </a:r>
            <a:r>
              <a:rPr lang="en-US" sz="2000" dirty="0" err="1" smtClean="0"/>
              <a:t>Muon</a:t>
            </a:r>
            <a:r>
              <a:rPr lang="en-US" sz="2000" dirty="0" smtClean="0"/>
              <a:t> Campus </a:t>
            </a:r>
          </a:p>
          <a:p>
            <a:r>
              <a:rPr lang="en-US" dirty="0" smtClean="0"/>
              <a:t>Engineering Group:</a:t>
            </a:r>
          </a:p>
          <a:p>
            <a:pPr lvl="1"/>
            <a:r>
              <a:rPr lang="en-US" dirty="0" smtClean="0"/>
              <a:t>Matt </a:t>
            </a:r>
            <a:r>
              <a:rPr lang="en-US" dirty="0" err="1" smtClean="0"/>
              <a:t>Kufer</a:t>
            </a:r>
            <a:r>
              <a:rPr lang="en-US" dirty="0" smtClean="0"/>
              <a:t>   Electrical Designer</a:t>
            </a:r>
          </a:p>
          <a:p>
            <a:pPr lvl="1"/>
            <a:r>
              <a:rPr lang="en-US" dirty="0" smtClean="0"/>
              <a:t>Ryan Crawford   AC Distribution Engineer</a:t>
            </a:r>
          </a:p>
          <a:p>
            <a:pPr lvl="1"/>
            <a:r>
              <a:rPr lang="en-US" dirty="0" smtClean="0"/>
              <a:t>5 electronic technicians </a:t>
            </a:r>
          </a:p>
          <a:p>
            <a:pPr lvl="1"/>
            <a:endParaRPr lang="en-US" dirty="0" smtClean="0"/>
          </a:p>
          <a:p>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611498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work before CD-3 </a:t>
            </a:r>
            <a:r>
              <a:rPr lang="en-US" sz="2400" dirty="0" smtClean="0"/>
              <a:t>extra detail</a:t>
            </a:r>
            <a:endParaRPr lang="en-US" dirty="0"/>
          </a:p>
        </p:txBody>
      </p:sp>
      <p:sp>
        <p:nvSpPr>
          <p:cNvPr id="3" name="Content Placeholder 2"/>
          <p:cNvSpPr>
            <a:spLocks noGrp="1"/>
          </p:cNvSpPr>
          <p:nvPr>
            <p:ph idx="1"/>
          </p:nvPr>
        </p:nvSpPr>
        <p:spPr/>
        <p:txBody>
          <a:bodyPr/>
          <a:lstStyle/>
          <a:p>
            <a:r>
              <a:rPr lang="en-US" dirty="0"/>
              <a:t>Detailed </a:t>
            </a:r>
            <a:r>
              <a:rPr lang="en-US" dirty="0" smtClean="0"/>
              <a:t>Control Cable Drawings</a:t>
            </a:r>
            <a:endParaRPr lang="en-US" dirty="0"/>
          </a:p>
          <a:p>
            <a:pPr lvl="1"/>
            <a:r>
              <a:rPr lang="en-US" dirty="0" smtClean="0"/>
              <a:t>Power Supply to Regulator/Controller</a:t>
            </a:r>
          </a:p>
          <a:p>
            <a:pPr lvl="1"/>
            <a:r>
              <a:rPr lang="en-US" dirty="0" smtClean="0"/>
              <a:t>Regulator/Controller to Quench Protection</a:t>
            </a:r>
          </a:p>
          <a:p>
            <a:pPr lvl="1"/>
            <a:r>
              <a:rPr lang="en-US" dirty="0" smtClean="0"/>
              <a:t>Dump Controller to Quench Protection</a:t>
            </a:r>
          </a:p>
          <a:p>
            <a:r>
              <a:rPr lang="en-US" dirty="0" smtClean="0"/>
              <a:t>Detailed </a:t>
            </a:r>
            <a:r>
              <a:rPr lang="en-US" dirty="0"/>
              <a:t>building layout</a:t>
            </a:r>
          </a:p>
          <a:p>
            <a:pPr lvl="1"/>
            <a:r>
              <a:rPr lang="en-US" dirty="0"/>
              <a:t>Power Supply, Filter and Dump Switch floor plan</a:t>
            </a:r>
          </a:p>
          <a:p>
            <a:pPr lvl="1"/>
            <a:r>
              <a:rPr lang="en-US" dirty="0"/>
              <a:t>Cable tray routing</a:t>
            </a:r>
          </a:p>
          <a:p>
            <a:pPr lvl="1"/>
            <a:r>
              <a:rPr lang="en-US" dirty="0"/>
              <a:t>Bus </a:t>
            </a:r>
            <a:r>
              <a:rPr lang="en-US"/>
              <a:t>Work </a:t>
            </a:r>
            <a:r>
              <a:rPr lang="en-US" smtClean="0"/>
              <a:t>routing</a:t>
            </a:r>
            <a:endParaRPr lang="en-US" dirty="0" smtClean="0"/>
          </a:p>
          <a:p>
            <a:r>
              <a:rPr lang="en-US" dirty="0" smtClean="0"/>
              <a:t>Detailed design work the common controls </a:t>
            </a:r>
          </a:p>
          <a:p>
            <a:pPr lvl="1"/>
            <a:r>
              <a:rPr lang="en-US" dirty="0" smtClean="0"/>
              <a:t>Water monitoring system that is common to all magnet loops.</a:t>
            </a:r>
          </a:p>
          <a:p>
            <a:pPr lvl="1"/>
            <a:r>
              <a:rPr lang="en-US" dirty="0" smtClean="0"/>
              <a:t>Independent overcurrent monitors for all loops.</a:t>
            </a:r>
          </a:p>
          <a:p>
            <a:pPr lvl="1"/>
            <a:r>
              <a:rPr lang="en-US" dirty="0" smtClean="0"/>
              <a:t>UPS system monitors.</a:t>
            </a:r>
          </a:p>
          <a:p>
            <a:pPr lvl="1"/>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1312835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r>
              <a:rPr lang="en-US" sz="2400" dirty="0" smtClean="0"/>
              <a:t>  extra detail</a:t>
            </a:r>
            <a:endParaRPr lang="en-US" dirty="0"/>
          </a:p>
        </p:txBody>
      </p:sp>
      <p:sp>
        <p:nvSpPr>
          <p:cNvPr id="3" name="Content Placeholder 2"/>
          <p:cNvSpPr>
            <a:spLocks noGrp="1"/>
          </p:cNvSpPr>
          <p:nvPr>
            <p:ph idx="1"/>
          </p:nvPr>
        </p:nvSpPr>
        <p:spPr>
          <a:xfrm>
            <a:off x="161925" y="833496"/>
            <a:ext cx="8672513" cy="4987867"/>
          </a:xfrm>
        </p:spPr>
        <p:txBody>
          <a:bodyPr/>
          <a:lstStyle/>
          <a:p>
            <a:r>
              <a:rPr lang="en-US" dirty="0" smtClean="0"/>
              <a:t>The equipment being reused was part of the </a:t>
            </a:r>
            <a:r>
              <a:rPr lang="en-US" dirty="0" err="1" smtClean="0"/>
              <a:t>TeV</a:t>
            </a:r>
            <a:r>
              <a:rPr lang="en-US" dirty="0" smtClean="0"/>
              <a:t> in collider operation and maintained at a very high level so they are still valuable and usable</a:t>
            </a:r>
            <a:r>
              <a:rPr lang="en-US" sz="2000" dirty="0" smtClean="0"/>
              <a:t>.</a:t>
            </a:r>
          </a:p>
          <a:p>
            <a:pPr lvl="1"/>
            <a:r>
              <a:rPr lang="en-US" sz="1800" dirty="0" smtClean="0"/>
              <a:t>All regulation and control circuits were replaced with FNAL designs to improve the reliability early in operation.</a:t>
            </a:r>
            <a:endParaRPr lang="en-US" sz="1800" dirty="0"/>
          </a:p>
          <a:p>
            <a:r>
              <a:rPr lang="en-US" dirty="0" smtClean="0"/>
              <a:t>We will replace components that have limited life times</a:t>
            </a:r>
            <a:endParaRPr lang="en-US" dirty="0"/>
          </a:p>
          <a:p>
            <a:pPr lvl="1"/>
            <a:r>
              <a:rPr lang="en-US" sz="1800" dirty="0" smtClean="0"/>
              <a:t>Electrolytic Capacitors in all control circuits</a:t>
            </a:r>
            <a:endParaRPr lang="en-US" sz="1800" dirty="0"/>
          </a:p>
          <a:p>
            <a:pPr lvl="1"/>
            <a:r>
              <a:rPr lang="en-US" sz="1800" dirty="0" smtClean="0"/>
              <a:t>Electrolytic Capacitors in Filter bank</a:t>
            </a:r>
            <a:endParaRPr lang="en-US" sz="1800" dirty="0"/>
          </a:p>
          <a:p>
            <a:pPr lvl="1"/>
            <a:r>
              <a:rPr lang="en-US" sz="1800" dirty="0" smtClean="0"/>
              <a:t>Internal low level control power supplies </a:t>
            </a:r>
          </a:p>
          <a:p>
            <a:r>
              <a:rPr lang="en-US" dirty="0" smtClean="0"/>
              <a:t>Some modifications need to be done to the supplies to make them operate in two quadrant mode (+/- Voltage)</a:t>
            </a:r>
          </a:p>
          <a:p>
            <a:pPr lvl="1"/>
            <a:r>
              <a:rPr lang="en-US" sz="1800" dirty="0" smtClean="0"/>
              <a:t>We will install new proven design firing circuits for all the SCRs in the high current supplies to add the Bypass device.</a:t>
            </a:r>
          </a:p>
          <a:p>
            <a:pPr lvl="2"/>
            <a:r>
              <a:rPr lang="en-US" sz="1600" dirty="0" smtClean="0"/>
              <a:t>We will replace the existing 3 circuit boards with new four circuit boards.</a:t>
            </a:r>
          </a:p>
          <a:p>
            <a:r>
              <a:rPr lang="en-US" dirty="0" smtClean="0"/>
              <a:t>High current testing will be done in AD lab before installation.</a:t>
            </a:r>
          </a:p>
          <a:p>
            <a:endParaRPr lang="en-US" dirty="0"/>
          </a:p>
          <a:p>
            <a:pPr marL="0" indent="0">
              <a:buNone/>
            </a:pP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4138870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r>
              <a:rPr lang="en-US" sz="2400" dirty="0" smtClean="0"/>
              <a:t>  extra detail</a:t>
            </a:r>
            <a:endParaRPr lang="en-US" dirty="0"/>
          </a:p>
        </p:txBody>
      </p:sp>
      <p:sp>
        <p:nvSpPr>
          <p:cNvPr id="3" name="Content Placeholder 2"/>
          <p:cNvSpPr>
            <a:spLocks noGrp="1"/>
          </p:cNvSpPr>
          <p:nvPr>
            <p:ph idx="1"/>
          </p:nvPr>
        </p:nvSpPr>
        <p:spPr/>
        <p:txBody>
          <a:bodyPr/>
          <a:lstStyle/>
          <a:p>
            <a:r>
              <a:rPr lang="en-US" dirty="0" smtClean="0"/>
              <a:t>The risk for reusing the type of equipment is reasonable and low and not included in the risk registry.</a:t>
            </a:r>
          </a:p>
          <a:p>
            <a:pPr lvl="1"/>
            <a:r>
              <a:rPr lang="en-US" sz="2000" dirty="0" smtClean="0"/>
              <a:t>The Low Beta Systems operated at very close to the same level as they will in the experiment.</a:t>
            </a:r>
          </a:p>
          <a:p>
            <a:pPr lvl="1"/>
            <a:r>
              <a:rPr lang="en-US" sz="2000" dirty="0" smtClean="0"/>
              <a:t>The 375kW power supplies are designed to operate at 7,500 amps each and we will only use them at 6,114 for DS and 4,600 for PS (two in parallel).</a:t>
            </a:r>
          </a:p>
          <a:p>
            <a:pPr lvl="1"/>
            <a:r>
              <a:rPr lang="en-US" sz="2000" dirty="0" smtClean="0"/>
              <a:t>The </a:t>
            </a:r>
            <a:r>
              <a:rPr lang="en-US" sz="2000" dirty="0" err="1" smtClean="0"/>
              <a:t>TSx</a:t>
            </a:r>
            <a:r>
              <a:rPr lang="en-US" sz="2000" dirty="0" smtClean="0"/>
              <a:t> supplies will be 50kW supplies that are designed for 2,500 amp operation and will be used at 1,730 amps.</a:t>
            </a:r>
          </a:p>
          <a:p>
            <a:r>
              <a:rPr lang="en-US" dirty="0" smtClean="0"/>
              <a:t>We will be constructing new Dump Switches but they will be copies of a proven design used in the </a:t>
            </a:r>
            <a:r>
              <a:rPr lang="en-US" dirty="0" err="1" smtClean="0"/>
              <a:t>TeV</a:t>
            </a:r>
            <a:r>
              <a:rPr lang="en-US" dirty="0" smtClean="0"/>
              <a:t>.</a:t>
            </a:r>
          </a:p>
          <a:p>
            <a:r>
              <a:rPr lang="en-US" dirty="0" smtClean="0"/>
              <a:t>The trim power supplies are a new design but similar to other system used in the </a:t>
            </a:r>
            <a:r>
              <a:rPr lang="en-US" dirty="0" err="1" smtClean="0"/>
              <a:t>TeV</a:t>
            </a:r>
            <a:r>
              <a:rPr lang="en-US" dirty="0" smtClean="0"/>
              <a:t>. Magnetic coupling issues will need to be addressed during the detail design.</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3521048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r>
              <a:rPr lang="en-US" sz="2400" dirty="0" smtClean="0"/>
              <a:t>  Extra Details</a:t>
            </a:r>
            <a:endParaRPr lang="en-US" dirty="0"/>
          </a:p>
        </p:txBody>
      </p:sp>
      <p:sp>
        <p:nvSpPr>
          <p:cNvPr id="3" name="Content Placeholder 2"/>
          <p:cNvSpPr>
            <a:spLocks noGrp="1"/>
          </p:cNvSpPr>
          <p:nvPr>
            <p:ph idx="1"/>
          </p:nvPr>
        </p:nvSpPr>
        <p:spPr/>
        <p:txBody>
          <a:bodyPr/>
          <a:lstStyle/>
          <a:p>
            <a:r>
              <a:rPr lang="en-US" dirty="0" smtClean="0"/>
              <a:t>All of this equipment will require written Lock Out </a:t>
            </a:r>
            <a:r>
              <a:rPr lang="en-US" dirty="0" err="1" smtClean="0"/>
              <a:t>Tage</a:t>
            </a:r>
            <a:r>
              <a:rPr lang="en-US" dirty="0" smtClean="0"/>
              <a:t> Out “LOTO”s because we have multiple input power sources and stored energy in the magnets.</a:t>
            </a:r>
          </a:p>
          <a:p>
            <a:r>
              <a:rPr lang="en-US" dirty="0" smtClean="0"/>
              <a:t>The Power Supply, Filter and Dump Racks are all separate cabinets that will require interlocking in addition to the written LOTOs.</a:t>
            </a:r>
          </a:p>
          <a:p>
            <a:pPr lvl="1"/>
            <a:r>
              <a:rPr lang="en-US" dirty="0" smtClean="0"/>
              <a:t>These LOTOs will be written by AD E/E Support and be part of the department training and qualification process.</a:t>
            </a:r>
          </a:p>
          <a:p>
            <a:pPr lvl="1"/>
            <a:r>
              <a:rPr lang="en-US" dirty="0" smtClean="0"/>
              <a:t>On large Super Conducting load we normally manage access using a registered Key system to ensure that the systems are turned Off in a controlled way.  This Key system will defined by E/E support but issued by the Main Control Room in conjunction with Experiment Control Room.</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364900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t>
            </a:r>
            <a:r>
              <a:rPr lang="en-US" sz="2000" dirty="0" smtClean="0"/>
              <a:t>Magnet</a:t>
            </a:r>
            <a:r>
              <a:rPr lang="en-US" sz="2400" dirty="0" smtClean="0"/>
              <a:t> </a:t>
            </a:r>
            <a:r>
              <a:rPr lang="en-US" sz="2000" dirty="0" smtClean="0"/>
              <a:t>Systems</a:t>
            </a:r>
            <a:endParaRPr lang="en-US" dirty="0"/>
          </a:p>
        </p:txBody>
      </p:sp>
      <p:sp>
        <p:nvSpPr>
          <p:cNvPr id="3" name="Content Placeholder 2"/>
          <p:cNvSpPr>
            <a:spLocks noGrp="1"/>
          </p:cNvSpPr>
          <p:nvPr>
            <p:ph idx="1"/>
          </p:nvPr>
        </p:nvSpPr>
        <p:spPr>
          <a:xfrm>
            <a:off x="228600" y="1141171"/>
            <a:ext cx="8672513" cy="4834180"/>
          </a:xfrm>
        </p:spPr>
        <p:txBody>
          <a:bodyPr/>
          <a:lstStyle/>
          <a:p>
            <a:r>
              <a:rPr lang="en-US" sz="2000" dirty="0" smtClean="0"/>
              <a:t>Mu2e Power Supply Document 1237</a:t>
            </a:r>
          </a:p>
          <a:p>
            <a:pPr lvl="1"/>
            <a:r>
              <a:rPr lang="en-US" sz="1800" dirty="0" smtClean="0"/>
              <a:t>Four main loops</a:t>
            </a:r>
          </a:p>
          <a:p>
            <a:pPr lvl="1"/>
            <a:r>
              <a:rPr lang="en-US" sz="1800" dirty="0" smtClean="0"/>
              <a:t>Four trim loops, two on each TS magnet.</a:t>
            </a:r>
          </a:p>
          <a:p>
            <a:pPr lvl="1"/>
            <a:r>
              <a:rPr lang="en-US" sz="1800" dirty="0" smtClean="0"/>
              <a:t>Energy Extraction on all main loops.</a:t>
            </a:r>
          </a:p>
          <a:p>
            <a:pPr marL="0" indent="0">
              <a:buNone/>
            </a:pPr>
            <a:endParaRPr lang="en-US" sz="2000" dirty="0" smtClean="0"/>
          </a:p>
        </p:txBody>
      </p:sp>
      <p:graphicFrame>
        <p:nvGraphicFramePr>
          <p:cNvPr id="7" name="Table 6"/>
          <p:cNvGraphicFramePr>
            <a:graphicFrameLocks noGrp="1"/>
          </p:cNvGraphicFramePr>
          <p:nvPr>
            <p:extLst>
              <p:ext uri="{D42A27DB-BD31-4B8C-83A1-F6EECF244321}">
                <p14:modId xmlns:p14="http://schemas.microsoft.com/office/powerpoint/2010/main" val="115569771"/>
              </p:ext>
            </p:extLst>
          </p:nvPr>
        </p:nvGraphicFramePr>
        <p:xfrm>
          <a:off x="334161" y="3230718"/>
          <a:ext cx="8480426" cy="1695921"/>
        </p:xfrm>
        <a:graphic>
          <a:graphicData uri="http://schemas.openxmlformats.org/drawingml/2006/table">
            <a:tbl>
              <a:tblPr firstRow="1" firstCol="1" bandRow="1" bandCol="1">
                <a:effectLst>
                  <a:innerShdw blurRad="63500" dist="50800" dir="5400000">
                    <a:prstClr val="black">
                      <a:alpha val="50000"/>
                    </a:prstClr>
                  </a:innerShdw>
                </a:effectLst>
                <a:tableStyleId>{5C22544A-7EE6-4342-B048-85BDC9FD1C3A}</a:tableStyleId>
              </a:tblPr>
              <a:tblGrid>
                <a:gridCol w="2595720"/>
                <a:gridCol w="886737"/>
                <a:gridCol w="886737"/>
                <a:gridCol w="806124"/>
                <a:gridCol w="644899"/>
                <a:gridCol w="886737"/>
                <a:gridCol w="644899"/>
                <a:gridCol w="1128573"/>
              </a:tblGrid>
              <a:tr h="484549">
                <a:tc>
                  <a:txBody>
                    <a:bodyPr/>
                    <a:lstStyle/>
                    <a:p>
                      <a:pPr marL="0" marR="0">
                        <a:spcBef>
                          <a:spcPts val="0"/>
                        </a:spcBef>
                        <a:spcAft>
                          <a:spcPts val="0"/>
                        </a:spcAft>
                      </a:pPr>
                      <a:r>
                        <a:rPr lang="en-US" sz="1600" dirty="0">
                          <a:solidFill>
                            <a:schemeClr val="tx2">
                              <a:lumMod val="75000"/>
                            </a:schemeClr>
                          </a:solidFill>
                          <a:effectLst/>
                        </a:rPr>
                        <a:t>Parameter</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Unit</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PS</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TSu</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200" dirty="0">
                          <a:solidFill>
                            <a:schemeClr val="tx2">
                              <a:lumMod val="75000"/>
                            </a:schemeClr>
                          </a:solidFill>
                          <a:effectLst/>
                        </a:rPr>
                        <a:t>TSTU x2</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TSd</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200" dirty="0">
                          <a:solidFill>
                            <a:schemeClr val="tx2">
                              <a:lumMod val="75000"/>
                            </a:schemeClr>
                          </a:solidFill>
                          <a:effectLst/>
                        </a:rPr>
                        <a:t>TSTD x2</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DS</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r>
              <a:tr h="302843">
                <a:tc>
                  <a:txBody>
                    <a:bodyPr/>
                    <a:lstStyle/>
                    <a:p>
                      <a:pPr marL="0" marR="0">
                        <a:spcBef>
                          <a:spcPts val="0"/>
                        </a:spcBef>
                        <a:spcAft>
                          <a:spcPts val="0"/>
                        </a:spcAft>
                      </a:pPr>
                      <a:r>
                        <a:rPr lang="en-US" sz="1600" dirty="0">
                          <a:solidFill>
                            <a:schemeClr val="tx2">
                              <a:lumMod val="75000"/>
                            </a:schemeClr>
                          </a:solidFill>
                          <a:effectLst/>
                        </a:rPr>
                        <a:t>Nominal current</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A</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9200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1730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250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1730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250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6114</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r>
              <a:tr h="302843">
                <a:tc>
                  <a:txBody>
                    <a:bodyPr/>
                    <a:lstStyle/>
                    <a:p>
                      <a:pPr marL="0" marR="0">
                        <a:spcBef>
                          <a:spcPts val="0"/>
                        </a:spcBef>
                        <a:spcAft>
                          <a:spcPts val="0"/>
                        </a:spcAft>
                      </a:pPr>
                      <a:r>
                        <a:rPr lang="en-US" sz="1600" dirty="0">
                          <a:solidFill>
                            <a:schemeClr val="tx2">
                              <a:lumMod val="75000"/>
                            </a:schemeClr>
                          </a:solidFill>
                          <a:effectLst/>
                        </a:rPr>
                        <a:t>Peak field in coil</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T</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5.48</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smtClean="0">
                          <a:solidFill>
                            <a:schemeClr val="tx2">
                              <a:lumMod val="75000"/>
                            </a:schemeClr>
                          </a:solidFill>
                          <a:effectLst/>
                          <a:latin typeface="+mn-lt"/>
                          <a:ea typeface="+mn-ea"/>
                          <a:cs typeface="+mn-cs"/>
                        </a:rPr>
                        <a:t>3.4</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smtClean="0">
                          <a:solidFill>
                            <a:schemeClr val="tx2">
                              <a:lumMod val="75000"/>
                            </a:schemeClr>
                          </a:solidFill>
                          <a:effectLst/>
                        </a:rPr>
                        <a:t>3.4</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2.2</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r>
              <a:tr h="302843">
                <a:tc>
                  <a:txBody>
                    <a:bodyPr/>
                    <a:lstStyle/>
                    <a:p>
                      <a:pPr marL="0" marR="0">
                        <a:spcBef>
                          <a:spcPts val="0"/>
                        </a:spcBef>
                        <a:spcAft>
                          <a:spcPts val="0"/>
                        </a:spcAft>
                      </a:pPr>
                      <a:r>
                        <a:rPr lang="en-US" sz="1600" dirty="0">
                          <a:solidFill>
                            <a:schemeClr val="tx2">
                              <a:lumMod val="75000"/>
                            </a:schemeClr>
                          </a:solidFill>
                          <a:effectLst/>
                        </a:rPr>
                        <a:t>Inductance</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H</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1.58</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4.77</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3.79</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1.40</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r>
              <a:tr h="302843">
                <a:tc>
                  <a:txBody>
                    <a:bodyPr/>
                    <a:lstStyle/>
                    <a:p>
                      <a:pPr marL="0" marR="0">
                        <a:spcBef>
                          <a:spcPts val="0"/>
                        </a:spcBef>
                        <a:spcAft>
                          <a:spcPts val="0"/>
                        </a:spcAft>
                      </a:pPr>
                      <a:r>
                        <a:rPr lang="en-US" sz="1600" dirty="0">
                          <a:solidFill>
                            <a:schemeClr val="tx2">
                              <a:lumMod val="75000"/>
                            </a:schemeClr>
                          </a:solidFill>
                          <a:effectLst/>
                        </a:rPr>
                        <a:t>Stored energy</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MJ</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66.8</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7.1</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5.7</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 </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c>
                  <a:txBody>
                    <a:bodyPr/>
                    <a:lstStyle/>
                    <a:p>
                      <a:pPr marL="0" marR="0" algn="ctr">
                        <a:spcBef>
                          <a:spcPts val="0"/>
                        </a:spcBef>
                        <a:spcAft>
                          <a:spcPts val="0"/>
                        </a:spcAft>
                      </a:pPr>
                      <a:r>
                        <a:rPr lang="en-US" sz="1600" dirty="0">
                          <a:solidFill>
                            <a:schemeClr val="tx2">
                              <a:lumMod val="75000"/>
                            </a:schemeClr>
                          </a:solidFill>
                          <a:effectLst/>
                        </a:rPr>
                        <a:t>26.1</a:t>
                      </a:r>
                      <a:endParaRPr lang="en-US" sz="1600" dirty="0">
                        <a:solidFill>
                          <a:schemeClr val="tx2">
                            <a:lumMod val="75000"/>
                          </a:schemeClr>
                        </a:solidFill>
                        <a:effectLst/>
                        <a:latin typeface="Verdana"/>
                        <a:ea typeface="Times New Roman"/>
                        <a:cs typeface="Times New Roman"/>
                      </a:endParaRPr>
                    </a:p>
                  </a:txBody>
                  <a:tcPr marL="68580" marR="68580" marT="0" marB="0">
                    <a:noFill/>
                  </a:tcPr>
                </a:tc>
              </a:tr>
            </a:tbl>
          </a:graphicData>
        </a:graphic>
      </p:graphicFrame>
      <p:sp>
        <p:nvSpPr>
          <p:cNvPr id="8" name="Footer Placeholder 7"/>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218707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t>
            </a:r>
            <a:r>
              <a:rPr lang="en-US" sz="2000" dirty="0" smtClean="0"/>
              <a:t>Energy Extraction </a:t>
            </a:r>
            <a:endParaRPr lang="en-US" dirty="0"/>
          </a:p>
        </p:txBody>
      </p:sp>
      <p:sp>
        <p:nvSpPr>
          <p:cNvPr id="3" name="Content Placeholder 2"/>
          <p:cNvSpPr>
            <a:spLocks noGrp="1"/>
          </p:cNvSpPr>
          <p:nvPr>
            <p:ph idx="1"/>
          </p:nvPr>
        </p:nvSpPr>
        <p:spPr>
          <a:xfrm>
            <a:off x="228600" y="987484"/>
            <a:ext cx="8672513" cy="4987867"/>
          </a:xfrm>
        </p:spPr>
        <p:txBody>
          <a:bodyPr/>
          <a:lstStyle/>
          <a:p>
            <a:r>
              <a:rPr lang="en-US" sz="2000" dirty="0" smtClean="0"/>
              <a:t>The TS magnet loops with two trim power supplies, one on each end.</a:t>
            </a:r>
          </a:p>
          <a:p>
            <a:pPr lvl="1"/>
            <a:r>
              <a:rPr lang="en-US" sz="1800" dirty="0" smtClean="0"/>
              <a:t>The main Dump Switch disconnects the power supply from the magnet.</a:t>
            </a:r>
          </a:p>
          <a:p>
            <a:pPr lvl="1"/>
            <a:r>
              <a:rPr lang="en-US" sz="1800" dirty="0" smtClean="0"/>
              <a:t>Two small switches will be installed on the trim power supplies to isolated them from the magnet during a Quench/Dump.</a:t>
            </a:r>
            <a:endParaRPr lang="en-US" sz="2000" dirty="0"/>
          </a:p>
          <a:p>
            <a:endParaRPr lang="en-US" sz="20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68" t="15860" r="24177" b="14986"/>
          <a:stretch/>
        </p:blipFill>
        <p:spPr bwMode="auto">
          <a:xfrm>
            <a:off x="1280160" y="2377440"/>
            <a:ext cx="6675120"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169615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sz="2000" dirty="0" smtClean="0"/>
              <a:t>DS shown, typical of all loops.</a:t>
            </a:r>
            <a:endParaRPr lang="en-US" dirty="0"/>
          </a:p>
        </p:txBody>
      </p:sp>
      <p:sp>
        <p:nvSpPr>
          <p:cNvPr id="3" name="Content Placeholder 2"/>
          <p:cNvSpPr>
            <a:spLocks noGrp="1"/>
          </p:cNvSpPr>
          <p:nvPr>
            <p:ph idx="1"/>
          </p:nvPr>
        </p:nvSpPr>
        <p:spPr>
          <a:xfrm>
            <a:off x="228600" y="1043047"/>
            <a:ext cx="8672513" cy="2519304"/>
          </a:xfrm>
        </p:spPr>
        <p:txBody>
          <a:bodyPr/>
          <a:lstStyle/>
          <a:p>
            <a:r>
              <a:rPr lang="en-US" dirty="0" smtClean="0"/>
              <a:t>BASIC POWER SUPPLY DESIGN</a:t>
            </a:r>
          </a:p>
          <a:p>
            <a:pPr lvl="1"/>
            <a:r>
              <a:rPr lang="en-US" dirty="0" smtClean="0"/>
              <a:t>Commercial device for the power supply.</a:t>
            </a:r>
          </a:p>
          <a:p>
            <a:pPr lvl="1"/>
            <a:r>
              <a:rPr lang="en-US" dirty="0" smtClean="0"/>
              <a:t>Output filter Commercial build to print.</a:t>
            </a:r>
          </a:p>
          <a:p>
            <a:pPr lvl="1"/>
            <a:r>
              <a:rPr lang="en-US" dirty="0"/>
              <a:t>Dump switches FNAL design</a:t>
            </a:r>
            <a:r>
              <a:rPr lang="en-US" dirty="0" smtClean="0"/>
              <a:t>.</a:t>
            </a:r>
          </a:p>
          <a:p>
            <a:pPr lvl="1"/>
            <a:r>
              <a:rPr lang="en-US" dirty="0" smtClean="0"/>
              <a:t>Regulation and control FNAL design.</a:t>
            </a:r>
            <a:endParaRPr lang="en-US" dirty="0"/>
          </a:p>
          <a:p>
            <a:pPr marL="457200" lvl="1"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 r="8587"/>
          <a:stretch/>
        </p:blipFill>
        <p:spPr bwMode="auto">
          <a:xfrm>
            <a:off x="123825" y="1643995"/>
            <a:ext cx="8961120" cy="449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364190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 Since CD-1</a:t>
            </a:r>
          </a:p>
        </p:txBody>
      </p:sp>
      <p:sp>
        <p:nvSpPr>
          <p:cNvPr id="3" name="Content Placeholder 2"/>
          <p:cNvSpPr>
            <a:spLocks noGrp="1"/>
          </p:cNvSpPr>
          <p:nvPr>
            <p:ph idx="1"/>
          </p:nvPr>
        </p:nvSpPr>
        <p:spPr/>
        <p:txBody>
          <a:bodyPr/>
          <a:lstStyle/>
          <a:p>
            <a:r>
              <a:rPr lang="en-US" dirty="0" smtClean="0"/>
              <a:t>Updated the requirements document to clarify and better detail the minimum requirements of the power system.</a:t>
            </a:r>
          </a:p>
          <a:p>
            <a:pPr lvl="1"/>
            <a:r>
              <a:rPr lang="en-US" dirty="0" smtClean="0"/>
              <a:t>Updated operating currents</a:t>
            </a:r>
          </a:p>
          <a:p>
            <a:pPr lvl="1"/>
            <a:r>
              <a:rPr lang="en-US" dirty="0" smtClean="0"/>
              <a:t>Removed the Trim power supply requirement from the PS coil</a:t>
            </a:r>
          </a:p>
          <a:p>
            <a:pPr lvl="1"/>
            <a:r>
              <a:rPr lang="en-US" dirty="0" smtClean="0"/>
              <a:t>Increased the number of Trim power supplies for the </a:t>
            </a:r>
            <a:r>
              <a:rPr lang="en-US" dirty="0" err="1" smtClean="0"/>
              <a:t>TSu</a:t>
            </a:r>
            <a:r>
              <a:rPr lang="en-US" dirty="0" smtClean="0"/>
              <a:t> and </a:t>
            </a:r>
            <a:r>
              <a:rPr lang="en-US" dirty="0" err="1" smtClean="0"/>
              <a:t>TSd</a:t>
            </a:r>
            <a:r>
              <a:rPr lang="en-US" dirty="0" smtClean="0"/>
              <a:t> magnets to two each.</a:t>
            </a:r>
          </a:p>
          <a:p>
            <a:pPr lvl="1"/>
            <a:r>
              <a:rPr lang="en-US" dirty="0" smtClean="0"/>
              <a:t>Improved the wording for the Power Supply Function definition. </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178889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161925" y="833496"/>
            <a:ext cx="8672513" cy="4987867"/>
          </a:xfrm>
        </p:spPr>
        <p:txBody>
          <a:bodyPr/>
          <a:lstStyle/>
          <a:p>
            <a:r>
              <a:rPr lang="en-US" dirty="0" smtClean="0"/>
              <a:t>The equipment being reused was part of the </a:t>
            </a:r>
            <a:r>
              <a:rPr lang="en-US" dirty="0" err="1" smtClean="0"/>
              <a:t>TeV</a:t>
            </a:r>
            <a:r>
              <a:rPr lang="en-US" dirty="0" smtClean="0"/>
              <a:t> in collider operation and maintained at a very high level so they are still valuable and usable</a:t>
            </a:r>
            <a:r>
              <a:rPr lang="en-US" sz="2000" dirty="0" smtClean="0"/>
              <a:t>.</a:t>
            </a:r>
            <a:endParaRPr lang="en-US" sz="1800" dirty="0"/>
          </a:p>
          <a:p>
            <a:r>
              <a:rPr lang="en-US" dirty="0" smtClean="0"/>
              <a:t>We will replace components that have limited life times</a:t>
            </a:r>
            <a:endParaRPr lang="en-US" dirty="0"/>
          </a:p>
          <a:p>
            <a:r>
              <a:rPr lang="en-US" dirty="0" smtClean="0"/>
              <a:t>Some modifications need to be done to the supplies to make them operate in two quadrant mode (+/- Voltage)</a:t>
            </a:r>
          </a:p>
          <a:p>
            <a:pPr marL="0" indent="0">
              <a:buNone/>
            </a:pPr>
            <a:endParaRPr lang="en-US" dirty="0" smtClean="0"/>
          </a:p>
          <a:p>
            <a:endParaRPr lang="en-US" dirty="0"/>
          </a:p>
          <a:p>
            <a:pPr marL="0" indent="0">
              <a:buNone/>
            </a:pP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24908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The risk for reusing the type of equipment is reasonable and low and not included in the risk registry.</a:t>
            </a:r>
          </a:p>
          <a:p>
            <a:r>
              <a:rPr lang="en-US" dirty="0" smtClean="0"/>
              <a:t>We will be constructing new Dump Switches but they will be copies of a proven design used in the </a:t>
            </a:r>
            <a:r>
              <a:rPr lang="en-US" dirty="0" err="1" smtClean="0"/>
              <a:t>TeV</a:t>
            </a:r>
            <a:r>
              <a:rPr lang="en-US" dirty="0" smtClean="0"/>
              <a:t>.</a:t>
            </a:r>
          </a:p>
          <a:p>
            <a:r>
              <a:rPr lang="en-US" dirty="0" smtClean="0"/>
              <a:t>The trim power supplies are a new design but similar to other system used in the </a:t>
            </a:r>
            <a:r>
              <a:rPr lang="en-US" dirty="0" err="1" smtClean="0"/>
              <a:t>TeV</a:t>
            </a:r>
            <a:r>
              <a:rPr lang="en-US" smtClean="0"/>
              <a:t>.  </a:t>
            </a:r>
          </a:p>
          <a:p>
            <a:r>
              <a:rPr lang="en-US" smtClean="0"/>
              <a:t>Magnetic </a:t>
            </a:r>
            <a:r>
              <a:rPr lang="en-US" dirty="0" smtClean="0"/>
              <a:t>coupling issues will need to be addressed during the detail design.</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2003656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The requirements for the power supply system is required to track at 10</a:t>
            </a:r>
            <a:r>
              <a:rPr lang="en-US" baseline="30000" dirty="0" smtClean="0"/>
              <a:t>-3  </a:t>
            </a:r>
            <a:r>
              <a:rPr lang="en-US" dirty="0"/>
              <a:t>and regulate at </a:t>
            </a:r>
            <a:r>
              <a:rPr lang="en-US" dirty="0" smtClean="0"/>
              <a:t>10</a:t>
            </a:r>
            <a:r>
              <a:rPr lang="en-US" baseline="30000" dirty="0" smtClean="0"/>
              <a:t>-4</a:t>
            </a:r>
            <a:r>
              <a:rPr lang="en-US" dirty="0" smtClean="0"/>
              <a:t>, the Low Beta Quad System in the </a:t>
            </a:r>
            <a:r>
              <a:rPr lang="en-US" dirty="0" err="1" smtClean="0"/>
              <a:t>TeV</a:t>
            </a:r>
            <a:r>
              <a:rPr lang="en-US" dirty="0" smtClean="0"/>
              <a:t> operated at 10</a:t>
            </a:r>
            <a:r>
              <a:rPr lang="en-US" baseline="30000" dirty="0" smtClean="0"/>
              <a:t>-5</a:t>
            </a:r>
            <a:r>
              <a:rPr lang="en-US" dirty="0" smtClean="0"/>
              <a:t> .</a:t>
            </a:r>
          </a:p>
          <a:p>
            <a:r>
              <a:rPr lang="en-US" dirty="0" smtClean="0"/>
              <a:t>We can only be as accurate as the current measurement we make, The use of DCCTs and temperature regulated reference allow us to regulate to these levels.</a:t>
            </a:r>
            <a:endParaRPr lang="en-US" dirty="0"/>
          </a:p>
        </p:txBody>
      </p:sp>
      <p:sp>
        <p:nvSpPr>
          <p:cNvPr id="7" name="Footer Placeholder 6"/>
          <p:cNvSpPr>
            <a:spLocks noGrp="1"/>
          </p:cNvSpPr>
          <p:nvPr>
            <p:ph type="ftr" sz="quarter" idx="11"/>
          </p:nvPr>
        </p:nvSpPr>
        <p:spPr/>
        <p:txBody>
          <a:bodyPr/>
          <a:lstStyle/>
          <a:p>
            <a:pPr>
              <a:defRPr/>
            </a:pPr>
            <a:r>
              <a:rPr lang="en-US" smtClean="0"/>
              <a:t>CD2/CD3b Steven Hays- Magnet Power Supply Systems  slh@fnal.gov</a:t>
            </a:r>
            <a:endParaRPr lang="en-US" b="1" dirty="0"/>
          </a:p>
        </p:txBody>
      </p:sp>
      <p:sp>
        <p:nvSpPr>
          <p:cNvPr id="8" name="Date Placeholder 7"/>
          <p:cNvSpPr>
            <a:spLocks noGrp="1"/>
          </p:cNvSpPr>
          <p:nvPr>
            <p:ph type="dt" sz="half" idx="10"/>
          </p:nvPr>
        </p:nvSpPr>
        <p:spPr/>
        <p:txBody>
          <a:bodyPr/>
          <a:lstStyle/>
          <a:p>
            <a:pPr>
              <a:defRPr/>
            </a:pPr>
            <a:r>
              <a:rPr lang="en-US" smtClean="0"/>
              <a:t>October 21-24, 2014</a:t>
            </a:r>
            <a:endParaRPr lang="en-US" dirty="0"/>
          </a:p>
        </p:txBody>
      </p:sp>
    </p:spTree>
    <p:extLst>
      <p:ext uri="{BB962C8B-B14F-4D97-AF65-F5344CB8AC3E}">
        <p14:creationId xmlns:p14="http://schemas.microsoft.com/office/powerpoint/2010/main" val="3124928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5815</TotalTime>
  <Words>1851</Words>
  <Application>Microsoft Office PowerPoint</Application>
  <PresentationFormat>On-screen Show (4:3)</PresentationFormat>
  <Paragraphs>304</Paragraphs>
  <Slides>23</Slides>
  <Notes>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FermilabTemplate</vt:lpstr>
      <vt:lpstr>Fermilab: Footer Only</vt:lpstr>
      <vt:lpstr>475.04.06 Magnet Power Supplies</vt:lpstr>
      <vt:lpstr>Magnet Power Supply Team</vt:lpstr>
      <vt:lpstr>Requirements  Magnet Systems</vt:lpstr>
      <vt:lpstr>Requirements  Energy Extraction </vt:lpstr>
      <vt:lpstr>Design  DS shown, typical of all loops.</vt:lpstr>
      <vt:lpstr>Improvements Since CD-1</vt:lpstr>
      <vt:lpstr>Quality Assurance</vt:lpstr>
      <vt:lpstr>Risks</vt:lpstr>
      <vt:lpstr>Performance</vt:lpstr>
      <vt:lpstr>Remaining work before CD-3</vt:lpstr>
      <vt:lpstr>Cost Breakdown</vt:lpstr>
      <vt:lpstr>Quality of Estimate</vt:lpstr>
      <vt:lpstr>Resource Type</vt:lpstr>
      <vt:lpstr>LABOR AND MATERIALS</vt:lpstr>
      <vt:lpstr>FTE's by Discipline</vt:lpstr>
      <vt:lpstr>Cost Table</vt:lpstr>
      <vt:lpstr>Schedule</vt:lpstr>
      <vt:lpstr>Summary</vt:lpstr>
      <vt:lpstr>Power Supplies Components being used</vt:lpstr>
      <vt:lpstr>Remaining work before CD-3 extra detail</vt:lpstr>
      <vt:lpstr>Quality Assurance  extra detail</vt:lpstr>
      <vt:lpstr>Risks  extra detail</vt:lpstr>
      <vt:lpstr>ES&amp;H  Extra Details</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Michael J. Lamm x4098 06093N</cp:lastModifiedBy>
  <cp:revision>426</cp:revision>
  <cp:lastPrinted>2014-10-01T12:46:33Z</cp:lastPrinted>
  <dcterms:created xsi:type="dcterms:W3CDTF">2014-01-03T20:18:13Z</dcterms:created>
  <dcterms:modified xsi:type="dcterms:W3CDTF">2014-10-20T19:03:57Z</dcterms:modified>
</cp:coreProperties>
</file>