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9"/>
  </p:notesMasterIdLst>
  <p:handoutMasterIdLst>
    <p:handoutMasterId r:id="rId30"/>
  </p:handoutMasterIdLst>
  <p:sldIdLst>
    <p:sldId id="362" r:id="rId3"/>
    <p:sldId id="333" r:id="rId4"/>
    <p:sldId id="314" r:id="rId5"/>
    <p:sldId id="334" r:id="rId6"/>
    <p:sldId id="335" r:id="rId7"/>
    <p:sldId id="315" r:id="rId8"/>
    <p:sldId id="355" r:id="rId9"/>
    <p:sldId id="364" r:id="rId10"/>
    <p:sldId id="363" r:id="rId11"/>
    <p:sldId id="336" r:id="rId12"/>
    <p:sldId id="338" r:id="rId13"/>
    <p:sldId id="316" r:id="rId14"/>
    <p:sldId id="330" r:id="rId15"/>
    <p:sldId id="317" r:id="rId16"/>
    <p:sldId id="318" r:id="rId17"/>
    <p:sldId id="319" r:id="rId18"/>
    <p:sldId id="321" r:id="rId19"/>
    <p:sldId id="365" r:id="rId20"/>
    <p:sldId id="325" r:id="rId21"/>
    <p:sldId id="360" r:id="rId22"/>
    <p:sldId id="326" r:id="rId23"/>
    <p:sldId id="327" r:id="rId24"/>
    <p:sldId id="323" r:id="rId25"/>
    <p:sldId id="328" r:id="rId26"/>
    <p:sldId id="370" r:id="rId27"/>
    <p:sldId id="329"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474" y="-33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10/17/2014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2</a:t>
            </a:fld>
            <a:endParaRPr lang="en-US" dirty="0"/>
          </a:p>
        </p:txBody>
      </p:sp>
    </p:spTree>
    <p:extLst>
      <p:ext uri="{BB962C8B-B14F-4D97-AF65-F5344CB8AC3E}">
        <p14:creationId xmlns:p14="http://schemas.microsoft.com/office/powerpoint/2010/main" val="1739559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dirty="0" smtClean="0"/>
              <a:t>5/10/14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dirty="0" smtClean="0"/>
              <a:t>R. Ray - CD-3a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dirty="0" smtClean="0"/>
              <a:t>5/10/14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dirty="0" smtClean="0"/>
              <a:t>R. Ray - CD-3a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dirty="0" smtClean="0"/>
              <a:t>5/10/14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dirty="0" smtClean="0"/>
              <a:t>R. Ray - CD-3a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smtClean="0"/>
              <a:t>5/10/14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R. Ray - CD-3a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dirty="0" smtClean="0"/>
              <a:t>5/10/14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smtClean="0"/>
              <a:t>R. Ray - CD-3a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5/10/14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dirty="0" smtClean="0"/>
              <a:t>R. Ray - CD-3a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5/10/14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smtClean="0"/>
              <a:t>R. Ray - CD-3a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dirty="0" smtClean="0"/>
              <a:t>5/10/14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R. Ray - CD-3a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dirty="0" smtClean="0"/>
              <a:t>5/10/14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dirty="0" smtClean="0"/>
              <a:t>R. Ray - CD-3a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dirty="0" smtClean="0"/>
              <a:t>5/10/14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dirty="0" smtClean="0"/>
              <a:t>R. Ray - CD-3a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WBS 475.04.07 Quench </a:t>
            </a:r>
            <a:r>
              <a:rPr lang="en-US" dirty="0">
                <a:solidFill>
                  <a:schemeClr val="tx2"/>
                </a:solidFill>
                <a:latin typeface="Helvetica" charset="0"/>
              </a:rPr>
              <a:t>Protection and </a:t>
            </a:r>
            <a:r>
              <a:rPr lang="en-US" dirty="0" smtClean="0">
                <a:solidFill>
                  <a:schemeClr val="tx2"/>
                </a:solidFill>
                <a:latin typeface="Helvetica" charset="0"/>
              </a:rPr>
              <a:t>Monitoring</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78270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Darryl Orris</a:t>
            </a:r>
            <a:endParaRPr lang="en-US" dirty="0">
              <a:solidFill>
                <a:schemeClr val="tx2"/>
              </a:solidFill>
              <a:latin typeface="Helvetica" charset="0"/>
            </a:endParaRPr>
          </a:p>
          <a:p>
            <a:r>
              <a:rPr lang="en-US" dirty="0" smtClean="0">
                <a:solidFill>
                  <a:schemeClr val="tx2"/>
                </a:solidFill>
                <a:latin typeface="Helvetica" charset="0"/>
              </a:rPr>
              <a:t>L3 Manager for QPM</a:t>
            </a:r>
            <a:endParaRPr lang="en-US" dirty="0">
              <a:solidFill>
                <a:schemeClr val="tx2"/>
              </a:solidFill>
              <a:latin typeface="Helvetica" charset="0"/>
            </a:endParaRPr>
          </a:p>
          <a:p>
            <a:r>
              <a:rPr lang="en-US" dirty="0" smtClean="0">
                <a:solidFill>
                  <a:schemeClr val="tx2"/>
                </a:solidFill>
                <a:latin typeface="Helvetica" charset="0"/>
              </a:rPr>
              <a:t>Mu2e CD-2/3b Review, October 21-24, 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998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Design</a:t>
            </a:r>
            <a:endParaRPr lang="en-US" dirty="0"/>
          </a:p>
        </p:txBody>
      </p:sp>
      <p:sp>
        <p:nvSpPr>
          <p:cNvPr id="3" name="Content Placeholder 2"/>
          <p:cNvSpPr>
            <a:spLocks noGrp="1"/>
          </p:cNvSpPr>
          <p:nvPr>
            <p:ph idx="1"/>
          </p:nvPr>
        </p:nvSpPr>
        <p:spPr>
          <a:xfrm>
            <a:off x="228601" y="1043045"/>
            <a:ext cx="8553450" cy="4967229"/>
          </a:xfrm>
        </p:spPr>
        <p:txBody>
          <a:bodyPr/>
          <a:lstStyle/>
          <a:p>
            <a:pPr marL="342900" lvl="2" indent="-342900"/>
            <a:r>
              <a:rPr lang="en-US" sz="2400" dirty="0"/>
              <a:t>Quench Detection System </a:t>
            </a:r>
            <a:r>
              <a:rPr lang="en-US" sz="2400" dirty="0" smtClean="0"/>
              <a:t>Architecture – </a:t>
            </a:r>
          </a:p>
          <a:p>
            <a:pPr marL="800100" lvl="3" indent="-342900"/>
            <a:r>
              <a:rPr lang="en-US" dirty="0" smtClean="0"/>
              <a:t>Redundancy </a:t>
            </a:r>
            <a:r>
              <a:rPr lang="en-US" dirty="0"/>
              <a:t>ensures that quenches will be detected even in the event of single point failures and that any single point </a:t>
            </a:r>
            <a:r>
              <a:rPr lang="en-US" dirty="0" smtClean="0"/>
              <a:t>failure </a:t>
            </a:r>
            <a:r>
              <a:rPr lang="en-US" dirty="0"/>
              <a:t>can be detected and corrected when they occur. The use of heterogeneous components minimizes the likelihood that undetected design errors will be duplicated in the redundant channels</a:t>
            </a:r>
            <a:r>
              <a:rPr lang="en-US" dirty="0" smtClean="0"/>
              <a:t>.</a:t>
            </a:r>
          </a:p>
          <a:p>
            <a:pPr marL="800100" lvl="3" indent="-342900"/>
            <a:r>
              <a:rPr lang="en-US" dirty="0"/>
              <a:t>To ensure reliable detection of true quenches while remaining immune to false quenches, the mu2e quench detection system is organized into three heterogeneous redundant tiers </a:t>
            </a:r>
            <a:r>
              <a:rPr lang="en-US" dirty="0" smtClean="0"/>
              <a:t>shown below:</a:t>
            </a:r>
          </a:p>
          <a:p>
            <a:pPr marL="800100" lvl="3" indent="-342900"/>
            <a:endParaRPr lang="en-US" dirty="0"/>
          </a:p>
          <a:p>
            <a:pPr marL="800100" lvl="3" indent="-342900"/>
            <a:endParaRPr lang="en-US" b="1" dirty="0"/>
          </a:p>
          <a:p>
            <a:endParaRPr lang="en-US" sz="2000"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988" y="3748087"/>
            <a:ext cx="3867150" cy="2371725"/>
          </a:xfrm>
          <a:prstGeom prst="rect">
            <a:avLst/>
          </a:prstGeom>
        </p:spPr>
      </p:pic>
    </p:spTree>
    <p:extLst>
      <p:ext uri="{BB962C8B-B14F-4D97-AF65-F5344CB8AC3E}">
        <p14:creationId xmlns:p14="http://schemas.microsoft.com/office/powerpoint/2010/main" val="416255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Design</a:t>
            </a:r>
            <a:endParaRPr lang="en-US" dirty="0"/>
          </a:p>
        </p:txBody>
      </p:sp>
      <p:sp>
        <p:nvSpPr>
          <p:cNvPr id="3" name="Content Placeholder 2"/>
          <p:cNvSpPr>
            <a:spLocks noGrp="1"/>
          </p:cNvSpPr>
          <p:nvPr>
            <p:ph idx="1"/>
          </p:nvPr>
        </p:nvSpPr>
        <p:spPr>
          <a:xfrm>
            <a:off x="228600" y="900170"/>
            <a:ext cx="8553450" cy="5334375"/>
          </a:xfrm>
        </p:spPr>
        <p:txBody>
          <a:bodyPr/>
          <a:lstStyle/>
          <a:p>
            <a:r>
              <a:rPr lang="en-US" sz="2000" dirty="0" smtClean="0"/>
              <a:t>The quench protection system is modeled after existing systems designed and built in the Technical Division for testing superconducting magnets:</a:t>
            </a:r>
          </a:p>
          <a:p>
            <a:pPr lvl="1"/>
            <a:r>
              <a:rPr lang="en-US" sz="1800" dirty="0" smtClean="0"/>
              <a:t>The Vertical Magnet Test Facility (VMTF) with its 30kA DC power system uses a Digital Quench Detection system (primary) running on a real-time operating system and an Analog Quench Detection (AQD) system (secondary) for redundancy</a:t>
            </a:r>
          </a:p>
          <a:p>
            <a:pPr lvl="2"/>
            <a:r>
              <a:rPr lang="en-US" sz="1600" dirty="0" smtClean="0"/>
              <a:t>In service since 1997</a:t>
            </a:r>
          </a:p>
          <a:p>
            <a:pPr lvl="2"/>
            <a:r>
              <a:rPr lang="en-US" sz="1600" dirty="0" smtClean="0"/>
              <a:t>Tested LHC short magnets, High Field R&amp;D magnets, LARP short magnets, etc.</a:t>
            </a:r>
          </a:p>
          <a:p>
            <a:pPr lvl="1"/>
            <a:r>
              <a:rPr lang="en-US" sz="1800" dirty="0" smtClean="0"/>
              <a:t>Most recently, the new Fermilab Solenoid Test Facility (SolTF) uses a National Instruments C-RIO based Quench Detection System with FPGA / Real-Time for Digital Quench Detection and </a:t>
            </a:r>
            <a:r>
              <a:rPr lang="en-US" sz="1800" dirty="0"/>
              <a:t>Analog Quench Detection </a:t>
            </a:r>
            <a:r>
              <a:rPr lang="en-US" sz="1800" dirty="0" smtClean="0"/>
              <a:t>(AQD) for redundancy</a:t>
            </a:r>
          </a:p>
          <a:p>
            <a:pPr lvl="2"/>
            <a:r>
              <a:rPr lang="en-US" sz="1600" dirty="0" smtClean="0"/>
              <a:t>The Test Stand was commissioned in 2013</a:t>
            </a:r>
          </a:p>
          <a:p>
            <a:pPr lvl="2"/>
            <a:r>
              <a:rPr lang="en-US" sz="1600" dirty="0" smtClean="0"/>
              <a:t>Testing of the MICE Coupling Coil Solenoid (L=596H) was successfully completed in May, 2014</a:t>
            </a:r>
            <a:endParaRPr lang="en-US" b="1" dirty="0"/>
          </a:p>
          <a:p>
            <a:r>
              <a:rPr lang="en-US" sz="2000" dirty="0" smtClean="0"/>
              <a:t>HTS power leads have been extensively tested to 10.15kA in TD using a</a:t>
            </a:r>
            <a:r>
              <a:rPr lang="en-US" sz="1800" dirty="0" smtClean="0"/>
              <a:t> similar FPGA / AQD based quench detection system   </a:t>
            </a:r>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Tree>
    <p:extLst>
      <p:ext uri="{BB962C8B-B14F-4D97-AF65-F5344CB8AC3E}">
        <p14:creationId xmlns:p14="http://schemas.microsoft.com/office/powerpoint/2010/main" val="342054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 Improvements </a:t>
            </a:r>
            <a:r>
              <a:rPr lang="en-US" dirty="0"/>
              <a:t>S</a:t>
            </a:r>
            <a:r>
              <a:rPr lang="en-US" dirty="0" smtClean="0"/>
              <a:t>ince CD-1</a:t>
            </a:r>
            <a:endParaRPr lang="en-US" dirty="0"/>
          </a:p>
        </p:txBody>
      </p:sp>
      <p:sp>
        <p:nvSpPr>
          <p:cNvPr id="3" name="Content Placeholder 2"/>
          <p:cNvSpPr>
            <a:spLocks noGrp="1"/>
          </p:cNvSpPr>
          <p:nvPr>
            <p:ph idx="1"/>
          </p:nvPr>
        </p:nvSpPr>
        <p:spPr/>
        <p:txBody>
          <a:bodyPr/>
          <a:lstStyle/>
          <a:p>
            <a:r>
              <a:rPr lang="en-US" dirty="0"/>
              <a:t>I</a:t>
            </a:r>
            <a:r>
              <a:rPr lang="en-US" dirty="0" smtClean="0"/>
              <a:t>ncremental changes have been made to the QD architecture for greater reliability and sensitivity of quench detection</a:t>
            </a:r>
          </a:p>
          <a:p>
            <a:r>
              <a:rPr lang="en-US" dirty="0" smtClean="0"/>
              <a:t>Improvements have be made to the coil </a:t>
            </a:r>
            <a:r>
              <a:rPr lang="en-US" dirty="0"/>
              <a:t>bucking </a:t>
            </a:r>
            <a:r>
              <a:rPr lang="en-US" dirty="0" smtClean="0"/>
              <a:t>design including subtraction of mutual inductive voltages</a:t>
            </a:r>
            <a:endParaRPr lang="en-US" dirty="0"/>
          </a:p>
          <a:p>
            <a:r>
              <a:rPr lang="en-US" dirty="0" smtClean="0"/>
              <a:t>Developed an FPGA based quench simulator that will be used for quench detection modeling and validation tests of the completed QD system</a:t>
            </a:r>
          </a:p>
          <a:p>
            <a:r>
              <a:rPr lang="en-US" dirty="0" smtClean="0"/>
              <a:t>Slow logging of the magnet instrumentation will be controlled by an independent PLC, which will be integrated/interfaced with the cryogenic and experiment’s DAQ and controls</a:t>
            </a:r>
          </a:p>
        </p:txBody>
      </p:sp>
      <p:sp>
        <p:nvSpPr>
          <p:cNvPr id="4" name="Date Placeholder 3"/>
          <p:cNvSpPr>
            <a:spLocks noGrp="1"/>
          </p:cNvSpPr>
          <p:nvPr>
            <p:ph type="dt" sz="half" idx="10"/>
          </p:nvPr>
        </p:nvSpPr>
        <p:spPr>
          <a:xfrm>
            <a:off x="6450013" y="6467600"/>
            <a:ext cx="1076325" cy="241300"/>
          </a:xfrm>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spTree>
    <p:extLst>
      <p:ext uri="{BB962C8B-B14F-4D97-AF65-F5344CB8AC3E}">
        <p14:creationId xmlns:p14="http://schemas.microsoft.com/office/powerpoint/2010/main" val="375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 Value Engineering since CD-1</a:t>
            </a:r>
            <a:endParaRPr lang="en-US" dirty="0"/>
          </a:p>
        </p:txBody>
      </p:sp>
      <p:sp>
        <p:nvSpPr>
          <p:cNvPr id="3" name="Content Placeholder 2"/>
          <p:cNvSpPr>
            <a:spLocks noGrp="1"/>
          </p:cNvSpPr>
          <p:nvPr>
            <p:ph idx="1"/>
          </p:nvPr>
        </p:nvSpPr>
        <p:spPr/>
        <p:txBody>
          <a:bodyPr/>
          <a:lstStyle/>
          <a:p>
            <a:r>
              <a:rPr lang="en-US" dirty="0" smtClean="0"/>
              <a:t>The </a:t>
            </a:r>
            <a:r>
              <a:rPr lang="en-US" dirty="0"/>
              <a:t>q</a:t>
            </a:r>
            <a:r>
              <a:rPr lang="en-US" dirty="0" smtClean="0"/>
              <a:t>uench </a:t>
            </a:r>
            <a:r>
              <a:rPr lang="en-US" dirty="0"/>
              <a:t>p</a:t>
            </a:r>
            <a:r>
              <a:rPr lang="en-US" dirty="0" smtClean="0"/>
              <a:t>rotection system will be based on designs similar to proven systems currently used in the TD Magnet Test Facility – improve on existing designs </a:t>
            </a:r>
          </a:p>
          <a:p>
            <a:pPr lvl="1"/>
            <a:r>
              <a:rPr lang="en-US" dirty="0" smtClean="0"/>
              <a:t>Less expected risk of design issues that could cost more effort</a:t>
            </a:r>
          </a:p>
          <a:p>
            <a:r>
              <a:rPr lang="en-US" dirty="0" smtClean="0"/>
              <a:t>The quench protection system will be based mostly on commercial hardware with long term support</a:t>
            </a:r>
          </a:p>
          <a:p>
            <a:pPr lvl="1"/>
            <a:r>
              <a:rPr lang="en-US" dirty="0" smtClean="0"/>
              <a:t>The exception are in-house </a:t>
            </a:r>
            <a:r>
              <a:rPr lang="en-US" dirty="0"/>
              <a:t>built </a:t>
            </a:r>
            <a:r>
              <a:rPr lang="en-US" dirty="0" smtClean="0"/>
              <a:t>isolation amplifiers but the current design is mature and has been in service for several years</a:t>
            </a:r>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
        <p:nvSpPr>
          <p:cNvPr id="8" name="TextBox 7"/>
          <p:cNvSpPr txBox="1"/>
          <p:nvPr/>
        </p:nvSpPr>
        <p:spPr>
          <a:xfrm>
            <a:off x="3586348" y="4271028"/>
            <a:ext cx="2184444" cy="1631216"/>
          </a:xfrm>
          <a:prstGeom prst="rect">
            <a:avLst/>
          </a:prstGeom>
          <a:noFill/>
        </p:spPr>
        <p:txBody>
          <a:bodyPr wrap="square" rtlCol="0">
            <a:spAutoFit/>
          </a:bodyPr>
          <a:lstStyle/>
          <a:p>
            <a:pPr algn="r"/>
            <a:r>
              <a:rPr lang="en-US" sz="2000" dirty="0" smtClean="0"/>
              <a:t> 32 Channel Isolation Amplifier Box: Uses USB and Serial </a:t>
            </a:r>
            <a:r>
              <a:rPr lang="en-US" sz="2000" dirty="0"/>
              <a:t>P</a:t>
            </a:r>
            <a:r>
              <a:rPr lang="en-US" sz="2000" dirty="0" smtClean="0"/>
              <a:t>eripheral Interface (SPI) Bus </a:t>
            </a:r>
            <a:endParaRPr lang="en-US" sz="2000" dirty="0"/>
          </a:p>
        </p:txBody>
      </p:sp>
      <p:pic>
        <p:nvPicPr>
          <p:cNvPr id="7" name="Picture 2" descr="Q:\mu2e\Mu2e Quench Protection &amp; Monitoring\Quench Protection\Project Documentation\CD2 Reviews\DOE Review -- Oct, 21-24\QPM Presentation\Images\IMG_31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792" y="4102614"/>
            <a:ext cx="2838818" cy="212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2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 Performance</a:t>
            </a:r>
            <a:endParaRPr lang="en-US" dirty="0"/>
          </a:p>
        </p:txBody>
      </p:sp>
      <p:sp>
        <p:nvSpPr>
          <p:cNvPr id="3" name="Content Placeholder 2"/>
          <p:cNvSpPr>
            <a:spLocks noGrp="1"/>
          </p:cNvSpPr>
          <p:nvPr>
            <p:ph idx="1"/>
          </p:nvPr>
        </p:nvSpPr>
        <p:spPr>
          <a:xfrm>
            <a:off x="242887" y="938149"/>
            <a:ext cx="8672513" cy="5201393"/>
          </a:xfrm>
        </p:spPr>
        <p:txBody>
          <a:bodyPr/>
          <a:lstStyle/>
          <a:p>
            <a:pPr marL="342900" lvl="1" indent="-342900">
              <a:buFont typeface="Arial" charset="0"/>
              <a:buChar char="•"/>
            </a:pPr>
            <a:r>
              <a:rPr lang="en-US" sz="2400" dirty="0"/>
              <a:t>The threshold voltages and response times are well within the capabilities of the quench protection system design</a:t>
            </a:r>
          </a:p>
          <a:p>
            <a:r>
              <a:rPr lang="en-US" dirty="0"/>
              <a:t>The quench protection system design incorporates redundancy by:</a:t>
            </a:r>
          </a:p>
          <a:p>
            <a:pPr lvl="1"/>
            <a:r>
              <a:rPr lang="en-US" dirty="0"/>
              <a:t>Instrumenting redundant quench sensors and wires from each device (magnet, bus, and leads)</a:t>
            </a:r>
          </a:p>
          <a:p>
            <a:pPr lvl="1"/>
            <a:r>
              <a:rPr lang="en-US" dirty="0"/>
              <a:t>Redundant isolation amplifiers and quench detectors</a:t>
            </a:r>
          </a:p>
          <a:p>
            <a:pPr marL="342900" lvl="1" indent="-342900">
              <a:buFont typeface="Arial" charset="0"/>
              <a:buChar char="•"/>
            </a:pPr>
            <a:r>
              <a:rPr lang="en-US" sz="2400" dirty="0" smtClean="0"/>
              <a:t>The </a:t>
            </a:r>
            <a:r>
              <a:rPr lang="en-US" sz="2400" dirty="0"/>
              <a:t>quench detector performance will be validated using </a:t>
            </a:r>
            <a:r>
              <a:rPr lang="en-US" sz="2400" dirty="0" smtClean="0"/>
              <a:t>a real-time </a:t>
            </a:r>
            <a:r>
              <a:rPr lang="en-US" sz="2400" dirty="0"/>
              <a:t>simulator</a:t>
            </a:r>
          </a:p>
          <a:p>
            <a:pPr lvl="1"/>
            <a:r>
              <a:rPr lang="en-US" dirty="0"/>
              <a:t>A</a:t>
            </a:r>
            <a:r>
              <a:rPr lang="en-US" dirty="0" smtClean="0"/>
              <a:t> simulator that </a:t>
            </a:r>
            <a:r>
              <a:rPr lang="en-US" dirty="0"/>
              <a:t>models the operation of the four magnetically coupled </a:t>
            </a:r>
            <a:r>
              <a:rPr lang="en-US" dirty="0" smtClean="0"/>
              <a:t>magnets </a:t>
            </a:r>
            <a:r>
              <a:rPr lang="en-US" dirty="0"/>
              <a:t>and </a:t>
            </a:r>
            <a:r>
              <a:rPr lang="en-US" dirty="0" smtClean="0"/>
              <a:t>the </a:t>
            </a:r>
            <a:r>
              <a:rPr lang="en-US" dirty="0"/>
              <a:t>coupled inductive </a:t>
            </a:r>
            <a:r>
              <a:rPr lang="en-US" dirty="0" smtClean="0"/>
              <a:t>voltages has been implemented in an FPGA and tested</a:t>
            </a:r>
            <a:endParaRPr lang="en-US" dirty="0"/>
          </a:p>
          <a:p>
            <a:r>
              <a:rPr lang="en-US" dirty="0" smtClean="0"/>
              <a:t>When a quench is detected, all magnets will be de-energized </a:t>
            </a:r>
          </a:p>
          <a:p>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spTree>
    <p:extLst>
      <p:ext uri="{BB962C8B-B14F-4D97-AF65-F5344CB8AC3E}">
        <p14:creationId xmlns:p14="http://schemas.microsoft.com/office/powerpoint/2010/main" val="151120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 Remaining work before CD-3</a:t>
            </a:r>
            <a:endParaRPr lang="en-US" dirty="0"/>
          </a:p>
        </p:txBody>
      </p:sp>
      <p:sp>
        <p:nvSpPr>
          <p:cNvPr id="3" name="Content Placeholder 2"/>
          <p:cNvSpPr>
            <a:spLocks noGrp="1"/>
          </p:cNvSpPr>
          <p:nvPr>
            <p:ph idx="1"/>
          </p:nvPr>
        </p:nvSpPr>
        <p:spPr/>
        <p:txBody>
          <a:bodyPr/>
          <a:lstStyle/>
          <a:p>
            <a:r>
              <a:rPr lang="en-US" dirty="0" smtClean="0"/>
              <a:t>A prototype quench detection system will be assembled and tested parasitically on the prototype TS solenoid test at SolTF</a:t>
            </a:r>
          </a:p>
          <a:p>
            <a:r>
              <a:rPr lang="en-US" dirty="0" smtClean="0"/>
              <a:t>The detailed engineering design will be completed following the test of the prototype system</a:t>
            </a:r>
          </a:p>
          <a:p>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a:xfrm>
            <a:off x="806903" y="6522522"/>
            <a:ext cx="5373688" cy="241300"/>
          </a:xfrm>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spTree>
    <p:extLst>
      <p:ext uri="{BB962C8B-B14F-4D97-AF65-F5344CB8AC3E}">
        <p14:creationId xmlns:p14="http://schemas.microsoft.com/office/powerpoint/2010/main" val="374191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 Quality Assurance</a:t>
            </a:r>
            <a:endParaRPr lang="en-US" dirty="0"/>
          </a:p>
        </p:txBody>
      </p:sp>
      <p:sp>
        <p:nvSpPr>
          <p:cNvPr id="3" name="Content Placeholder 2"/>
          <p:cNvSpPr>
            <a:spLocks noGrp="1"/>
          </p:cNvSpPr>
          <p:nvPr>
            <p:ph idx="1"/>
          </p:nvPr>
        </p:nvSpPr>
        <p:spPr>
          <a:xfrm>
            <a:off x="228600" y="1043046"/>
            <a:ext cx="8672513" cy="5096497"/>
          </a:xfrm>
        </p:spPr>
        <p:txBody>
          <a:bodyPr/>
          <a:lstStyle/>
          <a:p>
            <a:r>
              <a:rPr lang="en-US" dirty="0" smtClean="0"/>
              <a:t>Multiple mechanisms to ensure quality of design and implementation</a:t>
            </a:r>
          </a:p>
          <a:p>
            <a:pPr lvl="1"/>
            <a:r>
              <a:rPr lang="en-US" dirty="0" smtClean="0"/>
              <a:t>Peer review</a:t>
            </a:r>
          </a:p>
          <a:p>
            <a:pPr lvl="1"/>
            <a:r>
              <a:rPr lang="en-US" dirty="0" smtClean="0"/>
              <a:t>Independent coding of redundant systems</a:t>
            </a:r>
          </a:p>
          <a:p>
            <a:pPr lvl="1"/>
            <a:r>
              <a:rPr lang="en-US" dirty="0" smtClean="0"/>
              <a:t>Extensive validation using real-time simulator</a:t>
            </a:r>
          </a:p>
          <a:p>
            <a:pPr lvl="1"/>
            <a:r>
              <a:rPr lang="en-US" dirty="0" smtClean="0"/>
              <a:t>Validation against existing QP systems during multiple mu2e prototype and production magnet tests </a:t>
            </a:r>
          </a:p>
          <a:p>
            <a:pPr lvl="1"/>
            <a:r>
              <a:rPr lang="en-US" dirty="0" smtClean="0"/>
              <a:t>Formal testing to relevant accepted standards</a:t>
            </a:r>
          </a:p>
          <a:p>
            <a:r>
              <a:rPr lang="en-US" dirty="0" smtClean="0"/>
              <a:t>Comprehensive validation against offline system models during commissioning of the final product </a:t>
            </a:r>
          </a:p>
          <a:p>
            <a:r>
              <a:rPr lang="en-US" dirty="0" smtClean="0"/>
              <a:t>Development team has extensive experience designing and developing quench protection systems, which have been in service for many years</a:t>
            </a:r>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spTree>
    <p:extLst>
      <p:ext uri="{BB962C8B-B14F-4D97-AF65-F5344CB8AC3E}">
        <p14:creationId xmlns:p14="http://schemas.microsoft.com/office/powerpoint/2010/main" val="235260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 ES&amp;H</a:t>
            </a:r>
            <a:endParaRPr lang="en-US" dirty="0"/>
          </a:p>
        </p:txBody>
      </p:sp>
      <p:sp>
        <p:nvSpPr>
          <p:cNvPr id="3" name="Content Placeholder 2"/>
          <p:cNvSpPr>
            <a:spLocks noGrp="1"/>
          </p:cNvSpPr>
          <p:nvPr>
            <p:ph idx="1"/>
          </p:nvPr>
        </p:nvSpPr>
        <p:spPr/>
        <p:txBody>
          <a:bodyPr/>
          <a:lstStyle/>
          <a:p>
            <a:r>
              <a:rPr lang="en-US" dirty="0" smtClean="0"/>
              <a:t>The final product will have solenoid voltage tap cabling that carries voltages up to 600V (when the dump is fired). These cables are terminated in a relay rack to the inputs of isolation amplifiers. Since these cables may be accessible to personnel during powered operation, steps will be taken to prevent accidental exposure in accordance with the Fermilab </a:t>
            </a:r>
            <a:r>
              <a:rPr lang="en-US" dirty="0"/>
              <a:t>E</a:t>
            </a:r>
            <a:r>
              <a:rPr lang="en-US" dirty="0" smtClean="0"/>
              <a:t>lectrical Safety Program (FESHM 5040). </a:t>
            </a:r>
          </a:p>
          <a:p>
            <a:r>
              <a:rPr lang="en-US" dirty="0" smtClean="0"/>
              <a:t>Instrumentation rack power will also follow the Fermilab </a:t>
            </a:r>
            <a:r>
              <a:rPr lang="en-US" dirty="0"/>
              <a:t>Electrical Safety Program (FESHM 5040). </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spTree>
    <p:extLst>
      <p:ext uri="{BB962C8B-B14F-4D97-AF65-F5344CB8AC3E}">
        <p14:creationId xmlns:p14="http://schemas.microsoft.com/office/powerpoint/2010/main" val="44959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QPM Organizational Breakdown</a:t>
            </a:r>
            <a:endParaRPr lang="en-US" dirty="0"/>
          </a:p>
        </p:txBody>
      </p:sp>
      <p:sp>
        <p:nvSpPr>
          <p:cNvPr id="3" name="Content Placeholder 2"/>
          <p:cNvSpPr>
            <a:spLocks noGrp="1"/>
          </p:cNvSpPr>
          <p:nvPr>
            <p:ph idx="1"/>
          </p:nvPr>
        </p:nvSpPr>
        <p:spPr>
          <a:xfrm>
            <a:off x="438150" y="981075"/>
            <a:ext cx="8296274" cy="5274751"/>
          </a:xfrm>
        </p:spPr>
        <p:txBody>
          <a:bodyPr/>
          <a:lstStyle/>
          <a:p>
            <a:pPr marL="0" indent="0">
              <a:buNone/>
            </a:pPr>
            <a:endParaRPr lang="en-US" sz="2000" dirty="0"/>
          </a:p>
          <a:p>
            <a:endParaRPr lang="en-US" sz="2000" dirty="0" smtClean="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18</a:t>
            </a:fld>
            <a:endParaRPr lang="en-US" dirty="0"/>
          </a:p>
        </p:txBody>
      </p:sp>
      <p:sp>
        <p:nvSpPr>
          <p:cNvPr id="8" name="Rectangle 7"/>
          <p:cNvSpPr/>
          <p:nvPr/>
        </p:nvSpPr>
        <p:spPr>
          <a:xfrm>
            <a:off x="2519281" y="1365664"/>
            <a:ext cx="3930732" cy="2232560"/>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WBS 4.7</a:t>
            </a:r>
          </a:p>
          <a:p>
            <a:pPr algn="ctr"/>
            <a:r>
              <a:rPr lang="en-US" sz="2000" dirty="0" smtClean="0"/>
              <a:t>Quench Protection &amp; Monitoring</a:t>
            </a:r>
          </a:p>
          <a:p>
            <a:pPr algn="ctr"/>
            <a:r>
              <a:rPr lang="en-US" sz="2000" dirty="0" smtClean="0"/>
              <a:t>D. Orris</a:t>
            </a:r>
          </a:p>
          <a:p>
            <a:pPr algn="ctr"/>
            <a:r>
              <a:rPr lang="en-US" sz="2000" dirty="0" smtClean="0"/>
              <a:t>J. Nogiec (D)</a:t>
            </a:r>
            <a:endParaRPr lang="en-US" sz="2000" dirty="0"/>
          </a:p>
        </p:txBody>
      </p:sp>
      <p:sp>
        <p:nvSpPr>
          <p:cNvPr id="9" name="Rectangle 8"/>
          <p:cNvSpPr/>
          <p:nvPr/>
        </p:nvSpPr>
        <p:spPr>
          <a:xfrm>
            <a:off x="806450" y="4132611"/>
            <a:ext cx="2293175" cy="1648689"/>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WBS 4.7.1</a:t>
            </a:r>
          </a:p>
          <a:p>
            <a:pPr algn="ctr"/>
            <a:r>
              <a:rPr lang="en-US" sz="2000" dirty="0" smtClean="0"/>
              <a:t>Quench Protection</a:t>
            </a:r>
            <a:endParaRPr lang="en-US" sz="2000" dirty="0"/>
          </a:p>
        </p:txBody>
      </p:sp>
      <p:sp>
        <p:nvSpPr>
          <p:cNvPr id="12" name="Rectangle 11"/>
          <p:cNvSpPr/>
          <p:nvPr/>
        </p:nvSpPr>
        <p:spPr>
          <a:xfrm>
            <a:off x="3338059" y="4132611"/>
            <a:ext cx="2293175" cy="1648689"/>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WBS 4.7.2</a:t>
            </a:r>
          </a:p>
          <a:p>
            <a:pPr algn="ctr"/>
            <a:r>
              <a:rPr lang="en-US" sz="2000" dirty="0" smtClean="0"/>
              <a:t>Slow Monitoring</a:t>
            </a:r>
            <a:endParaRPr lang="en-US" sz="2000" dirty="0"/>
          </a:p>
        </p:txBody>
      </p:sp>
      <p:sp>
        <p:nvSpPr>
          <p:cNvPr id="13" name="Rectangle 12"/>
          <p:cNvSpPr/>
          <p:nvPr/>
        </p:nvSpPr>
        <p:spPr>
          <a:xfrm>
            <a:off x="6059488" y="4132611"/>
            <a:ext cx="2293175" cy="1648689"/>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WBS 4.7.3</a:t>
            </a:r>
          </a:p>
          <a:p>
            <a:pPr algn="ctr"/>
            <a:r>
              <a:rPr lang="en-US" sz="2000" dirty="0" smtClean="0"/>
              <a:t>Cryogenic Instru. &amp; Controls</a:t>
            </a:r>
            <a:endParaRPr lang="en-US" sz="2000" dirty="0"/>
          </a:p>
        </p:txBody>
      </p:sp>
      <p:cxnSp>
        <p:nvCxnSpPr>
          <p:cNvPr id="19" name="Straight Connector 18"/>
          <p:cNvCxnSpPr/>
          <p:nvPr/>
        </p:nvCxnSpPr>
        <p:spPr>
          <a:xfrm>
            <a:off x="1953037" y="3883231"/>
            <a:ext cx="52530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9" idx="0"/>
          </p:cNvCxnSpPr>
          <p:nvPr/>
        </p:nvCxnSpPr>
        <p:spPr>
          <a:xfrm flipH="1" flipV="1">
            <a:off x="1953037" y="3883231"/>
            <a:ext cx="1" cy="2493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3" idx="0"/>
          </p:cNvCxnSpPr>
          <p:nvPr/>
        </p:nvCxnSpPr>
        <p:spPr>
          <a:xfrm flipH="1" flipV="1">
            <a:off x="7206075" y="3895106"/>
            <a:ext cx="1" cy="2375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0"/>
            <a:endCxn id="8" idx="2"/>
          </p:cNvCxnSpPr>
          <p:nvPr/>
        </p:nvCxnSpPr>
        <p:spPr>
          <a:xfrm flipV="1">
            <a:off x="4484647" y="3598224"/>
            <a:ext cx="0" cy="5343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962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QPM Cost Distribution by L4</a:t>
            </a:r>
            <a:endParaRPr lang="en-US" dirty="0"/>
          </a:p>
        </p:txBody>
      </p:sp>
      <p:sp>
        <p:nvSpPr>
          <p:cNvPr id="3" name="Content Placeholder 2"/>
          <p:cNvSpPr>
            <a:spLocks noGrp="1"/>
          </p:cNvSpPr>
          <p:nvPr>
            <p:ph idx="1"/>
          </p:nvPr>
        </p:nvSpPr>
        <p:spPr>
          <a:xfrm>
            <a:off x="228600" y="1043047"/>
            <a:ext cx="8672513" cy="620654"/>
          </a:xfrm>
        </p:spPr>
        <p:txBody>
          <a:bodyPr/>
          <a:lstStyle/>
          <a:p>
            <a:r>
              <a:rPr lang="en-US" dirty="0" smtClean="0"/>
              <a:t>Base Cost by L4 (AY $k)</a:t>
            </a:r>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19</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1" y="1593791"/>
            <a:ext cx="7278171" cy="449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53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Requirements</a:t>
            </a:r>
            <a:endParaRPr lang="en-US" dirty="0"/>
          </a:p>
        </p:txBody>
      </p:sp>
      <p:sp>
        <p:nvSpPr>
          <p:cNvPr id="3" name="Content Placeholder 2"/>
          <p:cNvSpPr>
            <a:spLocks noGrp="1"/>
          </p:cNvSpPr>
          <p:nvPr>
            <p:ph idx="1"/>
          </p:nvPr>
        </p:nvSpPr>
        <p:spPr>
          <a:xfrm>
            <a:off x="228600" y="895350"/>
            <a:ext cx="8672513" cy="5124450"/>
          </a:xfrm>
        </p:spPr>
        <p:txBody>
          <a:bodyPr/>
          <a:lstStyle/>
          <a:p>
            <a:r>
              <a:rPr lang="en-US" sz="2000" dirty="0"/>
              <a:t>The quench </a:t>
            </a:r>
            <a:r>
              <a:rPr lang="en-US" sz="2000" dirty="0" smtClean="0"/>
              <a:t>protection </a:t>
            </a:r>
            <a:r>
              <a:rPr lang="en-US" sz="2000" dirty="0"/>
              <a:t>system is responsible for the safe operation (equipment and ES&amp;H) of the Mu2e solenoids and associated power bus system.</a:t>
            </a:r>
          </a:p>
          <a:p>
            <a:r>
              <a:rPr lang="en-US" sz="2000" dirty="0"/>
              <a:t>M</a:t>
            </a:r>
            <a:r>
              <a:rPr lang="en-US" sz="2000" dirty="0" smtClean="0"/>
              <a:t>onitors </a:t>
            </a:r>
            <a:r>
              <a:rPr lang="en-US" sz="2000" dirty="0"/>
              <a:t>signals from </a:t>
            </a:r>
            <a:r>
              <a:rPr lang="en-US" sz="2000" dirty="0" smtClean="0"/>
              <a:t>sensors – typically voltage taps – installed on </a:t>
            </a:r>
            <a:r>
              <a:rPr lang="en-US" sz="2000" dirty="0"/>
              <a:t>the mu2e </a:t>
            </a:r>
            <a:r>
              <a:rPr lang="en-US" sz="2000" dirty="0" smtClean="0"/>
              <a:t>solenoid coils, leads, and superconducting power bus </a:t>
            </a:r>
            <a:r>
              <a:rPr lang="en-US" sz="2000" dirty="0"/>
              <a:t>and generates an interlock signal if </a:t>
            </a:r>
            <a:r>
              <a:rPr lang="en-US" sz="2000" dirty="0" smtClean="0"/>
              <a:t>the sensor signal exceeds a specified threshold. The </a:t>
            </a:r>
            <a:r>
              <a:rPr lang="en-US" sz="2000" dirty="0"/>
              <a:t>interlock signal will trigger the </a:t>
            </a:r>
            <a:r>
              <a:rPr lang="en-US" sz="2000" dirty="0" smtClean="0"/>
              <a:t>ramp down </a:t>
            </a:r>
            <a:r>
              <a:rPr lang="en-US" sz="2000" dirty="0"/>
              <a:t>of the power supplies and switch </a:t>
            </a:r>
            <a:r>
              <a:rPr lang="en-US" sz="2000" dirty="0" smtClean="0"/>
              <a:t>in the energy extraction circuit to remove stored energy from the  magnet.</a:t>
            </a:r>
          </a:p>
          <a:p>
            <a:r>
              <a:rPr lang="en-US" sz="2000" dirty="0" smtClean="0"/>
              <a:t>The </a:t>
            </a:r>
            <a:r>
              <a:rPr lang="en-US" sz="2000" dirty="0"/>
              <a:t>primary goal of the mu2e quench </a:t>
            </a:r>
            <a:r>
              <a:rPr lang="en-US" sz="2000" dirty="0" smtClean="0"/>
              <a:t>protection </a:t>
            </a:r>
            <a:r>
              <a:rPr lang="en-US" sz="2000" dirty="0"/>
              <a:t>system is </a:t>
            </a:r>
            <a:r>
              <a:rPr lang="en-US" sz="2000" dirty="0" smtClean="0"/>
              <a:t>to reliably detect </a:t>
            </a:r>
            <a:r>
              <a:rPr lang="en-US" sz="2000" dirty="0"/>
              <a:t>true </a:t>
            </a:r>
            <a:r>
              <a:rPr lang="en-US" sz="2000" dirty="0" smtClean="0"/>
              <a:t>quenches while the secondary </a:t>
            </a:r>
            <a:r>
              <a:rPr lang="en-US" sz="2000" dirty="0"/>
              <a:t>goal is to minimize the number of </a:t>
            </a:r>
            <a:r>
              <a:rPr lang="en-US" sz="2000" dirty="0" smtClean="0"/>
              <a:t>falsely detected quenches.</a:t>
            </a:r>
          </a:p>
          <a:p>
            <a:r>
              <a:rPr lang="en-US" sz="2000" dirty="0"/>
              <a:t>Quench </a:t>
            </a:r>
            <a:r>
              <a:rPr lang="en-US" sz="2000" dirty="0" smtClean="0"/>
              <a:t>detection is </a:t>
            </a:r>
            <a:r>
              <a:rPr lang="en-US" sz="2000" dirty="0"/>
              <a:t>complicated by the mutual coupling between the </a:t>
            </a:r>
            <a:r>
              <a:rPr lang="en-US" sz="2000" dirty="0" smtClean="0"/>
              <a:t>independently powered magnets</a:t>
            </a:r>
            <a:r>
              <a:rPr lang="en-US" sz="2000" dirty="0"/>
              <a:t>. As individual magnets are </a:t>
            </a:r>
            <a:r>
              <a:rPr lang="en-US" sz="2000" dirty="0" smtClean="0"/>
              <a:t>ramped, </a:t>
            </a:r>
            <a:r>
              <a:rPr lang="en-US" sz="2000" dirty="0"/>
              <a:t>the changing magnetic </a:t>
            </a:r>
            <a:r>
              <a:rPr lang="en-US" sz="2000" dirty="0" smtClean="0"/>
              <a:t>fields will </a:t>
            </a:r>
            <a:r>
              <a:rPr lang="en-US" sz="2000" dirty="0"/>
              <a:t>induce </a:t>
            </a:r>
            <a:r>
              <a:rPr lang="en-US" sz="2000" dirty="0" smtClean="0"/>
              <a:t>voltages in the other magnets that, if not taken into account, can cause false quench detection events.</a:t>
            </a:r>
            <a:endParaRPr lang="en-US" sz="2000" dirty="0"/>
          </a:p>
          <a:p>
            <a:endParaRPr lang="en-US" sz="2000" dirty="0" smtClean="0"/>
          </a:p>
          <a:p>
            <a:endParaRPr lang="en-US" sz="2000" dirty="0"/>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dirty="0" smtClean="0"/>
              <a:t>Oct. 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1899431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QPM Cost Distribution by Resource Type</a:t>
            </a:r>
            <a:endParaRPr lang="en-US" dirty="0"/>
          </a:p>
        </p:txBody>
      </p:sp>
      <p:sp>
        <p:nvSpPr>
          <p:cNvPr id="3" name="Content Placeholder 2"/>
          <p:cNvSpPr>
            <a:spLocks noGrp="1"/>
          </p:cNvSpPr>
          <p:nvPr>
            <p:ph idx="1"/>
          </p:nvPr>
        </p:nvSpPr>
        <p:spPr>
          <a:xfrm>
            <a:off x="228600" y="1043047"/>
            <a:ext cx="8672513" cy="595254"/>
          </a:xfrm>
        </p:spPr>
        <p:txBody>
          <a:bodyPr/>
          <a:lstStyle/>
          <a:p>
            <a:r>
              <a:rPr lang="en-US" dirty="0" smtClean="0"/>
              <a:t>Base Cost (</a:t>
            </a:r>
            <a:r>
              <a:rPr lang="en-US" dirty="0" err="1" smtClean="0"/>
              <a:t>AY$k</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1492782"/>
            <a:ext cx="7031264" cy="464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04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QPM Quality of Estimate</a:t>
            </a:r>
            <a:endParaRPr lang="en-US" dirty="0"/>
          </a:p>
        </p:txBody>
      </p:sp>
      <p:sp>
        <p:nvSpPr>
          <p:cNvPr id="3" name="Content Placeholder 2"/>
          <p:cNvSpPr>
            <a:spLocks noGrp="1"/>
          </p:cNvSpPr>
          <p:nvPr>
            <p:ph idx="1"/>
          </p:nvPr>
        </p:nvSpPr>
        <p:spPr>
          <a:xfrm>
            <a:off x="228600" y="1043047"/>
            <a:ext cx="8672513" cy="595254"/>
          </a:xfrm>
        </p:spPr>
        <p:txBody>
          <a:bodyPr/>
          <a:lstStyle/>
          <a:p>
            <a:r>
              <a:rPr lang="en-US" dirty="0" smtClean="0"/>
              <a:t>Base Cost by Estimate Type (AY K$)</a:t>
            </a:r>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21</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92" y="1589635"/>
            <a:ext cx="7415811" cy="451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89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QPM Labor Resources by FY</a:t>
            </a:r>
            <a:endParaRPr lang="en-US" dirty="0"/>
          </a:p>
        </p:txBody>
      </p:sp>
      <p:sp>
        <p:nvSpPr>
          <p:cNvPr id="3" name="Content Placeholder 2"/>
          <p:cNvSpPr>
            <a:spLocks noGrp="1"/>
          </p:cNvSpPr>
          <p:nvPr>
            <p:ph idx="1"/>
          </p:nvPr>
        </p:nvSpPr>
        <p:spPr>
          <a:xfrm>
            <a:off x="228600" y="1043047"/>
            <a:ext cx="8672513" cy="557154"/>
          </a:xfrm>
        </p:spPr>
        <p:txBody>
          <a:bodyPr/>
          <a:lstStyle/>
          <a:p>
            <a:r>
              <a:rPr lang="en-US" dirty="0" smtClean="0"/>
              <a:t>FTEs by Discipline</a:t>
            </a:r>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45" y="1465095"/>
            <a:ext cx="7992713" cy="467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72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QPM Cost Table</a:t>
            </a:r>
            <a:endParaRPr lang="en-US" dirty="0"/>
          </a:p>
        </p:txBody>
      </p:sp>
      <p:sp>
        <p:nvSpPr>
          <p:cNvPr id="3" name="Content Placeholder 2"/>
          <p:cNvSpPr>
            <a:spLocks noGrp="1"/>
          </p:cNvSpPr>
          <p:nvPr>
            <p:ph idx="1"/>
          </p:nvPr>
        </p:nvSpPr>
        <p:spPr>
          <a:xfrm>
            <a:off x="228600" y="1055746"/>
            <a:ext cx="8672513" cy="4987867"/>
          </a:xfrm>
        </p:spPr>
        <p:txBody>
          <a:bodyPr/>
          <a:lstStyle/>
          <a:p>
            <a:r>
              <a:rPr lang="en-US" dirty="0" smtClean="0"/>
              <a:t>WBS 4.7 Quench Protection &amp; Monitoring (AY K$)</a:t>
            </a:r>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25494597"/>
              </p:ext>
            </p:extLst>
          </p:nvPr>
        </p:nvGraphicFramePr>
        <p:xfrm>
          <a:off x="457199" y="1757550"/>
          <a:ext cx="8229602" cy="3158832"/>
        </p:xfrm>
        <a:graphic>
          <a:graphicData uri="http://schemas.openxmlformats.org/drawingml/2006/table">
            <a:tbl>
              <a:tblPr/>
              <a:tblGrid>
                <a:gridCol w="3326860"/>
                <a:gridCol w="839011"/>
                <a:gridCol w="839011"/>
                <a:gridCol w="839011"/>
                <a:gridCol w="839011"/>
                <a:gridCol w="836579"/>
                <a:gridCol w="710119"/>
              </a:tblGrid>
              <a:tr h="604147">
                <a:tc>
                  <a:txBody>
                    <a:bodyPr/>
                    <a:lstStyle/>
                    <a:p>
                      <a:pPr algn="l" fontAlgn="b"/>
                      <a:r>
                        <a:rPr lang="en-US" sz="800" b="0" i="0" u="none" strike="noStrike">
                          <a:effectLst/>
                          <a:latin typeface="Microsoft Sans Serif"/>
                        </a:rPr>
                        <a:t> </a:t>
                      </a:r>
                    </a:p>
                  </a:txBody>
                  <a:tcPr marL="7304" marR="7304" marT="73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gridSpan="3">
                  <a:txBody>
                    <a:bodyPr/>
                    <a:lstStyle/>
                    <a:p>
                      <a:pPr algn="ctr" fontAlgn="ctr"/>
                      <a:r>
                        <a:rPr lang="en-US" sz="800" b="0" i="0" u="none" strike="noStrike">
                          <a:solidFill>
                            <a:srgbClr val="FFFFFF"/>
                          </a:solidFill>
                          <a:effectLst/>
                          <a:latin typeface="Arial"/>
                        </a:rPr>
                        <a:t>Base Cost (AY K$)</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hMerge="1">
                  <a:txBody>
                    <a:bodyPr/>
                    <a:lstStyle/>
                    <a:p>
                      <a:endParaRPr lang="en-US"/>
                    </a:p>
                  </a:txBody>
                  <a:tcPr/>
                </a:tc>
                <a:tc hMerge="1">
                  <a:txBody>
                    <a:bodyPr/>
                    <a:lstStyle/>
                    <a:p>
                      <a:endParaRPr lang="en-US"/>
                    </a:p>
                  </a:txBody>
                  <a:tcPr/>
                </a:tc>
                <a:tc>
                  <a:txBody>
                    <a:bodyPr/>
                    <a:lstStyle/>
                    <a:p>
                      <a:pPr algn="ctr" fontAlgn="ctr"/>
                      <a:r>
                        <a:rPr lang="en-US" sz="800" b="0" i="0" u="none" strike="noStrike">
                          <a:solidFill>
                            <a:srgbClr val="FFFFFF"/>
                          </a:solidFill>
                          <a:effectLst/>
                          <a:latin typeface="Arial"/>
                        </a:rPr>
                        <a:t> </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l" fontAlgn="ctr"/>
                      <a:r>
                        <a:rPr lang="en-US" sz="800" b="0" i="0" u="none" strike="noStrike">
                          <a:solidFill>
                            <a:srgbClr val="FFFFFF"/>
                          </a:solidFill>
                          <a:effectLst/>
                          <a:latin typeface="Arial"/>
                        </a:rPr>
                        <a:t> </a:t>
                      </a:r>
                    </a:p>
                  </a:txBody>
                  <a:tcPr marL="7304" marR="7304" marT="7304"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l" fontAlgn="ctr"/>
                      <a:r>
                        <a:rPr lang="en-US" sz="800" b="0" i="0" u="none" strike="noStrike">
                          <a:solidFill>
                            <a:srgbClr val="FFFFFF"/>
                          </a:solidFill>
                          <a:effectLst/>
                          <a:latin typeface="Arial"/>
                        </a:rPr>
                        <a:t> </a:t>
                      </a:r>
                    </a:p>
                  </a:txBody>
                  <a:tcPr marL="7304" marR="7304" marT="730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r>
              <a:tr h="828545">
                <a:tc>
                  <a:txBody>
                    <a:bodyPr/>
                    <a:lstStyle/>
                    <a:p>
                      <a:pPr algn="l" fontAlgn="b"/>
                      <a:r>
                        <a:rPr lang="en-US" sz="800" b="0" i="0" u="none" strike="noStrike">
                          <a:effectLst/>
                          <a:latin typeface="Microsoft Sans Serif"/>
                        </a:rPr>
                        <a:t> </a:t>
                      </a:r>
                    </a:p>
                  </a:txBody>
                  <a:tcPr marL="7304" marR="7304" marT="73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800" b="0" i="0" u="none" strike="noStrike">
                          <a:solidFill>
                            <a:srgbClr val="FFFFFF"/>
                          </a:solidFill>
                          <a:effectLst/>
                          <a:latin typeface="Arial"/>
                        </a:rPr>
                        <a:t>M&amp;S</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800" b="0" i="0" u="none" strike="noStrike">
                          <a:solidFill>
                            <a:srgbClr val="FFFFFF"/>
                          </a:solidFill>
                          <a:effectLst/>
                          <a:latin typeface="Arial"/>
                        </a:rPr>
                        <a:t>Labor</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800" b="0" i="0" u="none" strike="noStrike">
                          <a:solidFill>
                            <a:srgbClr val="FFFFFF"/>
                          </a:solidFill>
                          <a:effectLst/>
                          <a:latin typeface="Arial"/>
                        </a:rPr>
                        <a:t>Total</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700" b="0" i="0" u="none" strike="noStrike">
                          <a:solidFill>
                            <a:srgbClr val="FFFFFF"/>
                          </a:solidFill>
                          <a:effectLst/>
                          <a:latin typeface="Arial"/>
                        </a:rPr>
                        <a:t>Estimate Uncertainty (on remaining budget)</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700" b="0" i="0" u="none" strike="noStrike">
                          <a:solidFill>
                            <a:srgbClr val="FFFFFF"/>
                          </a:solidFill>
                          <a:effectLst/>
                          <a:latin typeface="Arial"/>
                        </a:rPr>
                        <a:t>% Contingency on (on remaining budget)</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800" b="0" i="0" u="none" strike="noStrike">
                          <a:solidFill>
                            <a:srgbClr val="FFFFFF"/>
                          </a:solidFill>
                          <a:effectLst/>
                          <a:latin typeface="Arial"/>
                        </a:rPr>
                        <a:t>Total Cost</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r>
              <a:tr h="345228">
                <a:tc>
                  <a:txBody>
                    <a:bodyPr/>
                    <a:lstStyle/>
                    <a:p>
                      <a:pPr algn="l" fontAlgn="ctr"/>
                      <a:r>
                        <a:rPr lang="fr-FR" sz="800" b="0" i="0" u="none" strike="noStrike">
                          <a:effectLst/>
                          <a:latin typeface="Microsoft Sans Serif"/>
                        </a:rPr>
                        <a:t>475.04.07 Magnet Quench Protection System</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 </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 </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 </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 </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b"/>
                      <a:r>
                        <a:rPr lang="en-US" sz="800" b="0" i="0" u="none" strike="noStrike">
                          <a:effectLst/>
                          <a:latin typeface="Microsoft Sans Serif"/>
                        </a:rPr>
                        <a:t> </a:t>
                      </a:r>
                    </a:p>
                  </a:txBody>
                  <a:tcPr marL="7304" marR="7304" marT="73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 </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345228">
                <a:tc>
                  <a:txBody>
                    <a:bodyPr/>
                    <a:lstStyle/>
                    <a:p>
                      <a:pPr algn="l" fontAlgn="ctr"/>
                      <a:r>
                        <a:rPr lang="en-US" sz="800" b="0" i="0" u="none" strike="noStrike">
                          <a:effectLst/>
                          <a:latin typeface="Microsoft Sans Serif"/>
                        </a:rPr>
                        <a:t>475.04.07.01 Quench Protection</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215</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1,564</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1,779</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609</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800" b="0" i="0" u="none" strike="noStrike">
                          <a:effectLst/>
                          <a:latin typeface="Microsoft Sans Serif"/>
                        </a:rPr>
                        <a:t>41%</a:t>
                      </a:r>
                    </a:p>
                  </a:txBody>
                  <a:tcPr marL="7304" marR="7304" marT="73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2,388</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345228">
                <a:tc>
                  <a:txBody>
                    <a:bodyPr/>
                    <a:lstStyle/>
                    <a:p>
                      <a:pPr algn="l" fontAlgn="ctr"/>
                      <a:r>
                        <a:rPr lang="en-US" sz="800" b="0" i="0" u="none" strike="noStrike">
                          <a:effectLst/>
                          <a:latin typeface="Microsoft Sans Serif"/>
                        </a:rPr>
                        <a:t>475.04.07.02 Slow Monitoring</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246</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248</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494</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174</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36%</a:t>
                      </a:r>
                    </a:p>
                  </a:txBody>
                  <a:tcPr marL="7304" marR="7304" marT="7304"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668</a:t>
                      </a:r>
                    </a:p>
                  </a:txBody>
                  <a:tcPr marL="7304" marR="7304" marT="730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345228">
                <a:tc>
                  <a:txBody>
                    <a:bodyPr/>
                    <a:lstStyle/>
                    <a:p>
                      <a:pPr algn="l" fontAlgn="ctr"/>
                      <a:r>
                        <a:rPr lang="en-US" sz="800" b="0" i="0" u="none" strike="noStrike">
                          <a:effectLst/>
                          <a:latin typeface="Microsoft Sans Serif"/>
                        </a:rPr>
                        <a:t>475.04.07.03 Cryogenic Instrumentation and Controls</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284</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385</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669</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208</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b"/>
                      <a:r>
                        <a:rPr lang="en-US" sz="800" b="0" i="0" u="none" strike="noStrike">
                          <a:effectLst/>
                          <a:latin typeface="Microsoft Sans Serif"/>
                        </a:rPr>
                        <a:t>37%</a:t>
                      </a:r>
                    </a:p>
                  </a:txBody>
                  <a:tcPr marL="7304" marR="7304" marT="73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sz="800" b="0" i="0" u="none" strike="noStrike">
                          <a:effectLst/>
                          <a:latin typeface="Microsoft Sans Serif"/>
                        </a:rPr>
                        <a:t>877</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345228">
                <a:tc>
                  <a:txBody>
                    <a:bodyPr/>
                    <a:lstStyle/>
                    <a:p>
                      <a:pPr algn="l" fontAlgn="ctr"/>
                      <a:r>
                        <a:rPr lang="en-US" sz="800" b="0" i="0" u="none" strike="noStrike">
                          <a:effectLst/>
                          <a:latin typeface="Microsoft Sans Serif"/>
                        </a:rPr>
                        <a:t>Grand Total</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745</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2,197</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2,942</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991</a:t>
                      </a:r>
                    </a:p>
                  </a:txBody>
                  <a:tcPr marL="7304" marR="7304" marT="73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a:effectLst/>
                          <a:latin typeface="Microsoft Sans Serif"/>
                        </a:rPr>
                        <a:t>39%</a:t>
                      </a:r>
                    </a:p>
                  </a:txBody>
                  <a:tcPr marL="7304" marR="7304" marT="7304"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800" b="0" i="0" u="none" strike="noStrike" dirty="0">
                          <a:effectLst/>
                          <a:latin typeface="Microsoft Sans Serif"/>
                        </a:rPr>
                        <a:t>3,933</a:t>
                      </a:r>
                    </a:p>
                  </a:txBody>
                  <a:tcPr marL="7304" marR="7304" marT="7304"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bl>
          </a:graphicData>
        </a:graphic>
      </p:graphicFrame>
    </p:spTree>
    <p:extLst>
      <p:ext uri="{BB962C8B-B14F-4D97-AF65-F5344CB8AC3E}">
        <p14:creationId xmlns:p14="http://schemas.microsoft.com/office/powerpoint/2010/main" val="100662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Content Placeholder 2"/>
          <p:cNvSpPr>
            <a:spLocks noGrp="1"/>
          </p:cNvSpPr>
          <p:nvPr>
            <p:ph idx="1"/>
          </p:nvPr>
        </p:nvSpPr>
        <p:spPr/>
        <p:txBody>
          <a:bodyPr/>
          <a:lstStyle/>
          <a:p>
            <a:r>
              <a:rPr lang="en-US" dirty="0"/>
              <a:t>Complete the Detailed Engineering &amp; Software design for Quench </a:t>
            </a:r>
            <a:r>
              <a:rPr lang="en-US" dirty="0" smtClean="0"/>
              <a:t>Detection – 04/07/2016</a:t>
            </a:r>
          </a:p>
          <a:p>
            <a:r>
              <a:rPr lang="en-US" dirty="0"/>
              <a:t>Perform Preliminary Quench Protection Integration </a:t>
            </a:r>
            <a:r>
              <a:rPr lang="en-US" dirty="0" smtClean="0"/>
              <a:t>Tests –</a:t>
            </a:r>
            <a:r>
              <a:rPr lang="en-US" dirty="0"/>
              <a:t> </a:t>
            </a:r>
            <a:r>
              <a:rPr lang="en-US" dirty="0" smtClean="0"/>
              <a:t>12/26/2018</a:t>
            </a:r>
          </a:p>
          <a:p>
            <a:r>
              <a:rPr lang="en-US" dirty="0" smtClean="0"/>
              <a:t>Completion of slow monitoring detailed engineering design – 4/1/2015</a:t>
            </a:r>
          </a:p>
          <a:p>
            <a:r>
              <a:rPr lang="en-US" dirty="0" smtClean="0"/>
              <a:t>Completion of preliminary slow monitoring integration tests – 9/18/2018</a:t>
            </a:r>
          </a:p>
          <a:p>
            <a:r>
              <a:rPr lang="en-US" dirty="0"/>
              <a:t>Completion of </a:t>
            </a:r>
            <a:r>
              <a:rPr lang="en-US" dirty="0" err="1" smtClean="0"/>
              <a:t>cryo</a:t>
            </a:r>
            <a:r>
              <a:rPr lang="en-US" dirty="0" smtClean="0"/>
              <a:t> controls </a:t>
            </a:r>
            <a:r>
              <a:rPr lang="en-US" dirty="0"/>
              <a:t>detailed engineering design </a:t>
            </a:r>
            <a:r>
              <a:rPr lang="en-US" dirty="0" smtClean="0"/>
              <a:t>– 4/3/2015</a:t>
            </a:r>
            <a:endParaRPr lang="en-US" dirty="0"/>
          </a:p>
          <a:p>
            <a:r>
              <a:rPr lang="en-US" dirty="0"/>
              <a:t>Completion of </a:t>
            </a:r>
            <a:r>
              <a:rPr lang="en-US" dirty="0" smtClean="0"/>
              <a:t>preliminary </a:t>
            </a:r>
            <a:r>
              <a:rPr lang="en-US" dirty="0" err="1" smtClean="0"/>
              <a:t>cryo</a:t>
            </a:r>
            <a:r>
              <a:rPr lang="en-US" dirty="0" smtClean="0"/>
              <a:t> controls integration tests – 12/19/2018</a:t>
            </a:r>
          </a:p>
          <a:p>
            <a:endParaRPr lang="en-US" dirty="0" smtClean="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24</a:t>
            </a:fld>
            <a:endParaRPr lang="en-US" dirty="0"/>
          </a:p>
        </p:txBody>
      </p:sp>
    </p:spTree>
    <p:extLst>
      <p:ext uri="{BB962C8B-B14F-4D97-AF65-F5344CB8AC3E}">
        <p14:creationId xmlns:p14="http://schemas.microsoft.com/office/powerpoint/2010/main" val="196200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43" name="Rectangle 42"/>
          <p:cNvSpPr/>
          <p:nvPr/>
        </p:nvSpPr>
        <p:spPr>
          <a:xfrm>
            <a:off x="3" y="548640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4188006508"/>
              </p:ext>
            </p:extLst>
          </p:nvPr>
        </p:nvGraphicFramePr>
        <p:xfrm>
          <a:off x="4" y="5591651"/>
          <a:ext cx="8686796" cy="5816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190500">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45" name="Rectangle 44"/>
          <p:cNvSpPr/>
          <p:nvPr/>
        </p:nvSpPr>
        <p:spPr>
          <a:xfrm>
            <a:off x="3" y="548640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a:off x="0" y="5803900"/>
            <a:ext cx="9144000" cy="908050"/>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1835731" y="41015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19731" y="410786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208969" y="410363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1218619" y="41142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3263319" y="41205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4285669" y="41205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301669" y="41269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6334857" y="41015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33120" y="6420644"/>
            <a:ext cx="8087030" cy="307777"/>
          </a:xfrm>
          <a:prstGeom prst="rect">
            <a:avLst/>
          </a:prstGeom>
          <a:noFill/>
        </p:spPr>
        <p:txBody>
          <a:bodyPr wrap="square" rtlCol="0">
            <a:spAutoFit/>
          </a:bodyPr>
          <a:lstStyle/>
          <a:p>
            <a:r>
              <a:rPr lang="en-US" sz="1400" dirty="0" smtClean="0"/>
              <a:t> FY14                 FY15                FY16                 FY17                 FY18                 FY19                FY20                  FY21</a:t>
            </a:r>
            <a:endParaRPr lang="en-US" sz="1400" dirty="0"/>
          </a:p>
        </p:txBody>
      </p:sp>
      <p:sp>
        <p:nvSpPr>
          <p:cNvPr id="56" name="Diamond 55"/>
          <p:cNvSpPr>
            <a:spLocks noChangeAspect="1"/>
          </p:cNvSpPr>
          <p:nvPr/>
        </p:nvSpPr>
        <p:spPr>
          <a:xfrm>
            <a:off x="1242488" y="6259147"/>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a:stCxn id="56" idx="0"/>
          </p:cNvCxnSpPr>
          <p:nvPr/>
        </p:nvCxnSpPr>
        <p:spPr>
          <a:xfrm rot="16200000" flipV="1">
            <a:off x="-898957" y="4000543"/>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Diamond 57"/>
          <p:cNvSpPr>
            <a:spLocks noChangeAspect="1"/>
          </p:cNvSpPr>
          <p:nvPr/>
        </p:nvSpPr>
        <p:spPr>
          <a:xfrm>
            <a:off x="1626731" y="6256653"/>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8" idx="0"/>
          </p:cNvCxnSpPr>
          <p:nvPr/>
        </p:nvCxnSpPr>
        <p:spPr>
          <a:xfrm rot="16200000" flipV="1">
            <a:off x="-514714" y="3998049"/>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57200" y="1359000"/>
            <a:ext cx="1339850" cy="307777"/>
          </a:xfrm>
          <a:prstGeom prst="rect">
            <a:avLst/>
          </a:prstGeom>
          <a:noFill/>
        </p:spPr>
        <p:txBody>
          <a:bodyPr wrap="square" rtlCol="0">
            <a:spAutoFit/>
          </a:bodyPr>
          <a:lstStyle/>
          <a:p>
            <a:pPr algn="ctr"/>
            <a:r>
              <a:rPr lang="en-US" sz="1400" dirty="0" smtClean="0"/>
              <a:t>CD-3a</a:t>
            </a:r>
          </a:p>
        </p:txBody>
      </p:sp>
      <p:sp>
        <p:nvSpPr>
          <p:cNvPr id="61" name="TextBox 60"/>
          <p:cNvSpPr txBox="1"/>
          <p:nvPr/>
        </p:nvSpPr>
        <p:spPr>
          <a:xfrm>
            <a:off x="1117870" y="1366383"/>
            <a:ext cx="1339850" cy="307777"/>
          </a:xfrm>
          <a:prstGeom prst="rect">
            <a:avLst/>
          </a:prstGeom>
          <a:noFill/>
        </p:spPr>
        <p:txBody>
          <a:bodyPr wrap="square" rtlCol="0">
            <a:spAutoFit/>
          </a:bodyPr>
          <a:lstStyle/>
          <a:p>
            <a:pPr algn="ctr"/>
            <a:r>
              <a:rPr lang="en-US" sz="1400" dirty="0" smtClean="0"/>
              <a:t>CD-2/3b</a:t>
            </a:r>
          </a:p>
        </p:txBody>
      </p:sp>
      <p:sp>
        <p:nvSpPr>
          <p:cNvPr id="62" name="TextBox 61"/>
          <p:cNvSpPr txBox="1"/>
          <p:nvPr/>
        </p:nvSpPr>
        <p:spPr>
          <a:xfrm>
            <a:off x="7403056" y="1366383"/>
            <a:ext cx="873125" cy="307777"/>
          </a:xfrm>
          <a:prstGeom prst="rect">
            <a:avLst/>
          </a:prstGeom>
          <a:noFill/>
        </p:spPr>
        <p:txBody>
          <a:bodyPr wrap="square" rtlCol="0">
            <a:spAutoFit/>
          </a:bodyPr>
          <a:lstStyle/>
          <a:p>
            <a:pPr algn="ctr"/>
            <a:r>
              <a:rPr lang="en-US" sz="1400" dirty="0" smtClean="0"/>
              <a:t>CD-</a:t>
            </a:r>
            <a:r>
              <a:rPr lang="en-US" sz="1400" dirty="0"/>
              <a:t>4</a:t>
            </a:r>
            <a:endParaRPr lang="en-US" sz="1400" dirty="0" smtClean="0"/>
          </a:p>
        </p:txBody>
      </p:sp>
      <p:cxnSp>
        <p:nvCxnSpPr>
          <p:cNvPr id="63" name="Straight Connector 62"/>
          <p:cNvCxnSpPr/>
          <p:nvPr/>
        </p:nvCxnSpPr>
        <p:spPr>
          <a:xfrm rot="5400000">
            <a:off x="2247319" y="410359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997474" y="5128755"/>
            <a:ext cx="4285976"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Detector Prototypes and Construction</a:t>
            </a:r>
            <a:endParaRPr lang="en-US" sz="1200" dirty="0">
              <a:solidFill>
                <a:srgbClr val="000000"/>
              </a:solidFill>
              <a:latin typeface="Calibri"/>
              <a:cs typeface="Calibri"/>
            </a:endParaRPr>
          </a:p>
        </p:txBody>
      </p:sp>
      <p:sp>
        <p:nvSpPr>
          <p:cNvPr id="65" name="Rectangle 64"/>
          <p:cNvSpPr/>
          <p:nvPr/>
        </p:nvSpPr>
        <p:spPr>
          <a:xfrm>
            <a:off x="2997474" y="5546649"/>
            <a:ext cx="3894640"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Accelerator and Beamline Construction </a:t>
            </a:r>
            <a:endParaRPr lang="en-US" sz="1200" dirty="0">
              <a:solidFill>
                <a:srgbClr val="000000"/>
              </a:solidFill>
              <a:latin typeface="Calibri"/>
              <a:cs typeface="Calibri"/>
            </a:endParaRPr>
          </a:p>
        </p:txBody>
      </p:sp>
      <p:sp>
        <p:nvSpPr>
          <p:cNvPr id="66" name="Diamond 65"/>
          <p:cNvSpPr>
            <a:spLocks noChangeAspect="1"/>
          </p:cNvSpPr>
          <p:nvPr/>
        </p:nvSpPr>
        <p:spPr>
          <a:xfrm>
            <a:off x="7628264" y="6231840"/>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6" idx="0"/>
          </p:cNvCxnSpPr>
          <p:nvPr/>
        </p:nvCxnSpPr>
        <p:spPr>
          <a:xfrm rot="16200000" flipV="1">
            <a:off x="5486819" y="3973236"/>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3568974" y="4058353"/>
            <a:ext cx="3149600"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Infrastructure</a:t>
            </a:r>
            <a:endParaRPr lang="en-US" sz="1200" dirty="0">
              <a:solidFill>
                <a:srgbClr val="000000"/>
              </a:solidFill>
              <a:latin typeface="Calibri"/>
              <a:cs typeface="Calibri"/>
            </a:endParaRPr>
          </a:p>
        </p:txBody>
      </p:sp>
      <p:sp>
        <p:nvSpPr>
          <p:cNvPr id="69" name="Rectangle 68"/>
          <p:cNvSpPr/>
          <p:nvPr/>
        </p:nvSpPr>
        <p:spPr>
          <a:xfrm>
            <a:off x="6218512" y="4371358"/>
            <a:ext cx="1382438"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Installation and Commissioning</a:t>
            </a:r>
            <a:endParaRPr lang="en-US" sz="1200" dirty="0">
              <a:solidFill>
                <a:srgbClr val="000000"/>
              </a:solidFill>
              <a:latin typeface="Calibri"/>
              <a:cs typeface="Calibri"/>
            </a:endParaRPr>
          </a:p>
        </p:txBody>
      </p:sp>
      <p:sp>
        <p:nvSpPr>
          <p:cNvPr id="70" name="6-Point Star 69"/>
          <p:cNvSpPr>
            <a:spLocks noChangeAspect="1"/>
          </p:cNvSpPr>
          <p:nvPr/>
        </p:nvSpPr>
        <p:spPr>
          <a:xfrm>
            <a:off x="7521808" y="2118138"/>
            <a:ext cx="182880" cy="182880"/>
          </a:xfrm>
          <a:prstGeom prst="star6">
            <a:avLst/>
          </a:prstGeom>
          <a:solidFill>
            <a:srgbClr val="FF0000"/>
          </a:solidFill>
          <a:effectLst>
            <a:outerShdw blurRad="40000" dist="73787"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rot="2828021">
            <a:off x="6830134" y="1675612"/>
            <a:ext cx="903951" cy="246221"/>
          </a:xfrm>
          <a:prstGeom prst="rect">
            <a:avLst/>
          </a:prstGeom>
          <a:noFill/>
        </p:spPr>
        <p:txBody>
          <a:bodyPr wrap="none" rtlCol="0">
            <a:spAutoFit/>
          </a:bodyPr>
          <a:lstStyle/>
          <a:p>
            <a:r>
              <a:rPr lang="en-US" sz="1000" dirty="0" smtClean="0"/>
              <a:t>KPPs Satisfied</a:t>
            </a:r>
            <a:endParaRPr lang="en-US" sz="1000" dirty="0"/>
          </a:p>
        </p:txBody>
      </p:sp>
      <p:sp>
        <p:nvSpPr>
          <p:cNvPr id="73" name="Rectangle 72"/>
          <p:cNvSpPr/>
          <p:nvPr/>
        </p:nvSpPr>
        <p:spPr>
          <a:xfrm>
            <a:off x="2124658" y="3702105"/>
            <a:ext cx="4466642" cy="3365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Fabrication and QA</a:t>
            </a:r>
            <a:endParaRPr lang="en-US" sz="1200" dirty="0">
              <a:solidFill>
                <a:srgbClr val="000000"/>
              </a:solidFill>
              <a:latin typeface="Calibri"/>
              <a:cs typeface="Calibri"/>
            </a:endParaRPr>
          </a:p>
        </p:txBody>
      </p:sp>
      <p:sp>
        <p:nvSpPr>
          <p:cNvPr id="75" name="Rectangle 74"/>
          <p:cNvSpPr/>
          <p:nvPr/>
        </p:nvSpPr>
        <p:spPr>
          <a:xfrm>
            <a:off x="5" y="4798752"/>
            <a:ext cx="2988253" cy="336137"/>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Design/Prototypes</a:t>
            </a:r>
            <a:endParaRPr lang="en-US" sz="1200" dirty="0">
              <a:solidFill>
                <a:srgbClr val="000000"/>
              </a:solidFill>
              <a:latin typeface="Calibri"/>
              <a:cs typeface="Calibri"/>
            </a:endParaRPr>
          </a:p>
        </p:txBody>
      </p:sp>
      <p:sp>
        <p:nvSpPr>
          <p:cNvPr id="76" name="Rectangle 75"/>
          <p:cNvSpPr/>
          <p:nvPr/>
        </p:nvSpPr>
        <p:spPr>
          <a:xfrm>
            <a:off x="6892114" y="5483233"/>
            <a:ext cx="1021273"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Accelerator Commissioning (off Project)</a:t>
            </a:r>
            <a:endParaRPr lang="en-US" sz="1000" dirty="0">
              <a:solidFill>
                <a:srgbClr val="000000"/>
              </a:solidFill>
              <a:latin typeface="Calibri"/>
              <a:cs typeface="Calibri"/>
            </a:endParaRPr>
          </a:p>
        </p:txBody>
      </p:sp>
      <p:sp>
        <p:nvSpPr>
          <p:cNvPr id="37" name="Diamond 36"/>
          <p:cNvSpPr>
            <a:spLocks noChangeAspect="1"/>
          </p:cNvSpPr>
          <p:nvPr/>
        </p:nvSpPr>
        <p:spPr>
          <a:xfrm>
            <a:off x="2880315" y="6256654"/>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7" idx="0"/>
          </p:cNvCxnSpPr>
          <p:nvPr/>
        </p:nvCxnSpPr>
        <p:spPr>
          <a:xfrm rot="16200000" flipV="1">
            <a:off x="738870" y="3998050"/>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319599" y="1359000"/>
            <a:ext cx="1339850" cy="307777"/>
          </a:xfrm>
          <a:prstGeom prst="rect">
            <a:avLst/>
          </a:prstGeom>
          <a:noFill/>
        </p:spPr>
        <p:txBody>
          <a:bodyPr wrap="square" rtlCol="0">
            <a:spAutoFit/>
          </a:bodyPr>
          <a:lstStyle/>
          <a:p>
            <a:pPr algn="ctr"/>
            <a:r>
              <a:rPr lang="en-US" sz="1400" dirty="0" smtClean="0"/>
              <a:t>CD-3c</a:t>
            </a:r>
          </a:p>
        </p:txBody>
      </p:sp>
      <p:sp>
        <p:nvSpPr>
          <p:cNvPr id="72" name="Rectangle 71"/>
          <p:cNvSpPr/>
          <p:nvPr/>
        </p:nvSpPr>
        <p:spPr>
          <a:xfrm>
            <a:off x="1354925" y="4344417"/>
            <a:ext cx="2822651" cy="45402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000" dirty="0" smtClean="0">
                <a:solidFill>
                  <a:schemeClr val="tx1"/>
                </a:solidFill>
                <a:latin typeface="Calibri"/>
                <a:cs typeface="Calibri"/>
              </a:rPr>
              <a:t>Fabricate and  QA Superconductor</a:t>
            </a:r>
            <a:endParaRPr lang="en-US" sz="1000" dirty="0">
              <a:solidFill>
                <a:schemeClr val="tx1"/>
              </a:solidFill>
              <a:latin typeface="Calibri"/>
              <a:cs typeface="Calibri"/>
            </a:endParaRPr>
          </a:p>
        </p:txBody>
      </p:sp>
      <p:sp>
        <p:nvSpPr>
          <p:cNvPr id="74" name="Rectangle 73"/>
          <p:cNvSpPr/>
          <p:nvPr/>
        </p:nvSpPr>
        <p:spPr>
          <a:xfrm>
            <a:off x="1797050" y="3988482"/>
            <a:ext cx="1568450" cy="41148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Detector Hall Construction</a:t>
            </a:r>
            <a:endParaRPr lang="en-US" sz="1000" dirty="0">
              <a:solidFill>
                <a:srgbClr val="000000"/>
              </a:solidFill>
              <a:latin typeface="Calibri"/>
              <a:cs typeface="Calibri"/>
            </a:endParaRPr>
          </a:p>
        </p:txBody>
      </p:sp>
      <p:sp>
        <p:nvSpPr>
          <p:cNvPr id="41" name="Rectangle 40"/>
          <p:cNvSpPr/>
          <p:nvPr/>
        </p:nvSpPr>
        <p:spPr>
          <a:xfrm>
            <a:off x="7338203" y="5137453"/>
            <a:ext cx="262747"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3" name="TextBox 2"/>
          <p:cNvSpPr txBox="1"/>
          <p:nvPr/>
        </p:nvSpPr>
        <p:spPr>
          <a:xfrm>
            <a:off x="6152163" y="4945228"/>
            <a:ext cx="1428747" cy="246221"/>
          </a:xfrm>
          <a:prstGeom prst="rect">
            <a:avLst/>
          </a:prstGeom>
          <a:noFill/>
        </p:spPr>
        <p:txBody>
          <a:bodyPr wrap="none" rtlCol="0">
            <a:spAutoFit/>
          </a:bodyPr>
          <a:lstStyle/>
          <a:p>
            <a:r>
              <a:rPr lang="en-US" sz="1000" dirty="0" smtClean="0"/>
              <a:t>Cosmic Ray System Test</a:t>
            </a:r>
            <a:endParaRPr lang="en-US" sz="1000" dirty="0"/>
          </a:p>
        </p:txBody>
      </p:sp>
      <p:sp>
        <p:nvSpPr>
          <p:cNvPr id="42" name="Rectangle 41"/>
          <p:cNvSpPr/>
          <p:nvPr/>
        </p:nvSpPr>
        <p:spPr>
          <a:xfrm>
            <a:off x="2990932" y="1762935"/>
            <a:ext cx="2624331" cy="522703"/>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Procure Components, Fabricate, Assemble, Program, Test, and Document  the QP System</a:t>
            </a:r>
            <a:endParaRPr lang="en-US" sz="1200" dirty="0">
              <a:solidFill>
                <a:srgbClr val="000000"/>
              </a:solidFill>
              <a:latin typeface="Calibri"/>
              <a:cs typeface="Calibri"/>
            </a:endParaRPr>
          </a:p>
        </p:txBody>
      </p:sp>
      <p:sp>
        <p:nvSpPr>
          <p:cNvPr id="77" name="Rectangle 76"/>
          <p:cNvSpPr/>
          <p:nvPr/>
        </p:nvSpPr>
        <p:spPr>
          <a:xfrm>
            <a:off x="183984" y="1800034"/>
            <a:ext cx="2806947" cy="432864"/>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Quench Protection (QP) Design  </a:t>
            </a:r>
          </a:p>
          <a:p>
            <a:pPr algn="ctr"/>
            <a:r>
              <a:rPr lang="en-US" sz="1200" dirty="0" smtClean="0">
                <a:solidFill>
                  <a:srgbClr val="000000"/>
                </a:solidFill>
                <a:latin typeface="Calibri"/>
                <a:cs typeface="Calibri"/>
              </a:rPr>
              <a:t>&amp; Prototype Tests</a:t>
            </a:r>
            <a:endParaRPr lang="en-US" sz="1200" dirty="0">
              <a:solidFill>
                <a:srgbClr val="000000"/>
              </a:solidFill>
              <a:latin typeface="Calibri"/>
              <a:cs typeface="Calibri"/>
            </a:endParaRPr>
          </a:p>
        </p:txBody>
      </p:sp>
      <p:sp>
        <p:nvSpPr>
          <p:cNvPr id="78" name="Rectangle 77"/>
          <p:cNvSpPr/>
          <p:nvPr/>
        </p:nvSpPr>
        <p:spPr>
          <a:xfrm>
            <a:off x="5629950" y="1747500"/>
            <a:ext cx="1376492" cy="538138"/>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QP Installation and Commissioning </a:t>
            </a:r>
            <a:endParaRPr lang="en-US" sz="1000" dirty="0">
              <a:solidFill>
                <a:srgbClr val="000000"/>
              </a:solidFill>
              <a:latin typeface="Calibri"/>
              <a:cs typeface="Calibri"/>
            </a:endParaRPr>
          </a:p>
        </p:txBody>
      </p:sp>
      <p:sp>
        <p:nvSpPr>
          <p:cNvPr id="79" name="Rectangle 78"/>
          <p:cNvSpPr/>
          <p:nvPr/>
        </p:nvSpPr>
        <p:spPr>
          <a:xfrm>
            <a:off x="183984" y="2470484"/>
            <a:ext cx="2364216" cy="432864"/>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Slow Monitoring (SM) Design  </a:t>
            </a:r>
          </a:p>
          <a:p>
            <a:pPr algn="ctr"/>
            <a:r>
              <a:rPr lang="en-US" sz="1200" dirty="0" smtClean="0">
                <a:solidFill>
                  <a:srgbClr val="000000"/>
                </a:solidFill>
                <a:latin typeface="Calibri"/>
                <a:cs typeface="Calibri"/>
              </a:rPr>
              <a:t>&amp; Prototype Tests</a:t>
            </a:r>
            <a:endParaRPr lang="en-US" sz="1200" dirty="0">
              <a:solidFill>
                <a:srgbClr val="000000"/>
              </a:solidFill>
              <a:latin typeface="Calibri"/>
              <a:cs typeface="Calibri"/>
            </a:endParaRPr>
          </a:p>
        </p:txBody>
      </p:sp>
      <p:sp>
        <p:nvSpPr>
          <p:cNvPr id="80" name="Rectangle 79"/>
          <p:cNvSpPr/>
          <p:nvPr/>
        </p:nvSpPr>
        <p:spPr>
          <a:xfrm>
            <a:off x="3569154" y="2315692"/>
            <a:ext cx="2342803" cy="718281"/>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Procure Components, Fabricate, Assemble, Program, Test, and Document  the SM System</a:t>
            </a:r>
            <a:endParaRPr lang="en-US" sz="1200" dirty="0">
              <a:solidFill>
                <a:srgbClr val="000000"/>
              </a:solidFill>
              <a:latin typeface="Calibri"/>
              <a:cs typeface="Calibri"/>
            </a:endParaRPr>
          </a:p>
        </p:txBody>
      </p:sp>
      <p:sp>
        <p:nvSpPr>
          <p:cNvPr id="81" name="Rectangle 80"/>
          <p:cNvSpPr/>
          <p:nvPr/>
        </p:nvSpPr>
        <p:spPr>
          <a:xfrm>
            <a:off x="5916886" y="2285638"/>
            <a:ext cx="1089555" cy="71885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SM Installation and Commissioning </a:t>
            </a:r>
            <a:endParaRPr lang="en-US" sz="1000" dirty="0">
              <a:solidFill>
                <a:srgbClr val="000000"/>
              </a:solidFill>
              <a:latin typeface="Calibri"/>
              <a:cs typeface="Calibri"/>
            </a:endParaRPr>
          </a:p>
        </p:txBody>
      </p:sp>
      <p:sp>
        <p:nvSpPr>
          <p:cNvPr id="82" name="Rectangle 81"/>
          <p:cNvSpPr/>
          <p:nvPr/>
        </p:nvSpPr>
        <p:spPr>
          <a:xfrm>
            <a:off x="183983" y="3048719"/>
            <a:ext cx="2328592" cy="505811"/>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Cryogenic Instr. &amp; Controls (CIC) Design &amp; Prototype Tests</a:t>
            </a:r>
            <a:endParaRPr lang="en-US" sz="1200" dirty="0">
              <a:solidFill>
                <a:srgbClr val="000000"/>
              </a:solidFill>
              <a:latin typeface="Calibri"/>
              <a:cs typeface="Calibri"/>
            </a:endParaRPr>
          </a:p>
        </p:txBody>
      </p:sp>
      <p:sp>
        <p:nvSpPr>
          <p:cNvPr id="83" name="Rectangle 82"/>
          <p:cNvSpPr/>
          <p:nvPr/>
        </p:nvSpPr>
        <p:spPr>
          <a:xfrm>
            <a:off x="3895105" y="3004493"/>
            <a:ext cx="1992873" cy="717134"/>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Procure Components, Fabricate, Assemble, Program, Test, and Document  the CIC System</a:t>
            </a:r>
            <a:endParaRPr lang="en-US" sz="1200" dirty="0">
              <a:solidFill>
                <a:srgbClr val="000000"/>
              </a:solidFill>
              <a:latin typeface="Calibri"/>
              <a:cs typeface="Calibri"/>
            </a:endParaRPr>
          </a:p>
        </p:txBody>
      </p:sp>
      <p:sp>
        <p:nvSpPr>
          <p:cNvPr id="84" name="Rectangle 83"/>
          <p:cNvSpPr/>
          <p:nvPr/>
        </p:nvSpPr>
        <p:spPr>
          <a:xfrm>
            <a:off x="5876332" y="3071620"/>
            <a:ext cx="1130109" cy="578757"/>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CIC Installation and Commissioning </a:t>
            </a:r>
            <a:endParaRPr lang="en-US" sz="1000" dirty="0">
              <a:solidFill>
                <a:srgbClr val="000000"/>
              </a:solidFill>
              <a:latin typeface="Calibri"/>
              <a:cs typeface="Calibri"/>
            </a:endParaRPr>
          </a:p>
        </p:txBody>
      </p:sp>
    </p:spTree>
    <p:extLst>
      <p:ext uri="{BB962C8B-B14F-4D97-AF65-F5344CB8AC3E}">
        <p14:creationId xmlns:p14="http://schemas.microsoft.com/office/powerpoint/2010/main" val="2459942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dirty="0" smtClean="0"/>
              <a:t>The magnet quench protection requirements are well within the capabilities of the quench detection system </a:t>
            </a:r>
          </a:p>
          <a:p>
            <a:pPr>
              <a:buFont typeface="Arial" panose="020B0604020202020204" pitchFamily="34" charset="0"/>
              <a:buChar char="•"/>
            </a:pPr>
            <a:r>
              <a:rPr lang="en-US" sz="2200" dirty="0" smtClean="0"/>
              <a:t>QP based on heterogeneous design architecture with redundancy </a:t>
            </a:r>
          </a:p>
          <a:p>
            <a:pPr>
              <a:buFont typeface="Arial" panose="020B0604020202020204" pitchFamily="34" charset="0"/>
              <a:buChar char="•"/>
            </a:pPr>
            <a:r>
              <a:rPr lang="en-US" sz="2200" dirty="0" smtClean="0"/>
              <a:t>Bucking 1/3 magnet coil sections will improve quench detection reliability. </a:t>
            </a:r>
          </a:p>
          <a:p>
            <a:pPr>
              <a:buFont typeface="Arial" panose="020B0604020202020204" pitchFamily="34" charset="0"/>
              <a:buChar char="•"/>
            </a:pPr>
            <a:r>
              <a:rPr lang="en-US" sz="2200" dirty="0" smtClean="0"/>
              <a:t>Subtracting coupled coil voltages will minimize bucked errors, allowing the magnets to be ramped much faster.</a:t>
            </a:r>
          </a:p>
          <a:p>
            <a:pPr>
              <a:buFont typeface="Arial" panose="020B0604020202020204" pitchFamily="34" charset="0"/>
              <a:buChar char="•"/>
            </a:pPr>
            <a:r>
              <a:rPr lang="en-US" sz="2200" dirty="0" smtClean="0"/>
              <a:t>The quench protection system is largely based on commercial hardware. The design is similar to the heterogeneous combination of digital and analog quench detection systems used for the superconducting magnet test stands in TD</a:t>
            </a:r>
          </a:p>
          <a:p>
            <a:pPr>
              <a:buFont typeface="Arial" panose="020B0604020202020204" pitchFamily="34" charset="0"/>
              <a:buChar char="•"/>
            </a:pPr>
            <a:r>
              <a:rPr lang="en-US" sz="2200" dirty="0"/>
              <a:t>A</a:t>
            </a:r>
            <a:r>
              <a:rPr lang="en-US" sz="2200" dirty="0" smtClean="0"/>
              <a:t> preliminary design of a quench detection system that can reliably detect mu2e solenoid quenches is well understood. The QPS is ready for the next phase of design. </a:t>
            </a:r>
          </a:p>
          <a:p>
            <a:pPr>
              <a:buFont typeface="Arial" panose="020B0604020202020204" pitchFamily="34" charset="0"/>
              <a:buChar char="•"/>
            </a:pPr>
            <a:endParaRPr lang="en-US" sz="2200" dirty="0" smtClean="0"/>
          </a:p>
          <a:p>
            <a:pPr>
              <a:buFont typeface="Arial" panose="020B0604020202020204" pitchFamily="34" charset="0"/>
              <a:buChar char="•"/>
            </a:pPr>
            <a:endParaRPr lang="en-US" sz="2200" dirty="0"/>
          </a:p>
          <a:p>
            <a:pPr marL="0" indent="0">
              <a:buNone/>
            </a:pPr>
            <a:endParaRPr lang="en-US"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26</a:t>
            </a:fld>
            <a:endParaRPr lang="en-US" dirty="0"/>
          </a:p>
        </p:txBody>
      </p:sp>
    </p:spTree>
    <p:extLst>
      <p:ext uri="{BB962C8B-B14F-4D97-AF65-F5344CB8AC3E}">
        <p14:creationId xmlns:p14="http://schemas.microsoft.com/office/powerpoint/2010/main" val="243943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Detection Requirements</a:t>
            </a:r>
            <a:endParaRPr lang="en-US" dirty="0"/>
          </a:p>
        </p:txBody>
      </p:sp>
      <p:sp>
        <p:nvSpPr>
          <p:cNvPr id="3" name="Content Placeholder 2"/>
          <p:cNvSpPr>
            <a:spLocks noGrp="1"/>
          </p:cNvSpPr>
          <p:nvPr>
            <p:ph idx="1"/>
          </p:nvPr>
        </p:nvSpPr>
        <p:spPr>
          <a:xfrm>
            <a:off x="400050" y="4248428"/>
            <a:ext cx="8296274" cy="1980922"/>
          </a:xfrm>
        </p:spPr>
        <p:txBody>
          <a:bodyPr/>
          <a:lstStyle/>
          <a:p>
            <a:r>
              <a:rPr lang="en-US" sz="2000" dirty="0" smtClean="0"/>
              <a:t>The Quench Protection Scope Includes: </a:t>
            </a:r>
          </a:p>
          <a:p>
            <a:pPr lvl="1"/>
            <a:r>
              <a:rPr lang="en-US" sz="1800" dirty="0" smtClean="0"/>
              <a:t>The PS, TSu, TSd, &amp; DS Solenoids</a:t>
            </a:r>
          </a:p>
          <a:p>
            <a:pPr lvl="1"/>
            <a:r>
              <a:rPr lang="en-US" sz="1800" dirty="0"/>
              <a:t>A</a:t>
            </a:r>
            <a:r>
              <a:rPr lang="en-US" sz="1800" dirty="0" smtClean="0"/>
              <a:t>ll Solenoid Superconducting Leads &amp; Trim Bus</a:t>
            </a:r>
          </a:p>
          <a:p>
            <a:pPr lvl="1"/>
            <a:r>
              <a:rPr lang="en-US" sz="1800" dirty="0" smtClean="0"/>
              <a:t>All the Superconducting Bus Bars (Distribution lines)</a:t>
            </a:r>
          </a:p>
          <a:p>
            <a:pPr lvl="1"/>
            <a:r>
              <a:rPr lang="en-US" sz="1800" dirty="0"/>
              <a:t>A</a:t>
            </a:r>
            <a:r>
              <a:rPr lang="en-US" sz="1800" dirty="0" smtClean="0"/>
              <a:t>ll the HTS Leads (Feedboxes)</a:t>
            </a:r>
          </a:p>
          <a:p>
            <a:pPr lvl="1"/>
            <a:r>
              <a:rPr lang="en-US" sz="1800" dirty="0" smtClean="0"/>
              <a:t>&amp; Resistance Threshold Detection of All Copper Leads (Feedboxes)</a:t>
            </a:r>
            <a:endParaRPr lang="en-US" sz="1800"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6" y="876301"/>
            <a:ext cx="6719888" cy="330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33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Requirements</a:t>
            </a:r>
            <a:endParaRPr lang="en-US" dirty="0"/>
          </a:p>
        </p:txBody>
      </p:sp>
      <p:sp>
        <p:nvSpPr>
          <p:cNvPr id="3" name="Content Placeholder 2"/>
          <p:cNvSpPr>
            <a:spLocks noGrp="1"/>
          </p:cNvSpPr>
          <p:nvPr>
            <p:ph idx="1"/>
          </p:nvPr>
        </p:nvSpPr>
        <p:spPr>
          <a:xfrm>
            <a:off x="438150" y="981075"/>
            <a:ext cx="8296274" cy="5274751"/>
          </a:xfrm>
        </p:spPr>
        <p:txBody>
          <a:bodyPr/>
          <a:lstStyle/>
          <a:p>
            <a:r>
              <a:rPr lang="en-US" sz="2000" dirty="0" smtClean="0"/>
              <a:t>The Quench Protection System will </a:t>
            </a:r>
            <a:r>
              <a:rPr lang="en-US" sz="2000" dirty="0"/>
              <a:t>R</a:t>
            </a:r>
            <a:r>
              <a:rPr lang="en-US" sz="2000" dirty="0" smtClean="0"/>
              <a:t>equire Redundancy and Failsafe </a:t>
            </a:r>
            <a:r>
              <a:rPr lang="en-US" sz="2000" dirty="0"/>
              <a:t>Design </a:t>
            </a:r>
            <a:r>
              <a:rPr lang="en-US" sz="2000" dirty="0" smtClean="0"/>
              <a:t>with Heterogeneous Subsystems</a:t>
            </a:r>
            <a:endParaRPr lang="en-US" sz="2000" dirty="0"/>
          </a:p>
          <a:p>
            <a:r>
              <a:rPr lang="en-US" sz="2000" dirty="0" smtClean="0"/>
              <a:t>Design for High Availability (Low Hardware Maintenance / Downtime)</a:t>
            </a:r>
          </a:p>
          <a:p>
            <a:r>
              <a:rPr lang="en-US" sz="2000" dirty="0" smtClean="0"/>
              <a:t>Design for High Reliability (minimize false quench triggers)</a:t>
            </a:r>
          </a:p>
          <a:p>
            <a:r>
              <a:rPr lang="en-US" sz="2000" dirty="0" smtClean="0"/>
              <a:t>System </a:t>
            </a:r>
            <a:r>
              <a:rPr lang="en-US" sz="2000" dirty="0"/>
              <a:t>Integration: The mu2e Quench </a:t>
            </a:r>
            <a:r>
              <a:rPr lang="en-US" sz="2000" dirty="0" smtClean="0"/>
              <a:t>Protection </a:t>
            </a:r>
            <a:r>
              <a:rPr lang="en-US" sz="2000" dirty="0"/>
              <a:t>System must communicate with the Solenoid Power System, Cryogenic Controls, Quench DAQ, Experimental Controls, and Beam Line Controls.</a:t>
            </a:r>
          </a:p>
          <a:p>
            <a:endParaRPr lang="en-US" sz="2000" dirty="0" smtClean="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447" y="3372592"/>
            <a:ext cx="3825565" cy="2656094"/>
          </a:xfrm>
          <a:prstGeom prst="rect">
            <a:avLst/>
          </a:prstGeom>
        </p:spPr>
      </p:pic>
    </p:spTree>
    <p:extLst>
      <p:ext uri="{BB962C8B-B14F-4D97-AF65-F5344CB8AC3E}">
        <p14:creationId xmlns:p14="http://schemas.microsoft.com/office/powerpoint/2010/main" val="3766253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Design</a:t>
            </a:r>
            <a:endParaRPr lang="en-US" dirty="0"/>
          </a:p>
        </p:txBody>
      </p:sp>
      <p:sp>
        <p:nvSpPr>
          <p:cNvPr id="3" name="Content Placeholder 2"/>
          <p:cNvSpPr>
            <a:spLocks noGrp="1"/>
          </p:cNvSpPr>
          <p:nvPr>
            <p:ph idx="1"/>
          </p:nvPr>
        </p:nvSpPr>
        <p:spPr>
          <a:xfrm>
            <a:off x="228601" y="1043045"/>
            <a:ext cx="8553450" cy="4967229"/>
          </a:xfrm>
        </p:spPr>
        <p:txBody>
          <a:bodyPr/>
          <a:lstStyle/>
          <a:p>
            <a:r>
              <a:rPr lang="en-US" sz="2000" dirty="0"/>
              <a:t>Quench development in each of the mu2e solenoids has been simulated using both quench specific computer codes such QLASA and more general simulation packages such as COMSOL </a:t>
            </a:r>
            <a:r>
              <a:rPr lang="en-US" sz="2000" dirty="0" smtClean="0"/>
              <a:t>Multi-physics </a:t>
            </a:r>
          </a:p>
          <a:p>
            <a:pPr lvl="1"/>
            <a:r>
              <a:rPr lang="en-US" sz="1800" dirty="0" smtClean="0"/>
              <a:t>The quench </a:t>
            </a:r>
            <a:r>
              <a:rPr lang="en-US" sz="1800" dirty="0"/>
              <a:t>characteristics for each of the </a:t>
            </a:r>
            <a:r>
              <a:rPr lang="en-US" sz="1800" dirty="0" smtClean="0"/>
              <a:t>magnets are listed below:</a:t>
            </a:r>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06295866"/>
              </p:ext>
            </p:extLst>
          </p:nvPr>
        </p:nvGraphicFramePr>
        <p:xfrm>
          <a:off x="628775" y="2826327"/>
          <a:ext cx="7891152" cy="2909456"/>
        </p:xfrm>
        <a:graphic>
          <a:graphicData uri="http://schemas.openxmlformats.org/drawingml/2006/table">
            <a:tbl>
              <a:tblPr firstRow="1" firstCol="1" bandRow="1">
                <a:tableStyleId>{5C22544A-7EE6-4342-B048-85BDC9FD1C3A}</a:tableStyleId>
              </a:tblPr>
              <a:tblGrid>
                <a:gridCol w="4288053"/>
                <a:gridCol w="1003755"/>
                <a:gridCol w="866448"/>
                <a:gridCol w="866448"/>
                <a:gridCol w="866448"/>
              </a:tblGrid>
              <a:tr h="363682">
                <a:tc>
                  <a:txBody>
                    <a:bodyPr/>
                    <a:lstStyle/>
                    <a:p>
                      <a:pPr marL="0" marR="0" algn="just">
                        <a:lnSpc>
                          <a:spcPts val="1600"/>
                        </a:lnSpc>
                        <a:spcBef>
                          <a:spcPts val="0"/>
                        </a:spcBef>
                        <a:spcAft>
                          <a:spcPts val="0"/>
                        </a:spcAft>
                      </a:pPr>
                      <a:r>
                        <a:rPr lang="en-US" sz="1100" dirty="0">
                          <a:solidFill>
                            <a:schemeClr val="tx1"/>
                          </a:solidFill>
                          <a:effectLst/>
                        </a:rPr>
                        <a:t>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Units</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PS</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TS</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DS</a:t>
                      </a:r>
                      <a:endParaRPr lang="en-US" sz="1200" dirty="0">
                        <a:solidFill>
                          <a:schemeClr val="tx1"/>
                        </a:solidFill>
                        <a:effectLst/>
                        <a:latin typeface="Times New Roman"/>
                        <a:ea typeface="MS Mincho"/>
                        <a:cs typeface="Times New Roman"/>
                      </a:endParaRPr>
                    </a:p>
                  </a:txBody>
                  <a:tcPr marL="68580" marR="68580" marT="0" marB="0"/>
                </a:tc>
              </a:tr>
              <a:tr h="363682">
                <a:tc>
                  <a:txBody>
                    <a:bodyPr/>
                    <a:lstStyle/>
                    <a:p>
                      <a:pPr marL="0" marR="0" algn="just">
                        <a:lnSpc>
                          <a:spcPts val="1600"/>
                        </a:lnSpc>
                        <a:spcBef>
                          <a:spcPts val="0"/>
                        </a:spcBef>
                        <a:spcAft>
                          <a:spcPts val="0"/>
                        </a:spcAft>
                      </a:pPr>
                      <a:r>
                        <a:rPr lang="en-US" sz="1200" dirty="0">
                          <a:solidFill>
                            <a:schemeClr val="tx1"/>
                          </a:solidFill>
                          <a:effectLst/>
                        </a:rPr>
                        <a:t>Longitudinal Quench Velocity</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m/s</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smtClean="0">
                          <a:solidFill>
                            <a:schemeClr val="tx1"/>
                          </a:solidFill>
                          <a:effectLst/>
                        </a:rPr>
                        <a:t>4.20</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4.20</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4.80</a:t>
                      </a:r>
                      <a:endParaRPr lang="en-US" sz="1200">
                        <a:solidFill>
                          <a:schemeClr val="tx1"/>
                        </a:solidFill>
                        <a:effectLst/>
                        <a:latin typeface="Times New Roman"/>
                        <a:ea typeface="MS Mincho"/>
                        <a:cs typeface="Times New Roman"/>
                      </a:endParaRPr>
                    </a:p>
                  </a:txBody>
                  <a:tcPr marL="68580" marR="68580" marT="0" marB="0"/>
                </a:tc>
              </a:tr>
              <a:tr h="363682">
                <a:tc>
                  <a:txBody>
                    <a:bodyPr/>
                    <a:lstStyle/>
                    <a:p>
                      <a:pPr marL="0" marR="0" algn="just">
                        <a:lnSpc>
                          <a:spcPts val="1600"/>
                        </a:lnSpc>
                        <a:spcBef>
                          <a:spcPts val="0"/>
                        </a:spcBef>
                        <a:spcAft>
                          <a:spcPts val="0"/>
                        </a:spcAft>
                      </a:pPr>
                      <a:r>
                        <a:rPr lang="en-US" sz="1200" dirty="0">
                          <a:solidFill>
                            <a:schemeClr val="tx1"/>
                          </a:solidFill>
                          <a:effectLst/>
                        </a:rPr>
                        <a:t>Radial Quench Velocity</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m/s</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smtClean="0">
                          <a:solidFill>
                            <a:schemeClr val="tx1"/>
                          </a:solidFill>
                          <a:effectLst/>
                        </a:rPr>
                        <a:t>0.05</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0.04</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0.13</a:t>
                      </a:r>
                      <a:endParaRPr lang="en-US" sz="1200">
                        <a:solidFill>
                          <a:schemeClr val="tx1"/>
                        </a:solidFill>
                        <a:effectLst/>
                        <a:latin typeface="Times New Roman"/>
                        <a:ea typeface="MS Mincho"/>
                        <a:cs typeface="Times New Roman"/>
                      </a:endParaRPr>
                    </a:p>
                  </a:txBody>
                  <a:tcPr marL="68580" marR="68580" marT="0" marB="0"/>
                </a:tc>
              </a:tr>
              <a:tr h="363682">
                <a:tc>
                  <a:txBody>
                    <a:bodyPr/>
                    <a:lstStyle/>
                    <a:p>
                      <a:pPr marL="0" marR="0" algn="just">
                        <a:lnSpc>
                          <a:spcPts val="1600"/>
                        </a:lnSpc>
                        <a:spcBef>
                          <a:spcPts val="0"/>
                        </a:spcBef>
                        <a:spcAft>
                          <a:spcPts val="0"/>
                        </a:spcAft>
                      </a:pPr>
                      <a:r>
                        <a:rPr lang="en-US" sz="1200" dirty="0">
                          <a:solidFill>
                            <a:schemeClr val="tx1"/>
                          </a:solidFill>
                          <a:effectLst/>
                        </a:rPr>
                        <a:t>Axial Quench Velocity</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m/s</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smtClean="0">
                          <a:solidFill>
                            <a:schemeClr val="tx1"/>
                          </a:solidFill>
                          <a:effectLst/>
                        </a:rPr>
                        <a:t>0.08</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0.06</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0.10</a:t>
                      </a:r>
                      <a:endParaRPr lang="en-US" sz="1200">
                        <a:solidFill>
                          <a:schemeClr val="tx1"/>
                        </a:solidFill>
                        <a:effectLst/>
                        <a:latin typeface="Times New Roman"/>
                        <a:ea typeface="MS Mincho"/>
                        <a:cs typeface="Times New Roman"/>
                      </a:endParaRPr>
                    </a:p>
                  </a:txBody>
                  <a:tcPr marL="68580" marR="68580" marT="0" marB="0"/>
                </a:tc>
              </a:tr>
              <a:tr h="363682">
                <a:tc>
                  <a:txBody>
                    <a:bodyPr/>
                    <a:lstStyle/>
                    <a:p>
                      <a:pPr marL="0" marR="0" algn="just">
                        <a:lnSpc>
                          <a:spcPts val="1600"/>
                        </a:lnSpc>
                        <a:spcBef>
                          <a:spcPts val="0"/>
                        </a:spcBef>
                        <a:spcAft>
                          <a:spcPts val="0"/>
                        </a:spcAft>
                      </a:pPr>
                      <a:r>
                        <a:rPr lang="en-US" sz="1200" dirty="0">
                          <a:solidFill>
                            <a:schemeClr val="tx1"/>
                          </a:solidFill>
                          <a:effectLst/>
                        </a:rPr>
                        <a:t>Response Time</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s</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smtClean="0">
                          <a:solidFill>
                            <a:schemeClr val="tx1"/>
                          </a:solidFill>
                          <a:effectLst/>
                        </a:rPr>
                        <a:t>0.6</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0.8</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1</a:t>
                      </a:r>
                      <a:endParaRPr lang="en-US" sz="1200">
                        <a:solidFill>
                          <a:schemeClr val="tx1"/>
                        </a:solidFill>
                        <a:effectLst/>
                        <a:latin typeface="Times New Roman"/>
                        <a:ea typeface="MS Mincho"/>
                        <a:cs typeface="Times New Roman"/>
                      </a:endParaRPr>
                    </a:p>
                  </a:txBody>
                  <a:tcPr marL="68580" marR="68580" marT="0" marB="0"/>
                </a:tc>
              </a:tr>
              <a:tr h="363682">
                <a:tc>
                  <a:txBody>
                    <a:bodyPr/>
                    <a:lstStyle/>
                    <a:p>
                      <a:pPr marL="0" marR="0" algn="just">
                        <a:lnSpc>
                          <a:spcPts val="1600"/>
                        </a:lnSpc>
                        <a:spcBef>
                          <a:spcPts val="0"/>
                        </a:spcBef>
                        <a:spcAft>
                          <a:spcPts val="0"/>
                        </a:spcAft>
                      </a:pPr>
                      <a:r>
                        <a:rPr lang="en-US" sz="1200" dirty="0">
                          <a:solidFill>
                            <a:schemeClr val="tx1"/>
                          </a:solidFill>
                          <a:effectLst/>
                        </a:rPr>
                        <a:t>Threshold</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V</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0.5</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1</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1</a:t>
                      </a:r>
                      <a:endParaRPr lang="en-US" sz="1200" dirty="0">
                        <a:solidFill>
                          <a:schemeClr val="tx1"/>
                        </a:solidFill>
                        <a:effectLst/>
                        <a:latin typeface="Times New Roman"/>
                        <a:ea typeface="MS Mincho"/>
                        <a:cs typeface="Times New Roman"/>
                      </a:endParaRPr>
                    </a:p>
                  </a:txBody>
                  <a:tcPr marL="68580" marR="68580" marT="0" marB="0"/>
                </a:tc>
              </a:tr>
              <a:tr h="363682">
                <a:tc>
                  <a:txBody>
                    <a:bodyPr/>
                    <a:lstStyle/>
                    <a:p>
                      <a:pPr marL="0" marR="0" algn="just">
                        <a:lnSpc>
                          <a:spcPts val="1600"/>
                        </a:lnSpc>
                        <a:spcBef>
                          <a:spcPts val="0"/>
                        </a:spcBef>
                        <a:spcAft>
                          <a:spcPts val="0"/>
                        </a:spcAft>
                      </a:pPr>
                      <a:r>
                        <a:rPr lang="en-US" sz="1200">
                          <a:solidFill>
                            <a:schemeClr val="tx1"/>
                          </a:solidFill>
                          <a:effectLst/>
                        </a:rPr>
                        <a:t>Peak Resistive Voltage</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V</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smtClean="0">
                          <a:solidFill>
                            <a:schemeClr val="tx1"/>
                          </a:solidFill>
                          <a:effectLst/>
                          <a:latin typeface="+mn-lt"/>
                          <a:ea typeface="+mn-ea"/>
                          <a:cs typeface="+mn-cs"/>
                        </a:rPr>
                        <a:t>112</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16</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170</a:t>
                      </a:r>
                      <a:endParaRPr lang="en-US" sz="1200">
                        <a:solidFill>
                          <a:schemeClr val="tx1"/>
                        </a:solidFill>
                        <a:effectLst/>
                        <a:latin typeface="Times New Roman"/>
                        <a:ea typeface="MS Mincho"/>
                        <a:cs typeface="Times New Roman"/>
                      </a:endParaRPr>
                    </a:p>
                  </a:txBody>
                  <a:tcPr marL="68580" marR="68580" marT="0" marB="0"/>
                </a:tc>
              </a:tr>
              <a:tr h="363682">
                <a:tc>
                  <a:txBody>
                    <a:bodyPr/>
                    <a:lstStyle/>
                    <a:p>
                      <a:pPr marL="0" marR="0" algn="just">
                        <a:lnSpc>
                          <a:spcPts val="1600"/>
                        </a:lnSpc>
                        <a:spcBef>
                          <a:spcPts val="0"/>
                        </a:spcBef>
                        <a:spcAft>
                          <a:spcPts val="0"/>
                        </a:spcAft>
                      </a:pPr>
                      <a:r>
                        <a:rPr lang="en-US" sz="1200">
                          <a:solidFill>
                            <a:schemeClr val="tx1"/>
                          </a:solidFill>
                          <a:effectLst/>
                        </a:rPr>
                        <a:t>Peak Temperature</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K</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smtClean="0">
                          <a:solidFill>
                            <a:schemeClr val="tx1"/>
                          </a:solidFill>
                          <a:effectLst/>
                          <a:latin typeface="+mn-lt"/>
                          <a:ea typeface="+mn-ea"/>
                          <a:cs typeface="+mn-cs"/>
                        </a:rPr>
                        <a:t>69</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47</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55</a:t>
                      </a:r>
                      <a:endParaRPr lang="en-US" sz="1200" dirty="0">
                        <a:solidFill>
                          <a:schemeClr val="tx1"/>
                        </a:solidFill>
                        <a:effectLst/>
                        <a:latin typeface="Times New Roman"/>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130100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Design</a:t>
            </a:r>
            <a:endParaRPr lang="en-US" dirty="0"/>
          </a:p>
        </p:txBody>
      </p:sp>
      <p:sp>
        <p:nvSpPr>
          <p:cNvPr id="3" name="Content Placeholder 2"/>
          <p:cNvSpPr>
            <a:spLocks noGrp="1"/>
          </p:cNvSpPr>
          <p:nvPr>
            <p:ph idx="1"/>
          </p:nvPr>
        </p:nvSpPr>
        <p:spPr>
          <a:xfrm>
            <a:off x="228601" y="1043046"/>
            <a:ext cx="8553450" cy="5108372"/>
          </a:xfrm>
        </p:spPr>
        <p:txBody>
          <a:bodyPr/>
          <a:lstStyle/>
          <a:p>
            <a:r>
              <a:rPr lang="en-US" sz="2000" dirty="0" smtClean="0"/>
              <a:t>Magnet </a:t>
            </a:r>
            <a:r>
              <a:rPr lang="en-US" sz="2000" dirty="0"/>
              <a:t>and power supply system parameters relevant to quench detection are </a:t>
            </a:r>
            <a:r>
              <a:rPr lang="en-US" sz="2000" dirty="0" smtClean="0"/>
              <a:t>summarized below:</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The </a:t>
            </a:r>
            <a:r>
              <a:rPr lang="en-US" sz="2000" dirty="0"/>
              <a:t>characteristic signals expected from quenches in each of the mu2e </a:t>
            </a:r>
            <a:r>
              <a:rPr lang="en-US" sz="2000" dirty="0" smtClean="0"/>
              <a:t>solenoids </a:t>
            </a:r>
            <a:r>
              <a:rPr lang="en-US" sz="2000" dirty="0"/>
              <a:t>were </a:t>
            </a:r>
            <a:r>
              <a:rPr lang="en-US" sz="2000" dirty="0" smtClean="0"/>
              <a:t>modeled using </a:t>
            </a:r>
            <a:r>
              <a:rPr lang="en-US" sz="2000" dirty="0"/>
              <a:t>QLASA quench detection simulation program </a:t>
            </a:r>
            <a:r>
              <a:rPr lang="en-US" sz="2000" dirty="0" smtClean="0"/>
              <a:t>(written </a:t>
            </a:r>
            <a:r>
              <a:rPr lang="en-US" sz="2000" dirty="0"/>
              <a:t>and maintained by </a:t>
            </a:r>
            <a:r>
              <a:rPr lang="en-US" sz="2000" dirty="0" smtClean="0"/>
              <a:t>INFN)</a:t>
            </a:r>
          </a:p>
          <a:p>
            <a:pPr lvl="1"/>
            <a:r>
              <a:rPr lang="en-US" sz="1800" dirty="0" smtClean="0"/>
              <a:t>This was done to verify the detection sensitivity and response times required for the design of the quench detection system using the same simulation tool</a:t>
            </a:r>
          </a:p>
          <a:p>
            <a:pPr lvl="2"/>
            <a:r>
              <a:rPr lang="en-US" sz="1800" dirty="0" smtClean="0"/>
              <a:t>Studies include quench development versus fractional </a:t>
            </a:r>
            <a:r>
              <a:rPr lang="en-US" sz="1800" dirty="0" err="1" smtClean="0"/>
              <a:t>Iq</a:t>
            </a:r>
            <a:r>
              <a:rPr lang="en-US" sz="1800" dirty="0" smtClean="0"/>
              <a:t> </a:t>
            </a:r>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a:xfrm>
            <a:off x="252413" y="6515100"/>
            <a:ext cx="447675" cy="241300"/>
          </a:xfrm>
        </p:spPr>
        <p:txBody>
          <a:bodyPr/>
          <a:lstStyle/>
          <a:p>
            <a:pPr>
              <a:defRPr/>
            </a:pPr>
            <a:fld id="{2A0CCE80-3B22-F34E-81B2-E096627812DD}" type="slidenum">
              <a:rPr lang="en-US" smtClean="0"/>
              <a:pPr>
                <a:defRPr/>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06460117"/>
              </p:ext>
            </p:extLst>
          </p:nvPr>
        </p:nvGraphicFramePr>
        <p:xfrm>
          <a:off x="903163" y="1733798"/>
          <a:ext cx="7302095" cy="2428174"/>
        </p:xfrm>
        <a:graphic>
          <a:graphicData uri="http://schemas.openxmlformats.org/drawingml/2006/table">
            <a:tbl>
              <a:tblPr firstRow="1" firstCol="1" bandRow="1">
                <a:tableStyleId>{5C22544A-7EE6-4342-B048-85BDC9FD1C3A}</a:tableStyleId>
              </a:tblPr>
              <a:tblGrid>
                <a:gridCol w="4085447"/>
                <a:gridCol w="913765"/>
                <a:gridCol w="849529"/>
                <a:gridCol w="727480"/>
                <a:gridCol w="725874"/>
              </a:tblGrid>
              <a:tr h="346882">
                <a:tc>
                  <a:txBody>
                    <a:bodyPr/>
                    <a:lstStyle/>
                    <a:p>
                      <a:pPr marL="0" marR="0" algn="just">
                        <a:lnSpc>
                          <a:spcPts val="1600"/>
                        </a:lnSpc>
                        <a:spcBef>
                          <a:spcPts val="0"/>
                        </a:spcBef>
                        <a:spcAft>
                          <a:spcPts val="0"/>
                        </a:spcAft>
                      </a:pPr>
                      <a:r>
                        <a:rPr lang="en-US" sz="1200" dirty="0">
                          <a:solidFill>
                            <a:schemeClr val="tx1"/>
                          </a:solidFill>
                          <a:effectLst/>
                        </a:rPr>
                        <a:t>Parameter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Unit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PS </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TSu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 DS</a:t>
                      </a:r>
                      <a:endParaRPr lang="en-US" sz="1200" dirty="0">
                        <a:solidFill>
                          <a:schemeClr val="tx1"/>
                        </a:solidFill>
                        <a:effectLst/>
                        <a:latin typeface="Times New Roman"/>
                        <a:ea typeface="MS Mincho"/>
                        <a:cs typeface="Times New Roman"/>
                      </a:endParaRPr>
                    </a:p>
                  </a:txBody>
                  <a:tcPr marL="68580" marR="68580" marT="0" marB="0"/>
                </a:tc>
              </a:tr>
              <a:tr h="346882">
                <a:tc>
                  <a:txBody>
                    <a:bodyPr/>
                    <a:lstStyle/>
                    <a:p>
                      <a:pPr marL="0" marR="0" algn="just">
                        <a:lnSpc>
                          <a:spcPts val="1600"/>
                        </a:lnSpc>
                        <a:spcBef>
                          <a:spcPts val="0"/>
                        </a:spcBef>
                        <a:spcAft>
                          <a:spcPts val="0"/>
                        </a:spcAft>
                      </a:pPr>
                      <a:r>
                        <a:rPr lang="en-US" sz="1200" dirty="0">
                          <a:solidFill>
                            <a:schemeClr val="tx1"/>
                          </a:solidFill>
                          <a:effectLst/>
                        </a:rPr>
                        <a:t>Operating temperature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K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&lt;5.1</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a:solidFill>
                            <a:schemeClr val="tx1"/>
                          </a:solidFill>
                          <a:effectLst/>
                        </a:rPr>
                        <a:t>5.0</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4.7</a:t>
                      </a:r>
                      <a:endParaRPr lang="en-US" sz="1200" dirty="0">
                        <a:solidFill>
                          <a:schemeClr val="tx1"/>
                        </a:solidFill>
                        <a:effectLst/>
                        <a:latin typeface="Times New Roman"/>
                        <a:ea typeface="MS Mincho"/>
                        <a:cs typeface="Times New Roman"/>
                      </a:endParaRPr>
                    </a:p>
                  </a:txBody>
                  <a:tcPr marL="68580" marR="68580" marT="0" marB="0"/>
                </a:tc>
              </a:tr>
              <a:tr h="346882">
                <a:tc>
                  <a:txBody>
                    <a:bodyPr/>
                    <a:lstStyle/>
                    <a:p>
                      <a:pPr marL="0" marR="0" algn="just">
                        <a:lnSpc>
                          <a:spcPts val="1600"/>
                        </a:lnSpc>
                        <a:spcBef>
                          <a:spcPts val="0"/>
                        </a:spcBef>
                        <a:spcAft>
                          <a:spcPts val="0"/>
                        </a:spcAft>
                      </a:pPr>
                      <a:r>
                        <a:rPr lang="en-US" sz="1200" dirty="0" smtClean="0">
                          <a:solidFill>
                            <a:schemeClr val="tx1"/>
                          </a:solidFill>
                          <a:effectLst/>
                        </a:rPr>
                        <a:t>Design operating current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A </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smtClean="0">
                          <a:solidFill>
                            <a:schemeClr val="tx1"/>
                          </a:solidFill>
                          <a:effectLst/>
                          <a:latin typeface="+mn-lt"/>
                          <a:ea typeface="+mn-ea"/>
                          <a:cs typeface="+mn-cs"/>
                        </a:rPr>
                        <a:t>9200</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1730</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6114</a:t>
                      </a:r>
                      <a:endParaRPr lang="en-US" sz="1200" dirty="0">
                        <a:solidFill>
                          <a:schemeClr val="tx1"/>
                        </a:solidFill>
                        <a:effectLst/>
                        <a:latin typeface="Times New Roman"/>
                        <a:ea typeface="MS Mincho"/>
                        <a:cs typeface="Times New Roman"/>
                      </a:endParaRPr>
                    </a:p>
                  </a:txBody>
                  <a:tcPr marL="68580" marR="68580" marT="0" marB="0"/>
                </a:tc>
              </a:tr>
              <a:tr h="346882">
                <a:tc>
                  <a:txBody>
                    <a:bodyPr/>
                    <a:lstStyle/>
                    <a:p>
                      <a:pPr marL="0" marR="0" algn="just">
                        <a:lnSpc>
                          <a:spcPts val="1600"/>
                        </a:lnSpc>
                        <a:spcBef>
                          <a:spcPts val="0"/>
                        </a:spcBef>
                        <a:spcAft>
                          <a:spcPts val="0"/>
                        </a:spcAft>
                      </a:pPr>
                      <a:r>
                        <a:rPr lang="en-US" sz="1200" dirty="0">
                          <a:solidFill>
                            <a:schemeClr val="tx1"/>
                          </a:solidFill>
                          <a:effectLst/>
                        </a:rPr>
                        <a:t>Peak field in coil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T </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smtClean="0">
                          <a:solidFill>
                            <a:schemeClr val="tx1"/>
                          </a:solidFill>
                          <a:effectLst/>
                          <a:latin typeface="+mn-lt"/>
                          <a:ea typeface="+mn-ea"/>
                          <a:cs typeface="+mn-cs"/>
                        </a:rPr>
                        <a:t>4.96</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3.4</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2.15</a:t>
                      </a:r>
                      <a:endParaRPr lang="en-US" sz="1200" dirty="0">
                        <a:solidFill>
                          <a:schemeClr val="tx1"/>
                        </a:solidFill>
                        <a:effectLst/>
                        <a:latin typeface="Times New Roman"/>
                        <a:ea typeface="MS Mincho"/>
                        <a:cs typeface="Times New Roman"/>
                      </a:endParaRPr>
                    </a:p>
                  </a:txBody>
                  <a:tcPr marL="68580" marR="68580" marT="0" marB="0"/>
                </a:tc>
              </a:tr>
              <a:tr h="346882">
                <a:tc>
                  <a:txBody>
                    <a:bodyPr/>
                    <a:lstStyle/>
                    <a:p>
                      <a:pPr marL="0" marR="0" algn="just">
                        <a:lnSpc>
                          <a:spcPts val="1600"/>
                        </a:lnSpc>
                        <a:spcBef>
                          <a:spcPts val="0"/>
                        </a:spcBef>
                        <a:spcAft>
                          <a:spcPts val="0"/>
                        </a:spcAft>
                      </a:pPr>
                      <a:r>
                        <a:rPr lang="en-US" sz="1200" dirty="0">
                          <a:solidFill>
                            <a:schemeClr val="tx1"/>
                          </a:solidFill>
                          <a:effectLst/>
                        </a:rPr>
                        <a:t>Inductance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dirty="0">
                          <a:solidFill>
                            <a:schemeClr val="tx1"/>
                          </a:solidFill>
                          <a:effectLst/>
                        </a:rPr>
                        <a:t>H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1.58</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smtClean="0">
                          <a:solidFill>
                            <a:schemeClr val="tx1"/>
                          </a:solidFill>
                          <a:effectLst/>
                        </a:rPr>
                        <a:t>4.77</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1.4</a:t>
                      </a:r>
                      <a:endParaRPr lang="en-US" sz="1200" dirty="0">
                        <a:solidFill>
                          <a:schemeClr val="tx1"/>
                        </a:solidFill>
                        <a:effectLst/>
                        <a:latin typeface="Times New Roman"/>
                        <a:ea typeface="MS Mincho"/>
                        <a:cs typeface="Times New Roman"/>
                      </a:endParaRPr>
                    </a:p>
                  </a:txBody>
                  <a:tcPr marL="68580" marR="68580" marT="0" marB="0"/>
                </a:tc>
              </a:tr>
              <a:tr h="346882">
                <a:tc>
                  <a:txBody>
                    <a:bodyPr/>
                    <a:lstStyle/>
                    <a:p>
                      <a:pPr marL="0" marR="0" algn="just">
                        <a:lnSpc>
                          <a:spcPts val="1600"/>
                        </a:lnSpc>
                        <a:spcBef>
                          <a:spcPts val="0"/>
                        </a:spcBef>
                        <a:spcAft>
                          <a:spcPts val="0"/>
                        </a:spcAft>
                      </a:pPr>
                      <a:r>
                        <a:rPr lang="en-US" sz="1200" dirty="0">
                          <a:solidFill>
                            <a:schemeClr val="tx1"/>
                          </a:solidFill>
                          <a:effectLst/>
                        </a:rPr>
                        <a:t>Cold mass </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200">
                          <a:solidFill>
                            <a:schemeClr val="tx1"/>
                          </a:solidFill>
                          <a:effectLst/>
                        </a:rPr>
                        <a:t>tons </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10.9</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13</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10</a:t>
                      </a:r>
                      <a:endParaRPr lang="en-US" sz="1200" dirty="0">
                        <a:solidFill>
                          <a:schemeClr val="tx1"/>
                        </a:solidFill>
                        <a:effectLst/>
                        <a:latin typeface="Times New Roman"/>
                        <a:ea typeface="MS Mincho"/>
                        <a:cs typeface="Times New Roman"/>
                      </a:endParaRPr>
                    </a:p>
                  </a:txBody>
                  <a:tcPr marL="68580" marR="68580" marT="0" marB="0"/>
                </a:tc>
              </a:tr>
              <a:tr h="346882">
                <a:tc>
                  <a:txBody>
                    <a:bodyPr/>
                    <a:lstStyle/>
                    <a:p>
                      <a:pPr marL="0" marR="0" algn="just">
                        <a:lnSpc>
                          <a:spcPts val="1600"/>
                        </a:lnSpc>
                        <a:spcBef>
                          <a:spcPts val="0"/>
                        </a:spcBef>
                        <a:spcAft>
                          <a:spcPts val="0"/>
                        </a:spcAft>
                      </a:pPr>
                      <a:r>
                        <a:rPr lang="en-US" sz="1200" dirty="0">
                          <a:solidFill>
                            <a:schemeClr val="tx1"/>
                          </a:solidFill>
                          <a:effectLst/>
                        </a:rPr>
                        <a:t>Dump Resistance</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just">
                        <a:lnSpc>
                          <a:spcPts val="1600"/>
                        </a:lnSpc>
                        <a:spcBef>
                          <a:spcPts val="0"/>
                        </a:spcBef>
                        <a:spcAft>
                          <a:spcPts val="0"/>
                        </a:spcAft>
                      </a:pPr>
                      <a:r>
                        <a:rPr lang="en-US" sz="1100" dirty="0" smtClean="0">
                          <a:solidFill>
                            <a:schemeClr val="tx1"/>
                          </a:solidFill>
                          <a:effectLst/>
                        </a:rPr>
                        <a:t>Ohms</a:t>
                      </a:r>
                      <a:endParaRPr lang="en-US" sz="1200" dirty="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a:solidFill>
                            <a:schemeClr val="tx1"/>
                          </a:solidFill>
                          <a:effectLst/>
                        </a:rPr>
                        <a:t>0.059</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a:solidFill>
                            <a:schemeClr val="tx1"/>
                          </a:solidFill>
                          <a:effectLst/>
                        </a:rPr>
                        <a:t>0.340</a:t>
                      </a:r>
                      <a:endParaRPr lang="en-US" sz="1200">
                        <a:solidFill>
                          <a:schemeClr val="tx1"/>
                        </a:solidFill>
                        <a:effectLst/>
                        <a:latin typeface="Times New Roman"/>
                        <a:ea typeface="MS Mincho"/>
                        <a:cs typeface="Times New Roman"/>
                      </a:endParaRPr>
                    </a:p>
                  </a:txBody>
                  <a:tcPr marL="68580" marR="68580" marT="0" marB="0"/>
                </a:tc>
                <a:tc>
                  <a:txBody>
                    <a:bodyPr/>
                    <a:lstStyle/>
                    <a:p>
                      <a:pPr marL="0" marR="0" algn="ctr">
                        <a:lnSpc>
                          <a:spcPts val="1600"/>
                        </a:lnSpc>
                        <a:spcBef>
                          <a:spcPts val="0"/>
                        </a:spcBef>
                        <a:spcAft>
                          <a:spcPts val="0"/>
                        </a:spcAft>
                      </a:pPr>
                      <a:r>
                        <a:rPr lang="en-US" sz="1200" dirty="0">
                          <a:solidFill>
                            <a:schemeClr val="tx1"/>
                          </a:solidFill>
                          <a:effectLst/>
                        </a:rPr>
                        <a:t>0.050</a:t>
                      </a:r>
                      <a:endParaRPr lang="en-US" sz="1200" dirty="0">
                        <a:solidFill>
                          <a:schemeClr val="tx1"/>
                        </a:solidFill>
                        <a:effectLst/>
                        <a:latin typeface="Times New Roman"/>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306000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Design</a:t>
            </a:r>
            <a:endParaRPr lang="en-US" dirty="0"/>
          </a:p>
        </p:txBody>
      </p:sp>
      <p:sp>
        <p:nvSpPr>
          <p:cNvPr id="3" name="Content Placeholder 2"/>
          <p:cNvSpPr>
            <a:spLocks noGrp="1"/>
          </p:cNvSpPr>
          <p:nvPr>
            <p:ph idx="1"/>
          </p:nvPr>
        </p:nvSpPr>
        <p:spPr>
          <a:xfrm>
            <a:off x="228600" y="900170"/>
            <a:ext cx="8553450" cy="5334375"/>
          </a:xfrm>
        </p:spPr>
        <p:txBody>
          <a:bodyPr/>
          <a:lstStyle/>
          <a:p>
            <a:pPr marL="342900" lvl="1" indent="-342900">
              <a:buFont typeface="Arial" charset="0"/>
              <a:buChar char="•"/>
            </a:pPr>
            <a:r>
              <a:rPr lang="en-US" sz="2400" dirty="0" smtClean="0"/>
              <a:t>It was determined that the threshold voltages and response times are well within the capabilities of the quench detection system design:</a:t>
            </a:r>
          </a:p>
          <a:p>
            <a:pPr marL="742950" lvl="2" indent="-342900"/>
            <a:r>
              <a:rPr lang="en-US" dirty="0" smtClean="0"/>
              <a:t>Required threshold voltages of 0.5V-1.0V – expect sensitivity &lt;50mV</a:t>
            </a:r>
          </a:p>
          <a:p>
            <a:pPr marL="742950" lvl="2" indent="-342900"/>
            <a:r>
              <a:rPr lang="en-US" dirty="0" smtClean="0"/>
              <a:t>Required response times of  0.6s-1.0s – expect response &lt;5ms</a:t>
            </a:r>
          </a:p>
          <a:p>
            <a:pPr marL="342900" lvl="1" indent="-342900">
              <a:buFont typeface="Arial" charset="0"/>
              <a:buChar char="•"/>
            </a:pPr>
            <a:r>
              <a:rPr lang="en-US" dirty="0" smtClean="0"/>
              <a:t>A 1/3 coil bucking scheme is expected to be implemented</a:t>
            </a:r>
          </a:p>
          <a:p>
            <a:pPr marL="742950" lvl="2" indent="-342900"/>
            <a:r>
              <a:rPr lang="en-US" dirty="0"/>
              <a:t>This scheme will allow quenches to be detected even if they develop symmetrically between two </a:t>
            </a:r>
            <a:r>
              <a:rPr lang="en-US" dirty="0" smtClean="0"/>
              <a:t>bucked </a:t>
            </a:r>
            <a:r>
              <a:rPr lang="en-US" dirty="0"/>
              <a:t>segments</a:t>
            </a:r>
          </a:p>
          <a:p>
            <a:pPr marL="1200150" lvl="3" indent="-342900"/>
            <a:r>
              <a:rPr lang="en-US" dirty="0"/>
              <a:t>The </a:t>
            </a:r>
            <a:r>
              <a:rPr lang="en-US" dirty="0" smtClean="0"/>
              <a:t>1/3 bucking scheme: </a:t>
            </a:r>
            <a:r>
              <a:rPr lang="en-US" dirty="0"/>
              <a:t>Seg1-Seg2, Seg1-Seg3, Seg2-Seg3</a:t>
            </a:r>
          </a:p>
          <a:p>
            <a:pPr marL="1200150" lvl="3" indent="-342900"/>
            <a:r>
              <a:rPr lang="en-US" dirty="0" smtClean="0"/>
              <a:t>Segments will be chosen to optimize inductive balance</a:t>
            </a:r>
          </a:p>
          <a:p>
            <a:pPr marL="742950" lvl="2" indent="-342900"/>
            <a:r>
              <a:rPr lang="en-US" dirty="0" smtClean="0"/>
              <a:t>The following is a table of bucking segments chosen for initial study:  </a:t>
            </a:r>
          </a:p>
          <a:p>
            <a:pPr marL="742950" lvl="2" indent="-342900"/>
            <a:endParaRPr lang="en-US" dirty="0" smtClean="0"/>
          </a:p>
          <a:p>
            <a:pPr marL="742950" lvl="2" indent="-342900"/>
            <a:endParaRPr lang="en-US" dirty="0" smtClean="0"/>
          </a:p>
          <a:p>
            <a:pPr marL="342900" lvl="1" indent="-342900">
              <a:buFont typeface="Arial" charset="0"/>
              <a:buChar char="•"/>
            </a:pPr>
            <a:endParaRPr lang="en-US" dirty="0" smtClean="0"/>
          </a:p>
          <a:p>
            <a:pPr marL="342900" lvl="1" indent="-342900">
              <a:buFont typeface="Arial" charset="0"/>
              <a:buChar char="•"/>
            </a:pPr>
            <a:endParaRPr lang="en-US" dirty="0"/>
          </a:p>
          <a:p>
            <a:pPr marL="342900" lvl="1" indent="-342900">
              <a:buFont typeface="Arial" charset="0"/>
              <a:buChar char="•"/>
            </a:pPr>
            <a:endParaRPr lang="en-US" dirty="0" smtClean="0"/>
          </a:p>
          <a:p>
            <a:pPr marL="342900" lvl="1" indent="-342900">
              <a:buFont typeface="Arial" charset="0"/>
              <a:buChar char="•"/>
            </a:pPr>
            <a:endParaRPr lang="en-US" dirty="0"/>
          </a:p>
          <a:p>
            <a:pPr marL="342900" lvl="1" indent="-342900">
              <a:buFont typeface="Arial" charset="0"/>
              <a:buChar char="•"/>
            </a:pPr>
            <a:endParaRPr lang="en-US" dirty="0" smtClean="0"/>
          </a:p>
          <a:p>
            <a:pPr marL="342900" lvl="1" indent="-342900">
              <a:buFont typeface="Arial" charset="0"/>
              <a:buChar char="•"/>
            </a:pPr>
            <a:endParaRPr lang="en-US" sz="2000"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5397919"/>
              </p:ext>
            </p:extLst>
          </p:nvPr>
        </p:nvGraphicFramePr>
        <p:xfrm>
          <a:off x="1555667" y="4916383"/>
          <a:ext cx="5795160" cy="1223161"/>
        </p:xfrm>
        <a:graphic>
          <a:graphicData uri="http://schemas.openxmlformats.org/drawingml/2006/table">
            <a:tbl>
              <a:tblPr>
                <a:tableStyleId>{5C22544A-7EE6-4342-B048-85BDC9FD1C3A}</a:tableStyleId>
              </a:tblPr>
              <a:tblGrid>
                <a:gridCol w="1159032"/>
                <a:gridCol w="1545376"/>
                <a:gridCol w="1545376"/>
                <a:gridCol w="1545376"/>
              </a:tblGrid>
              <a:tr h="261626">
                <a:tc>
                  <a:txBody>
                    <a:bodyPr/>
                    <a:lstStyle/>
                    <a:p>
                      <a:pPr algn="l" fontAlgn="b"/>
                      <a:r>
                        <a:rPr lang="en-US" sz="1400" u="none" strike="noStrike" dirty="0">
                          <a:effectLst/>
                        </a:rPr>
                        <a:t>Magnet</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Segment 1</a:t>
                      </a:r>
                      <a:endParaRPr lang="en-US" sz="1400" b="1"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Segment 2</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Segment 3</a:t>
                      </a:r>
                      <a:endParaRPr lang="en-US" sz="1400" b="1" i="0" u="none" strike="noStrike" dirty="0">
                        <a:solidFill>
                          <a:srgbClr val="000000"/>
                        </a:solidFill>
                        <a:effectLst/>
                        <a:latin typeface="Calibri"/>
                      </a:endParaRPr>
                    </a:p>
                  </a:txBody>
                  <a:tcPr marL="9525" marR="9525" marT="9525" marB="0" anchor="b"/>
                </a:tc>
              </a:tr>
              <a:tr h="223613">
                <a:tc>
                  <a:txBody>
                    <a:bodyPr/>
                    <a:lstStyle/>
                    <a:p>
                      <a:pPr algn="l" fontAlgn="b"/>
                      <a:r>
                        <a:rPr lang="en-US" sz="1100" u="none" strike="noStrike">
                          <a:effectLst/>
                        </a:rPr>
                        <a:t>PS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Layers  1-2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Layers  3-4</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Layers  5-7</a:t>
                      </a:r>
                      <a:endParaRPr lang="en-US" sz="1100" b="0" i="0" u="none" strike="noStrike">
                        <a:solidFill>
                          <a:srgbClr val="000000"/>
                        </a:solidFill>
                        <a:effectLst/>
                        <a:latin typeface="Calibri"/>
                      </a:endParaRPr>
                    </a:p>
                  </a:txBody>
                  <a:tcPr marL="9525" marR="9525" marT="9525" marB="0" anchor="b"/>
                </a:tc>
              </a:tr>
              <a:tr h="245974">
                <a:tc>
                  <a:txBody>
                    <a:bodyPr/>
                    <a:lstStyle/>
                    <a:p>
                      <a:pPr algn="l" fontAlgn="b"/>
                      <a:r>
                        <a:rPr lang="en-US" sz="1100" u="none" strike="noStrike" dirty="0">
                          <a:effectLst/>
                        </a:rPr>
                        <a:t>TSu</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Coils 1-11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Coils 12-18</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Coils 19-25</a:t>
                      </a:r>
                      <a:endParaRPr lang="en-US" sz="1100" b="0" i="0" u="none" strike="noStrike">
                        <a:solidFill>
                          <a:srgbClr val="000000"/>
                        </a:solidFill>
                        <a:effectLst/>
                        <a:latin typeface="Calibri"/>
                      </a:endParaRPr>
                    </a:p>
                  </a:txBody>
                  <a:tcPr marL="9525" marR="9525" marT="9525" marB="0" anchor="b"/>
                </a:tc>
              </a:tr>
              <a:tr h="245974">
                <a:tc>
                  <a:txBody>
                    <a:bodyPr/>
                    <a:lstStyle/>
                    <a:p>
                      <a:pPr algn="l" fontAlgn="b"/>
                      <a:r>
                        <a:rPr lang="en-US" sz="1100" u="none" strike="noStrike" dirty="0">
                          <a:effectLst/>
                        </a:rPr>
                        <a:t>TSd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Coils 26-33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Coils 34-39</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Coils 40-47</a:t>
                      </a:r>
                      <a:endParaRPr lang="en-US" sz="1100" b="0" i="0" u="none" strike="noStrike">
                        <a:solidFill>
                          <a:srgbClr val="000000"/>
                        </a:solidFill>
                        <a:effectLst/>
                        <a:latin typeface="Calibri"/>
                      </a:endParaRPr>
                    </a:p>
                  </a:txBody>
                  <a:tcPr marL="9525" marR="9525" marT="9525" marB="0" anchor="b"/>
                </a:tc>
              </a:tr>
              <a:tr h="245974">
                <a:tc>
                  <a:txBody>
                    <a:bodyPr/>
                    <a:lstStyle/>
                    <a:p>
                      <a:pPr algn="l" fontAlgn="b"/>
                      <a:r>
                        <a:rPr lang="en-US" sz="1100" u="none" strike="noStrike">
                          <a:effectLst/>
                        </a:rPr>
                        <a:t>DS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Coils 1-3</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Coils 4-7</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Coils 8-11</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6265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Design</a:t>
            </a:r>
            <a:endParaRPr lang="en-US" dirty="0"/>
          </a:p>
        </p:txBody>
      </p:sp>
      <p:sp>
        <p:nvSpPr>
          <p:cNvPr id="3" name="Content Placeholder 2"/>
          <p:cNvSpPr>
            <a:spLocks noGrp="1"/>
          </p:cNvSpPr>
          <p:nvPr>
            <p:ph idx="1"/>
          </p:nvPr>
        </p:nvSpPr>
        <p:spPr>
          <a:xfrm>
            <a:off x="228600" y="900170"/>
            <a:ext cx="8553450" cy="5334375"/>
          </a:xfrm>
        </p:spPr>
        <p:txBody>
          <a:bodyPr/>
          <a:lstStyle/>
          <a:p>
            <a:pPr marL="342900" lvl="1" indent="-342900">
              <a:buFont typeface="Arial" charset="0"/>
              <a:buChar char="•"/>
            </a:pPr>
            <a:r>
              <a:rPr lang="en-US" sz="2400" dirty="0" smtClean="0"/>
              <a:t>The 1/3 bucking scheme will also improve bucked errors due to voltages from coupled coils</a:t>
            </a:r>
          </a:p>
          <a:p>
            <a:pPr marL="742950" lvl="2" indent="-342900"/>
            <a:r>
              <a:rPr lang="en-US" dirty="0" smtClean="0"/>
              <a:t>A 12x12 mutual inductance matrix (based on a 792 layer model) was generated to determine coupled voltages for the 4 magnets  </a:t>
            </a:r>
          </a:p>
          <a:p>
            <a:pPr marL="742950" lvl="2" indent="-342900"/>
            <a:r>
              <a:rPr lang="en-US" dirty="0" smtClean="0"/>
              <a:t>The following table lists magnet ramp rates that will induce bucking errors due to coupled inductive voltages at 10</a:t>
            </a:r>
            <a:r>
              <a:rPr lang="en-US" dirty="0"/>
              <a:t>% </a:t>
            </a:r>
            <a:r>
              <a:rPr lang="en-US" dirty="0" smtClean="0"/>
              <a:t>quench thresholds:  </a:t>
            </a:r>
          </a:p>
          <a:p>
            <a:pPr marL="742950" lvl="2" indent="-342900"/>
            <a:endParaRPr lang="en-US" dirty="0" smtClean="0"/>
          </a:p>
          <a:p>
            <a:pPr marL="742950" lvl="2" indent="-342900"/>
            <a:endParaRPr lang="en-US" dirty="0" smtClean="0"/>
          </a:p>
          <a:p>
            <a:pPr marL="342900" lvl="1" indent="-342900">
              <a:buFont typeface="Arial" charset="0"/>
              <a:buChar char="•"/>
            </a:pPr>
            <a:endParaRPr lang="en-US" dirty="0" smtClean="0"/>
          </a:p>
          <a:p>
            <a:pPr marL="342900" lvl="1" indent="-342900">
              <a:buFont typeface="Arial" charset="0"/>
              <a:buChar char="•"/>
            </a:pPr>
            <a:endParaRPr lang="en-US" dirty="0"/>
          </a:p>
          <a:p>
            <a:pPr marL="342900" lvl="1" indent="-342900">
              <a:buFont typeface="Arial" charset="0"/>
              <a:buChar char="•"/>
            </a:pPr>
            <a:endParaRPr lang="en-US" dirty="0" smtClean="0"/>
          </a:p>
          <a:p>
            <a:pPr marL="342900" lvl="1" indent="-342900">
              <a:buFont typeface="Arial" charset="0"/>
              <a:buChar char="•"/>
            </a:pPr>
            <a:endParaRPr lang="en-US" dirty="0"/>
          </a:p>
          <a:p>
            <a:pPr marL="342900" lvl="1" indent="-342900">
              <a:buFont typeface="Arial" charset="0"/>
              <a:buChar char="•"/>
            </a:pPr>
            <a:endParaRPr lang="en-US" dirty="0" smtClean="0"/>
          </a:p>
          <a:p>
            <a:pPr marL="342900" lvl="1" indent="-342900">
              <a:buFont typeface="Arial" charset="0"/>
              <a:buChar char="•"/>
            </a:pPr>
            <a:endParaRPr lang="en-US" sz="2000"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473919398"/>
              </p:ext>
            </p:extLst>
          </p:nvPr>
        </p:nvGraphicFramePr>
        <p:xfrm>
          <a:off x="1007094" y="3102169"/>
          <a:ext cx="6878121" cy="3103245"/>
        </p:xfrm>
        <a:graphic>
          <a:graphicData uri="http://schemas.openxmlformats.org/drawingml/2006/table">
            <a:tbl>
              <a:tblPr>
                <a:tableStyleId>{5C22544A-7EE6-4342-B048-85BDC9FD1C3A}</a:tableStyleId>
              </a:tblPr>
              <a:tblGrid>
                <a:gridCol w="683867"/>
                <a:gridCol w="723321"/>
                <a:gridCol w="828531"/>
                <a:gridCol w="1446641"/>
                <a:gridCol w="848258"/>
                <a:gridCol w="759486"/>
                <a:gridCol w="798940"/>
                <a:gridCol w="789077"/>
              </a:tblGrid>
              <a:tr h="216599">
                <a:tc rowSpan="2">
                  <a:txBody>
                    <a:bodyPr/>
                    <a:lstStyle/>
                    <a:p>
                      <a:pPr algn="ctr" fontAlgn="ctr"/>
                      <a:r>
                        <a:rPr lang="en-US" sz="1400" b="0" u="none" strike="noStrike" dirty="0">
                          <a:effectLst/>
                        </a:rPr>
                        <a:t>Magnet</a:t>
                      </a:r>
                      <a:endParaRPr lang="en-US" sz="1400" b="0" i="0" u="none" strike="noStrike" dirty="0">
                        <a:solidFill>
                          <a:srgbClr val="000000"/>
                        </a:solidFill>
                        <a:effectLst/>
                        <a:latin typeface="Calibri"/>
                      </a:endParaRPr>
                    </a:p>
                  </a:txBody>
                  <a:tcPr marL="9525" marR="9525" marT="9525" marB="0" anchor="ctr"/>
                </a:tc>
                <a:tc rowSpan="2">
                  <a:txBody>
                    <a:bodyPr/>
                    <a:lstStyle/>
                    <a:p>
                      <a:pPr algn="ctr" fontAlgn="ctr"/>
                      <a:r>
                        <a:rPr lang="en-US" sz="1400" b="0" u="none" strike="noStrike" dirty="0">
                          <a:effectLst/>
                        </a:rPr>
                        <a:t>Nominal </a:t>
                      </a:r>
                      <a:r>
                        <a:rPr lang="en-US" sz="1400" b="0" u="none" strike="noStrike" dirty="0" smtClean="0">
                          <a:effectLst/>
                        </a:rPr>
                        <a:t>Current</a:t>
                      </a:r>
                      <a:endParaRPr lang="en-US" sz="1400" b="0" i="0" u="none" strike="noStrike" dirty="0">
                        <a:solidFill>
                          <a:srgbClr val="000000"/>
                        </a:solidFill>
                        <a:effectLst/>
                        <a:latin typeface="Calibri"/>
                      </a:endParaRPr>
                    </a:p>
                  </a:txBody>
                  <a:tcPr marL="9525" marR="9525" marT="9525" marB="0" anchor="ctr"/>
                </a:tc>
                <a:tc rowSpan="2">
                  <a:txBody>
                    <a:bodyPr/>
                    <a:lstStyle/>
                    <a:p>
                      <a:pPr algn="ctr" fontAlgn="ctr"/>
                      <a:r>
                        <a:rPr lang="en-US" sz="1400" b="0" u="none" strike="noStrike" dirty="0" smtClean="0">
                          <a:effectLst/>
                        </a:rPr>
                        <a:t>Quench</a:t>
                      </a:r>
                    </a:p>
                    <a:p>
                      <a:pPr algn="ctr" fontAlgn="ctr"/>
                      <a:r>
                        <a:rPr lang="en-US" sz="1400" b="0" u="none" strike="noStrike" dirty="0" smtClean="0">
                          <a:effectLst/>
                        </a:rPr>
                        <a:t>Threshold</a:t>
                      </a:r>
                      <a:endParaRPr lang="en-US" sz="1400" b="0" i="0" u="none" strike="noStrike" dirty="0">
                        <a:solidFill>
                          <a:srgbClr val="000000"/>
                        </a:solidFill>
                        <a:effectLst/>
                        <a:latin typeface="Calibri"/>
                      </a:endParaRPr>
                    </a:p>
                  </a:txBody>
                  <a:tcPr marL="9525" marR="9525" marT="9525" marB="0" anchor="ctr"/>
                </a:tc>
                <a:tc rowSpan="2">
                  <a:txBody>
                    <a:bodyPr/>
                    <a:lstStyle/>
                    <a:p>
                      <a:pPr algn="ctr" fontAlgn="ctr"/>
                      <a:r>
                        <a:rPr lang="en-US" sz="1400" b="0" u="none" strike="noStrike" dirty="0">
                          <a:effectLst/>
                        </a:rPr>
                        <a:t>Bucked Segments</a:t>
                      </a:r>
                      <a:endParaRPr lang="en-US" sz="1400" b="0" i="0" u="none" strike="noStrike" dirty="0">
                        <a:solidFill>
                          <a:srgbClr val="000000"/>
                        </a:solidFill>
                        <a:effectLst/>
                        <a:latin typeface="Calibri"/>
                      </a:endParaRPr>
                    </a:p>
                  </a:txBody>
                  <a:tcPr marL="9525" marR="9525" marT="9525" marB="0" anchor="ctr"/>
                </a:tc>
                <a:tc gridSpan="4">
                  <a:txBody>
                    <a:bodyPr/>
                    <a:lstStyle/>
                    <a:p>
                      <a:pPr algn="ctr" fontAlgn="ctr"/>
                      <a:r>
                        <a:rPr lang="en-US" sz="1400" b="0" u="none" strike="noStrike">
                          <a:effectLst/>
                        </a:rPr>
                        <a:t>Bucked Voltage Error</a:t>
                      </a:r>
                      <a:endParaRPr lang="en-US" sz="1400" b="0" i="0" u="none" strike="noStrike">
                        <a:solidFill>
                          <a:srgbClr val="000000"/>
                        </a:solidFill>
                        <a:effectLst/>
                        <a:latin typeface="Calibri"/>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165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ctr" fontAlgn="ctr"/>
                      <a:r>
                        <a:rPr lang="en-US" sz="1400" b="0" u="none" strike="noStrike" dirty="0">
                          <a:effectLst/>
                        </a:rPr>
                        <a:t>(Mutual Induc. </a:t>
                      </a:r>
                      <a:r>
                        <a:rPr lang="en-US" sz="1400" b="0" u="none" strike="noStrike" dirty="0" smtClean="0">
                          <a:effectLst/>
                        </a:rPr>
                        <a:t>Voltages </a:t>
                      </a:r>
                      <a:r>
                        <a:rPr lang="en-US" sz="1400" b="0" u="none" strike="noStrike" dirty="0">
                          <a:effectLst/>
                        </a:rPr>
                        <a:t>not Subtracted)</a:t>
                      </a:r>
                      <a:endParaRPr lang="en-US" sz="1400" b="0" i="0" u="none" strike="noStrike" dirty="0">
                        <a:solidFill>
                          <a:srgbClr val="000000"/>
                        </a:solidFill>
                        <a:effectLst/>
                        <a:latin typeface="Calibri"/>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75428">
                <a:tc rowSpan="3">
                  <a:txBody>
                    <a:bodyPr/>
                    <a:lstStyle/>
                    <a:p>
                      <a:pPr algn="ctr" fontAlgn="ctr"/>
                      <a:r>
                        <a:rPr lang="en-US" sz="1100" b="1" u="none" strike="noStrike" dirty="0">
                          <a:effectLst/>
                        </a:rPr>
                        <a:t>PS</a:t>
                      </a:r>
                      <a:endParaRPr lang="en-US" sz="1100" b="1" i="0" u="none" strike="noStrike" dirty="0">
                        <a:solidFill>
                          <a:srgbClr val="000000"/>
                        </a:solidFill>
                        <a:effectLst/>
                        <a:latin typeface="Calibri"/>
                      </a:endParaRPr>
                    </a:p>
                  </a:txBody>
                  <a:tcPr marL="9525" marR="9525" marT="9525" marB="0" anchor="ctr"/>
                </a:tc>
                <a:tc rowSpan="3">
                  <a:txBody>
                    <a:bodyPr/>
                    <a:lstStyle/>
                    <a:p>
                      <a:pPr algn="ctr" fontAlgn="ctr"/>
                      <a:r>
                        <a:rPr lang="en-US" sz="1100" u="none" strike="noStrike" dirty="0">
                          <a:effectLst/>
                        </a:rPr>
                        <a:t>9200</a:t>
                      </a:r>
                      <a:endParaRPr lang="en-US" sz="1100" b="0" i="0" u="none" strike="noStrike" dirty="0">
                        <a:solidFill>
                          <a:srgbClr val="000000"/>
                        </a:solidFill>
                        <a:effectLst/>
                        <a:latin typeface="Calibri"/>
                      </a:endParaRPr>
                    </a:p>
                  </a:txBody>
                  <a:tcPr marL="9525" marR="9525" marT="9525" marB="0" anchor="ctr"/>
                </a:tc>
                <a:tc rowSpan="3">
                  <a:txBody>
                    <a:bodyPr/>
                    <a:lstStyle/>
                    <a:p>
                      <a:pPr algn="ctr" fontAlgn="ctr"/>
                      <a:r>
                        <a:rPr lang="en-US" sz="1100" u="none" strike="noStrike" dirty="0" smtClean="0">
                          <a:effectLst/>
                        </a:rPr>
                        <a:t>0.5</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dirty="0">
                          <a:effectLst/>
                        </a:rPr>
                        <a:t>PS 1-2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r>
              <a:tr h="1754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PS 2-3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-0.023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r>
              <a:tr h="1754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PS 3-1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0.018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r>
              <a:tr h="172168">
                <a:tc rowSpan="3">
                  <a:txBody>
                    <a:bodyPr/>
                    <a:lstStyle/>
                    <a:p>
                      <a:pPr algn="ctr" fontAlgn="ctr"/>
                      <a:r>
                        <a:rPr lang="en-US" sz="1100" b="1" u="none" strike="noStrike" dirty="0">
                          <a:effectLst/>
                        </a:rPr>
                        <a:t>TSu</a:t>
                      </a:r>
                      <a:endParaRPr lang="en-US" sz="1100" b="1" i="0" u="none" strike="noStrike" dirty="0">
                        <a:solidFill>
                          <a:srgbClr val="000000"/>
                        </a:solidFill>
                        <a:effectLst/>
                        <a:latin typeface="Calibri"/>
                      </a:endParaRPr>
                    </a:p>
                  </a:txBody>
                  <a:tcPr marL="9525" marR="9525" marT="9525" marB="0" anchor="ctr"/>
                </a:tc>
                <a:tc rowSpan="3">
                  <a:txBody>
                    <a:bodyPr/>
                    <a:lstStyle/>
                    <a:p>
                      <a:pPr algn="ctr" fontAlgn="ctr"/>
                      <a:r>
                        <a:rPr lang="en-US" sz="1100" u="none" strike="noStrike">
                          <a:effectLst/>
                        </a:rPr>
                        <a:t>1730</a:t>
                      </a:r>
                      <a:endParaRPr lang="en-US" sz="1100" b="0" i="0" u="none" strike="noStrike">
                        <a:solidFill>
                          <a:srgbClr val="000000"/>
                        </a:solidFill>
                        <a:effectLst/>
                        <a:latin typeface="Calibri"/>
                      </a:endParaRPr>
                    </a:p>
                  </a:txBody>
                  <a:tcPr marL="9525" marR="9525" marT="9525" marB="0" anchor="ctr"/>
                </a:tc>
                <a:tc rowSpan="3">
                  <a:txBody>
                    <a:bodyPr/>
                    <a:lstStyle/>
                    <a:p>
                      <a:pPr algn="ctr" fontAlgn="ctr"/>
                      <a:r>
                        <a:rPr lang="en-US" sz="1100" u="none" strike="noStrike" dirty="0" smtClean="0">
                          <a:effectLst/>
                        </a:rPr>
                        <a:t>1.0</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dirty="0">
                          <a:effectLst/>
                        </a:rPr>
                        <a:t>TSu 1-2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0.090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-0.001</a:t>
                      </a:r>
                      <a:endParaRPr lang="en-US" sz="1100" b="0" i="0" u="none" strike="noStrike">
                        <a:solidFill>
                          <a:srgbClr val="000000"/>
                        </a:solidFill>
                        <a:effectLst/>
                        <a:latin typeface="Calibri"/>
                      </a:endParaRPr>
                    </a:p>
                  </a:txBody>
                  <a:tcPr marL="9525" marR="9525" marT="9525" marB="0" anchor="b"/>
                </a:tc>
              </a:tr>
              <a:tr h="1721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dirty="0">
                          <a:effectLst/>
                        </a:rPr>
                        <a:t>TSu 2-3</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0.005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solidFill>
                            <a:srgbClr val="FF0000"/>
                          </a:solidFill>
                          <a:effectLst/>
                        </a:rPr>
                        <a:t>-0.100</a:t>
                      </a:r>
                      <a:endParaRPr lang="en-US" sz="1100" b="0" i="0" u="none" strike="noStrike" dirty="0">
                        <a:solidFill>
                          <a:srgbClr val="FF0000"/>
                        </a:solidFill>
                        <a:effectLst/>
                        <a:latin typeface="Calibri"/>
                      </a:endParaRPr>
                    </a:p>
                  </a:txBody>
                  <a:tcPr marL="9525" marR="9525" marT="9525" marB="0" anchor="b"/>
                </a:tc>
                <a:tc>
                  <a:txBody>
                    <a:bodyPr/>
                    <a:lstStyle/>
                    <a:p>
                      <a:pPr algn="ctr" fontAlgn="b"/>
                      <a:r>
                        <a:rPr lang="en-US" sz="1100" u="none" strike="noStrike">
                          <a:effectLst/>
                        </a:rPr>
                        <a:t>-0.002</a:t>
                      </a:r>
                      <a:endParaRPr lang="en-US" sz="1100" b="0" i="0" u="none" strike="noStrike">
                        <a:solidFill>
                          <a:srgbClr val="000000"/>
                        </a:solidFill>
                        <a:effectLst/>
                        <a:latin typeface="Calibri"/>
                      </a:endParaRPr>
                    </a:p>
                  </a:txBody>
                  <a:tcPr marL="9525" marR="9525" marT="9525" marB="0" anchor="b"/>
                </a:tc>
              </a:tr>
              <a:tr h="1721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dirty="0">
                          <a:effectLst/>
                        </a:rPr>
                        <a:t>TSu 3-1</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solidFill>
                            <a:srgbClr val="FF0000"/>
                          </a:solidFill>
                          <a:effectLst/>
                        </a:rPr>
                        <a:t>-0.099</a:t>
                      </a:r>
                      <a:endParaRPr lang="en-US" sz="1100" b="0" i="0" u="none" strike="noStrike" dirty="0">
                        <a:solidFill>
                          <a:srgbClr val="FF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0.100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a:t>
                      </a:r>
                      <a:endParaRPr lang="en-US" sz="1100" b="0" i="0" u="none" strike="noStrike">
                        <a:solidFill>
                          <a:srgbClr val="000000"/>
                        </a:solidFill>
                        <a:effectLst/>
                        <a:latin typeface="Calibri"/>
                      </a:endParaRPr>
                    </a:p>
                  </a:txBody>
                  <a:tcPr marL="9525" marR="9525" marT="9525" marB="0" anchor="b"/>
                </a:tc>
              </a:tr>
              <a:tr h="172168">
                <a:tc rowSpan="3">
                  <a:txBody>
                    <a:bodyPr/>
                    <a:lstStyle/>
                    <a:p>
                      <a:pPr algn="ctr" fontAlgn="ctr"/>
                      <a:r>
                        <a:rPr lang="en-US" sz="1100" b="1" u="none" strike="noStrike" dirty="0">
                          <a:effectLst/>
                        </a:rPr>
                        <a:t>TSd</a:t>
                      </a:r>
                      <a:endParaRPr lang="en-US" sz="1100" b="1" i="0" u="none" strike="noStrike" dirty="0">
                        <a:solidFill>
                          <a:srgbClr val="000000"/>
                        </a:solidFill>
                        <a:effectLst/>
                        <a:latin typeface="Calibri"/>
                      </a:endParaRPr>
                    </a:p>
                  </a:txBody>
                  <a:tcPr marL="9525" marR="9525" marT="9525" marB="0" anchor="ctr"/>
                </a:tc>
                <a:tc rowSpan="3">
                  <a:txBody>
                    <a:bodyPr/>
                    <a:lstStyle/>
                    <a:p>
                      <a:pPr algn="ctr" fontAlgn="ctr"/>
                      <a:r>
                        <a:rPr lang="en-US" sz="1100" u="none" strike="noStrike">
                          <a:effectLst/>
                        </a:rPr>
                        <a:t>1730</a:t>
                      </a:r>
                      <a:endParaRPr lang="en-US" sz="1100" b="0" i="0" u="none" strike="noStrike">
                        <a:solidFill>
                          <a:srgbClr val="000000"/>
                        </a:solidFill>
                        <a:effectLst/>
                        <a:latin typeface="Calibri"/>
                      </a:endParaRPr>
                    </a:p>
                  </a:txBody>
                  <a:tcPr marL="9525" marR="9525" marT="9525" marB="0" anchor="ctr"/>
                </a:tc>
                <a:tc rowSpan="3">
                  <a:txBody>
                    <a:bodyPr/>
                    <a:lstStyle/>
                    <a:p>
                      <a:pPr algn="ctr" fontAlgn="ctr"/>
                      <a:r>
                        <a:rPr lang="en-US" sz="1100" b="0" i="0" u="none" strike="noStrike" dirty="0" smtClean="0">
                          <a:solidFill>
                            <a:schemeClr val="dk1"/>
                          </a:solidFill>
                          <a:effectLst/>
                          <a:latin typeface="+mn-lt"/>
                        </a:rPr>
                        <a:t>1.0</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dirty="0">
                          <a:effectLst/>
                        </a:rPr>
                        <a:t>TSd 1-2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0.002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0.080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-0.005</a:t>
                      </a:r>
                      <a:endParaRPr lang="en-US" sz="1100" b="0" i="0" u="none" strike="noStrike">
                        <a:solidFill>
                          <a:srgbClr val="000000"/>
                        </a:solidFill>
                        <a:effectLst/>
                        <a:latin typeface="Calibri"/>
                      </a:endParaRPr>
                    </a:p>
                  </a:txBody>
                  <a:tcPr marL="9525" marR="9525" marT="9525" marB="0" anchor="b"/>
                </a:tc>
              </a:tr>
              <a:tr h="1721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dirty="0">
                          <a:effectLst/>
                        </a:rPr>
                        <a:t>TSd 2-3</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0.001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-0.069</a:t>
                      </a:r>
                      <a:endParaRPr lang="en-US" sz="1100" b="0" i="0" u="none" strike="noStrike">
                        <a:solidFill>
                          <a:srgbClr val="000000"/>
                        </a:solidFill>
                        <a:effectLst/>
                        <a:latin typeface="Calibri"/>
                      </a:endParaRPr>
                    </a:p>
                  </a:txBody>
                  <a:tcPr marL="9525" marR="9525" marT="9525" marB="0" anchor="b"/>
                </a:tc>
              </a:tr>
              <a:tr h="1721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TDs 3-1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solidFill>
                            <a:srgbClr val="FF0000"/>
                          </a:solidFill>
                          <a:effectLst/>
                        </a:rPr>
                        <a:t>-0.100</a:t>
                      </a:r>
                      <a:endParaRPr lang="en-US" sz="1100" b="0" i="0" u="none" strike="noStrike" dirty="0">
                        <a:solidFill>
                          <a:srgbClr val="FF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solidFill>
                            <a:srgbClr val="FF0000"/>
                          </a:solidFill>
                          <a:effectLst/>
                        </a:rPr>
                        <a:t>0.099</a:t>
                      </a:r>
                      <a:endParaRPr lang="en-US" sz="1100" b="0" i="0" u="none" strike="noStrike" dirty="0">
                        <a:solidFill>
                          <a:srgbClr val="FF0000"/>
                        </a:solidFill>
                        <a:effectLst/>
                        <a:latin typeface="Calibri"/>
                      </a:endParaRPr>
                    </a:p>
                  </a:txBody>
                  <a:tcPr marL="9525" marR="9525" marT="9525" marB="0" anchor="b"/>
                </a:tc>
              </a:tr>
              <a:tr h="172168">
                <a:tc rowSpan="3">
                  <a:txBody>
                    <a:bodyPr/>
                    <a:lstStyle/>
                    <a:p>
                      <a:pPr algn="ctr" fontAlgn="ctr"/>
                      <a:r>
                        <a:rPr lang="en-US" sz="1100" b="1" u="none" strike="noStrike" dirty="0">
                          <a:effectLst/>
                        </a:rPr>
                        <a:t>DS</a:t>
                      </a:r>
                      <a:endParaRPr lang="en-US" sz="1100" b="1" i="0" u="none" strike="noStrike" dirty="0">
                        <a:solidFill>
                          <a:srgbClr val="000000"/>
                        </a:solidFill>
                        <a:effectLst/>
                        <a:latin typeface="Calibri"/>
                      </a:endParaRPr>
                    </a:p>
                  </a:txBody>
                  <a:tcPr marL="9525" marR="9525" marT="9525" marB="0" anchor="ctr"/>
                </a:tc>
                <a:tc rowSpan="3">
                  <a:txBody>
                    <a:bodyPr/>
                    <a:lstStyle/>
                    <a:p>
                      <a:pPr algn="ctr" fontAlgn="ctr"/>
                      <a:r>
                        <a:rPr lang="en-US" sz="1100" u="none" strike="noStrike">
                          <a:effectLst/>
                        </a:rPr>
                        <a:t>6114</a:t>
                      </a:r>
                      <a:endParaRPr lang="en-US" sz="1100" b="0" i="0" u="none" strike="noStrike">
                        <a:solidFill>
                          <a:srgbClr val="000000"/>
                        </a:solidFill>
                        <a:effectLst/>
                        <a:latin typeface="Calibri"/>
                      </a:endParaRPr>
                    </a:p>
                  </a:txBody>
                  <a:tcPr marL="9525" marR="9525" marT="9525" marB="0" anchor="ctr"/>
                </a:tc>
                <a:tc rowSpan="3">
                  <a:txBody>
                    <a:bodyPr/>
                    <a:lstStyle/>
                    <a:p>
                      <a:pPr algn="ctr" fontAlgn="ctr"/>
                      <a:r>
                        <a:rPr lang="en-US" sz="1100" b="0" i="0" u="none" strike="noStrike" dirty="0" smtClean="0">
                          <a:solidFill>
                            <a:schemeClr val="dk1"/>
                          </a:solidFill>
                          <a:effectLst/>
                          <a:latin typeface="+mn-lt"/>
                        </a:rPr>
                        <a:t>1.0</a:t>
                      </a:r>
                      <a:endParaRPr lang="en-US" sz="1100" b="0" i="0" u="none" strike="noStrike" dirty="0">
                        <a:solidFill>
                          <a:srgbClr val="000000"/>
                        </a:solidFill>
                        <a:effectLst/>
                        <a:latin typeface="Calibri"/>
                      </a:endParaRPr>
                    </a:p>
                  </a:txBody>
                  <a:tcPr marL="9525" marR="9525" marT="9525" marB="0" anchor="ctr"/>
                </a:tc>
                <a:tc>
                  <a:txBody>
                    <a:bodyPr/>
                    <a:lstStyle/>
                    <a:p>
                      <a:pPr algn="l" fontAlgn="b"/>
                      <a:r>
                        <a:rPr lang="en-US" sz="1100" u="none" strike="noStrike">
                          <a:effectLst/>
                        </a:rPr>
                        <a:t>DS 1-2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kern="1200" dirty="0">
                          <a:solidFill>
                            <a:schemeClr val="dk1"/>
                          </a:solidFill>
                          <a:effectLst/>
                          <a:latin typeface="+mn-lt"/>
                          <a:ea typeface="+mn-ea"/>
                          <a:cs typeface="+mn-cs"/>
                        </a:rPr>
                        <a:t>0.000</a:t>
                      </a:r>
                    </a:p>
                  </a:txBody>
                  <a:tcPr marL="9525" marR="9525" marT="9525" marB="0" anchor="b"/>
                </a:tc>
                <a:tc>
                  <a:txBody>
                    <a:bodyPr/>
                    <a:lstStyle/>
                    <a:p>
                      <a:pPr algn="ctr" fontAlgn="b"/>
                      <a:r>
                        <a:rPr lang="en-US" sz="1100" u="none" strike="noStrike">
                          <a:effectLst/>
                        </a:rPr>
                        <a:t>0.028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r>
              <a:tr h="1721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DS 2-3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r>
              <a:tr h="1721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u="none" strike="noStrike">
                          <a:effectLst/>
                        </a:rPr>
                        <a:t>DS 3-1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-0.038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0.000</a:t>
                      </a:r>
                      <a:endParaRPr lang="en-US" sz="1100" b="0" i="0" u="none" strike="noStrike">
                        <a:solidFill>
                          <a:srgbClr val="000000"/>
                        </a:solidFill>
                        <a:effectLst/>
                        <a:latin typeface="Calibri"/>
                      </a:endParaRPr>
                    </a:p>
                  </a:txBody>
                  <a:tcPr marL="9525" marR="9525" marT="9525" marB="0" anchor="b"/>
                </a:tc>
              </a:tr>
              <a:tr h="172168">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r" fontAlgn="b"/>
                      <a:r>
                        <a:rPr lang="en-US" sz="1100" u="none" strike="noStrike">
                          <a:effectLst/>
                        </a:rPr>
                        <a:t>Solenoid Ramped</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100" b="1" u="none" strike="noStrike" dirty="0">
                          <a:effectLst/>
                        </a:rPr>
                        <a:t>PS</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TSu</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TSd</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DS</a:t>
                      </a:r>
                      <a:endParaRPr lang="en-US" sz="1100" b="1" i="0" u="none" strike="noStrike" dirty="0">
                        <a:solidFill>
                          <a:srgbClr val="000000"/>
                        </a:solidFill>
                        <a:effectLst/>
                        <a:latin typeface="Calibri"/>
                      </a:endParaRPr>
                    </a:p>
                  </a:txBody>
                  <a:tcPr marL="9525" marR="9525" marT="9525" marB="0" anchor="b"/>
                </a:tc>
              </a:tr>
              <a:tr h="172168">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r" fontAlgn="b"/>
                      <a:r>
                        <a:rPr lang="en-US" sz="1100" u="none" strike="noStrike">
                          <a:effectLst/>
                        </a:rPr>
                        <a:t>Ramp Rate (A/sec)</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1.55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0.37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0.45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1.25</a:t>
                      </a:r>
                      <a:endParaRPr lang="en-US" sz="1100" b="0" i="0" u="none" strike="noStrike">
                        <a:solidFill>
                          <a:srgbClr val="000000"/>
                        </a:solidFill>
                        <a:effectLst/>
                        <a:latin typeface="Calibri"/>
                      </a:endParaRPr>
                    </a:p>
                  </a:txBody>
                  <a:tcPr marL="9525" marR="9525" marT="9525" marB="0" anchor="b"/>
                </a:tc>
              </a:tr>
              <a:tr h="172168">
                <a:tc>
                  <a:txBody>
                    <a:bodyPr/>
                    <a:lstStyle/>
                    <a:p>
                      <a:pPr algn="l" fontAlgn="b"/>
                      <a:endParaRPr lang="en-US" sz="1100" b="0" i="0" u="none" strike="noStrike">
                        <a:solidFill>
                          <a:srgbClr val="000000"/>
                        </a:solidFill>
                        <a:effectLst/>
                        <a:latin typeface="Calibri"/>
                      </a:endParaRPr>
                    </a:p>
                  </a:txBody>
                  <a:tcPr marL="9525" marR="9525" marT="9525" marB="0" anchor="b"/>
                </a:tc>
                <a:tc gridSpan="3">
                  <a:txBody>
                    <a:bodyPr/>
                    <a:lstStyle/>
                    <a:p>
                      <a:pPr algn="r" fontAlgn="b"/>
                      <a:r>
                        <a:rPr lang="en-US" sz="1100" u="none" strike="noStrike">
                          <a:effectLst/>
                        </a:rPr>
                        <a:t>Ramp Time (Minutes)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98.92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77.93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63.93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81.52</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65791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Quench Protection Design</a:t>
            </a:r>
            <a:endParaRPr lang="en-US" dirty="0"/>
          </a:p>
        </p:txBody>
      </p:sp>
      <p:sp>
        <p:nvSpPr>
          <p:cNvPr id="3" name="Content Placeholder 2"/>
          <p:cNvSpPr>
            <a:spLocks noGrp="1"/>
          </p:cNvSpPr>
          <p:nvPr>
            <p:ph idx="1"/>
          </p:nvPr>
        </p:nvSpPr>
        <p:spPr>
          <a:xfrm>
            <a:off x="228600" y="900170"/>
            <a:ext cx="8553450" cy="5334375"/>
          </a:xfrm>
        </p:spPr>
        <p:txBody>
          <a:bodyPr/>
          <a:lstStyle/>
          <a:p>
            <a:pPr marL="342900" lvl="1" indent="-342900">
              <a:buFont typeface="Arial" charset="0"/>
              <a:buChar char="•"/>
            </a:pPr>
            <a:r>
              <a:rPr lang="en-US" dirty="0" smtClean="0"/>
              <a:t>The quench detection system will be capable of rejecting inductive voltages from mutually coupled solenoid coils </a:t>
            </a:r>
          </a:p>
          <a:p>
            <a:pPr lvl="1"/>
            <a:r>
              <a:rPr lang="en-US" dirty="0" smtClean="0"/>
              <a:t>Bucking out the voltages from coupled coils will allow the magnets to be ramped simultaneously at a much greater ramp rate</a:t>
            </a:r>
          </a:p>
          <a:p>
            <a:pPr lvl="2"/>
            <a:r>
              <a:rPr lang="en-US" dirty="0" smtClean="0"/>
              <a:t>An FPGA simulator </a:t>
            </a:r>
            <a:r>
              <a:rPr lang="en-US" dirty="0"/>
              <a:t>that models the operation of the four magnetically coupled solenoids and the coupled inductive voltages has been implemented in an FPGA and </a:t>
            </a:r>
            <a:r>
              <a:rPr lang="en-US" dirty="0" smtClean="0"/>
              <a:t>tested</a:t>
            </a:r>
          </a:p>
          <a:p>
            <a:pPr lvl="3"/>
            <a:r>
              <a:rPr lang="en-US" dirty="0" smtClean="0"/>
              <a:t>Used to determine expected voltages from ramping magnetically coupled solenoids and can be used for QP system tests</a:t>
            </a:r>
          </a:p>
          <a:p>
            <a:pPr lvl="1"/>
            <a:r>
              <a:rPr lang="en-US" dirty="0" smtClean="0"/>
              <a:t>A prototype quench detection system that rejects coupled voltages will be parasitically tested during a test of the mu2e TS prototype solenoid at the Fermilab Solenoid Test Facility (SolTF)</a:t>
            </a:r>
          </a:p>
          <a:p>
            <a:pPr lvl="1"/>
            <a:r>
              <a:rPr lang="en-US" dirty="0" smtClean="0"/>
              <a:t>System identification used to measure coupling coefficients  </a:t>
            </a:r>
          </a:p>
          <a:p>
            <a:endParaRPr lang="en-US" sz="2000" dirty="0"/>
          </a:p>
        </p:txBody>
      </p:sp>
      <p:sp>
        <p:nvSpPr>
          <p:cNvPr id="4" name="Date Placeholder 3"/>
          <p:cNvSpPr>
            <a:spLocks noGrp="1"/>
          </p:cNvSpPr>
          <p:nvPr>
            <p:ph type="dt" sz="half" idx="10"/>
          </p:nvPr>
        </p:nvSpPr>
        <p:spPr/>
        <p:txBody>
          <a:bodyPr/>
          <a:lstStyle/>
          <a:p>
            <a:pPr>
              <a:defRPr/>
            </a:pPr>
            <a:r>
              <a:rPr lang="en-US" dirty="0" smtClean="0"/>
              <a:t>Oct.21-24, 2014</a:t>
            </a:r>
            <a:endParaRPr lang="en-US" dirty="0"/>
          </a:p>
        </p:txBody>
      </p:sp>
      <p:sp>
        <p:nvSpPr>
          <p:cNvPr id="5" name="Footer Placeholder 4"/>
          <p:cNvSpPr>
            <a:spLocks noGrp="1"/>
          </p:cNvSpPr>
          <p:nvPr>
            <p:ph type="ftr" sz="quarter" idx="11"/>
          </p:nvPr>
        </p:nvSpPr>
        <p:spPr/>
        <p:txBody>
          <a:bodyPr/>
          <a:lstStyle/>
          <a:p>
            <a:pPr>
              <a:defRPr/>
            </a:pPr>
            <a:r>
              <a:rPr lang="en-US" dirty="0" smtClean="0"/>
              <a:t>D. Orris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spTree>
    <p:extLst>
      <p:ext uri="{BB962C8B-B14F-4D97-AF65-F5344CB8AC3E}">
        <p14:creationId xmlns:p14="http://schemas.microsoft.com/office/powerpoint/2010/main" val="3586167233"/>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9482</TotalTime>
  <Words>2499</Words>
  <Application>Microsoft Office PowerPoint</Application>
  <PresentationFormat>On-screen Show (4:3)</PresentationFormat>
  <Paragraphs>563</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FermilabTemplate</vt:lpstr>
      <vt:lpstr>Fermilab: Footer Only</vt:lpstr>
      <vt:lpstr>WBS 475.04.07 Quench Protection and Monitoring</vt:lpstr>
      <vt:lpstr>Quench Protection Requirements</vt:lpstr>
      <vt:lpstr>Quench Detection Requirements</vt:lpstr>
      <vt:lpstr>Quench Protection Requirements</vt:lpstr>
      <vt:lpstr>Quench Protection Design</vt:lpstr>
      <vt:lpstr>Quench Protection Design</vt:lpstr>
      <vt:lpstr>Quench Protection Design</vt:lpstr>
      <vt:lpstr>Quench Protection Design</vt:lpstr>
      <vt:lpstr>Quench Protection Design</vt:lpstr>
      <vt:lpstr>Quench Protection Design</vt:lpstr>
      <vt:lpstr>Quench Protection Design</vt:lpstr>
      <vt:lpstr>QP Improvements Since CD-1</vt:lpstr>
      <vt:lpstr>QP Value Engineering since CD-1</vt:lpstr>
      <vt:lpstr>QP Performance</vt:lpstr>
      <vt:lpstr>QP Remaining work before CD-3</vt:lpstr>
      <vt:lpstr>QP Quality Assurance</vt:lpstr>
      <vt:lpstr>QP ES&amp;H</vt:lpstr>
      <vt:lpstr>QPM Organizational Breakdown</vt:lpstr>
      <vt:lpstr>QPM Cost Distribution by L4</vt:lpstr>
      <vt:lpstr>QPM Cost Distribution by Resource Type</vt:lpstr>
      <vt:lpstr>QPM Quality of Estimate</vt:lpstr>
      <vt:lpstr>QPM Labor Resources by FY</vt:lpstr>
      <vt:lpstr>QPM Cost Table</vt:lpstr>
      <vt:lpstr>Major Milestones</vt:lpstr>
      <vt:lpstr>Schedule</vt:lpstr>
      <vt:lpstr>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Darryl F. Orris x2673 07920N</cp:lastModifiedBy>
  <cp:revision>853</cp:revision>
  <cp:lastPrinted>2014-10-08T17:00:51Z</cp:lastPrinted>
  <dcterms:created xsi:type="dcterms:W3CDTF">2014-01-03T20:18:13Z</dcterms:created>
  <dcterms:modified xsi:type="dcterms:W3CDTF">2014-10-17T19:07:39Z</dcterms:modified>
</cp:coreProperties>
</file>