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82" r:id="rId2"/>
  </p:sldMasterIdLst>
  <p:notesMasterIdLst>
    <p:notesMasterId r:id="rId34"/>
  </p:notesMasterIdLst>
  <p:handoutMasterIdLst>
    <p:handoutMasterId r:id="rId35"/>
  </p:handoutMasterIdLst>
  <p:sldIdLst>
    <p:sldId id="256" r:id="rId3"/>
    <p:sldId id="286" r:id="rId4"/>
    <p:sldId id="287" r:id="rId5"/>
    <p:sldId id="265" r:id="rId6"/>
    <p:sldId id="261" r:id="rId7"/>
    <p:sldId id="288" r:id="rId8"/>
    <p:sldId id="264" r:id="rId9"/>
    <p:sldId id="263" r:id="rId10"/>
    <p:sldId id="266" r:id="rId11"/>
    <p:sldId id="267" r:id="rId12"/>
    <p:sldId id="292" r:id="rId13"/>
    <p:sldId id="268" r:id="rId14"/>
    <p:sldId id="293" r:id="rId15"/>
    <p:sldId id="271" r:id="rId16"/>
    <p:sldId id="294" r:id="rId17"/>
    <p:sldId id="269" r:id="rId18"/>
    <p:sldId id="295" r:id="rId19"/>
    <p:sldId id="296" r:id="rId20"/>
    <p:sldId id="273" r:id="rId21"/>
    <p:sldId id="274" r:id="rId22"/>
    <p:sldId id="282" r:id="rId23"/>
    <p:sldId id="285" r:id="rId24"/>
    <p:sldId id="275" r:id="rId25"/>
    <p:sldId id="276" r:id="rId26"/>
    <p:sldId id="277" r:id="rId27"/>
    <p:sldId id="278" r:id="rId28"/>
    <p:sldId id="279" r:id="rId29"/>
    <p:sldId id="280" r:id="rId30"/>
    <p:sldId id="289" r:id="rId31"/>
    <p:sldId id="291" r:id="rId32"/>
    <p:sldId id="290" r:id="rId33"/>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6B11"/>
    <a:srgbClr val="BD1F24"/>
    <a:srgbClr val="DA592A"/>
    <a:srgbClr val="808080"/>
    <a:srgbClr val="154D81"/>
    <a:srgbClr val="DF652C"/>
    <a:srgbClr val="E0692D"/>
    <a:srgbClr val="DF6424"/>
    <a:srgbClr val="D354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3" autoAdjust="0"/>
    <p:restoredTop sz="94707" autoAdjust="0"/>
  </p:normalViewPr>
  <p:slideViewPr>
    <p:cSldViewPr snapToGrid="0" snapToObjects="1">
      <p:cViewPr>
        <p:scale>
          <a:sx n="103" d="100"/>
          <a:sy n="103" d="100"/>
        </p:scale>
        <p:origin x="-150" y="-72"/>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[L3_graphics.xlsx]WBS Breakdown 4750808!PivotTable1</c:name>
    <c:fmtId val="-1"/>
  </c:pivotSource>
  <c:chart>
    <c:autoTitleDeleted val="1"/>
    <c:pivotFmts>
      <c:pivotFmt>
        <c:idx val="0"/>
        <c:marker>
          <c:symbol val="none"/>
        </c:marker>
        <c:dLbl>
          <c:idx val="0"/>
          <c:spPr/>
          <c:txPr>
            <a:bodyPr/>
            <a:lstStyle/>
            <a:p>
              <a:pPr>
                <a:defRPr/>
              </a:pPr>
              <a:endParaRPr lang="en-US"/>
            </a:p>
          </c:txPr>
          <c:showLegendKey val="0"/>
          <c:showVal val="1"/>
          <c:showCatName val="0"/>
          <c:showSerName val="0"/>
          <c:showPercent val="1"/>
          <c:showBubbleSize val="0"/>
          <c:separator>
</c:separator>
        </c:dLbl>
      </c:pivotFmt>
      <c:pivotFmt>
        <c:idx val="1"/>
        <c:marker>
          <c:symbol val="none"/>
        </c:marker>
        <c:dLbl>
          <c:idx val="0"/>
          <c:spPr/>
          <c:txPr>
            <a:bodyPr/>
            <a:lstStyle/>
            <a:p>
              <a:pPr>
                <a:defRPr/>
              </a:pPr>
              <a:endParaRPr lang="en-US"/>
            </a:p>
          </c:txPr>
          <c:showLegendKey val="0"/>
          <c:showVal val="1"/>
          <c:showCatName val="0"/>
          <c:showSerName val="0"/>
          <c:showPercent val="1"/>
          <c:showBubbleSize val="0"/>
          <c:separator>
</c:separator>
        </c:dLbl>
      </c:pivotFmt>
      <c:pivotFmt>
        <c:idx val="2"/>
        <c:marker>
          <c:symbol val="none"/>
        </c:marker>
        <c:dLbl>
          <c:idx val="0"/>
          <c:spPr/>
          <c:txPr>
            <a:bodyPr/>
            <a:lstStyle/>
            <a:p>
              <a:pPr>
                <a:defRPr/>
              </a:pPr>
              <a:endParaRPr lang="en-US"/>
            </a:p>
          </c:txPr>
          <c:showLegendKey val="0"/>
          <c:showVal val="1"/>
          <c:showCatName val="0"/>
          <c:showSerName val="0"/>
          <c:showPercent val="1"/>
          <c:showBubbleSize val="0"/>
          <c:separator>
</c:separator>
        </c:dLbl>
      </c:pivotFmt>
    </c:pivotFmts>
    <c:plotArea>
      <c:layout/>
      <c:pieChart>
        <c:varyColors val="1"/>
        <c:ser>
          <c:idx val="0"/>
          <c:order val="0"/>
          <c:tx>
            <c:strRef>
              <c:f>'WBS Breakdown 4750808'!$B$6:$B$7</c:f>
              <c:strCache>
                <c:ptCount val="1"/>
                <c:pt idx="0">
                  <c:v>Total</c:v>
                </c:pt>
              </c:strCache>
            </c:strRef>
          </c:tx>
          <c:dLbls>
            <c:txPr>
              <a:bodyPr/>
              <a:lstStyle/>
              <a:p>
                <a:pPr>
                  <a:defRPr/>
                </a:pPr>
                <a:endParaRPr lang="en-US"/>
              </a:p>
            </c:txPr>
            <c:showLegendKey val="0"/>
            <c:showVal val="1"/>
            <c:showCatName val="0"/>
            <c:showSerName val="0"/>
            <c:showPercent val="1"/>
            <c:showBubbleSize val="0"/>
            <c:separator>
</c:separator>
            <c:showLeaderLines val="1"/>
          </c:dLbls>
          <c:cat>
            <c:strRef>
              <c:f>'WBS Breakdown 4750808'!$A$8:$A$12</c:f>
              <c:strCache>
                <c:ptCount val="4"/>
                <c:pt idx="0">
                  <c:v>475.08.08.01 Test Installation</c:v>
                </c:pt>
                <c:pt idx="1">
                  <c:v>475.08.08.02 Recieve Production Modules at Fermilab</c:v>
                </c:pt>
                <c:pt idx="2">
                  <c:v>475.08.08.03 Detector Assemly and Installation: Cosmic Ray Test Stand</c:v>
                </c:pt>
                <c:pt idx="3">
                  <c:v>475.08.08.04 Module Support Structure</c:v>
                </c:pt>
              </c:strCache>
            </c:strRef>
          </c:cat>
          <c:val>
            <c:numRef>
              <c:f>'WBS Breakdown 4750808'!$B$8:$B$12</c:f>
              <c:numCache>
                <c:formatCode>###,###,</c:formatCode>
                <c:ptCount val="4"/>
                <c:pt idx="0">
                  <c:v>20642.514199999998</c:v>
                </c:pt>
                <c:pt idx="1">
                  <c:v>18022.445200000002</c:v>
                </c:pt>
                <c:pt idx="2">
                  <c:v>36411.280699999996</c:v>
                </c:pt>
                <c:pt idx="3">
                  <c:v>133276.71679999999</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zero"/>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[L3_graphics.xlsx]Resource Type 4750808!PivotTable1</c:name>
    <c:fmtId val="-1"/>
  </c:pivotSource>
  <c:chart>
    <c:autoTitleDeleted val="1"/>
    <c:pivotFmts>
      <c:pivotFmt>
        <c:idx val="0"/>
        <c:marker>
          <c:symbol val="none"/>
        </c:marker>
        <c:dLbl>
          <c:idx val="0"/>
          <c:spPr/>
          <c:txPr>
            <a:bodyPr/>
            <a:lstStyle/>
            <a:p>
              <a:pPr>
                <a:defRPr/>
              </a:pPr>
              <a:endParaRPr lang="en-US"/>
            </a:p>
          </c:txPr>
          <c:showLegendKey val="0"/>
          <c:showVal val="1"/>
          <c:showCatName val="0"/>
          <c:showSerName val="0"/>
          <c:showPercent val="1"/>
          <c:showBubbleSize val="0"/>
          <c:separator>
</c:separator>
        </c:dLbl>
      </c:pivotFmt>
      <c:pivotFmt>
        <c:idx val="1"/>
        <c:marker>
          <c:symbol val="none"/>
        </c:marker>
        <c:dLbl>
          <c:idx val="0"/>
          <c:spPr/>
          <c:txPr>
            <a:bodyPr/>
            <a:lstStyle/>
            <a:p>
              <a:pPr>
                <a:defRPr/>
              </a:pPr>
              <a:endParaRPr lang="en-US"/>
            </a:p>
          </c:txPr>
          <c:showLegendKey val="0"/>
          <c:showVal val="1"/>
          <c:showCatName val="0"/>
          <c:showSerName val="0"/>
          <c:showPercent val="1"/>
          <c:showBubbleSize val="0"/>
          <c:separator>
</c:separator>
        </c:dLbl>
      </c:pivotFmt>
      <c:pivotFmt>
        <c:idx val="2"/>
        <c:marker>
          <c:symbol val="none"/>
        </c:marker>
        <c:dLbl>
          <c:idx val="0"/>
          <c:spPr/>
          <c:txPr>
            <a:bodyPr/>
            <a:lstStyle/>
            <a:p>
              <a:pPr>
                <a:defRPr/>
              </a:pPr>
              <a:endParaRPr lang="en-US"/>
            </a:p>
          </c:txPr>
          <c:showLegendKey val="0"/>
          <c:showVal val="1"/>
          <c:showCatName val="0"/>
          <c:showSerName val="0"/>
          <c:showPercent val="1"/>
          <c:showBubbleSize val="0"/>
          <c:separator>
</c:separator>
        </c:dLbl>
      </c:pivotFmt>
    </c:pivotFmts>
    <c:plotArea>
      <c:layout/>
      <c:pieChart>
        <c:varyColors val="1"/>
        <c:ser>
          <c:idx val="0"/>
          <c:order val="0"/>
          <c:tx>
            <c:strRef>
              <c:f>'Resource Type 4750808'!$B$6:$B$7</c:f>
              <c:strCache>
                <c:ptCount val="1"/>
                <c:pt idx="0">
                  <c:v>Total</c:v>
                </c:pt>
              </c:strCache>
            </c:strRef>
          </c:tx>
          <c:dLbls>
            <c:txPr>
              <a:bodyPr/>
              <a:lstStyle/>
              <a:p>
                <a:pPr>
                  <a:defRPr/>
                </a:pPr>
                <a:endParaRPr lang="en-US"/>
              </a:p>
            </c:txPr>
            <c:showLegendKey val="0"/>
            <c:showVal val="1"/>
            <c:showCatName val="0"/>
            <c:showSerName val="0"/>
            <c:showPercent val="1"/>
            <c:showBubbleSize val="0"/>
            <c:separator>
</c:separator>
            <c:showLeaderLines val="1"/>
          </c:dLbls>
          <c:cat>
            <c:strRef>
              <c:f>'Resource Type 4750808'!$A$8:$A$10</c:f>
              <c:strCache>
                <c:ptCount val="2"/>
                <c:pt idx="0">
                  <c:v>L Labor</c:v>
                </c:pt>
                <c:pt idx="1">
                  <c:v>M Material</c:v>
                </c:pt>
              </c:strCache>
            </c:strRef>
          </c:cat>
          <c:val>
            <c:numRef>
              <c:f>'Resource Type 4750808'!$B$8:$B$10</c:f>
              <c:numCache>
                <c:formatCode>###,###,</c:formatCode>
                <c:ptCount val="2"/>
                <c:pt idx="0">
                  <c:v>81228.280700000003</c:v>
                </c:pt>
                <c:pt idx="1">
                  <c:v>127124.6762</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zero"/>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[L3_graphics.xlsx]Estimate Type 4750808!PivotTable2</c:name>
    <c:fmtId val="-1"/>
  </c:pivotSource>
  <c:chart>
    <c:autoTitleDeleted val="1"/>
    <c:pivotFmts>
      <c:pivotFmt>
        <c:idx val="0"/>
        <c:marker>
          <c:symbol val="none"/>
        </c:marker>
        <c:dLbl>
          <c:idx val="0"/>
          <c:spPr/>
          <c:txPr>
            <a:bodyPr/>
            <a:lstStyle/>
            <a:p>
              <a:pPr>
                <a:defRPr/>
              </a:pPr>
              <a:endParaRPr lang="en-US"/>
            </a:p>
          </c:txPr>
          <c:showLegendKey val="0"/>
          <c:showVal val="1"/>
          <c:showCatName val="0"/>
          <c:showSerName val="0"/>
          <c:showPercent val="1"/>
          <c:showBubbleSize val="0"/>
          <c:separator>
</c:separator>
        </c:dLbl>
      </c:pivotFmt>
      <c:pivotFmt>
        <c:idx val="1"/>
        <c:marker>
          <c:symbol val="none"/>
        </c:marker>
        <c:dLbl>
          <c:idx val="0"/>
          <c:spPr/>
          <c:txPr>
            <a:bodyPr/>
            <a:lstStyle/>
            <a:p>
              <a:pPr>
                <a:defRPr/>
              </a:pPr>
              <a:endParaRPr lang="en-US"/>
            </a:p>
          </c:txPr>
          <c:showLegendKey val="0"/>
          <c:showVal val="1"/>
          <c:showCatName val="0"/>
          <c:showSerName val="0"/>
          <c:showPercent val="1"/>
          <c:showBubbleSize val="0"/>
          <c:separator>
</c:separator>
        </c:dLbl>
      </c:pivotFmt>
      <c:pivotFmt>
        <c:idx val="2"/>
        <c:marker>
          <c:symbol val="none"/>
        </c:marker>
        <c:dLbl>
          <c:idx val="0"/>
          <c:spPr/>
          <c:txPr>
            <a:bodyPr/>
            <a:lstStyle/>
            <a:p>
              <a:pPr>
                <a:defRPr/>
              </a:pPr>
              <a:endParaRPr lang="en-US"/>
            </a:p>
          </c:txPr>
          <c:showLegendKey val="0"/>
          <c:showVal val="1"/>
          <c:showCatName val="0"/>
          <c:showSerName val="0"/>
          <c:showPercent val="1"/>
          <c:showBubbleSize val="0"/>
          <c:separator>
</c:separator>
        </c:dLbl>
      </c:pivotFmt>
    </c:pivotFmts>
    <c:plotArea>
      <c:layout/>
      <c:pieChart>
        <c:varyColors val="1"/>
        <c:ser>
          <c:idx val="0"/>
          <c:order val="0"/>
          <c:tx>
            <c:strRef>
              <c:f>'Estimate Type 4750808'!$B$6:$B$7</c:f>
              <c:strCache>
                <c:ptCount val="1"/>
                <c:pt idx="0">
                  <c:v>Total</c:v>
                </c:pt>
              </c:strCache>
            </c:strRef>
          </c:tx>
          <c:dLbls>
            <c:txPr>
              <a:bodyPr/>
              <a:lstStyle/>
              <a:p>
                <a:pPr>
                  <a:defRPr/>
                </a:pPr>
                <a:endParaRPr lang="en-US"/>
              </a:p>
            </c:txPr>
            <c:showLegendKey val="0"/>
            <c:showVal val="1"/>
            <c:showCatName val="0"/>
            <c:showSerName val="0"/>
            <c:showPercent val="1"/>
            <c:showBubbleSize val="0"/>
            <c:separator>
</c:separator>
            <c:showLeaderLines val="1"/>
          </c:dLbls>
          <c:cat>
            <c:strRef>
              <c:f>'Estimate Type 4750808'!$A$8:$A$11</c:f>
              <c:strCache>
                <c:ptCount val="3"/>
                <c:pt idx="0">
                  <c:v>L1 Actual / M1 Existing P.O.</c:v>
                </c:pt>
                <c:pt idx="1">
                  <c:v>L4 / M4 Preliminary</c:v>
                </c:pt>
                <c:pt idx="2">
                  <c:v>L7 / M7 Rough Estimate Pre-Conceptual - Uncommon Work</c:v>
                </c:pt>
              </c:strCache>
            </c:strRef>
          </c:cat>
          <c:val>
            <c:numRef>
              <c:f>'Estimate Type 4750808'!$B$8:$B$11</c:f>
              <c:numCache>
                <c:formatCode>###,###,</c:formatCode>
                <c:ptCount val="3"/>
                <c:pt idx="0">
                  <c:v>3161</c:v>
                </c:pt>
                <c:pt idx="1">
                  <c:v>171941.67620000005</c:v>
                </c:pt>
                <c:pt idx="2">
                  <c:v>33250.280699999996</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zero"/>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'Labor and Material 4750808'!$B$24</c:f>
              <c:strCache>
                <c:ptCount val="1"/>
                <c:pt idx="0">
                  <c:v>L Labor</c:v>
                </c:pt>
              </c:strCache>
            </c:strRef>
          </c:tx>
          <c:invertIfNegative val="0"/>
          <c:cat>
            <c:strRef>
              <c:f>'Labor and Material 4750808'!$A$25:$A$31</c:f>
              <c:strCache>
                <c:ptCount val="7"/>
                <c:pt idx="0">
                  <c:v>FY15</c:v>
                </c:pt>
                <c:pt idx="1">
                  <c:v>FY16</c:v>
                </c:pt>
                <c:pt idx="2">
                  <c:v>FY17</c:v>
                </c:pt>
                <c:pt idx="3">
                  <c:v>FY18</c:v>
                </c:pt>
                <c:pt idx="4">
                  <c:v>FY19</c:v>
                </c:pt>
                <c:pt idx="5">
                  <c:v>FY20</c:v>
                </c:pt>
                <c:pt idx="6">
                  <c:v>FY21</c:v>
                </c:pt>
              </c:strCache>
            </c:strRef>
          </c:cat>
          <c:val>
            <c:numRef>
              <c:f>'Labor and Material 4750808'!$B$25:$B$31</c:f>
              <c:numCache>
                <c:formatCode>###,###,</c:formatCode>
                <c:ptCount val="7"/>
                <c:pt idx="0">
                  <c:v>6250.3176999999996</c:v>
                </c:pt>
                <c:pt idx="1">
                  <c:v>20642.514199999998</c:v>
                </c:pt>
                <c:pt idx="3">
                  <c:v>1715.8344999999999</c:v>
                </c:pt>
                <c:pt idx="4">
                  <c:v>17316.3459</c:v>
                </c:pt>
                <c:pt idx="5">
                  <c:v>12479.0805</c:v>
                </c:pt>
                <c:pt idx="6" formatCode="General">
                  <c:v>0</c:v>
                </c:pt>
              </c:numCache>
            </c:numRef>
          </c:val>
        </c:ser>
        <c:ser>
          <c:idx val="3"/>
          <c:order val="1"/>
          <c:tx>
            <c:strRef>
              <c:f>'Labor and Material 4750808'!$C$24</c:f>
              <c:strCache>
                <c:ptCount val="1"/>
                <c:pt idx="0">
                  <c:v>M Material</c:v>
                </c:pt>
              </c:strCache>
            </c:strRef>
          </c:tx>
          <c:spPr>
            <a:solidFill>
              <a:srgbClr val="C0504D"/>
            </a:solidFill>
          </c:spPr>
          <c:invertIfNegative val="0"/>
          <c:cat>
            <c:strRef>
              <c:f>'Labor and Material 4750808'!$A$25:$A$31</c:f>
              <c:strCache>
                <c:ptCount val="7"/>
                <c:pt idx="0">
                  <c:v>FY15</c:v>
                </c:pt>
                <c:pt idx="1">
                  <c:v>FY16</c:v>
                </c:pt>
                <c:pt idx="2">
                  <c:v>FY17</c:v>
                </c:pt>
                <c:pt idx="3">
                  <c:v>FY18</c:v>
                </c:pt>
                <c:pt idx="4">
                  <c:v>FY19</c:v>
                </c:pt>
                <c:pt idx="5">
                  <c:v>FY20</c:v>
                </c:pt>
                <c:pt idx="6">
                  <c:v>FY21</c:v>
                </c:pt>
              </c:strCache>
            </c:strRef>
          </c:cat>
          <c:val>
            <c:numRef>
              <c:f>'Labor and Material 4750808'!$C$25:$C$31</c:f>
              <c:numCache>
                <c:formatCode>###,###,</c:formatCode>
                <c:ptCount val="7"/>
                <c:pt idx="0">
                  <c:v>9788.8071999999993</c:v>
                </c:pt>
                <c:pt idx="1">
                  <c:v>0</c:v>
                </c:pt>
                <c:pt idx="3">
                  <c:v>0</c:v>
                </c:pt>
                <c:pt idx="4">
                  <c:v>29308.300500000001</c:v>
                </c:pt>
                <c:pt idx="5">
                  <c:v>88027.568500000008</c:v>
                </c:pt>
                <c:pt idx="6" formatCode="General">
                  <c:v>0</c:v>
                </c:pt>
              </c:numCache>
            </c:numRef>
          </c:val>
        </c:ser>
        <c:dLbls>
          <c:showLegendKey val="0"/>
          <c:showVal val="0"/>
          <c:showCatName val="0"/>
          <c:showSerName val="0"/>
          <c:showPercent val="0"/>
          <c:showBubbleSize val="0"/>
        </c:dLbls>
        <c:gapWidth val="150"/>
        <c:overlap val="100"/>
        <c:axId val="142272384"/>
        <c:axId val="142273920"/>
      </c:barChart>
      <c:barChart>
        <c:barDir val="col"/>
        <c:grouping val="stacked"/>
        <c:varyColors val="0"/>
        <c:ser>
          <c:idx val="2"/>
          <c:order val="2"/>
          <c:tx>
            <c:strRef>
              <c:f>'Labor and Material 4750808'!$D$24</c:f>
              <c:strCache>
                <c:ptCount val="1"/>
                <c:pt idx="0">
                  <c:v>Non-Fermi Labor</c:v>
                </c:pt>
              </c:strCache>
            </c:strRef>
          </c:tx>
          <c:invertIfNegative val="0"/>
          <c:cat>
            <c:strRef>
              <c:f>'Labor and Material 4750808'!$A$25:$A$30</c:f>
              <c:strCache>
                <c:ptCount val="6"/>
                <c:pt idx="0">
                  <c:v>FY15</c:v>
                </c:pt>
                <c:pt idx="1">
                  <c:v>FY16</c:v>
                </c:pt>
                <c:pt idx="2">
                  <c:v>FY17</c:v>
                </c:pt>
                <c:pt idx="3">
                  <c:v>FY18</c:v>
                </c:pt>
                <c:pt idx="4">
                  <c:v>FY19</c:v>
                </c:pt>
                <c:pt idx="5">
                  <c:v>FY20</c:v>
                </c:pt>
              </c:strCache>
            </c:strRef>
          </c:cat>
          <c:val>
            <c:numRef>
              <c:f>'Labor and Material 4750808'!$D$25:$D$30</c:f>
              <c:numCache>
                <c:formatCode>General</c:formatCode>
                <c:ptCount val="6"/>
              </c:numCache>
            </c:numRef>
          </c:val>
        </c:ser>
        <c:dLbls>
          <c:showLegendKey val="0"/>
          <c:showVal val="0"/>
          <c:showCatName val="0"/>
          <c:showSerName val="0"/>
          <c:showPercent val="0"/>
          <c:showBubbleSize val="0"/>
        </c:dLbls>
        <c:gapWidth val="150"/>
        <c:overlap val="100"/>
        <c:axId val="141761920"/>
        <c:axId val="141760000"/>
      </c:barChart>
      <c:lineChart>
        <c:grouping val="standard"/>
        <c:varyColors val="0"/>
        <c:ser>
          <c:idx val="1"/>
          <c:order val="3"/>
          <c:tx>
            <c:strRef>
              <c:f>'Labor and Material 4750808'!$E$24</c:f>
              <c:strCache>
                <c:ptCount val="1"/>
                <c:pt idx="0">
                  <c:v>Cumulative Total</c:v>
                </c:pt>
              </c:strCache>
            </c:strRef>
          </c:tx>
          <c:spPr>
            <a:ln>
              <a:solidFill>
                <a:srgbClr val="7030A0"/>
              </a:solidFill>
            </a:ln>
          </c:spPr>
          <c:marker>
            <c:symbol val="none"/>
          </c:marker>
          <c:cat>
            <c:strRef>
              <c:f>'Labor and Material 4750808'!$A$25:$A$31</c:f>
              <c:strCache>
                <c:ptCount val="7"/>
                <c:pt idx="0">
                  <c:v>FY15</c:v>
                </c:pt>
                <c:pt idx="1">
                  <c:v>FY16</c:v>
                </c:pt>
                <c:pt idx="2">
                  <c:v>FY17</c:v>
                </c:pt>
                <c:pt idx="3">
                  <c:v>FY18</c:v>
                </c:pt>
                <c:pt idx="4">
                  <c:v>FY19</c:v>
                </c:pt>
                <c:pt idx="5">
                  <c:v>FY20</c:v>
                </c:pt>
                <c:pt idx="6">
                  <c:v>FY21</c:v>
                </c:pt>
              </c:strCache>
            </c:strRef>
          </c:cat>
          <c:val>
            <c:numRef>
              <c:f>'Labor and Material 4750808'!$E$25:$E$31</c:f>
              <c:numCache>
                <c:formatCode>###,###,</c:formatCode>
                <c:ptCount val="7"/>
                <c:pt idx="0">
                  <c:v>38863.3128</c:v>
                </c:pt>
                <c:pt idx="1">
                  <c:v>59505.826999999997</c:v>
                </c:pt>
                <c:pt idx="2">
                  <c:v>59505.826999999997</c:v>
                </c:pt>
                <c:pt idx="3">
                  <c:v>61221.661499999995</c:v>
                </c:pt>
                <c:pt idx="4">
                  <c:v>107846.30789999999</c:v>
                </c:pt>
                <c:pt idx="5">
                  <c:v>208352.95689999999</c:v>
                </c:pt>
                <c:pt idx="6">
                  <c:v>208352.95689999999</c:v>
                </c:pt>
              </c:numCache>
            </c:numRef>
          </c:val>
          <c:smooth val="0"/>
        </c:ser>
        <c:dLbls>
          <c:showLegendKey val="0"/>
          <c:showVal val="0"/>
          <c:showCatName val="0"/>
          <c:showSerName val="0"/>
          <c:showPercent val="0"/>
          <c:showBubbleSize val="0"/>
        </c:dLbls>
        <c:marker val="1"/>
        <c:smooth val="0"/>
        <c:axId val="141761920"/>
        <c:axId val="141760000"/>
      </c:lineChart>
      <c:catAx>
        <c:axId val="142272384"/>
        <c:scaling>
          <c:orientation val="minMax"/>
        </c:scaling>
        <c:delete val="0"/>
        <c:axPos val="b"/>
        <c:numFmt formatCode="&quot;FY&quot;yy" sourceLinked="1"/>
        <c:majorTickMark val="out"/>
        <c:minorTickMark val="none"/>
        <c:tickLblPos val="nextTo"/>
        <c:crossAx val="142273920"/>
        <c:crosses val="autoZero"/>
        <c:auto val="1"/>
        <c:lblAlgn val="ctr"/>
        <c:lblOffset val="100"/>
        <c:noMultiLvlLbl val="0"/>
      </c:catAx>
      <c:valAx>
        <c:axId val="142273920"/>
        <c:scaling>
          <c:orientation val="minMax"/>
        </c:scaling>
        <c:delete val="0"/>
        <c:axPos val="l"/>
        <c:majorGridlines/>
        <c:title>
          <c:tx>
            <c:rich>
              <a:bodyPr rot="-5400000" vert="horz"/>
              <a:lstStyle/>
              <a:p>
                <a:pPr>
                  <a:defRPr/>
                </a:pPr>
                <a:r>
                  <a:rPr lang="en-US" dirty="0"/>
                  <a:t>Annual Cost $K</a:t>
                </a:r>
              </a:p>
            </c:rich>
          </c:tx>
          <c:layout/>
          <c:overlay val="0"/>
        </c:title>
        <c:numFmt formatCode="###,###," sourceLinked="1"/>
        <c:majorTickMark val="out"/>
        <c:minorTickMark val="none"/>
        <c:tickLblPos val="nextTo"/>
        <c:crossAx val="142272384"/>
        <c:crosses val="autoZero"/>
        <c:crossBetween val="between"/>
      </c:valAx>
      <c:valAx>
        <c:axId val="141760000"/>
        <c:scaling>
          <c:orientation val="minMax"/>
        </c:scaling>
        <c:delete val="0"/>
        <c:axPos val="r"/>
        <c:title>
          <c:tx>
            <c:rich>
              <a:bodyPr rot="-5400000" vert="horz"/>
              <a:lstStyle/>
              <a:p>
                <a:pPr>
                  <a:defRPr/>
                </a:pPr>
                <a:r>
                  <a:rPr lang="en-US" dirty="0"/>
                  <a:t>Cumulative Cost $K</a:t>
                </a:r>
              </a:p>
              <a:p>
                <a:pPr>
                  <a:defRPr/>
                </a:pPr>
                <a:endParaRPr lang="en-US" dirty="0"/>
              </a:p>
            </c:rich>
          </c:tx>
          <c:layout/>
          <c:overlay val="0"/>
        </c:title>
        <c:numFmt formatCode="General" sourceLinked="1"/>
        <c:majorTickMark val="out"/>
        <c:minorTickMark val="none"/>
        <c:tickLblPos val="nextTo"/>
        <c:crossAx val="141761920"/>
        <c:crosses val="max"/>
        <c:crossBetween val="between"/>
      </c:valAx>
      <c:catAx>
        <c:axId val="141761920"/>
        <c:scaling>
          <c:orientation val="minMax"/>
        </c:scaling>
        <c:delete val="1"/>
        <c:axPos val="b"/>
        <c:numFmt formatCode="&quot;FY&quot;yy" sourceLinked="1"/>
        <c:majorTickMark val="out"/>
        <c:minorTickMark val="none"/>
        <c:tickLblPos val="none"/>
        <c:crossAx val="141760000"/>
        <c:crosses val="autoZero"/>
        <c:auto val="1"/>
        <c:lblAlgn val="ctr"/>
        <c:lblOffset val="100"/>
        <c:tickLblSkip val="1"/>
        <c:tickMarkSkip val="1"/>
        <c:noMultiLvlLbl val="0"/>
      </c:catAx>
      <c:spPr>
        <a:noFill/>
        <a:ln w="25400">
          <a:noFill/>
        </a:ln>
      </c:spPr>
    </c:plotArea>
    <c:legend>
      <c:legendPos val="b"/>
      <c:layout/>
      <c:overlay val="0"/>
    </c:legend>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1"/>
          <c:order val="0"/>
          <c:tx>
            <c:strRef>
              <c:f>'FTE''s 4750808'!$B$26</c:f>
              <c:strCache>
                <c:ptCount val="1"/>
                <c:pt idx="0">
                  <c:v>AD Administrative</c:v>
                </c:pt>
              </c:strCache>
            </c:strRef>
          </c:tx>
          <c:invertIfNegative val="0"/>
          <c:cat>
            <c:strRef>
              <c:f>'FTE''s 4750808'!$A$27:$A$33</c:f>
              <c:strCache>
                <c:ptCount val="7"/>
                <c:pt idx="0">
                  <c:v>FY15</c:v>
                </c:pt>
                <c:pt idx="1">
                  <c:v>FY16</c:v>
                </c:pt>
                <c:pt idx="2">
                  <c:v>FY17</c:v>
                </c:pt>
                <c:pt idx="3">
                  <c:v>FY18</c:v>
                </c:pt>
                <c:pt idx="4">
                  <c:v>FY19</c:v>
                </c:pt>
                <c:pt idx="5">
                  <c:v>FY20</c:v>
                </c:pt>
                <c:pt idx="6">
                  <c:v>FY21</c:v>
                </c:pt>
              </c:strCache>
            </c:strRef>
          </c:cat>
          <c:val>
            <c:numRef>
              <c:f>'FTE''s 4750808'!$B$27:$B$32</c:f>
              <c:numCache>
                <c:formatCode>General</c:formatCode>
                <c:ptCount val="6"/>
              </c:numCache>
            </c:numRef>
          </c:val>
        </c:ser>
        <c:ser>
          <c:idx val="2"/>
          <c:order val="1"/>
          <c:tx>
            <c:strRef>
              <c:f>'FTE''s 4750808'!$C$26</c:f>
              <c:strCache>
                <c:ptCount val="1"/>
                <c:pt idx="0">
                  <c:v>EN Engineering</c:v>
                </c:pt>
              </c:strCache>
            </c:strRef>
          </c:tx>
          <c:invertIfNegative val="0"/>
          <c:cat>
            <c:strRef>
              <c:f>'FTE''s 4750808'!$A$27:$A$33</c:f>
              <c:strCache>
                <c:ptCount val="7"/>
                <c:pt idx="0">
                  <c:v>FY15</c:v>
                </c:pt>
                <c:pt idx="1">
                  <c:v>FY16</c:v>
                </c:pt>
                <c:pt idx="2">
                  <c:v>FY17</c:v>
                </c:pt>
                <c:pt idx="3">
                  <c:v>FY18</c:v>
                </c:pt>
                <c:pt idx="4">
                  <c:v>FY19</c:v>
                </c:pt>
                <c:pt idx="5">
                  <c:v>FY20</c:v>
                </c:pt>
                <c:pt idx="6">
                  <c:v>FY21</c:v>
                </c:pt>
              </c:strCache>
            </c:strRef>
          </c:cat>
          <c:val>
            <c:numRef>
              <c:f>'FTE''s 4750808'!$C$27:$C$33</c:f>
              <c:numCache>
                <c:formatCode>#,##0.0</c:formatCode>
                <c:ptCount val="7"/>
                <c:pt idx="0">
                  <c:v>9.1000000000000004E-3</c:v>
                </c:pt>
                <c:pt idx="1">
                  <c:v>0</c:v>
                </c:pt>
                <c:pt idx="2">
                  <c:v>0</c:v>
                </c:pt>
                <c:pt idx="3">
                  <c:v>0</c:v>
                </c:pt>
                <c:pt idx="4">
                  <c:v>0</c:v>
                </c:pt>
                <c:pt idx="5">
                  <c:v>0</c:v>
                </c:pt>
                <c:pt idx="6" formatCode="General">
                  <c:v>0</c:v>
                </c:pt>
              </c:numCache>
            </c:numRef>
          </c:val>
        </c:ser>
        <c:ser>
          <c:idx val="3"/>
          <c:order val="2"/>
          <c:tx>
            <c:strRef>
              <c:f>'FTE''s 4750808'!$D$26</c:f>
              <c:strCache>
                <c:ptCount val="1"/>
                <c:pt idx="0">
                  <c:v>ES Environmental, Safety &amp; Health</c:v>
                </c:pt>
              </c:strCache>
            </c:strRef>
          </c:tx>
          <c:invertIfNegative val="0"/>
          <c:cat>
            <c:strRef>
              <c:f>'FTE''s 4750808'!$A$27:$A$33</c:f>
              <c:strCache>
                <c:ptCount val="7"/>
                <c:pt idx="0">
                  <c:v>FY15</c:v>
                </c:pt>
                <c:pt idx="1">
                  <c:v>FY16</c:v>
                </c:pt>
                <c:pt idx="2">
                  <c:v>FY17</c:v>
                </c:pt>
                <c:pt idx="3">
                  <c:v>FY18</c:v>
                </c:pt>
                <c:pt idx="4">
                  <c:v>FY19</c:v>
                </c:pt>
                <c:pt idx="5">
                  <c:v>FY20</c:v>
                </c:pt>
                <c:pt idx="6">
                  <c:v>FY21</c:v>
                </c:pt>
              </c:strCache>
            </c:strRef>
          </c:cat>
          <c:val>
            <c:numRef>
              <c:f>'FTE''s 4750808'!$D$27:$D$32</c:f>
              <c:numCache>
                <c:formatCode>#,##0.0</c:formatCode>
                <c:ptCount val="6"/>
                <c:pt idx="0">
                  <c:v>0</c:v>
                </c:pt>
                <c:pt idx="1">
                  <c:v>0</c:v>
                </c:pt>
                <c:pt idx="2">
                  <c:v>0</c:v>
                </c:pt>
                <c:pt idx="3">
                  <c:v>0</c:v>
                </c:pt>
                <c:pt idx="4">
                  <c:v>0</c:v>
                </c:pt>
                <c:pt idx="5">
                  <c:v>0</c:v>
                </c:pt>
              </c:numCache>
            </c:numRef>
          </c:val>
        </c:ser>
        <c:ser>
          <c:idx val="6"/>
          <c:order val="3"/>
          <c:tx>
            <c:strRef>
              <c:f>'FTE''s 4750808'!$E$26</c:f>
              <c:strCache>
                <c:ptCount val="1"/>
                <c:pt idx="0">
                  <c:v>FM Facilities Management</c:v>
                </c:pt>
              </c:strCache>
            </c:strRef>
          </c:tx>
          <c:invertIfNegative val="0"/>
          <c:cat>
            <c:strRef>
              <c:f>'FTE''s 4750808'!$A$27:$A$33</c:f>
              <c:strCache>
                <c:ptCount val="7"/>
                <c:pt idx="0">
                  <c:v>FY15</c:v>
                </c:pt>
                <c:pt idx="1">
                  <c:v>FY16</c:v>
                </c:pt>
                <c:pt idx="2">
                  <c:v>FY17</c:v>
                </c:pt>
                <c:pt idx="3">
                  <c:v>FY18</c:v>
                </c:pt>
                <c:pt idx="4">
                  <c:v>FY19</c:v>
                </c:pt>
                <c:pt idx="5">
                  <c:v>FY20</c:v>
                </c:pt>
                <c:pt idx="6">
                  <c:v>FY21</c:v>
                </c:pt>
              </c:strCache>
            </c:strRef>
          </c:cat>
          <c:val>
            <c:numRef>
              <c:f>'FTE''s 4750808'!$E$27:$E$32</c:f>
              <c:numCache>
                <c:formatCode>General</c:formatCode>
                <c:ptCount val="6"/>
              </c:numCache>
            </c:numRef>
          </c:val>
        </c:ser>
        <c:ser>
          <c:idx val="7"/>
          <c:order val="4"/>
          <c:tx>
            <c:strRef>
              <c:f>'FTE''s 4750808'!$F$26:$F$32</c:f>
              <c:strCache>
                <c:ptCount val="1"/>
                <c:pt idx="0">
                  <c:v>IT Information Technology</c:v>
                </c:pt>
              </c:strCache>
            </c:strRef>
          </c:tx>
          <c:invertIfNegative val="0"/>
          <c:cat>
            <c:strRef>
              <c:f>'FTE''s 4750808'!$A$27:$A$33</c:f>
              <c:strCache>
                <c:ptCount val="7"/>
                <c:pt idx="0">
                  <c:v>FY15</c:v>
                </c:pt>
                <c:pt idx="1">
                  <c:v>FY16</c:v>
                </c:pt>
                <c:pt idx="2">
                  <c:v>FY17</c:v>
                </c:pt>
                <c:pt idx="3">
                  <c:v>FY18</c:v>
                </c:pt>
                <c:pt idx="4">
                  <c:v>FY19</c:v>
                </c:pt>
                <c:pt idx="5">
                  <c:v>FY20</c:v>
                </c:pt>
                <c:pt idx="6">
                  <c:v>FY21</c:v>
                </c:pt>
              </c:strCache>
            </c:strRef>
          </c:cat>
          <c:val>
            <c:numRef>
              <c:f>'FTE''s 4750808'!$F$27:$F$32</c:f>
              <c:numCache>
                <c:formatCode>General</c:formatCode>
                <c:ptCount val="6"/>
              </c:numCache>
            </c:numRef>
          </c:val>
        </c:ser>
        <c:ser>
          <c:idx val="0"/>
          <c:order val="5"/>
          <c:tx>
            <c:strRef>
              <c:f>'FTE''s 4750808'!$G$26</c:f>
              <c:strCache>
                <c:ptCount val="1"/>
                <c:pt idx="0">
                  <c:v>SC Scientific</c:v>
                </c:pt>
              </c:strCache>
            </c:strRef>
          </c:tx>
          <c:invertIfNegative val="0"/>
          <c:cat>
            <c:strRef>
              <c:f>'FTE''s 4750808'!$A$27:$A$33</c:f>
              <c:strCache>
                <c:ptCount val="7"/>
                <c:pt idx="0">
                  <c:v>FY15</c:v>
                </c:pt>
                <c:pt idx="1">
                  <c:v>FY16</c:v>
                </c:pt>
                <c:pt idx="2">
                  <c:v>FY17</c:v>
                </c:pt>
                <c:pt idx="3">
                  <c:v>FY18</c:v>
                </c:pt>
                <c:pt idx="4">
                  <c:v>FY19</c:v>
                </c:pt>
                <c:pt idx="5">
                  <c:v>FY20</c:v>
                </c:pt>
                <c:pt idx="6">
                  <c:v>FY21</c:v>
                </c:pt>
              </c:strCache>
            </c:strRef>
          </c:cat>
          <c:val>
            <c:numRef>
              <c:f>'FTE''s 4750808'!$G$27:$G$32</c:f>
              <c:numCache>
                <c:formatCode>#,##0.0</c:formatCode>
                <c:ptCount val="6"/>
                <c:pt idx="0">
                  <c:v>0</c:v>
                </c:pt>
                <c:pt idx="1">
                  <c:v>0</c:v>
                </c:pt>
                <c:pt idx="2">
                  <c:v>0</c:v>
                </c:pt>
                <c:pt idx="3">
                  <c:v>9.7999999999999997E-3</c:v>
                </c:pt>
                <c:pt idx="4">
                  <c:v>9.0399999999999994E-2</c:v>
                </c:pt>
                <c:pt idx="5">
                  <c:v>9.06E-2</c:v>
                </c:pt>
              </c:numCache>
            </c:numRef>
          </c:val>
        </c:ser>
        <c:ser>
          <c:idx val="4"/>
          <c:order val="6"/>
          <c:tx>
            <c:strRef>
              <c:f>'FTE''s 4750808'!$H$26</c:f>
              <c:strCache>
                <c:ptCount val="1"/>
                <c:pt idx="0">
                  <c:v>TE Technical</c:v>
                </c:pt>
              </c:strCache>
            </c:strRef>
          </c:tx>
          <c:invertIfNegative val="0"/>
          <c:cat>
            <c:strRef>
              <c:f>'FTE''s 4750808'!$A$27:$A$33</c:f>
              <c:strCache>
                <c:ptCount val="7"/>
                <c:pt idx="0">
                  <c:v>FY15</c:v>
                </c:pt>
                <c:pt idx="1">
                  <c:v>FY16</c:v>
                </c:pt>
                <c:pt idx="2">
                  <c:v>FY17</c:v>
                </c:pt>
                <c:pt idx="3">
                  <c:v>FY18</c:v>
                </c:pt>
                <c:pt idx="4">
                  <c:v>FY19</c:v>
                </c:pt>
                <c:pt idx="5">
                  <c:v>FY20</c:v>
                </c:pt>
                <c:pt idx="6">
                  <c:v>FY21</c:v>
                </c:pt>
              </c:strCache>
            </c:strRef>
          </c:cat>
          <c:val>
            <c:numRef>
              <c:f>'FTE''s 4750808'!$H$27:$H$33</c:f>
              <c:numCache>
                <c:formatCode>#,##0.0</c:formatCode>
                <c:ptCount val="7"/>
                <c:pt idx="0">
                  <c:v>3.1699999999999999E-2</c:v>
                </c:pt>
                <c:pt idx="1">
                  <c:v>0.1268</c:v>
                </c:pt>
                <c:pt idx="2">
                  <c:v>0</c:v>
                </c:pt>
                <c:pt idx="3">
                  <c:v>1.04E-2</c:v>
                </c:pt>
                <c:pt idx="4">
                  <c:v>0.1019</c:v>
                </c:pt>
                <c:pt idx="5">
                  <c:v>7.1000000000000008E-2</c:v>
                </c:pt>
                <c:pt idx="6" formatCode="General">
                  <c:v>0</c:v>
                </c:pt>
              </c:numCache>
            </c:numRef>
          </c:val>
        </c:ser>
        <c:dLbls>
          <c:showLegendKey val="0"/>
          <c:showVal val="0"/>
          <c:showCatName val="0"/>
          <c:showSerName val="0"/>
          <c:showPercent val="0"/>
          <c:showBubbleSize val="0"/>
        </c:dLbls>
        <c:gapWidth val="150"/>
        <c:overlap val="100"/>
        <c:axId val="144916480"/>
        <c:axId val="144918016"/>
      </c:barChart>
      <c:lineChart>
        <c:grouping val="standard"/>
        <c:varyColors val="0"/>
        <c:ser>
          <c:idx val="5"/>
          <c:order val="7"/>
          <c:tx>
            <c:strRef>
              <c:f>'FTE''s 4750808'!$I$26</c:f>
              <c:strCache>
                <c:ptCount val="1"/>
                <c:pt idx="0">
                  <c:v>Cumulative</c:v>
                </c:pt>
              </c:strCache>
            </c:strRef>
          </c:tx>
          <c:marker>
            <c:symbol val="none"/>
          </c:marker>
          <c:cat>
            <c:strRef>
              <c:f>'FTE''s 4750808'!$F$26</c:f>
              <c:strCache>
                <c:ptCount val="1"/>
                <c:pt idx="0">
                  <c:v>IT Information Technology</c:v>
                </c:pt>
              </c:strCache>
            </c:strRef>
          </c:cat>
          <c:val>
            <c:numRef>
              <c:f>'FTE''s 4750808'!$I$27:$I$33</c:f>
              <c:numCache>
                <c:formatCode>#,##0.0</c:formatCode>
                <c:ptCount val="7"/>
                <c:pt idx="0">
                  <c:v>4.0800000000000003E-2</c:v>
                </c:pt>
                <c:pt idx="1">
                  <c:v>0.1676</c:v>
                </c:pt>
                <c:pt idx="2">
                  <c:v>0.1676</c:v>
                </c:pt>
                <c:pt idx="3">
                  <c:v>0.18779999999999999</c:v>
                </c:pt>
                <c:pt idx="4">
                  <c:v>0.38009999999999999</c:v>
                </c:pt>
                <c:pt idx="5">
                  <c:v>0.54170000000000007</c:v>
                </c:pt>
                <c:pt idx="6">
                  <c:v>0.54170000000000007</c:v>
                </c:pt>
              </c:numCache>
            </c:numRef>
          </c:val>
          <c:smooth val="0"/>
        </c:ser>
        <c:dLbls>
          <c:showLegendKey val="0"/>
          <c:showVal val="0"/>
          <c:showCatName val="0"/>
          <c:showSerName val="0"/>
          <c:showPercent val="0"/>
          <c:showBubbleSize val="0"/>
        </c:dLbls>
        <c:marker val="1"/>
        <c:smooth val="0"/>
        <c:axId val="144922112"/>
        <c:axId val="144919936"/>
      </c:lineChart>
      <c:catAx>
        <c:axId val="144916480"/>
        <c:scaling>
          <c:orientation val="minMax"/>
        </c:scaling>
        <c:delete val="0"/>
        <c:axPos val="b"/>
        <c:numFmt formatCode="&quot;FY&quot;yy" sourceLinked="1"/>
        <c:majorTickMark val="out"/>
        <c:minorTickMark val="none"/>
        <c:tickLblPos val="nextTo"/>
        <c:crossAx val="144918016"/>
        <c:crosses val="autoZero"/>
        <c:auto val="1"/>
        <c:lblAlgn val="ctr"/>
        <c:lblOffset val="100"/>
        <c:noMultiLvlLbl val="1"/>
      </c:catAx>
      <c:valAx>
        <c:axId val="144918016"/>
        <c:scaling>
          <c:orientation val="minMax"/>
        </c:scaling>
        <c:delete val="0"/>
        <c:axPos val="l"/>
        <c:majorGridlines/>
        <c:title>
          <c:tx>
            <c:rich>
              <a:bodyPr rot="-5400000" vert="horz"/>
              <a:lstStyle/>
              <a:p>
                <a:pPr>
                  <a:defRPr/>
                </a:pPr>
                <a:r>
                  <a:rPr lang="en-US" dirty="0"/>
                  <a:t>Annual FTE's</a:t>
                </a:r>
              </a:p>
            </c:rich>
          </c:tx>
          <c:layout/>
          <c:overlay val="0"/>
        </c:title>
        <c:numFmt formatCode="General" sourceLinked="1"/>
        <c:majorTickMark val="out"/>
        <c:minorTickMark val="none"/>
        <c:tickLblPos val="nextTo"/>
        <c:crossAx val="144916480"/>
        <c:crosses val="autoZero"/>
        <c:crossBetween val="between"/>
      </c:valAx>
      <c:valAx>
        <c:axId val="144919936"/>
        <c:scaling>
          <c:orientation val="minMax"/>
        </c:scaling>
        <c:delete val="0"/>
        <c:axPos val="r"/>
        <c:title>
          <c:tx>
            <c:rich>
              <a:bodyPr rot="-5400000" vert="horz"/>
              <a:lstStyle/>
              <a:p>
                <a:pPr>
                  <a:defRPr/>
                </a:pPr>
                <a:r>
                  <a:rPr lang="en-US" dirty="0"/>
                  <a:t>Cumulative FTE's</a:t>
                </a:r>
              </a:p>
            </c:rich>
          </c:tx>
          <c:layout/>
          <c:overlay val="0"/>
        </c:title>
        <c:numFmt formatCode="#,##0.0" sourceLinked="1"/>
        <c:majorTickMark val="out"/>
        <c:minorTickMark val="none"/>
        <c:tickLblPos val="nextTo"/>
        <c:crossAx val="144922112"/>
        <c:crosses val="max"/>
        <c:crossBetween val="between"/>
      </c:valAx>
      <c:catAx>
        <c:axId val="144922112"/>
        <c:scaling>
          <c:orientation val="minMax"/>
        </c:scaling>
        <c:delete val="1"/>
        <c:axPos val="b"/>
        <c:numFmt formatCode="&quot;FY&quot;yy" sourceLinked="1"/>
        <c:majorTickMark val="out"/>
        <c:minorTickMark val="none"/>
        <c:tickLblPos val="none"/>
        <c:crossAx val="144919936"/>
        <c:crosses val="autoZero"/>
        <c:auto val="1"/>
        <c:lblAlgn val="ctr"/>
        <c:lblOffset val="100"/>
        <c:noMultiLvlLbl val="0"/>
      </c:catAx>
    </c:plotArea>
    <c:legend>
      <c:legendPos val="b"/>
      <c:layout/>
      <c:overlay val="0"/>
    </c:legend>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4C190591-D543-7449-A828-559C08D06478}" type="datetimeFigureOut">
              <a:rPr lang="en-US"/>
              <a:pPr>
                <a:defRPr/>
              </a:pPr>
              <a:t>10/21/2014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83F73473-3CFB-5241-BF82-E3884D4E82D7}" type="slidenum">
              <a:rPr lang="en-US"/>
              <a:pPr>
                <a:defRPr/>
              </a:pPr>
              <a:t>‹#›</a:t>
            </a:fld>
            <a:endParaRPr lang="en-US" dirty="0"/>
          </a:p>
        </p:txBody>
      </p:sp>
    </p:spTree>
    <p:extLst>
      <p:ext uri="{BB962C8B-B14F-4D97-AF65-F5344CB8AC3E}">
        <p14:creationId xmlns:p14="http://schemas.microsoft.com/office/powerpoint/2010/main" val="39821809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82702176-6DAC-6B4F-B700-3AD3B8686ACC}" type="datetimeFigureOut">
              <a:rPr lang="en-US"/>
              <a:pPr>
                <a:defRPr/>
              </a:pPr>
              <a:t>10/21/2014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4649E3D0-3FEA-B642-9F67-967BE3D8E8DB}" type="slidenum">
              <a:rPr lang="en-US"/>
              <a:pPr>
                <a:defRPr/>
              </a:pPr>
              <a:t>‹#›</a:t>
            </a:fld>
            <a:endParaRPr lang="en-US" dirty="0"/>
          </a:p>
        </p:txBody>
      </p:sp>
    </p:spTree>
    <p:extLst>
      <p:ext uri="{BB962C8B-B14F-4D97-AF65-F5344CB8AC3E}">
        <p14:creationId xmlns:p14="http://schemas.microsoft.com/office/powerpoint/2010/main" val="124331482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Blue-Seal_c100m56y0k23-Mark_SC_Horizontal.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1063" y="1358900"/>
            <a:ext cx="36449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ermilabLogo_100c56m0y23k.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6450" y="1447800"/>
            <a:ext cx="29019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154D81"/>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154D81"/>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1193846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Without Line">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445250" y="6515100"/>
            <a:ext cx="1076325" cy="241300"/>
          </a:xfrm>
        </p:spPr>
        <p:txBody>
          <a:bodyPr/>
          <a:lstStyle>
            <a:lvl1pPr>
              <a:defRPr/>
            </a:lvl1p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smtClean="0"/>
              <a:t>CD-2/3b Review – Cosmic Ray Veto:  8.8 Detector Assembly &amp; Installation</a:t>
            </a:r>
            <a:endParaRPr lang="en-US" b="1" dirty="0"/>
          </a:p>
        </p:txBody>
      </p:sp>
      <p:sp>
        <p:nvSpPr>
          <p:cNvPr id="8" name="Slide Number Placeholder 5"/>
          <p:cNvSpPr>
            <a:spLocks noGrp="1"/>
          </p:cNvSpPr>
          <p:nvPr>
            <p:ph type="sldNum" sz="quarter" idx="12"/>
          </p:nvPr>
        </p:nvSpPr>
        <p:spPr/>
        <p:txBody>
          <a:bodyPr/>
          <a:lstStyle>
            <a:lvl1pPr>
              <a:defRPr/>
            </a:lvl1pPr>
          </a:lstStyle>
          <a:p>
            <a:pPr>
              <a:defRPr/>
            </a:pPr>
            <a:fld id="{B6EB6373-8500-2042-A196-2287B72DC720}" type="slidenum">
              <a:rPr lang="en-US"/>
              <a:pPr>
                <a:defRPr/>
              </a:pPr>
              <a:t>‹#›</a:t>
            </a:fld>
            <a:endParaRPr lang="en-US" dirty="0"/>
          </a:p>
        </p:txBody>
      </p:sp>
    </p:spTree>
    <p:extLst>
      <p:ext uri="{BB962C8B-B14F-4D97-AF65-F5344CB8AC3E}">
        <p14:creationId xmlns:p14="http://schemas.microsoft.com/office/powerpoint/2010/main" val="3983690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3200">
                <a:solidFill>
                  <a:srgbClr val="154D8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154D81"/>
                </a:solidFill>
              </a:defRPr>
            </a:lvl1p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lvl1pPr>
              <a:defRPr sz="900">
                <a:solidFill>
                  <a:srgbClr val="154D81"/>
                </a:solidFill>
              </a:defRPr>
            </a:lvl1pPr>
          </a:lstStyle>
          <a:p>
            <a:pPr>
              <a:defRPr/>
            </a:pPr>
            <a:r>
              <a:rPr lang="en-US" smtClean="0"/>
              <a:t>CD-2/3b Review – Cosmic Ray Veto:  8.8 Detector Assembly &amp; Installation</a:t>
            </a:r>
            <a:endParaRPr lang="en-US" b="1" dirty="0"/>
          </a:p>
        </p:txBody>
      </p:sp>
      <p:sp>
        <p:nvSpPr>
          <p:cNvPr id="6" name="Slide Number Placeholder 5"/>
          <p:cNvSpPr>
            <a:spLocks noGrp="1"/>
          </p:cNvSpPr>
          <p:nvPr>
            <p:ph type="sldNum" sz="quarter" idx="12"/>
          </p:nvPr>
        </p:nvSpPr>
        <p:spPr/>
        <p:txBody>
          <a:bodyPr/>
          <a:lstStyle>
            <a:lvl1pPr>
              <a:defRPr sz="900">
                <a:solidFill>
                  <a:srgbClr val="154D81"/>
                </a:solidFill>
              </a:defRPr>
            </a:lvl1pPr>
          </a:lstStyle>
          <a:p>
            <a:pPr>
              <a:defRPr/>
            </a:pPr>
            <a:fld id="{2A0CCE80-3B22-F34E-81B2-E096627812DD}" type="slidenum">
              <a:rPr lang="en-US"/>
              <a:pPr>
                <a:defRPr/>
              </a:pPr>
              <a:t>‹#›</a:t>
            </a:fld>
            <a:endParaRPr lang="en-US" dirty="0"/>
          </a:p>
        </p:txBody>
      </p:sp>
    </p:spTree>
    <p:extLst>
      <p:ext uri="{BB962C8B-B14F-4D97-AF65-F5344CB8AC3E}">
        <p14:creationId xmlns:p14="http://schemas.microsoft.com/office/powerpoint/2010/main" val="1174234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with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r>
              <a:rPr lang="en-US" smtClean="0"/>
              <a:t>10/21/2014</a:t>
            </a:r>
            <a:endParaRPr lang="en-US" dirty="0"/>
          </a:p>
        </p:txBody>
      </p:sp>
      <p:sp>
        <p:nvSpPr>
          <p:cNvPr id="8" name="Footer Placeholder 4"/>
          <p:cNvSpPr>
            <a:spLocks noGrp="1"/>
          </p:cNvSpPr>
          <p:nvPr>
            <p:ph type="ftr" sz="quarter" idx="20"/>
          </p:nvPr>
        </p:nvSpPr>
        <p:spPr/>
        <p:txBody>
          <a:bodyPr/>
          <a:lstStyle>
            <a:lvl1pPr>
              <a:defRPr/>
            </a:lvl1pPr>
          </a:lstStyle>
          <a:p>
            <a:pPr>
              <a:defRPr/>
            </a:pPr>
            <a:r>
              <a:rPr lang="en-US" smtClean="0"/>
              <a:t>CD-2/3b Review – Cosmic Ray Veto:  8.8 Detector Assembly &amp; Installation</a:t>
            </a:r>
            <a:endParaRPr lang="en-US" b="1" dirty="0"/>
          </a:p>
        </p:txBody>
      </p:sp>
      <p:sp>
        <p:nvSpPr>
          <p:cNvPr id="9" name="Slide Number Placeholder 5"/>
          <p:cNvSpPr>
            <a:spLocks noGrp="1"/>
          </p:cNvSpPr>
          <p:nvPr>
            <p:ph type="sldNum" sz="quarter" idx="21"/>
          </p:nvPr>
        </p:nvSpPr>
        <p:spPr/>
        <p:txBody>
          <a:bodyPr/>
          <a:lstStyle>
            <a:lvl1pPr>
              <a:defRPr/>
            </a:lvl1pPr>
          </a:lstStyle>
          <a:p>
            <a:pPr>
              <a:defRPr/>
            </a:pPr>
            <a:fld id="{5E820688-F7AE-7441-85BB-0E205217A28E}" type="slidenum">
              <a:rPr lang="en-US"/>
              <a:pPr>
                <a:defRPr/>
              </a:pPr>
              <a:t>‹#›</a:t>
            </a:fld>
            <a:endParaRPr lang="en-US" dirty="0"/>
          </a:p>
        </p:txBody>
      </p:sp>
    </p:spTree>
    <p:extLst>
      <p:ext uri="{BB962C8B-B14F-4D97-AF65-F5344CB8AC3E}">
        <p14:creationId xmlns:p14="http://schemas.microsoft.com/office/powerpoint/2010/main" val="3996381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r>
              <a:rPr lang="en-US" smtClean="0"/>
              <a:t>10/21/2014</a:t>
            </a:r>
            <a:endParaRPr lang="en-US" dirty="0"/>
          </a:p>
        </p:txBody>
      </p:sp>
      <p:sp>
        <p:nvSpPr>
          <p:cNvPr id="6" name="Footer Placeholder 4"/>
          <p:cNvSpPr>
            <a:spLocks noGrp="1"/>
          </p:cNvSpPr>
          <p:nvPr>
            <p:ph type="ftr" sz="quarter" idx="17"/>
          </p:nvPr>
        </p:nvSpPr>
        <p:spPr/>
        <p:txBody>
          <a:bodyPr/>
          <a:lstStyle>
            <a:lvl1pPr>
              <a:defRPr/>
            </a:lvl1pPr>
          </a:lstStyle>
          <a:p>
            <a:pPr>
              <a:defRPr/>
            </a:pPr>
            <a:r>
              <a:rPr lang="en-US" smtClean="0"/>
              <a:t>CD-2/3b Review – Cosmic Ray Veto:  8.8 Detector Assembly &amp; Installation</a:t>
            </a:r>
            <a:endParaRPr lang="en-US" b="1" dirty="0"/>
          </a:p>
        </p:txBody>
      </p:sp>
      <p:sp>
        <p:nvSpPr>
          <p:cNvPr id="7" name="Slide Number Placeholder 5"/>
          <p:cNvSpPr>
            <a:spLocks noGrp="1"/>
          </p:cNvSpPr>
          <p:nvPr>
            <p:ph type="sldNum" sz="quarter" idx="18"/>
          </p:nvPr>
        </p:nvSpPr>
        <p:spPr/>
        <p:txBody>
          <a:bodyPr/>
          <a:lstStyle>
            <a:lvl1pPr>
              <a:defRPr/>
            </a:lvl1pPr>
          </a:lstStyle>
          <a:p>
            <a:pPr>
              <a:defRPr/>
            </a:pPr>
            <a:fld id="{DE78B61D-3477-4845-9DF6-695E34DA1F91}" type="slidenum">
              <a:rPr lang="en-US"/>
              <a:pPr>
                <a:defRPr/>
              </a:pPr>
              <a:t>‹#›</a:t>
            </a:fld>
            <a:endParaRPr lang="en-US" dirty="0"/>
          </a:p>
        </p:txBody>
      </p:sp>
    </p:spTree>
    <p:extLst>
      <p:ext uri="{BB962C8B-B14F-4D97-AF65-F5344CB8AC3E}">
        <p14:creationId xmlns:p14="http://schemas.microsoft.com/office/powerpoint/2010/main" val="1154532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r>
              <a:rPr lang="en-US" smtClean="0"/>
              <a:t>10/21/2014</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smtClean="0"/>
              <a:t>CD-2/3b Review – Cosmic Ray Veto:  8.8 Detector Assembly &amp; Installation</a:t>
            </a:r>
            <a:endParaRPr lang="en-US" b="1" dirty="0"/>
          </a:p>
        </p:txBody>
      </p:sp>
      <p:sp>
        <p:nvSpPr>
          <p:cNvPr id="7" name="Slide Number Placeholder 5"/>
          <p:cNvSpPr>
            <a:spLocks noGrp="1"/>
          </p:cNvSpPr>
          <p:nvPr>
            <p:ph type="sldNum" sz="quarter" idx="12"/>
          </p:nvPr>
        </p:nvSpPr>
        <p:spPr/>
        <p:txBody>
          <a:bodyPr/>
          <a:lstStyle>
            <a:lvl1pPr>
              <a:defRPr/>
            </a:lvl1pPr>
          </a:lstStyle>
          <a:p>
            <a:pPr>
              <a:defRPr/>
            </a:pPr>
            <a:fld id="{AB4790FE-81D3-D341-890A-EF9117775F6C}" type="slidenum">
              <a:rPr lang="en-US"/>
              <a:pPr>
                <a:defRPr/>
              </a:pPr>
              <a:t>‹#›</a:t>
            </a:fld>
            <a:endParaRPr lang="en-US" dirty="0"/>
          </a:p>
        </p:txBody>
      </p:sp>
    </p:spTree>
    <p:extLst>
      <p:ext uri="{BB962C8B-B14F-4D97-AF65-F5344CB8AC3E}">
        <p14:creationId xmlns:p14="http://schemas.microsoft.com/office/powerpoint/2010/main" val="2394852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10/21/2014</a:t>
            </a:r>
            <a:endParaRPr lang="en-US"/>
          </a:p>
        </p:txBody>
      </p:sp>
      <p:sp>
        <p:nvSpPr>
          <p:cNvPr id="6" name="Footer Placeholder 5"/>
          <p:cNvSpPr>
            <a:spLocks noGrp="1"/>
          </p:cNvSpPr>
          <p:nvPr>
            <p:ph type="ftr" sz="quarter" idx="11"/>
          </p:nvPr>
        </p:nvSpPr>
        <p:spPr/>
        <p:txBody>
          <a:bodyPr/>
          <a:lstStyle/>
          <a:p>
            <a:r>
              <a:rPr lang="en-US" smtClean="0"/>
              <a:t>CD-2/3b Review – Cosmic Ray Veto:  8.8 Detector Assembly &amp; Installation</a:t>
            </a:r>
            <a:endParaRPr lang="en-US"/>
          </a:p>
        </p:txBody>
      </p:sp>
      <p:sp>
        <p:nvSpPr>
          <p:cNvPr id="7" name="Slide Number Placeholder 6"/>
          <p:cNvSpPr>
            <a:spLocks noGrp="1"/>
          </p:cNvSpPr>
          <p:nvPr>
            <p:ph type="sldNum" sz="quarter" idx="12"/>
          </p:nvPr>
        </p:nvSpPr>
        <p:spPr/>
        <p:txBody>
          <a:bodyPr/>
          <a:lstStyle/>
          <a:p>
            <a:fld id="{CBFF4C6A-E7B7-4407-98C6-1AEB8214C3D4}" type="slidenum">
              <a:rPr lang="en-US" smtClean="0"/>
              <a:t>‹#›</a:t>
            </a:fld>
            <a:endParaRPr lang="en-US"/>
          </a:p>
        </p:txBody>
      </p:sp>
    </p:spTree>
    <p:extLst>
      <p:ext uri="{BB962C8B-B14F-4D97-AF65-F5344CB8AC3E}">
        <p14:creationId xmlns:p14="http://schemas.microsoft.com/office/powerpoint/2010/main" val="175794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12"/>
          </p:nvPr>
        </p:nvSpPr>
        <p:spPr>
          <a:xfrm>
            <a:off x="229365" y="4765101"/>
            <a:ext cx="4205476"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20"/>
          </p:nvPr>
        </p:nvSpPr>
        <p:spPr>
          <a:xfrm>
            <a:off x="6445250" y="6515100"/>
            <a:ext cx="1076325" cy="241300"/>
          </a:xfrm>
        </p:spPr>
        <p:txBody>
          <a:bodyPr/>
          <a:lstStyle>
            <a:lvl1pPr>
              <a:defRPr/>
            </a:lvl1pPr>
          </a:lstStyle>
          <a:p>
            <a:pPr>
              <a:defRPr/>
            </a:pPr>
            <a:r>
              <a:rPr lang="en-US" smtClean="0"/>
              <a:t>10/21/2014</a:t>
            </a:r>
            <a:endParaRPr lang="en-US" dirty="0"/>
          </a:p>
        </p:txBody>
      </p:sp>
      <p:sp>
        <p:nvSpPr>
          <p:cNvPr id="7" name="Footer Placeholder 4"/>
          <p:cNvSpPr>
            <a:spLocks noGrp="1"/>
          </p:cNvSpPr>
          <p:nvPr>
            <p:ph type="ftr" sz="quarter" idx="21"/>
          </p:nvPr>
        </p:nvSpPr>
        <p:spPr/>
        <p:txBody>
          <a:bodyPr/>
          <a:lstStyle>
            <a:lvl1pPr>
              <a:defRPr/>
            </a:lvl1pPr>
          </a:lstStyle>
          <a:p>
            <a:pPr>
              <a:defRPr/>
            </a:pPr>
            <a:r>
              <a:rPr lang="en-US" smtClean="0"/>
              <a:t>CD-2/3b Review – Cosmic Ray Veto:  8.8 Detector Assembly &amp; Installation</a:t>
            </a:r>
            <a:endParaRPr lang="en-US" b="1" dirty="0"/>
          </a:p>
        </p:txBody>
      </p:sp>
      <p:sp>
        <p:nvSpPr>
          <p:cNvPr id="8" name="Slide Number Placeholder 5"/>
          <p:cNvSpPr>
            <a:spLocks noGrp="1"/>
          </p:cNvSpPr>
          <p:nvPr>
            <p:ph type="sldNum" sz="quarter" idx="22"/>
          </p:nvPr>
        </p:nvSpPr>
        <p:spPr/>
        <p:txBody>
          <a:bodyPr/>
          <a:lstStyle>
            <a:lvl1pPr>
              <a:defRPr/>
            </a:lvl1pPr>
          </a:lstStyle>
          <a:p>
            <a:pPr>
              <a:defRPr/>
            </a:pPr>
            <a:fld id="{D5468A71-83C6-EF40-AD36-EC1683BCD1EF}" type="slidenum">
              <a:rPr lang="en-US"/>
              <a:pPr>
                <a:defRPr/>
              </a:pPr>
              <a:t>‹#›</a:t>
            </a:fld>
            <a:endParaRPr lang="en-US" dirty="0"/>
          </a:p>
        </p:txBody>
      </p:sp>
    </p:spTree>
    <p:extLst>
      <p:ext uri="{BB962C8B-B14F-4D97-AF65-F5344CB8AC3E}">
        <p14:creationId xmlns:p14="http://schemas.microsoft.com/office/powerpoint/2010/main" val="2714882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xfrm>
            <a:off x="6445250" y="6515100"/>
            <a:ext cx="1076325" cy="241300"/>
          </a:xfrm>
        </p:spPr>
        <p:txBody>
          <a:bodyPr/>
          <a:lstStyle>
            <a:lvl1pPr>
              <a:defRPr/>
            </a:lvl1pPr>
          </a:lstStyle>
          <a:p>
            <a:pPr>
              <a:defRPr/>
            </a:pPr>
            <a:r>
              <a:rPr lang="en-US" smtClean="0"/>
              <a:t>10/21/2014</a:t>
            </a:r>
            <a:endParaRPr lang="en-US" dirty="0"/>
          </a:p>
        </p:txBody>
      </p:sp>
      <p:sp>
        <p:nvSpPr>
          <p:cNvPr id="4" name="Footer Placeholder 4"/>
          <p:cNvSpPr>
            <a:spLocks noGrp="1"/>
          </p:cNvSpPr>
          <p:nvPr>
            <p:ph type="ftr" sz="quarter" idx="15"/>
          </p:nvPr>
        </p:nvSpPr>
        <p:spPr/>
        <p:txBody>
          <a:bodyPr/>
          <a:lstStyle>
            <a:lvl1pPr>
              <a:defRPr/>
            </a:lvl1pPr>
          </a:lstStyle>
          <a:p>
            <a:pPr>
              <a:defRPr/>
            </a:pPr>
            <a:r>
              <a:rPr lang="en-US" smtClean="0"/>
              <a:t>CD-2/3b Review – Cosmic Ray Veto:  8.8 Detector Assembly &amp; Installation</a:t>
            </a:r>
            <a:endParaRPr lang="en-US" b="1" dirty="0"/>
          </a:p>
        </p:txBody>
      </p:sp>
      <p:sp>
        <p:nvSpPr>
          <p:cNvPr id="5" name="Slide Number Placeholder 5"/>
          <p:cNvSpPr>
            <a:spLocks noGrp="1"/>
          </p:cNvSpPr>
          <p:nvPr>
            <p:ph type="sldNum" sz="quarter" idx="16"/>
          </p:nvPr>
        </p:nvSpPr>
        <p:spPr/>
        <p:txBody>
          <a:bodyPr/>
          <a:lstStyle>
            <a:lvl1pPr>
              <a:defRPr/>
            </a:lvl1pPr>
          </a:lstStyle>
          <a:p>
            <a:pPr>
              <a:defRPr/>
            </a:pPr>
            <a:fld id="{5D92DCEB-21D2-CD4C-B55A-F3EADD9B8B6E}" type="slidenum">
              <a:rPr lang="en-US"/>
              <a:pPr>
                <a:defRPr/>
              </a:pPr>
              <a:t>‹#›</a:t>
            </a:fld>
            <a:endParaRPr lang="en-US" dirty="0"/>
          </a:p>
        </p:txBody>
      </p:sp>
    </p:spTree>
    <p:extLst>
      <p:ext uri="{BB962C8B-B14F-4D97-AF65-F5344CB8AC3E}">
        <p14:creationId xmlns:p14="http://schemas.microsoft.com/office/powerpoint/2010/main" val="3378516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chemeClr val="accent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4" name="Date Placeholder 3"/>
          <p:cNvSpPr>
            <a:spLocks noGrp="1"/>
          </p:cNvSpPr>
          <p:nvPr>
            <p:ph type="dt" sz="half" idx="14"/>
          </p:nvPr>
        </p:nvSpPr>
        <p:spPr>
          <a:xfrm>
            <a:off x="6445250" y="6515100"/>
            <a:ext cx="1076325" cy="241300"/>
          </a:xfrm>
        </p:spPr>
        <p:txBody>
          <a:bodyPr/>
          <a:lstStyle>
            <a:lvl1pPr>
              <a:defRPr/>
            </a:lvl1pPr>
          </a:lstStyle>
          <a:p>
            <a:pPr>
              <a:defRPr/>
            </a:pPr>
            <a:r>
              <a:rPr lang="en-US" smtClean="0"/>
              <a:t>10/21/2014</a:t>
            </a:r>
            <a:endParaRPr lang="en-US" dirty="0"/>
          </a:p>
        </p:txBody>
      </p:sp>
      <p:sp>
        <p:nvSpPr>
          <p:cNvPr id="5" name="Footer Placeholder 4"/>
          <p:cNvSpPr>
            <a:spLocks noGrp="1"/>
          </p:cNvSpPr>
          <p:nvPr>
            <p:ph type="ftr" sz="quarter" idx="15"/>
          </p:nvPr>
        </p:nvSpPr>
        <p:spPr/>
        <p:txBody>
          <a:bodyPr/>
          <a:lstStyle>
            <a:lvl1pPr>
              <a:defRPr/>
            </a:lvl1pPr>
          </a:lstStyle>
          <a:p>
            <a:pPr>
              <a:defRPr/>
            </a:pPr>
            <a:r>
              <a:rPr lang="en-US" smtClean="0"/>
              <a:t>CD-2/3b Review – Cosmic Ray Veto:  8.8 Detector Assembly &amp; Installation</a:t>
            </a:r>
            <a:endParaRPr lang="en-US" b="1" dirty="0"/>
          </a:p>
        </p:txBody>
      </p:sp>
      <p:sp>
        <p:nvSpPr>
          <p:cNvPr id="6" name="Slide Number Placeholder 5"/>
          <p:cNvSpPr>
            <a:spLocks noGrp="1"/>
          </p:cNvSpPr>
          <p:nvPr>
            <p:ph type="sldNum" sz="quarter" idx="16"/>
          </p:nvPr>
        </p:nvSpPr>
        <p:spPr/>
        <p:txBody>
          <a:bodyPr/>
          <a:lstStyle>
            <a:lvl1pPr>
              <a:defRPr/>
            </a:lvl1pPr>
          </a:lstStyle>
          <a:p>
            <a:pPr>
              <a:defRPr/>
            </a:pPr>
            <a:fld id="{D89B2117-9F9F-7143-9723-4103C8BEA5E0}" type="slidenum">
              <a:rPr lang="en-US"/>
              <a:pPr>
                <a:defRPr/>
              </a:pPr>
              <a:t>‹#›</a:t>
            </a:fld>
            <a:endParaRPr lang="en-US" dirty="0"/>
          </a:p>
        </p:txBody>
      </p:sp>
    </p:spTree>
    <p:extLst>
      <p:ext uri="{BB962C8B-B14F-4D97-AF65-F5344CB8AC3E}">
        <p14:creationId xmlns:p14="http://schemas.microsoft.com/office/powerpoint/2010/main" val="1428063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a:solidFill>
                  <a:srgbClr val="154D81"/>
                </a:solidFill>
                <a:latin typeface="Helvetica"/>
              </a:defRPr>
            </a:lvl1pPr>
          </a:lstStyle>
          <a:p>
            <a:pPr>
              <a:defRPr/>
            </a:pPr>
            <a:r>
              <a:rPr lang="en-US" smtClean="0"/>
              <a:t>10/21/2014</a:t>
            </a:r>
            <a:endParaRPr lang="en-US" dirty="0"/>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154D81"/>
                </a:solidFill>
                <a:latin typeface="Helvetica"/>
              </a:defRPr>
            </a:lvl1pPr>
          </a:lstStyle>
          <a:p>
            <a:pPr>
              <a:defRPr/>
            </a:pPr>
            <a:r>
              <a:rPr lang="en-US" smtClean="0"/>
              <a:t>CD-2/3b Review – Cosmic Ray Veto:  8.8 Detector Assembly &amp; Installation</a:t>
            </a:r>
            <a:endParaRPr lang="en-US" b="1" dirty="0"/>
          </a:p>
        </p:txBody>
      </p:sp>
      <p:sp>
        <p:nvSpPr>
          <p:cNvPr id="13" name="Slide Number Placeholder 5"/>
          <p:cNvSpPr>
            <a:spLocks noGrp="1"/>
          </p:cNvSpPr>
          <p:nvPr>
            <p:ph type="sldNum" sz="quarter" idx="4"/>
          </p:nvPr>
        </p:nvSpPr>
        <p:spPr>
          <a:xfrm>
            <a:off x="228600" y="6515100"/>
            <a:ext cx="447675" cy="241300"/>
          </a:xfrm>
          <a:prstGeom prst="rect">
            <a:avLst/>
          </a:prstGeom>
        </p:spPr>
        <p:txBody>
          <a:bodyPr lIns="0" tIns="0" rIns="0" bIns="0" anchor="t" anchorCtr="0"/>
          <a:lstStyle>
            <a:lvl1pPr marL="0" algn="l">
              <a:defRPr sz="900">
                <a:solidFill>
                  <a:srgbClr val="154D81"/>
                </a:solidFill>
                <a:latin typeface="Helvetica"/>
              </a:defRPr>
            </a:lvl1pPr>
          </a:lstStyle>
          <a:p>
            <a:pPr>
              <a:defRPr/>
            </a:pPr>
            <a:fld id="{762C15F7-22DB-1448-B34D-3F8D2909FD0C}" type="slidenum">
              <a:rPr lang="en-US"/>
              <a:pPr>
                <a:defRPr/>
              </a:pPr>
              <a:t>‹#›</a:t>
            </a:fld>
            <a:endParaRPr lang="en-US" dirty="0"/>
          </a:p>
        </p:txBody>
      </p:sp>
      <p:sp>
        <p:nvSpPr>
          <p:cNvPr id="4" name="TextBox 3"/>
          <p:cNvSpPr txBox="1"/>
          <p:nvPr userDrawn="1"/>
        </p:nvSpPr>
        <p:spPr>
          <a:xfrm>
            <a:off x="118529" y="6114990"/>
            <a:ext cx="840269" cy="400110"/>
          </a:xfrm>
          <a:prstGeom prst="rect">
            <a:avLst/>
          </a:prstGeom>
          <a:solidFill>
            <a:schemeClr val="bg1"/>
          </a:solidFill>
        </p:spPr>
        <p:txBody>
          <a:bodyPr wrap="none" rtlCol="0">
            <a:spAutoFit/>
          </a:bodyPr>
          <a:lstStyle/>
          <a:p>
            <a:r>
              <a:rPr lang="en-US" sz="2000" b="1" i="0" dirty="0" smtClean="0">
                <a:solidFill>
                  <a:schemeClr val="tx2"/>
                </a:solidFill>
                <a:latin typeface="Helvetica"/>
                <a:cs typeface="Helvetica"/>
              </a:rPr>
              <a:t>Mu2e</a:t>
            </a:r>
            <a:endParaRPr lang="en-US" sz="2000" b="1" i="0" dirty="0">
              <a:solidFill>
                <a:schemeClr val="tx2"/>
              </a:solidFill>
              <a:latin typeface="Helvetica"/>
              <a:cs typeface="Helvetica"/>
            </a:endParaRPr>
          </a:p>
        </p:txBody>
      </p:sp>
    </p:spTree>
  </p:cSld>
  <p:clrMap bg1="lt1" tx1="dk1" bg2="lt2" tx2="dk2" accent1="accent1" accent2="accent2" accent3="accent3" accent4="accent4" accent5="accent5" accent6="accent6" hlink="hlink" folHlink="folHlink"/>
  <p:sldLayoutIdLst>
    <p:sldLayoutId id="2147483999" r:id="rId1"/>
    <p:sldLayoutId id="2147484000" r:id="rId2"/>
    <p:sldLayoutId id="2147483996" r:id="rId3"/>
    <p:sldLayoutId id="2147483997" r:id="rId4"/>
    <p:sldLayoutId id="2147483998" r:id="rId5"/>
    <p:sldLayoutId id="2147484005" r:id="rId6"/>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r" defTabSz="914400">
              <a:defRPr sz="900">
                <a:solidFill>
                  <a:srgbClr val="154D81"/>
                </a:solidFill>
                <a:latin typeface="Helvetica" charset="0"/>
                <a:cs typeface="Helvetica" charset="0"/>
              </a:defRPr>
            </a:lvl1pPr>
          </a:lstStyle>
          <a:p>
            <a:pPr>
              <a:defRPr/>
            </a:pPr>
            <a:r>
              <a:rPr lang="en-US" smtClean="0"/>
              <a:t>10/21/2014</a:t>
            </a:r>
            <a:endParaRPr lang="en-US" dirty="0"/>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914400">
              <a:defRPr sz="900">
                <a:solidFill>
                  <a:srgbClr val="154D81"/>
                </a:solidFill>
                <a:latin typeface="Helvetica" charset="0"/>
              </a:defRPr>
            </a:lvl1pPr>
          </a:lstStyle>
          <a:p>
            <a:pPr>
              <a:defRPr/>
            </a:pPr>
            <a:r>
              <a:rPr lang="en-US" smtClean="0"/>
              <a:t>CD-2/3b Review – Cosmic Ray Veto:  8.8 Detector Assembly &amp; Installation</a:t>
            </a:r>
            <a:endParaRPr lang="en-US" b="1" dirty="0"/>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914400">
              <a:defRPr sz="900">
                <a:solidFill>
                  <a:srgbClr val="154D81"/>
                </a:solidFill>
                <a:latin typeface="Helvetica" charset="0"/>
              </a:defRPr>
            </a:lvl1pPr>
          </a:lstStyle>
          <a:p>
            <a:pPr>
              <a:defRPr/>
            </a:pPr>
            <a:fld id="{ABC452BA-E2D2-7F48-9628-85048FBCF9B3}"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Lst>
  <p:timing>
    <p:tnLst>
      <p:par>
        <p:cTn id="1" dur="indefinite" restart="never" nodeType="tmRoot"/>
      </p:par>
    </p:tnLst>
  </p:timing>
  <p:hf hdr="0"/>
  <p:txStyles>
    <p:titleStyle>
      <a:lvl1pPr algn="l" defTabSz="457200" rtl="0" eaLnBrk="0" fontAlgn="base" hangingPunct="0">
        <a:spcBef>
          <a:spcPct val="0"/>
        </a:spcBef>
        <a:spcAft>
          <a:spcPct val="0"/>
        </a:spcAft>
        <a:defRPr sz="1700" b="1" kern="1200">
          <a:solidFill>
            <a:srgbClr val="2E5286"/>
          </a:solidFill>
          <a:latin typeface="Helvetica"/>
          <a:ea typeface="ＭＳ Ｐゴシック"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xfrm>
            <a:off x="806450" y="3559175"/>
            <a:ext cx="7556500"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p>
            <a:r>
              <a:rPr lang="en-US" dirty="0">
                <a:solidFill>
                  <a:schemeClr val="tx2"/>
                </a:solidFill>
                <a:latin typeface="Helvetica" charset="0"/>
              </a:rPr>
              <a:t>Mu2e CD-2/3b Review </a:t>
            </a:r>
            <a:r>
              <a:rPr lang="en-US" dirty="0" smtClean="0">
                <a:solidFill>
                  <a:schemeClr val="tx2"/>
                </a:solidFill>
                <a:latin typeface="Helvetica" charset="0"/>
              </a:rPr>
              <a:t/>
            </a:r>
            <a:br>
              <a:rPr lang="en-US" dirty="0" smtClean="0">
                <a:solidFill>
                  <a:schemeClr val="tx2"/>
                </a:solidFill>
                <a:latin typeface="Helvetica" charset="0"/>
              </a:rPr>
            </a:br>
            <a:r>
              <a:rPr lang="en-US" dirty="0" smtClean="0">
                <a:solidFill>
                  <a:schemeClr val="tx2"/>
                </a:solidFill>
                <a:latin typeface="Helvetica" charset="0"/>
              </a:rPr>
              <a:t>8.8 CRV Assembly &amp; Installation</a:t>
            </a:r>
            <a:endParaRPr lang="en-US" dirty="0">
              <a:solidFill>
                <a:schemeClr val="tx2"/>
              </a:solidFill>
              <a:latin typeface="Helvetica" charset="0"/>
            </a:endParaRPr>
          </a:p>
        </p:txBody>
      </p:sp>
      <p:sp>
        <p:nvSpPr>
          <p:cNvPr id="14338" name="Text Placeholder 2"/>
          <p:cNvSpPr>
            <a:spLocks noGrp="1"/>
          </p:cNvSpPr>
          <p:nvPr>
            <p:ph type="body" sz="quarter" idx="10"/>
          </p:nvPr>
        </p:nvSpPr>
        <p:spPr bwMode="auto">
          <a:xfrm>
            <a:off x="806450" y="4841875"/>
            <a:ext cx="7556500" cy="1489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dirty="0">
                <a:solidFill>
                  <a:schemeClr val="tx2"/>
                </a:solidFill>
                <a:latin typeface="Helvetica" charset="0"/>
              </a:rPr>
              <a:t>James Fagan</a:t>
            </a:r>
          </a:p>
          <a:p>
            <a:r>
              <a:rPr lang="en-US" dirty="0">
                <a:solidFill>
                  <a:schemeClr val="tx2"/>
                </a:solidFill>
                <a:latin typeface="Helvetica" charset="0"/>
              </a:rPr>
              <a:t>CRV Detector Assembly &amp; Installation L3 Manager</a:t>
            </a:r>
          </a:p>
          <a:p>
            <a:r>
              <a:rPr lang="en-US" dirty="0" smtClean="0">
                <a:solidFill>
                  <a:schemeClr val="tx2"/>
                </a:solidFill>
                <a:latin typeface="Helvetica" charset="0"/>
              </a:rPr>
              <a:t>10/21/2014</a:t>
            </a:r>
            <a:endParaRPr lang="en-US" dirty="0">
              <a:solidFill>
                <a:schemeClr val="tx2"/>
              </a:solidFill>
              <a:latin typeface="Helvetica" charset="0"/>
            </a:endParaRPr>
          </a:p>
        </p:txBody>
      </p:sp>
      <p:pic>
        <p:nvPicPr>
          <p:cNvPr id="4" name="Picture 6"/>
          <p:cNvPicPr>
            <a:picLocks noChangeAspect="1" noChangeArrowheads="1"/>
          </p:cNvPicPr>
          <p:nvPr/>
        </p:nvPicPr>
        <p:blipFill>
          <a:blip r:embed="rId2"/>
          <a:srcRect/>
          <a:stretch>
            <a:fillRect/>
          </a:stretch>
        </p:blipFill>
        <p:spPr bwMode="auto">
          <a:xfrm>
            <a:off x="7472810" y="4348956"/>
            <a:ext cx="1219200" cy="700088"/>
          </a:xfrm>
          <a:prstGeom prst="rect">
            <a:avLst/>
          </a:prstGeom>
          <a:noFill/>
          <a:ln w="25400">
            <a:noFill/>
            <a:miter lim="800000"/>
            <a:headEnd/>
            <a:tailEnd/>
          </a:ln>
        </p:spPr>
      </p:pic>
      <p:sp>
        <p:nvSpPr>
          <p:cNvPr id="3" name="Rectangle 2"/>
          <p:cNvSpPr/>
          <p:nvPr/>
        </p:nvSpPr>
        <p:spPr>
          <a:xfrm>
            <a:off x="84667" y="5873750"/>
            <a:ext cx="9144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4317999" y="1143000"/>
            <a:ext cx="4275667"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a:t>
            </a:r>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10</a:t>
            </a:fld>
            <a:endParaRPr lang="en-US" dirty="0"/>
          </a:p>
        </p:txBody>
      </p:sp>
      <p:sp>
        <p:nvSpPr>
          <p:cNvPr id="7" name="Rectangle 6"/>
          <p:cNvSpPr/>
          <p:nvPr/>
        </p:nvSpPr>
        <p:spPr>
          <a:xfrm>
            <a:off x="423406" y="5595134"/>
            <a:ext cx="8272919" cy="646331"/>
          </a:xfrm>
          <a:prstGeom prst="rect">
            <a:avLst/>
          </a:prstGeom>
        </p:spPr>
        <p:txBody>
          <a:bodyPr wrap="square">
            <a:spAutoFit/>
          </a:bodyPr>
          <a:lstStyle/>
          <a:p>
            <a:pPr marL="0" indent="0">
              <a:buNone/>
            </a:pPr>
            <a:r>
              <a:rPr lang="en-US" sz="1800" dirty="0"/>
              <a:t>The cosmic ray veto covering the detector solenoid looking downstream, showing the upstream (CRV-U), right (CRV-R), and top (CRV-T) sectors.</a:t>
            </a:r>
          </a:p>
        </p:txBody>
      </p:sp>
      <p:pic>
        <p:nvPicPr>
          <p:cNvPr id="4" name="Picture 2" descr="C:\Users\jefagan\AppData\Local\Microsoft\Windows\Temporary Internet Files\Content.Outlook\JFUDSK47\crv_layout_cd2_right_us_2_raw_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630" y="844034"/>
            <a:ext cx="8229600" cy="4756666"/>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3"/>
          <p:cNvSpPr>
            <a:spLocks noGrp="1"/>
          </p:cNvSpPr>
          <p:nvPr>
            <p:ph type="ftr" sz="quarter" idx="11"/>
          </p:nvPr>
        </p:nvSpPr>
        <p:spPr>
          <a:xfrm>
            <a:off x="806450" y="6515100"/>
            <a:ext cx="7388860" cy="241300"/>
          </a:xfrm>
        </p:spPr>
        <p:txBody>
          <a:bodyPr/>
          <a:lstStyle/>
          <a:p>
            <a:r>
              <a:rPr lang="en-US" smtClean="0"/>
              <a:t>CD-2/3b Review – Cosmic Ray Veto:  8.8 Detector Assembly &amp; Installation</a:t>
            </a:r>
            <a:endParaRPr lang="en-US" dirty="0"/>
          </a:p>
        </p:txBody>
      </p:sp>
      <p:sp>
        <p:nvSpPr>
          <p:cNvPr id="3" name="Date Placeholder 2"/>
          <p:cNvSpPr>
            <a:spLocks noGrp="1"/>
          </p:cNvSpPr>
          <p:nvPr>
            <p:ph type="dt" sz="half" idx="10"/>
          </p:nvPr>
        </p:nvSpPr>
        <p:spPr/>
        <p:txBody>
          <a:bodyPr/>
          <a:lstStyle/>
          <a:p>
            <a:pPr>
              <a:defRPr/>
            </a:pPr>
            <a:r>
              <a:rPr lang="en-US" smtClean="0"/>
              <a:t>10/21/2014</a:t>
            </a:r>
            <a:endParaRPr lang="en-US" dirty="0"/>
          </a:p>
        </p:txBody>
      </p:sp>
    </p:spTree>
    <p:extLst>
      <p:ext uri="{BB962C8B-B14F-4D97-AF65-F5344CB8AC3E}">
        <p14:creationId xmlns:p14="http://schemas.microsoft.com/office/powerpoint/2010/main" val="41921577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Top Support Structure</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8.8 Detector Assembly &amp; Installation</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11</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255" y="2642177"/>
            <a:ext cx="4408487" cy="332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263" y="2523115"/>
            <a:ext cx="4376737" cy="356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ontent Placeholder 2"/>
          <p:cNvSpPr txBox="1">
            <a:spLocks/>
          </p:cNvSpPr>
          <p:nvPr/>
        </p:nvSpPr>
        <p:spPr>
          <a:xfrm>
            <a:off x="228600" y="944419"/>
            <a:ext cx="8458200" cy="149398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effectLst/>
                <a:uLnTx/>
                <a:uFillTx/>
                <a:ea typeface="+mn-ea"/>
                <a:cs typeface="Times New Roman" panose="02020603050405020304" pitchFamily="18" charset="0"/>
              </a:rPr>
              <a:t>Strips of Teflon will be attached to the tops of the 2 inch square tubing using counter-sunk bolts.  This will allow the top modules to slide into position without risking damage to the scintillator. </a:t>
            </a:r>
          </a:p>
        </p:txBody>
      </p:sp>
    </p:spTree>
    <p:extLst>
      <p:ext uri="{BB962C8B-B14F-4D97-AF65-F5344CB8AC3E}">
        <p14:creationId xmlns:p14="http://schemas.microsoft.com/office/powerpoint/2010/main" val="1714330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Side Support Structure</a:t>
            </a:r>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12</a:t>
            </a:fld>
            <a:endParaRPr lang="en-US" dirty="0"/>
          </a:p>
        </p:txBody>
      </p:sp>
      <p:sp>
        <p:nvSpPr>
          <p:cNvPr id="7" name="Rectangle 6"/>
          <p:cNvSpPr/>
          <p:nvPr/>
        </p:nvSpPr>
        <p:spPr>
          <a:xfrm>
            <a:off x="333375" y="927527"/>
            <a:ext cx="8115300" cy="461665"/>
          </a:xfrm>
          <a:prstGeom prst="rect">
            <a:avLst/>
          </a:prstGeom>
        </p:spPr>
        <p:txBody>
          <a:bodyPr wrap="square">
            <a:spAutoFit/>
          </a:bodyPr>
          <a:lstStyle/>
          <a:p>
            <a:pPr marL="0" indent="0">
              <a:buNone/>
            </a:pPr>
            <a:r>
              <a:rPr lang="en-US" dirty="0"/>
              <a:t>Module support structure – top and </a:t>
            </a:r>
            <a:r>
              <a:rPr lang="en-US" dirty="0" smtClean="0"/>
              <a:t>side</a:t>
            </a:r>
            <a:endParaRPr lang="en-US" dirty="0"/>
          </a:p>
        </p:txBody>
      </p:sp>
      <p:pic>
        <p:nvPicPr>
          <p:cNvPr id="3074" name="Picture 2" descr="C:\Users\jefagan\AppData\Local\Microsoft\Windows\Temporary Internet Files\Content.Outlook\JFUDSK47\Top Structure Concept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 y="1474470"/>
            <a:ext cx="8092440" cy="4643654"/>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3"/>
          <p:cNvSpPr>
            <a:spLocks noGrp="1"/>
          </p:cNvSpPr>
          <p:nvPr>
            <p:ph type="ftr" sz="quarter" idx="11"/>
          </p:nvPr>
        </p:nvSpPr>
        <p:spPr>
          <a:xfrm>
            <a:off x="806450" y="6515100"/>
            <a:ext cx="7388860" cy="241300"/>
          </a:xfrm>
        </p:spPr>
        <p:txBody>
          <a:bodyPr/>
          <a:lstStyle/>
          <a:p>
            <a:r>
              <a:rPr lang="en-US" smtClean="0"/>
              <a:t>CD-2/3b Review – Cosmic Ray Veto:  8.8 Detector Assembly &amp; Installation</a:t>
            </a:r>
            <a:endParaRPr lang="en-US" dirty="0"/>
          </a:p>
        </p:txBody>
      </p:sp>
      <p:sp>
        <p:nvSpPr>
          <p:cNvPr id="3" name="Date Placeholder 2"/>
          <p:cNvSpPr>
            <a:spLocks noGrp="1"/>
          </p:cNvSpPr>
          <p:nvPr>
            <p:ph type="dt" sz="half" idx="10"/>
          </p:nvPr>
        </p:nvSpPr>
        <p:spPr/>
        <p:txBody>
          <a:bodyPr/>
          <a:lstStyle/>
          <a:p>
            <a:pPr>
              <a:defRPr/>
            </a:pPr>
            <a:r>
              <a:rPr lang="en-US" smtClean="0"/>
              <a:t>10/21/2014</a:t>
            </a:r>
            <a:endParaRPr lang="en-US" dirty="0"/>
          </a:p>
        </p:txBody>
      </p:sp>
    </p:spTree>
    <p:extLst>
      <p:ext uri="{BB962C8B-B14F-4D97-AF65-F5344CB8AC3E}">
        <p14:creationId xmlns:p14="http://schemas.microsoft.com/office/powerpoint/2010/main" val="28754918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Side Support Structure</a:t>
            </a:r>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13</a:t>
            </a:fld>
            <a:endParaRPr lang="en-US" dirty="0"/>
          </a:p>
        </p:txBody>
      </p:sp>
      <p:sp>
        <p:nvSpPr>
          <p:cNvPr id="7" name="Rectangle 6"/>
          <p:cNvSpPr/>
          <p:nvPr/>
        </p:nvSpPr>
        <p:spPr>
          <a:xfrm>
            <a:off x="333375" y="927527"/>
            <a:ext cx="8115300" cy="1200329"/>
          </a:xfrm>
          <a:prstGeom prst="rect">
            <a:avLst/>
          </a:prstGeom>
        </p:spPr>
        <p:txBody>
          <a:bodyPr wrap="square">
            <a:spAutoFit/>
          </a:bodyPr>
          <a:lstStyle/>
          <a:p>
            <a:pPr marL="0" indent="0">
              <a:buNone/>
            </a:pPr>
            <a:r>
              <a:rPr lang="en-US" dirty="0">
                <a:latin typeface="+mn-lt"/>
                <a:cs typeface="Times New Roman" panose="02020603050405020304" pitchFamily="18" charset="0"/>
              </a:rPr>
              <a:t>We plan to ensure that the modules are flush and in the correct position by using latches attached to their sides using epoxy.</a:t>
            </a:r>
            <a:endParaRPr lang="en-US" dirty="0">
              <a:latin typeface="+mn-lt"/>
            </a:endParaRPr>
          </a:p>
        </p:txBody>
      </p:sp>
      <p:sp>
        <p:nvSpPr>
          <p:cNvPr id="8" name="Footer Placeholder 3"/>
          <p:cNvSpPr>
            <a:spLocks noGrp="1"/>
          </p:cNvSpPr>
          <p:nvPr>
            <p:ph type="ftr" sz="quarter" idx="11"/>
          </p:nvPr>
        </p:nvSpPr>
        <p:spPr>
          <a:xfrm>
            <a:off x="806450" y="6515100"/>
            <a:ext cx="7388860" cy="241300"/>
          </a:xfrm>
        </p:spPr>
        <p:txBody>
          <a:bodyPr/>
          <a:lstStyle/>
          <a:p>
            <a:r>
              <a:rPr lang="en-US" smtClean="0"/>
              <a:t>CD-2/3b Review – Cosmic Ray Veto:  8.8 Detector Assembly &amp; Installation</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7036" y="1754620"/>
            <a:ext cx="3798887" cy="439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136" y="3952514"/>
            <a:ext cx="3194050" cy="171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pPr>
              <a:defRPr/>
            </a:pPr>
            <a:r>
              <a:rPr lang="en-US" smtClean="0"/>
              <a:t>10/21/2014</a:t>
            </a:r>
            <a:endParaRPr lang="en-US" dirty="0"/>
          </a:p>
        </p:txBody>
      </p:sp>
    </p:spTree>
    <p:extLst>
      <p:ext uri="{BB962C8B-B14F-4D97-AF65-F5344CB8AC3E}">
        <p14:creationId xmlns:p14="http://schemas.microsoft.com/office/powerpoint/2010/main" val="825983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CRV-U and CRV-D</a:t>
            </a:r>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14</a:t>
            </a:fld>
            <a:endParaRPr lang="en-US" dirty="0"/>
          </a:p>
        </p:txBody>
      </p:sp>
      <p:pic>
        <p:nvPicPr>
          <p:cNvPr id="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6450" y="2300430"/>
            <a:ext cx="7287437"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28600" y="870665"/>
            <a:ext cx="8592127" cy="1569660"/>
          </a:xfrm>
          <a:prstGeom prst="rect">
            <a:avLst/>
          </a:prstGeom>
          <a:noFill/>
        </p:spPr>
        <p:txBody>
          <a:bodyPr wrap="square" rtlCol="0">
            <a:spAutoFit/>
          </a:bodyPr>
          <a:lstStyle/>
          <a:p>
            <a:pPr marL="342900" indent="-342900">
              <a:buFont typeface="Arial" panose="020B0604020202020204" pitchFamily="34" charset="0"/>
              <a:buChar char="•"/>
            </a:pPr>
            <a:r>
              <a:rPr lang="en-US" dirty="0"/>
              <a:t>Strong-back </a:t>
            </a:r>
            <a:r>
              <a:rPr lang="en-US" dirty="0" smtClean="0"/>
              <a:t>supports </a:t>
            </a:r>
            <a:r>
              <a:rPr lang="en-US" dirty="0"/>
              <a:t>the modules in the CRV-U </a:t>
            </a:r>
            <a:r>
              <a:rPr lang="en-US" dirty="0" smtClean="0"/>
              <a:t>and -D sectors</a:t>
            </a:r>
          </a:p>
          <a:p>
            <a:pPr marL="342900" indent="-342900">
              <a:buFont typeface="Arial" panose="020B0604020202020204" pitchFamily="34" charset="0"/>
              <a:buChar char="•"/>
            </a:pPr>
            <a:r>
              <a:rPr lang="en-US" dirty="0" smtClean="0"/>
              <a:t>Modules loaded onto the strong-back upstairs and lowered by crane into positions</a:t>
            </a:r>
            <a:endParaRPr lang="en-US" dirty="0"/>
          </a:p>
          <a:p>
            <a:endParaRPr lang="en-US" dirty="0"/>
          </a:p>
        </p:txBody>
      </p:sp>
      <p:sp>
        <p:nvSpPr>
          <p:cNvPr id="10" name="Footer Placeholder 3"/>
          <p:cNvSpPr>
            <a:spLocks noGrp="1"/>
          </p:cNvSpPr>
          <p:nvPr>
            <p:ph type="ftr" sz="quarter" idx="11"/>
          </p:nvPr>
        </p:nvSpPr>
        <p:spPr>
          <a:xfrm>
            <a:off x="806450" y="6515100"/>
            <a:ext cx="7388860" cy="241300"/>
          </a:xfrm>
        </p:spPr>
        <p:txBody>
          <a:bodyPr/>
          <a:lstStyle/>
          <a:p>
            <a:r>
              <a:rPr lang="en-US" smtClean="0"/>
              <a:t>CD-2/3b Review – Cosmic Ray Veto:  8.8 Detector Assembly &amp; Installation</a:t>
            </a:r>
            <a:endParaRPr lang="en-US" dirty="0"/>
          </a:p>
        </p:txBody>
      </p:sp>
      <p:sp>
        <p:nvSpPr>
          <p:cNvPr id="3" name="Date Placeholder 2"/>
          <p:cNvSpPr>
            <a:spLocks noGrp="1"/>
          </p:cNvSpPr>
          <p:nvPr>
            <p:ph type="dt" sz="half" idx="10"/>
          </p:nvPr>
        </p:nvSpPr>
        <p:spPr/>
        <p:txBody>
          <a:bodyPr/>
          <a:lstStyle/>
          <a:p>
            <a:pPr>
              <a:defRPr/>
            </a:pPr>
            <a:r>
              <a:rPr lang="en-US" smtClean="0"/>
              <a:t>10/21/2014</a:t>
            </a:r>
            <a:endParaRPr lang="en-US" dirty="0"/>
          </a:p>
        </p:txBody>
      </p:sp>
    </p:spTree>
    <p:extLst>
      <p:ext uri="{BB962C8B-B14F-4D97-AF65-F5344CB8AC3E}">
        <p14:creationId xmlns:p14="http://schemas.microsoft.com/office/powerpoint/2010/main" val="39722124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5003800"/>
            <a:ext cx="34290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016000" y="4260334"/>
            <a:ext cx="1346200" cy="461665"/>
          </a:xfrm>
          <a:prstGeom prst="rect">
            <a:avLst/>
          </a:prstGeom>
          <a:noFill/>
        </p:spPr>
        <p:txBody>
          <a:bodyPr wrap="square" rtlCol="0">
            <a:spAutoFit/>
          </a:bodyPr>
          <a:lstStyle/>
          <a:p>
            <a:r>
              <a:rPr lang="en-US" dirty="0" smtClean="0">
                <a:latin typeface="+mn-lt"/>
                <a:cs typeface="Times New Roman" panose="02020603050405020304" pitchFamily="18" charset="0"/>
              </a:rPr>
              <a:t>Module</a:t>
            </a:r>
            <a:endParaRPr lang="en-US" dirty="0">
              <a:latin typeface="+mn-lt"/>
              <a:cs typeface="Times New Roman" panose="02020603050405020304" pitchFamily="18" charset="0"/>
            </a:endParaRPr>
          </a:p>
        </p:txBody>
      </p:sp>
      <p:sp>
        <p:nvSpPr>
          <p:cNvPr id="9" name="TextBox 8"/>
          <p:cNvSpPr txBox="1"/>
          <p:nvPr/>
        </p:nvSpPr>
        <p:spPr>
          <a:xfrm>
            <a:off x="5314315" y="4254500"/>
            <a:ext cx="1818005" cy="461665"/>
          </a:xfrm>
          <a:prstGeom prst="rect">
            <a:avLst/>
          </a:prstGeom>
          <a:noFill/>
        </p:spPr>
        <p:txBody>
          <a:bodyPr wrap="square" rtlCol="0">
            <a:spAutoFit/>
          </a:bodyPr>
          <a:lstStyle/>
          <a:p>
            <a:r>
              <a:rPr lang="en-US" dirty="0" smtClean="0">
                <a:latin typeface="+mn-lt"/>
                <a:cs typeface="Times New Roman" panose="02020603050405020304" pitchFamily="18" charset="0"/>
              </a:rPr>
              <a:t>Tipper</a:t>
            </a:r>
            <a:endParaRPr lang="en-US" dirty="0">
              <a:latin typeface="+mn-lt"/>
              <a:cs typeface="Times New Roman" panose="02020603050405020304" pitchFamily="18" charset="0"/>
            </a:endParaRPr>
          </a:p>
        </p:txBody>
      </p:sp>
      <p:sp>
        <p:nvSpPr>
          <p:cNvPr id="10" name="TextBox 9"/>
          <p:cNvSpPr txBox="1"/>
          <p:nvPr/>
        </p:nvSpPr>
        <p:spPr>
          <a:xfrm>
            <a:off x="2684780" y="2309743"/>
            <a:ext cx="3581400" cy="1323439"/>
          </a:xfrm>
          <a:prstGeom prst="rect">
            <a:avLst/>
          </a:prstGeom>
          <a:noFill/>
        </p:spPr>
        <p:txBody>
          <a:bodyPr wrap="square" rtlCol="0">
            <a:spAutoFit/>
          </a:bodyPr>
          <a:lstStyle/>
          <a:p>
            <a:r>
              <a:rPr lang="en-US" sz="2000" dirty="0" smtClean="0">
                <a:solidFill>
                  <a:schemeClr val="bg1"/>
                </a:solidFill>
                <a:latin typeface="Times New Roman" panose="02020603050405020304" pitchFamily="18" charset="0"/>
                <a:cs typeface="Times New Roman" panose="02020603050405020304" pitchFamily="18" charset="0"/>
              </a:rPr>
              <a:t>Module is moved onto tipper using vacuum lift and fastened to it using bolts into the tops of the hangers</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7145020" y="3196917"/>
            <a:ext cx="1676400" cy="923330"/>
          </a:xfrm>
          <a:prstGeom prst="rect">
            <a:avLst/>
          </a:prstGeom>
          <a:noFill/>
        </p:spPr>
        <p:txBody>
          <a:bodyPr wrap="square" rtlCol="0">
            <a:spAutoFit/>
          </a:bodyPr>
          <a:lstStyle/>
          <a:p>
            <a:r>
              <a:rPr lang="en-US" dirty="0" smtClean="0">
                <a:solidFill>
                  <a:schemeClr val="bg1"/>
                </a:solidFill>
                <a:latin typeface="Times New Roman" panose="02020603050405020304" pitchFamily="18" charset="0"/>
                <a:cs typeface="Times New Roman" panose="02020603050405020304" pitchFamily="18" charset="0"/>
              </a:rPr>
              <a:t>Bolts fasten module to tipper </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5791200" y="1447800"/>
            <a:ext cx="3116580" cy="1323439"/>
          </a:xfrm>
          <a:prstGeom prst="rect">
            <a:avLst/>
          </a:prstGeom>
          <a:noFill/>
        </p:spPr>
        <p:txBody>
          <a:bodyPr wrap="square" rtlCol="0">
            <a:spAutoFit/>
          </a:bodyPr>
          <a:lstStyle/>
          <a:p>
            <a:r>
              <a:rPr lang="en-US" sz="2000" dirty="0" smtClean="0">
                <a:latin typeface="+mn-lt"/>
                <a:cs typeface="Times New Roman" panose="02020603050405020304" pitchFamily="18" charset="0"/>
              </a:rPr>
              <a:t>Crane or hydraulic rotating device is used to rotate the entire assembly to the vertical position</a:t>
            </a:r>
            <a:endParaRPr lang="en-US" sz="2000" dirty="0">
              <a:latin typeface="+mn-lt"/>
              <a:cs typeface="Times New Roman" panose="02020603050405020304" pitchFamily="18" charset="0"/>
            </a:endParaRPr>
          </a:p>
        </p:txBody>
      </p:sp>
      <p:sp>
        <p:nvSpPr>
          <p:cNvPr id="13" name="L-Shape 12"/>
          <p:cNvSpPr/>
          <p:nvPr/>
        </p:nvSpPr>
        <p:spPr>
          <a:xfrm flipH="1">
            <a:off x="4231640" y="4643120"/>
            <a:ext cx="4114800" cy="685800"/>
          </a:xfrm>
          <a:prstGeom prst="corne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15" name="Straight Arrow Connector 14"/>
          <p:cNvCxnSpPr/>
          <p:nvPr/>
        </p:nvCxnSpPr>
        <p:spPr>
          <a:xfrm>
            <a:off x="7907020" y="4102436"/>
            <a:ext cx="0" cy="460970"/>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sp>
        <p:nvSpPr>
          <p:cNvPr id="21" name="Bent Arrow 20"/>
          <p:cNvSpPr/>
          <p:nvPr/>
        </p:nvSpPr>
        <p:spPr>
          <a:xfrm flipH="1">
            <a:off x="4036695" y="3379816"/>
            <a:ext cx="1183005" cy="1249850"/>
          </a:xfrm>
          <a:prstGeom prst="bentArrow">
            <a:avLst>
              <a:gd name="adj1" fmla="val 25000"/>
              <a:gd name="adj2" fmla="val 25000"/>
              <a:gd name="adj3" fmla="val 25000"/>
              <a:gd name="adj4" fmla="val 75000"/>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22" name="Bent Arrow 21"/>
          <p:cNvSpPr/>
          <p:nvPr/>
        </p:nvSpPr>
        <p:spPr>
          <a:xfrm flipH="1">
            <a:off x="4036695" y="2276752"/>
            <a:ext cx="2555240" cy="2352914"/>
          </a:xfrm>
          <a:prstGeom prst="bentArrow">
            <a:avLst>
              <a:gd name="adj1" fmla="val 11998"/>
              <a:gd name="adj2" fmla="val 11998"/>
              <a:gd name="adj3" fmla="val 13755"/>
              <a:gd name="adj4" fmla="val 85316"/>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23" name="L-Shape 22"/>
          <p:cNvSpPr/>
          <p:nvPr/>
        </p:nvSpPr>
        <p:spPr>
          <a:xfrm rot="16200000" flipH="1">
            <a:off x="1440180" y="3557100"/>
            <a:ext cx="4114800" cy="685800"/>
          </a:xfrm>
          <a:prstGeom prst="corne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Rectangle 23"/>
          <p:cNvSpPr/>
          <p:nvPr/>
        </p:nvSpPr>
        <p:spPr>
          <a:xfrm rot="16200000">
            <a:off x="1633217" y="3785699"/>
            <a:ext cx="34290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4475480" y="2642919"/>
            <a:ext cx="3426460" cy="1015663"/>
          </a:xfrm>
          <a:prstGeom prst="rect">
            <a:avLst/>
          </a:prstGeom>
          <a:noFill/>
        </p:spPr>
        <p:txBody>
          <a:bodyPr wrap="square" rtlCol="0">
            <a:spAutoFit/>
          </a:bodyPr>
          <a:lstStyle/>
          <a:p>
            <a:r>
              <a:rPr lang="en-US" sz="2000" dirty="0" smtClean="0">
                <a:latin typeface="+mn-lt"/>
                <a:cs typeface="Times New Roman" panose="02020603050405020304" pitchFamily="18" charset="0"/>
              </a:rPr>
              <a:t>The module/tipper assembly can now be lowered into the detector hall using the crane</a:t>
            </a:r>
            <a:endParaRPr lang="en-US" sz="2000" dirty="0">
              <a:latin typeface="+mn-lt"/>
              <a:cs typeface="Times New Roman" panose="02020603050405020304" pitchFamily="18" charset="0"/>
            </a:endParaRPr>
          </a:p>
        </p:txBody>
      </p:sp>
      <p:sp>
        <p:nvSpPr>
          <p:cNvPr id="4" name="Title 3"/>
          <p:cNvSpPr>
            <a:spLocks noGrp="1"/>
          </p:cNvSpPr>
          <p:nvPr>
            <p:ph type="title"/>
          </p:nvPr>
        </p:nvSpPr>
        <p:spPr/>
        <p:txBody>
          <a:bodyPr/>
          <a:lstStyle/>
          <a:p>
            <a:r>
              <a:rPr lang="en-US" dirty="0" smtClean="0"/>
              <a:t>Installation: Tipping Procedure</a:t>
            </a:r>
            <a:endParaRPr lang="en-US" dirty="0"/>
          </a:p>
        </p:txBody>
      </p:sp>
      <p:sp>
        <p:nvSpPr>
          <p:cNvPr id="5" name="Date Placeholder 4"/>
          <p:cNvSpPr>
            <a:spLocks noGrp="1"/>
          </p:cNvSpPr>
          <p:nvPr>
            <p:ph type="dt" sz="half" idx="10"/>
          </p:nvPr>
        </p:nvSpPr>
        <p:spPr/>
        <p:txBody>
          <a:bodyPr/>
          <a:lstStyle/>
          <a:p>
            <a:pPr>
              <a:defRPr/>
            </a:pPr>
            <a:r>
              <a:rPr lang="en-US" smtClean="0"/>
              <a:t>10/21/2014</a:t>
            </a:r>
            <a:endParaRPr lang="en-US" dirty="0"/>
          </a:p>
        </p:txBody>
      </p:sp>
      <p:sp>
        <p:nvSpPr>
          <p:cNvPr id="7" name="Footer Placeholder 6"/>
          <p:cNvSpPr>
            <a:spLocks noGrp="1"/>
          </p:cNvSpPr>
          <p:nvPr>
            <p:ph type="ftr" sz="quarter" idx="11"/>
          </p:nvPr>
        </p:nvSpPr>
        <p:spPr/>
        <p:txBody>
          <a:bodyPr/>
          <a:lstStyle/>
          <a:p>
            <a:pPr>
              <a:defRPr/>
            </a:pPr>
            <a:r>
              <a:rPr lang="en-US" smtClean="0"/>
              <a:t>CD-2/3b Review – Cosmic Ray Veto:  8.8 Detector Assembly &amp; Installation</a:t>
            </a:r>
            <a:endParaRPr lang="en-US" b="1" dirty="0"/>
          </a:p>
        </p:txBody>
      </p:sp>
      <p:sp>
        <p:nvSpPr>
          <p:cNvPr id="14" name="Slide Number Placeholder 13"/>
          <p:cNvSpPr>
            <a:spLocks noGrp="1"/>
          </p:cNvSpPr>
          <p:nvPr>
            <p:ph type="sldNum" sz="quarter" idx="12"/>
          </p:nvPr>
        </p:nvSpPr>
        <p:spPr/>
        <p:txBody>
          <a:bodyPr/>
          <a:lstStyle/>
          <a:p>
            <a:pPr>
              <a:defRPr/>
            </a:pPr>
            <a:fld id="{2A0CCE80-3B22-F34E-81B2-E096627812DD}" type="slidenum">
              <a:rPr lang="en-US" smtClean="0"/>
              <a:pPr>
                <a:defRPr/>
              </a:pPr>
              <a:t>15</a:t>
            </a:fld>
            <a:endParaRPr lang="en-US" dirty="0"/>
          </a:p>
        </p:txBody>
      </p:sp>
    </p:spTree>
    <p:extLst>
      <p:ext uri="{BB962C8B-B14F-4D97-AF65-F5344CB8AC3E}">
        <p14:creationId xmlns:p14="http://schemas.microsoft.com/office/powerpoint/2010/main" val="8896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par>
                          <p:cTn id="16" fill="hold">
                            <p:stCondLst>
                              <p:cond delay="500"/>
                            </p:stCondLst>
                            <p:childTnLst>
                              <p:par>
                                <p:cTn id="17" presetID="50" presetClass="path" presetSubtype="0" accel="50000" decel="50000" fill="hold" grpId="0" nodeType="afterEffect">
                                  <p:stCondLst>
                                    <p:cond delay="0"/>
                                  </p:stCondLst>
                                  <p:childTnLst>
                                    <p:animMotion origin="layout" path="M -0.0007 3.7037E-6 L 0.00086 -0.04121 C 0.00086 -0.05162 0.12448 -0.0463 0.22673 -0.0463 L 0.45399 -0.0463 " pathEditMode="relative" rAng="0" ptsTypes="FfFF">
                                      <p:cBhvr>
                                        <p:cTn id="18" dur="2000" fill="hold"/>
                                        <p:tgtEl>
                                          <p:spTgt spid="6"/>
                                        </p:tgtEl>
                                        <p:attrNameLst>
                                          <p:attrName>ppt_x</p:attrName>
                                          <p:attrName>ppt_y</p:attrName>
                                        </p:attrNameLst>
                                      </p:cBhvr>
                                      <p:rCtr x="22726" y="-2593"/>
                                    </p:animMotion>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par>
                          <p:cTn id="49" fill="hold">
                            <p:stCondLst>
                              <p:cond delay="500"/>
                            </p:stCondLst>
                            <p:childTnLst>
                              <p:par>
                                <p:cTn id="50" presetID="10" presetClass="exit" presetSubtype="0" fill="hold" grpId="1" nodeType="after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13"/>
                                        </p:tgtEl>
                                      </p:cBhvr>
                                    </p:animEffect>
                                    <p:set>
                                      <p:cBhvr>
                                        <p:cTn id="55" dur="1" fill="hold">
                                          <p:stCondLst>
                                            <p:cond delay="499"/>
                                          </p:stCondLst>
                                        </p:cTn>
                                        <p:tgtEl>
                                          <p:spTgt spid="13"/>
                                        </p:tgtEl>
                                        <p:attrNameLst>
                                          <p:attrName>style.visibility</p:attrName>
                                        </p:attrNameLst>
                                      </p:cBhvr>
                                      <p:to>
                                        <p:strVal val="hidden"/>
                                      </p:to>
                                    </p:set>
                                  </p:childTnLst>
                                </p:cTn>
                              </p:par>
                            </p:childTnLst>
                          </p:cTn>
                        </p:par>
                        <p:par>
                          <p:cTn id="56" fill="hold">
                            <p:stCondLst>
                              <p:cond delay="1000"/>
                            </p:stCondLst>
                            <p:childTnLst>
                              <p:par>
                                <p:cTn id="57" presetID="10" presetClass="entr" presetSubtype="0" fill="hold" grpId="0"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par>
                          <p:cTn id="63" fill="hold">
                            <p:stCondLst>
                              <p:cond delay="1500"/>
                            </p:stCondLst>
                            <p:childTnLst>
                              <p:par>
                                <p:cTn id="64" presetID="10" presetClass="exit" presetSubtype="0" fill="hold" grpId="1" nodeType="afterEffect">
                                  <p:stCondLst>
                                    <p:cond delay="0"/>
                                  </p:stCondLst>
                                  <p:childTnLst>
                                    <p:animEffect transition="out" filter="fade">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12"/>
                                        </p:tgtEl>
                                      </p:cBhvr>
                                    </p:animEffect>
                                    <p:set>
                                      <p:cBhvr>
                                        <p:cTn id="74" dur="1" fill="hold">
                                          <p:stCondLst>
                                            <p:cond delay="499"/>
                                          </p:stCondLst>
                                        </p:cTn>
                                        <p:tgtEl>
                                          <p:spTgt spid="12"/>
                                        </p:tgtEl>
                                        <p:attrNameLst>
                                          <p:attrName>style.visibility</p:attrName>
                                        </p:attrNameLst>
                                      </p:cBhvr>
                                      <p:to>
                                        <p:strVal val="hidden"/>
                                      </p:to>
                                    </p:set>
                                  </p:childTnLst>
                                </p:cTn>
                              </p:par>
                            </p:childTnLst>
                          </p:cTn>
                        </p:par>
                        <p:par>
                          <p:cTn id="75" fill="hold">
                            <p:stCondLst>
                              <p:cond delay="500"/>
                            </p:stCondLst>
                            <p:childTnLst>
                              <p:par>
                                <p:cTn id="76" presetID="10" presetClass="entr" presetSubtype="0" fill="hold" grpId="0" nodeType="after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p:bldP spid="9" grpId="0"/>
      <p:bldP spid="10" grpId="0"/>
      <p:bldP spid="10" grpId="1"/>
      <p:bldP spid="11" grpId="0"/>
      <p:bldP spid="11" grpId="1"/>
      <p:bldP spid="12" grpId="0"/>
      <p:bldP spid="12" grpId="1"/>
      <p:bldP spid="13" grpId="0" animBg="1"/>
      <p:bldP spid="21" grpId="0" animBg="1"/>
      <p:bldP spid="21" grpId="1" animBg="1"/>
      <p:bldP spid="22" grpId="0" animBg="1"/>
      <p:bldP spid="22" grpId="1" animBg="1"/>
      <p:bldP spid="23" grpId="0" animBg="1"/>
      <p:bldP spid="24" grpId="0" animBg="1"/>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Installation:  Lifting Jig</a:t>
            </a:r>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16</a:t>
            </a:fld>
            <a:endParaRPr lang="en-US" dirty="0"/>
          </a:p>
        </p:txBody>
      </p:sp>
      <p:pic>
        <p:nvPicPr>
          <p:cNvPr id="7" name="Content Placeholder 6"/>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1446916" y="881063"/>
            <a:ext cx="6173968" cy="4987925"/>
          </a:xfrm>
          <a:prstGeom prst="rect">
            <a:avLst/>
          </a:prstGeom>
        </p:spPr>
      </p:pic>
      <p:sp>
        <p:nvSpPr>
          <p:cNvPr id="8" name="Rectangle 7"/>
          <p:cNvSpPr/>
          <p:nvPr/>
        </p:nvSpPr>
        <p:spPr>
          <a:xfrm>
            <a:off x="1619249" y="5868988"/>
            <a:ext cx="5772151" cy="461665"/>
          </a:xfrm>
          <a:prstGeom prst="rect">
            <a:avLst/>
          </a:prstGeom>
        </p:spPr>
        <p:txBody>
          <a:bodyPr wrap="square">
            <a:spAutoFit/>
          </a:bodyPr>
          <a:lstStyle/>
          <a:p>
            <a:r>
              <a:rPr lang="en-US" dirty="0"/>
              <a:t>Front and back views of module lifting jig</a:t>
            </a:r>
          </a:p>
        </p:txBody>
      </p:sp>
      <p:sp>
        <p:nvSpPr>
          <p:cNvPr id="10" name="Footer Placeholder 3"/>
          <p:cNvSpPr>
            <a:spLocks noGrp="1"/>
          </p:cNvSpPr>
          <p:nvPr>
            <p:ph type="ftr" sz="quarter" idx="11"/>
          </p:nvPr>
        </p:nvSpPr>
        <p:spPr>
          <a:xfrm>
            <a:off x="806450" y="6515100"/>
            <a:ext cx="7388860" cy="241300"/>
          </a:xfrm>
        </p:spPr>
        <p:txBody>
          <a:bodyPr/>
          <a:lstStyle/>
          <a:p>
            <a:r>
              <a:rPr lang="en-US" smtClean="0"/>
              <a:t>CD-2/3b Review – Cosmic Ray Veto:  8.8 Detector Assembly &amp; Installation</a:t>
            </a:r>
            <a:endParaRPr lang="en-US" dirty="0"/>
          </a:p>
        </p:txBody>
      </p:sp>
      <p:sp>
        <p:nvSpPr>
          <p:cNvPr id="3" name="Date Placeholder 2"/>
          <p:cNvSpPr>
            <a:spLocks noGrp="1"/>
          </p:cNvSpPr>
          <p:nvPr>
            <p:ph type="dt" sz="half" idx="10"/>
          </p:nvPr>
        </p:nvSpPr>
        <p:spPr/>
        <p:txBody>
          <a:bodyPr/>
          <a:lstStyle/>
          <a:p>
            <a:pPr>
              <a:defRPr/>
            </a:pPr>
            <a:r>
              <a:rPr lang="en-US" smtClean="0"/>
              <a:t>10/21/2014</a:t>
            </a:r>
            <a:endParaRPr lang="en-US" dirty="0"/>
          </a:p>
        </p:txBody>
      </p:sp>
    </p:spTree>
    <p:extLst>
      <p:ext uri="{BB962C8B-B14F-4D97-AF65-F5344CB8AC3E}">
        <p14:creationId xmlns:p14="http://schemas.microsoft.com/office/powerpoint/2010/main" val="22395285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Installation:  Lifting Jig</a:t>
            </a:r>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17</a:t>
            </a:fld>
            <a:endParaRPr lang="en-US" dirty="0"/>
          </a:p>
        </p:txBody>
      </p:sp>
      <p:sp>
        <p:nvSpPr>
          <p:cNvPr id="10" name="Footer Placeholder 3"/>
          <p:cNvSpPr>
            <a:spLocks noGrp="1"/>
          </p:cNvSpPr>
          <p:nvPr>
            <p:ph type="ftr" sz="quarter" idx="11"/>
          </p:nvPr>
        </p:nvSpPr>
        <p:spPr>
          <a:xfrm>
            <a:off x="806450" y="6515100"/>
            <a:ext cx="7388860" cy="241300"/>
          </a:xfrm>
        </p:spPr>
        <p:txBody>
          <a:bodyPr/>
          <a:lstStyle/>
          <a:p>
            <a:r>
              <a:rPr lang="en-US" smtClean="0"/>
              <a:t>CD-2/3b Review – Cosmic Ray Veto:  8.8 Detector Assembly &amp; Installation</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850" y="1287029"/>
            <a:ext cx="1987550" cy="477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5"/>
          <p:cNvSpPr>
            <a:spLocks noGrp="1"/>
          </p:cNvSpPr>
          <p:nvPr>
            <p:ph sz="half" idx="1"/>
          </p:nvPr>
        </p:nvSpPr>
        <p:spPr>
          <a:xfrm>
            <a:off x="2553855" y="1217755"/>
            <a:ext cx="4038600" cy="4525963"/>
          </a:xfrm>
        </p:spPr>
        <p:txBody>
          <a:bodyPr>
            <a:normAutofit/>
          </a:bodyPr>
          <a:lstStyle/>
          <a:p>
            <a:pPr marL="0" lvl="1" indent="0">
              <a:buNone/>
            </a:pPr>
            <a:r>
              <a:rPr lang="en-US" sz="2000" dirty="0">
                <a:solidFill>
                  <a:schemeClr val="tx1"/>
                </a:solidFill>
                <a:latin typeface="+mn-lt"/>
                <a:cs typeface="Times New Roman" panose="02020603050405020304" pitchFamily="18" charset="0"/>
              </a:rPr>
              <a:t>The installer </a:t>
            </a:r>
            <a:r>
              <a:rPr lang="en-US" sz="2000" dirty="0" smtClean="0">
                <a:solidFill>
                  <a:schemeClr val="tx1"/>
                </a:solidFill>
                <a:latin typeface="+mn-lt"/>
                <a:cs typeface="Times New Roman" panose="02020603050405020304" pitchFamily="18" charset="0"/>
              </a:rPr>
              <a:t>will </a:t>
            </a:r>
            <a:r>
              <a:rPr lang="en-US" sz="2000" dirty="0">
                <a:solidFill>
                  <a:schemeClr val="tx1"/>
                </a:solidFill>
                <a:latin typeface="+mn-lt"/>
                <a:cs typeface="Times New Roman" panose="02020603050405020304" pitchFamily="18" charset="0"/>
              </a:rPr>
              <a:t>be made from standard lengths of different sized square tubing, welded together to form a kind of forklift whose size would be small enough to maneuver within the confined spaces of the building.  It would need to fit between the wall and the neutron shielding as well as under the </a:t>
            </a:r>
            <a:r>
              <a:rPr lang="en-US" sz="2000" dirty="0" err="1">
                <a:solidFill>
                  <a:schemeClr val="tx1"/>
                </a:solidFill>
                <a:latin typeface="+mn-lt"/>
                <a:cs typeface="Times New Roman" panose="02020603050405020304" pitchFamily="18" charset="0"/>
              </a:rPr>
              <a:t>cryo</a:t>
            </a:r>
            <a:r>
              <a:rPr lang="en-US" sz="2000" dirty="0">
                <a:solidFill>
                  <a:schemeClr val="tx1"/>
                </a:solidFill>
                <a:latin typeface="+mn-lt"/>
                <a:cs typeface="Times New Roman" panose="02020603050405020304" pitchFamily="18" charset="0"/>
              </a:rPr>
              <a:t> tube assembly.  </a:t>
            </a:r>
          </a:p>
          <a:p>
            <a:pPr marL="0" indent="0">
              <a:buNone/>
            </a:pPr>
            <a:endParaRPr lang="en-US" sz="2000" dirty="0">
              <a:solidFill>
                <a:schemeClr val="tx1"/>
              </a:solidFill>
              <a:latin typeface="+mn-lt"/>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87029"/>
            <a:ext cx="2178252"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pPr>
              <a:defRPr/>
            </a:pPr>
            <a:r>
              <a:rPr lang="en-US" smtClean="0"/>
              <a:t>10/21/2014</a:t>
            </a:r>
            <a:endParaRPr lang="en-US" dirty="0"/>
          </a:p>
        </p:txBody>
      </p:sp>
    </p:spTree>
    <p:extLst>
      <p:ext uri="{BB962C8B-B14F-4D97-AF65-F5344CB8AC3E}">
        <p14:creationId xmlns:p14="http://schemas.microsoft.com/office/powerpoint/2010/main" val="40209758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Installation:  Side Module Mount. Procedure</a:t>
            </a:r>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18</a:t>
            </a:fld>
            <a:endParaRPr lang="en-US" dirty="0"/>
          </a:p>
        </p:txBody>
      </p:sp>
      <p:sp>
        <p:nvSpPr>
          <p:cNvPr id="10" name="Footer Placeholder 3"/>
          <p:cNvSpPr>
            <a:spLocks noGrp="1"/>
          </p:cNvSpPr>
          <p:nvPr>
            <p:ph type="ftr" sz="quarter" idx="11"/>
          </p:nvPr>
        </p:nvSpPr>
        <p:spPr>
          <a:xfrm>
            <a:off x="806450" y="6515100"/>
            <a:ext cx="7388860" cy="241300"/>
          </a:xfrm>
        </p:spPr>
        <p:txBody>
          <a:bodyPr/>
          <a:lstStyle/>
          <a:p>
            <a:r>
              <a:rPr lang="en-US" smtClean="0"/>
              <a:t>CD-2/3b Review – Cosmic Ray Veto:  8.8 Detector Assembly &amp; Installation</a:t>
            </a:r>
            <a:endParaRPr lang="en-US" dirty="0"/>
          </a:p>
        </p:txBody>
      </p:sp>
      <p:sp>
        <p:nvSpPr>
          <p:cNvPr id="11" name="Text Placeholder 2"/>
          <p:cNvSpPr>
            <a:spLocks noGrp="1"/>
          </p:cNvSpPr>
          <p:nvPr>
            <p:ph idx="1"/>
          </p:nvPr>
        </p:nvSpPr>
        <p:spPr>
          <a:xfrm>
            <a:off x="110836" y="870534"/>
            <a:ext cx="8894619" cy="4525963"/>
          </a:xfrm>
        </p:spPr>
        <p:txBody>
          <a:bodyPr>
            <a:noAutofit/>
          </a:bodyPr>
          <a:lstStyle/>
          <a:p>
            <a:pPr marL="514350" lvl="0" indent="-514350">
              <a:buFont typeface="+mj-lt"/>
              <a:buAutoNum type="arabicPeriod"/>
            </a:pPr>
            <a:r>
              <a:rPr lang="en-US" sz="2000" dirty="0">
                <a:solidFill>
                  <a:schemeClr val="tx1"/>
                </a:solidFill>
                <a:latin typeface="+mn-lt"/>
                <a:cs typeface="Times New Roman" panose="02020603050405020304" pitchFamily="18" charset="0"/>
              </a:rPr>
              <a:t>Attach hangers to a module and then bolt the module to the module tipper</a:t>
            </a:r>
          </a:p>
          <a:p>
            <a:pPr marL="514350" lvl="0" indent="-514350">
              <a:buFont typeface="+mj-lt"/>
              <a:buAutoNum type="arabicPeriod"/>
            </a:pPr>
            <a:r>
              <a:rPr lang="en-US" sz="2000" dirty="0">
                <a:solidFill>
                  <a:schemeClr val="tx1"/>
                </a:solidFill>
                <a:latin typeface="+mn-lt"/>
                <a:cs typeface="Times New Roman" panose="02020603050405020304" pitchFamily="18" charset="0"/>
              </a:rPr>
              <a:t>Rotate the entire assembly 90 degrees using the crane and maneuver it into the correct position to be lowered onto the installer.</a:t>
            </a:r>
          </a:p>
          <a:p>
            <a:pPr marL="514350" lvl="0" indent="-514350">
              <a:buFont typeface="+mj-lt"/>
              <a:buAutoNum type="arabicPeriod"/>
            </a:pPr>
            <a:r>
              <a:rPr lang="en-US" sz="2000" dirty="0">
                <a:solidFill>
                  <a:schemeClr val="tx1"/>
                </a:solidFill>
                <a:latin typeface="+mn-lt"/>
                <a:cs typeface="Times New Roman" panose="02020603050405020304" pitchFamily="18" charset="0"/>
              </a:rPr>
              <a:t>Lower the module tipper assembly onto the installer, and ensure that they have interfaced correctly before detaching the crane.</a:t>
            </a:r>
          </a:p>
          <a:p>
            <a:pPr marL="514350" lvl="0" indent="-514350">
              <a:buFont typeface="+mj-lt"/>
              <a:buAutoNum type="arabicPeriod"/>
            </a:pPr>
            <a:r>
              <a:rPr lang="en-US" sz="2000" dirty="0">
                <a:solidFill>
                  <a:schemeClr val="tx1"/>
                </a:solidFill>
                <a:latin typeface="+mn-lt"/>
                <a:cs typeface="Times New Roman" panose="02020603050405020304" pitchFamily="18" charset="0"/>
              </a:rPr>
              <a:t>Using the installer, maneuver the module so that it can be lowered onto the support structure.   The installer will be equipped with a jack, allowing it to raise and lower the module, and will move laterally using either tracks or rollers.  </a:t>
            </a:r>
          </a:p>
          <a:p>
            <a:pPr marL="514350" lvl="0" indent="-514350">
              <a:buFont typeface="+mj-lt"/>
              <a:buAutoNum type="arabicPeriod"/>
            </a:pPr>
            <a:r>
              <a:rPr lang="en-US" sz="2000" dirty="0">
                <a:solidFill>
                  <a:schemeClr val="tx1"/>
                </a:solidFill>
                <a:latin typeface="+mn-lt"/>
                <a:cs typeface="Times New Roman" panose="02020603050405020304" pitchFamily="18" charset="0"/>
              </a:rPr>
              <a:t>Lower the module onto the support structure and detach it from the module tipper.  </a:t>
            </a:r>
          </a:p>
          <a:p>
            <a:pPr marL="514350" lvl="0" indent="-514350">
              <a:buFont typeface="+mj-lt"/>
              <a:buAutoNum type="arabicPeriod"/>
            </a:pPr>
            <a:r>
              <a:rPr lang="en-US" sz="2000" dirty="0">
                <a:solidFill>
                  <a:schemeClr val="tx1"/>
                </a:solidFill>
                <a:latin typeface="+mn-lt"/>
                <a:cs typeface="Times New Roman" panose="02020603050405020304" pitchFamily="18" charset="0"/>
              </a:rPr>
              <a:t>Using the installer jack, lift the module tipper up and away from the module.  </a:t>
            </a:r>
          </a:p>
          <a:p>
            <a:pPr marL="514350" lvl="0" indent="-514350">
              <a:buFont typeface="+mj-lt"/>
              <a:buAutoNum type="arabicPeriod"/>
            </a:pPr>
            <a:r>
              <a:rPr lang="en-US" sz="2000" dirty="0">
                <a:solidFill>
                  <a:schemeClr val="tx1"/>
                </a:solidFill>
                <a:latin typeface="+mn-lt"/>
                <a:cs typeface="Times New Roman" panose="02020603050405020304" pitchFamily="18" charset="0"/>
              </a:rPr>
              <a:t>Using bolts, secure the module to the support structure.</a:t>
            </a:r>
          </a:p>
          <a:p>
            <a:pPr marL="514350" lvl="0" indent="-514350">
              <a:buFont typeface="+mj-lt"/>
              <a:buAutoNum type="arabicPeriod"/>
            </a:pPr>
            <a:r>
              <a:rPr lang="en-US" sz="2000" dirty="0">
                <a:solidFill>
                  <a:schemeClr val="tx1"/>
                </a:solidFill>
                <a:latin typeface="+mn-lt"/>
                <a:cs typeface="Times New Roman" panose="02020603050405020304" pitchFamily="18" charset="0"/>
              </a:rPr>
              <a:t>Using the crane, lift the module tipper up and away from the installer, returning it to the correct position to have another module attached to it.  </a:t>
            </a:r>
          </a:p>
          <a:p>
            <a:pPr marL="514350" indent="-514350">
              <a:buFont typeface="+mj-lt"/>
              <a:buAutoNum type="arabicPeriod"/>
            </a:pPr>
            <a:endParaRPr lang="en-US" sz="2000" dirty="0">
              <a:solidFill>
                <a:schemeClr val="tx1"/>
              </a:solidFill>
              <a:latin typeface="+mn-lt"/>
              <a:cs typeface="Times New Roman" panose="02020603050405020304" pitchFamily="18" charset="0"/>
            </a:endParaRPr>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Tree>
    <p:extLst>
      <p:ext uri="{BB962C8B-B14F-4D97-AF65-F5344CB8AC3E}">
        <p14:creationId xmlns:p14="http://schemas.microsoft.com/office/powerpoint/2010/main" val="30160549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Quality Assurance</a:t>
            </a:r>
          </a:p>
        </p:txBody>
      </p:sp>
      <p:sp>
        <p:nvSpPr>
          <p:cNvPr id="3" name="Content Placeholder 2"/>
          <p:cNvSpPr>
            <a:spLocks noGrp="1"/>
          </p:cNvSpPr>
          <p:nvPr>
            <p:ph idx="1"/>
          </p:nvPr>
        </p:nvSpPr>
        <p:spPr/>
        <p:txBody>
          <a:bodyPr/>
          <a:lstStyle/>
          <a:p>
            <a:r>
              <a:rPr lang="en-US" sz="2200" dirty="0"/>
              <a:t>Quality Assurance Program for the Mu2e Project Doc 677</a:t>
            </a:r>
          </a:p>
          <a:p>
            <a:pPr lvl="1"/>
            <a:r>
              <a:rPr lang="en-US" dirty="0"/>
              <a:t>Design reviews</a:t>
            </a:r>
          </a:p>
          <a:p>
            <a:pPr lvl="1"/>
            <a:r>
              <a:rPr lang="en-US" dirty="0"/>
              <a:t>Written &amp; approved procedures</a:t>
            </a:r>
          </a:p>
          <a:p>
            <a:pPr lvl="1"/>
            <a:r>
              <a:rPr lang="en-US" dirty="0"/>
              <a:t>Worker qualifications &amp; training</a:t>
            </a:r>
          </a:p>
          <a:p>
            <a:pPr lvl="1"/>
            <a:r>
              <a:rPr lang="en-US" dirty="0"/>
              <a:t>Inspection &amp; testing</a:t>
            </a:r>
          </a:p>
          <a:p>
            <a:pPr lvl="1"/>
            <a:r>
              <a:rPr lang="en-US" dirty="0"/>
              <a:t>Test installation</a:t>
            </a:r>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19</a:t>
            </a:fld>
            <a:endParaRPr lang="en-US" dirty="0"/>
          </a:p>
        </p:txBody>
      </p:sp>
      <p:sp>
        <p:nvSpPr>
          <p:cNvPr id="9" name="Footer Placeholder 3"/>
          <p:cNvSpPr>
            <a:spLocks noGrp="1"/>
          </p:cNvSpPr>
          <p:nvPr>
            <p:ph type="ftr" sz="quarter" idx="11"/>
          </p:nvPr>
        </p:nvSpPr>
        <p:spPr>
          <a:xfrm>
            <a:off x="806450" y="6515100"/>
            <a:ext cx="7388860" cy="241300"/>
          </a:xfrm>
        </p:spPr>
        <p:txBody>
          <a:bodyPr/>
          <a:lstStyle/>
          <a:p>
            <a:r>
              <a:rPr lang="en-US" smtClean="0"/>
              <a:t>CD-2/3b Review – Cosmic Ray Veto:  8.8 Detector Assembly &amp; Installation</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Tree>
    <p:extLst>
      <p:ext uri="{BB962C8B-B14F-4D97-AF65-F5344CB8AC3E}">
        <p14:creationId xmlns:p14="http://schemas.microsoft.com/office/powerpoint/2010/main" val="32364722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CRV Detector Assembly &amp; Installation</a:t>
            </a:r>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a:t>
            </a:fld>
            <a:endParaRPr lang="en-US" dirty="0"/>
          </a:p>
        </p:txBody>
      </p:sp>
      <p:sp>
        <p:nvSpPr>
          <p:cNvPr id="7" name="Footer Placeholder 3"/>
          <p:cNvSpPr>
            <a:spLocks noGrp="1"/>
          </p:cNvSpPr>
          <p:nvPr>
            <p:ph type="ftr" sz="quarter" idx="11"/>
          </p:nvPr>
        </p:nvSpPr>
        <p:spPr>
          <a:xfrm>
            <a:off x="806450" y="6515100"/>
            <a:ext cx="7388860" cy="241300"/>
          </a:xfrm>
        </p:spPr>
        <p:txBody>
          <a:bodyPr/>
          <a:lstStyle/>
          <a:p>
            <a:r>
              <a:rPr lang="en-US" smtClean="0"/>
              <a:t>CD-2/3b Review – Cosmic Ray Veto:  8.8 Detector Assembly &amp; Installation</a:t>
            </a:r>
            <a:endParaRPr lang="en-US" dirty="0"/>
          </a:p>
        </p:txBody>
      </p:sp>
      <p:sp>
        <p:nvSpPr>
          <p:cNvPr id="9" name="Content Placeholder 2"/>
          <p:cNvSpPr txBox="1">
            <a:spLocks/>
          </p:cNvSpPr>
          <p:nvPr/>
        </p:nvSpPr>
        <p:spPr>
          <a:xfrm>
            <a:off x="381000" y="1195446"/>
            <a:ext cx="8672513" cy="4987867"/>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200" dirty="0" smtClean="0"/>
          </a:p>
          <a:p>
            <a:pPr marL="0" lvl="1" indent="0">
              <a:buFont typeface="Arial" charset="0"/>
              <a:buNone/>
            </a:pPr>
            <a:endParaRPr lang="en-US" dirty="0" smtClean="0"/>
          </a:p>
          <a:p>
            <a:endParaRPr lang="en-US" dirty="0" smtClean="0"/>
          </a:p>
          <a:p>
            <a:endParaRPr lang="en-US" dirty="0" smtClean="0"/>
          </a:p>
          <a:p>
            <a:pPr marL="0" lvl="1" indent="0">
              <a:buFont typeface="Arial" charset="0"/>
              <a:buNone/>
            </a:pPr>
            <a:endParaRPr lang="en-US" dirty="0" smtClean="0"/>
          </a:p>
          <a:p>
            <a:endParaRPr lang="en-US" dirty="0"/>
          </a:p>
        </p:txBody>
      </p:sp>
      <p:sp>
        <p:nvSpPr>
          <p:cNvPr id="4" name="Content Placeholder 3"/>
          <p:cNvSpPr>
            <a:spLocks noGrp="1"/>
          </p:cNvSpPr>
          <p:nvPr>
            <p:ph idx="1"/>
          </p:nvPr>
        </p:nvSpPr>
        <p:spPr/>
        <p:txBody>
          <a:bodyPr/>
          <a:lstStyle/>
          <a:p>
            <a:r>
              <a:rPr lang="en-US" dirty="0" smtClean="0"/>
              <a:t>James Fagan L3 Manager since 10/2013</a:t>
            </a:r>
          </a:p>
          <a:p>
            <a:pPr marL="0" indent="0">
              <a:buNone/>
            </a:pPr>
            <a:r>
              <a:rPr lang="en-US" dirty="0"/>
              <a:t>	</a:t>
            </a:r>
            <a:r>
              <a:rPr lang="en-US" dirty="0" smtClean="0"/>
              <a:t>‒ Operations Specialist Sr – Fermilab – 30 yrs.</a:t>
            </a:r>
          </a:p>
          <a:p>
            <a:pPr marL="0" indent="0">
              <a:buNone/>
            </a:pPr>
            <a:r>
              <a:rPr lang="en-US" dirty="0"/>
              <a:t>	</a:t>
            </a:r>
            <a:r>
              <a:rPr lang="en-US" dirty="0" smtClean="0"/>
              <a:t>‒ Associate Department Head – DD&amp;OD</a:t>
            </a:r>
          </a:p>
          <a:p>
            <a:pPr marL="0" indent="0">
              <a:buNone/>
            </a:pPr>
            <a:r>
              <a:rPr lang="en-US" dirty="0"/>
              <a:t>	</a:t>
            </a:r>
            <a:r>
              <a:rPr lang="en-US" dirty="0" smtClean="0"/>
              <a:t>‒ NOvA L3 manager for PVC Extrusion Production</a:t>
            </a:r>
          </a:p>
          <a:p>
            <a:pPr marL="0" indent="0">
              <a:buNone/>
            </a:pPr>
            <a:r>
              <a:rPr lang="en-US" dirty="0"/>
              <a:t>	</a:t>
            </a:r>
            <a:r>
              <a:rPr lang="en-US" dirty="0" smtClean="0"/>
              <a:t>‒ ANL - 10 yrs.</a:t>
            </a:r>
          </a:p>
          <a:p>
            <a:pPr marL="0" indent="0">
              <a:buNone/>
            </a:pPr>
            <a:r>
              <a:rPr lang="en-US" dirty="0"/>
              <a:t>	</a:t>
            </a:r>
            <a:r>
              <a:rPr lang="en-US" dirty="0" smtClean="0"/>
              <a:t>‒ B.S. Industrial Technology</a:t>
            </a:r>
            <a:endParaRPr lang="en-US" dirty="0"/>
          </a:p>
        </p:txBody>
      </p:sp>
      <p:sp>
        <p:nvSpPr>
          <p:cNvPr id="3" name="Date Placeholder 2"/>
          <p:cNvSpPr>
            <a:spLocks noGrp="1"/>
          </p:cNvSpPr>
          <p:nvPr>
            <p:ph type="dt" sz="half" idx="10"/>
          </p:nvPr>
        </p:nvSpPr>
        <p:spPr/>
        <p:txBody>
          <a:bodyPr/>
          <a:lstStyle/>
          <a:p>
            <a:pPr>
              <a:defRPr/>
            </a:pPr>
            <a:r>
              <a:rPr lang="en-US" smtClean="0"/>
              <a:t>10/21/2014</a:t>
            </a:r>
            <a:endParaRPr lang="en-US" dirty="0"/>
          </a:p>
        </p:txBody>
      </p:sp>
    </p:spTree>
    <p:extLst>
      <p:ext uri="{BB962C8B-B14F-4D97-AF65-F5344CB8AC3E}">
        <p14:creationId xmlns:p14="http://schemas.microsoft.com/office/powerpoint/2010/main" val="31513311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ES&amp;H Issues</a:t>
            </a:r>
          </a:p>
        </p:txBody>
      </p:sp>
      <p:sp>
        <p:nvSpPr>
          <p:cNvPr id="3" name="Content Placeholder 2"/>
          <p:cNvSpPr>
            <a:spLocks noGrp="1"/>
          </p:cNvSpPr>
          <p:nvPr>
            <p:ph idx="1"/>
          </p:nvPr>
        </p:nvSpPr>
        <p:spPr/>
        <p:txBody>
          <a:bodyPr/>
          <a:lstStyle/>
          <a:p>
            <a:r>
              <a:rPr lang="en-US" dirty="0"/>
              <a:t>Worker Training</a:t>
            </a:r>
          </a:p>
          <a:p>
            <a:pPr lvl="1"/>
            <a:r>
              <a:rPr lang="en-US" dirty="0" smtClean="0"/>
              <a:t>Standard FNAL rigging procedures</a:t>
            </a:r>
            <a:endParaRPr lang="en-US" dirty="0"/>
          </a:p>
          <a:p>
            <a:pPr lvl="1"/>
            <a:r>
              <a:rPr lang="en-US" dirty="0"/>
              <a:t>Crane &amp; fork truck</a:t>
            </a:r>
          </a:p>
          <a:p>
            <a:pPr lvl="1"/>
            <a:r>
              <a:rPr lang="en-US" dirty="0"/>
              <a:t>Working at heights – fall protection</a:t>
            </a:r>
          </a:p>
          <a:p>
            <a:pPr marL="0" lvl="1" indent="0">
              <a:buNone/>
            </a:pPr>
            <a:r>
              <a:rPr lang="en-US" dirty="0"/>
              <a:t>•	</a:t>
            </a:r>
            <a:r>
              <a:rPr lang="en-US" sz="2400" dirty="0"/>
              <a:t>JHA &amp; Written Procedures</a:t>
            </a:r>
          </a:p>
          <a:p>
            <a:pPr marL="0" lvl="1" indent="0">
              <a:buNone/>
            </a:pPr>
            <a:r>
              <a:rPr lang="en-US" dirty="0"/>
              <a:t>	‒   Rigging modules</a:t>
            </a:r>
          </a:p>
          <a:p>
            <a:pPr marL="0" lvl="1" indent="0">
              <a:buNone/>
            </a:pPr>
            <a:r>
              <a:rPr lang="en-US" dirty="0"/>
              <a:t>	‒   Vacuum lifter</a:t>
            </a:r>
          </a:p>
          <a:p>
            <a:pPr marL="0" lvl="1" indent="0">
              <a:buNone/>
            </a:pPr>
            <a:r>
              <a:rPr lang="en-US" dirty="0"/>
              <a:t>•	ES&amp;H Reviews</a:t>
            </a:r>
          </a:p>
          <a:p>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20</a:t>
            </a:fld>
            <a:endParaRPr lang="en-US" dirty="0"/>
          </a:p>
        </p:txBody>
      </p:sp>
      <p:sp>
        <p:nvSpPr>
          <p:cNvPr id="8" name="Footer Placeholder 3"/>
          <p:cNvSpPr>
            <a:spLocks noGrp="1"/>
          </p:cNvSpPr>
          <p:nvPr>
            <p:ph type="ftr" sz="quarter" idx="11"/>
          </p:nvPr>
        </p:nvSpPr>
        <p:spPr>
          <a:xfrm>
            <a:off x="806450" y="6515100"/>
            <a:ext cx="7388860" cy="241300"/>
          </a:xfrm>
        </p:spPr>
        <p:txBody>
          <a:bodyPr/>
          <a:lstStyle/>
          <a:p>
            <a:r>
              <a:rPr lang="en-US" smtClean="0"/>
              <a:t>CD-2/3b Review – Cosmic Ray Veto:  8.8 Detector Assembly &amp; Installation</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Tree>
    <p:extLst>
      <p:ext uri="{BB962C8B-B14F-4D97-AF65-F5344CB8AC3E}">
        <p14:creationId xmlns:p14="http://schemas.microsoft.com/office/powerpoint/2010/main" val="36918289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Integration and Interfaces</a:t>
            </a:r>
          </a:p>
        </p:txBody>
      </p:sp>
      <p:sp>
        <p:nvSpPr>
          <p:cNvPr id="3" name="Content Placeholder 2"/>
          <p:cNvSpPr>
            <a:spLocks noGrp="1"/>
          </p:cNvSpPr>
          <p:nvPr>
            <p:ph idx="1"/>
          </p:nvPr>
        </p:nvSpPr>
        <p:spPr/>
        <p:txBody>
          <a:bodyPr/>
          <a:lstStyle/>
          <a:p>
            <a:r>
              <a:rPr lang="en-US" sz="2200" dirty="0" smtClean="0"/>
              <a:t>CRV interfaces to the </a:t>
            </a:r>
            <a:r>
              <a:rPr lang="en-US" sz="2200" dirty="0"/>
              <a:t>neutron </a:t>
            </a:r>
            <a:r>
              <a:rPr lang="en-US" sz="2200" dirty="0" smtClean="0"/>
              <a:t>shielding and movable end-cap</a:t>
            </a:r>
          </a:p>
          <a:p>
            <a:r>
              <a:rPr lang="en-US" sz="2200" dirty="0" smtClean="0"/>
              <a:t>Participation </a:t>
            </a:r>
            <a:r>
              <a:rPr lang="en-US" sz="2200" dirty="0"/>
              <a:t>in bi-weekly integration meetings</a:t>
            </a:r>
          </a:p>
          <a:p>
            <a:r>
              <a:rPr lang="en-US" sz="2200" dirty="0"/>
              <a:t>Formal sign-off between owners of all external interfaces as part of final design </a:t>
            </a:r>
            <a:r>
              <a:rPr lang="en-US" sz="2200" dirty="0" smtClean="0"/>
              <a:t>requirements</a:t>
            </a:r>
            <a:endParaRPr lang="en-US" sz="2200" dirty="0"/>
          </a:p>
          <a:p>
            <a:r>
              <a:rPr lang="en-US" sz="2200" dirty="0"/>
              <a:t>Interfaces understood and under </a:t>
            </a:r>
            <a:r>
              <a:rPr lang="en-US" sz="2200" dirty="0" smtClean="0"/>
              <a:t>control </a:t>
            </a:r>
          </a:p>
          <a:p>
            <a:pPr lvl="1"/>
            <a:r>
              <a:rPr lang="en-US" sz="2000" dirty="0" smtClean="0"/>
              <a:t>Reference DocDB 1551</a:t>
            </a:r>
            <a:endParaRPr lang="en-US" sz="2000" dirty="0"/>
          </a:p>
          <a:p>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21</a:t>
            </a:fld>
            <a:endParaRPr lang="en-US" dirty="0"/>
          </a:p>
        </p:txBody>
      </p:sp>
      <p:sp>
        <p:nvSpPr>
          <p:cNvPr id="8" name="Footer Placeholder 3"/>
          <p:cNvSpPr>
            <a:spLocks noGrp="1"/>
          </p:cNvSpPr>
          <p:nvPr>
            <p:ph type="ftr" sz="quarter" idx="11"/>
          </p:nvPr>
        </p:nvSpPr>
        <p:spPr>
          <a:xfrm>
            <a:off x="806450" y="6515100"/>
            <a:ext cx="7388860" cy="241300"/>
          </a:xfrm>
        </p:spPr>
        <p:txBody>
          <a:bodyPr/>
          <a:lstStyle/>
          <a:p>
            <a:r>
              <a:rPr lang="en-US" smtClean="0"/>
              <a:t>CD-2/3b Review – Cosmic Ray Veto:  8.8 Detector Assembly &amp; Installation</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Tree>
    <p:extLst>
      <p:ext uri="{BB962C8B-B14F-4D97-AF65-F5344CB8AC3E}">
        <p14:creationId xmlns:p14="http://schemas.microsoft.com/office/powerpoint/2010/main" val="27603468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8.8 Detector Assembly &amp; Installation</a:t>
            </a:r>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22</a:t>
            </a:fld>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22746123"/>
              </p:ext>
            </p:extLst>
          </p:nvPr>
        </p:nvGraphicFramePr>
        <p:xfrm>
          <a:off x="228600" y="2298686"/>
          <a:ext cx="8672512" cy="2476528"/>
        </p:xfrm>
        <a:graphic>
          <a:graphicData uri="http://schemas.openxmlformats.org/drawingml/2006/table">
            <a:tbl>
              <a:tblPr/>
              <a:tblGrid>
                <a:gridCol w="3563705"/>
                <a:gridCol w="797472"/>
                <a:gridCol w="772551"/>
                <a:gridCol w="722709"/>
                <a:gridCol w="1009301"/>
                <a:gridCol w="996841"/>
                <a:gridCol w="809933"/>
              </a:tblGrid>
              <a:tr h="261671">
                <a:tc>
                  <a:txBody>
                    <a:bodyPr/>
                    <a:lstStyle/>
                    <a:p>
                      <a:pPr algn="l" rtl="0" fontAlgn="b"/>
                      <a:r>
                        <a:rPr lang="en-US" sz="1200" b="0" i="0" u="none" strike="noStrike" dirty="0">
                          <a:solidFill>
                            <a:srgbClr val="404040"/>
                          </a:solidFill>
                          <a:effectLst/>
                          <a:latin typeface="Microsoft Sans Serif"/>
                        </a:rPr>
                        <a:t> </a:t>
                      </a:r>
                    </a:p>
                  </a:txBody>
                  <a:tcPr marL="9345" marR="9345" marT="934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gridSpan="3">
                  <a:txBody>
                    <a:bodyPr/>
                    <a:lstStyle/>
                    <a:p>
                      <a:pPr algn="ctr" rtl="0" fontAlgn="ctr"/>
                      <a:r>
                        <a:rPr lang="en-US" sz="1200" b="1" i="0" u="none" strike="noStrike" dirty="0">
                          <a:solidFill>
                            <a:srgbClr val="FFFFFF"/>
                          </a:solidFill>
                          <a:effectLst/>
                          <a:latin typeface="Arial"/>
                        </a:rPr>
                        <a:t>Base Cost (AY K$)</a:t>
                      </a: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hMerge="1">
                  <a:txBody>
                    <a:bodyPr/>
                    <a:lstStyle/>
                    <a:p>
                      <a:endParaRPr lang="en-US"/>
                    </a:p>
                  </a:txBody>
                  <a:tcPr/>
                </a:tc>
                <a:tc hMerge="1">
                  <a:txBody>
                    <a:bodyPr/>
                    <a:lstStyle/>
                    <a:p>
                      <a:endParaRPr lang="en-US"/>
                    </a:p>
                  </a:txBody>
                  <a:tcPr/>
                </a:tc>
                <a:tc>
                  <a:txBody>
                    <a:bodyPr/>
                    <a:lstStyle/>
                    <a:p>
                      <a:pPr algn="ctr" rtl="0" fontAlgn="ctr"/>
                      <a:r>
                        <a:rPr lang="en-US" sz="1200" b="0" i="0" u="none" strike="noStrike" dirty="0">
                          <a:solidFill>
                            <a:srgbClr val="FFFFFF"/>
                          </a:solidFill>
                          <a:effectLst/>
                          <a:latin typeface="Arial"/>
                        </a:rPr>
                        <a:t> </a:t>
                      </a: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l" rtl="0" fontAlgn="ctr"/>
                      <a:r>
                        <a:rPr lang="en-US" sz="1200" b="0" i="0" u="none" strike="noStrike" dirty="0">
                          <a:solidFill>
                            <a:srgbClr val="FFFFFF"/>
                          </a:solidFill>
                          <a:effectLst/>
                          <a:latin typeface="Arial"/>
                        </a:rPr>
                        <a:t> </a:t>
                      </a:r>
                    </a:p>
                  </a:txBody>
                  <a:tcPr marL="9345" marR="9345" marT="9345"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l" rtl="0" fontAlgn="ctr"/>
                      <a:r>
                        <a:rPr lang="en-US" sz="1200" b="0" i="0" u="none" strike="noStrike" dirty="0">
                          <a:solidFill>
                            <a:srgbClr val="FFFFFF"/>
                          </a:solidFill>
                          <a:effectLst/>
                          <a:latin typeface="Arial"/>
                        </a:rPr>
                        <a:t> </a:t>
                      </a:r>
                    </a:p>
                  </a:txBody>
                  <a:tcPr marL="9345" marR="9345" marT="9345"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r>
              <a:tr h="859775">
                <a:tc>
                  <a:txBody>
                    <a:bodyPr/>
                    <a:lstStyle/>
                    <a:p>
                      <a:pPr algn="l" rtl="0" fontAlgn="b"/>
                      <a:r>
                        <a:rPr lang="en-US" sz="1200" b="0" i="0" u="none" strike="noStrike" dirty="0">
                          <a:solidFill>
                            <a:srgbClr val="404040"/>
                          </a:solidFill>
                          <a:effectLst/>
                          <a:latin typeface="Microsoft Sans Serif"/>
                        </a:rPr>
                        <a:t> </a:t>
                      </a:r>
                    </a:p>
                  </a:txBody>
                  <a:tcPr marL="9345" marR="9345" marT="934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rtl="0" fontAlgn="ctr"/>
                      <a:r>
                        <a:rPr lang="en-US" sz="1200" b="0" i="0" u="none" strike="noStrike" dirty="0">
                          <a:solidFill>
                            <a:srgbClr val="FFFFFF"/>
                          </a:solidFill>
                          <a:effectLst/>
                          <a:latin typeface="Arial"/>
                        </a:rPr>
                        <a:t>M&amp;S</a:t>
                      </a: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rtl="0" fontAlgn="ctr"/>
                      <a:r>
                        <a:rPr lang="en-US" sz="1200" b="0" i="0" u="none" strike="noStrike" dirty="0">
                          <a:solidFill>
                            <a:srgbClr val="FFFFFF"/>
                          </a:solidFill>
                          <a:effectLst/>
                          <a:latin typeface="Arial"/>
                        </a:rPr>
                        <a:t>Labor</a:t>
                      </a: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rtl="0" fontAlgn="ctr"/>
                      <a:r>
                        <a:rPr lang="en-US" sz="1200" b="0" i="0" u="none" strike="noStrike" dirty="0">
                          <a:solidFill>
                            <a:srgbClr val="FFFFFF"/>
                          </a:solidFill>
                          <a:effectLst/>
                          <a:latin typeface="Arial"/>
                        </a:rPr>
                        <a:t>Total</a:t>
                      </a: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rtl="0" fontAlgn="ctr"/>
                      <a:r>
                        <a:rPr lang="en-US" sz="1200" b="0" i="0" u="none" strike="noStrike" dirty="0">
                          <a:solidFill>
                            <a:srgbClr val="FFFFFF"/>
                          </a:solidFill>
                          <a:effectLst/>
                          <a:latin typeface="Arial"/>
                        </a:rPr>
                        <a:t>Uncertainty (on remaining budget)</a:t>
                      </a: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rtl="0" fontAlgn="ctr"/>
                      <a:r>
                        <a:rPr lang="en-US" sz="1200" b="0" i="0" u="none" strike="noStrike" dirty="0">
                          <a:solidFill>
                            <a:srgbClr val="FFFFFF"/>
                          </a:solidFill>
                          <a:effectLst/>
                          <a:latin typeface="Arial"/>
                        </a:rPr>
                        <a:t>% Contingency (on remaining budget)</a:t>
                      </a: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rtl="0" fontAlgn="ctr"/>
                      <a:r>
                        <a:rPr lang="en-US" sz="1200" b="0" i="0" u="none" strike="noStrike" dirty="0">
                          <a:solidFill>
                            <a:srgbClr val="FFFFFF"/>
                          </a:solidFill>
                          <a:effectLst/>
                          <a:latin typeface="Arial"/>
                        </a:rPr>
                        <a:t>Total Cost</a:t>
                      </a: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r>
              <a:tr h="261671">
                <a:tc>
                  <a:txBody>
                    <a:bodyPr/>
                    <a:lstStyle/>
                    <a:p>
                      <a:pPr algn="l" rtl="0" fontAlgn="ctr"/>
                      <a:r>
                        <a:rPr lang="en-US" sz="1200" b="0" i="0" u="none" strike="noStrike" dirty="0">
                          <a:solidFill>
                            <a:srgbClr val="404040"/>
                          </a:solidFill>
                          <a:effectLst/>
                          <a:latin typeface="Microsoft Sans Serif"/>
                        </a:rPr>
                        <a:t>475.08.08.01 Test installation</a:t>
                      </a: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rtl="0" fontAlgn="ctr"/>
                      <a:r>
                        <a:rPr lang="en-US" sz="1200" b="0" i="0" u="none" strike="noStrike" dirty="0">
                          <a:solidFill>
                            <a:srgbClr val="404040"/>
                          </a:solidFill>
                          <a:effectLst/>
                          <a:latin typeface="Microsoft Sans Serif"/>
                        </a:rPr>
                        <a:t> </a:t>
                      </a: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rtl="0" fontAlgn="ctr"/>
                      <a:r>
                        <a:rPr lang="en-US" sz="1200" b="0" i="0" u="none" strike="noStrike" dirty="0">
                          <a:solidFill>
                            <a:srgbClr val="404040"/>
                          </a:solidFill>
                          <a:effectLst/>
                          <a:latin typeface="Microsoft Sans Serif"/>
                        </a:rPr>
                        <a:t>21</a:t>
                      </a: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rtl="0" fontAlgn="ctr"/>
                      <a:r>
                        <a:rPr lang="en-US" sz="1200" b="0" i="0" u="none" strike="noStrike" dirty="0">
                          <a:solidFill>
                            <a:srgbClr val="404040"/>
                          </a:solidFill>
                          <a:effectLst/>
                          <a:latin typeface="Microsoft Sans Serif"/>
                        </a:rPr>
                        <a:t>21</a:t>
                      </a: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rtl="0" fontAlgn="ctr"/>
                      <a:r>
                        <a:rPr lang="en-US" sz="1200" b="0" i="0" u="none" strike="noStrike" dirty="0">
                          <a:solidFill>
                            <a:srgbClr val="404040"/>
                          </a:solidFill>
                          <a:effectLst/>
                          <a:latin typeface="Microsoft Sans Serif"/>
                        </a:rPr>
                        <a:t>7</a:t>
                      </a: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rtl="0" fontAlgn="ctr"/>
                      <a:r>
                        <a:rPr lang="en-US" sz="1200" b="0" i="0" u="none" strike="noStrike" dirty="0">
                          <a:solidFill>
                            <a:srgbClr val="404040"/>
                          </a:solidFill>
                          <a:effectLst/>
                          <a:latin typeface="Microsoft Sans Serif"/>
                        </a:rPr>
                        <a:t>35%</a:t>
                      </a: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rtl="0" fontAlgn="ctr"/>
                      <a:r>
                        <a:rPr lang="en-US" sz="1200" b="0" i="0" u="none" strike="noStrike" dirty="0">
                          <a:solidFill>
                            <a:srgbClr val="404040"/>
                          </a:solidFill>
                          <a:effectLst/>
                          <a:latin typeface="Microsoft Sans Serif"/>
                        </a:rPr>
                        <a:t>28</a:t>
                      </a: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r h="261671">
                <a:tc>
                  <a:txBody>
                    <a:bodyPr/>
                    <a:lstStyle/>
                    <a:p>
                      <a:pPr algn="l" rtl="0" fontAlgn="ctr"/>
                      <a:r>
                        <a:rPr lang="en-US" sz="1200" b="0" i="0" u="none" strike="noStrike" dirty="0">
                          <a:solidFill>
                            <a:srgbClr val="404040"/>
                          </a:solidFill>
                          <a:effectLst/>
                          <a:latin typeface="Microsoft Sans Serif"/>
                        </a:rPr>
                        <a:t>475.08.08.02 Receive Production Modules at FNAL</a:t>
                      </a: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rtl="0" fontAlgn="ctr"/>
                      <a:r>
                        <a:rPr lang="en-US" sz="1200" b="0" i="0" u="none" strike="noStrike" dirty="0">
                          <a:solidFill>
                            <a:srgbClr val="404040"/>
                          </a:solidFill>
                          <a:effectLst/>
                          <a:latin typeface="Microsoft Sans Serif"/>
                        </a:rPr>
                        <a:t> </a:t>
                      </a: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rtl="0" fontAlgn="ctr"/>
                      <a:r>
                        <a:rPr lang="en-US" sz="1200" b="0" i="0" u="none" strike="noStrike" dirty="0">
                          <a:solidFill>
                            <a:srgbClr val="404040"/>
                          </a:solidFill>
                          <a:effectLst/>
                          <a:latin typeface="Microsoft Sans Serif"/>
                        </a:rPr>
                        <a:t>18</a:t>
                      </a: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rtl="0" fontAlgn="ctr"/>
                      <a:r>
                        <a:rPr lang="en-US" sz="1200" b="0" i="0" u="none" strike="noStrike" dirty="0">
                          <a:solidFill>
                            <a:srgbClr val="404040"/>
                          </a:solidFill>
                          <a:effectLst/>
                          <a:latin typeface="Microsoft Sans Serif"/>
                        </a:rPr>
                        <a:t>18</a:t>
                      </a: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rtl="0" fontAlgn="ctr"/>
                      <a:r>
                        <a:rPr lang="en-US" sz="1200" b="0" i="0" u="none" strike="noStrike" dirty="0">
                          <a:solidFill>
                            <a:srgbClr val="404040"/>
                          </a:solidFill>
                          <a:effectLst/>
                          <a:latin typeface="Microsoft Sans Serif"/>
                        </a:rPr>
                        <a:t>6</a:t>
                      </a: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rtl="0" fontAlgn="ctr"/>
                      <a:r>
                        <a:rPr lang="en-US" sz="1200" b="0" i="0" u="none" strike="noStrike" dirty="0">
                          <a:solidFill>
                            <a:srgbClr val="404040"/>
                          </a:solidFill>
                          <a:effectLst/>
                          <a:latin typeface="Microsoft Sans Serif"/>
                        </a:rPr>
                        <a:t>35%</a:t>
                      </a: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rtl="0" fontAlgn="ctr"/>
                      <a:r>
                        <a:rPr lang="en-US" sz="1200" b="0" i="0" u="none" strike="noStrike" dirty="0">
                          <a:solidFill>
                            <a:srgbClr val="404040"/>
                          </a:solidFill>
                          <a:effectLst/>
                          <a:latin typeface="Microsoft Sans Serif"/>
                        </a:rPr>
                        <a:t>24</a:t>
                      </a: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r h="261671">
                <a:tc>
                  <a:txBody>
                    <a:bodyPr/>
                    <a:lstStyle/>
                    <a:p>
                      <a:pPr algn="l" rtl="0" fontAlgn="ctr"/>
                      <a:r>
                        <a:rPr lang="en-US" sz="1200" b="0" i="0" u="none" strike="noStrike" dirty="0">
                          <a:solidFill>
                            <a:srgbClr val="404040"/>
                          </a:solidFill>
                          <a:effectLst/>
                          <a:latin typeface="Microsoft Sans Serif"/>
                        </a:rPr>
                        <a:t>475.08.08.03 Cosmic Ray Test Stand</a:t>
                      </a: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rtl="0" fontAlgn="ctr"/>
                      <a:r>
                        <a:rPr lang="en-US" sz="1200" b="0" i="0" u="none" strike="noStrike" dirty="0">
                          <a:solidFill>
                            <a:srgbClr val="404040"/>
                          </a:solidFill>
                          <a:effectLst/>
                          <a:latin typeface="Microsoft Sans Serif"/>
                        </a:rPr>
                        <a:t>4</a:t>
                      </a: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rtl="0" fontAlgn="ctr"/>
                      <a:r>
                        <a:rPr lang="en-US" sz="1200" b="0" i="0" u="none" strike="noStrike" dirty="0">
                          <a:solidFill>
                            <a:srgbClr val="404040"/>
                          </a:solidFill>
                          <a:effectLst/>
                          <a:latin typeface="Microsoft Sans Serif"/>
                        </a:rPr>
                        <a:t>32</a:t>
                      </a: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rtl="0" fontAlgn="ctr"/>
                      <a:r>
                        <a:rPr lang="en-US" sz="1200" b="0" i="0" u="none" strike="noStrike" dirty="0">
                          <a:solidFill>
                            <a:srgbClr val="404040"/>
                          </a:solidFill>
                          <a:effectLst/>
                          <a:latin typeface="Microsoft Sans Serif"/>
                        </a:rPr>
                        <a:t>36</a:t>
                      </a: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rtl="0" fontAlgn="ctr"/>
                      <a:r>
                        <a:rPr lang="en-US" sz="1200" b="0" i="0" u="none" strike="noStrike" dirty="0">
                          <a:solidFill>
                            <a:srgbClr val="404040"/>
                          </a:solidFill>
                          <a:effectLst/>
                          <a:latin typeface="Microsoft Sans Serif"/>
                        </a:rPr>
                        <a:t>11</a:t>
                      </a: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rtl="0" fontAlgn="ctr"/>
                      <a:r>
                        <a:rPr lang="en-US" sz="1200" b="0" i="0" u="none" strike="noStrike" dirty="0">
                          <a:solidFill>
                            <a:srgbClr val="404040"/>
                          </a:solidFill>
                          <a:effectLst/>
                          <a:latin typeface="Microsoft Sans Serif"/>
                        </a:rPr>
                        <a:t>80%</a:t>
                      </a: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rtl="0" fontAlgn="ctr"/>
                      <a:r>
                        <a:rPr lang="en-US" sz="1200" b="0" i="0" u="none" strike="noStrike" dirty="0">
                          <a:solidFill>
                            <a:srgbClr val="404040"/>
                          </a:solidFill>
                          <a:effectLst/>
                          <a:latin typeface="Microsoft Sans Serif"/>
                        </a:rPr>
                        <a:t>47</a:t>
                      </a: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r h="308398">
                <a:tc>
                  <a:txBody>
                    <a:bodyPr/>
                    <a:lstStyle/>
                    <a:p>
                      <a:pPr algn="l" rtl="0" fontAlgn="ctr"/>
                      <a:r>
                        <a:rPr lang="en-US" sz="1200" b="0" i="0" u="none" strike="noStrike" dirty="0">
                          <a:solidFill>
                            <a:srgbClr val="404040"/>
                          </a:solidFill>
                          <a:effectLst/>
                          <a:latin typeface="Microsoft Sans Serif"/>
                        </a:rPr>
                        <a:t>475.08.08.04 Module Support Structure</a:t>
                      </a: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rtl="0" fontAlgn="ctr"/>
                      <a:r>
                        <a:rPr lang="en-US" sz="1200" b="0" i="0" u="none" strike="noStrike" dirty="0">
                          <a:solidFill>
                            <a:srgbClr val="404040"/>
                          </a:solidFill>
                          <a:effectLst/>
                          <a:latin typeface="Microsoft Sans Serif"/>
                        </a:rPr>
                        <a:t>123</a:t>
                      </a: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rtl="0" fontAlgn="ctr"/>
                      <a:r>
                        <a:rPr lang="en-US" sz="1200" b="0" i="0" u="none" strike="noStrike" dirty="0">
                          <a:solidFill>
                            <a:srgbClr val="404040"/>
                          </a:solidFill>
                          <a:effectLst/>
                          <a:latin typeface="Microsoft Sans Serif"/>
                        </a:rPr>
                        <a:t>10</a:t>
                      </a: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rtl="0" fontAlgn="ctr"/>
                      <a:r>
                        <a:rPr lang="en-US" sz="1200" b="0" i="0" u="none" strike="noStrike" dirty="0">
                          <a:solidFill>
                            <a:srgbClr val="404040"/>
                          </a:solidFill>
                          <a:effectLst/>
                          <a:latin typeface="Microsoft Sans Serif"/>
                        </a:rPr>
                        <a:t>133</a:t>
                      </a: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rtl="0" fontAlgn="ctr"/>
                      <a:r>
                        <a:rPr lang="en-US" sz="1200" b="0" i="0" u="none" strike="noStrike" dirty="0">
                          <a:solidFill>
                            <a:srgbClr val="404040"/>
                          </a:solidFill>
                          <a:effectLst/>
                          <a:latin typeface="Microsoft Sans Serif"/>
                        </a:rPr>
                        <a:t>40</a:t>
                      </a: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rtl="0" fontAlgn="ctr"/>
                      <a:r>
                        <a:rPr lang="en-US" sz="1200" b="0" i="0" u="none" strike="noStrike" dirty="0" smtClean="0">
                          <a:solidFill>
                            <a:srgbClr val="404040"/>
                          </a:solidFill>
                          <a:effectLst/>
                          <a:latin typeface="Microsoft Sans Serif"/>
                        </a:rPr>
                        <a:t>30%</a:t>
                      </a:r>
                      <a:endParaRPr lang="en-US" sz="1200" b="0" i="0" u="none" strike="noStrike" dirty="0">
                        <a:solidFill>
                          <a:srgbClr val="404040"/>
                        </a:solidFill>
                        <a:effectLst/>
                        <a:latin typeface="Microsoft Sans Serif"/>
                      </a:endParaRP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rtl="0" fontAlgn="ctr"/>
                      <a:r>
                        <a:rPr lang="en-US" sz="1200" b="0" i="0" u="none" strike="noStrike" dirty="0">
                          <a:solidFill>
                            <a:srgbClr val="404040"/>
                          </a:solidFill>
                          <a:effectLst/>
                          <a:latin typeface="Microsoft Sans Serif"/>
                        </a:rPr>
                        <a:t>173</a:t>
                      </a: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r h="261671">
                <a:tc>
                  <a:txBody>
                    <a:bodyPr/>
                    <a:lstStyle/>
                    <a:p>
                      <a:pPr algn="l" rtl="0" fontAlgn="ctr"/>
                      <a:r>
                        <a:rPr lang="en-US" sz="1200" b="0" i="0" u="none" strike="noStrike" dirty="0">
                          <a:solidFill>
                            <a:srgbClr val="404040"/>
                          </a:solidFill>
                          <a:effectLst/>
                          <a:latin typeface="Microsoft Sans Serif"/>
                        </a:rPr>
                        <a:t>Grand </a:t>
                      </a:r>
                      <a:r>
                        <a:rPr lang="en-US" sz="1200" b="0" i="0" u="none" strike="noStrike" dirty="0" smtClean="0">
                          <a:solidFill>
                            <a:srgbClr val="404040"/>
                          </a:solidFill>
                          <a:effectLst/>
                          <a:latin typeface="Microsoft Sans Serif"/>
                        </a:rPr>
                        <a:t>Total  Detector</a:t>
                      </a:r>
                      <a:r>
                        <a:rPr lang="en-US" sz="1200" b="0" i="0" u="none" strike="noStrike" baseline="0" dirty="0" smtClean="0">
                          <a:solidFill>
                            <a:srgbClr val="404040"/>
                          </a:solidFill>
                          <a:effectLst/>
                          <a:latin typeface="Microsoft Sans Serif"/>
                        </a:rPr>
                        <a:t> Assembly &amp; Installation</a:t>
                      </a:r>
                      <a:endParaRPr lang="en-US" sz="1200" b="0" i="0" u="none" strike="noStrike" dirty="0">
                        <a:solidFill>
                          <a:srgbClr val="404040"/>
                        </a:solidFill>
                        <a:effectLst/>
                        <a:latin typeface="Microsoft Sans Serif"/>
                      </a:endParaRP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rtl="0" fontAlgn="ctr"/>
                      <a:r>
                        <a:rPr lang="en-US" sz="1200" b="0" i="0" u="none" strike="noStrike" dirty="0">
                          <a:solidFill>
                            <a:srgbClr val="404040"/>
                          </a:solidFill>
                          <a:effectLst/>
                          <a:latin typeface="Microsoft Sans Serif"/>
                        </a:rPr>
                        <a:t>127</a:t>
                      </a: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rtl="0" fontAlgn="ctr"/>
                      <a:r>
                        <a:rPr lang="en-US" sz="1200" b="0" i="0" u="none" strike="noStrike" dirty="0">
                          <a:solidFill>
                            <a:srgbClr val="404040"/>
                          </a:solidFill>
                          <a:effectLst/>
                          <a:latin typeface="Microsoft Sans Serif"/>
                        </a:rPr>
                        <a:t>81</a:t>
                      </a: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rtl="0" fontAlgn="ctr"/>
                      <a:r>
                        <a:rPr lang="en-US" sz="1200" b="0" i="0" u="none" strike="noStrike" dirty="0">
                          <a:solidFill>
                            <a:srgbClr val="404040"/>
                          </a:solidFill>
                          <a:effectLst/>
                          <a:latin typeface="Microsoft Sans Serif"/>
                        </a:rPr>
                        <a:t>208</a:t>
                      </a: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rtl="0" fontAlgn="ctr"/>
                      <a:r>
                        <a:rPr lang="en-US" sz="1200" b="0" i="0" u="none" strike="noStrike" dirty="0">
                          <a:solidFill>
                            <a:srgbClr val="404040"/>
                          </a:solidFill>
                          <a:effectLst/>
                          <a:latin typeface="Microsoft Sans Serif"/>
                        </a:rPr>
                        <a:t>64</a:t>
                      </a: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rtl="0" fontAlgn="ctr"/>
                      <a:r>
                        <a:rPr lang="en-US" sz="1200" b="0" i="0" u="none" strike="noStrike" dirty="0">
                          <a:solidFill>
                            <a:srgbClr val="404040"/>
                          </a:solidFill>
                          <a:effectLst/>
                          <a:latin typeface="Microsoft Sans Serif"/>
                        </a:rPr>
                        <a:t>35%</a:t>
                      </a: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rtl="0" fontAlgn="ctr"/>
                      <a:r>
                        <a:rPr lang="en-US" sz="1200" b="0" i="0" u="none" strike="noStrike" dirty="0">
                          <a:solidFill>
                            <a:srgbClr val="404040"/>
                          </a:solidFill>
                          <a:effectLst/>
                          <a:latin typeface="Microsoft Sans Serif"/>
                        </a:rPr>
                        <a:t>273</a:t>
                      </a:r>
                    </a:p>
                  </a:txBody>
                  <a:tcPr marL="9345" marR="9345" marT="9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bl>
          </a:graphicData>
        </a:graphic>
      </p:graphicFrame>
      <p:sp>
        <p:nvSpPr>
          <p:cNvPr id="13" name="Footer Placeholder 3"/>
          <p:cNvSpPr>
            <a:spLocks noGrp="1"/>
          </p:cNvSpPr>
          <p:nvPr>
            <p:ph type="ftr" sz="quarter" idx="11"/>
          </p:nvPr>
        </p:nvSpPr>
        <p:spPr>
          <a:xfrm>
            <a:off x="806450" y="6515100"/>
            <a:ext cx="7388860" cy="241300"/>
          </a:xfrm>
        </p:spPr>
        <p:txBody>
          <a:bodyPr/>
          <a:lstStyle/>
          <a:p>
            <a:r>
              <a:rPr lang="en-US" smtClean="0"/>
              <a:t>CD-2/3b Review – Cosmic Ray Veto:  8.8 Detector Assembly &amp; Installation</a:t>
            </a:r>
            <a:endParaRPr lang="en-US" dirty="0"/>
          </a:p>
        </p:txBody>
      </p:sp>
      <p:sp>
        <p:nvSpPr>
          <p:cNvPr id="3" name="Date Placeholder 2"/>
          <p:cNvSpPr>
            <a:spLocks noGrp="1"/>
          </p:cNvSpPr>
          <p:nvPr>
            <p:ph type="dt" sz="half" idx="10"/>
          </p:nvPr>
        </p:nvSpPr>
        <p:spPr/>
        <p:txBody>
          <a:bodyPr/>
          <a:lstStyle/>
          <a:p>
            <a:pPr>
              <a:defRPr/>
            </a:pPr>
            <a:r>
              <a:rPr lang="en-US" smtClean="0"/>
              <a:t>10/21/2014</a:t>
            </a:r>
            <a:endParaRPr lang="en-US" dirty="0"/>
          </a:p>
        </p:txBody>
      </p:sp>
    </p:spTree>
    <p:extLst>
      <p:ext uri="{BB962C8B-B14F-4D97-AF65-F5344CB8AC3E}">
        <p14:creationId xmlns:p14="http://schemas.microsoft.com/office/powerpoint/2010/main" val="3668871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WBS </a:t>
            </a:r>
            <a:r>
              <a:rPr lang="en-US" dirty="0"/>
              <a:t>Breakdown Base cost in AY K$</a:t>
            </a:r>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23</a:t>
            </a:fld>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384985632"/>
              </p:ext>
            </p:extLst>
          </p:nvPr>
        </p:nvGraphicFramePr>
        <p:xfrm>
          <a:off x="228600" y="1042988"/>
          <a:ext cx="8672513" cy="4987925"/>
        </p:xfrm>
        <a:graphic>
          <a:graphicData uri="http://schemas.openxmlformats.org/drawingml/2006/chart">
            <c:chart xmlns:c="http://schemas.openxmlformats.org/drawingml/2006/chart" xmlns:r="http://schemas.openxmlformats.org/officeDocument/2006/relationships" r:id="rId2"/>
          </a:graphicData>
        </a:graphic>
      </p:graphicFrame>
      <p:sp>
        <p:nvSpPr>
          <p:cNvPr id="7" name="Footer Placeholder 3"/>
          <p:cNvSpPr>
            <a:spLocks noGrp="1"/>
          </p:cNvSpPr>
          <p:nvPr>
            <p:ph type="ftr" sz="quarter" idx="11"/>
          </p:nvPr>
        </p:nvSpPr>
        <p:spPr>
          <a:xfrm>
            <a:off x="806450" y="6515100"/>
            <a:ext cx="7388860" cy="241300"/>
          </a:xfrm>
        </p:spPr>
        <p:txBody>
          <a:bodyPr/>
          <a:lstStyle/>
          <a:p>
            <a:r>
              <a:rPr lang="en-US" smtClean="0"/>
              <a:t>CD-2/3b Review – Cosmic Ray Veto:  8.8 Detector Assembly &amp; Installation</a:t>
            </a:r>
            <a:endParaRPr lang="en-US" dirty="0"/>
          </a:p>
        </p:txBody>
      </p:sp>
      <p:sp>
        <p:nvSpPr>
          <p:cNvPr id="3" name="Date Placeholder 2"/>
          <p:cNvSpPr>
            <a:spLocks noGrp="1"/>
          </p:cNvSpPr>
          <p:nvPr>
            <p:ph type="dt" sz="half" idx="10"/>
          </p:nvPr>
        </p:nvSpPr>
        <p:spPr/>
        <p:txBody>
          <a:bodyPr/>
          <a:lstStyle/>
          <a:p>
            <a:pPr>
              <a:defRPr/>
            </a:pPr>
            <a:r>
              <a:rPr lang="en-US" smtClean="0"/>
              <a:t>10/21/2014</a:t>
            </a:r>
            <a:endParaRPr lang="en-US" dirty="0"/>
          </a:p>
        </p:txBody>
      </p:sp>
    </p:spTree>
    <p:extLst>
      <p:ext uri="{BB962C8B-B14F-4D97-AF65-F5344CB8AC3E}">
        <p14:creationId xmlns:p14="http://schemas.microsoft.com/office/powerpoint/2010/main" val="35038354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 Type Base cost in AY K$</a:t>
            </a:r>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24</a:t>
            </a:fld>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422003102"/>
              </p:ext>
            </p:extLst>
          </p:nvPr>
        </p:nvGraphicFramePr>
        <p:xfrm>
          <a:off x="228600" y="1042988"/>
          <a:ext cx="8672513" cy="4987925"/>
        </p:xfrm>
        <a:graphic>
          <a:graphicData uri="http://schemas.openxmlformats.org/drawingml/2006/chart">
            <c:chart xmlns:c="http://schemas.openxmlformats.org/drawingml/2006/chart" xmlns:r="http://schemas.openxmlformats.org/officeDocument/2006/relationships" r:id="rId2"/>
          </a:graphicData>
        </a:graphic>
      </p:graphicFrame>
      <p:sp>
        <p:nvSpPr>
          <p:cNvPr id="7" name="Footer Placeholder 3"/>
          <p:cNvSpPr>
            <a:spLocks noGrp="1"/>
          </p:cNvSpPr>
          <p:nvPr>
            <p:ph type="ftr" sz="quarter" idx="11"/>
          </p:nvPr>
        </p:nvSpPr>
        <p:spPr>
          <a:xfrm>
            <a:off x="806450" y="6515100"/>
            <a:ext cx="7388860" cy="241300"/>
          </a:xfrm>
        </p:spPr>
        <p:txBody>
          <a:bodyPr/>
          <a:lstStyle/>
          <a:p>
            <a:r>
              <a:rPr lang="en-US" smtClean="0"/>
              <a:t>CD-2/3b Review – Cosmic Ray Veto:  8.8 Detector Assembly &amp; Installation</a:t>
            </a:r>
            <a:endParaRPr lang="en-US" dirty="0"/>
          </a:p>
        </p:txBody>
      </p:sp>
      <p:sp>
        <p:nvSpPr>
          <p:cNvPr id="3" name="Date Placeholder 2"/>
          <p:cNvSpPr>
            <a:spLocks noGrp="1"/>
          </p:cNvSpPr>
          <p:nvPr>
            <p:ph type="dt" sz="half" idx="10"/>
          </p:nvPr>
        </p:nvSpPr>
        <p:spPr/>
        <p:txBody>
          <a:bodyPr/>
          <a:lstStyle/>
          <a:p>
            <a:pPr>
              <a:defRPr/>
            </a:pPr>
            <a:r>
              <a:rPr lang="en-US" smtClean="0"/>
              <a:t>10/21/2014</a:t>
            </a:r>
            <a:endParaRPr lang="en-US" dirty="0"/>
          </a:p>
        </p:txBody>
      </p:sp>
    </p:spTree>
    <p:extLst>
      <p:ext uri="{BB962C8B-B14F-4D97-AF65-F5344CB8AC3E}">
        <p14:creationId xmlns:p14="http://schemas.microsoft.com/office/powerpoint/2010/main" val="26117258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Quality of Estimate Base cost in AY K$</a:t>
            </a:r>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25</a:t>
            </a:fld>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553033807"/>
              </p:ext>
            </p:extLst>
          </p:nvPr>
        </p:nvGraphicFramePr>
        <p:xfrm>
          <a:off x="228600" y="1042988"/>
          <a:ext cx="8672513" cy="4987925"/>
        </p:xfrm>
        <a:graphic>
          <a:graphicData uri="http://schemas.openxmlformats.org/drawingml/2006/chart">
            <c:chart xmlns:c="http://schemas.openxmlformats.org/drawingml/2006/chart" xmlns:r="http://schemas.openxmlformats.org/officeDocument/2006/relationships" r:id="rId2"/>
          </a:graphicData>
        </a:graphic>
      </p:graphicFrame>
      <p:sp>
        <p:nvSpPr>
          <p:cNvPr id="7" name="Footer Placeholder 3"/>
          <p:cNvSpPr>
            <a:spLocks noGrp="1"/>
          </p:cNvSpPr>
          <p:nvPr>
            <p:ph type="ftr" sz="quarter" idx="11"/>
          </p:nvPr>
        </p:nvSpPr>
        <p:spPr>
          <a:xfrm>
            <a:off x="806450" y="6515100"/>
            <a:ext cx="7388860" cy="241300"/>
          </a:xfrm>
        </p:spPr>
        <p:txBody>
          <a:bodyPr/>
          <a:lstStyle/>
          <a:p>
            <a:r>
              <a:rPr lang="en-US" smtClean="0"/>
              <a:t>CD-2/3b Review – Cosmic Ray Veto:  8.8 Detector Assembly &amp; Installation</a:t>
            </a:r>
            <a:endParaRPr lang="en-US" dirty="0"/>
          </a:p>
        </p:txBody>
      </p:sp>
      <p:sp>
        <p:nvSpPr>
          <p:cNvPr id="3" name="Date Placeholder 2"/>
          <p:cNvSpPr>
            <a:spLocks noGrp="1"/>
          </p:cNvSpPr>
          <p:nvPr>
            <p:ph type="dt" sz="half" idx="10"/>
          </p:nvPr>
        </p:nvSpPr>
        <p:spPr/>
        <p:txBody>
          <a:bodyPr/>
          <a:lstStyle/>
          <a:p>
            <a:pPr>
              <a:defRPr/>
            </a:pPr>
            <a:r>
              <a:rPr lang="en-US" smtClean="0"/>
              <a:t>10/21/2014</a:t>
            </a:r>
            <a:endParaRPr lang="en-US" dirty="0"/>
          </a:p>
        </p:txBody>
      </p:sp>
    </p:spTree>
    <p:extLst>
      <p:ext uri="{BB962C8B-B14F-4D97-AF65-F5344CB8AC3E}">
        <p14:creationId xmlns:p14="http://schemas.microsoft.com/office/powerpoint/2010/main" val="41919322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Labor/Material Breakdown</a:t>
            </a:r>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26</a:t>
            </a:fld>
            <a:endParaRPr lang="en-US"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2875380747"/>
              </p:ext>
            </p:extLst>
          </p:nvPr>
        </p:nvGraphicFramePr>
        <p:xfrm>
          <a:off x="228600" y="745404"/>
          <a:ext cx="8672513" cy="5136920"/>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p:cNvSpPr txBox="1"/>
          <p:nvPr/>
        </p:nvSpPr>
        <p:spPr>
          <a:xfrm>
            <a:off x="806450" y="5882324"/>
            <a:ext cx="7663180" cy="307777"/>
          </a:xfrm>
          <a:prstGeom prst="rect">
            <a:avLst/>
          </a:prstGeom>
          <a:noFill/>
        </p:spPr>
        <p:txBody>
          <a:bodyPr wrap="square" rtlCol="0">
            <a:spAutoFit/>
          </a:bodyPr>
          <a:lstStyle/>
          <a:p>
            <a:r>
              <a:rPr lang="en-US" sz="1400" b="1" dirty="0"/>
              <a:t>M&amp;S estimates are based on </a:t>
            </a:r>
            <a:r>
              <a:rPr lang="en-US" sz="1400" b="1" dirty="0" smtClean="0"/>
              <a:t>Quotes    Labor </a:t>
            </a:r>
            <a:r>
              <a:rPr lang="en-US" sz="1400" b="1" dirty="0"/>
              <a:t>estimates are based on extensive previous experience</a:t>
            </a:r>
          </a:p>
        </p:txBody>
      </p:sp>
      <p:sp>
        <p:nvSpPr>
          <p:cNvPr id="7" name="Footer Placeholder 3"/>
          <p:cNvSpPr>
            <a:spLocks noGrp="1"/>
          </p:cNvSpPr>
          <p:nvPr>
            <p:ph type="ftr" sz="quarter" idx="11"/>
          </p:nvPr>
        </p:nvSpPr>
        <p:spPr>
          <a:xfrm>
            <a:off x="806450" y="6515100"/>
            <a:ext cx="7388860" cy="241300"/>
          </a:xfrm>
        </p:spPr>
        <p:txBody>
          <a:bodyPr/>
          <a:lstStyle/>
          <a:p>
            <a:r>
              <a:rPr lang="en-US" smtClean="0"/>
              <a:t>CD-2/3b Review – Cosmic Ray Veto:  8.8 Detector Assembly &amp; Installation</a:t>
            </a:r>
            <a:endParaRPr lang="en-US" dirty="0"/>
          </a:p>
        </p:txBody>
      </p:sp>
      <p:sp>
        <p:nvSpPr>
          <p:cNvPr id="3" name="Date Placeholder 2"/>
          <p:cNvSpPr>
            <a:spLocks noGrp="1"/>
          </p:cNvSpPr>
          <p:nvPr>
            <p:ph type="dt" sz="half" idx="10"/>
          </p:nvPr>
        </p:nvSpPr>
        <p:spPr/>
        <p:txBody>
          <a:bodyPr/>
          <a:lstStyle/>
          <a:p>
            <a:pPr>
              <a:defRPr/>
            </a:pPr>
            <a:r>
              <a:rPr lang="en-US" smtClean="0"/>
              <a:t>10/21/2014</a:t>
            </a:r>
            <a:endParaRPr lang="en-US" dirty="0"/>
          </a:p>
        </p:txBody>
      </p:sp>
    </p:spTree>
    <p:extLst>
      <p:ext uri="{BB962C8B-B14F-4D97-AF65-F5344CB8AC3E}">
        <p14:creationId xmlns:p14="http://schemas.microsoft.com/office/powerpoint/2010/main" val="38571237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FTE’s by Discipline </a:t>
            </a:r>
            <a:r>
              <a:rPr lang="en-US" dirty="0" smtClean="0"/>
              <a:t>AY K$</a:t>
            </a:r>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27</a:t>
            </a:fld>
            <a:endParaRPr lang="en-US" dirty="0"/>
          </a:p>
        </p:txBody>
      </p:sp>
      <p:graphicFrame>
        <p:nvGraphicFramePr>
          <p:cNvPr id="9" name="Content Placeholder 8"/>
          <p:cNvGraphicFramePr>
            <a:graphicFrameLocks noGrp="1"/>
          </p:cNvGraphicFramePr>
          <p:nvPr>
            <p:ph idx="1"/>
          </p:nvPr>
        </p:nvGraphicFramePr>
        <p:xfrm>
          <a:off x="228600" y="1042988"/>
          <a:ext cx="8672513" cy="4987925"/>
        </p:xfrm>
        <a:graphic>
          <a:graphicData uri="http://schemas.openxmlformats.org/drawingml/2006/chart">
            <c:chart xmlns:c="http://schemas.openxmlformats.org/drawingml/2006/chart" xmlns:r="http://schemas.openxmlformats.org/officeDocument/2006/relationships" r:id="rId2"/>
          </a:graphicData>
        </a:graphic>
      </p:graphicFrame>
      <p:sp>
        <p:nvSpPr>
          <p:cNvPr id="7" name="Footer Placeholder 3"/>
          <p:cNvSpPr>
            <a:spLocks noGrp="1"/>
          </p:cNvSpPr>
          <p:nvPr>
            <p:ph type="ftr" sz="quarter" idx="11"/>
          </p:nvPr>
        </p:nvSpPr>
        <p:spPr>
          <a:xfrm>
            <a:off x="806450" y="6515100"/>
            <a:ext cx="7388860" cy="241300"/>
          </a:xfrm>
        </p:spPr>
        <p:txBody>
          <a:bodyPr/>
          <a:lstStyle/>
          <a:p>
            <a:r>
              <a:rPr lang="en-US" smtClean="0"/>
              <a:t>CD-2/3b Review – Cosmic Ray Veto:  8.8 Detector Assembly &amp; Installation</a:t>
            </a:r>
            <a:endParaRPr lang="en-US" dirty="0"/>
          </a:p>
        </p:txBody>
      </p:sp>
      <p:sp>
        <p:nvSpPr>
          <p:cNvPr id="3" name="Date Placeholder 2"/>
          <p:cNvSpPr>
            <a:spLocks noGrp="1"/>
          </p:cNvSpPr>
          <p:nvPr>
            <p:ph type="dt" sz="half" idx="10"/>
          </p:nvPr>
        </p:nvSpPr>
        <p:spPr/>
        <p:txBody>
          <a:bodyPr/>
          <a:lstStyle/>
          <a:p>
            <a:pPr>
              <a:defRPr/>
            </a:pPr>
            <a:r>
              <a:rPr lang="en-US" smtClean="0"/>
              <a:t>10/21/2014</a:t>
            </a:r>
            <a:endParaRPr lang="en-US" dirty="0"/>
          </a:p>
        </p:txBody>
      </p:sp>
    </p:spTree>
    <p:extLst>
      <p:ext uri="{BB962C8B-B14F-4D97-AF65-F5344CB8AC3E}">
        <p14:creationId xmlns:p14="http://schemas.microsoft.com/office/powerpoint/2010/main" val="347637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37160"/>
            <a:ext cx="8686800" cy="482513"/>
          </a:xfrm>
        </p:spPr>
        <p:txBody>
          <a:bodyPr/>
          <a:lstStyle/>
          <a:p>
            <a:r>
              <a:rPr lang="en-US" dirty="0"/>
              <a:t>Schedule</a:t>
            </a:r>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28</a:t>
            </a:fld>
            <a:endParaRPr lang="en-US" dirty="0"/>
          </a:p>
        </p:txBody>
      </p:sp>
      <p:pic>
        <p:nvPicPr>
          <p:cNvPr id="4098" name="Picture 2" descr="C:\Users\jefagan\AppData\Local\Microsoft\Windows\Temporary Internet Files\Content.Outlook\JFUDSK47\schedule_cd2_DO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11" y="653962"/>
            <a:ext cx="8721090" cy="5521133"/>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3"/>
          <p:cNvSpPr>
            <a:spLocks noGrp="1"/>
          </p:cNvSpPr>
          <p:nvPr>
            <p:ph type="ftr" sz="quarter" idx="11"/>
          </p:nvPr>
        </p:nvSpPr>
        <p:spPr>
          <a:xfrm>
            <a:off x="806450" y="6515100"/>
            <a:ext cx="7388860" cy="241300"/>
          </a:xfrm>
        </p:spPr>
        <p:txBody>
          <a:bodyPr/>
          <a:lstStyle/>
          <a:p>
            <a:r>
              <a:rPr lang="en-US" smtClean="0"/>
              <a:t>CD-2/3b Review – Cosmic Ray Veto:  8.8 Detector Assembly &amp; Installation</a:t>
            </a:r>
            <a:endParaRPr lang="en-US" dirty="0"/>
          </a:p>
        </p:txBody>
      </p:sp>
      <p:sp>
        <p:nvSpPr>
          <p:cNvPr id="3" name="Date Placeholder 2"/>
          <p:cNvSpPr>
            <a:spLocks noGrp="1"/>
          </p:cNvSpPr>
          <p:nvPr>
            <p:ph type="dt" sz="half" idx="10"/>
          </p:nvPr>
        </p:nvSpPr>
        <p:spPr/>
        <p:txBody>
          <a:bodyPr/>
          <a:lstStyle/>
          <a:p>
            <a:pPr>
              <a:defRPr/>
            </a:pPr>
            <a:r>
              <a:rPr lang="en-US" smtClean="0"/>
              <a:t>10/21/2014</a:t>
            </a:r>
            <a:endParaRPr lang="en-US" dirty="0"/>
          </a:p>
        </p:txBody>
      </p:sp>
    </p:spTree>
    <p:extLst>
      <p:ext uri="{BB962C8B-B14F-4D97-AF65-F5344CB8AC3E}">
        <p14:creationId xmlns:p14="http://schemas.microsoft.com/office/powerpoint/2010/main" val="25506864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Milestones</a:t>
            </a:r>
            <a:endParaRPr lang="en-US" dirty="0"/>
          </a:p>
        </p:txBody>
      </p:sp>
      <p:sp>
        <p:nvSpPr>
          <p:cNvPr id="3" name="Content Placeholder 2"/>
          <p:cNvSpPr>
            <a:spLocks noGrp="1"/>
          </p:cNvSpPr>
          <p:nvPr>
            <p:ph idx="1"/>
          </p:nvPr>
        </p:nvSpPr>
        <p:spPr/>
        <p:txBody>
          <a:bodyPr/>
          <a:lstStyle/>
          <a:p>
            <a:r>
              <a:rPr lang="en-US" dirty="0"/>
              <a:t> Side module test installation complete - </a:t>
            </a:r>
            <a:r>
              <a:rPr lang="en-US" dirty="0" smtClean="0"/>
              <a:t>3/16/16</a:t>
            </a:r>
          </a:p>
          <a:p>
            <a:r>
              <a:rPr lang="en-US" dirty="0"/>
              <a:t> 10% Production modules received at Fermilab - </a:t>
            </a:r>
            <a:r>
              <a:rPr lang="en-US" dirty="0" smtClean="0"/>
              <a:t>11/5/18</a:t>
            </a:r>
          </a:p>
          <a:p>
            <a:r>
              <a:rPr lang="en-US" dirty="0"/>
              <a:t> </a:t>
            </a:r>
            <a:r>
              <a:rPr lang="en-US" dirty="0" smtClean="0"/>
              <a:t>Production </a:t>
            </a:r>
            <a:r>
              <a:rPr lang="en-US" dirty="0"/>
              <a:t>modules received at Fermilab - 8/29/19, </a:t>
            </a:r>
            <a:r>
              <a:rPr lang="en-US" dirty="0" smtClean="0"/>
              <a:t>10/29/19</a:t>
            </a:r>
            <a:r>
              <a:rPr lang="en-US" dirty="0"/>
              <a:t>, </a:t>
            </a:r>
            <a:r>
              <a:rPr lang="en-US" dirty="0" smtClean="0"/>
              <a:t>12/2/19</a:t>
            </a:r>
            <a:r>
              <a:rPr lang="en-US" dirty="0"/>
              <a:t>, </a:t>
            </a:r>
            <a:r>
              <a:rPr lang="en-US" dirty="0" smtClean="0"/>
              <a:t>3/2/20</a:t>
            </a:r>
          </a:p>
          <a:p>
            <a:r>
              <a:rPr lang="en-US" dirty="0" smtClean="0"/>
              <a:t> </a:t>
            </a:r>
            <a:r>
              <a:rPr lang="en-US" dirty="0"/>
              <a:t>Module support structure components </a:t>
            </a:r>
            <a:r>
              <a:rPr lang="en-US" dirty="0" smtClean="0"/>
              <a:t>fabricated </a:t>
            </a:r>
            <a:r>
              <a:rPr lang="en-US" dirty="0"/>
              <a:t>- </a:t>
            </a:r>
            <a:r>
              <a:rPr lang="en-US" dirty="0" smtClean="0"/>
              <a:t>12/26/19</a:t>
            </a:r>
          </a:p>
          <a:p>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29</a:t>
            </a:fld>
            <a:endParaRPr lang="en-US" dirty="0"/>
          </a:p>
        </p:txBody>
      </p:sp>
      <p:sp>
        <p:nvSpPr>
          <p:cNvPr id="8" name="Footer Placeholder 3"/>
          <p:cNvSpPr>
            <a:spLocks noGrp="1"/>
          </p:cNvSpPr>
          <p:nvPr>
            <p:ph type="ftr" sz="quarter" idx="11"/>
          </p:nvPr>
        </p:nvSpPr>
        <p:spPr>
          <a:xfrm>
            <a:off x="806450" y="6515100"/>
            <a:ext cx="7388860" cy="241300"/>
          </a:xfrm>
        </p:spPr>
        <p:txBody>
          <a:bodyPr/>
          <a:lstStyle/>
          <a:p>
            <a:r>
              <a:rPr lang="en-US" smtClean="0"/>
              <a:t>CD-2/3b Review – Cosmic Ray Veto:  8.8 Detector Assembly &amp; Installation</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Tree>
    <p:extLst>
      <p:ext uri="{BB962C8B-B14F-4D97-AF65-F5344CB8AC3E}">
        <p14:creationId xmlns:p14="http://schemas.microsoft.com/office/powerpoint/2010/main" val="866109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p:cNvCxnSpPr>
            <a:stCxn id="7" idx="2"/>
          </p:cNvCxnSpPr>
          <p:nvPr/>
        </p:nvCxnSpPr>
        <p:spPr>
          <a:xfrm>
            <a:off x="4526281" y="1698811"/>
            <a:ext cx="9" cy="3741847"/>
          </a:xfrm>
          <a:prstGeom prst="line">
            <a:avLst/>
          </a:prstGeom>
          <a:ln w="31750">
            <a:solidFill>
              <a:schemeClr val="tx1"/>
            </a:solidFill>
          </a:ln>
          <a:effectLst>
            <a:outerShdw blurRad="50800" dist="1270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Organization</a:t>
            </a:r>
            <a:endParaRPr lang="en-US" dirty="0"/>
          </a:p>
        </p:txBody>
      </p:sp>
      <p:sp>
        <p:nvSpPr>
          <p:cNvPr id="5" name="Slide Number Placeholder 4"/>
          <p:cNvSpPr>
            <a:spLocks noGrp="1"/>
          </p:cNvSpPr>
          <p:nvPr>
            <p:ph type="sldNum" sz="quarter" idx="12"/>
          </p:nvPr>
        </p:nvSpPr>
        <p:spPr/>
        <p:txBody>
          <a:bodyPr/>
          <a:lstStyle/>
          <a:p>
            <a:fld id="{AB3C1F1C-F708-3F4B-8ECB-6D467F0718B5}" type="slidenum">
              <a:rPr lang="en-US" smtClean="0"/>
              <a:pPr/>
              <a:t>3</a:t>
            </a:fld>
            <a:endParaRPr lang="en-US" dirty="0"/>
          </a:p>
        </p:txBody>
      </p:sp>
      <p:sp>
        <p:nvSpPr>
          <p:cNvPr id="7" name="TextBox 6"/>
          <p:cNvSpPr txBox="1"/>
          <p:nvPr/>
        </p:nvSpPr>
        <p:spPr>
          <a:xfrm>
            <a:off x="2377465" y="960147"/>
            <a:ext cx="4297632" cy="738664"/>
          </a:xfrm>
          <a:prstGeom prst="rect">
            <a:avLst/>
          </a:prstGeom>
          <a:solidFill>
            <a:schemeClr val="accent5">
              <a:lumMod val="20000"/>
              <a:lumOff val="80000"/>
            </a:schemeClr>
          </a:solidFill>
          <a:ln w="25400">
            <a:solidFill>
              <a:schemeClr val="tx1"/>
            </a:solidFill>
          </a:ln>
          <a:effectLst>
            <a:outerShdw blurRad="50800" dist="127000" dir="2700000" algn="tl" rotWithShape="0">
              <a:srgbClr val="000000">
                <a:alpha val="43000"/>
              </a:srgbClr>
            </a:outerShdw>
          </a:effectLst>
        </p:spPr>
        <p:txBody>
          <a:bodyPr wrap="square" rtlCol="0">
            <a:spAutoFit/>
          </a:bodyPr>
          <a:lstStyle/>
          <a:p>
            <a:pPr marL="857250" indent="-742950"/>
            <a:r>
              <a:rPr lang="en-US" sz="1400" dirty="0" smtClean="0">
                <a:latin typeface="+mn-lt"/>
              </a:rPr>
              <a:t>WBS  475.8	Cosmic Ray Veto</a:t>
            </a:r>
          </a:p>
          <a:p>
            <a:pPr marL="857250" indent="-742950"/>
            <a:r>
              <a:rPr lang="en-US" sz="1400" dirty="0" smtClean="0">
                <a:latin typeface="+mn-lt"/>
              </a:rPr>
              <a:t>	Craig Dukes / Virginia</a:t>
            </a:r>
          </a:p>
          <a:p>
            <a:pPr marL="857250" indent="-742950"/>
            <a:r>
              <a:rPr lang="en-US" sz="1400" dirty="0">
                <a:latin typeface="+mn-lt"/>
              </a:rPr>
              <a:t>	</a:t>
            </a:r>
            <a:r>
              <a:rPr lang="en-US" sz="1400" dirty="0" smtClean="0">
                <a:latin typeface="+mn-lt"/>
              </a:rPr>
              <a:t>Julie Whitmore / Fermilab (Deputy</a:t>
            </a:r>
            <a:r>
              <a:rPr lang="en-US" sz="1400" dirty="0" smtClean="0"/>
              <a:t>)</a:t>
            </a:r>
          </a:p>
        </p:txBody>
      </p:sp>
      <p:cxnSp>
        <p:nvCxnSpPr>
          <p:cNvPr id="18" name="Straight Connector 17"/>
          <p:cNvCxnSpPr>
            <a:endCxn id="25" idx="3"/>
          </p:cNvCxnSpPr>
          <p:nvPr/>
        </p:nvCxnSpPr>
        <p:spPr>
          <a:xfrm flipH="1">
            <a:off x="4114844" y="2421277"/>
            <a:ext cx="914400" cy="0"/>
          </a:xfrm>
          <a:prstGeom prst="line">
            <a:avLst/>
          </a:prstGeom>
          <a:ln w="31750">
            <a:solidFill>
              <a:schemeClr val="tx1"/>
            </a:solidFill>
          </a:ln>
          <a:effectLst>
            <a:outerShdw blurRad="50800" dist="635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a:off x="6208119" y="2514467"/>
            <a:ext cx="1580" cy="2742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H="1">
            <a:off x="7303819" y="2514433"/>
            <a:ext cx="1580" cy="2742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H="1">
            <a:off x="8399519" y="2514399"/>
            <a:ext cx="1580" cy="2742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457245" y="2009803"/>
            <a:ext cx="3657600" cy="822948"/>
          </a:xfrm>
          <a:prstGeom prst="rect">
            <a:avLst/>
          </a:prstGeom>
          <a:solidFill>
            <a:schemeClr val="accent5">
              <a:lumMod val="20000"/>
              <a:lumOff val="80000"/>
            </a:schemeClr>
          </a:solidFill>
          <a:ln w="25400">
            <a:solidFill>
              <a:schemeClr val="tx1"/>
            </a:solidFill>
          </a:ln>
          <a:effectLst>
            <a:outerShdw blurRad="50800" dist="127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457200" indent="-342900"/>
            <a:r>
              <a:rPr lang="en-US" sz="1400" dirty="0" smtClean="0">
                <a:solidFill>
                  <a:schemeClr val="tx1"/>
                </a:solidFill>
              </a:rPr>
              <a:t>475.8.1</a:t>
            </a:r>
            <a:r>
              <a:rPr lang="en-US" sz="1400" dirty="0">
                <a:solidFill>
                  <a:schemeClr val="tx1"/>
                </a:solidFill>
              </a:rPr>
              <a:t>	Project Management</a:t>
            </a:r>
          </a:p>
          <a:p>
            <a:pPr marL="457200" indent="-342900"/>
            <a:r>
              <a:rPr lang="en-US" sz="1400" dirty="0">
                <a:solidFill>
                  <a:schemeClr val="tx1"/>
                </a:solidFill>
              </a:rPr>
              <a:t>	Craig Dukes </a:t>
            </a:r>
            <a:r>
              <a:rPr lang="en-US" sz="1400" dirty="0" smtClean="0">
                <a:solidFill>
                  <a:schemeClr val="tx1"/>
                </a:solidFill>
              </a:rPr>
              <a:t>/ Virginia</a:t>
            </a:r>
            <a:endParaRPr lang="en-US" sz="1400" dirty="0">
              <a:solidFill>
                <a:schemeClr val="tx1"/>
              </a:solidFill>
            </a:endParaRPr>
          </a:p>
          <a:p>
            <a:pPr marL="457200" indent="-342900"/>
            <a:r>
              <a:rPr lang="en-US" sz="1400" dirty="0">
                <a:solidFill>
                  <a:schemeClr val="tx1"/>
                </a:solidFill>
              </a:rPr>
              <a:t>	</a:t>
            </a:r>
            <a:r>
              <a:rPr lang="en-US" sz="1400" dirty="0" smtClean="0">
                <a:solidFill>
                  <a:schemeClr val="tx1"/>
                </a:solidFill>
              </a:rPr>
              <a:t>CAM:  Dukes</a:t>
            </a:r>
            <a:endParaRPr lang="en-US" sz="1400" dirty="0">
              <a:solidFill>
                <a:schemeClr val="tx1"/>
              </a:solidFill>
            </a:endParaRPr>
          </a:p>
        </p:txBody>
      </p:sp>
      <p:sp>
        <p:nvSpPr>
          <p:cNvPr id="26" name="Rectangle 25"/>
          <p:cNvSpPr/>
          <p:nvPr/>
        </p:nvSpPr>
        <p:spPr>
          <a:xfrm>
            <a:off x="5029155" y="5074902"/>
            <a:ext cx="3657600" cy="822978"/>
          </a:xfrm>
          <a:prstGeom prst="rect">
            <a:avLst/>
          </a:prstGeom>
          <a:solidFill>
            <a:srgbClr val="FFFF00"/>
          </a:solidFill>
          <a:ln w="25400">
            <a:solidFill>
              <a:schemeClr val="tx1"/>
            </a:solidFill>
          </a:ln>
          <a:effectLst>
            <a:outerShdw blurRad="50800" dist="127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457200" indent="-342900"/>
            <a:r>
              <a:rPr lang="en-US" sz="1400" dirty="0" smtClean="0">
                <a:solidFill>
                  <a:schemeClr val="tx1"/>
                </a:solidFill>
              </a:rPr>
              <a:t>475.8.8 </a:t>
            </a:r>
            <a:r>
              <a:rPr lang="en-US" sz="1400" dirty="0">
                <a:solidFill>
                  <a:schemeClr val="tx1"/>
                </a:solidFill>
              </a:rPr>
              <a:t>	Detector Assembly &amp; Installation</a:t>
            </a:r>
          </a:p>
          <a:p>
            <a:pPr marL="457200" indent="-342900"/>
            <a:r>
              <a:rPr lang="en-US" sz="1400" dirty="0">
                <a:solidFill>
                  <a:schemeClr val="tx1"/>
                </a:solidFill>
              </a:rPr>
              <a:t>	Jim </a:t>
            </a:r>
            <a:r>
              <a:rPr lang="en-US" sz="1400" dirty="0" smtClean="0">
                <a:solidFill>
                  <a:schemeClr val="tx1"/>
                </a:solidFill>
              </a:rPr>
              <a:t>Fagan / Fermilab</a:t>
            </a:r>
          </a:p>
          <a:p>
            <a:pPr marL="457200" indent="-342900"/>
            <a:r>
              <a:rPr lang="en-US" sz="1400" dirty="0">
                <a:solidFill>
                  <a:schemeClr val="tx1"/>
                </a:solidFill>
              </a:rPr>
              <a:t>	</a:t>
            </a:r>
            <a:r>
              <a:rPr lang="en-US" sz="1400" dirty="0" smtClean="0">
                <a:solidFill>
                  <a:schemeClr val="tx1"/>
                </a:solidFill>
              </a:rPr>
              <a:t>CAM:  Dukes</a:t>
            </a:r>
            <a:endParaRPr lang="en-US" sz="1400" dirty="0">
              <a:solidFill>
                <a:schemeClr val="tx1"/>
              </a:solidFill>
            </a:endParaRPr>
          </a:p>
        </p:txBody>
      </p:sp>
      <p:sp>
        <p:nvSpPr>
          <p:cNvPr id="27" name="Rectangle 26"/>
          <p:cNvSpPr/>
          <p:nvPr/>
        </p:nvSpPr>
        <p:spPr>
          <a:xfrm>
            <a:off x="457247" y="4069073"/>
            <a:ext cx="3657598" cy="822959"/>
          </a:xfrm>
          <a:prstGeom prst="rect">
            <a:avLst/>
          </a:prstGeom>
          <a:solidFill>
            <a:schemeClr val="accent5">
              <a:lumMod val="20000"/>
              <a:lumOff val="80000"/>
            </a:schemeClr>
          </a:solidFill>
          <a:ln w="25400">
            <a:solidFill>
              <a:schemeClr val="tx1"/>
            </a:solidFill>
          </a:ln>
          <a:effectLst>
            <a:outerShdw blurRad="50800" dist="127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457200" indent="-342900"/>
            <a:r>
              <a:rPr lang="en-US" sz="1400" dirty="0" smtClean="0">
                <a:solidFill>
                  <a:schemeClr val="tx1"/>
                </a:solidFill>
              </a:rPr>
              <a:t>475.8.3</a:t>
            </a:r>
            <a:r>
              <a:rPr lang="en-US" sz="1400" dirty="0">
                <a:solidFill>
                  <a:schemeClr val="tx1"/>
                </a:solidFill>
              </a:rPr>
              <a:t>	Scintillator Extrusions</a:t>
            </a:r>
          </a:p>
          <a:p>
            <a:pPr marL="457200" indent="-342900"/>
            <a:r>
              <a:rPr lang="en-US" sz="1400" dirty="0">
                <a:solidFill>
                  <a:schemeClr val="tx1"/>
                </a:solidFill>
              </a:rPr>
              <a:t>	Anna </a:t>
            </a:r>
            <a:r>
              <a:rPr lang="en-US" sz="1400" dirty="0" smtClean="0">
                <a:solidFill>
                  <a:schemeClr val="tx1"/>
                </a:solidFill>
              </a:rPr>
              <a:t>Pla-Dalmau / Fermilab</a:t>
            </a:r>
          </a:p>
          <a:p>
            <a:pPr marL="457200" indent="-342900"/>
            <a:r>
              <a:rPr lang="en-US" sz="1400" dirty="0" smtClean="0">
                <a:solidFill>
                  <a:schemeClr val="tx1"/>
                </a:solidFill>
              </a:rPr>
              <a:t>	CAM:  Pla-Dalmau</a:t>
            </a:r>
            <a:endParaRPr lang="en-US" sz="1400" dirty="0">
              <a:solidFill>
                <a:schemeClr val="tx1"/>
              </a:solidFill>
            </a:endParaRPr>
          </a:p>
        </p:txBody>
      </p:sp>
      <p:sp>
        <p:nvSpPr>
          <p:cNvPr id="28" name="Rectangle 27"/>
          <p:cNvSpPr/>
          <p:nvPr/>
        </p:nvSpPr>
        <p:spPr>
          <a:xfrm>
            <a:off x="457244" y="3063244"/>
            <a:ext cx="3657599" cy="822959"/>
          </a:xfrm>
          <a:prstGeom prst="rect">
            <a:avLst/>
          </a:prstGeom>
          <a:solidFill>
            <a:schemeClr val="accent5">
              <a:lumMod val="20000"/>
              <a:lumOff val="80000"/>
            </a:schemeClr>
          </a:solidFill>
          <a:ln w="25400">
            <a:solidFill>
              <a:schemeClr val="tx1"/>
            </a:solidFill>
          </a:ln>
          <a:effectLst>
            <a:outerShdw blurRad="50800" dist="127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457200" indent="-342900"/>
            <a:r>
              <a:rPr lang="en-US" sz="1400" dirty="0" smtClean="0">
                <a:solidFill>
                  <a:schemeClr val="tx1"/>
                </a:solidFill>
              </a:rPr>
              <a:t>475.8.2</a:t>
            </a:r>
            <a:r>
              <a:rPr lang="en-US" sz="1400" dirty="0">
                <a:solidFill>
                  <a:schemeClr val="tx1"/>
                </a:solidFill>
              </a:rPr>
              <a:t>	Mechanical Design</a:t>
            </a:r>
          </a:p>
          <a:p>
            <a:pPr marL="457200" indent="-342900"/>
            <a:r>
              <a:rPr lang="en-US" sz="1400" dirty="0">
                <a:solidFill>
                  <a:schemeClr val="tx1"/>
                </a:solidFill>
              </a:rPr>
              <a:t>	Craig Dukes </a:t>
            </a:r>
            <a:r>
              <a:rPr lang="en-US" sz="1400" dirty="0" smtClean="0">
                <a:solidFill>
                  <a:schemeClr val="tx1"/>
                </a:solidFill>
              </a:rPr>
              <a:t>/ Virginia</a:t>
            </a:r>
            <a:endParaRPr lang="en-US" sz="1400" dirty="0">
              <a:solidFill>
                <a:schemeClr val="tx1"/>
              </a:solidFill>
            </a:endParaRPr>
          </a:p>
          <a:p>
            <a:pPr marL="457200" indent="-342900"/>
            <a:r>
              <a:rPr lang="en-US" sz="1400" dirty="0">
                <a:solidFill>
                  <a:schemeClr val="tx1"/>
                </a:solidFill>
              </a:rPr>
              <a:t>	</a:t>
            </a:r>
            <a:r>
              <a:rPr lang="en-US" sz="1400" dirty="0" smtClean="0">
                <a:solidFill>
                  <a:schemeClr val="tx1"/>
                </a:solidFill>
              </a:rPr>
              <a:t>CAM: Dukes</a:t>
            </a:r>
            <a:endParaRPr lang="en-US" sz="1400" dirty="0">
              <a:solidFill>
                <a:schemeClr val="tx1"/>
              </a:solidFill>
            </a:endParaRPr>
          </a:p>
        </p:txBody>
      </p:sp>
      <p:sp>
        <p:nvSpPr>
          <p:cNvPr id="29" name="Rectangle 28"/>
          <p:cNvSpPr/>
          <p:nvPr/>
        </p:nvSpPr>
        <p:spPr>
          <a:xfrm>
            <a:off x="457246" y="5074902"/>
            <a:ext cx="3657599" cy="822978"/>
          </a:xfrm>
          <a:prstGeom prst="rect">
            <a:avLst/>
          </a:prstGeom>
          <a:solidFill>
            <a:schemeClr val="accent5">
              <a:lumMod val="20000"/>
              <a:lumOff val="80000"/>
            </a:schemeClr>
          </a:solidFill>
          <a:ln w="25400">
            <a:solidFill>
              <a:schemeClr val="tx1"/>
            </a:solidFill>
          </a:ln>
          <a:effectLst>
            <a:outerShdw blurRad="50800" dist="127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457200" indent="-342900"/>
            <a:r>
              <a:rPr lang="en-US" sz="1400" dirty="0" smtClean="0">
                <a:solidFill>
                  <a:schemeClr val="tx1"/>
                </a:solidFill>
              </a:rPr>
              <a:t>475.8.4</a:t>
            </a:r>
            <a:r>
              <a:rPr lang="en-US" sz="1400" dirty="0">
                <a:solidFill>
                  <a:schemeClr val="tx1"/>
                </a:solidFill>
              </a:rPr>
              <a:t>	Fibers</a:t>
            </a:r>
          </a:p>
          <a:p>
            <a:pPr marL="457200" indent="-342900"/>
            <a:r>
              <a:rPr lang="en-US" sz="1400" dirty="0">
                <a:solidFill>
                  <a:schemeClr val="tx1"/>
                </a:solidFill>
              </a:rPr>
              <a:t>	Yuri </a:t>
            </a:r>
            <a:r>
              <a:rPr lang="en-US" sz="1400" dirty="0" smtClean="0">
                <a:solidFill>
                  <a:schemeClr val="tx1"/>
                </a:solidFill>
              </a:rPr>
              <a:t>Oksuzian / Virginia</a:t>
            </a:r>
          </a:p>
          <a:p>
            <a:pPr marL="457200" indent="-342900"/>
            <a:r>
              <a:rPr lang="en-US" sz="1400" dirty="0">
                <a:solidFill>
                  <a:schemeClr val="tx1"/>
                </a:solidFill>
              </a:rPr>
              <a:t>	</a:t>
            </a:r>
            <a:r>
              <a:rPr lang="en-US" sz="1400" dirty="0" smtClean="0">
                <a:solidFill>
                  <a:schemeClr val="tx1"/>
                </a:solidFill>
              </a:rPr>
              <a:t>CAM:  Dukes</a:t>
            </a:r>
            <a:endParaRPr lang="en-US" sz="1400" dirty="0">
              <a:solidFill>
                <a:schemeClr val="tx1"/>
              </a:solidFill>
            </a:endParaRPr>
          </a:p>
        </p:txBody>
      </p:sp>
      <p:sp>
        <p:nvSpPr>
          <p:cNvPr id="37" name="Rectangle 36"/>
          <p:cNvSpPr/>
          <p:nvPr/>
        </p:nvSpPr>
        <p:spPr>
          <a:xfrm>
            <a:off x="5015839" y="4069073"/>
            <a:ext cx="3657600" cy="822959"/>
          </a:xfrm>
          <a:prstGeom prst="rect">
            <a:avLst/>
          </a:prstGeom>
          <a:solidFill>
            <a:schemeClr val="accent5">
              <a:lumMod val="20000"/>
              <a:lumOff val="80000"/>
            </a:schemeClr>
          </a:solidFill>
          <a:ln w="25400">
            <a:solidFill>
              <a:schemeClr val="tx1"/>
            </a:solidFill>
          </a:ln>
          <a:effectLst>
            <a:outerShdw blurRad="50800" dist="127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457200" indent="-342900"/>
            <a:r>
              <a:rPr lang="en-US" sz="1400" dirty="0" smtClean="0">
                <a:solidFill>
                  <a:schemeClr val="tx1"/>
                </a:solidFill>
              </a:rPr>
              <a:t>475.8.7 </a:t>
            </a:r>
            <a:r>
              <a:rPr lang="en-US" sz="1400" dirty="0">
                <a:solidFill>
                  <a:schemeClr val="tx1"/>
                </a:solidFill>
              </a:rPr>
              <a:t>	Module Fabrication</a:t>
            </a:r>
          </a:p>
          <a:p>
            <a:pPr marL="457200" indent="-342900"/>
            <a:r>
              <a:rPr lang="en-US" sz="1400" dirty="0">
                <a:solidFill>
                  <a:schemeClr val="tx1"/>
                </a:solidFill>
              </a:rPr>
              <a:t>	Craig </a:t>
            </a:r>
            <a:r>
              <a:rPr lang="en-US" sz="1400" dirty="0" smtClean="0">
                <a:solidFill>
                  <a:schemeClr val="tx1"/>
                </a:solidFill>
              </a:rPr>
              <a:t>Group / Fermilab &amp; Virginia</a:t>
            </a:r>
          </a:p>
          <a:p>
            <a:pPr marL="457200" indent="-342900"/>
            <a:r>
              <a:rPr lang="en-US" sz="1400" dirty="0">
                <a:solidFill>
                  <a:schemeClr val="tx1"/>
                </a:solidFill>
              </a:rPr>
              <a:t>	</a:t>
            </a:r>
            <a:r>
              <a:rPr lang="en-US" sz="1400" dirty="0" smtClean="0">
                <a:solidFill>
                  <a:schemeClr val="tx1"/>
                </a:solidFill>
              </a:rPr>
              <a:t>CAM:  Group</a:t>
            </a:r>
            <a:endParaRPr lang="en-US" sz="1400" dirty="0">
              <a:solidFill>
                <a:schemeClr val="tx1"/>
              </a:solidFill>
            </a:endParaRPr>
          </a:p>
        </p:txBody>
      </p:sp>
      <p:sp>
        <p:nvSpPr>
          <p:cNvPr id="38" name="Rectangle 37"/>
          <p:cNvSpPr/>
          <p:nvPr/>
        </p:nvSpPr>
        <p:spPr>
          <a:xfrm>
            <a:off x="5029155" y="3063244"/>
            <a:ext cx="3657600" cy="822959"/>
          </a:xfrm>
          <a:prstGeom prst="rect">
            <a:avLst/>
          </a:prstGeom>
          <a:solidFill>
            <a:schemeClr val="accent5">
              <a:lumMod val="20000"/>
              <a:lumOff val="80000"/>
            </a:schemeClr>
          </a:solidFill>
          <a:ln w="25400">
            <a:solidFill>
              <a:schemeClr val="tx1"/>
            </a:solidFill>
          </a:ln>
          <a:effectLst>
            <a:outerShdw blurRad="50800" dist="127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457200" indent="-342900"/>
            <a:r>
              <a:rPr lang="en-US" sz="1400" dirty="0" smtClean="0">
                <a:solidFill>
                  <a:schemeClr val="tx1"/>
                </a:solidFill>
              </a:rPr>
              <a:t>475.8.6 </a:t>
            </a:r>
            <a:r>
              <a:rPr lang="en-US" sz="1400" dirty="0">
                <a:solidFill>
                  <a:schemeClr val="tx1"/>
                </a:solidFill>
              </a:rPr>
              <a:t>	Electronics</a:t>
            </a:r>
          </a:p>
          <a:p>
            <a:pPr marL="457200" indent="-342900"/>
            <a:r>
              <a:rPr lang="en-US" sz="1400" dirty="0">
                <a:solidFill>
                  <a:schemeClr val="tx1"/>
                </a:solidFill>
              </a:rPr>
              <a:t>	Sten </a:t>
            </a:r>
            <a:r>
              <a:rPr lang="en-US" sz="1400" dirty="0" smtClean="0">
                <a:solidFill>
                  <a:schemeClr val="tx1"/>
                </a:solidFill>
              </a:rPr>
              <a:t>Hansen / Fermilab</a:t>
            </a:r>
          </a:p>
          <a:p>
            <a:pPr marL="457200" indent="-342900"/>
            <a:r>
              <a:rPr lang="en-US" sz="1400" dirty="0">
                <a:solidFill>
                  <a:schemeClr val="tx1"/>
                </a:solidFill>
              </a:rPr>
              <a:t>	</a:t>
            </a:r>
            <a:r>
              <a:rPr lang="en-US" sz="1400" dirty="0" smtClean="0">
                <a:solidFill>
                  <a:schemeClr val="tx1"/>
                </a:solidFill>
              </a:rPr>
              <a:t>CAM:  Dukes </a:t>
            </a:r>
            <a:r>
              <a:rPr lang="en-US" sz="1400" dirty="0" smtClean="0">
                <a:solidFill>
                  <a:schemeClr val="tx1"/>
                </a:solidFill>
                <a:latin typeface="Arial"/>
                <a:cs typeface="Arial"/>
              </a:rPr>
              <a:t>→ Whitmore</a:t>
            </a:r>
            <a:endParaRPr lang="en-US" sz="1400" dirty="0">
              <a:solidFill>
                <a:schemeClr val="tx1"/>
              </a:solidFill>
            </a:endParaRPr>
          </a:p>
        </p:txBody>
      </p:sp>
      <p:sp>
        <p:nvSpPr>
          <p:cNvPr id="39" name="Rectangle 38"/>
          <p:cNvSpPr/>
          <p:nvPr/>
        </p:nvSpPr>
        <p:spPr>
          <a:xfrm>
            <a:off x="4994906" y="2005139"/>
            <a:ext cx="3657600" cy="836063"/>
          </a:xfrm>
          <a:prstGeom prst="rect">
            <a:avLst/>
          </a:prstGeom>
          <a:solidFill>
            <a:schemeClr val="accent5">
              <a:lumMod val="20000"/>
              <a:lumOff val="80000"/>
            </a:schemeClr>
          </a:solidFill>
          <a:ln w="25400">
            <a:solidFill>
              <a:schemeClr val="tx1"/>
            </a:solidFill>
          </a:ln>
          <a:effectLst>
            <a:outerShdw blurRad="50800" dist="127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457200" indent="-342900"/>
            <a:r>
              <a:rPr lang="en-US" sz="1400" dirty="0" smtClean="0">
                <a:solidFill>
                  <a:schemeClr val="tx1"/>
                </a:solidFill>
              </a:rPr>
              <a:t>475.8.5 	Photodetectors</a:t>
            </a:r>
          </a:p>
          <a:p>
            <a:pPr marL="457200" indent="-342900"/>
            <a:r>
              <a:rPr lang="en-US" sz="1400" dirty="0" smtClean="0">
                <a:solidFill>
                  <a:schemeClr val="tx1"/>
                </a:solidFill>
              </a:rPr>
              <a:t>	Julie Whitmore / Fermilab</a:t>
            </a:r>
          </a:p>
          <a:p>
            <a:pPr marL="457200" indent="-342900"/>
            <a:r>
              <a:rPr lang="en-US" sz="1400" dirty="0">
                <a:solidFill>
                  <a:schemeClr val="tx1"/>
                </a:solidFill>
              </a:rPr>
              <a:t>	</a:t>
            </a:r>
            <a:r>
              <a:rPr lang="en-US" sz="1400" dirty="0" smtClean="0">
                <a:solidFill>
                  <a:schemeClr val="tx1"/>
                </a:solidFill>
              </a:rPr>
              <a:t>CAM:  Whitmore</a:t>
            </a:r>
            <a:endParaRPr lang="en-US" sz="1400" dirty="0">
              <a:solidFill>
                <a:schemeClr val="tx1"/>
              </a:solidFill>
            </a:endParaRPr>
          </a:p>
        </p:txBody>
      </p:sp>
      <p:cxnSp>
        <p:nvCxnSpPr>
          <p:cNvPr id="34" name="Straight Connector 33"/>
          <p:cNvCxnSpPr/>
          <p:nvPr/>
        </p:nvCxnSpPr>
        <p:spPr>
          <a:xfrm flipH="1">
            <a:off x="4114805" y="3429000"/>
            <a:ext cx="914400" cy="0"/>
          </a:xfrm>
          <a:prstGeom prst="line">
            <a:avLst/>
          </a:prstGeom>
          <a:ln w="31750">
            <a:solidFill>
              <a:schemeClr val="tx1"/>
            </a:solidFill>
          </a:ln>
          <a:effectLst>
            <a:outerShdw blurRad="50800" dist="635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4114766" y="4434829"/>
            <a:ext cx="914400" cy="0"/>
          </a:xfrm>
          <a:prstGeom prst="line">
            <a:avLst/>
          </a:prstGeom>
          <a:ln w="31750">
            <a:solidFill>
              <a:schemeClr val="tx1"/>
            </a:solidFill>
          </a:ln>
          <a:effectLst>
            <a:outerShdw blurRad="50800" dist="635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4114727" y="5440658"/>
            <a:ext cx="914400" cy="0"/>
          </a:xfrm>
          <a:prstGeom prst="line">
            <a:avLst/>
          </a:prstGeom>
          <a:ln w="31750">
            <a:solidFill>
              <a:schemeClr val="tx1"/>
            </a:solidFill>
          </a:ln>
          <a:effectLst>
            <a:outerShdw blurRad="50800" dist="635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2" name="Footer Placeholder 3"/>
          <p:cNvSpPr>
            <a:spLocks noGrp="1"/>
          </p:cNvSpPr>
          <p:nvPr>
            <p:ph type="ftr" sz="quarter" idx="11"/>
          </p:nvPr>
        </p:nvSpPr>
        <p:spPr>
          <a:xfrm>
            <a:off x="806450" y="6515100"/>
            <a:ext cx="7388860" cy="241300"/>
          </a:xfrm>
        </p:spPr>
        <p:txBody>
          <a:bodyPr/>
          <a:lstStyle/>
          <a:p>
            <a:r>
              <a:rPr lang="en-US" smtClean="0"/>
              <a:t>CD-2/3b Review – Cosmic Ray Veto:  8.8 Detector Assembly &amp; Installation</a:t>
            </a:r>
            <a:endParaRPr lang="en-US" dirty="0"/>
          </a:p>
        </p:txBody>
      </p:sp>
      <p:sp>
        <p:nvSpPr>
          <p:cNvPr id="3" name="Date Placeholder 2"/>
          <p:cNvSpPr>
            <a:spLocks noGrp="1"/>
          </p:cNvSpPr>
          <p:nvPr>
            <p:ph type="dt" sz="half" idx="10"/>
          </p:nvPr>
        </p:nvSpPr>
        <p:spPr/>
        <p:txBody>
          <a:bodyPr/>
          <a:lstStyle/>
          <a:p>
            <a:pPr>
              <a:defRPr/>
            </a:pPr>
            <a:r>
              <a:rPr lang="en-US" smtClean="0"/>
              <a:t>10/21/2014</a:t>
            </a:r>
            <a:endParaRPr lang="en-US" dirty="0"/>
          </a:p>
        </p:txBody>
      </p:sp>
    </p:spTree>
    <p:extLst>
      <p:ext uri="{BB962C8B-B14F-4D97-AF65-F5344CB8AC3E}">
        <p14:creationId xmlns:p14="http://schemas.microsoft.com/office/powerpoint/2010/main" val="5841895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Remaining work before CD-3</a:t>
            </a:r>
          </a:p>
        </p:txBody>
      </p:sp>
      <p:sp>
        <p:nvSpPr>
          <p:cNvPr id="3" name="Content Placeholder 2"/>
          <p:cNvSpPr>
            <a:spLocks noGrp="1"/>
          </p:cNvSpPr>
          <p:nvPr>
            <p:ph idx="1"/>
          </p:nvPr>
        </p:nvSpPr>
        <p:spPr/>
        <p:txBody>
          <a:bodyPr/>
          <a:lstStyle/>
          <a:p>
            <a:r>
              <a:rPr lang="en-US" dirty="0"/>
              <a:t> What needs to be completed before design is complete?</a:t>
            </a:r>
          </a:p>
          <a:p>
            <a:pPr lvl="1"/>
            <a:r>
              <a:rPr lang="en-US" sz="1800" dirty="0"/>
              <a:t>Test Installation - 475.8.8.1</a:t>
            </a:r>
          </a:p>
          <a:p>
            <a:pPr lvl="2"/>
            <a:r>
              <a:rPr lang="en-US" sz="1600" dirty="0"/>
              <a:t>Receive two prototype side modules from module factory</a:t>
            </a:r>
          </a:p>
          <a:p>
            <a:pPr lvl="2"/>
            <a:r>
              <a:rPr lang="en-US" sz="1600" dirty="0"/>
              <a:t>Construct neutron shield mockup</a:t>
            </a:r>
          </a:p>
          <a:p>
            <a:pPr lvl="2"/>
            <a:r>
              <a:rPr lang="en-US" sz="1600" dirty="0"/>
              <a:t>Install module supports</a:t>
            </a:r>
          </a:p>
          <a:p>
            <a:pPr lvl="2"/>
            <a:r>
              <a:rPr lang="en-US" sz="1600" dirty="0"/>
              <a:t>Use lifting jig to install prototypes testing hardware and procedures</a:t>
            </a:r>
            <a:endParaRPr lang="en-US" dirty="0"/>
          </a:p>
          <a:p>
            <a:pPr lvl="1"/>
            <a:r>
              <a:rPr lang="en-US" sz="1800" dirty="0"/>
              <a:t>Complete engineering design - 475.08.02</a:t>
            </a:r>
          </a:p>
          <a:p>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30</a:t>
            </a:fld>
            <a:endParaRPr lang="en-US" dirty="0"/>
          </a:p>
        </p:txBody>
      </p:sp>
      <p:sp>
        <p:nvSpPr>
          <p:cNvPr id="8" name="Footer Placeholder 3"/>
          <p:cNvSpPr>
            <a:spLocks noGrp="1"/>
          </p:cNvSpPr>
          <p:nvPr>
            <p:ph type="ftr" sz="quarter" idx="11"/>
          </p:nvPr>
        </p:nvSpPr>
        <p:spPr>
          <a:xfrm>
            <a:off x="806450" y="6515100"/>
            <a:ext cx="7388860" cy="241300"/>
          </a:xfrm>
        </p:spPr>
        <p:txBody>
          <a:bodyPr/>
          <a:lstStyle/>
          <a:p>
            <a:r>
              <a:rPr lang="en-US" smtClean="0"/>
              <a:t>CD-2/3b Review – Cosmic Ray Veto:  8.8 Detector Assembly &amp; Installation</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Tree>
    <p:extLst>
      <p:ext uri="{BB962C8B-B14F-4D97-AF65-F5344CB8AC3E}">
        <p14:creationId xmlns:p14="http://schemas.microsoft.com/office/powerpoint/2010/main" val="1699589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Installation Plan Factorized</a:t>
            </a:r>
          </a:p>
          <a:p>
            <a:pPr lvl="1"/>
            <a:r>
              <a:rPr lang="en-US" dirty="0" smtClean="0"/>
              <a:t>Module support (on project)</a:t>
            </a:r>
          </a:p>
          <a:p>
            <a:pPr lvl="1"/>
            <a:r>
              <a:rPr lang="en-US" dirty="0" smtClean="0"/>
              <a:t>Detector Installation and Testing (off project)</a:t>
            </a:r>
          </a:p>
          <a:p>
            <a:r>
              <a:rPr lang="en-US" dirty="0"/>
              <a:t>We have a design that fully satisfies the requirements </a:t>
            </a:r>
          </a:p>
          <a:p>
            <a:r>
              <a:rPr lang="en-US" dirty="0"/>
              <a:t>Installation Requirements are well understood and achievable </a:t>
            </a:r>
          </a:p>
          <a:p>
            <a:r>
              <a:rPr lang="en-US" dirty="0"/>
              <a:t>Installation plan, cost, and schedule are well understood </a:t>
            </a:r>
          </a:p>
          <a:p>
            <a:r>
              <a:rPr lang="en-US" dirty="0" smtClean="0"/>
              <a:t>All </a:t>
            </a:r>
            <a:r>
              <a:rPr lang="en-US" dirty="0"/>
              <a:t>interfaces are identified and defined </a:t>
            </a:r>
          </a:p>
          <a:p>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31</a:t>
            </a:fld>
            <a:endParaRPr lang="en-US" dirty="0"/>
          </a:p>
        </p:txBody>
      </p:sp>
      <p:sp>
        <p:nvSpPr>
          <p:cNvPr id="8" name="Footer Placeholder 3"/>
          <p:cNvSpPr>
            <a:spLocks noGrp="1"/>
          </p:cNvSpPr>
          <p:nvPr>
            <p:ph type="ftr" sz="quarter" idx="11"/>
          </p:nvPr>
        </p:nvSpPr>
        <p:spPr>
          <a:xfrm>
            <a:off x="806450" y="6515100"/>
            <a:ext cx="7388860" cy="241300"/>
          </a:xfrm>
        </p:spPr>
        <p:txBody>
          <a:bodyPr/>
          <a:lstStyle/>
          <a:p>
            <a:r>
              <a:rPr lang="en-US" smtClean="0"/>
              <a:t>CD-2/3b Review – Cosmic Ray Veto:  8.8 Detector Assembly &amp; Installation</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Tree>
    <p:extLst>
      <p:ext uri="{BB962C8B-B14F-4D97-AF65-F5344CB8AC3E}">
        <p14:creationId xmlns:p14="http://schemas.microsoft.com/office/powerpoint/2010/main" val="2024700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a:t>
            </a:r>
          </a:p>
        </p:txBody>
      </p:sp>
      <p:sp>
        <p:nvSpPr>
          <p:cNvPr id="3" name="Content Placeholder 2"/>
          <p:cNvSpPr>
            <a:spLocks noGrp="1"/>
          </p:cNvSpPr>
          <p:nvPr>
            <p:ph idx="1"/>
          </p:nvPr>
        </p:nvSpPr>
        <p:spPr>
          <a:xfrm>
            <a:off x="228600" y="905886"/>
            <a:ext cx="8672513" cy="4987867"/>
          </a:xfrm>
        </p:spPr>
        <p:txBody>
          <a:bodyPr/>
          <a:lstStyle/>
          <a:p>
            <a:r>
              <a:rPr lang="en-US" sz="2000" dirty="0"/>
              <a:t>Staging area at FNAL - 4k ft²– 5k ft² with crane access for several years</a:t>
            </a:r>
          </a:p>
          <a:p>
            <a:r>
              <a:rPr lang="en-US" sz="2000" dirty="0"/>
              <a:t>Storage area at FNAL – 500 ft² for indefinite time – </a:t>
            </a:r>
            <a:r>
              <a:rPr lang="en-US" sz="2000" dirty="0" smtClean="0"/>
              <a:t>module storage</a:t>
            </a:r>
            <a:endParaRPr lang="en-US" sz="2000" dirty="0"/>
          </a:p>
          <a:p>
            <a:r>
              <a:rPr lang="en-US" sz="2000" dirty="0"/>
              <a:t>Modules &amp; supports should facilitate opening the neutron shielding</a:t>
            </a:r>
          </a:p>
          <a:p>
            <a:pPr marL="0" indent="0">
              <a:buNone/>
            </a:pPr>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4</a:t>
            </a:fld>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90" y="2063331"/>
            <a:ext cx="7463790" cy="3828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28700" y="5893753"/>
            <a:ext cx="6949440" cy="461665"/>
          </a:xfrm>
          <a:prstGeom prst="rect">
            <a:avLst/>
          </a:prstGeom>
          <a:noFill/>
        </p:spPr>
        <p:txBody>
          <a:bodyPr wrap="square" rtlCol="0">
            <a:spAutoFit/>
          </a:bodyPr>
          <a:lstStyle/>
          <a:p>
            <a:r>
              <a:rPr lang="en-US" dirty="0" smtClean="0"/>
              <a:t>Shielding with movable end-cap.</a:t>
            </a:r>
            <a:endParaRPr lang="en-US" dirty="0"/>
          </a:p>
        </p:txBody>
      </p:sp>
      <p:sp>
        <p:nvSpPr>
          <p:cNvPr id="9" name="Footer Placeholder 3"/>
          <p:cNvSpPr>
            <a:spLocks noGrp="1"/>
          </p:cNvSpPr>
          <p:nvPr>
            <p:ph type="ftr" sz="quarter" idx="11"/>
          </p:nvPr>
        </p:nvSpPr>
        <p:spPr>
          <a:xfrm>
            <a:off x="806450" y="6515100"/>
            <a:ext cx="7388860" cy="241300"/>
          </a:xfrm>
        </p:spPr>
        <p:txBody>
          <a:bodyPr/>
          <a:lstStyle/>
          <a:p>
            <a:r>
              <a:rPr lang="en-US" smtClean="0"/>
              <a:t>CD-2/3b Review – Cosmic Ray Veto:  8.8 Detector Assembly &amp; Installation</a:t>
            </a:r>
            <a:endParaRPr lang="en-US" dirty="0"/>
          </a:p>
        </p:txBody>
      </p:sp>
      <p:sp>
        <p:nvSpPr>
          <p:cNvPr id="5" name="Date Placeholder 4"/>
          <p:cNvSpPr>
            <a:spLocks noGrp="1"/>
          </p:cNvSpPr>
          <p:nvPr>
            <p:ph type="dt" sz="half" idx="10"/>
          </p:nvPr>
        </p:nvSpPr>
        <p:spPr/>
        <p:txBody>
          <a:bodyPr/>
          <a:lstStyle/>
          <a:p>
            <a:pPr>
              <a:defRPr/>
            </a:pPr>
            <a:r>
              <a:rPr lang="en-US" smtClean="0"/>
              <a:t>10/21/2014</a:t>
            </a:r>
            <a:endParaRPr lang="en-US" dirty="0"/>
          </a:p>
        </p:txBody>
      </p:sp>
    </p:spTree>
    <p:extLst>
      <p:ext uri="{BB962C8B-B14F-4D97-AF65-F5344CB8AC3E}">
        <p14:creationId xmlns:p14="http://schemas.microsoft.com/office/powerpoint/2010/main" val="16637482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a:t>
            </a:r>
          </a:p>
        </p:txBody>
      </p:sp>
      <p:sp>
        <p:nvSpPr>
          <p:cNvPr id="3" name="Content Placeholder 2"/>
          <p:cNvSpPr>
            <a:spLocks noGrp="1"/>
          </p:cNvSpPr>
          <p:nvPr>
            <p:ph idx="1"/>
          </p:nvPr>
        </p:nvSpPr>
        <p:spPr/>
        <p:txBody>
          <a:bodyPr/>
          <a:lstStyle/>
          <a:p>
            <a:r>
              <a:rPr lang="en-US" sz="2000" dirty="0"/>
              <a:t>Access to CRV </a:t>
            </a:r>
            <a:r>
              <a:rPr lang="en-US" sz="2000" dirty="0" smtClean="0"/>
              <a:t>electronics</a:t>
            </a:r>
          </a:p>
          <a:p>
            <a:r>
              <a:rPr lang="en-US" sz="2000" dirty="0" smtClean="0"/>
              <a:t>Shield </a:t>
            </a:r>
            <a:r>
              <a:rPr lang="en-US" sz="2000" dirty="0"/>
              <a:t>blocks</a:t>
            </a:r>
          </a:p>
          <a:p>
            <a:pPr lvl="1"/>
            <a:r>
              <a:rPr lang="en-US" sz="2000" dirty="0"/>
              <a:t>Surfaces must be flat and allow anchor attachments</a:t>
            </a:r>
          </a:p>
          <a:p>
            <a:pPr lvl="1"/>
            <a:r>
              <a:rPr lang="en-US" sz="2000" dirty="0"/>
              <a:t>Dead spots no larger than 8 X 15 in²</a:t>
            </a:r>
          </a:p>
          <a:p>
            <a:pPr lvl="1"/>
            <a:r>
              <a:rPr lang="en-US" sz="2000" dirty="0"/>
              <a:t>No penetrations on the top</a:t>
            </a:r>
          </a:p>
          <a:p>
            <a:pPr lvl="1"/>
            <a:r>
              <a:rPr lang="en-US" sz="2000" dirty="0"/>
              <a:t>Positioning tolerance should be no greater than ±1 inch</a:t>
            </a:r>
          </a:p>
          <a:p>
            <a:r>
              <a:rPr lang="en-US" sz="2000" dirty="0"/>
              <a:t>The gap between counters of the same layer must be ≤ 5 mm</a:t>
            </a:r>
          </a:p>
          <a:p>
            <a:r>
              <a:rPr lang="en-US" sz="2000" dirty="0"/>
              <a:t>Module position tolerance must be ±5 mm</a:t>
            </a:r>
          </a:p>
          <a:p>
            <a:r>
              <a:rPr lang="en-US" sz="2000" dirty="0"/>
              <a:t>Side clearance on CRV-R and CRV-L must be at least 36 </a:t>
            </a:r>
            <a:r>
              <a:rPr lang="en-US" sz="2000" dirty="0" smtClean="0"/>
              <a:t>inches</a:t>
            </a:r>
          </a:p>
          <a:p>
            <a:pPr marL="0" indent="0">
              <a:buNone/>
            </a:pPr>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5</a:t>
            </a:fld>
            <a:endParaRPr lang="en-US" dirty="0"/>
          </a:p>
        </p:txBody>
      </p:sp>
      <p:sp>
        <p:nvSpPr>
          <p:cNvPr id="8" name="Footer Placeholder 3"/>
          <p:cNvSpPr>
            <a:spLocks noGrp="1"/>
          </p:cNvSpPr>
          <p:nvPr>
            <p:ph type="ftr" sz="quarter" idx="11"/>
          </p:nvPr>
        </p:nvSpPr>
        <p:spPr>
          <a:xfrm>
            <a:off x="806450" y="6515100"/>
            <a:ext cx="7388860" cy="241300"/>
          </a:xfrm>
        </p:spPr>
        <p:txBody>
          <a:bodyPr/>
          <a:lstStyle/>
          <a:p>
            <a:r>
              <a:rPr lang="en-US" smtClean="0"/>
              <a:t>CD-2/3b Review – Cosmic Ray Veto:  8.8 Detector Assembly &amp; Installation</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Tree>
    <p:extLst>
      <p:ext uri="{BB962C8B-B14F-4D97-AF65-F5344CB8AC3E}">
        <p14:creationId xmlns:p14="http://schemas.microsoft.com/office/powerpoint/2010/main" val="17775610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a:t>
            </a:r>
          </a:p>
        </p:txBody>
      </p:sp>
      <p:sp>
        <p:nvSpPr>
          <p:cNvPr id="3" name="Content Placeholder 2"/>
          <p:cNvSpPr>
            <a:spLocks noGrp="1"/>
          </p:cNvSpPr>
          <p:nvPr>
            <p:ph idx="1"/>
          </p:nvPr>
        </p:nvSpPr>
        <p:spPr/>
        <p:txBody>
          <a:bodyPr/>
          <a:lstStyle/>
          <a:p>
            <a:r>
              <a:rPr lang="en-US" sz="2000" dirty="0"/>
              <a:t>Overhead crane</a:t>
            </a:r>
          </a:p>
          <a:p>
            <a:pPr lvl="1"/>
            <a:r>
              <a:rPr lang="en-US" sz="2000" dirty="0"/>
              <a:t>Must have fine positioning in 3 dimensions</a:t>
            </a:r>
          </a:p>
          <a:p>
            <a:pPr lvl="1"/>
            <a:r>
              <a:rPr lang="en-US" sz="2000" dirty="0"/>
              <a:t>The block must be sized to allow side module positioning</a:t>
            </a:r>
          </a:p>
          <a:p>
            <a:pPr lvl="1"/>
            <a:r>
              <a:rPr lang="en-US" sz="2000" dirty="0"/>
              <a:t>The vertical reach must accommodate rotating side modules</a:t>
            </a:r>
          </a:p>
          <a:p>
            <a:pPr lvl="1"/>
            <a:r>
              <a:rPr lang="en-US" sz="2000" dirty="0"/>
              <a:t>Must have the capacity to lift </a:t>
            </a:r>
            <a:r>
              <a:rPr lang="en-US" sz="2000" dirty="0" smtClean="0"/>
              <a:t>7,500 </a:t>
            </a:r>
            <a:r>
              <a:rPr lang="en-US" sz="2000" dirty="0"/>
              <a:t>lbs. </a:t>
            </a:r>
          </a:p>
          <a:p>
            <a:pPr marL="0" indent="0">
              <a:buNone/>
            </a:pPr>
            <a:r>
              <a:rPr lang="en-US" sz="2000" dirty="0"/>
              <a:t>•	Interior space to off-load modules &amp; rotate vertical</a:t>
            </a:r>
          </a:p>
          <a:p>
            <a:pPr marL="0" indent="0">
              <a:buNone/>
            </a:pPr>
            <a:r>
              <a:rPr lang="en-US" sz="2000" dirty="0"/>
              <a:t>•	End-cap moving should allow reposition of modules to ±4 mm</a:t>
            </a:r>
          </a:p>
          <a:p>
            <a:pPr marL="0" indent="0">
              <a:buNone/>
            </a:pPr>
            <a:r>
              <a:rPr lang="en-US" sz="2000" dirty="0"/>
              <a:t>•	Module mounting must allow modules on or near the end-cap to be 	moved to prevent possible damage.</a:t>
            </a:r>
          </a:p>
          <a:p>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6</a:t>
            </a:fld>
            <a:endParaRPr lang="en-US" dirty="0"/>
          </a:p>
        </p:txBody>
      </p:sp>
      <p:sp>
        <p:nvSpPr>
          <p:cNvPr id="8" name="Footer Placeholder 3"/>
          <p:cNvSpPr>
            <a:spLocks noGrp="1"/>
          </p:cNvSpPr>
          <p:nvPr>
            <p:ph type="ftr" sz="quarter" idx="11"/>
          </p:nvPr>
        </p:nvSpPr>
        <p:spPr>
          <a:xfrm>
            <a:off x="806450" y="6515100"/>
            <a:ext cx="7388860" cy="241300"/>
          </a:xfrm>
        </p:spPr>
        <p:txBody>
          <a:bodyPr/>
          <a:lstStyle/>
          <a:p>
            <a:r>
              <a:rPr lang="en-US" smtClean="0"/>
              <a:t>CD-2/3b Review – Cosmic Ray Veto:  8.8 Detector Assembly &amp; Installation</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Tree>
    <p:extLst>
      <p:ext uri="{BB962C8B-B14F-4D97-AF65-F5344CB8AC3E}">
        <p14:creationId xmlns:p14="http://schemas.microsoft.com/office/powerpoint/2010/main" val="1500131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CRV Detector Assembly &amp; Installation</a:t>
            </a:r>
          </a:p>
        </p:txBody>
      </p:sp>
      <p:sp>
        <p:nvSpPr>
          <p:cNvPr id="3" name="Content Placeholder 2"/>
          <p:cNvSpPr>
            <a:spLocks noGrp="1"/>
          </p:cNvSpPr>
          <p:nvPr>
            <p:ph idx="1"/>
          </p:nvPr>
        </p:nvSpPr>
        <p:spPr/>
        <p:txBody>
          <a:bodyPr/>
          <a:lstStyle/>
          <a:p>
            <a:r>
              <a:rPr lang="en-US" sz="2000" dirty="0"/>
              <a:t>Test Installation - </a:t>
            </a:r>
            <a:r>
              <a:rPr lang="en-US" sz="2000" dirty="0" smtClean="0"/>
              <a:t>475.8.8.1 – Pre CD-3 Task</a:t>
            </a:r>
            <a:endParaRPr lang="en-US" sz="2000" dirty="0"/>
          </a:p>
          <a:p>
            <a:pPr lvl="1"/>
            <a:r>
              <a:rPr lang="en-US" sz="2000" dirty="0"/>
              <a:t>Receive two prototype side modules from module factory</a:t>
            </a:r>
          </a:p>
          <a:p>
            <a:pPr lvl="1"/>
            <a:r>
              <a:rPr lang="en-US" sz="2000" dirty="0"/>
              <a:t>Construct neutron shield mockup</a:t>
            </a:r>
          </a:p>
          <a:p>
            <a:pPr lvl="1"/>
            <a:r>
              <a:rPr lang="en-US" sz="2000" dirty="0"/>
              <a:t>Install module supports</a:t>
            </a:r>
          </a:p>
          <a:p>
            <a:pPr lvl="1"/>
            <a:r>
              <a:rPr lang="en-US" sz="2000" dirty="0"/>
              <a:t>Use lifting jig to install prototypes testing hardware and procedures</a:t>
            </a:r>
          </a:p>
          <a:p>
            <a:pPr marL="342900" lvl="1" indent="-342900">
              <a:buFont typeface="Arial" charset="0"/>
              <a:buChar char="•"/>
            </a:pPr>
            <a:r>
              <a:rPr lang="en-US" sz="2000" dirty="0"/>
              <a:t>Receive Production Modules at Fermilab – 475.8.8.2</a:t>
            </a:r>
          </a:p>
          <a:p>
            <a:pPr lvl="1">
              <a:buNone/>
            </a:pPr>
            <a:r>
              <a:rPr lang="en-US" sz="2000" dirty="0"/>
              <a:t>‒	Receive modules</a:t>
            </a:r>
          </a:p>
          <a:p>
            <a:pPr lvl="1">
              <a:buNone/>
            </a:pPr>
            <a:r>
              <a:rPr lang="en-US" sz="2000" dirty="0"/>
              <a:t>‒	Inspect and test</a:t>
            </a:r>
          </a:p>
          <a:p>
            <a:pPr marL="400050" lvl="2" indent="0">
              <a:buNone/>
            </a:pPr>
            <a:r>
              <a:rPr lang="en-US" dirty="0"/>
              <a:t>	‒   Return to crate for storage</a:t>
            </a:r>
          </a:p>
          <a:p>
            <a:pPr marL="400050" lvl="2" indent="-400050">
              <a:buNone/>
            </a:pPr>
            <a:r>
              <a:rPr lang="en-US" dirty="0"/>
              <a:t>•	Cosmic Ray Test Stand – </a:t>
            </a:r>
            <a:r>
              <a:rPr lang="en-US" dirty="0" smtClean="0"/>
              <a:t>475.8.8.3 </a:t>
            </a:r>
            <a:endParaRPr lang="en-US" dirty="0"/>
          </a:p>
          <a:p>
            <a:pPr marL="400050" lvl="2" indent="-400050">
              <a:buNone/>
            </a:pPr>
            <a:r>
              <a:rPr lang="en-US" dirty="0"/>
              <a:t>	 ‒  Transport a few modules to Mu2e facility</a:t>
            </a:r>
          </a:p>
          <a:p>
            <a:pPr marL="400050" lvl="2" indent="-400050">
              <a:buNone/>
            </a:pPr>
            <a:r>
              <a:rPr lang="en-US" dirty="0"/>
              <a:t>		‒   Setup and operate to test the tracker and calorimeter integration to </a:t>
            </a:r>
            <a:r>
              <a:rPr lang="en-US" dirty="0" smtClean="0"/>
              <a:t>	      DAQ – (Threshold Key Performance Parameter(KPP))</a:t>
            </a:r>
            <a:endParaRPr lang="en-US" dirty="0"/>
          </a:p>
          <a:p>
            <a:pPr marL="400050" lvl="2" indent="-400050">
              <a:buNone/>
            </a:pPr>
            <a:r>
              <a:rPr lang="en-US" dirty="0"/>
              <a:t>	 ‒   Disassemble cosmic ray test stand  </a:t>
            </a:r>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7</a:t>
            </a:fld>
            <a:endParaRPr lang="en-US" dirty="0"/>
          </a:p>
        </p:txBody>
      </p:sp>
      <p:sp>
        <p:nvSpPr>
          <p:cNvPr id="8" name="Footer Placeholder 3"/>
          <p:cNvSpPr>
            <a:spLocks noGrp="1"/>
          </p:cNvSpPr>
          <p:nvPr>
            <p:ph type="ftr" sz="quarter" idx="11"/>
          </p:nvPr>
        </p:nvSpPr>
        <p:spPr>
          <a:xfrm>
            <a:off x="806450" y="6515100"/>
            <a:ext cx="7388860" cy="241300"/>
          </a:xfrm>
        </p:spPr>
        <p:txBody>
          <a:bodyPr/>
          <a:lstStyle/>
          <a:p>
            <a:r>
              <a:rPr lang="en-US" smtClean="0"/>
              <a:t>CD-2/3b Review – Cosmic Ray Veto:  8.8 Detector Assembly &amp; Installation</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Tree>
    <p:extLst>
      <p:ext uri="{BB962C8B-B14F-4D97-AF65-F5344CB8AC3E}">
        <p14:creationId xmlns:p14="http://schemas.microsoft.com/office/powerpoint/2010/main" val="31529824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CRV Detector Assembly &amp; Installation</a:t>
            </a:r>
          </a:p>
        </p:txBody>
      </p:sp>
      <p:sp>
        <p:nvSpPr>
          <p:cNvPr id="3" name="Content Placeholder 2"/>
          <p:cNvSpPr>
            <a:spLocks noGrp="1"/>
          </p:cNvSpPr>
          <p:nvPr>
            <p:ph idx="1"/>
          </p:nvPr>
        </p:nvSpPr>
        <p:spPr/>
        <p:txBody>
          <a:bodyPr/>
          <a:lstStyle/>
          <a:p>
            <a:r>
              <a:rPr lang="en-US" sz="2200" dirty="0"/>
              <a:t>Module Support Structure – 475.8.8.4</a:t>
            </a:r>
          </a:p>
          <a:p>
            <a:pPr lvl="1"/>
            <a:r>
              <a:rPr lang="en-US" dirty="0"/>
              <a:t>Design of components is found in 475.08.02</a:t>
            </a:r>
          </a:p>
          <a:p>
            <a:pPr lvl="1"/>
            <a:r>
              <a:rPr lang="en-US" dirty="0"/>
              <a:t>Engineering Review</a:t>
            </a:r>
          </a:p>
          <a:p>
            <a:pPr lvl="1"/>
            <a:r>
              <a:rPr lang="en-US" dirty="0"/>
              <a:t>Fabricate module supports</a:t>
            </a:r>
          </a:p>
          <a:p>
            <a:pPr marL="457200" lvl="1" indent="-457200">
              <a:buNone/>
            </a:pPr>
            <a:r>
              <a:rPr lang="en-US" dirty="0"/>
              <a:t>•	Detector Installation and Testing – 475.8.8.5 (Off project)</a:t>
            </a:r>
          </a:p>
          <a:p>
            <a:pPr marL="457200" lvl="1" indent="-457200">
              <a:buNone/>
            </a:pPr>
            <a:r>
              <a:rPr lang="en-US" dirty="0"/>
              <a:t>	‒  Install module supports</a:t>
            </a:r>
          </a:p>
          <a:p>
            <a:pPr marL="457200" lvl="1" indent="-457200">
              <a:buNone/>
            </a:pPr>
            <a:r>
              <a:rPr lang="en-US" dirty="0"/>
              <a:t>	‒  Install modules</a:t>
            </a:r>
          </a:p>
          <a:p>
            <a:pPr marL="457200" lvl="1" indent="-457200">
              <a:buNone/>
            </a:pPr>
            <a:r>
              <a:rPr lang="en-US" dirty="0"/>
              <a:t>	‒  Obtain  operational readiness certificate</a:t>
            </a:r>
          </a:p>
          <a:p>
            <a:pPr marL="457200" lvl="1" indent="-457200">
              <a:buNone/>
            </a:pPr>
            <a:r>
              <a:rPr lang="en-US" dirty="0"/>
              <a:t>	‒  Commission Cosmic Ray Veto</a:t>
            </a:r>
          </a:p>
          <a:p>
            <a:pPr marL="0" indent="0">
              <a:buNone/>
            </a:pPr>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8</a:t>
            </a:fld>
            <a:endParaRPr lang="en-US" dirty="0"/>
          </a:p>
        </p:txBody>
      </p:sp>
      <p:sp>
        <p:nvSpPr>
          <p:cNvPr id="8" name="Footer Placeholder 3"/>
          <p:cNvSpPr>
            <a:spLocks noGrp="1"/>
          </p:cNvSpPr>
          <p:nvPr>
            <p:ph type="ftr" sz="quarter" idx="11"/>
          </p:nvPr>
        </p:nvSpPr>
        <p:spPr>
          <a:xfrm>
            <a:off x="806450" y="6515100"/>
            <a:ext cx="7388860" cy="241300"/>
          </a:xfrm>
        </p:spPr>
        <p:txBody>
          <a:bodyPr/>
          <a:lstStyle/>
          <a:p>
            <a:r>
              <a:rPr lang="en-US" smtClean="0"/>
              <a:t>CD-2/3b Review – Cosmic Ray Veto:  8.8 Detector Assembly &amp; Installation</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Tree>
    <p:extLst>
      <p:ext uri="{BB962C8B-B14F-4D97-AF65-F5344CB8AC3E}">
        <p14:creationId xmlns:p14="http://schemas.microsoft.com/office/powerpoint/2010/main" val="27808252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a:t>
            </a:r>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9</a:t>
            </a:fld>
            <a:endParaRPr lang="en-US" dirty="0"/>
          </a:p>
        </p:txBody>
      </p:sp>
      <p:sp>
        <p:nvSpPr>
          <p:cNvPr id="8" name="Rectangle 7"/>
          <p:cNvSpPr/>
          <p:nvPr/>
        </p:nvSpPr>
        <p:spPr>
          <a:xfrm>
            <a:off x="276226" y="5372487"/>
            <a:ext cx="8582024" cy="923330"/>
          </a:xfrm>
          <a:prstGeom prst="rect">
            <a:avLst/>
          </a:prstGeom>
        </p:spPr>
        <p:txBody>
          <a:bodyPr wrap="square">
            <a:spAutoFit/>
          </a:bodyPr>
          <a:lstStyle/>
          <a:p>
            <a:r>
              <a:rPr lang="en-US" sz="1800" dirty="0"/>
              <a:t>The cosmic ray veto covering the detector solenoid looking upstream, showing the downstream (CRV-D), left (CRV-L), top (CRV-T) sectors, as well as the hole where the transport solenoid enters the enclosure.  </a:t>
            </a:r>
          </a:p>
        </p:txBody>
      </p:sp>
      <p:pic>
        <p:nvPicPr>
          <p:cNvPr id="4" name="Picture 2" descr="C:\Users\jefagan\AppData\Local\Microsoft\Windows\Temporary Internet Files\Content.Outlook\JFUDSK47\crv_layout_cd2_left_ds_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190" y="889496"/>
            <a:ext cx="8389620" cy="4482992"/>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3"/>
          <p:cNvSpPr>
            <a:spLocks noGrp="1"/>
          </p:cNvSpPr>
          <p:nvPr>
            <p:ph type="ftr" sz="quarter" idx="11"/>
          </p:nvPr>
        </p:nvSpPr>
        <p:spPr>
          <a:xfrm>
            <a:off x="806450" y="6515100"/>
            <a:ext cx="7388860" cy="241300"/>
          </a:xfrm>
        </p:spPr>
        <p:txBody>
          <a:bodyPr/>
          <a:lstStyle/>
          <a:p>
            <a:r>
              <a:rPr lang="en-US" smtClean="0"/>
              <a:t>CD-2/3b Review – Cosmic Ray Veto:  8.8 Detector Assembly &amp; Installation</a:t>
            </a:r>
            <a:endParaRPr lang="en-US" dirty="0"/>
          </a:p>
        </p:txBody>
      </p:sp>
      <p:sp>
        <p:nvSpPr>
          <p:cNvPr id="3" name="Date Placeholder 2"/>
          <p:cNvSpPr>
            <a:spLocks noGrp="1"/>
          </p:cNvSpPr>
          <p:nvPr>
            <p:ph type="dt" sz="half" idx="10"/>
          </p:nvPr>
        </p:nvSpPr>
        <p:spPr/>
        <p:txBody>
          <a:bodyPr/>
          <a:lstStyle/>
          <a:p>
            <a:pPr>
              <a:defRPr/>
            </a:pPr>
            <a:r>
              <a:rPr lang="en-US" smtClean="0"/>
              <a:t>10/21/2014</a:t>
            </a:r>
            <a:endParaRPr lang="en-US" dirty="0"/>
          </a:p>
        </p:txBody>
      </p:sp>
    </p:spTree>
    <p:extLst>
      <p:ext uri="{BB962C8B-B14F-4D97-AF65-F5344CB8AC3E}">
        <p14:creationId xmlns:p14="http://schemas.microsoft.com/office/powerpoint/2010/main" val="3168392250"/>
      </p:ext>
    </p:extLst>
  </p:cSld>
  <p:clrMapOvr>
    <a:masterClrMapping/>
  </p:clrMapOvr>
  <p:timing>
    <p:tnLst>
      <p:par>
        <p:cTn id="1" dur="indefinite" restart="never" nodeType="tmRoot"/>
      </p:par>
    </p:tnLst>
  </p:timing>
</p:sld>
</file>

<file path=ppt/theme/theme1.xml><?xml version="1.0" encoding="utf-8"?>
<a:theme xmlns:a="http://schemas.openxmlformats.org/drawingml/2006/main" name="FermilabTemplate">
  <a:themeElements>
    <a:clrScheme name="Custom 2">
      <a:dk1>
        <a:srgbClr val="404040"/>
      </a:dk1>
      <a:lt1>
        <a:srgbClr val="FFFFFF"/>
      </a:lt1>
      <a:dk2>
        <a:srgbClr val="154D81"/>
      </a:dk2>
      <a:lt2>
        <a:srgbClr val="FFFFFF"/>
      </a:lt2>
      <a:accent1>
        <a:srgbClr val="82D2E6"/>
      </a:accent1>
      <a:accent2>
        <a:srgbClr val="1997B7"/>
      </a:accent2>
      <a:accent3>
        <a:srgbClr val="DA592A"/>
      </a:accent3>
      <a:accent4>
        <a:srgbClr val="BD1F24"/>
      </a:accent4>
      <a:accent5>
        <a:srgbClr val="519A24"/>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ermilab: Footer Only">
  <a:themeElements>
    <a:clrScheme name="Fermilab">
      <a:dk1>
        <a:srgbClr val="074184"/>
      </a:dk1>
      <a:lt1>
        <a:srgbClr val="FFFFFF"/>
      </a:lt1>
      <a:dk2>
        <a:srgbClr val="074184"/>
      </a:dk2>
      <a:lt2>
        <a:srgbClr val="FFFCF3"/>
      </a:lt2>
      <a:accent1>
        <a:srgbClr val="70C3DC"/>
      </a:accent1>
      <a:accent2>
        <a:srgbClr val="E14825"/>
      </a:accent2>
      <a:accent3>
        <a:srgbClr val="399F3C"/>
      </a:accent3>
      <a:accent4>
        <a:srgbClr val="800F1B"/>
      </a:accent4>
      <a:accent5>
        <a:srgbClr val="1997B7"/>
      </a:accent5>
      <a:accent6>
        <a:srgbClr val="40404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FermilabTemplate.potx</Template>
  <TotalTime>6263</TotalTime>
  <Words>1546</Words>
  <Application>Microsoft Office PowerPoint</Application>
  <PresentationFormat>On-screen Show (4:3)</PresentationFormat>
  <Paragraphs>316</Paragraphs>
  <Slides>31</Slides>
  <Notes>0</Notes>
  <HiddenSlides>0</HiddenSlides>
  <MMClips>0</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FermilabTemplate</vt:lpstr>
      <vt:lpstr>Fermilab: Footer Only</vt:lpstr>
      <vt:lpstr>Mu2e CD-2/3b Review  8.8 CRV Assembly &amp; Installation</vt:lpstr>
      <vt:lpstr>CRV Detector Assembly &amp; Installation</vt:lpstr>
      <vt:lpstr>Organization</vt:lpstr>
      <vt:lpstr>Requirements</vt:lpstr>
      <vt:lpstr>Requirements</vt:lpstr>
      <vt:lpstr>Requirements</vt:lpstr>
      <vt:lpstr>CRV Detector Assembly &amp; Installation</vt:lpstr>
      <vt:lpstr>CRV Detector Assembly &amp; Installation</vt:lpstr>
      <vt:lpstr>Design</vt:lpstr>
      <vt:lpstr>Design</vt:lpstr>
      <vt:lpstr>Design:  Top Support Structure</vt:lpstr>
      <vt:lpstr>Design:  Side Support Structure</vt:lpstr>
      <vt:lpstr>Design:  Side Support Structure</vt:lpstr>
      <vt:lpstr>Design:  CRV-U and CRV-D</vt:lpstr>
      <vt:lpstr>Installation: Tipping Procedure</vt:lpstr>
      <vt:lpstr>Installation:  Lifting Jig</vt:lpstr>
      <vt:lpstr>Installation:  Lifting Jig</vt:lpstr>
      <vt:lpstr>Installation:  Side Module Mount. Procedure</vt:lpstr>
      <vt:lpstr>Quality Assurance</vt:lpstr>
      <vt:lpstr>ES&amp;H Issues</vt:lpstr>
      <vt:lpstr>Integration and Interfaces</vt:lpstr>
      <vt:lpstr>8.8 Detector Assembly &amp; Installation</vt:lpstr>
      <vt:lpstr>WBS Breakdown Base cost in AY K$</vt:lpstr>
      <vt:lpstr>Resource Type Base cost in AY K$</vt:lpstr>
      <vt:lpstr>Quality of Estimate Base cost in AY K$</vt:lpstr>
      <vt:lpstr>Labor/Material Breakdown</vt:lpstr>
      <vt:lpstr>FTE’s by Discipline AY K$</vt:lpstr>
      <vt:lpstr>Schedule</vt:lpstr>
      <vt:lpstr>Milestones</vt:lpstr>
      <vt:lpstr>Remaining work before CD-3</vt:lpstr>
      <vt:lpstr>Summary</vt:lpstr>
    </vt:vector>
  </TitlesOfParts>
  <Company>Sandbox Studio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craig</cp:lastModifiedBy>
  <cp:revision>462</cp:revision>
  <cp:lastPrinted>2014-06-04T17:18:59Z</cp:lastPrinted>
  <dcterms:created xsi:type="dcterms:W3CDTF">2014-01-03T20:18:13Z</dcterms:created>
  <dcterms:modified xsi:type="dcterms:W3CDTF">2014-10-21T17:07:07Z</dcterms:modified>
</cp:coreProperties>
</file>