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jpeg" ContentType="image/jpeg"/>
  <Default Extension="emf" ContentType="image/x-emf"/>
  <Default Extension="xlsx" ContentType="application/vnd.openxmlformats-officedocument.spreadsheetml.sheet"/>
  <Default Extension="rels" ContentType="application/vnd.openxmlformats-package.relationships+xml"/>
  <Default Extension="vml" ContentType="application/vnd.openxmlformats-officedocument.vmlDrawing"/>
  <Default Extension="docx" ContentType="application/vnd.openxmlformats-officedocument.wordprocessingml.document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  <p:sldMasterId id="2147483682" r:id="rId2"/>
  </p:sldMasterIdLst>
  <p:notesMasterIdLst>
    <p:notesMasterId r:id="rId60"/>
  </p:notesMasterIdLst>
  <p:handoutMasterIdLst>
    <p:handoutMasterId r:id="rId61"/>
  </p:handoutMasterIdLst>
  <p:sldIdLst>
    <p:sldId id="403" r:id="rId3"/>
    <p:sldId id="404" r:id="rId4"/>
    <p:sldId id="334" r:id="rId5"/>
    <p:sldId id="405" r:id="rId6"/>
    <p:sldId id="336" r:id="rId7"/>
    <p:sldId id="394" r:id="rId8"/>
    <p:sldId id="337" r:id="rId9"/>
    <p:sldId id="338" r:id="rId10"/>
    <p:sldId id="341" r:id="rId11"/>
    <p:sldId id="387" r:id="rId12"/>
    <p:sldId id="343" r:id="rId13"/>
    <p:sldId id="344" r:id="rId14"/>
    <p:sldId id="345" r:id="rId15"/>
    <p:sldId id="346" r:id="rId16"/>
    <p:sldId id="347" r:id="rId17"/>
    <p:sldId id="348" r:id="rId18"/>
    <p:sldId id="349" r:id="rId19"/>
    <p:sldId id="350" r:id="rId20"/>
    <p:sldId id="351" r:id="rId21"/>
    <p:sldId id="355" r:id="rId22"/>
    <p:sldId id="356" r:id="rId23"/>
    <p:sldId id="358" r:id="rId24"/>
    <p:sldId id="359" r:id="rId25"/>
    <p:sldId id="361" r:id="rId26"/>
    <p:sldId id="409" r:id="rId27"/>
    <p:sldId id="362" r:id="rId28"/>
    <p:sldId id="363" r:id="rId29"/>
    <p:sldId id="364" r:id="rId30"/>
    <p:sldId id="365" r:id="rId31"/>
    <p:sldId id="367" r:id="rId32"/>
    <p:sldId id="368" r:id="rId33"/>
    <p:sldId id="369" r:id="rId34"/>
    <p:sldId id="370" r:id="rId35"/>
    <p:sldId id="371" r:id="rId36"/>
    <p:sldId id="372" r:id="rId37"/>
    <p:sldId id="373" r:id="rId38"/>
    <p:sldId id="407" r:id="rId39"/>
    <p:sldId id="408" r:id="rId40"/>
    <p:sldId id="376" r:id="rId41"/>
    <p:sldId id="377" r:id="rId42"/>
    <p:sldId id="378" r:id="rId43"/>
    <p:sldId id="379" r:id="rId44"/>
    <p:sldId id="400" r:id="rId45"/>
    <p:sldId id="323" r:id="rId46"/>
    <p:sldId id="325" r:id="rId47"/>
    <p:sldId id="326" r:id="rId48"/>
    <p:sldId id="327" r:id="rId49"/>
    <p:sldId id="410" r:id="rId50"/>
    <p:sldId id="328" r:id="rId51"/>
    <p:sldId id="391" r:id="rId52"/>
    <p:sldId id="392" r:id="rId53"/>
    <p:sldId id="383" r:id="rId54"/>
    <p:sldId id="384" r:id="rId55"/>
    <p:sldId id="385" r:id="rId56"/>
    <p:sldId id="386" r:id="rId57"/>
    <p:sldId id="388" r:id="rId58"/>
    <p:sldId id="406" r:id="rId59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1C6B11"/>
    <a:srgbClr val="BD1F24"/>
    <a:srgbClr val="DA592A"/>
    <a:srgbClr val="808080"/>
    <a:srgbClr val="154D81"/>
    <a:srgbClr val="DF652C"/>
    <a:srgbClr val="E0692D"/>
    <a:srgbClr val="DF6424"/>
    <a:srgbClr val="D354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929F9F4-4A8F-4326-A1B4-22849713DDAB}" styleName="Dark Style 1 - Accent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051" autoAdjust="0"/>
    <p:restoredTop sz="94660"/>
  </p:normalViewPr>
  <p:slideViewPr>
    <p:cSldViewPr snapToGrid="0" snapToObjects="1">
      <p:cViewPr varScale="1">
        <p:scale>
          <a:sx n="75" d="100"/>
          <a:sy n="75" d="100"/>
        </p:scale>
        <p:origin x="-1512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63" Type="http://schemas.openxmlformats.org/officeDocument/2006/relationships/presProps" Target="presProps.xml"/><Relationship Id="rId64" Type="http://schemas.openxmlformats.org/officeDocument/2006/relationships/viewProps" Target="viewProps.xml"/><Relationship Id="rId65" Type="http://schemas.openxmlformats.org/officeDocument/2006/relationships/theme" Target="theme/theme1.xml"/><Relationship Id="rId66" Type="http://schemas.openxmlformats.org/officeDocument/2006/relationships/tableStyles" Target="tableStyles.xml"/><Relationship Id="rId50" Type="http://schemas.openxmlformats.org/officeDocument/2006/relationships/slide" Target="slides/slide48.xml"/><Relationship Id="rId51" Type="http://schemas.openxmlformats.org/officeDocument/2006/relationships/slide" Target="slides/slide49.xml"/><Relationship Id="rId52" Type="http://schemas.openxmlformats.org/officeDocument/2006/relationships/slide" Target="slides/slide50.xml"/><Relationship Id="rId53" Type="http://schemas.openxmlformats.org/officeDocument/2006/relationships/slide" Target="slides/slide51.xml"/><Relationship Id="rId54" Type="http://schemas.openxmlformats.org/officeDocument/2006/relationships/slide" Target="slides/slide52.xml"/><Relationship Id="rId55" Type="http://schemas.openxmlformats.org/officeDocument/2006/relationships/slide" Target="slides/slide53.xml"/><Relationship Id="rId56" Type="http://schemas.openxmlformats.org/officeDocument/2006/relationships/slide" Target="slides/slide54.xml"/><Relationship Id="rId57" Type="http://schemas.openxmlformats.org/officeDocument/2006/relationships/slide" Target="slides/slide55.xml"/><Relationship Id="rId58" Type="http://schemas.openxmlformats.org/officeDocument/2006/relationships/slide" Target="slides/slide56.xml"/><Relationship Id="rId59" Type="http://schemas.openxmlformats.org/officeDocument/2006/relationships/slide" Target="slides/slide57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43" Type="http://schemas.openxmlformats.org/officeDocument/2006/relationships/slide" Target="slides/slide41.xml"/><Relationship Id="rId44" Type="http://schemas.openxmlformats.org/officeDocument/2006/relationships/slide" Target="slides/slide42.xml"/><Relationship Id="rId45" Type="http://schemas.openxmlformats.org/officeDocument/2006/relationships/slide" Target="slides/slide43.xml"/><Relationship Id="rId46" Type="http://schemas.openxmlformats.org/officeDocument/2006/relationships/slide" Target="slides/slide44.xml"/><Relationship Id="rId47" Type="http://schemas.openxmlformats.org/officeDocument/2006/relationships/slide" Target="slides/slide45.xml"/><Relationship Id="rId48" Type="http://schemas.openxmlformats.org/officeDocument/2006/relationships/slide" Target="slides/slide46.xml"/><Relationship Id="rId49" Type="http://schemas.openxmlformats.org/officeDocument/2006/relationships/slide" Target="slides/slide4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60" Type="http://schemas.openxmlformats.org/officeDocument/2006/relationships/notesMaster" Target="notesMasters/notesMaster1.xml"/><Relationship Id="rId61" Type="http://schemas.openxmlformats.org/officeDocument/2006/relationships/handoutMaster" Target="handoutMasters/handoutMaster1.xml"/><Relationship Id="rId62" Type="http://schemas.openxmlformats.org/officeDocument/2006/relationships/printerSettings" Target="printerSettings/printerSettings1.bin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package" Target="../embeddings/Microsoft_Excel_Sheet2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.xml"/><Relationship Id="rId2" Type="http://schemas.openxmlformats.org/officeDocument/2006/relationships/package" Target="../embeddings/Microsoft_Excel_Sheet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pivotSource>
    <c:name>[L3_graphics.xlsx]Estimate Type 4750807!PivotTable2</c:name>
    <c:fmtId val="-1"/>
  </c:pivotSource>
  <c:chart>
    <c:autoTitleDeleted val="1"/>
    <c:pivotFmts>
      <c:pivotFmt>
        <c:idx val="0"/>
        <c:marker>
          <c:symbol val="none"/>
        </c:marker>
        <c:dLbl>
          <c:idx val="0"/>
          <c:spPr/>
          <c:txPr>
            <a:bodyPr/>
            <a:lstStyle/>
            <a:p>
              <a:pPr>
                <a:defRPr/>
              </a:pPr>
              <a:endParaRPr lang="en-US"/>
            </a:p>
          </c:txPr>
          <c:showLegendKey val="0"/>
          <c:showVal val="1"/>
          <c:showCatName val="0"/>
          <c:showSerName val="0"/>
          <c:showPercent val="1"/>
          <c:showBubbleSize val="0"/>
          <c:separator>
</c:separator>
        </c:dLbl>
      </c:pivotFmt>
      <c:pivotFmt>
        <c:idx val="1"/>
        <c:marker>
          <c:symbol val="none"/>
        </c:marker>
        <c:dLbl>
          <c:idx val="0"/>
          <c:spPr/>
          <c:txPr>
            <a:bodyPr/>
            <a:lstStyle/>
            <a:p>
              <a:pPr>
                <a:defRPr/>
              </a:pPr>
              <a:endParaRPr lang="en-US"/>
            </a:p>
          </c:txPr>
          <c:showLegendKey val="0"/>
          <c:showVal val="1"/>
          <c:showCatName val="0"/>
          <c:showSerName val="0"/>
          <c:showPercent val="1"/>
          <c:showBubbleSize val="0"/>
          <c:separator>
</c:separator>
        </c:dLbl>
      </c:pivotFmt>
      <c:pivotFmt>
        <c:idx val="2"/>
        <c:marker>
          <c:symbol val="none"/>
        </c:marker>
        <c:dLbl>
          <c:idx val="0"/>
          <c:spPr/>
          <c:txPr>
            <a:bodyPr/>
            <a:lstStyle/>
            <a:p>
              <a:pPr>
                <a:defRPr/>
              </a:pPr>
              <a:endParaRPr lang="en-US"/>
            </a:p>
          </c:txPr>
          <c:showLegendKey val="0"/>
          <c:showVal val="1"/>
          <c:showCatName val="0"/>
          <c:showSerName val="0"/>
          <c:showPercent val="1"/>
          <c:showBubbleSize val="0"/>
          <c:separator>
</c:separator>
        </c:dLbl>
      </c:pivotFmt>
    </c:pivotFmts>
    <c:plotArea>
      <c:layout/>
      <c:pieChart>
        <c:varyColors val="1"/>
        <c:ser>
          <c:idx val="0"/>
          <c:order val="0"/>
          <c:tx>
            <c:strRef>
              <c:f>'Estimate Type 4750807'!$B$6:$B$7</c:f>
              <c:strCache>
                <c:ptCount val="1"/>
                <c:pt idx="0">
                  <c:v>Total</c:v>
                </c:pt>
              </c:strCache>
            </c:strRef>
          </c:tx>
          <c:dLbls>
            <c:txPr>
              <a:bodyPr/>
              <a:lstStyle/>
              <a:p>
                <a:pPr>
                  <a:defRPr sz="14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1"/>
            <c:showBubbleSize val="0"/>
            <c:separator>
</c:separator>
            <c:showLeaderLines val="1"/>
          </c:dLbls>
          <c:cat>
            <c:strRef>
              <c:f>'Estimate Type 4750807'!$A$8:$A$15</c:f>
              <c:strCache>
                <c:ptCount val="7"/>
                <c:pt idx="0">
                  <c:v>L1 Actual / M1 Existing P.O.</c:v>
                </c:pt>
                <c:pt idx="1">
                  <c:v>L2 LOE Task / M2 Procurements for LOE/Oversight Work</c:v>
                </c:pt>
                <c:pt idx="2">
                  <c:v>L3 / M3  Advanced</c:v>
                </c:pt>
                <c:pt idx="3">
                  <c:v>L4 / M4 Preliminary</c:v>
                </c:pt>
                <c:pt idx="4">
                  <c:v>L5 / M5 Conceptual</c:v>
                </c:pt>
                <c:pt idx="5">
                  <c:v>L6 / M6 Pre-Conceptual</c:v>
                </c:pt>
                <c:pt idx="6">
                  <c:v>L7 / M7 Rough Estimate Pre-Conceptual - Uncommon Work</c:v>
                </c:pt>
              </c:strCache>
            </c:strRef>
          </c:cat>
          <c:val>
            <c:numRef>
              <c:f>'Estimate Type 4750807'!$B$8:$B$15</c:f>
              <c:numCache>
                <c:formatCode>###,###,</c:formatCode>
                <c:ptCount val="7"/>
                <c:pt idx="0">
                  <c:v>68488.36289999995</c:v>
                </c:pt>
                <c:pt idx="1">
                  <c:v>123145.0472</c:v>
                </c:pt>
                <c:pt idx="2">
                  <c:v>448848.4</c:v>
                </c:pt>
                <c:pt idx="3">
                  <c:v>467203.7059999999</c:v>
                </c:pt>
                <c:pt idx="4">
                  <c:v>354616.2238</c:v>
                </c:pt>
                <c:pt idx="5">
                  <c:v>20839.29170000001</c:v>
                </c:pt>
                <c:pt idx="6">
                  <c:v>6841.1519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/>
      <c:overlay val="0"/>
      <c:txPr>
        <a:bodyPr/>
        <a:lstStyle/>
        <a:p>
          <a:pPr>
            <a:defRPr sz="1400"/>
          </a:pPr>
          <a:endParaRPr lang="en-US"/>
        </a:p>
      </c:txPr>
    </c:legend>
    <c:plotVisOnly val="1"/>
    <c:dispBlanksAs val="zero"/>
    <c:showDLblsOverMax val="0"/>
  </c:chart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'Labor and Material 4750807'!$B$24</c:f>
              <c:strCache>
                <c:ptCount val="1"/>
                <c:pt idx="0">
                  <c:v>L Labor</c:v>
                </c:pt>
              </c:strCache>
            </c:strRef>
          </c:tx>
          <c:invertIfNegative val="0"/>
          <c:cat>
            <c:strRef>
              <c:f>'Labor and Material 4750807'!$A$25:$A$31</c:f>
              <c:strCache>
                <c:ptCount val="7"/>
                <c:pt idx="0">
                  <c:v>FY15</c:v>
                </c:pt>
                <c:pt idx="1">
                  <c:v>FY16</c:v>
                </c:pt>
                <c:pt idx="2">
                  <c:v>FY17</c:v>
                </c:pt>
                <c:pt idx="3">
                  <c:v>FY18</c:v>
                </c:pt>
                <c:pt idx="4">
                  <c:v>FY19</c:v>
                </c:pt>
                <c:pt idx="5">
                  <c:v>FY20</c:v>
                </c:pt>
                <c:pt idx="6">
                  <c:v>FY21</c:v>
                </c:pt>
              </c:strCache>
            </c:strRef>
          </c:cat>
          <c:val>
            <c:numRef>
              <c:f>'Labor and Material 4750807'!$B$25:$B$29</c:f>
              <c:numCache>
                <c:formatCode>###,###,</c:formatCode>
                <c:ptCount val="5"/>
                <c:pt idx="0">
                  <c:v>0.0</c:v>
                </c:pt>
                <c:pt idx="1">
                  <c:v>0.0</c:v>
                </c:pt>
                <c:pt idx="2">
                  <c:v>0.0</c:v>
                </c:pt>
                <c:pt idx="3">
                  <c:v>0.0</c:v>
                </c:pt>
                <c:pt idx="4">
                  <c:v>0.0</c:v>
                </c:pt>
              </c:numCache>
            </c:numRef>
          </c:val>
        </c:ser>
        <c:ser>
          <c:idx val="3"/>
          <c:order val="1"/>
          <c:tx>
            <c:strRef>
              <c:f>'Labor and Material 4750807'!$C$24</c:f>
              <c:strCache>
                <c:ptCount val="1"/>
                <c:pt idx="0">
                  <c:v>M Material</c:v>
                </c:pt>
              </c:strCache>
            </c:strRef>
          </c:tx>
          <c:spPr>
            <a:solidFill>
              <a:srgbClr val="C0504D"/>
            </a:solidFill>
          </c:spPr>
          <c:invertIfNegative val="0"/>
          <c:cat>
            <c:strRef>
              <c:f>'Labor and Material 4750807'!$A$25:$A$31</c:f>
              <c:strCache>
                <c:ptCount val="7"/>
                <c:pt idx="0">
                  <c:v>FY15</c:v>
                </c:pt>
                <c:pt idx="1">
                  <c:v>FY16</c:v>
                </c:pt>
                <c:pt idx="2">
                  <c:v>FY17</c:v>
                </c:pt>
                <c:pt idx="3">
                  <c:v>FY18</c:v>
                </c:pt>
                <c:pt idx="4">
                  <c:v>FY19</c:v>
                </c:pt>
                <c:pt idx="5">
                  <c:v>FY20</c:v>
                </c:pt>
                <c:pt idx="6">
                  <c:v>FY21</c:v>
                </c:pt>
              </c:strCache>
            </c:strRef>
          </c:cat>
          <c:val>
            <c:numRef>
              <c:f>'Labor and Material 4750807'!$C$25:$C$31</c:f>
              <c:numCache>
                <c:formatCode>###,###,</c:formatCode>
                <c:ptCount val="7"/>
                <c:pt idx="0">
                  <c:v>46410.4313</c:v>
                </c:pt>
                <c:pt idx="1">
                  <c:v>30968.847</c:v>
                </c:pt>
                <c:pt idx="2">
                  <c:v>0.0</c:v>
                </c:pt>
                <c:pt idx="3">
                  <c:v>531806.8522</c:v>
                </c:pt>
                <c:pt idx="4">
                  <c:v>277448.9486</c:v>
                </c:pt>
                <c:pt idx="5" formatCode="General">
                  <c:v>0.0</c:v>
                </c:pt>
                <c:pt idx="6" formatCode="General">
                  <c:v>0.0</c:v>
                </c:pt>
              </c:numCache>
            </c:numRef>
          </c:val>
        </c:ser>
        <c:ser>
          <c:idx val="2"/>
          <c:order val="2"/>
          <c:tx>
            <c:strRef>
              <c:f>'Labor and Material 4750807'!$D$24</c:f>
              <c:strCache>
                <c:ptCount val="1"/>
                <c:pt idx="0">
                  <c:v>Non-Fermi Labor</c:v>
                </c:pt>
              </c:strCache>
            </c:strRef>
          </c:tx>
          <c:invertIfNegative val="0"/>
          <c:cat>
            <c:strRef>
              <c:f>'Labor and Material 4750807'!$A$25:$A$31</c:f>
              <c:strCache>
                <c:ptCount val="7"/>
                <c:pt idx="0">
                  <c:v>FY15</c:v>
                </c:pt>
                <c:pt idx="1">
                  <c:v>FY16</c:v>
                </c:pt>
                <c:pt idx="2">
                  <c:v>FY17</c:v>
                </c:pt>
                <c:pt idx="3">
                  <c:v>FY18</c:v>
                </c:pt>
                <c:pt idx="4">
                  <c:v>FY19</c:v>
                </c:pt>
                <c:pt idx="5">
                  <c:v>FY20</c:v>
                </c:pt>
                <c:pt idx="6">
                  <c:v>FY21</c:v>
                </c:pt>
              </c:strCache>
            </c:strRef>
          </c:cat>
          <c:val>
            <c:numRef>
              <c:f>'Labor and Material 4750807'!$D$25:$D$31</c:f>
              <c:numCache>
                <c:formatCode>###,###,</c:formatCode>
                <c:ptCount val="7"/>
                <c:pt idx="0">
                  <c:v>21643.85959999999</c:v>
                </c:pt>
                <c:pt idx="1">
                  <c:v>51702.32900000001</c:v>
                </c:pt>
                <c:pt idx="2">
                  <c:v>19873.6784</c:v>
                </c:pt>
                <c:pt idx="3">
                  <c:v>147674.3281</c:v>
                </c:pt>
                <c:pt idx="4">
                  <c:v>144309.3306</c:v>
                </c:pt>
                <c:pt idx="5" formatCode="General">
                  <c:v>0.0</c:v>
                </c:pt>
                <c:pt idx="6" formatCode="General">
                  <c:v>0.0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-2068466072"/>
        <c:axId val="1950543496"/>
      </c:barChart>
      <c:lineChart>
        <c:grouping val="standard"/>
        <c:varyColors val="0"/>
        <c:ser>
          <c:idx val="1"/>
          <c:order val="3"/>
          <c:tx>
            <c:strRef>
              <c:f>'Labor and Material 4750807'!$E$24</c:f>
              <c:strCache>
                <c:ptCount val="1"/>
                <c:pt idx="0">
                  <c:v>Cumulative Total</c:v>
                </c:pt>
              </c:strCache>
            </c:strRef>
          </c:tx>
          <c:spPr>
            <a:ln>
              <a:solidFill>
                <a:srgbClr val="7030A0"/>
              </a:solidFill>
            </a:ln>
          </c:spPr>
          <c:marker>
            <c:symbol val="none"/>
          </c:marker>
          <c:cat>
            <c:strRef>
              <c:f>'Labor and Material 4750807'!$A$25:$A$31</c:f>
              <c:strCache>
                <c:ptCount val="7"/>
                <c:pt idx="0">
                  <c:v>FY15</c:v>
                </c:pt>
                <c:pt idx="1">
                  <c:v>FY16</c:v>
                </c:pt>
                <c:pt idx="2">
                  <c:v>FY17</c:v>
                </c:pt>
                <c:pt idx="3">
                  <c:v>FY18</c:v>
                </c:pt>
                <c:pt idx="4">
                  <c:v>FY19</c:v>
                </c:pt>
                <c:pt idx="5">
                  <c:v>FY20</c:v>
                </c:pt>
                <c:pt idx="6">
                  <c:v>FY21</c:v>
                </c:pt>
              </c:strCache>
            </c:strRef>
          </c:cat>
          <c:val>
            <c:numRef>
              <c:f>'Labor and Material 4750807'!$E$25:$E$31</c:f>
              <c:numCache>
                <c:formatCode>###,###,</c:formatCode>
                <c:ptCount val="7"/>
                <c:pt idx="0">
                  <c:v>286197.8696</c:v>
                </c:pt>
                <c:pt idx="1">
                  <c:v>368869.0456</c:v>
                </c:pt>
                <c:pt idx="2">
                  <c:v>388742.724</c:v>
                </c:pt>
                <c:pt idx="3">
                  <c:v>1.0682239043E6</c:v>
                </c:pt>
                <c:pt idx="4">
                  <c:v>1.4899821835E6</c:v>
                </c:pt>
                <c:pt idx="5">
                  <c:v>1.4899821835E6</c:v>
                </c:pt>
                <c:pt idx="6">
                  <c:v>1.4899821835E6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514743544"/>
        <c:axId val="1500684664"/>
      </c:lineChart>
      <c:catAx>
        <c:axId val="-2068466072"/>
        <c:scaling>
          <c:orientation val="minMax"/>
        </c:scaling>
        <c:delete val="0"/>
        <c:axPos val="b"/>
        <c:numFmt formatCode="&quot;FY&quot;yy" sourceLinked="1"/>
        <c:majorTickMark val="out"/>
        <c:minorTickMark val="none"/>
        <c:tickLblPos val="nextTo"/>
        <c:crossAx val="1950543496"/>
        <c:crosses val="autoZero"/>
        <c:auto val="1"/>
        <c:lblAlgn val="ctr"/>
        <c:lblOffset val="100"/>
        <c:noMultiLvlLbl val="0"/>
      </c:catAx>
      <c:valAx>
        <c:axId val="1950543496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600"/>
                </a:pPr>
                <a:r>
                  <a:rPr lang="en-US" sz="1600"/>
                  <a:t>Annual Cost $K</a:t>
                </a:r>
              </a:p>
            </c:rich>
          </c:tx>
          <c:layout/>
          <c:overlay val="0"/>
        </c:title>
        <c:numFmt formatCode="###,###," sourceLinked="1"/>
        <c:majorTickMark val="out"/>
        <c:minorTickMark val="none"/>
        <c:tickLblPos val="nextTo"/>
        <c:crossAx val="-2068466072"/>
        <c:crosses val="autoZero"/>
        <c:crossBetween val="between"/>
      </c:valAx>
      <c:valAx>
        <c:axId val="1500684664"/>
        <c:scaling>
          <c:orientation val="minMax"/>
        </c:scaling>
        <c:delete val="0"/>
        <c:axPos val="r"/>
        <c:title>
          <c:tx>
            <c:rich>
              <a:bodyPr rot="-5400000" vert="horz"/>
              <a:lstStyle/>
              <a:p>
                <a:pPr>
                  <a:defRPr sz="1600"/>
                </a:pPr>
                <a:r>
                  <a:rPr lang="en-US" sz="1600"/>
                  <a:t>Cumulative Cost $K</a:t>
                </a:r>
              </a:p>
              <a:p>
                <a:pPr>
                  <a:defRPr sz="1600"/>
                </a:pPr>
                <a:endParaRPr lang="en-US" sz="1600"/>
              </a:p>
            </c:rich>
          </c:tx>
          <c:layout/>
          <c:overlay val="0"/>
        </c:title>
        <c:numFmt formatCode="###,###," sourceLinked="1"/>
        <c:majorTickMark val="out"/>
        <c:minorTickMark val="none"/>
        <c:tickLblPos val="nextTo"/>
        <c:crossAx val="1514743544"/>
        <c:crosses val="max"/>
        <c:crossBetween val="between"/>
      </c:valAx>
      <c:catAx>
        <c:axId val="1514743544"/>
        <c:scaling>
          <c:orientation val="minMax"/>
        </c:scaling>
        <c:delete val="1"/>
        <c:axPos val="b"/>
        <c:numFmt formatCode="&quot;FY&quot;yy" sourceLinked="1"/>
        <c:majorTickMark val="out"/>
        <c:minorTickMark val="none"/>
        <c:tickLblPos val="none"/>
        <c:crossAx val="1500684664"/>
        <c:crosses val="autoZero"/>
        <c:auto val="1"/>
        <c:lblAlgn val="ctr"/>
        <c:lblOffset val="100"/>
        <c:tickLblSkip val="1"/>
        <c:tickMarkSkip val="1"/>
        <c:noMultiLvlLbl val="0"/>
      </c:catAx>
      <c:spPr>
        <a:noFill/>
        <a:ln w="25400">
          <a:noFill/>
        </a:ln>
      </c:spPr>
    </c:plotArea>
    <c:legend>
      <c:legendPos val="b"/>
      <c:layout/>
      <c:overlay val="0"/>
      <c:txPr>
        <a:bodyPr/>
        <a:lstStyle/>
        <a:p>
          <a:pPr>
            <a:defRPr sz="1400"/>
          </a:pPr>
          <a:endParaRPr lang="en-US"/>
        </a:p>
      </c:txPr>
    </c:legend>
    <c:plotVisOnly val="1"/>
    <c:dispBlanksAs val="gap"/>
    <c:showDLblsOverMax val="0"/>
  </c:chart>
  <c:externalData r:id="rId2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fld id="{4C190591-D543-7449-A828-559C08D06478}" type="datetimeFigureOut">
              <a:rPr lang="en-US"/>
              <a:pPr>
                <a:defRPr/>
              </a:pPr>
              <a:t>10/8/14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fld id="{83F73473-3CFB-5241-BF82-E3884D4E82D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218098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fld id="{82702176-6DAC-6B4F-B700-3AD3B8686ACC}" type="datetimeFigureOut">
              <a:rPr lang="en-US"/>
              <a:pPr>
                <a:defRPr/>
              </a:pPr>
              <a:t>10/8/14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fld id="{4649E3D0-3FEA-B642-9F67-967BE3D8E8D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331482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4" Type="http://schemas.openxmlformats.org/officeDocument/2006/relationships/image" Target="../media/image4.emf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Blue-Seal_c100m56y0k23-Mark_SC_Horizontal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1063" y="1358900"/>
            <a:ext cx="3644900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FermilabLogo_100c56m0y23k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450" y="1447800"/>
            <a:ext cx="2901950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806450" y="3559283"/>
            <a:ext cx="7526338" cy="1139271"/>
          </a:xfrm>
          <a:prstGeom prst="rect">
            <a:avLst/>
          </a:prstGeom>
        </p:spPr>
        <p:txBody>
          <a:bodyPr wrap="square" lIns="0" tIns="0" rIns="0" bIns="0" anchor="t"/>
          <a:lstStyle>
            <a:lvl1pPr algn="l">
              <a:defRPr sz="3200" b="1" i="0" baseline="0">
                <a:solidFill>
                  <a:srgbClr val="154D81"/>
                </a:solidFill>
                <a:latin typeface="Helvetica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806450" y="4841093"/>
            <a:ext cx="7526338" cy="148995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2000">
                <a:solidFill>
                  <a:srgbClr val="154D81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938460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361950"/>
            <a:ext cx="8700851" cy="4369742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40404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Drag picture to placeholder or click icon to add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700851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chemeClr val="accent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>
          <a:xfrm>
            <a:off x="6445250" y="6515100"/>
            <a:ext cx="1076325" cy="2413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10/21/14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C. Group - CD-2/3b Review  -- Cosmic Ray Veto Module: 8.7 Module Fabrication Fabrication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9B2117-9F9F-7143-9723-4103C8BEA5E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80639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out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154D8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45250" y="6515100"/>
            <a:ext cx="1076325" cy="2413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10/21/14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C. Group - CD-2/3b Review  -- Cosmic Ray Veto Module: 8.7 Module Fabrication Fabrication</a:t>
            </a:r>
            <a:endParaRPr lang="en-US" b="1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EB6373-8500-2042-A196-2287B72DC72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36904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3200">
                <a:solidFill>
                  <a:srgbClr val="154D8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50013" y="6515100"/>
            <a:ext cx="1076325" cy="241300"/>
          </a:xfrm>
        </p:spPr>
        <p:txBody>
          <a:bodyPr/>
          <a:lstStyle>
            <a:lvl1pPr>
              <a:defRPr sz="900">
                <a:solidFill>
                  <a:srgbClr val="154D81"/>
                </a:solidFill>
              </a:defRPr>
            </a:lvl1pPr>
          </a:lstStyle>
          <a:p>
            <a:pPr>
              <a:defRPr/>
            </a:pPr>
            <a:r>
              <a:rPr lang="en-US" smtClean="0"/>
              <a:t>10/21/14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>
                <a:solidFill>
                  <a:srgbClr val="154D81"/>
                </a:solidFill>
              </a:defRPr>
            </a:lvl1pPr>
          </a:lstStyle>
          <a:p>
            <a:pPr>
              <a:defRPr/>
            </a:pPr>
            <a:r>
              <a:rPr lang="en-US" smtClean="0"/>
              <a:t>C. Group - CD-2/3b Review  -- Cosmic Ray Veto Module: 8.7 Module Fabrication Fabrication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>
                <a:solidFill>
                  <a:srgbClr val="154D81"/>
                </a:solidFill>
              </a:defRPr>
            </a:lvl1pPr>
          </a:lstStyle>
          <a:p>
            <a:pPr>
              <a:defRPr/>
            </a:pPr>
            <a:fld id="{2A0CCE80-3B22-F34E-81B2-E096627812D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42347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3"/>
          <p:cNvSpPr>
            <a:spLocks noGrp="1"/>
          </p:cNvSpPr>
          <p:nvPr>
            <p:ph type="body" sz="half" idx="12"/>
          </p:nvPr>
        </p:nvSpPr>
        <p:spPr>
          <a:xfrm>
            <a:off x="229365" y="4765101"/>
            <a:ext cx="425196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40404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4654550" y="4765101"/>
            <a:ext cx="426085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40404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7"/>
          </p:nvPr>
        </p:nvSpPr>
        <p:spPr>
          <a:xfrm>
            <a:off x="228601" y="1043694"/>
            <a:ext cx="4251324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6" name="Content Placeholder 2"/>
          <p:cNvSpPr>
            <a:spLocks noGrp="1"/>
          </p:cNvSpPr>
          <p:nvPr>
            <p:ph sz="half" idx="18"/>
          </p:nvPr>
        </p:nvSpPr>
        <p:spPr>
          <a:xfrm>
            <a:off x="4654550" y="1043694"/>
            <a:ext cx="4260851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154D8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10/21/14</a:t>
            </a:r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C. Group - CD-2/3b Review  -- Cosmic Ray Veto Module: 8.7 Module Fabrication Fabrication</a:t>
            </a:r>
            <a:endParaRPr lang="en-US" b="1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820688-F7AE-7441-85BB-0E205217A28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63817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1043693"/>
            <a:ext cx="3027894" cy="49942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40404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469958" y="1043694"/>
            <a:ext cx="5420360" cy="49942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154D8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10/21/14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C. Group - CD-2/3b Review  -- Cosmic Ray Veto Module: 8.7 Module Fabrication Fabrication</a:t>
            </a:r>
            <a:endParaRPr lang="en-US" b="1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78B61D-3477-4845-9DF6-695E34DA1F9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45323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4073" y="1043694"/>
            <a:ext cx="8700851" cy="3695054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40404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700851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40404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154D8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10/21/14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C. Group - CD-2/3b Review  -- Cosmic Ray Veto Module: 8.7 Module Fabrication Fabrication</a:t>
            </a:r>
            <a:endParaRPr lang="en-US" b="1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4790FE-81D3-D341-890A-EF9117775F6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48523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500" y="37429"/>
            <a:ext cx="7277100" cy="889671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10/21/14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C. Group - CD-2/3b Review  -- Cosmic Ray Veto Module: 8.7 Module Fabrication Fabrication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C1F1C-F708-3F4B-8ECB-6D467F0718B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01744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500" y="37429"/>
            <a:ext cx="7277100" cy="889671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10/21/14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C. Group - CD-2/3b Review  -- Cosmic Ray Veto Module: 8.7 Module Fabrication Fabrication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C1F1C-F708-3F4B-8ECB-6D467F0718B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71208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355192"/>
            <a:ext cx="4206240" cy="4250146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2"/>
          <p:cNvSpPr>
            <a:spLocks noGrp="1"/>
          </p:cNvSpPr>
          <p:nvPr>
            <p:ph sz="half" idx="15"/>
          </p:nvPr>
        </p:nvSpPr>
        <p:spPr>
          <a:xfrm>
            <a:off x="4709161" y="355192"/>
            <a:ext cx="4206240" cy="4250146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2"/>
          </p:nvPr>
        </p:nvSpPr>
        <p:spPr>
          <a:xfrm>
            <a:off x="229365" y="4765101"/>
            <a:ext cx="4205476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40404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709160" y="4765101"/>
            <a:ext cx="420623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40404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0"/>
          </p:nvPr>
        </p:nvSpPr>
        <p:spPr>
          <a:xfrm>
            <a:off x="6445250" y="6515100"/>
            <a:ext cx="1076325" cy="2413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10/21/14</a:t>
            </a:r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C. Group - CD-2/3b Review  -- Cosmic Ray Veto Module: 8.7 Module Fabrication Fabrication</a:t>
            </a:r>
            <a:endParaRPr lang="en-US" b="1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468A71-83C6-EF40-AD36-EC1683BCD1E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48820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361950"/>
            <a:ext cx="8675688" cy="56689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4"/>
          </p:nvPr>
        </p:nvSpPr>
        <p:spPr>
          <a:xfrm>
            <a:off x="6445250" y="6515100"/>
            <a:ext cx="1076325" cy="2413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10/21/14</a:t>
            </a: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C. Group - CD-2/3b Review  -- Cosmic Ray Veto Module: 8.7 Module Fabrication Fabrication</a:t>
            </a:r>
            <a:endParaRPr lang="en-US" b="1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92DCEB-21D2-CD4C-B55A-F3EADD9B8B6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85165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theme" Target="../theme/theme1.xml"/><Relationship Id="rId9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4" Type="http://schemas.openxmlformats.org/officeDocument/2006/relationships/slideLayout" Target="../slideLayouts/slideLayout11.xml"/><Relationship Id="rId5" Type="http://schemas.openxmlformats.org/officeDocument/2006/relationships/theme" Target="../theme/theme2.xml"/><Relationship Id="rId6" Type="http://schemas.openxmlformats.org/officeDocument/2006/relationships/image" Target="../media/image5.emf"/><Relationship Id="rId1" Type="http://schemas.openxmlformats.org/officeDocument/2006/relationships/slideLayout" Target="../slideLayouts/slideLayout8.xml"/><Relationship Id="rId2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9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6459538" y="6515100"/>
            <a:ext cx="1076325" cy="2413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r">
              <a:defRPr sz="900">
                <a:solidFill>
                  <a:srgbClr val="154D81"/>
                </a:solidFill>
                <a:latin typeface="Helvetica"/>
              </a:defRPr>
            </a:lvl1pPr>
          </a:lstStyle>
          <a:p>
            <a:pPr>
              <a:defRPr/>
            </a:pPr>
            <a:r>
              <a:rPr lang="en-US" smtClean="0"/>
              <a:t>10/21/14</a:t>
            </a:r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6450" y="6515100"/>
            <a:ext cx="5373688" cy="2413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154D81"/>
                </a:solidFill>
                <a:latin typeface="Helvetica"/>
              </a:defRPr>
            </a:lvl1pPr>
          </a:lstStyle>
          <a:p>
            <a:pPr>
              <a:defRPr/>
            </a:pPr>
            <a:r>
              <a:rPr lang="en-US" smtClean="0"/>
              <a:t>C. Group - CD-2/3b Review  -- Cosmic Ray Veto Module: 8.7 Module Fabrication Fabrication</a:t>
            </a:r>
            <a:endParaRPr lang="en-US" b="1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8600" y="6515100"/>
            <a:ext cx="447675" cy="2413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154D81"/>
                </a:solidFill>
                <a:latin typeface="Helvetica"/>
              </a:defRPr>
            </a:lvl1pPr>
          </a:lstStyle>
          <a:p>
            <a:pPr>
              <a:defRPr/>
            </a:pPr>
            <a:fld id="{762C15F7-22DB-1448-B34D-3F8D2909FD0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4" name="TextBox 3"/>
          <p:cNvSpPr txBox="1"/>
          <p:nvPr userDrawn="1"/>
        </p:nvSpPr>
        <p:spPr>
          <a:xfrm>
            <a:off x="118529" y="6114990"/>
            <a:ext cx="840269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b="1" i="0" dirty="0" smtClean="0">
                <a:solidFill>
                  <a:schemeClr val="tx2"/>
                </a:solidFill>
                <a:latin typeface="Helvetica"/>
                <a:cs typeface="Helvetica"/>
              </a:rPr>
              <a:t>Mu2e</a:t>
            </a:r>
            <a:endParaRPr lang="en-US" sz="2000" b="1" i="0" dirty="0">
              <a:solidFill>
                <a:schemeClr val="tx2"/>
              </a:solidFill>
              <a:latin typeface="Helvetica"/>
              <a:cs typeface="Helvetica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99" r:id="rId1"/>
    <p:sldLayoutId id="2147484000" r:id="rId2"/>
    <p:sldLayoutId id="2147483996" r:id="rId3"/>
    <p:sldLayoutId id="2147483997" r:id="rId4"/>
    <p:sldLayoutId id="2147483998" r:id="rId5"/>
    <p:sldLayoutId id="2147484005" r:id="rId6"/>
    <p:sldLayoutId id="2147484007" r:id="rId7"/>
  </p:sldLayoutIdLst>
  <p:timing>
    <p:tnLst>
      <p:par>
        <p:cTn xmlns:p14="http://schemas.microsoft.com/office/powerpoint/2010/main" id="1" dur="indefinite" restart="never" nodeType="tmRoot"/>
      </p:par>
    </p:tnLst>
  </p:timing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074184"/>
          </a:solidFill>
          <a:latin typeface="Helvetica"/>
          <a:ea typeface="ＭＳ Ｐゴシック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ＭＳ Ｐゴシック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ＭＳ Ｐゴシック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ＭＳ Ｐゴシック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ＭＳ Ｐゴシック" charset="0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595959"/>
          </a:solidFill>
          <a:latin typeface="Helvetica"/>
          <a:ea typeface="ＭＳ Ｐゴシック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595959"/>
          </a:solidFill>
          <a:latin typeface="Helvetica"/>
          <a:ea typeface="ＭＳ Ｐゴシック" charset="0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595959"/>
          </a:solidFill>
          <a:latin typeface="Helvetica"/>
          <a:ea typeface="ＭＳ Ｐゴシック" charset="0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595959"/>
          </a:solidFill>
          <a:latin typeface="Helvetica"/>
          <a:ea typeface="ＭＳ Ｐゴシック" charset="0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595959"/>
          </a:solidFill>
          <a:latin typeface="Helvetica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6450013" y="6515100"/>
            <a:ext cx="107632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defTabSz="914400">
              <a:defRPr sz="900">
                <a:solidFill>
                  <a:srgbClr val="154D81"/>
                </a:solidFill>
                <a:latin typeface="Helvetica" charset="0"/>
                <a:cs typeface="Helvetica" charset="0"/>
              </a:defRPr>
            </a:lvl1pPr>
          </a:lstStyle>
          <a:p>
            <a:pPr>
              <a:defRPr/>
            </a:pPr>
            <a:r>
              <a:rPr lang="en-US" smtClean="0"/>
              <a:t>10/21/14</a:t>
            </a:r>
            <a:endParaRPr lang="en-US" dirty="0"/>
          </a:p>
        </p:txBody>
      </p:sp>
      <p:sp>
        <p:nvSpPr>
          <p:cNvPr id="9219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806450" y="6515100"/>
            <a:ext cx="5373688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914400">
              <a:defRPr sz="900">
                <a:solidFill>
                  <a:srgbClr val="154D81"/>
                </a:solidFill>
                <a:latin typeface="Helvetica" charset="0"/>
              </a:defRPr>
            </a:lvl1pPr>
          </a:lstStyle>
          <a:p>
            <a:pPr>
              <a:defRPr/>
            </a:pPr>
            <a:r>
              <a:rPr lang="en-US" smtClean="0"/>
              <a:t>C. Group - CD-2/3b Review  -- Cosmic Ray Veto Module: 8.7 Module Fabrication Fabrication</a:t>
            </a:r>
            <a:endParaRPr lang="en-US" b="1" dirty="0"/>
          </a:p>
        </p:txBody>
      </p:sp>
      <p:sp>
        <p:nvSpPr>
          <p:cNvPr id="9220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914400">
              <a:defRPr sz="900">
                <a:solidFill>
                  <a:srgbClr val="154D81"/>
                </a:solidFill>
                <a:latin typeface="Helvetica" charset="0"/>
              </a:defRPr>
            </a:lvl1pPr>
          </a:lstStyle>
          <a:p>
            <a:pPr>
              <a:defRPr/>
            </a:pPr>
            <a:fld id="{ABC452BA-E2D2-7F48-9628-85048FBCF9B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01" r:id="rId1"/>
    <p:sldLayoutId id="2147484002" r:id="rId2"/>
    <p:sldLayoutId id="2147484003" r:id="rId3"/>
    <p:sldLayoutId id="2147484004" r:id="rId4"/>
  </p:sldLayoutIdLst>
  <p:timing>
    <p:tnLst>
      <p:par>
        <p:cTn xmlns:p14="http://schemas.microsoft.com/office/powerpoint/2010/main" id="1" dur="indefinite" restart="never" nodeType="tmRoot"/>
      </p:par>
    </p:tnLst>
  </p:timing>
  <p:hf hdr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ＭＳ Ｐゴシック" charset="0"/>
          <a:cs typeface="ＭＳ Ｐゴシック" charset="0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1.docx"/><Relationship Id="rId4" Type="http://schemas.openxmlformats.org/officeDocument/2006/relationships/image" Target="../media/image11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image" Target="../media/image20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Relationship Id="rId3" Type="http://schemas.openxmlformats.org/officeDocument/2006/relationships/image" Target="../media/image25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jpg"/><Relationship Id="rId3" Type="http://schemas.openxmlformats.org/officeDocument/2006/relationships/image" Target="../media/image20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jp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Relationship Id="rId3" Type="http://schemas.openxmlformats.org/officeDocument/2006/relationships/image" Target="../media/image37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Relationship Id="rId3" Type="http://schemas.openxmlformats.org/officeDocument/2006/relationships/image" Target="../media/image39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1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le 1"/>
          <p:cNvSpPr>
            <a:spLocks noGrp="1"/>
          </p:cNvSpPr>
          <p:nvPr>
            <p:ph type="title"/>
          </p:nvPr>
        </p:nvSpPr>
        <p:spPr bwMode="auto">
          <a:xfrm>
            <a:off x="806450" y="3559175"/>
            <a:ext cx="7556500" cy="11398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numCol="1" anchorCtr="0" compatLnSpc="1">
            <a:prstTxWarp prst="textNoShape">
              <a:avLst/>
            </a:prstTxWarp>
          </a:bodyPr>
          <a:lstStyle/>
          <a:p>
            <a:r>
              <a:rPr lang="en-US" dirty="0">
                <a:solidFill>
                  <a:schemeClr val="tx2"/>
                </a:solidFill>
                <a:latin typeface="Helvetica" charset="0"/>
              </a:rPr>
              <a:t>Mu2e </a:t>
            </a:r>
            <a:r>
              <a:rPr lang="en-US" dirty="0" smtClean="0">
                <a:solidFill>
                  <a:schemeClr val="tx2"/>
                </a:solidFill>
                <a:latin typeface="Helvetica" charset="0"/>
              </a:rPr>
              <a:t>Cosmic Ray Veto:</a:t>
            </a:r>
            <a:r>
              <a:rPr lang="en-US" dirty="0">
                <a:solidFill>
                  <a:schemeClr val="tx2"/>
                </a:solidFill>
                <a:latin typeface="Helvetica" charset="0"/>
              </a:rPr>
              <a:t/>
            </a:r>
            <a:br>
              <a:rPr lang="en-US" dirty="0">
                <a:solidFill>
                  <a:schemeClr val="tx2"/>
                </a:solidFill>
                <a:latin typeface="Helvetica" charset="0"/>
              </a:rPr>
            </a:br>
            <a:r>
              <a:rPr lang="en-US" dirty="0" smtClean="0">
                <a:solidFill>
                  <a:schemeClr val="tx2"/>
                </a:solidFill>
                <a:latin typeface="Helvetica" charset="0"/>
              </a:rPr>
              <a:t>8.7</a:t>
            </a:r>
            <a:r>
              <a:rPr lang="en-US" dirty="0">
                <a:solidFill>
                  <a:schemeClr val="tx2"/>
                </a:solidFill>
                <a:latin typeface="Helvetica" charset="0"/>
              </a:rPr>
              <a:t>: CRV Module Fabrication</a:t>
            </a:r>
          </a:p>
        </p:txBody>
      </p:sp>
      <p:sp>
        <p:nvSpPr>
          <p:cNvPr id="14338" name="Text Placeholder 2"/>
          <p:cNvSpPr>
            <a:spLocks noGrp="1"/>
          </p:cNvSpPr>
          <p:nvPr>
            <p:ph type="body" sz="quarter" idx="10"/>
          </p:nvPr>
        </p:nvSpPr>
        <p:spPr bwMode="auto">
          <a:xfrm>
            <a:off x="806450" y="4841875"/>
            <a:ext cx="7556500" cy="14890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>
                <a:solidFill>
                  <a:schemeClr val="tx2"/>
                </a:solidFill>
                <a:latin typeface="Helvetica" charset="0"/>
              </a:rPr>
              <a:t>Craig Group</a:t>
            </a:r>
          </a:p>
          <a:p>
            <a:r>
              <a:rPr lang="en-US" dirty="0">
                <a:solidFill>
                  <a:schemeClr val="tx2"/>
                </a:solidFill>
                <a:latin typeface="Helvetica" charset="0"/>
              </a:rPr>
              <a:t>L3 Manager and CAM for CRV Fabrication</a:t>
            </a:r>
          </a:p>
          <a:p>
            <a:r>
              <a:rPr lang="en-US" dirty="0" smtClean="0">
                <a:solidFill>
                  <a:schemeClr val="tx2"/>
                </a:solidFill>
                <a:latin typeface="Helvetica" charset="0"/>
              </a:rPr>
              <a:t>10/</a:t>
            </a:r>
            <a:r>
              <a:rPr lang="en-US" dirty="0" smtClean="0">
                <a:solidFill>
                  <a:schemeClr val="tx2"/>
                </a:solidFill>
                <a:latin typeface="Helvetica" charset="0"/>
              </a:rPr>
              <a:t>21/</a:t>
            </a:r>
            <a:r>
              <a:rPr lang="en-US" dirty="0" smtClean="0">
                <a:solidFill>
                  <a:schemeClr val="tx2"/>
                </a:solidFill>
                <a:latin typeface="Helvetica" charset="0"/>
              </a:rPr>
              <a:t>2014</a:t>
            </a:r>
            <a:endParaRPr lang="en-US" dirty="0">
              <a:solidFill>
                <a:schemeClr val="tx2"/>
              </a:solidFill>
              <a:latin typeface="Helvetica" charset="0"/>
            </a:endParaRPr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46502" y="4667711"/>
            <a:ext cx="1219200" cy="700088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84667" y="5873750"/>
            <a:ext cx="914400" cy="914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4317999" y="1143000"/>
            <a:ext cx="4275667" cy="914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7853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production_facility_5000_v2aa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90257" y="3369"/>
            <a:ext cx="13783734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41946" y="74771"/>
            <a:ext cx="32488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Module Factory 															</a:t>
            </a:r>
            <a:endParaRPr lang="en-US" sz="3600" dirty="0"/>
          </a:p>
        </p:txBody>
      </p:sp>
      <p:sp>
        <p:nvSpPr>
          <p:cNvPr id="7" name="TextBox 6"/>
          <p:cNvSpPr txBox="1"/>
          <p:nvPr/>
        </p:nvSpPr>
        <p:spPr>
          <a:xfrm>
            <a:off x="6901110" y="74771"/>
            <a:ext cx="16652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5</a:t>
            </a:r>
            <a:r>
              <a:rPr lang="en-US" sz="3600" dirty="0" smtClean="0"/>
              <a:t>000 ft</a:t>
            </a:r>
            <a:r>
              <a:rPr lang="en-US" sz="3600" baseline="30000" dirty="0" smtClean="0"/>
              <a:t>2</a:t>
            </a:r>
            <a:endParaRPr lang="en-US" sz="36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10/21/14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C. Group - CD-2/3b Review  -- Cosmic Ray Veto Module: 8.7 Module Fabrication Fabrication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3BC00-8360-1B4C-9AD1-CDCE739F149E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4685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production_facility_5000_v2aa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90257" y="3369"/>
            <a:ext cx="13783734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41946" y="74771"/>
            <a:ext cx="32488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Module Factory 															</a:t>
            </a:r>
            <a:endParaRPr lang="en-US" sz="3600" dirty="0"/>
          </a:p>
        </p:txBody>
      </p:sp>
      <p:sp>
        <p:nvSpPr>
          <p:cNvPr id="7" name="TextBox 6"/>
          <p:cNvSpPr txBox="1"/>
          <p:nvPr/>
        </p:nvSpPr>
        <p:spPr>
          <a:xfrm>
            <a:off x="6901110" y="74771"/>
            <a:ext cx="16652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5</a:t>
            </a:r>
            <a:r>
              <a:rPr lang="en-US" sz="3600" dirty="0" smtClean="0"/>
              <a:t>000 ft</a:t>
            </a:r>
            <a:r>
              <a:rPr lang="en-US" sz="3600" baseline="30000" dirty="0" smtClean="0"/>
              <a:t>2</a:t>
            </a:r>
            <a:endParaRPr lang="en-US" sz="36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10/21/14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C. Group - CD-2/3b Review  -- Cosmic Ray Veto Module: 8.7 Module Fabrication Fabrication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3BC00-8360-1B4C-9AD1-CDCE739F149E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 rot="19756160">
            <a:off x="1803741" y="2320819"/>
            <a:ext cx="29445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Storage and Receiving</a:t>
            </a:r>
            <a:endParaRPr lang="en-US" sz="2400" dirty="0"/>
          </a:p>
        </p:txBody>
      </p:sp>
      <p:sp>
        <p:nvSpPr>
          <p:cNvPr id="9" name="Rectangle 8"/>
          <p:cNvSpPr/>
          <p:nvPr/>
        </p:nvSpPr>
        <p:spPr>
          <a:xfrm rot="19798034">
            <a:off x="315255" y="2098134"/>
            <a:ext cx="4734080" cy="1523230"/>
          </a:xfrm>
          <a:prstGeom prst="rect">
            <a:avLst/>
          </a:prstGeom>
          <a:solidFill>
            <a:schemeClr val="tx2">
              <a:lumMod val="40000"/>
              <a:lumOff val="60000"/>
              <a:alpha val="30000"/>
            </a:schemeClr>
          </a:solidFill>
          <a:ln>
            <a:solidFill>
              <a:srgbClr val="00009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																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30687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production_facility_5000_v2aa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90257" y="0"/>
            <a:ext cx="13783734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41946" y="74771"/>
            <a:ext cx="31470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Module Factory </a:t>
            </a:r>
            <a:endParaRPr lang="en-US" sz="3600" dirty="0"/>
          </a:p>
        </p:txBody>
      </p:sp>
      <p:sp>
        <p:nvSpPr>
          <p:cNvPr id="7" name="TextBox 6"/>
          <p:cNvSpPr txBox="1"/>
          <p:nvPr/>
        </p:nvSpPr>
        <p:spPr>
          <a:xfrm>
            <a:off x="6901110" y="74771"/>
            <a:ext cx="16652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5</a:t>
            </a:r>
            <a:r>
              <a:rPr lang="en-US" sz="3600" dirty="0" smtClean="0"/>
              <a:t>000 ft</a:t>
            </a:r>
            <a:r>
              <a:rPr lang="en-US" sz="3600" baseline="30000" dirty="0" smtClean="0"/>
              <a:t>2</a:t>
            </a:r>
            <a:endParaRPr lang="en-US" sz="36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10/21/14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C. Group - CD-2/3b Review  -- Cosmic Ray Veto Module: 8.7 Module Fabrication Fabrication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3BC00-8360-1B4C-9AD1-CDCE739F149E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 rot="19756160">
            <a:off x="6839301" y="4819680"/>
            <a:ext cx="24288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Counter assembly</a:t>
            </a:r>
            <a:endParaRPr lang="en-US" sz="2400" dirty="0"/>
          </a:p>
        </p:txBody>
      </p:sp>
      <p:sp>
        <p:nvSpPr>
          <p:cNvPr id="10" name="Rectangle 9"/>
          <p:cNvSpPr/>
          <p:nvPr/>
        </p:nvSpPr>
        <p:spPr>
          <a:xfrm rot="19798034">
            <a:off x="5060503" y="1996625"/>
            <a:ext cx="3252432" cy="1523230"/>
          </a:xfrm>
          <a:prstGeom prst="rect">
            <a:avLst/>
          </a:prstGeom>
          <a:solidFill>
            <a:schemeClr val="tx2">
              <a:lumMod val="40000"/>
              <a:lumOff val="60000"/>
              <a:alpha val="30000"/>
            </a:schemeClr>
          </a:solidFill>
          <a:ln>
            <a:solidFill>
              <a:srgbClr val="00009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																			</a:t>
            </a:r>
            <a:endParaRPr lang="en-US" dirty="0"/>
          </a:p>
        </p:txBody>
      </p:sp>
      <p:cxnSp>
        <p:nvCxnSpPr>
          <p:cNvPr id="11" name="Straight Arrow Connector 10"/>
          <p:cNvCxnSpPr/>
          <p:nvPr/>
        </p:nvCxnSpPr>
        <p:spPr>
          <a:xfrm flipH="1" flipV="1">
            <a:off x="7122764" y="3617830"/>
            <a:ext cx="881242" cy="1231601"/>
          </a:xfrm>
          <a:prstGeom prst="straightConnector1">
            <a:avLst/>
          </a:prstGeom>
          <a:ln w="50800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66770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production_facility_5000_v2aa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90257" y="0"/>
            <a:ext cx="13783734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41946" y="74771"/>
            <a:ext cx="31470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Module Factory </a:t>
            </a:r>
            <a:endParaRPr lang="en-US" sz="3600" dirty="0"/>
          </a:p>
        </p:txBody>
      </p:sp>
      <p:sp>
        <p:nvSpPr>
          <p:cNvPr id="7" name="TextBox 6"/>
          <p:cNvSpPr txBox="1"/>
          <p:nvPr/>
        </p:nvSpPr>
        <p:spPr>
          <a:xfrm>
            <a:off x="6901110" y="74771"/>
            <a:ext cx="16652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5</a:t>
            </a:r>
            <a:r>
              <a:rPr lang="en-US" sz="3600" dirty="0" smtClean="0"/>
              <a:t>000 ft</a:t>
            </a:r>
            <a:r>
              <a:rPr lang="en-US" sz="3600" baseline="30000" dirty="0" smtClean="0"/>
              <a:t>2</a:t>
            </a:r>
            <a:endParaRPr lang="en-US" sz="36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10/21/14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C. Group - CD-2/3b Review  -- Cosmic Ray Veto Module: 8.7 Module Fabrication Fabrication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3BC00-8360-1B4C-9AD1-CDCE739F149E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 rot="19756160">
            <a:off x="6858537" y="4819680"/>
            <a:ext cx="23903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Module assembly</a:t>
            </a:r>
            <a:endParaRPr lang="en-US" sz="2400" dirty="0"/>
          </a:p>
        </p:txBody>
      </p:sp>
      <p:sp>
        <p:nvSpPr>
          <p:cNvPr id="10" name="Rectangle 9"/>
          <p:cNvSpPr/>
          <p:nvPr/>
        </p:nvSpPr>
        <p:spPr>
          <a:xfrm rot="19798034">
            <a:off x="5540741" y="628299"/>
            <a:ext cx="1706387" cy="1523230"/>
          </a:xfrm>
          <a:prstGeom prst="rect">
            <a:avLst/>
          </a:prstGeom>
          <a:solidFill>
            <a:schemeClr val="tx2">
              <a:lumMod val="40000"/>
              <a:lumOff val="60000"/>
              <a:alpha val="30000"/>
            </a:schemeClr>
          </a:solidFill>
          <a:ln>
            <a:solidFill>
              <a:srgbClr val="00009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																			</a:t>
            </a:r>
            <a:endParaRPr lang="en-US" dirty="0"/>
          </a:p>
        </p:txBody>
      </p:sp>
      <p:cxnSp>
        <p:nvCxnSpPr>
          <p:cNvPr id="11" name="Straight Arrow Connector 10"/>
          <p:cNvCxnSpPr/>
          <p:nvPr/>
        </p:nvCxnSpPr>
        <p:spPr>
          <a:xfrm flipH="1" flipV="1">
            <a:off x="6618698" y="2193790"/>
            <a:ext cx="1385308" cy="2655642"/>
          </a:xfrm>
          <a:prstGeom prst="straightConnector1">
            <a:avLst/>
          </a:prstGeom>
          <a:ln w="50800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31788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production_facility_5000_v2aa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90257" y="0"/>
            <a:ext cx="13783734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41946" y="74771"/>
            <a:ext cx="31470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Module Factory </a:t>
            </a:r>
            <a:endParaRPr lang="en-US" sz="3600" dirty="0"/>
          </a:p>
        </p:txBody>
      </p:sp>
      <p:sp>
        <p:nvSpPr>
          <p:cNvPr id="7" name="TextBox 6"/>
          <p:cNvSpPr txBox="1"/>
          <p:nvPr/>
        </p:nvSpPr>
        <p:spPr>
          <a:xfrm>
            <a:off x="6901110" y="74771"/>
            <a:ext cx="16652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5</a:t>
            </a:r>
            <a:r>
              <a:rPr lang="en-US" sz="3600" dirty="0" smtClean="0"/>
              <a:t>000 ft</a:t>
            </a:r>
            <a:r>
              <a:rPr lang="en-US" sz="3600" baseline="30000" dirty="0" smtClean="0"/>
              <a:t>2</a:t>
            </a:r>
            <a:endParaRPr lang="en-US" sz="36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10/21/14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C. Group - CD-2/3b Review  -- Cosmic Ray Veto Module: 8.7 Module Fabrication Fabrication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3BC00-8360-1B4C-9AD1-CDCE739F149E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 rot="19756160">
            <a:off x="6102390" y="5485501"/>
            <a:ext cx="16120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Module QA</a:t>
            </a:r>
            <a:endParaRPr lang="en-US" sz="2400" dirty="0"/>
          </a:p>
        </p:txBody>
      </p:sp>
      <p:sp>
        <p:nvSpPr>
          <p:cNvPr id="10" name="Rectangle 9"/>
          <p:cNvSpPr/>
          <p:nvPr/>
        </p:nvSpPr>
        <p:spPr>
          <a:xfrm rot="19798034">
            <a:off x="3755596" y="3001438"/>
            <a:ext cx="1706387" cy="1523230"/>
          </a:xfrm>
          <a:prstGeom prst="rect">
            <a:avLst/>
          </a:prstGeom>
          <a:solidFill>
            <a:schemeClr val="tx2">
              <a:lumMod val="40000"/>
              <a:lumOff val="60000"/>
              <a:alpha val="30000"/>
            </a:schemeClr>
          </a:solidFill>
          <a:ln>
            <a:solidFill>
              <a:srgbClr val="00009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																			</a:t>
            </a:r>
            <a:endParaRPr lang="en-US" dirty="0"/>
          </a:p>
        </p:txBody>
      </p:sp>
      <p:cxnSp>
        <p:nvCxnSpPr>
          <p:cNvPr id="11" name="Straight Arrow Connector 10"/>
          <p:cNvCxnSpPr/>
          <p:nvPr/>
        </p:nvCxnSpPr>
        <p:spPr>
          <a:xfrm flipH="1" flipV="1">
            <a:off x="5194908" y="4503044"/>
            <a:ext cx="1346828" cy="1154626"/>
          </a:xfrm>
          <a:prstGeom prst="straightConnector1">
            <a:avLst/>
          </a:prstGeom>
          <a:ln w="50800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37149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production_facility_5000_v2aa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90257" y="0"/>
            <a:ext cx="13783734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41946" y="74771"/>
            <a:ext cx="31470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Module Factory </a:t>
            </a:r>
            <a:endParaRPr lang="en-US" sz="3600" dirty="0"/>
          </a:p>
        </p:txBody>
      </p:sp>
      <p:sp>
        <p:nvSpPr>
          <p:cNvPr id="7" name="TextBox 6"/>
          <p:cNvSpPr txBox="1"/>
          <p:nvPr/>
        </p:nvSpPr>
        <p:spPr>
          <a:xfrm>
            <a:off x="6901110" y="74771"/>
            <a:ext cx="16652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5</a:t>
            </a:r>
            <a:r>
              <a:rPr lang="en-US" sz="3600" dirty="0" smtClean="0"/>
              <a:t>000 ft</a:t>
            </a:r>
            <a:r>
              <a:rPr lang="en-US" sz="3600" baseline="30000" dirty="0" smtClean="0"/>
              <a:t>2</a:t>
            </a:r>
            <a:endParaRPr lang="en-US" sz="36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10/21/14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C. Group - CD-2/3b Review  -- Cosmic Ray Veto Module: 8.7 Module Fabrication Fabrication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3BC00-8360-1B4C-9AD1-CDCE739F149E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 rot="19756160">
            <a:off x="5525464" y="5485501"/>
            <a:ext cx="27659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Crating and Shipping</a:t>
            </a:r>
            <a:endParaRPr lang="en-US" sz="2400" dirty="0"/>
          </a:p>
        </p:txBody>
      </p:sp>
      <p:sp>
        <p:nvSpPr>
          <p:cNvPr id="10" name="Rectangle 9"/>
          <p:cNvSpPr/>
          <p:nvPr/>
        </p:nvSpPr>
        <p:spPr>
          <a:xfrm rot="19798034">
            <a:off x="2276764" y="3367486"/>
            <a:ext cx="2241133" cy="2676892"/>
          </a:xfrm>
          <a:prstGeom prst="rect">
            <a:avLst/>
          </a:prstGeom>
          <a:solidFill>
            <a:schemeClr val="tx2">
              <a:lumMod val="40000"/>
              <a:lumOff val="60000"/>
              <a:alpha val="30000"/>
            </a:schemeClr>
          </a:solidFill>
          <a:ln>
            <a:solidFill>
              <a:srgbClr val="00009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																			</a:t>
            </a:r>
            <a:endParaRPr lang="en-US" dirty="0"/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4848581" y="5657670"/>
            <a:ext cx="1693155" cy="0"/>
          </a:xfrm>
          <a:prstGeom prst="straightConnector1">
            <a:avLst/>
          </a:prstGeom>
          <a:ln w="50800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895367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Required </a:t>
            </a:r>
            <a:r>
              <a:rPr lang="en-US" dirty="0" smtClean="0"/>
              <a:t>Space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10/21/14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C. Group - CD-2/3b Review  -- Cosmic Ray Veto Module: 8.7 Module Fabrication Fabrication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3BC00-8360-1B4C-9AD1-CDCE739F149E}" type="slidenum">
              <a:rPr lang="en-US" smtClean="0"/>
              <a:pPr/>
              <a:t>16</a:t>
            </a:fld>
            <a:endParaRPr lang="en-US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81808852"/>
              </p:ext>
            </p:extLst>
          </p:nvPr>
        </p:nvGraphicFramePr>
        <p:xfrm>
          <a:off x="-514451" y="1143699"/>
          <a:ext cx="10219577" cy="34300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1" name="Document" r:id="rId3" imgW="5638800" imgH="1752600" progId="Word.Document.12">
                  <p:embed/>
                </p:oleObj>
              </mc:Choice>
              <mc:Fallback>
                <p:oleObj name="Document" r:id="rId3" imgW="5638800" imgH="17526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-514451" y="1143699"/>
                        <a:ext cx="10219577" cy="343003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022486" y="5009776"/>
            <a:ext cx="70753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Ideally, we would have 5000 square feet of space in the module factory.</a:t>
            </a:r>
          </a:p>
          <a:p>
            <a:pPr algn="ctr"/>
            <a:r>
              <a:rPr lang="en-US" dirty="0" smtClean="0"/>
              <a:t>(Less space would be possible, but would stretch the fabrication timeline)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09627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Factory Notes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Plan is to rent industrial space.  ~$1/ft</a:t>
            </a:r>
            <a:r>
              <a:rPr lang="en-US" baseline="30000" dirty="0" smtClean="0"/>
              <a:t>2</a:t>
            </a:r>
            <a:r>
              <a:rPr lang="en-US" dirty="0"/>
              <a:t>/</a:t>
            </a:r>
            <a:r>
              <a:rPr lang="en-US" dirty="0" smtClean="0"/>
              <a:t>month</a:t>
            </a:r>
          </a:p>
          <a:p>
            <a:r>
              <a:rPr lang="en-US" dirty="0" smtClean="0"/>
              <a:t>Discussion ongoing at UVA to find space on campus.  </a:t>
            </a:r>
          </a:p>
          <a:p>
            <a:pPr lvl="1"/>
            <a:r>
              <a:rPr lang="en-US" dirty="0" smtClean="0"/>
              <a:t>May provide an opportunity to reduce cost. </a:t>
            </a:r>
            <a:endParaRPr lang="en-US" dirty="0" smtClean="0"/>
          </a:p>
          <a:p>
            <a:pPr lvl="1"/>
            <a:r>
              <a:rPr lang="en-US" dirty="0" smtClean="0"/>
              <a:t>Finding space at UVA is an opportunity and listed in the risk registry.</a:t>
            </a:r>
            <a:endParaRPr lang="en-US" dirty="0" smtClean="0"/>
          </a:p>
          <a:p>
            <a:r>
              <a:rPr lang="en-US" dirty="0"/>
              <a:t>All major components will be on locking casters to maximize flexibility of available space.  </a:t>
            </a:r>
          </a:p>
          <a:p>
            <a:r>
              <a:rPr lang="en-US" dirty="0"/>
              <a:t>Counter Assembly Tables and Module Assembly Tables will be moved to vent hoods for epoxy application steps.  </a:t>
            </a:r>
          </a:p>
          <a:p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10/21/14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C. Group - CD-2/3b Review  -- Cosmic Ray Veto Module: 8.7 Module Fabrication Fabrication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3BC00-8360-1B4C-9AD1-CDCE739F149E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4213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creen Shot 2014-05-28 at 4.17.2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0642"/>
            <a:ext cx="9144000" cy="602735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Epoxy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3382255"/>
            <a:ext cx="6298706" cy="2948947"/>
          </a:xfrm>
        </p:spPr>
        <p:txBody>
          <a:bodyPr/>
          <a:lstStyle/>
          <a:p>
            <a:r>
              <a:rPr lang="en-US" sz="2800" dirty="0" smtClean="0">
                <a:solidFill>
                  <a:schemeClr val="bg1"/>
                </a:solidFill>
              </a:rPr>
              <a:t>Modules held together only by epoxy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Plastic-aluminum bond is critical!</a:t>
            </a:r>
          </a:p>
          <a:p>
            <a:r>
              <a:rPr lang="en-US" sz="2800" dirty="0" err="1" smtClean="0">
                <a:solidFill>
                  <a:schemeClr val="bg1"/>
                </a:solidFill>
              </a:rPr>
              <a:t>Devcon</a:t>
            </a:r>
            <a:r>
              <a:rPr lang="en-US" sz="2800" dirty="0" smtClean="0">
                <a:solidFill>
                  <a:schemeClr val="bg1"/>
                </a:solidFill>
              </a:rPr>
              <a:t> HP250 – 400 ml </a:t>
            </a:r>
            <a:r>
              <a:rPr lang="en-US" sz="2800" dirty="0" smtClean="0">
                <a:solidFill>
                  <a:schemeClr val="bg1"/>
                </a:solidFill>
              </a:rPr>
              <a:t>cartridges </a:t>
            </a:r>
            <a:endParaRPr lang="en-US" sz="2800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2800" dirty="0">
                <a:solidFill>
                  <a:schemeClr val="bg1"/>
                </a:solidFill>
              </a:rPr>
              <a:t>	</a:t>
            </a:r>
            <a:r>
              <a:rPr lang="en-US" sz="2800" dirty="0" smtClean="0">
                <a:solidFill>
                  <a:schemeClr val="bg1"/>
                </a:solidFill>
              </a:rPr>
              <a:t>(will use about 2000 cartridges)</a:t>
            </a:r>
          </a:p>
          <a:p>
            <a:r>
              <a:rPr lang="en-US" sz="2800" dirty="0" smtClean="0">
                <a:solidFill>
                  <a:schemeClr val="bg1"/>
                </a:solidFill>
              </a:rPr>
              <a:t>Plan to spread the epoxy “manually”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	</a:t>
            </a:r>
            <a:r>
              <a:rPr lang="en-US" dirty="0" smtClean="0">
                <a:solidFill>
                  <a:schemeClr val="bg1"/>
                </a:solidFill>
                <a:sym typeface="Wingdings"/>
              </a:rPr>
              <a:t> </a:t>
            </a:r>
            <a:r>
              <a:rPr lang="en-US" sz="2800" dirty="0" smtClean="0">
                <a:solidFill>
                  <a:schemeClr val="bg1"/>
                </a:solidFill>
              </a:rPr>
              <a:t>Dispenser and </a:t>
            </a:r>
            <a:r>
              <a:rPr lang="en-US" sz="2800" dirty="0">
                <a:solidFill>
                  <a:schemeClr val="bg1"/>
                </a:solidFill>
              </a:rPr>
              <a:t>squeegee 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10/21/14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C. Group - CD-2/3b Review  -- Cosmic Ray Veto Module: 8.7 Module Fabrication Fabrication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3BC00-8360-1B4C-9AD1-CDCE739F149E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5761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Counter Assembly </a:t>
            </a:r>
            <a:r>
              <a:rPr lang="en-US" dirty="0"/>
              <a:t>T</a:t>
            </a:r>
            <a:r>
              <a:rPr lang="en-US" dirty="0" smtClean="0"/>
              <a:t>able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10/21/14</a:t>
            </a:r>
            <a:endParaRPr lang="en-US"/>
          </a:p>
        </p:txBody>
      </p:sp>
      <p:pic>
        <p:nvPicPr>
          <p:cNvPr id="6" name="Picture 5" descr="hepfile:Mu2e:production_facility:counter_assembly_table_large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914400"/>
            <a:ext cx="6056560" cy="258603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228599" y="3241222"/>
            <a:ext cx="7468711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800" dirty="0" smtClean="0"/>
              <a:t>Shelf heights adjustable to working level.</a:t>
            </a:r>
          </a:p>
          <a:p>
            <a:pPr marL="285750" indent="-285750">
              <a:buFont typeface="Arial"/>
              <a:buChar char="•"/>
            </a:pPr>
            <a:r>
              <a:rPr lang="en-US" sz="1800" dirty="0" smtClean="0"/>
              <a:t>One shelf  to assemble di-counters for each module layer</a:t>
            </a:r>
          </a:p>
          <a:p>
            <a:pPr marL="742950" lvl="1" indent="-285750">
              <a:buFont typeface="Arial"/>
              <a:buChar char="•"/>
            </a:pPr>
            <a:r>
              <a:rPr lang="en-US" sz="1800" dirty="0" smtClean="0"/>
              <a:t>Epoxy di-counter pairs ( overnight cure required)</a:t>
            </a:r>
          </a:p>
          <a:p>
            <a:pPr marL="742950" lvl="1" indent="-285750">
              <a:buFont typeface="Arial"/>
              <a:buChar char="•"/>
            </a:pPr>
            <a:r>
              <a:rPr lang="en-US" sz="1800" dirty="0" smtClean="0"/>
              <a:t>Di-counter pairs cut to length with chop saw</a:t>
            </a:r>
          </a:p>
          <a:p>
            <a:pPr marL="742950" lvl="1" indent="-285750">
              <a:buFont typeface="Arial"/>
              <a:buChar char="•"/>
            </a:pPr>
            <a:r>
              <a:rPr lang="en-US" sz="1800" dirty="0" smtClean="0"/>
              <a:t>Install fiber</a:t>
            </a:r>
          </a:p>
          <a:p>
            <a:pPr marL="742950" lvl="1" indent="-285750">
              <a:buFont typeface="Arial"/>
              <a:buChar char="•"/>
            </a:pPr>
            <a:r>
              <a:rPr lang="en-US" sz="1800" dirty="0" smtClean="0"/>
              <a:t>Epoxy fiber guide bar  (3 day cure required for FGB)</a:t>
            </a:r>
          </a:p>
          <a:p>
            <a:pPr marL="742950" lvl="1" indent="-285750">
              <a:buFont typeface="Arial"/>
              <a:buChar char="•"/>
            </a:pPr>
            <a:r>
              <a:rPr lang="en-US" sz="1800" dirty="0" smtClean="0"/>
              <a:t>Fly cut FGB with fibers (one 0.015" trim cut and one 0.004" polish cut)</a:t>
            </a:r>
          </a:p>
          <a:p>
            <a:pPr marL="742950" lvl="1" indent="-285750">
              <a:buFont typeface="Arial"/>
              <a:buChar char="•"/>
            </a:pPr>
            <a:r>
              <a:rPr lang="en-US" sz="1800" dirty="0" smtClean="0"/>
              <a:t>Fiber QA to test cut/polish  (details in QA section)</a:t>
            </a:r>
          </a:p>
          <a:p>
            <a:pPr marL="1200150" lvl="2" indent="-285750">
              <a:buFont typeface="Arial"/>
              <a:buChar char="•"/>
            </a:pPr>
            <a:r>
              <a:rPr lang="en-US" sz="1800" dirty="0" smtClean="0"/>
              <a:t>Digital photo with 80x microscope</a:t>
            </a:r>
          </a:p>
          <a:p>
            <a:pPr marL="1200150" lvl="2" indent="-285750">
              <a:buFont typeface="Arial"/>
              <a:buChar char="•"/>
            </a:pPr>
            <a:r>
              <a:rPr lang="en-US" sz="1800" dirty="0" smtClean="0"/>
              <a:t>Fiber light transmission tester</a:t>
            </a:r>
          </a:p>
          <a:p>
            <a:pPr marL="742950" lvl="1" indent="-285750">
              <a:buFont typeface="Arial"/>
              <a:buChar char="•"/>
            </a:pPr>
            <a:r>
              <a:rPr lang="en-US" sz="1800" dirty="0" smtClean="0"/>
              <a:t>Bar-counter interface will be painted using black latex-enamel paint. </a:t>
            </a:r>
            <a:endParaRPr lang="en-US" sz="1800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C. Group - CD-2/3b Review  -- Cosmic Ray Veto Module: 8.7 Module Fabrication Fabrication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3BC00-8360-1B4C-9AD1-CDCE739F149E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3162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CRV Fabrication Team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2162" y="1043046"/>
            <a:ext cx="8672513" cy="4987867"/>
          </a:xfrm>
        </p:spPr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Craig Group – CAM and L3 Manager</a:t>
            </a:r>
          </a:p>
          <a:p>
            <a:pPr lvl="1"/>
            <a:r>
              <a:rPr lang="en-US" dirty="0"/>
              <a:t>Joint UVA faculty and </a:t>
            </a:r>
            <a:r>
              <a:rPr lang="en-US" dirty="0" err="1"/>
              <a:t>Fermilab</a:t>
            </a:r>
            <a:r>
              <a:rPr lang="en-US" dirty="0"/>
              <a:t> scientist position</a:t>
            </a:r>
            <a:r>
              <a:rPr lang="en-US" dirty="0" smtClean="0"/>
              <a:t>.</a:t>
            </a:r>
          </a:p>
          <a:p>
            <a:pPr lvl="1"/>
            <a:r>
              <a:rPr lang="en-US" dirty="0" smtClean="0"/>
              <a:t>Ph.D. in 2006 – U. Florida on CDF</a:t>
            </a:r>
          </a:p>
          <a:p>
            <a:pPr lvl="1"/>
            <a:r>
              <a:rPr lang="en-US" dirty="0" smtClean="0"/>
              <a:t>Also on </a:t>
            </a:r>
            <a:r>
              <a:rPr lang="en-US" dirty="0" err="1" smtClean="0"/>
              <a:t>NOvA</a:t>
            </a:r>
            <a:r>
              <a:rPr lang="en-US" dirty="0" smtClean="0"/>
              <a:t> experiment </a:t>
            </a:r>
            <a:endParaRPr lang="en-US" dirty="0"/>
          </a:p>
          <a:p>
            <a:pPr lvl="1"/>
            <a:r>
              <a:rPr lang="en-US" dirty="0" smtClean="0"/>
              <a:t>Involved in CRV R&amp;D since 2009</a:t>
            </a:r>
          </a:p>
          <a:p>
            <a:pPr marL="457200" lvl="1" indent="0">
              <a:buNone/>
            </a:pPr>
            <a:endParaRPr lang="en-US" dirty="0" smtClean="0"/>
          </a:p>
          <a:p>
            <a:r>
              <a:rPr lang="en-US" dirty="0" smtClean="0"/>
              <a:t>Richard </a:t>
            </a:r>
            <a:r>
              <a:rPr lang="en-US" dirty="0" err="1"/>
              <a:t>B</a:t>
            </a:r>
            <a:r>
              <a:rPr lang="en-US" dirty="0" err="1" smtClean="0"/>
              <a:t>omgardner</a:t>
            </a:r>
            <a:r>
              <a:rPr lang="en-US" dirty="0" smtClean="0"/>
              <a:t>– Lead Technician</a:t>
            </a:r>
          </a:p>
          <a:p>
            <a:pPr lvl="1"/>
            <a:r>
              <a:rPr lang="en-US" dirty="0" smtClean="0"/>
              <a:t>B.S. Physics</a:t>
            </a:r>
          </a:p>
          <a:p>
            <a:pPr lvl="1"/>
            <a:r>
              <a:rPr lang="en-US" dirty="0" smtClean="0"/>
              <a:t>Several years experience as each: electrician, scientist, and machinist. 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10/21/14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C. Group - CD-2/3b Review  -- Cosmic Ray Veto Module: 8.7 Module Fabrication Fabrication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0CCE80-3B22-F34E-81B2-E096627812DD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33441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</a:t>
            </a:r>
            <a:r>
              <a:rPr lang="en-US" dirty="0" smtClean="0"/>
              <a:t>i-counter Assembly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10/21/14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C. Group - CD-2/3b Review  -- Cosmic Ray Veto Module: 8.7 Module Fabrication Fabrication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3BC00-8360-1B4C-9AD1-CDCE739F149E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7" name="Picture 6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99" y="862408"/>
            <a:ext cx="4239019" cy="2556806"/>
          </a:xfrm>
          <a:prstGeom prst="rect">
            <a:avLst/>
          </a:prstGeom>
        </p:spPr>
      </p:pic>
      <p:pic>
        <p:nvPicPr>
          <p:cNvPr id="8" name="Picture 7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103" y="3419214"/>
            <a:ext cx="8047297" cy="2829475"/>
          </a:xfrm>
          <a:prstGeom prst="rect">
            <a:avLst/>
          </a:prstGeom>
        </p:spPr>
      </p:pic>
      <p:pic>
        <p:nvPicPr>
          <p:cNvPr id="9" name="Picture 8" descr="Screen Shot 2014-06-03 at 9.38.18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8733" y="894158"/>
            <a:ext cx="2082767" cy="2665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3413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Chop </a:t>
            </a:r>
            <a:r>
              <a:rPr lang="en-US" dirty="0" smtClean="0"/>
              <a:t>Saw and Fly Cutter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10/21/14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C. Group - CD-2/3b Review  -- Cosmic Ray Veto Module: 8.7 Module Fabrication Fabrication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3BC00-8360-1B4C-9AD1-CDCE739F149E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7" name="Picture 6" descr="Screen Shot 2014-05-29 at 4.42.4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100" y="824778"/>
            <a:ext cx="7785100" cy="51943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0071" y="5855099"/>
            <a:ext cx="9059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To be modified with </a:t>
            </a:r>
            <a:r>
              <a:rPr lang="en-US" sz="1800" dirty="0"/>
              <a:t>cross-slide stage </a:t>
            </a:r>
            <a:r>
              <a:rPr lang="en-US" sz="1800" dirty="0" smtClean="0"/>
              <a:t>for 36” travel so that full module layer can be cut at once.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3886804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Module Assembly </a:t>
            </a:r>
            <a:r>
              <a:rPr lang="en-US" dirty="0"/>
              <a:t>T</a:t>
            </a:r>
            <a:r>
              <a:rPr lang="en-US" dirty="0" smtClean="0"/>
              <a:t>able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10/21/14</a:t>
            </a:r>
            <a:endParaRPr lang="en-US"/>
          </a:p>
        </p:txBody>
      </p:sp>
      <p:pic>
        <p:nvPicPr>
          <p:cNvPr id="6" name="Picture 5" descr="Screen Shot 2014-03-12 at 8.58.0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275" y="856528"/>
            <a:ext cx="7920513" cy="353514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9894" y="4025801"/>
            <a:ext cx="8267069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Simple table for module assembly</a:t>
            </a:r>
          </a:p>
          <a:p>
            <a:r>
              <a:rPr lang="en-US" sz="1800" dirty="0" smtClean="0"/>
              <a:t>-- Base:  two </a:t>
            </a:r>
            <a:r>
              <a:rPr lang="en-US" sz="1800" dirty="0"/>
              <a:t>heavy-duty machine tables with locking </a:t>
            </a:r>
            <a:r>
              <a:rPr lang="en-US" sz="1800" dirty="0" smtClean="0"/>
              <a:t>casters</a:t>
            </a:r>
          </a:p>
          <a:p>
            <a:r>
              <a:rPr lang="en-US" sz="1800" dirty="0" smtClean="0"/>
              <a:t>-- 80</a:t>
            </a:r>
            <a:r>
              <a:rPr lang="en-US" sz="1800" dirty="0"/>
              <a:t>/20 </a:t>
            </a:r>
            <a:r>
              <a:rPr lang="en-US" sz="1800" dirty="0" smtClean="0"/>
              <a:t> </a:t>
            </a:r>
            <a:r>
              <a:rPr lang="en-US" sz="1800" dirty="0"/>
              <a:t>frame attaching the two tables </a:t>
            </a:r>
            <a:endParaRPr lang="en-US" sz="1800" dirty="0" smtClean="0"/>
          </a:p>
          <a:p>
            <a:r>
              <a:rPr lang="en-US" sz="1800" dirty="0" smtClean="0"/>
              <a:t>-- </a:t>
            </a:r>
            <a:r>
              <a:rPr lang="en-US" sz="1800" dirty="0"/>
              <a:t>2"x6" lumber frame </a:t>
            </a:r>
            <a:r>
              <a:rPr lang="en-US" sz="1800" dirty="0" smtClean="0"/>
              <a:t>and ¾” plywood top</a:t>
            </a:r>
          </a:p>
          <a:p>
            <a:r>
              <a:rPr lang="en-US" sz="1800" dirty="0" smtClean="0"/>
              <a:t>--</a:t>
            </a:r>
            <a:r>
              <a:rPr lang="en-US" sz="1800" dirty="0"/>
              <a:t>The table has guides </a:t>
            </a:r>
            <a:r>
              <a:rPr lang="en-US" sz="1800" dirty="0" smtClean="0"/>
              <a:t>(module glue jig) to </a:t>
            </a:r>
            <a:r>
              <a:rPr lang="en-US" sz="1800" dirty="0"/>
              <a:t>locate the counter pairs onto the aluminum </a:t>
            </a:r>
            <a:endParaRPr lang="en-US" sz="1800" dirty="0" smtClean="0"/>
          </a:p>
          <a:p>
            <a:r>
              <a:rPr lang="en-US" sz="1800" dirty="0" smtClean="0"/>
              <a:t>absorber </a:t>
            </a:r>
            <a:r>
              <a:rPr lang="en-US" sz="1800" dirty="0"/>
              <a:t>plates </a:t>
            </a:r>
            <a:r>
              <a:rPr lang="en-US" sz="1800" dirty="0" smtClean="0"/>
              <a:t>and to </a:t>
            </a:r>
            <a:r>
              <a:rPr lang="en-US" sz="1800" dirty="0"/>
              <a:t>offset counter layers 10 mm from each </a:t>
            </a:r>
            <a:r>
              <a:rPr lang="en-US" sz="1800" dirty="0" smtClean="0"/>
              <a:t>other</a:t>
            </a:r>
          </a:p>
          <a:p>
            <a:r>
              <a:rPr lang="en-US" sz="1800" dirty="0" smtClean="0"/>
              <a:t>-- Vacuum lifter (with crane or </a:t>
            </a:r>
            <a:r>
              <a:rPr lang="en-US" sz="1800" dirty="0"/>
              <a:t>gantry </a:t>
            </a:r>
            <a:r>
              <a:rPr lang="en-US" sz="1800" dirty="0" smtClean="0"/>
              <a:t>hoist) required for handling aluminum </a:t>
            </a:r>
          </a:p>
          <a:p>
            <a:r>
              <a:rPr lang="en-US" sz="1800" dirty="0" smtClean="0"/>
              <a:t>sheets and completed modules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C. Group - CD-2/3b Review  -- Cosmic Ray Veto Module: 8.7 Module Fabrication Fabrication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3BC00-8360-1B4C-9AD1-CDCE739F149E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2910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Module Assembly </a:t>
            </a:r>
            <a:r>
              <a:rPr lang="en-US" dirty="0"/>
              <a:t>S</a:t>
            </a:r>
            <a:r>
              <a:rPr lang="en-US" dirty="0" smtClean="0"/>
              <a:t>teps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10/21/14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C. Group - CD-2/3b Review  -- Cosmic Ray Veto Module: 8.7 Module Fabrication Fabrication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3BC00-8360-1B4C-9AD1-CDCE739F149E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228600" y="939412"/>
            <a:ext cx="8686800" cy="5351462"/>
          </a:xfrm>
        </p:spPr>
        <p:txBody>
          <a:bodyPr/>
          <a:lstStyle/>
          <a:p>
            <a:r>
              <a:rPr lang="en-US" sz="2200" dirty="0" smtClean="0"/>
              <a:t>Aluminum cover (</a:t>
            </a:r>
            <a:r>
              <a:rPr lang="en-US" sz="2200" dirty="0"/>
              <a:t>0.032"-thick </a:t>
            </a:r>
            <a:r>
              <a:rPr lang="en-US" sz="2200" dirty="0" smtClean="0"/>
              <a:t>) placed on table and epoxy </a:t>
            </a:r>
            <a:r>
              <a:rPr lang="en-US" sz="2200" dirty="0"/>
              <a:t>spread to a uniform </a:t>
            </a:r>
            <a:r>
              <a:rPr lang="en-US" sz="2200" dirty="0" smtClean="0"/>
              <a:t>~0.010" thickness (or 0.005” on each interface).</a:t>
            </a:r>
          </a:p>
          <a:p>
            <a:r>
              <a:rPr lang="en-US" sz="2200" dirty="0" smtClean="0"/>
              <a:t>Di counters are placed and spaced carefully so that edge counters are aligned with aluminum edges (8 di counters for normal-width module) </a:t>
            </a:r>
            <a:endParaRPr lang="en-US" sz="2200" dirty="0" smtClean="0"/>
          </a:p>
          <a:p>
            <a:r>
              <a:rPr lang="en-US" sz="2200" dirty="0" smtClean="0"/>
              <a:t>Epoxy </a:t>
            </a:r>
            <a:r>
              <a:rPr lang="en-US" sz="2200" dirty="0"/>
              <a:t>spread to a uniform </a:t>
            </a:r>
            <a:r>
              <a:rPr lang="en-US" sz="2200" dirty="0" smtClean="0"/>
              <a:t>~0.005</a:t>
            </a:r>
            <a:r>
              <a:rPr lang="en-US" sz="2200" dirty="0"/>
              <a:t>" </a:t>
            </a:r>
            <a:r>
              <a:rPr lang="en-US" sz="2200" dirty="0" smtClean="0"/>
              <a:t>thickness on di-counter layer</a:t>
            </a:r>
          </a:p>
          <a:p>
            <a:r>
              <a:rPr lang="en-US" sz="2200" dirty="0" smtClean="0"/>
              <a:t>AL absorber (</a:t>
            </a:r>
            <a:r>
              <a:rPr lang="en-US" sz="2200" dirty="0"/>
              <a:t>0.250"-</a:t>
            </a:r>
            <a:r>
              <a:rPr lang="en-US" sz="2200" dirty="0" smtClean="0"/>
              <a:t>thick) </a:t>
            </a:r>
            <a:r>
              <a:rPr lang="en-US" sz="2200" dirty="0"/>
              <a:t>placed onto the wet di-counter layer and positioned using the module glue </a:t>
            </a:r>
            <a:r>
              <a:rPr lang="en-US" sz="2200" dirty="0" smtClean="0"/>
              <a:t>jig.</a:t>
            </a:r>
          </a:p>
          <a:p>
            <a:r>
              <a:rPr lang="en-US" sz="2200" dirty="0" smtClean="0"/>
              <a:t>Repeat previous steps to build up 4 layers.   </a:t>
            </a:r>
            <a:endParaRPr lang="en-US" sz="2200" dirty="0"/>
          </a:p>
          <a:p>
            <a:r>
              <a:rPr lang="en-US" sz="2200" dirty="0"/>
              <a:t>A</a:t>
            </a:r>
            <a:r>
              <a:rPr lang="en-US" sz="2200" dirty="0" smtClean="0"/>
              <a:t>luminum </a:t>
            </a:r>
            <a:r>
              <a:rPr lang="en-US" sz="2200" dirty="0"/>
              <a:t>cover (0.032"-thick ) </a:t>
            </a:r>
            <a:r>
              <a:rPr lang="en-US" sz="2200" dirty="0" smtClean="0"/>
              <a:t>is </a:t>
            </a:r>
            <a:r>
              <a:rPr lang="en-US" sz="2200" dirty="0"/>
              <a:t>placed onto the wet di-counter layer and positioned with using the module glue </a:t>
            </a:r>
            <a:r>
              <a:rPr lang="en-US" sz="2200" dirty="0" smtClean="0"/>
              <a:t>jig. </a:t>
            </a:r>
          </a:p>
          <a:p>
            <a:r>
              <a:rPr lang="en-US" sz="2200" dirty="0"/>
              <a:t>A plywood weight is placed on top to provide light contact pressure while curing </a:t>
            </a:r>
            <a:r>
              <a:rPr lang="en-US" sz="2200" dirty="0" smtClean="0"/>
              <a:t> (3 day cure required).</a:t>
            </a:r>
          </a:p>
        </p:txBody>
      </p:sp>
    </p:spTree>
    <p:extLst>
      <p:ext uri="{BB962C8B-B14F-4D97-AF65-F5344CB8AC3E}">
        <p14:creationId xmlns:p14="http://schemas.microsoft.com/office/powerpoint/2010/main" val="34466784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Test Beam </a:t>
            </a:r>
            <a:r>
              <a:rPr lang="en-US" dirty="0"/>
              <a:t>P</a:t>
            </a:r>
            <a:r>
              <a:rPr lang="en-US" dirty="0" smtClean="0"/>
              <a:t>rototype </a:t>
            </a:r>
            <a:r>
              <a:rPr lang="en-US" dirty="0"/>
              <a:t>A</a:t>
            </a:r>
            <a:r>
              <a:rPr lang="en-US" dirty="0" smtClean="0"/>
              <a:t>ssembly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10/21/14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C. Group - CD-2/3b Review  -- Cosmic Ray Veto Module: 8.7 Module Fabrication Fabrication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3BC00-8360-1B4C-9AD1-CDCE739F149E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8" name="Picture 7" descr="Screen Shot 2014-05-29 at 4.51.2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13794"/>
            <a:ext cx="5680789" cy="3121823"/>
          </a:xfrm>
          <a:prstGeom prst="rect">
            <a:avLst/>
          </a:prstGeom>
        </p:spPr>
      </p:pic>
      <p:pic>
        <p:nvPicPr>
          <p:cNvPr id="7" name="Picture 6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9392" y="1047439"/>
            <a:ext cx="4604608" cy="4232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6898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Test Beam </a:t>
            </a:r>
            <a:r>
              <a:rPr lang="en-US" dirty="0"/>
              <a:t>P</a:t>
            </a:r>
            <a:r>
              <a:rPr lang="en-US" dirty="0" smtClean="0"/>
              <a:t>rototype </a:t>
            </a:r>
            <a:r>
              <a:rPr lang="en-US" dirty="0"/>
              <a:t>A</a:t>
            </a:r>
            <a:r>
              <a:rPr lang="en-US" dirty="0" smtClean="0"/>
              <a:t>ssembly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10/21/14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C. Group - CD-2/3b Review  -- Cosmic Ray Veto Module: 8.7 Module Fabrication Fabrication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3BC00-8360-1B4C-9AD1-CDCE739F149E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8" name="Picture 7" descr="Screen Shot 2014-05-29 at 4.51.2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0620"/>
            <a:ext cx="9144000" cy="5024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1002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QA at the Fabrication </a:t>
            </a:r>
            <a:r>
              <a:rPr lang="en-US" dirty="0"/>
              <a:t>F</a:t>
            </a:r>
            <a:r>
              <a:rPr lang="en-US" dirty="0" smtClean="0"/>
              <a:t>actory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49338"/>
            <a:ext cx="9144000" cy="5351462"/>
          </a:xfrm>
        </p:spPr>
        <p:txBody>
          <a:bodyPr/>
          <a:lstStyle/>
          <a:p>
            <a:r>
              <a:rPr lang="en-US" dirty="0" smtClean="0"/>
              <a:t>Counters:</a:t>
            </a:r>
          </a:p>
          <a:p>
            <a:pPr marL="514350" lvl="1" indent="0">
              <a:buNone/>
            </a:pPr>
            <a:r>
              <a:rPr lang="en-US" dirty="0" smtClean="0">
                <a:sym typeface="Wingdings"/>
              </a:rPr>
              <a:t></a:t>
            </a:r>
            <a:r>
              <a:rPr lang="en-US" dirty="0" smtClean="0"/>
              <a:t>Digital photo </a:t>
            </a:r>
            <a:r>
              <a:rPr lang="en-US" dirty="0"/>
              <a:t>with 80x microscope</a:t>
            </a:r>
          </a:p>
          <a:p>
            <a:pPr marL="514350" lvl="1" indent="0">
              <a:buNone/>
            </a:pPr>
            <a:r>
              <a:rPr lang="en-US" dirty="0" smtClean="0">
                <a:sym typeface="Wingdings"/>
              </a:rPr>
              <a:t></a:t>
            </a:r>
            <a:r>
              <a:rPr lang="en-US" dirty="0" smtClean="0"/>
              <a:t>Fiber </a:t>
            </a:r>
            <a:r>
              <a:rPr lang="en-US" dirty="0"/>
              <a:t>light transmission </a:t>
            </a:r>
            <a:r>
              <a:rPr lang="en-US" dirty="0" smtClean="0"/>
              <a:t>tester</a:t>
            </a:r>
          </a:p>
          <a:p>
            <a:pPr marL="1200150" lvl="2" indent="-285750">
              <a:buFont typeface="Arial"/>
              <a:buChar char="•"/>
            </a:pPr>
            <a:endParaRPr lang="en-US" dirty="0"/>
          </a:p>
          <a:p>
            <a:r>
              <a:rPr lang="en-US" dirty="0" smtClean="0"/>
              <a:t>Modules:</a:t>
            </a:r>
          </a:p>
          <a:p>
            <a:pPr marL="457200" lvl="1" indent="0">
              <a:buNone/>
            </a:pPr>
            <a:r>
              <a:rPr lang="en-US" dirty="0" smtClean="0">
                <a:sym typeface="Wingdings"/>
              </a:rPr>
              <a:t></a:t>
            </a:r>
            <a:r>
              <a:rPr lang="en-US" dirty="0" smtClean="0"/>
              <a:t>PE yield measurement with CSC cosmic ray test stand</a:t>
            </a:r>
          </a:p>
          <a:p>
            <a:pPr lvl="1"/>
            <a:endParaRPr lang="en-US" dirty="0" smtClean="0"/>
          </a:p>
          <a:p>
            <a:r>
              <a:rPr lang="en-US" dirty="0"/>
              <a:t>QA checklist in QAP (</a:t>
            </a:r>
            <a:r>
              <a:rPr lang="en-US" dirty="0" err="1"/>
              <a:t>DocDB</a:t>
            </a:r>
            <a:r>
              <a:rPr lang="en-US" dirty="0"/>
              <a:t> 4165 – attachment 3)</a:t>
            </a:r>
          </a:p>
          <a:p>
            <a:pPr marL="0" indent="0">
              <a:buNone/>
            </a:pPr>
            <a:endParaRPr lang="en-US" dirty="0" smtClean="0"/>
          </a:p>
          <a:p>
            <a:pPr lvl="1"/>
            <a:endParaRPr lang="en-US" dirty="0" smtClean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10/21/14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C. Group - CD-2/3b Review  -- Cosmic Ray Veto Module: 8.7 Module Fabrication Fabrication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3BC00-8360-1B4C-9AD1-CDCE739F149E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94920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Counter QA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Counters can’t be “unglued”, so QA is critical at the counter assembly step.</a:t>
            </a:r>
          </a:p>
          <a:p>
            <a:r>
              <a:rPr lang="en-US" dirty="0" smtClean="0"/>
              <a:t>Optical QA via digital image with 80x microscope</a:t>
            </a:r>
            <a:r>
              <a:rPr lang="en-US" dirty="0"/>
              <a:t>.</a:t>
            </a:r>
            <a:endParaRPr lang="en-US" dirty="0" smtClean="0"/>
          </a:p>
          <a:p>
            <a:r>
              <a:rPr lang="en-US" dirty="0" smtClean="0"/>
              <a:t>Image will be stored for each fiber cut.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10/21/14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C. Group - CD-2/3b Review  -- Cosmic Ray Veto Module: 8.7 Module Fabrication Fabrication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3BC00-8360-1B4C-9AD1-CDCE739F149E}" type="slidenum">
              <a:rPr lang="en-US" smtClean="0"/>
              <a:pPr/>
              <a:t>27</a:t>
            </a:fld>
            <a:endParaRPr lang="en-US"/>
          </a:p>
        </p:txBody>
      </p:sp>
      <p:pic>
        <p:nvPicPr>
          <p:cNvPr id="7" name="Picture 6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4356" y="2810828"/>
            <a:ext cx="4572000" cy="3410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1115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Counter QA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Counters can’t be “unglued”, so QA is critical at the counter assembly step.</a:t>
            </a:r>
          </a:p>
          <a:p>
            <a:r>
              <a:rPr lang="en-US" dirty="0" smtClean="0"/>
              <a:t>Fiber tester: to be designed/fabricated </a:t>
            </a:r>
            <a:r>
              <a:rPr lang="en-US" dirty="0"/>
              <a:t>by Dean </a:t>
            </a:r>
            <a:r>
              <a:rPr lang="en-US" dirty="0" err="1"/>
              <a:t>Shooltz</a:t>
            </a:r>
            <a:r>
              <a:rPr lang="en-US" dirty="0"/>
              <a:t> </a:t>
            </a:r>
            <a:r>
              <a:rPr lang="en-US" dirty="0" smtClean="0"/>
              <a:t>who built similar devices for </a:t>
            </a:r>
            <a:r>
              <a:rPr lang="en-US" dirty="0" err="1" smtClean="0"/>
              <a:t>NOvA</a:t>
            </a:r>
            <a:r>
              <a:rPr lang="en-US" dirty="0" smtClean="0"/>
              <a:t>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10/21/14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C. Group - CD-2/3b Review  -- Cosmic Ray Veto Module: 8.7 Module Fabrication Fabrication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3BC00-8360-1B4C-9AD1-CDCE739F149E}" type="slidenum">
              <a:rPr lang="en-US" smtClean="0"/>
              <a:pPr/>
              <a:t>28</a:t>
            </a:fld>
            <a:endParaRPr lang="en-US"/>
          </a:p>
        </p:txBody>
      </p:sp>
      <p:pic>
        <p:nvPicPr>
          <p:cNvPr id="8" name="Picture 7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2762250"/>
            <a:ext cx="6858000" cy="3476625"/>
          </a:xfrm>
          <a:prstGeom prst="rect">
            <a:avLst/>
          </a:prstGeom>
        </p:spPr>
      </p:pic>
      <p:pic>
        <p:nvPicPr>
          <p:cNvPr id="10" name="Picture 9" descr="Screen Shot 2014-07-07 at 10.39.29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9500" y="4730749"/>
            <a:ext cx="1177925" cy="381001"/>
          </a:xfrm>
          <a:prstGeom prst="rect">
            <a:avLst/>
          </a:prstGeom>
        </p:spPr>
      </p:pic>
      <p:pic>
        <p:nvPicPr>
          <p:cNvPr id="11" name="Picture 10" descr="Screen Shot 2014-07-07 at 10.39.29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675" y="4505323"/>
            <a:ext cx="368300" cy="36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9973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Module QA: CSC Test </a:t>
            </a:r>
            <a:r>
              <a:rPr lang="en-US" dirty="0"/>
              <a:t>S</a:t>
            </a:r>
            <a:r>
              <a:rPr lang="en-US" dirty="0" smtClean="0"/>
              <a:t>tand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45403"/>
            <a:ext cx="8686800" cy="2270847"/>
          </a:xfrm>
        </p:spPr>
        <p:txBody>
          <a:bodyPr/>
          <a:lstStyle/>
          <a:p>
            <a:r>
              <a:rPr lang="en-US" sz="2200" dirty="0" smtClean="0"/>
              <a:t>A CSC prototype is being assembled that will be converted into a cosmic ray test stand for module QA.</a:t>
            </a:r>
          </a:p>
          <a:p>
            <a:r>
              <a:rPr lang="en-US" sz="2200" dirty="0" smtClean="0"/>
              <a:t>Winding complete</a:t>
            </a:r>
          </a:p>
          <a:p>
            <a:r>
              <a:rPr lang="en-US" sz="2200" dirty="0" smtClean="0"/>
              <a:t>HV/noise tests ongoing </a:t>
            </a:r>
          </a:p>
          <a:p>
            <a:pPr marL="0" indent="0">
              <a:buNone/>
            </a:pP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10/21/14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C. Group - CD-2/3b Review  -- Cosmic Ray Veto Module: 8.7 Module Fabrication Fabrication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3BC00-8360-1B4C-9AD1-CDCE739F149E}" type="slidenum">
              <a:rPr lang="en-US" smtClean="0"/>
              <a:pPr/>
              <a:t>29</a:t>
            </a:fld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4251716" y="1401081"/>
            <a:ext cx="3962400" cy="1371600"/>
            <a:chOff x="826170" y="21690"/>
            <a:chExt cx="8017837" cy="3956756"/>
          </a:xfrm>
        </p:grpSpPr>
        <p:grpSp>
          <p:nvGrpSpPr>
            <p:cNvPr id="9" name="Group 1"/>
            <p:cNvGrpSpPr/>
            <p:nvPr/>
          </p:nvGrpSpPr>
          <p:grpSpPr>
            <a:xfrm>
              <a:off x="8341782" y="618225"/>
              <a:ext cx="307677" cy="2432649"/>
              <a:chOff x="8382560" y="618225"/>
              <a:chExt cx="206474" cy="2432649"/>
            </a:xfrm>
          </p:grpSpPr>
          <p:sp>
            <p:nvSpPr>
              <p:cNvPr id="92" name="Oval 2"/>
              <p:cNvSpPr/>
              <p:nvPr/>
            </p:nvSpPr>
            <p:spPr>
              <a:xfrm flipV="1">
                <a:off x="8385435" y="2946971"/>
                <a:ext cx="102869" cy="45719"/>
              </a:xfrm>
              <a:prstGeom prst="ellipse">
                <a:avLst/>
              </a:prstGeom>
              <a:solidFill>
                <a:srgbClr val="FF0000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3" name="Oval 3"/>
              <p:cNvSpPr/>
              <p:nvPr/>
            </p:nvSpPr>
            <p:spPr>
              <a:xfrm flipV="1">
                <a:off x="8391186" y="2538654"/>
                <a:ext cx="102869" cy="45719"/>
              </a:xfrm>
              <a:prstGeom prst="ellipse">
                <a:avLst/>
              </a:prstGeom>
              <a:solidFill>
                <a:srgbClr val="FF0000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94" name="Group 130"/>
              <p:cNvGrpSpPr/>
              <p:nvPr/>
            </p:nvGrpSpPr>
            <p:grpSpPr>
              <a:xfrm>
                <a:off x="8382560" y="1129673"/>
                <a:ext cx="108620" cy="454036"/>
                <a:chOff x="8537835" y="2691054"/>
                <a:chExt cx="108620" cy="454036"/>
              </a:xfrm>
            </p:grpSpPr>
            <p:sp>
              <p:nvSpPr>
                <p:cNvPr id="99" name="Oval 9"/>
                <p:cNvSpPr/>
                <p:nvPr/>
              </p:nvSpPr>
              <p:spPr>
                <a:xfrm flipV="1">
                  <a:off x="8537835" y="3099371"/>
                  <a:ext cx="102869" cy="45719"/>
                </a:xfrm>
                <a:prstGeom prst="ellipse">
                  <a:avLst/>
                </a:prstGeom>
                <a:solidFill>
                  <a:srgbClr val="FF000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0" name="Oval 10"/>
                <p:cNvSpPr/>
                <p:nvPr/>
              </p:nvSpPr>
              <p:spPr>
                <a:xfrm flipV="1">
                  <a:off x="8543586" y="2691054"/>
                  <a:ext cx="102869" cy="45719"/>
                </a:xfrm>
                <a:prstGeom prst="ellipse">
                  <a:avLst/>
                </a:prstGeom>
                <a:solidFill>
                  <a:srgbClr val="FF0000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95" name="Freeform 5"/>
              <p:cNvSpPr/>
              <p:nvPr/>
            </p:nvSpPr>
            <p:spPr>
              <a:xfrm>
                <a:off x="8445260" y="621102"/>
                <a:ext cx="130835" cy="563593"/>
              </a:xfrm>
              <a:custGeom>
                <a:avLst/>
                <a:gdLst>
                  <a:gd name="connsiteX0" fmla="*/ 112144 w 130835"/>
                  <a:gd name="connsiteY0" fmla="*/ 0 h 563593"/>
                  <a:gd name="connsiteX1" fmla="*/ 112144 w 130835"/>
                  <a:gd name="connsiteY1" fmla="*/ 474453 h 563593"/>
                  <a:gd name="connsiteX2" fmla="*/ 0 w 130835"/>
                  <a:gd name="connsiteY2" fmla="*/ 534838 h 563593"/>
                  <a:gd name="connsiteX3" fmla="*/ 0 w 130835"/>
                  <a:gd name="connsiteY3" fmla="*/ 534838 h 563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0835" h="563593">
                    <a:moveTo>
                      <a:pt x="112144" y="0"/>
                    </a:moveTo>
                    <a:cubicBezTo>
                      <a:pt x="121489" y="192656"/>
                      <a:pt x="130835" y="385313"/>
                      <a:pt x="112144" y="474453"/>
                    </a:cubicBezTo>
                    <a:cubicBezTo>
                      <a:pt x="93453" y="563593"/>
                      <a:pt x="0" y="534838"/>
                      <a:pt x="0" y="534838"/>
                    </a:cubicBezTo>
                    <a:lnTo>
                      <a:pt x="0" y="534838"/>
                    </a:lnTo>
                  </a:path>
                </a:pathLst>
              </a:cu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6" name="Freeform 6"/>
              <p:cNvSpPr/>
              <p:nvPr/>
            </p:nvSpPr>
            <p:spPr>
              <a:xfrm>
                <a:off x="8436634" y="618225"/>
                <a:ext cx="146649" cy="977662"/>
              </a:xfrm>
              <a:custGeom>
                <a:avLst/>
                <a:gdLst>
                  <a:gd name="connsiteX0" fmla="*/ 112144 w 130835"/>
                  <a:gd name="connsiteY0" fmla="*/ 0 h 563593"/>
                  <a:gd name="connsiteX1" fmla="*/ 112144 w 130835"/>
                  <a:gd name="connsiteY1" fmla="*/ 474453 h 563593"/>
                  <a:gd name="connsiteX2" fmla="*/ 0 w 130835"/>
                  <a:gd name="connsiteY2" fmla="*/ 534838 h 563593"/>
                  <a:gd name="connsiteX3" fmla="*/ 0 w 130835"/>
                  <a:gd name="connsiteY3" fmla="*/ 534838 h 563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0835" h="563593">
                    <a:moveTo>
                      <a:pt x="112144" y="0"/>
                    </a:moveTo>
                    <a:cubicBezTo>
                      <a:pt x="121489" y="192656"/>
                      <a:pt x="130835" y="385313"/>
                      <a:pt x="112144" y="474453"/>
                    </a:cubicBezTo>
                    <a:cubicBezTo>
                      <a:pt x="93453" y="563593"/>
                      <a:pt x="0" y="534838"/>
                      <a:pt x="0" y="534838"/>
                    </a:cubicBezTo>
                    <a:lnTo>
                      <a:pt x="0" y="534838"/>
                    </a:lnTo>
                  </a:path>
                </a:pathLst>
              </a:cu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7" name="Freeform 7"/>
              <p:cNvSpPr/>
              <p:nvPr/>
            </p:nvSpPr>
            <p:spPr>
              <a:xfrm>
                <a:off x="8433758" y="675734"/>
                <a:ext cx="149525" cy="1946695"/>
              </a:xfrm>
              <a:custGeom>
                <a:avLst/>
                <a:gdLst>
                  <a:gd name="connsiteX0" fmla="*/ 112144 w 130835"/>
                  <a:gd name="connsiteY0" fmla="*/ 0 h 563593"/>
                  <a:gd name="connsiteX1" fmla="*/ 112144 w 130835"/>
                  <a:gd name="connsiteY1" fmla="*/ 474453 h 563593"/>
                  <a:gd name="connsiteX2" fmla="*/ 0 w 130835"/>
                  <a:gd name="connsiteY2" fmla="*/ 534838 h 563593"/>
                  <a:gd name="connsiteX3" fmla="*/ 0 w 130835"/>
                  <a:gd name="connsiteY3" fmla="*/ 534838 h 563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0835" h="563593">
                    <a:moveTo>
                      <a:pt x="112144" y="0"/>
                    </a:moveTo>
                    <a:cubicBezTo>
                      <a:pt x="121489" y="192656"/>
                      <a:pt x="130835" y="385313"/>
                      <a:pt x="112144" y="474453"/>
                    </a:cubicBezTo>
                    <a:cubicBezTo>
                      <a:pt x="93453" y="563593"/>
                      <a:pt x="0" y="534838"/>
                      <a:pt x="0" y="534838"/>
                    </a:cubicBezTo>
                    <a:lnTo>
                      <a:pt x="0" y="534838"/>
                    </a:lnTo>
                  </a:path>
                </a:pathLst>
              </a:cu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8" name="Freeform 8"/>
              <p:cNvSpPr/>
              <p:nvPr/>
            </p:nvSpPr>
            <p:spPr>
              <a:xfrm>
                <a:off x="8439509" y="1104179"/>
                <a:ext cx="149525" cy="1946695"/>
              </a:xfrm>
              <a:custGeom>
                <a:avLst/>
                <a:gdLst>
                  <a:gd name="connsiteX0" fmla="*/ 112144 w 130835"/>
                  <a:gd name="connsiteY0" fmla="*/ 0 h 563593"/>
                  <a:gd name="connsiteX1" fmla="*/ 112144 w 130835"/>
                  <a:gd name="connsiteY1" fmla="*/ 474453 h 563593"/>
                  <a:gd name="connsiteX2" fmla="*/ 0 w 130835"/>
                  <a:gd name="connsiteY2" fmla="*/ 534838 h 563593"/>
                  <a:gd name="connsiteX3" fmla="*/ 0 w 130835"/>
                  <a:gd name="connsiteY3" fmla="*/ 534838 h 563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0835" h="563593">
                    <a:moveTo>
                      <a:pt x="112144" y="0"/>
                    </a:moveTo>
                    <a:cubicBezTo>
                      <a:pt x="121489" y="192656"/>
                      <a:pt x="130835" y="385313"/>
                      <a:pt x="112144" y="474453"/>
                    </a:cubicBezTo>
                    <a:cubicBezTo>
                      <a:pt x="93453" y="563593"/>
                      <a:pt x="0" y="534838"/>
                      <a:pt x="0" y="534838"/>
                    </a:cubicBezTo>
                    <a:lnTo>
                      <a:pt x="0" y="534838"/>
                    </a:lnTo>
                  </a:path>
                </a:pathLst>
              </a:cu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" name="Group 9"/>
            <p:cNvGrpSpPr/>
            <p:nvPr/>
          </p:nvGrpSpPr>
          <p:grpSpPr>
            <a:xfrm>
              <a:off x="6453188" y="2322095"/>
              <a:ext cx="1038225" cy="885924"/>
              <a:chOff x="6453188" y="2322095"/>
              <a:chExt cx="1038225" cy="885924"/>
            </a:xfrm>
          </p:grpSpPr>
          <p:grpSp>
            <p:nvGrpSpPr>
              <p:cNvPr id="76" name="Group 62"/>
              <p:cNvGrpSpPr/>
              <p:nvPr/>
            </p:nvGrpSpPr>
            <p:grpSpPr>
              <a:xfrm>
                <a:off x="6462713" y="2322095"/>
                <a:ext cx="1028700" cy="266799"/>
                <a:chOff x="6462713" y="2322095"/>
                <a:chExt cx="1028700" cy="266799"/>
              </a:xfrm>
            </p:grpSpPr>
            <p:sp>
              <p:nvSpPr>
                <p:cNvPr id="85" name="Oval 84"/>
                <p:cNvSpPr/>
                <p:nvPr/>
              </p:nvSpPr>
              <p:spPr>
                <a:xfrm>
                  <a:off x="7098631" y="2322095"/>
                  <a:ext cx="180473" cy="180473"/>
                </a:xfrm>
                <a:prstGeom prst="ellipse">
                  <a:avLst/>
                </a:prstGeom>
                <a:solidFill>
                  <a:schemeClr val="accent6">
                    <a:lumMod val="75000"/>
                  </a:schemeClr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86" name="Elbow Connector 85"/>
                <p:cNvCxnSpPr/>
                <p:nvPr/>
              </p:nvCxnSpPr>
              <p:spPr>
                <a:xfrm>
                  <a:off x="7205662" y="2414588"/>
                  <a:ext cx="242888" cy="147637"/>
                </a:xfrm>
                <a:prstGeom prst="bentConnector3">
                  <a:avLst>
                    <a:gd name="adj1" fmla="val 50000"/>
                  </a:avLst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7" name="Straight Connector 86"/>
                <p:cNvCxnSpPr/>
                <p:nvPr/>
              </p:nvCxnSpPr>
              <p:spPr>
                <a:xfrm>
                  <a:off x="6857999" y="2418347"/>
                  <a:ext cx="264695" cy="1588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8" name="Oval 87"/>
                <p:cNvSpPr/>
                <p:nvPr/>
              </p:nvSpPr>
              <p:spPr>
                <a:xfrm>
                  <a:off x="6864669" y="2390775"/>
                  <a:ext cx="102869" cy="45719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Oval 88"/>
                <p:cNvSpPr/>
                <p:nvPr/>
              </p:nvSpPr>
              <p:spPr>
                <a:xfrm>
                  <a:off x="6640832" y="2390775"/>
                  <a:ext cx="102869" cy="45719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0" name="Rounded Rectangle 89"/>
                <p:cNvSpPr/>
                <p:nvPr/>
              </p:nvSpPr>
              <p:spPr>
                <a:xfrm>
                  <a:off x="6462713" y="2390776"/>
                  <a:ext cx="195263" cy="52386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92D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1" name="Oval 90"/>
                <p:cNvSpPr/>
                <p:nvPr/>
              </p:nvSpPr>
              <p:spPr>
                <a:xfrm>
                  <a:off x="7388544" y="2543175"/>
                  <a:ext cx="102869" cy="45719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7" name="Group 63"/>
              <p:cNvGrpSpPr/>
              <p:nvPr/>
            </p:nvGrpSpPr>
            <p:grpSpPr>
              <a:xfrm flipV="1">
                <a:off x="6453188" y="2941220"/>
                <a:ext cx="1028700" cy="266799"/>
                <a:chOff x="6462713" y="2322095"/>
                <a:chExt cx="1028700" cy="266799"/>
              </a:xfrm>
            </p:grpSpPr>
            <p:sp>
              <p:nvSpPr>
                <p:cNvPr id="78" name="Oval 77"/>
                <p:cNvSpPr/>
                <p:nvPr/>
              </p:nvSpPr>
              <p:spPr>
                <a:xfrm>
                  <a:off x="7098631" y="2322095"/>
                  <a:ext cx="180473" cy="180473"/>
                </a:xfrm>
                <a:prstGeom prst="ellipse">
                  <a:avLst/>
                </a:prstGeom>
                <a:solidFill>
                  <a:schemeClr val="accent6">
                    <a:lumMod val="75000"/>
                  </a:schemeClr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79" name="Elbow Connector 15"/>
                <p:cNvCxnSpPr/>
                <p:nvPr/>
              </p:nvCxnSpPr>
              <p:spPr>
                <a:xfrm>
                  <a:off x="7205662" y="2414588"/>
                  <a:ext cx="242888" cy="147637"/>
                </a:xfrm>
                <a:prstGeom prst="bentConnector3">
                  <a:avLst>
                    <a:gd name="adj1" fmla="val 50000"/>
                  </a:avLst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Straight Connector 79"/>
                <p:cNvCxnSpPr/>
                <p:nvPr/>
              </p:nvCxnSpPr>
              <p:spPr>
                <a:xfrm>
                  <a:off x="6857999" y="2418347"/>
                  <a:ext cx="264695" cy="1588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1" name="Oval 80"/>
                <p:cNvSpPr/>
                <p:nvPr/>
              </p:nvSpPr>
              <p:spPr>
                <a:xfrm>
                  <a:off x="6864669" y="2390775"/>
                  <a:ext cx="102869" cy="45719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Oval 81"/>
                <p:cNvSpPr/>
                <p:nvPr/>
              </p:nvSpPr>
              <p:spPr>
                <a:xfrm>
                  <a:off x="6640832" y="2390775"/>
                  <a:ext cx="102869" cy="45719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ounded Rectangle 82"/>
                <p:cNvSpPr/>
                <p:nvPr/>
              </p:nvSpPr>
              <p:spPr>
                <a:xfrm>
                  <a:off x="6462713" y="2390776"/>
                  <a:ext cx="195263" cy="52386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92D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4" name="Oval 83"/>
                <p:cNvSpPr/>
                <p:nvPr/>
              </p:nvSpPr>
              <p:spPr>
                <a:xfrm>
                  <a:off x="7388544" y="2543175"/>
                  <a:ext cx="102869" cy="45719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11" name="Group 28"/>
            <p:cNvGrpSpPr/>
            <p:nvPr/>
          </p:nvGrpSpPr>
          <p:grpSpPr>
            <a:xfrm>
              <a:off x="6457950" y="917158"/>
              <a:ext cx="1038225" cy="885924"/>
              <a:chOff x="6453188" y="2322095"/>
              <a:chExt cx="1038225" cy="885924"/>
            </a:xfrm>
          </p:grpSpPr>
          <p:grpSp>
            <p:nvGrpSpPr>
              <p:cNvPr id="60" name="Group 62"/>
              <p:cNvGrpSpPr/>
              <p:nvPr/>
            </p:nvGrpSpPr>
            <p:grpSpPr>
              <a:xfrm>
                <a:off x="6462713" y="2322095"/>
                <a:ext cx="1028700" cy="266799"/>
                <a:chOff x="6462713" y="2322095"/>
                <a:chExt cx="1028700" cy="266799"/>
              </a:xfrm>
            </p:grpSpPr>
            <p:sp>
              <p:nvSpPr>
                <p:cNvPr id="69" name="Oval 68"/>
                <p:cNvSpPr/>
                <p:nvPr/>
              </p:nvSpPr>
              <p:spPr>
                <a:xfrm>
                  <a:off x="7098631" y="2322095"/>
                  <a:ext cx="180473" cy="180473"/>
                </a:xfrm>
                <a:prstGeom prst="ellipse">
                  <a:avLst/>
                </a:prstGeom>
                <a:solidFill>
                  <a:schemeClr val="accent6">
                    <a:lumMod val="75000"/>
                  </a:schemeClr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70" name="Elbow Connector 69"/>
                <p:cNvCxnSpPr/>
                <p:nvPr/>
              </p:nvCxnSpPr>
              <p:spPr>
                <a:xfrm>
                  <a:off x="7205662" y="2414588"/>
                  <a:ext cx="242888" cy="147637"/>
                </a:xfrm>
                <a:prstGeom prst="bentConnector3">
                  <a:avLst>
                    <a:gd name="adj1" fmla="val 50000"/>
                  </a:avLst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Straight Connector 70"/>
                <p:cNvCxnSpPr/>
                <p:nvPr/>
              </p:nvCxnSpPr>
              <p:spPr>
                <a:xfrm>
                  <a:off x="6857999" y="2418347"/>
                  <a:ext cx="264695" cy="1588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2" name="Oval 71"/>
                <p:cNvSpPr/>
                <p:nvPr/>
              </p:nvSpPr>
              <p:spPr>
                <a:xfrm>
                  <a:off x="6864669" y="2390775"/>
                  <a:ext cx="102869" cy="45719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3" name="Oval 72"/>
                <p:cNvSpPr/>
                <p:nvPr/>
              </p:nvSpPr>
              <p:spPr>
                <a:xfrm>
                  <a:off x="6640832" y="2390775"/>
                  <a:ext cx="102869" cy="45719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4" name="Rounded Rectangle 73"/>
                <p:cNvSpPr/>
                <p:nvPr/>
              </p:nvSpPr>
              <p:spPr>
                <a:xfrm>
                  <a:off x="6462713" y="2390776"/>
                  <a:ext cx="195263" cy="52386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92D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5" name="Oval 74"/>
                <p:cNvSpPr/>
                <p:nvPr/>
              </p:nvSpPr>
              <p:spPr>
                <a:xfrm>
                  <a:off x="7388544" y="2543175"/>
                  <a:ext cx="102869" cy="45719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61" name="Group 63"/>
              <p:cNvGrpSpPr/>
              <p:nvPr/>
            </p:nvGrpSpPr>
            <p:grpSpPr>
              <a:xfrm flipV="1">
                <a:off x="6453188" y="2941220"/>
                <a:ext cx="1028700" cy="266799"/>
                <a:chOff x="6462713" y="2322095"/>
                <a:chExt cx="1028700" cy="266799"/>
              </a:xfrm>
            </p:grpSpPr>
            <p:sp>
              <p:nvSpPr>
                <p:cNvPr id="62" name="Oval 61"/>
                <p:cNvSpPr/>
                <p:nvPr/>
              </p:nvSpPr>
              <p:spPr>
                <a:xfrm>
                  <a:off x="7098631" y="2322095"/>
                  <a:ext cx="180473" cy="180473"/>
                </a:xfrm>
                <a:prstGeom prst="ellipse">
                  <a:avLst/>
                </a:prstGeom>
                <a:solidFill>
                  <a:schemeClr val="accent6">
                    <a:lumMod val="75000"/>
                  </a:schemeClr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63" name="Elbow Connector 62"/>
                <p:cNvCxnSpPr/>
                <p:nvPr/>
              </p:nvCxnSpPr>
              <p:spPr>
                <a:xfrm>
                  <a:off x="7205662" y="2414588"/>
                  <a:ext cx="242888" cy="147637"/>
                </a:xfrm>
                <a:prstGeom prst="bentConnector3">
                  <a:avLst>
                    <a:gd name="adj1" fmla="val 50000"/>
                  </a:avLst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3"/>
                <p:cNvCxnSpPr/>
                <p:nvPr/>
              </p:nvCxnSpPr>
              <p:spPr>
                <a:xfrm>
                  <a:off x="6857999" y="2418347"/>
                  <a:ext cx="264695" cy="1588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5" name="Oval 64"/>
                <p:cNvSpPr/>
                <p:nvPr/>
              </p:nvSpPr>
              <p:spPr>
                <a:xfrm>
                  <a:off x="6864669" y="2390775"/>
                  <a:ext cx="102869" cy="45719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6" name="Oval 65"/>
                <p:cNvSpPr/>
                <p:nvPr/>
              </p:nvSpPr>
              <p:spPr>
                <a:xfrm>
                  <a:off x="6640832" y="2390775"/>
                  <a:ext cx="102869" cy="45719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7" name="Rounded Rectangle 66"/>
                <p:cNvSpPr/>
                <p:nvPr/>
              </p:nvSpPr>
              <p:spPr>
                <a:xfrm>
                  <a:off x="6462713" y="2390776"/>
                  <a:ext cx="195263" cy="52386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92D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8" name="Oval 67"/>
                <p:cNvSpPr/>
                <p:nvPr/>
              </p:nvSpPr>
              <p:spPr>
                <a:xfrm>
                  <a:off x="7388544" y="2543175"/>
                  <a:ext cx="102869" cy="45719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12" name="Rectangle 11"/>
            <p:cNvSpPr/>
            <p:nvPr/>
          </p:nvSpPr>
          <p:spPr>
            <a:xfrm>
              <a:off x="1430879" y="718205"/>
              <a:ext cx="533400" cy="2813538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7561384" y="844062"/>
              <a:ext cx="533400" cy="2813538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4" name="Group 47"/>
            <p:cNvGrpSpPr/>
            <p:nvPr/>
          </p:nvGrpSpPr>
          <p:grpSpPr>
            <a:xfrm>
              <a:off x="1162050" y="457200"/>
              <a:ext cx="7315200" cy="3200400"/>
              <a:chOff x="1162050" y="457200"/>
              <a:chExt cx="7315200" cy="3200400"/>
            </a:xfrm>
          </p:grpSpPr>
          <p:sp>
            <p:nvSpPr>
              <p:cNvPr id="55" name="Rectangle 54"/>
              <p:cNvSpPr/>
              <p:nvPr/>
            </p:nvSpPr>
            <p:spPr>
              <a:xfrm>
                <a:off x="1162050" y="457200"/>
                <a:ext cx="7315200" cy="381000"/>
              </a:xfrm>
              <a:prstGeom prst="rect">
                <a:avLst/>
              </a:prstGeom>
              <a:solidFill>
                <a:srgbClr val="FFC00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" name="Rectangle 55"/>
              <p:cNvSpPr/>
              <p:nvPr/>
            </p:nvSpPr>
            <p:spPr>
              <a:xfrm>
                <a:off x="1162050" y="1162050"/>
                <a:ext cx="7315200" cy="381000"/>
              </a:xfrm>
              <a:prstGeom prst="rect">
                <a:avLst/>
              </a:prstGeom>
              <a:solidFill>
                <a:srgbClr val="FFC00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" name="Rectangle 56"/>
              <p:cNvSpPr/>
              <p:nvPr/>
            </p:nvSpPr>
            <p:spPr>
              <a:xfrm>
                <a:off x="1162050" y="1866900"/>
                <a:ext cx="7315200" cy="381000"/>
              </a:xfrm>
              <a:prstGeom prst="rect">
                <a:avLst/>
              </a:prstGeom>
              <a:solidFill>
                <a:srgbClr val="FFC00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" name="Rectangle 57"/>
              <p:cNvSpPr/>
              <p:nvPr/>
            </p:nvSpPr>
            <p:spPr>
              <a:xfrm>
                <a:off x="1162050" y="2571750"/>
                <a:ext cx="7315200" cy="381000"/>
              </a:xfrm>
              <a:prstGeom prst="rect">
                <a:avLst/>
              </a:prstGeom>
              <a:solidFill>
                <a:srgbClr val="FFC00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" name="Rectangle 58"/>
              <p:cNvSpPr/>
              <p:nvPr/>
            </p:nvSpPr>
            <p:spPr>
              <a:xfrm>
                <a:off x="1162050" y="3276600"/>
                <a:ext cx="7315200" cy="381000"/>
              </a:xfrm>
              <a:prstGeom prst="rect">
                <a:avLst/>
              </a:prstGeom>
              <a:solidFill>
                <a:srgbClr val="FFC00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5" name="Group 30"/>
            <p:cNvGrpSpPr/>
            <p:nvPr/>
          </p:nvGrpSpPr>
          <p:grpSpPr>
            <a:xfrm>
              <a:off x="6458952" y="1008184"/>
              <a:ext cx="533400" cy="2092261"/>
              <a:chOff x="4305300" y="1008184"/>
              <a:chExt cx="533400" cy="2092261"/>
            </a:xfrm>
          </p:grpSpPr>
          <p:sp>
            <p:nvSpPr>
              <p:cNvPr id="51" name="Rectangle 50"/>
              <p:cNvSpPr/>
              <p:nvPr/>
            </p:nvSpPr>
            <p:spPr>
              <a:xfrm>
                <a:off x="4305300" y="1008184"/>
                <a:ext cx="533400" cy="158262"/>
              </a:xfrm>
              <a:prstGeom prst="rect">
                <a:avLst/>
              </a:prstGeom>
              <a:solidFill>
                <a:srgbClr val="FFFF0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Rectangle 51"/>
              <p:cNvSpPr/>
              <p:nvPr/>
            </p:nvSpPr>
            <p:spPr>
              <a:xfrm>
                <a:off x="4305300" y="1535414"/>
                <a:ext cx="533400" cy="158262"/>
              </a:xfrm>
              <a:prstGeom prst="rect">
                <a:avLst/>
              </a:prstGeom>
              <a:solidFill>
                <a:srgbClr val="FFFF0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" name="Rectangle 52"/>
              <p:cNvSpPr/>
              <p:nvPr/>
            </p:nvSpPr>
            <p:spPr>
              <a:xfrm>
                <a:off x="4305300" y="2414952"/>
                <a:ext cx="533400" cy="158262"/>
              </a:xfrm>
              <a:prstGeom prst="rect">
                <a:avLst/>
              </a:prstGeom>
              <a:solidFill>
                <a:srgbClr val="FFFF0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" name="Rectangle 53"/>
              <p:cNvSpPr/>
              <p:nvPr/>
            </p:nvSpPr>
            <p:spPr>
              <a:xfrm>
                <a:off x="4305300" y="2942183"/>
                <a:ext cx="533400" cy="158262"/>
              </a:xfrm>
              <a:prstGeom prst="rect">
                <a:avLst/>
              </a:prstGeom>
              <a:solidFill>
                <a:srgbClr val="FFFF0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6" name="Group 58"/>
            <p:cNvGrpSpPr/>
            <p:nvPr/>
          </p:nvGrpSpPr>
          <p:grpSpPr>
            <a:xfrm>
              <a:off x="2473875" y="1004174"/>
              <a:ext cx="533400" cy="2104293"/>
              <a:chOff x="6652844" y="1008184"/>
              <a:chExt cx="533400" cy="2104293"/>
            </a:xfrm>
          </p:grpSpPr>
          <p:sp>
            <p:nvSpPr>
              <p:cNvPr id="47" name="Rectangle 46"/>
              <p:cNvSpPr/>
              <p:nvPr/>
            </p:nvSpPr>
            <p:spPr>
              <a:xfrm>
                <a:off x="6652844" y="1008184"/>
                <a:ext cx="533400" cy="158262"/>
              </a:xfrm>
              <a:prstGeom prst="rect">
                <a:avLst/>
              </a:prstGeom>
              <a:solidFill>
                <a:srgbClr val="FFFF0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Rectangle 47"/>
              <p:cNvSpPr/>
              <p:nvPr/>
            </p:nvSpPr>
            <p:spPr>
              <a:xfrm>
                <a:off x="6652844" y="1547446"/>
                <a:ext cx="533400" cy="158262"/>
              </a:xfrm>
              <a:prstGeom prst="rect">
                <a:avLst/>
              </a:prstGeom>
              <a:solidFill>
                <a:srgbClr val="FFFF0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Rectangle 48"/>
              <p:cNvSpPr/>
              <p:nvPr/>
            </p:nvSpPr>
            <p:spPr>
              <a:xfrm>
                <a:off x="6652844" y="2414953"/>
                <a:ext cx="533400" cy="158262"/>
              </a:xfrm>
              <a:prstGeom prst="rect">
                <a:avLst/>
              </a:prstGeom>
              <a:solidFill>
                <a:srgbClr val="FFFF0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Rectangle 49"/>
              <p:cNvSpPr/>
              <p:nvPr/>
            </p:nvSpPr>
            <p:spPr>
              <a:xfrm>
                <a:off x="6652844" y="2954215"/>
                <a:ext cx="533400" cy="158262"/>
              </a:xfrm>
              <a:prstGeom prst="rect">
                <a:avLst/>
              </a:prstGeom>
              <a:solidFill>
                <a:srgbClr val="FFFF0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7" name="Group 63"/>
            <p:cNvGrpSpPr/>
            <p:nvPr/>
          </p:nvGrpSpPr>
          <p:grpSpPr>
            <a:xfrm>
              <a:off x="2760187" y="1011266"/>
              <a:ext cx="4004126" cy="2093102"/>
              <a:chOff x="2560412" y="1004175"/>
              <a:chExt cx="4004126" cy="2078587"/>
            </a:xfrm>
          </p:grpSpPr>
          <p:cxnSp>
            <p:nvCxnSpPr>
              <p:cNvPr id="43" name="Straight Connector 42"/>
              <p:cNvCxnSpPr/>
              <p:nvPr/>
            </p:nvCxnSpPr>
            <p:spPr>
              <a:xfrm rot="16200000" flipH="1">
                <a:off x="4569995" y="-986359"/>
                <a:ext cx="4010" cy="3985077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/>
              <p:cNvCxnSpPr/>
              <p:nvPr/>
            </p:nvCxnSpPr>
            <p:spPr>
              <a:xfrm rot="16200000" flipH="1">
                <a:off x="4569995" y="-304568"/>
                <a:ext cx="4010" cy="3985077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/>
              <p:cNvCxnSpPr/>
              <p:nvPr/>
            </p:nvCxnSpPr>
            <p:spPr>
              <a:xfrm rot="16200000" flipH="1">
                <a:off x="4565234" y="406430"/>
                <a:ext cx="4010" cy="3985077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/>
              <p:cNvCxnSpPr/>
              <p:nvPr/>
            </p:nvCxnSpPr>
            <p:spPr>
              <a:xfrm rot="16200000" flipH="1">
                <a:off x="4550946" y="1088218"/>
                <a:ext cx="4010" cy="3985077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8" name="L-Shape 17"/>
            <p:cNvSpPr/>
            <p:nvPr/>
          </p:nvSpPr>
          <p:spPr>
            <a:xfrm flipH="1" flipV="1">
              <a:off x="7567863" y="376987"/>
              <a:ext cx="1251284" cy="360947"/>
            </a:xfrm>
            <a:prstGeom prst="corner">
              <a:avLst>
                <a:gd name="adj1" fmla="val 22963"/>
                <a:gd name="adj2" fmla="val 22963"/>
              </a:avLst>
            </a:prstGeom>
            <a:gradFill>
              <a:gsLst>
                <a:gs pos="0">
                  <a:srgbClr val="FFFFFF"/>
                </a:gs>
                <a:gs pos="16000">
                  <a:srgbClr val="1F1F1F"/>
                </a:gs>
                <a:gs pos="17999">
                  <a:srgbClr val="FFFFFF"/>
                </a:gs>
                <a:gs pos="42000">
                  <a:srgbClr val="636363"/>
                </a:gs>
                <a:gs pos="53000">
                  <a:srgbClr val="CFCFCF"/>
                </a:gs>
                <a:gs pos="66000">
                  <a:srgbClr val="CFCFCF"/>
                </a:gs>
                <a:gs pos="75999">
                  <a:srgbClr val="1F1F1F"/>
                </a:gs>
                <a:gs pos="78999">
                  <a:srgbClr val="FFFFFF"/>
                </a:gs>
                <a:gs pos="100000">
                  <a:srgbClr val="7F7F7F"/>
                </a:gs>
              </a:gsLst>
              <a:lin ang="5400000" scaled="0"/>
            </a:gra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L-Shape 18"/>
            <p:cNvSpPr/>
            <p:nvPr/>
          </p:nvSpPr>
          <p:spPr>
            <a:xfrm flipH="1">
              <a:off x="7551821" y="3380871"/>
              <a:ext cx="1267326" cy="360947"/>
            </a:xfrm>
            <a:prstGeom prst="corner">
              <a:avLst>
                <a:gd name="adj1" fmla="val 22963"/>
                <a:gd name="adj2" fmla="val 22963"/>
              </a:avLst>
            </a:prstGeom>
            <a:gradFill>
              <a:gsLst>
                <a:gs pos="0">
                  <a:srgbClr val="FFFFFF"/>
                </a:gs>
                <a:gs pos="16000">
                  <a:srgbClr val="1F1F1F"/>
                </a:gs>
                <a:gs pos="17999">
                  <a:srgbClr val="FFFFFF"/>
                </a:gs>
                <a:gs pos="42000">
                  <a:srgbClr val="636363"/>
                </a:gs>
                <a:gs pos="53000">
                  <a:srgbClr val="CFCFCF"/>
                </a:gs>
                <a:gs pos="66000">
                  <a:srgbClr val="CFCFCF"/>
                </a:gs>
                <a:gs pos="75999">
                  <a:srgbClr val="1F1F1F"/>
                </a:gs>
                <a:gs pos="78999">
                  <a:srgbClr val="FFFFFF"/>
                </a:gs>
                <a:gs pos="100000">
                  <a:srgbClr val="7F7F7F"/>
                </a:gs>
              </a:gsLst>
              <a:lin ang="5400000" scaled="0"/>
            </a:gra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L-Shape 19"/>
            <p:cNvSpPr/>
            <p:nvPr/>
          </p:nvSpPr>
          <p:spPr>
            <a:xfrm flipV="1">
              <a:off x="842211" y="356934"/>
              <a:ext cx="1235242" cy="360947"/>
            </a:xfrm>
            <a:prstGeom prst="corner">
              <a:avLst>
                <a:gd name="adj1" fmla="val 22963"/>
                <a:gd name="adj2" fmla="val 22963"/>
              </a:avLst>
            </a:prstGeom>
            <a:gradFill>
              <a:gsLst>
                <a:gs pos="0">
                  <a:srgbClr val="FFFFFF"/>
                </a:gs>
                <a:gs pos="16000">
                  <a:srgbClr val="1F1F1F"/>
                </a:gs>
                <a:gs pos="17999">
                  <a:srgbClr val="FFFFFF"/>
                </a:gs>
                <a:gs pos="42000">
                  <a:srgbClr val="636363"/>
                </a:gs>
                <a:gs pos="53000">
                  <a:srgbClr val="CFCFCF"/>
                </a:gs>
                <a:gs pos="66000">
                  <a:srgbClr val="CFCFCF"/>
                </a:gs>
                <a:gs pos="75999">
                  <a:srgbClr val="1F1F1F"/>
                </a:gs>
                <a:gs pos="78999">
                  <a:srgbClr val="FFFFFF"/>
                </a:gs>
                <a:gs pos="100000">
                  <a:srgbClr val="7F7F7F"/>
                </a:gs>
              </a:gsLst>
              <a:lin ang="5400000" scaled="0"/>
            </a:gra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/>
            </a:p>
          </p:txBody>
        </p:sp>
        <p:sp>
          <p:nvSpPr>
            <p:cNvPr id="21" name="L-Shape 20"/>
            <p:cNvSpPr/>
            <p:nvPr/>
          </p:nvSpPr>
          <p:spPr>
            <a:xfrm>
              <a:off x="828363" y="3385488"/>
              <a:ext cx="1235243" cy="360947"/>
            </a:xfrm>
            <a:prstGeom prst="corner">
              <a:avLst>
                <a:gd name="adj1" fmla="val 22963"/>
                <a:gd name="adj2" fmla="val 22963"/>
              </a:avLst>
            </a:prstGeom>
            <a:gradFill>
              <a:gsLst>
                <a:gs pos="0">
                  <a:srgbClr val="FFFFFF"/>
                </a:gs>
                <a:gs pos="16000">
                  <a:srgbClr val="1F1F1F"/>
                </a:gs>
                <a:gs pos="17999">
                  <a:srgbClr val="FFFFFF"/>
                </a:gs>
                <a:gs pos="42000">
                  <a:srgbClr val="636363"/>
                </a:gs>
                <a:gs pos="53000">
                  <a:srgbClr val="CFCFCF"/>
                </a:gs>
                <a:gs pos="66000">
                  <a:srgbClr val="CFCFCF"/>
                </a:gs>
                <a:gs pos="75999">
                  <a:srgbClr val="1F1F1F"/>
                </a:gs>
                <a:gs pos="78999">
                  <a:srgbClr val="FFFFFF"/>
                </a:gs>
                <a:gs pos="100000">
                  <a:srgbClr val="7F7F7F"/>
                </a:gs>
              </a:gsLst>
              <a:lin ang="5400000" scaled="0"/>
            </a:gra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2" name="Group 72"/>
            <p:cNvGrpSpPr/>
            <p:nvPr/>
          </p:nvGrpSpPr>
          <p:grpSpPr>
            <a:xfrm>
              <a:off x="7732295" y="180475"/>
              <a:ext cx="220579" cy="3789949"/>
              <a:chOff x="7732295" y="180475"/>
              <a:chExt cx="220579" cy="3789949"/>
            </a:xfrm>
          </p:grpSpPr>
          <p:sp>
            <p:nvSpPr>
              <p:cNvPr id="40" name="Rectangle 39"/>
              <p:cNvSpPr/>
              <p:nvPr/>
            </p:nvSpPr>
            <p:spPr>
              <a:xfrm rot="5400000">
                <a:off x="5949615" y="2039355"/>
                <a:ext cx="3789949" cy="72189"/>
              </a:xfrm>
              <a:prstGeom prst="rect">
                <a:avLst/>
              </a:prstGeom>
              <a:gradFill>
                <a:gsLst>
                  <a:gs pos="0">
                    <a:srgbClr val="FFFFFF"/>
                  </a:gs>
                  <a:gs pos="16000">
                    <a:srgbClr val="1F1F1F"/>
                  </a:gs>
                  <a:gs pos="17999">
                    <a:srgbClr val="FFFFFF"/>
                  </a:gs>
                  <a:gs pos="42000">
                    <a:srgbClr val="636363"/>
                  </a:gs>
                  <a:gs pos="53000">
                    <a:srgbClr val="CFCFCF"/>
                  </a:gs>
                  <a:gs pos="66000">
                    <a:srgbClr val="CFCFCF"/>
                  </a:gs>
                  <a:gs pos="75999">
                    <a:srgbClr val="1F1F1F"/>
                  </a:gs>
                  <a:gs pos="78999">
                    <a:srgbClr val="FFFFFF"/>
                  </a:gs>
                  <a:gs pos="100000">
                    <a:srgbClr val="7F7F7F"/>
                  </a:gs>
                </a:gsLst>
                <a:lin ang="5400000" scaled="0"/>
              </a:gradFill>
              <a:ln w="6350">
                <a:gradFill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50000">
                      <a:schemeClr val="accent1">
                        <a:tint val="44500"/>
                        <a:satMod val="160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0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Rounded Rectangle 40"/>
              <p:cNvSpPr/>
              <p:nvPr/>
            </p:nvSpPr>
            <p:spPr>
              <a:xfrm rot="5400000">
                <a:off x="7778417" y="3699713"/>
                <a:ext cx="132346" cy="216569"/>
              </a:xfrm>
              <a:prstGeom prst="roundRect">
                <a:avLst/>
              </a:prstGeom>
              <a:gradFill>
                <a:gsLst>
                  <a:gs pos="0">
                    <a:srgbClr val="FFFFFF"/>
                  </a:gs>
                  <a:gs pos="16000">
                    <a:srgbClr val="1F1F1F"/>
                  </a:gs>
                  <a:gs pos="17999">
                    <a:srgbClr val="FFFFFF"/>
                  </a:gs>
                  <a:gs pos="42000">
                    <a:srgbClr val="636363"/>
                  </a:gs>
                  <a:gs pos="53000">
                    <a:srgbClr val="CFCFCF"/>
                  </a:gs>
                  <a:gs pos="66000">
                    <a:srgbClr val="CFCFCF"/>
                  </a:gs>
                  <a:gs pos="75999">
                    <a:srgbClr val="1F1F1F"/>
                  </a:gs>
                  <a:gs pos="78999">
                    <a:srgbClr val="FFFFFF"/>
                  </a:gs>
                  <a:gs pos="100000">
                    <a:srgbClr val="7F7F7F"/>
                  </a:gs>
                </a:gsLst>
                <a:lin ang="5400000" scaled="0"/>
              </a:gra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Rounded Rectangle 41"/>
              <p:cNvSpPr/>
              <p:nvPr/>
            </p:nvSpPr>
            <p:spPr>
              <a:xfrm rot="5400000">
                <a:off x="7774407" y="182482"/>
                <a:ext cx="132346" cy="216569"/>
              </a:xfrm>
              <a:prstGeom prst="roundRect">
                <a:avLst/>
              </a:prstGeom>
              <a:gradFill>
                <a:gsLst>
                  <a:gs pos="0">
                    <a:srgbClr val="FFFFFF"/>
                  </a:gs>
                  <a:gs pos="16000">
                    <a:srgbClr val="1F1F1F"/>
                  </a:gs>
                  <a:gs pos="17999">
                    <a:srgbClr val="FFFFFF"/>
                  </a:gs>
                  <a:gs pos="42000">
                    <a:srgbClr val="636363"/>
                  </a:gs>
                  <a:gs pos="53000">
                    <a:srgbClr val="CFCFCF"/>
                  </a:gs>
                  <a:gs pos="66000">
                    <a:srgbClr val="CFCFCF"/>
                  </a:gs>
                  <a:gs pos="75999">
                    <a:srgbClr val="1F1F1F"/>
                  </a:gs>
                  <a:gs pos="78999">
                    <a:srgbClr val="FFFFFF"/>
                  </a:gs>
                  <a:gs pos="100000">
                    <a:srgbClr val="7F7F7F"/>
                  </a:gs>
                </a:gsLst>
                <a:lin ang="5400000" scaled="0"/>
              </a:gra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3" name="Rectangle 22"/>
            <p:cNvSpPr/>
            <p:nvPr/>
          </p:nvSpPr>
          <p:spPr>
            <a:xfrm rot="5400000">
              <a:off x="-190501" y="2047377"/>
              <a:ext cx="3789949" cy="72189"/>
            </a:xfrm>
            <a:prstGeom prst="rect">
              <a:avLst/>
            </a:prstGeom>
            <a:gradFill>
              <a:gsLst>
                <a:gs pos="0">
                  <a:srgbClr val="FFFFFF"/>
                </a:gs>
                <a:gs pos="16000">
                  <a:srgbClr val="1F1F1F"/>
                </a:gs>
                <a:gs pos="17999">
                  <a:srgbClr val="FFFFFF"/>
                </a:gs>
                <a:gs pos="42000">
                  <a:srgbClr val="636363"/>
                </a:gs>
                <a:gs pos="53000">
                  <a:srgbClr val="CFCFCF"/>
                </a:gs>
                <a:gs pos="66000">
                  <a:srgbClr val="CFCFCF"/>
                </a:gs>
                <a:gs pos="75999">
                  <a:srgbClr val="1F1F1F"/>
                </a:gs>
                <a:gs pos="78999">
                  <a:srgbClr val="FFFFFF"/>
                </a:gs>
                <a:gs pos="100000">
                  <a:srgbClr val="7F7F7F"/>
                </a:gs>
              </a:gsLst>
              <a:lin ang="5400000" scaled="0"/>
            </a:gradFill>
            <a:ln w="6350">
              <a:gradFill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ounded Rectangle 23"/>
            <p:cNvSpPr/>
            <p:nvPr/>
          </p:nvSpPr>
          <p:spPr>
            <a:xfrm rot="5400000">
              <a:off x="1638301" y="3707735"/>
              <a:ext cx="132346" cy="216569"/>
            </a:xfrm>
            <a:prstGeom prst="roundRect">
              <a:avLst/>
            </a:prstGeom>
            <a:gradFill>
              <a:gsLst>
                <a:gs pos="0">
                  <a:srgbClr val="FFFFFF"/>
                </a:gs>
                <a:gs pos="16000">
                  <a:srgbClr val="1F1F1F"/>
                </a:gs>
                <a:gs pos="17999">
                  <a:srgbClr val="FFFFFF"/>
                </a:gs>
                <a:gs pos="42000">
                  <a:srgbClr val="636363"/>
                </a:gs>
                <a:gs pos="53000">
                  <a:srgbClr val="CFCFCF"/>
                </a:gs>
                <a:gs pos="66000">
                  <a:srgbClr val="CFCFCF"/>
                </a:gs>
                <a:gs pos="75999">
                  <a:srgbClr val="1F1F1F"/>
                </a:gs>
                <a:gs pos="78999">
                  <a:srgbClr val="FFFFFF"/>
                </a:gs>
                <a:gs pos="100000">
                  <a:srgbClr val="7F7F7F"/>
                </a:gs>
              </a:gsLst>
              <a:lin ang="5400000" scaled="0"/>
            </a:gra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ounded Rectangle 24"/>
            <p:cNvSpPr/>
            <p:nvPr/>
          </p:nvSpPr>
          <p:spPr>
            <a:xfrm rot="5400000">
              <a:off x="1634291" y="190504"/>
              <a:ext cx="132346" cy="216569"/>
            </a:xfrm>
            <a:prstGeom prst="roundRect">
              <a:avLst/>
            </a:prstGeom>
            <a:gradFill>
              <a:gsLst>
                <a:gs pos="0">
                  <a:srgbClr val="FFFFFF"/>
                </a:gs>
                <a:gs pos="16000">
                  <a:srgbClr val="1F1F1F"/>
                </a:gs>
                <a:gs pos="17999">
                  <a:srgbClr val="FFFFFF"/>
                </a:gs>
                <a:gs pos="42000">
                  <a:srgbClr val="636363"/>
                </a:gs>
                <a:gs pos="53000">
                  <a:srgbClr val="CFCFCF"/>
                </a:gs>
                <a:gs pos="66000">
                  <a:srgbClr val="CFCFCF"/>
                </a:gs>
                <a:gs pos="75999">
                  <a:srgbClr val="1F1F1F"/>
                </a:gs>
                <a:gs pos="78999">
                  <a:srgbClr val="FFFFFF"/>
                </a:gs>
                <a:gs pos="100000">
                  <a:srgbClr val="7F7F7F"/>
                </a:gs>
              </a:gsLst>
              <a:lin ang="5400000" scaled="0"/>
            </a:gra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6" name="Straight Connector 25"/>
            <p:cNvCxnSpPr/>
            <p:nvPr/>
          </p:nvCxnSpPr>
          <p:spPr>
            <a:xfrm rot="5400000">
              <a:off x="7249820" y="2039354"/>
              <a:ext cx="3187579" cy="795"/>
            </a:xfrm>
            <a:prstGeom prst="line">
              <a:avLst/>
            </a:prstGeom>
            <a:ln w="381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rot="5400000">
              <a:off x="-767222" y="2059407"/>
              <a:ext cx="3187579" cy="795"/>
            </a:xfrm>
            <a:prstGeom prst="line">
              <a:avLst/>
            </a:prstGeom>
            <a:ln w="381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3093060" y="2963753"/>
              <a:ext cx="3342246" cy="3734"/>
            </a:xfrm>
            <a:prstGeom prst="line">
              <a:avLst/>
            </a:prstGeom>
            <a:ln w="28575">
              <a:solidFill>
                <a:srgbClr val="0070C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flipV="1">
              <a:off x="3101081" y="2562045"/>
              <a:ext cx="3334225" cy="656"/>
            </a:xfrm>
            <a:prstGeom prst="line">
              <a:avLst/>
            </a:prstGeom>
            <a:ln w="28575">
              <a:solidFill>
                <a:srgbClr val="0070C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3077018" y="1552047"/>
              <a:ext cx="3358288" cy="708"/>
            </a:xfrm>
            <a:prstGeom prst="line">
              <a:avLst/>
            </a:prstGeom>
            <a:ln w="28575">
              <a:solidFill>
                <a:srgbClr val="0070C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3077018" y="1155006"/>
              <a:ext cx="3349661" cy="9560"/>
            </a:xfrm>
            <a:prstGeom prst="line">
              <a:avLst/>
            </a:prstGeom>
            <a:ln w="28575">
              <a:solidFill>
                <a:srgbClr val="0070C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>
              <a:off x="1163997" y="3272563"/>
              <a:ext cx="6366863" cy="5475"/>
            </a:xfrm>
            <a:prstGeom prst="line">
              <a:avLst/>
            </a:prstGeom>
            <a:ln w="38100">
              <a:solidFill>
                <a:srgbClr val="0070C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flipV="1">
              <a:off x="1172018" y="845389"/>
              <a:ext cx="6341590" cy="4816"/>
            </a:xfrm>
            <a:prstGeom prst="line">
              <a:avLst/>
            </a:prstGeom>
            <a:ln w="38100">
              <a:solidFill>
                <a:srgbClr val="0070C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1168008" y="1856847"/>
              <a:ext cx="6354226" cy="6459"/>
            </a:xfrm>
            <a:prstGeom prst="line">
              <a:avLst/>
            </a:prstGeom>
            <a:ln w="38100">
              <a:solidFill>
                <a:srgbClr val="0070C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>
              <a:off x="1176028" y="2261910"/>
              <a:ext cx="6337580" cy="6837"/>
            </a:xfrm>
            <a:prstGeom prst="line">
              <a:avLst/>
            </a:prstGeom>
            <a:ln w="38100">
              <a:solidFill>
                <a:srgbClr val="0070C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Rectangle 35"/>
            <p:cNvSpPr/>
            <p:nvPr/>
          </p:nvSpPr>
          <p:spPr>
            <a:xfrm rot="5400000">
              <a:off x="8346721" y="240998"/>
              <a:ext cx="539031" cy="100415"/>
            </a:xfrm>
            <a:prstGeom prst="rect">
              <a:avLst/>
            </a:prstGeom>
            <a:solidFill>
              <a:srgbClr val="FF00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ounded Rectangle 36"/>
            <p:cNvSpPr/>
            <p:nvPr/>
          </p:nvSpPr>
          <p:spPr>
            <a:xfrm rot="5400000">
              <a:off x="8591223" y="377834"/>
              <a:ext cx="45719" cy="216569"/>
            </a:xfrm>
            <a:prstGeom prst="roundRect">
              <a:avLst/>
            </a:prstGeom>
            <a:gradFill>
              <a:gsLst>
                <a:gs pos="0">
                  <a:srgbClr val="FFFFFF"/>
                </a:gs>
                <a:gs pos="16000">
                  <a:srgbClr val="1F1F1F"/>
                </a:gs>
                <a:gs pos="17999">
                  <a:srgbClr val="FFFFFF"/>
                </a:gs>
                <a:gs pos="42000">
                  <a:srgbClr val="636363"/>
                </a:gs>
                <a:gs pos="53000">
                  <a:srgbClr val="CFCFCF"/>
                </a:gs>
                <a:gs pos="66000">
                  <a:srgbClr val="CFCFCF"/>
                </a:gs>
                <a:gs pos="75999">
                  <a:srgbClr val="1F1F1F"/>
                </a:gs>
                <a:gs pos="78999">
                  <a:srgbClr val="FFFFFF"/>
                </a:gs>
                <a:gs pos="100000">
                  <a:srgbClr val="7F7F7F"/>
                </a:gs>
              </a:gsLst>
              <a:lin ang="5400000" scaled="0"/>
            </a:gra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/>
            <p:cNvSpPr/>
            <p:nvPr/>
          </p:nvSpPr>
          <p:spPr>
            <a:xfrm rot="5400000">
              <a:off x="8554527" y="592350"/>
              <a:ext cx="123647" cy="71887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ounded Rectangle 38"/>
            <p:cNvSpPr/>
            <p:nvPr/>
          </p:nvSpPr>
          <p:spPr>
            <a:xfrm rot="5400000">
              <a:off x="8584940" y="240343"/>
              <a:ext cx="45719" cy="227010"/>
            </a:xfrm>
            <a:prstGeom prst="roundRect">
              <a:avLst/>
            </a:prstGeom>
            <a:gradFill>
              <a:gsLst>
                <a:gs pos="0">
                  <a:srgbClr val="FFFFFF"/>
                </a:gs>
                <a:gs pos="16000">
                  <a:srgbClr val="1F1F1F"/>
                </a:gs>
                <a:gs pos="17999">
                  <a:srgbClr val="FFFFFF"/>
                </a:gs>
                <a:gs pos="42000">
                  <a:srgbClr val="636363"/>
                </a:gs>
                <a:gs pos="53000">
                  <a:srgbClr val="CFCFCF"/>
                </a:gs>
                <a:gs pos="66000">
                  <a:srgbClr val="CFCFCF"/>
                </a:gs>
                <a:gs pos="75999">
                  <a:srgbClr val="1F1F1F"/>
                </a:gs>
                <a:gs pos="78999">
                  <a:srgbClr val="FFFFFF"/>
                </a:gs>
                <a:gs pos="100000">
                  <a:srgbClr val="7F7F7F"/>
                </a:gs>
              </a:gsLst>
              <a:lin ang="5400000" scaled="0"/>
            </a:gra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2" name="Picture 2" descr="E:\stend_v02fullview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6500" y="2872754"/>
            <a:ext cx="5368925" cy="3185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" name="Picture 4" descr="C:\Users\chokheli\Documents\Mu2e\photo\20140611_011141_mod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41" y="2883808"/>
            <a:ext cx="4434545" cy="3168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71827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4150" y="278729"/>
            <a:ext cx="7277100" cy="889671"/>
          </a:xfrm>
        </p:spPr>
        <p:txBody>
          <a:bodyPr/>
          <a:lstStyle/>
          <a:p>
            <a:r>
              <a:rPr lang="en-US" sz="3200" dirty="0" smtClean="0"/>
              <a:t>Outline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1092200" y="1295400"/>
            <a:ext cx="7099300" cy="5167312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2400" dirty="0"/>
              <a:t>Organizational Breakdown</a:t>
            </a:r>
            <a:endParaRPr lang="en-US" sz="2400" dirty="0" smtClean="0"/>
          </a:p>
          <a:p>
            <a:r>
              <a:rPr lang="en-US" sz="2400" dirty="0" smtClean="0"/>
              <a:t>Overview of Module Production Factory</a:t>
            </a:r>
          </a:p>
          <a:p>
            <a:r>
              <a:rPr lang="en-US" sz="2400" dirty="0" smtClean="0"/>
              <a:t>Quality Assurance</a:t>
            </a:r>
          </a:p>
          <a:p>
            <a:r>
              <a:rPr lang="en-US" sz="2400" dirty="0" smtClean="0"/>
              <a:t>ES&amp;H</a:t>
            </a:r>
          </a:p>
          <a:p>
            <a:r>
              <a:rPr lang="en-US" sz="2400" dirty="0"/>
              <a:t>Schedule and Remaining </a:t>
            </a:r>
            <a:r>
              <a:rPr lang="en-US" sz="2400" dirty="0" smtClean="0"/>
              <a:t>Work Before </a:t>
            </a:r>
            <a:r>
              <a:rPr lang="en-US" sz="2400" dirty="0"/>
              <a:t>CD3</a:t>
            </a:r>
            <a:endParaRPr lang="en-US" sz="2400" dirty="0" smtClean="0"/>
          </a:p>
          <a:p>
            <a:r>
              <a:rPr lang="en-US" sz="2400" dirty="0" smtClean="0"/>
              <a:t>Cost Table</a:t>
            </a:r>
          </a:p>
          <a:p>
            <a:r>
              <a:rPr lang="en-US" sz="2400" dirty="0" smtClean="0"/>
              <a:t>Cost Breakdown</a:t>
            </a:r>
          </a:p>
          <a:p>
            <a:r>
              <a:rPr lang="en-US" sz="2400" dirty="0" smtClean="0"/>
              <a:t>Quality of Estimate</a:t>
            </a:r>
          </a:p>
          <a:p>
            <a:r>
              <a:rPr lang="en-US" sz="2400" dirty="0" smtClean="0"/>
              <a:t>Labor Resources by Fiscal Year</a:t>
            </a:r>
          </a:p>
          <a:p>
            <a:r>
              <a:rPr lang="en-US" sz="2400" dirty="0" smtClean="0"/>
              <a:t>Schedule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C. Group - CD-2/3b Review  -- Cosmic Ray Veto Module: 8.7 Module Fabrication Fabrication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10/21/14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C1F1C-F708-3F4B-8ECB-6D467F0718B5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38368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Test Stand </a:t>
            </a:r>
            <a:r>
              <a:rPr lang="en-US" dirty="0"/>
              <a:t>P</a:t>
            </a:r>
            <a:r>
              <a:rPr lang="en-US" dirty="0" smtClean="0"/>
              <a:t>lan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10/21/14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C. Group - CD-2/3b Review  -- Cosmic Ray Veto Module: 8.7 Module Fabrication Fabrication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3BC00-8360-1B4C-9AD1-CDCE739F149E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" y="796993"/>
            <a:ext cx="480553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dirty="0" smtClean="0"/>
              <a:t>1</a:t>
            </a:r>
            <a:r>
              <a:rPr lang="en-US" sz="2000" dirty="0">
                <a:sym typeface="Symbol"/>
              </a:rPr>
              <a:t>x</a:t>
            </a:r>
            <a:r>
              <a:rPr lang="en-US" sz="2000" dirty="0" smtClean="0"/>
              <a:t>1 </a:t>
            </a:r>
            <a:r>
              <a:rPr lang="en-US" sz="2000" dirty="0"/>
              <a:t>m</a:t>
            </a:r>
            <a:r>
              <a:rPr lang="en-US" sz="2000" baseline="30000" dirty="0"/>
              <a:t>2</a:t>
            </a:r>
            <a:r>
              <a:rPr lang="en-US" sz="2000" dirty="0"/>
              <a:t> active </a:t>
            </a:r>
            <a:r>
              <a:rPr lang="en-US" sz="2000" dirty="0" smtClean="0"/>
              <a:t>area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Test stand will employ:</a:t>
            </a:r>
          </a:p>
          <a:p>
            <a:pPr marL="742950" lvl="1" indent="-285750">
              <a:buFont typeface="Arial"/>
              <a:buChar char="•"/>
            </a:pPr>
            <a:r>
              <a:rPr lang="en-US" sz="2000" dirty="0" smtClean="0"/>
              <a:t>two multi-layer CSCs</a:t>
            </a:r>
          </a:p>
          <a:p>
            <a:pPr marL="742950" lvl="1" indent="-285750">
              <a:buFont typeface="Arial"/>
              <a:buChar char="•"/>
            </a:pPr>
            <a:r>
              <a:rPr lang="en-US" sz="2000" dirty="0" smtClean="0"/>
              <a:t>gas system (Ar-CO2)</a:t>
            </a:r>
          </a:p>
          <a:p>
            <a:pPr marL="742950" lvl="1" indent="-285750">
              <a:buFont typeface="Arial"/>
              <a:buChar char="•"/>
            </a:pPr>
            <a:r>
              <a:rPr lang="en-US" sz="2000" dirty="0" smtClean="0"/>
              <a:t>Trigger:  large </a:t>
            </a:r>
            <a:r>
              <a:rPr lang="en-US" sz="2000" dirty="0"/>
              <a:t>scintillation counter </a:t>
            </a:r>
            <a:endParaRPr lang="en-US" sz="2000" dirty="0" smtClean="0"/>
          </a:p>
          <a:p>
            <a:pPr lvl="1"/>
            <a:r>
              <a:rPr lang="en-US" sz="2000" dirty="0"/>
              <a:t>	</a:t>
            </a:r>
            <a:r>
              <a:rPr lang="en-US" sz="2000" dirty="0" smtClean="0"/>
              <a:t>(for minimum energy confirmation)</a:t>
            </a:r>
          </a:p>
          <a:p>
            <a:pPr marL="742950" lvl="1" indent="-285750">
              <a:buFont typeface="Arial"/>
              <a:buChar char="•"/>
            </a:pPr>
            <a:r>
              <a:rPr lang="en-US" sz="2000" dirty="0" smtClean="0"/>
              <a:t>Readout electronics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PE </a:t>
            </a:r>
            <a:r>
              <a:rPr lang="en-US" sz="2000" dirty="0" err="1" smtClean="0"/>
              <a:t>yeild</a:t>
            </a:r>
            <a:r>
              <a:rPr lang="en-US" sz="2000" dirty="0" smtClean="0"/>
              <a:t> will be measured from each module end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10-hour runs will yield several hundred thousand cosmic ray </a:t>
            </a:r>
            <a:r>
              <a:rPr lang="en-US" sz="2000" dirty="0" err="1" smtClean="0"/>
              <a:t>muons</a:t>
            </a:r>
            <a:endParaRPr lang="en-US" sz="2000" dirty="0" smtClean="0"/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Test </a:t>
            </a:r>
            <a:r>
              <a:rPr lang="en-US" sz="2000" dirty="0"/>
              <a:t>procedure will be optimized using module prototypes </a:t>
            </a:r>
            <a:endParaRPr lang="en-US" sz="2000" dirty="0" smtClean="0"/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Chamber commissioning is going well… </a:t>
            </a:r>
            <a:endParaRPr lang="en-US" sz="2000" dirty="0"/>
          </a:p>
        </p:txBody>
      </p:sp>
      <p:pic>
        <p:nvPicPr>
          <p:cNvPr id="3" name="Picture 2" descr="Screen Shot 2014-07-03 at 4.31.1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4405" y="2444028"/>
            <a:ext cx="4338469" cy="279777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762500" y="5461000"/>
            <a:ext cx="448482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Cathode strips register signal from</a:t>
            </a:r>
          </a:p>
          <a:p>
            <a:pPr algn="ctr"/>
            <a:r>
              <a:rPr lang="en-US" dirty="0"/>
              <a:t>c</a:t>
            </a:r>
            <a:r>
              <a:rPr lang="en-US" dirty="0" smtClean="0"/>
              <a:t>osmic-ray trigger.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42646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QA Checklist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10/21/14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C. Group - CD-2/3b Review  -- Cosmic Ray Veto Module: 8.7 Module Fabrication Fabrication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3BC00-8360-1B4C-9AD1-CDCE739F149E}" type="slidenum">
              <a:rPr lang="en-US" smtClean="0"/>
              <a:pPr/>
              <a:t>31</a:t>
            </a:fld>
            <a:endParaRPr lang="en-US"/>
          </a:p>
        </p:txBody>
      </p:sp>
      <p:pic>
        <p:nvPicPr>
          <p:cNvPr id="7" name="Picture 6" descr="Screen Shot 2014-05-29 at 10.31.16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9144000" cy="170578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193769" y="1539501"/>
            <a:ext cx="1998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Mu2e </a:t>
            </a:r>
            <a:r>
              <a:rPr lang="en-US" dirty="0" err="1" smtClean="0"/>
              <a:t>DocDB</a:t>
            </a:r>
            <a:r>
              <a:rPr lang="en-US" dirty="0" smtClean="0"/>
              <a:t>: 4150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42875" y="2795726"/>
            <a:ext cx="9001125" cy="3693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/>
              <a:buChar char="•"/>
            </a:pPr>
            <a:r>
              <a:rPr lang="en-US" sz="2100" dirty="0"/>
              <a:t>Scintillator extrusions - dimensional tolerances, defect </a:t>
            </a:r>
            <a:r>
              <a:rPr lang="en-US" sz="2100" dirty="0" smtClean="0"/>
              <a:t>free, test hole with spare fiber.</a:t>
            </a:r>
            <a:endParaRPr lang="en-US" sz="2100" dirty="0" smtClean="0"/>
          </a:p>
          <a:p>
            <a:pPr marL="285750" lvl="0" indent="-285750">
              <a:buFont typeface="Arial"/>
              <a:buChar char="•"/>
            </a:pPr>
            <a:r>
              <a:rPr lang="en-US" sz="2100" dirty="0" err="1" smtClean="0"/>
              <a:t>Devcon</a:t>
            </a:r>
            <a:r>
              <a:rPr lang="en-US" sz="2100" dirty="0" smtClean="0"/>
              <a:t> </a:t>
            </a:r>
            <a:r>
              <a:rPr lang="en-US" sz="2100" dirty="0"/>
              <a:t>HP 250 Epoxy - Glue test protocol, peel, shear, durability, </a:t>
            </a:r>
            <a:r>
              <a:rPr lang="en-US" sz="2100" dirty="0" smtClean="0"/>
              <a:t>hardness.</a:t>
            </a:r>
          </a:p>
          <a:p>
            <a:pPr marL="285750" lvl="0" indent="-285750">
              <a:buFont typeface="Arial"/>
              <a:buChar char="•"/>
            </a:pPr>
            <a:r>
              <a:rPr lang="en-US" sz="2100" dirty="0" smtClean="0"/>
              <a:t>Fiber </a:t>
            </a:r>
            <a:r>
              <a:rPr lang="en-US" sz="2100" dirty="0"/>
              <a:t>guide bars (FGB) - dimensional tolerances, defect </a:t>
            </a:r>
            <a:r>
              <a:rPr lang="en-US" sz="2100" dirty="0" smtClean="0"/>
              <a:t>free.</a:t>
            </a:r>
          </a:p>
          <a:p>
            <a:pPr marL="285750" lvl="0" indent="-285750">
              <a:buFont typeface="Arial"/>
              <a:buChar char="•"/>
            </a:pPr>
            <a:r>
              <a:rPr lang="en-US" sz="2100" dirty="0" smtClean="0"/>
              <a:t>Counter </a:t>
            </a:r>
            <a:r>
              <a:rPr lang="en-US" sz="2100" dirty="0"/>
              <a:t>motherboards (CMB) - dimensional tolerances, electronics </a:t>
            </a:r>
            <a:r>
              <a:rPr lang="en-US" sz="2100" dirty="0" smtClean="0"/>
              <a:t>tests.</a:t>
            </a:r>
          </a:p>
          <a:p>
            <a:pPr marL="285750" lvl="0" indent="-285750">
              <a:buFont typeface="Arial"/>
              <a:buChar char="•"/>
            </a:pPr>
            <a:r>
              <a:rPr lang="en-US" sz="2100" dirty="0" err="1" smtClean="0"/>
              <a:t>SiPM</a:t>
            </a:r>
            <a:r>
              <a:rPr lang="en-US" sz="2100" dirty="0" smtClean="0"/>
              <a:t> </a:t>
            </a:r>
            <a:r>
              <a:rPr lang="en-US" sz="2100" dirty="0"/>
              <a:t>mounting blocks (SMB) - dimensional tolerances, defect </a:t>
            </a:r>
            <a:r>
              <a:rPr lang="en-US" sz="2100" dirty="0" smtClean="0"/>
              <a:t>free.</a:t>
            </a:r>
          </a:p>
          <a:p>
            <a:pPr marL="285750" lvl="0" indent="-285750">
              <a:buFont typeface="Arial"/>
              <a:buChar char="•"/>
            </a:pPr>
            <a:r>
              <a:rPr lang="en-US" sz="2100" dirty="0" smtClean="0"/>
              <a:t>Front </a:t>
            </a:r>
            <a:r>
              <a:rPr lang="en-US" sz="2100" dirty="0"/>
              <a:t>end boards (FEB) - dimensional tolerances, electronics </a:t>
            </a:r>
            <a:r>
              <a:rPr lang="en-US" sz="2100" dirty="0" smtClean="0"/>
              <a:t>tests.</a:t>
            </a:r>
          </a:p>
          <a:p>
            <a:pPr marL="285750" lvl="0" indent="-285750">
              <a:buFont typeface="Arial"/>
              <a:buChar char="•"/>
            </a:pPr>
            <a:r>
              <a:rPr lang="en-US" sz="2100" dirty="0" smtClean="0"/>
              <a:t>Aluminum </a:t>
            </a:r>
            <a:r>
              <a:rPr lang="en-US" sz="2100" dirty="0"/>
              <a:t>absorbers - dimensional tolerances, defect </a:t>
            </a:r>
            <a:r>
              <a:rPr lang="en-US" sz="2100" dirty="0" smtClean="0"/>
              <a:t>free.</a:t>
            </a:r>
          </a:p>
          <a:p>
            <a:pPr marL="285750" lvl="0" indent="-285750">
              <a:buFont typeface="Arial"/>
              <a:buChar char="•"/>
            </a:pPr>
            <a:r>
              <a:rPr lang="en-US" sz="2100" dirty="0" smtClean="0"/>
              <a:t>Light-tight </a:t>
            </a:r>
            <a:r>
              <a:rPr lang="en-US" sz="2100" dirty="0"/>
              <a:t>paint and bumpers - defect free</a:t>
            </a:r>
            <a:r>
              <a:rPr lang="en-US" sz="2100" dirty="0" smtClean="0"/>
              <a:t>.</a:t>
            </a:r>
          </a:p>
          <a:p>
            <a:pPr marL="285750" lvl="0" indent="-285750">
              <a:buFont typeface="Arial"/>
              <a:buChar char="•"/>
            </a:pPr>
            <a:r>
              <a:rPr lang="en-US" sz="2100" dirty="0" smtClean="0"/>
              <a:t>…</a:t>
            </a:r>
            <a:endParaRPr lang="en-US" sz="2100" dirty="0"/>
          </a:p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42875" y="2426136"/>
            <a:ext cx="33956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Summary of additional QA checks: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2092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Safety at the Module </a:t>
            </a:r>
            <a:r>
              <a:rPr lang="en-US" dirty="0"/>
              <a:t>F</a:t>
            </a:r>
            <a:r>
              <a:rPr lang="en-US" dirty="0" smtClean="0"/>
              <a:t>actory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41413"/>
            <a:ext cx="9144000" cy="5351462"/>
          </a:xfrm>
        </p:spPr>
        <p:txBody>
          <a:bodyPr/>
          <a:lstStyle/>
          <a:p>
            <a:r>
              <a:rPr lang="en-US" sz="2200" dirty="0" smtClean="0"/>
              <a:t>Safety plans are also covered by the QAP (</a:t>
            </a:r>
            <a:r>
              <a:rPr lang="en-US" sz="2200" dirty="0" err="1" smtClean="0"/>
              <a:t>DocDB</a:t>
            </a:r>
            <a:r>
              <a:rPr lang="en-US" sz="2200" dirty="0" smtClean="0"/>
              <a:t> 4150)</a:t>
            </a:r>
          </a:p>
          <a:p>
            <a:r>
              <a:rPr lang="en-US" sz="2200" dirty="0" smtClean="0"/>
              <a:t>There are several hazards in the module factory:  high voltage, compressed gas, epoxy fumes, power and other sharp tools…</a:t>
            </a:r>
          </a:p>
          <a:p>
            <a:r>
              <a:rPr lang="en-US" sz="2200" dirty="0" smtClean="0"/>
              <a:t>All employees must </a:t>
            </a:r>
            <a:r>
              <a:rPr lang="en-US" sz="2200" dirty="0"/>
              <a:t>study and sign the UVA standard operating procedures (SOP) document </a:t>
            </a:r>
            <a:r>
              <a:rPr lang="en-US" sz="2200" dirty="0" smtClean="0"/>
              <a:t>to begin work.</a:t>
            </a:r>
          </a:p>
          <a:p>
            <a:r>
              <a:rPr lang="en-US" sz="2200" dirty="0"/>
              <a:t>Each employee will be trained in all current OSHA, Fermilab and UVA ES&amp;H safety guidelines for identifying, mitigating and managing all relevant hazards at the job site. </a:t>
            </a:r>
            <a:endParaRPr lang="en-US" sz="2200" dirty="0" smtClean="0"/>
          </a:p>
          <a:p>
            <a:r>
              <a:rPr lang="en-US" sz="2200" dirty="0"/>
              <a:t>Operation of the chop-saw or fly-cutter or access to the machine shop will require UVA machine shop training. </a:t>
            </a:r>
            <a:endParaRPr lang="en-US" sz="2200" dirty="0" smtClean="0"/>
          </a:p>
          <a:p>
            <a:r>
              <a:rPr lang="en-US" sz="2200" dirty="0" smtClean="0"/>
              <a:t>All epoxies contain some toxic chemicals, </a:t>
            </a:r>
            <a:r>
              <a:rPr lang="en-US" sz="2200" dirty="0"/>
              <a:t>engineering controls </a:t>
            </a:r>
            <a:r>
              <a:rPr lang="en-US" sz="2200" dirty="0" smtClean="0"/>
              <a:t>will be employed to </a:t>
            </a:r>
            <a:r>
              <a:rPr lang="en-US" sz="2200" dirty="0"/>
              <a:t>mitigate occupational exposure </a:t>
            </a:r>
            <a:r>
              <a:rPr lang="en-US" sz="2200" dirty="0" smtClean="0"/>
              <a:t>levels.</a:t>
            </a:r>
          </a:p>
          <a:p>
            <a:r>
              <a:rPr lang="en-US" sz="2200" dirty="0" smtClean="0"/>
              <a:t>Working closely with industrial hygienist at UVA to finalize ventilation plan</a:t>
            </a:r>
            <a:endParaRPr lang="en-US" sz="22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10/21/14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C. Group - CD-2/3b Review  -- Cosmic Ray Veto Module: 8.7 Module Fabrication Fabrication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3BC00-8360-1B4C-9AD1-CDCE739F149E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5164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10/21/14</a:t>
            </a:r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80549"/>
            <a:ext cx="9144000" cy="7221941"/>
          </a:xfrm>
          <a:prstGeom prst="rect">
            <a:avLst/>
          </a:prstGeom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C. Group - CD-2/3b Review  -- Cosmic Ray Veto Module: 8.7 Module Fabrication Fabrication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3BC00-8360-1B4C-9AD1-CDCE739F149E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7472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Epoxy Fumes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599" y="930080"/>
            <a:ext cx="8686800" cy="5351462"/>
          </a:xfrm>
        </p:spPr>
        <p:txBody>
          <a:bodyPr/>
          <a:lstStyle/>
          <a:p>
            <a:r>
              <a:rPr lang="en-US" sz="3000" dirty="0" smtClean="0"/>
              <a:t>A similar design will be adapted for the Counter Assembly Tables.</a:t>
            </a:r>
          </a:p>
          <a:p>
            <a:r>
              <a:rPr lang="en-US" sz="3000" dirty="0" err="1" smtClean="0"/>
              <a:t>Devcon</a:t>
            </a:r>
            <a:r>
              <a:rPr lang="en-US" sz="3000" dirty="0" smtClean="0"/>
              <a:t> HP250 </a:t>
            </a:r>
            <a:r>
              <a:rPr lang="en-US" sz="3000" dirty="0" smtClean="0">
                <a:solidFill>
                  <a:schemeClr val="tx2"/>
                </a:solidFill>
              </a:rPr>
              <a:t>does not contain MDA </a:t>
            </a:r>
            <a:r>
              <a:rPr lang="en-US" sz="3000" dirty="0" smtClean="0"/>
              <a:t>which is a known carcinogen often found in epoxy.  We chose a “safer” epoxy.</a:t>
            </a:r>
          </a:p>
          <a:p>
            <a:r>
              <a:rPr lang="en-US" sz="3000" dirty="0" smtClean="0"/>
              <a:t>However, it </a:t>
            </a:r>
            <a:r>
              <a:rPr lang="en-US" sz="3000" dirty="0" smtClean="0">
                <a:solidFill>
                  <a:schemeClr val="tx1"/>
                </a:solidFill>
              </a:rPr>
              <a:t>does contain a suspected carcinogen</a:t>
            </a:r>
            <a:r>
              <a:rPr lang="en-US" sz="3000" dirty="0">
                <a:solidFill>
                  <a:schemeClr val="tx1"/>
                </a:solidFill>
              </a:rPr>
              <a:t>, </a:t>
            </a:r>
            <a:r>
              <a:rPr lang="en-US" sz="3000" dirty="0" smtClean="0">
                <a:solidFill>
                  <a:schemeClr val="tx1"/>
                </a:solidFill>
              </a:rPr>
              <a:t>MBCHA, and other known toxins. </a:t>
            </a:r>
          </a:p>
          <a:p>
            <a:r>
              <a:rPr lang="en-US" sz="3000" dirty="0" smtClean="0"/>
              <a:t>A prototype ventilation system will be tested via air sampling while building prototype modules to ensure air contaminants are mitigated to acceptable levels.</a:t>
            </a:r>
            <a:endParaRPr lang="en-US" sz="3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10/21/14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C. Group - CD-2/3b Review  -- Cosmic Ray Veto Module: 8.7 Module Fabrication Fabrication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3BC00-8360-1B4C-9AD1-CDCE739F149E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0573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200" dirty="0" smtClean="0"/>
              <a:t>Personnel at the Module </a:t>
            </a:r>
            <a:r>
              <a:rPr lang="en-US" sz="4200" dirty="0"/>
              <a:t>F</a:t>
            </a:r>
            <a:r>
              <a:rPr lang="en-US" sz="4200" dirty="0" smtClean="0"/>
              <a:t>actory</a:t>
            </a:r>
            <a:endParaRPr lang="en-US" sz="4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600" dirty="0" smtClean="0">
                <a:solidFill>
                  <a:srgbClr val="0000FF"/>
                </a:solidFill>
              </a:rPr>
              <a:t>Technician Leader:  </a:t>
            </a:r>
            <a:r>
              <a:rPr lang="en-US" sz="2600" dirty="0" smtClean="0"/>
              <a:t>Factory design, prototyping, factory management (QA/safety), documentation, fabrication, …</a:t>
            </a:r>
          </a:p>
          <a:p>
            <a:r>
              <a:rPr lang="en-US" sz="2600" dirty="0" smtClean="0">
                <a:solidFill>
                  <a:srgbClr val="0000FF"/>
                </a:solidFill>
              </a:rPr>
              <a:t>Mechanical Technician:  </a:t>
            </a:r>
            <a:r>
              <a:rPr lang="en-US" sz="2600" dirty="0" smtClean="0"/>
              <a:t>Assist in moving into factory, building assembly stations, and fabrication efforts. </a:t>
            </a:r>
          </a:p>
          <a:p>
            <a:r>
              <a:rPr lang="en-US" sz="2600" dirty="0" smtClean="0">
                <a:solidFill>
                  <a:srgbClr val="0000FF"/>
                </a:solidFill>
              </a:rPr>
              <a:t>Undergraduates:</a:t>
            </a:r>
            <a:r>
              <a:rPr lang="en-US" sz="2600" dirty="0" smtClean="0"/>
              <a:t>  tedious tasks in the module factory:  cleaning/de-burring components, spreading epoxy, QA checklists, …</a:t>
            </a:r>
          </a:p>
          <a:p>
            <a:r>
              <a:rPr lang="en-US" sz="2600" dirty="0" err="1" smtClean="0">
                <a:solidFill>
                  <a:srgbClr val="0000FF"/>
                </a:solidFill>
              </a:rPr>
              <a:t>Uncosted</a:t>
            </a:r>
            <a:r>
              <a:rPr lang="en-US" sz="2600" dirty="0" smtClean="0">
                <a:solidFill>
                  <a:srgbClr val="0000FF"/>
                </a:solidFill>
              </a:rPr>
              <a:t> graduate </a:t>
            </a:r>
            <a:r>
              <a:rPr lang="en-US" sz="2600" dirty="0">
                <a:solidFill>
                  <a:srgbClr val="0000FF"/>
                </a:solidFill>
              </a:rPr>
              <a:t>students, postdocs, and </a:t>
            </a:r>
            <a:r>
              <a:rPr lang="en-US" sz="2600" dirty="0" smtClean="0">
                <a:solidFill>
                  <a:srgbClr val="0000FF"/>
                </a:solidFill>
              </a:rPr>
              <a:t>faculty</a:t>
            </a:r>
            <a:r>
              <a:rPr lang="en-US" sz="2600" dirty="0" smtClean="0"/>
              <a:t>: commission </a:t>
            </a:r>
            <a:r>
              <a:rPr lang="en-US" sz="2600" dirty="0"/>
              <a:t>the QA tools, establish metrics, and analyze data from QA </a:t>
            </a:r>
            <a:r>
              <a:rPr lang="en-US" sz="2600" dirty="0" smtClean="0"/>
              <a:t>measurements. </a:t>
            </a:r>
            <a:endParaRPr lang="en-US" sz="26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10/21/14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C. Group - CD-2/3b Review  -- Cosmic Ray Veto Module: 8.7 Module Fabrication Fabrication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3BC00-8360-1B4C-9AD1-CDCE739F149E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4958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200" dirty="0" smtClean="0"/>
              <a:t>Personnel at the Module </a:t>
            </a:r>
            <a:r>
              <a:rPr lang="en-US" sz="4200" dirty="0"/>
              <a:t>F</a:t>
            </a:r>
            <a:r>
              <a:rPr lang="en-US" sz="4200" dirty="0" smtClean="0"/>
              <a:t>actory</a:t>
            </a:r>
            <a:endParaRPr lang="en-US" sz="4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000" dirty="0" smtClean="0"/>
              <a:t>About 7300 total hours of effort to fabricate, pack, and ship 91 modules to Fermilab.</a:t>
            </a:r>
          </a:p>
          <a:p>
            <a:r>
              <a:rPr lang="en-US" sz="3000" dirty="0" smtClean="0"/>
              <a:t>~80 hours of fabrication effort per module.  </a:t>
            </a:r>
          </a:p>
          <a:p>
            <a:r>
              <a:rPr lang="en-US" sz="3000" dirty="0" smtClean="0"/>
              <a:t>~54 hours of tech effort per module for fabrication.</a:t>
            </a:r>
          </a:p>
          <a:p>
            <a:r>
              <a:rPr lang="en-US" sz="3000" dirty="0" smtClean="0"/>
              <a:t>With full-time effort, about 6 modules per month can be produced in the module factory.</a:t>
            </a:r>
          </a:p>
          <a:p>
            <a:r>
              <a:rPr lang="en-US" sz="3000" dirty="0" smtClean="0"/>
              <a:t>Example work flow </a:t>
            </a:r>
            <a:r>
              <a:rPr lang="en-US" sz="3000" dirty="0" smtClean="0"/>
              <a:t>to follow, more details in </a:t>
            </a:r>
            <a:r>
              <a:rPr lang="en-US" sz="3000" dirty="0" err="1" smtClean="0"/>
              <a:t>DocDB</a:t>
            </a:r>
            <a:r>
              <a:rPr lang="en-US" sz="3000" dirty="0" smtClean="0"/>
              <a:t> 4197.</a:t>
            </a:r>
            <a:endParaRPr lang="en-US" sz="3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10/21/14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C. Group - CD-2/3b Review  -- Cosmic Ray Veto Module: 8.7 Module Fabrication Fabrication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3BC00-8360-1B4C-9AD1-CDCE739F149E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224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Work flow at module factory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10/21/14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C. Group - CD-2/3b Review  -- Cosmic Ray Veto Module: 8.7 Module Fabrication Fabrication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3BC00-8360-1B4C-9AD1-CDCE739F149E}" type="slidenum">
              <a:rPr lang="en-US" smtClean="0"/>
              <a:pPr/>
              <a:t>37</a:t>
            </a:fld>
            <a:endParaRPr lang="en-US"/>
          </a:p>
        </p:txBody>
      </p:sp>
      <p:pic>
        <p:nvPicPr>
          <p:cNvPr id="7" name="Picture 6" descr="Screen Shot 2014-05-29 at 1.59.2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9144000" cy="2640169"/>
          </a:xfrm>
          <a:prstGeom prst="rect">
            <a:avLst/>
          </a:prstGeom>
        </p:spPr>
      </p:pic>
      <p:pic>
        <p:nvPicPr>
          <p:cNvPr id="8" name="Picture 7" descr="Screen Shot 2014-05-29 at 1.59.50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7570" y="4090474"/>
            <a:ext cx="3756424" cy="1855852"/>
          </a:xfrm>
          <a:prstGeom prst="rect">
            <a:avLst/>
          </a:prstGeom>
        </p:spPr>
      </p:pic>
      <p:pic>
        <p:nvPicPr>
          <p:cNvPr id="9" name="Picture 8" descr="Screen Shot 2014-05-29 at 1.59.42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8897" y="3554569"/>
            <a:ext cx="1585103" cy="414108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00250" y="4849431"/>
            <a:ext cx="190343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Month 1</a:t>
            </a:r>
          </a:p>
          <a:p>
            <a:r>
              <a:rPr lang="en-US" sz="2400" dirty="0" smtClean="0"/>
              <a:t>(</a:t>
            </a:r>
            <a:r>
              <a:rPr lang="en-US" sz="2400" dirty="0" err="1" smtClean="0"/>
              <a:t>DocDB</a:t>
            </a:r>
            <a:r>
              <a:rPr lang="en-US" sz="2400" dirty="0" smtClean="0"/>
              <a:t> 4197)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9823562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Work flow at module factory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10/21/14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C. Group - CD-2/3b Review  -- Cosmic Ray Veto Module: 8.7 Module Fabrication Fabrication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3BC00-8360-1B4C-9AD1-CDCE739F149E}" type="slidenum">
              <a:rPr lang="en-US" smtClean="0"/>
              <a:pPr/>
              <a:t>38</a:t>
            </a:fld>
            <a:endParaRPr lang="en-US"/>
          </a:p>
        </p:txBody>
      </p:sp>
      <p:pic>
        <p:nvPicPr>
          <p:cNvPr id="8" name="Picture 7" descr="Screen Shot 2014-05-29 at 1.59.5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7570" y="4567836"/>
            <a:ext cx="3756424" cy="1855852"/>
          </a:xfrm>
          <a:prstGeom prst="rect">
            <a:avLst/>
          </a:prstGeom>
        </p:spPr>
      </p:pic>
      <p:pic>
        <p:nvPicPr>
          <p:cNvPr id="9" name="Picture 8" descr="Screen Shot 2014-05-29 at 1.59.42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8897" y="4170377"/>
            <a:ext cx="1585103" cy="414108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00250" y="4849431"/>
            <a:ext cx="18009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Month 2</a:t>
            </a:r>
            <a:endParaRPr lang="en-US" sz="3600" dirty="0"/>
          </a:p>
        </p:txBody>
      </p:sp>
      <p:pic>
        <p:nvPicPr>
          <p:cNvPr id="3" name="Picture 2" descr="Screen Shot 2014-05-29 at 2.14.39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7347"/>
            <a:ext cx="9144000" cy="3123127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6272370" y="3367659"/>
            <a:ext cx="1837940" cy="442607"/>
          </a:xfrm>
          <a:prstGeom prst="ellipse">
            <a:avLst/>
          </a:prstGeom>
          <a:solidFill>
            <a:schemeClr val="tx2">
              <a:lumMod val="20000"/>
              <a:lumOff val="80000"/>
              <a:alpha val="37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141388" y="4255895"/>
            <a:ext cx="5282605" cy="461665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Module 12 crated in less than 2 months!</a:t>
            </a:r>
            <a:endParaRPr lang="en-US" dirty="0"/>
          </a:p>
        </p:txBody>
      </p:sp>
      <p:cxnSp>
        <p:nvCxnSpPr>
          <p:cNvPr id="13" name="Straight Arrow Connector 12"/>
          <p:cNvCxnSpPr/>
          <p:nvPr/>
        </p:nvCxnSpPr>
        <p:spPr>
          <a:xfrm flipV="1">
            <a:off x="6118447" y="3810266"/>
            <a:ext cx="885059" cy="445630"/>
          </a:xfrm>
          <a:prstGeom prst="straightConnector1">
            <a:avLst/>
          </a:prstGeom>
          <a:ln w="50800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996999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Prototype Plan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599" y="4080009"/>
            <a:ext cx="4828900" cy="2406463"/>
          </a:xfrm>
        </p:spPr>
        <p:txBody>
          <a:bodyPr/>
          <a:lstStyle/>
          <a:p>
            <a:r>
              <a:rPr lang="en-US" sz="2800" dirty="0" smtClean="0"/>
              <a:t>Past experience with “test beam” prototype</a:t>
            </a:r>
          </a:p>
          <a:p>
            <a:r>
              <a:rPr lang="en-US" sz="2800" dirty="0" smtClean="0"/>
              <a:t>Prototyping is critical for understanding ideal tooling and required tech hours</a:t>
            </a:r>
            <a:endParaRPr lang="en-US" sz="2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10/21/14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C. Group - CD-2/3b Review  -- Cosmic Ray Veto Module: 8.7 Module Fabrication Fabrication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3BC00-8360-1B4C-9AD1-CDCE739F149E}" type="slidenum">
              <a:rPr lang="en-US" smtClean="0"/>
              <a:pPr/>
              <a:t>39</a:t>
            </a:fld>
            <a:endParaRPr lang="en-US"/>
          </a:p>
        </p:txBody>
      </p:sp>
      <p:pic>
        <p:nvPicPr>
          <p:cNvPr id="7" name="Picture 6" descr="CR-CraigRalf-13-0397-10D-smal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914400"/>
            <a:ext cx="3657600" cy="5486400"/>
          </a:xfrm>
          <a:prstGeom prst="rect">
            <a:avLst/>
          </a:prstGeom>
        </p:spPr>
      </p:pic>
      <p:pic>
        <p:nvPicPr>
          <p:cNvPr id="8" name="Picture 7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700" y="947823"/>
            <a:ext cx="3114675" cy="3230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376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Straight Connector 15"/>
          <p:cNvCxnSpPr>
            <a:stCxn id="7" idx="2"/>
          </p:cNvCxnSpPr>
          <p:nvPr/>
        </p:nvCxnSpPr>
        <p:spPr>
          <a:xfrm>
            <a:off x="4526281" y="1698811"/>
            <a:ext cx="9" cy="3741847"/>
          </a:xfrm>
          <a:prstGeom prst="line">
            <a:avLst/>
          </a:prstGeom>
          <a:ln w="31750">
            <a:solidFill>
              <a:schemeClr val="tx1"/>
            </a:solidFill>
          </a:ln>
          <a:effectLst>
            <a:outerShdw blurRad="50800" dist="1270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Organization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C. Group - CD-2/3b Review  -- Cosmic Ray Veto Module: 8.7 Module Fabrication Fabrication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C1F1C-F708-3F4B-8ECB-6D467F0718B5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377465" y="960147"/>
            <a:ext cx="4297632" cy="738664"/>
          </a:xfrm>
          <a:prstGeom prst="rect">
            <a:avLst/>
          </a:prstGeom>
          <a:solidFill>
            <a:srgbClr val="CBEC9C"/>
          </a:solidFill>
          <a:ln w="25400">
            <a:solidFill>
              <a:schemeClr val="accent3">
                <a:lumMod val="50000"/>
              </a:schemeClr>
            </a:solidFill>
          </a:ln>
          <a:effectLst>
            <a:outerShdw blurRad="50800" dist="1270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857250" indent="-742950"/>
            <a:r>
              <a:rPr lang="en-US" sz="1400" dirty="0" smtClean="0">
                <a:latin typeface="+mn-lt"/>
              </a:rPr>
              <a:t>WBS  475.8	Cosmic Ray Veto</a:t>
            </a:r>
          </a:p>
          <a:p>
            <a:pPr marL="857250" indent="-742950"/>
            <a:r>
              <a:rPr lang="en-US" sz="1400" dirty="0" smtClean="0">
                <a:latin typeface="+mn-lt"/>
              </a:rPr>
              <a:t>	Craig Dukes / Virginia</a:t>
            </a:r>
          </a:p>
          <a:p>
            <a:pPr marL="857250" indent="-742950"/>
            <a:r>
              <a:rPr lang="en-US" sz="1400" dirty="0">
                <a:latin typeface="+mn-lt"/>
              </a:rPr>
              <a:t>	</a:t>
            </a:r>
            <a:r>
              <a:rPr lang="en-US" sz="1400" dirty="0" smtClean="0">
                <a:latin typeface="+mn-lt"/>
              </a:rPr>
              <a:t>Julie Whitmore / </a:t>
            </a:r>
            <a:r>
              <a:rPr lang="en-US" sz="1400" dirty="0" err="1" smtClean="0">
                <a:latin typeface="+mn-lt"/>
              </a:rPr>
              <a:t>Fermilab</a:t>
            </a:r>
            <a:r>
              <a:rPr lang="en-US" sz="1400" dirty="0" smtClean="0">
                <a:latin typeface="+mn-lt"/>
              </a:rPr>
              <a:t> (Deputy</a:t>
            </a:r>
            <a:r>
              <a:rPr lang="en-US" sz="1400" dirty="0" smtClean="0"/>
              <a:t>)</a:t>
            </a:r>
          </a:p>
        </p:txBody>
      </p:sp>
      <p:cxnSp>
        <p:nvCxnSpPr>
          <p:cNvPr id="18" name="Straight Connector 17"/>
          <p:cNvCxnSpPr>
            <a:endCxn id="25" idx="3"/>
          </p:cNvCxnSpPr>
          <p:nvPr/>
        </p:nvCxnSpPr>
        <p:spPr>
          <a:xfrm flipH="1">
            <a:off x="4114844" y="2421277"/>
            <a:ext cx="914400" cy="0"/>
          </a:xfrm>
          <a:prstGeom prst="line">
            <a:avLst/>
          </a:prstGeom>
          <a:ln w="31750">
            <a:solidFill>
              <a:schemeClr val="tx1"/>
            </a:solidFill>
          </a:ln>
          <a:effectLst>
            <a:outerShdw blurRad="50800" dist="635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10/21/14</a:t>
            </a:r>
            <a:endParaRPr lang="en-US" dirty="0"/>
          </a:p>
        </p:txBody>
      </p:sp>
      <p:cxnSp>
        <p:nvCxnSpPr>
          <p:cNvPr id="51" name="Straight Connector 50"/>
          <p:cNvCxnSpPr/>
          <p:nvPr/>
        </p:nvCxnSpPr>
        <p:spPr>
          <a:xfrm flipH="1">
            <a:off x="6208119" y="2514467"/>
            <a:ext cx="1580" cy="2742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 flipH="1">
            <a:off x="7303819" y="2514433"/>
            <a:ext cx="1580" cy="2742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 flipH="1">
            <a:off x="8399519" y="2514399"/>
            <a:ext cx="1580" cy="2742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457245" y="2009803"/>
            <a:ext cx="3657600" cy="822948"/>
          </a:xfrm>
          <a:prstGeom prst="rect">
            <a:avLst/>
          </a:prstGeom>
          <a:solidFill>
            <a:srgbClr val="CBEC9C"/>
          </a:solidFill>
          <a:ln w="25400">
            <a:solidFill>
              <a:srgbClr val="FF0000"/>
            </a:solidFill>
          </a:ln>
          <a:effectLst>
            <a:outerShdw blurRad="50800" dist="1270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342900"/>
            <a:r>
              <a:rPr lang="en-US" sz="1400" dirty="0" smtClean="0">
                <a:solidFill>
                  <a:schemeClr val="tx1"/>
                </a:solidFill>
              </a:rPr>
              <a:t>475.8.1</a:t>
            </a:r>
            <a:r>
              <a:rPr lang="en-US" sz="1400" dirty="0">
                <a:solidFill>
                  <a:schemeClr val="tx1"/>
                </a:solidFill>
              </a:rPr>
              <a:t>	Project Management</a:t>
            </a:r>
          </a:p>
          <a:p>
            <a:pPr marL="457200" indent="-342900"/>
            <a:r>
              <a:rPr lang="en-US" sz="1400" dirty="0">
                <a:solidFill>
                  <a:schemeClr val="tx1"/>
                </a:solidFill>
              </a:rPr>
              <a:t>	Craig Dukes </a:t>
            </a:r>
            <a:r>
              <a:rPr lang="en-US" sz="1400" dirty="0" smtClean="0">
                <a:solidFill>
                  <a:schemeClr val="tx1"/>
                </a:solidFill>
              </a:rPr>
              <a:t>/ Virginia</a:t>
            </a:r>
            <a:endParaRPr lang="en-US" sz="1400" dirty="0">
              <a:solidFill>
                <a:schemeClr val="tx1"/>
              </a:solidFill>
            </a:endParaRPr>
          </a:p>
          <a:p>
            <a:pPr marL="457200" indent="-342900"/>
            <a:r>
              <a:rPr lang="en-US" sz="1400" dirty="0">
                <a:solidFill>
                  <a:schemeClr val="tx1"/>
                </a:solidFill>
              </a:rPr>
              <a:t>	</a:t>
            </a:r>
            <a:r>
              <a:rPr lang="en-US" sz="1400" dirty="0" smtClean="0">
                <a:solidFill>
                  <a:schemeClr val="tx1"/>
                </a:solidFill>
              </a:rPr>
              <a:t>CAM:  Dukes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5029155" y="5074902"/>
            <a:ext cx="3657600" cy="822978"/>
          </a:xfrm>
          <a:prstGeom prst="rect">
            <a:avLst/>
          </a:prstGeom>
          <a:solidFill>
            <a:srgbClr val="CBEC9C"/>
          </a:solidFill>
          <a:ln w="25400">
            <a:solidFill>
              <a:srgbClr val="FF0000"/>
            </a:solidFill>
          </a:ln>
          <a:effectLst>
            <a:outerShdw blurRad="50800" dist="1270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342900"/>
            <a:r>
              <a:rPr lang="en-US" sz="1400" dirty="0" smtClean="0">
                <a:solidFill>
                  <a:schemeClr val="tx1"/>
                </a:solidFill>
              </a:rPr>
              <a:t>475.8.8 </a:t>
            </a:r>
            <a:r>
              <a:rPr lang="en-US" sz="1400" dirty="0">
                <a:solidFill>
                  <a:schemeClr val="tx1"/>
                </a:solidFill>
              </a:rPr>
              <a:t>	Detector Assembly &amp; Installation</a:t>
            </a:r>
          </a:p>
          <a:p>
            <a:pPr marL="457200" indent="-342900"/>
            <a:r>
              <a:rPr lang="en-US" sz="1400" dirty="0">
                <a:solidFill>
                  <a:schemeClr val="tx1"/>
                </a:solidFill>
              </a:rPr>
              <a:t>	Jim </a:t>
            </a:r>
            <a:r>
              <a:rPr lang="en-US" sz="1400" dirty="0" smtClean="0">
                <a:solidFill>
                  <a:schemeClr val="tx1"/>
                </a:solidFill>
              </a:rPr>
              <a:t>Fagan / </a:t>
            </a:r>
            <a:r>
              <a:rPr lang="en-US" sz="1400" dirty="0" err="1" smtClean="0">
                <a:solidFill>
                  <a:schemeClr val="tx1"/>
                </a:solidFill>
              </a:rPr>
              <a:t>Fermilab</a:t>
            </a:r>
            <a:endParaRPr lang="en-US" sz="1400" dirty="0" smtClean="0">
              <a:solidFill>
                <a:schemeClr val="tx1"/>
              </a:solidFill>
            </a:endParaRPr>
          </a:p>
          <a:p>
            <a:pPr marL="457200" indent="-342900"/>
            <a:r>
              <a:rPr lang="en-US" sz="1400" dirty="0">
                <a:solidFill>
                  <a:schemeClr val="tx1"/>
                </a:solidFill>
              </a:rPr>
              <a:t>	</a:t>
            </a:r>
            <a:r>
              <a:rPr lang="en-US" sz="1400" dirty="0" smtClean="0">
                <a:solidFill>
                  <a:schemeClr val="tx1"/>
                </a:solidFill>
              </a:rPr>
              <a:t>CAM:  Dukes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457247" y="4069073"/>
            <a:ext cx="3657598" cy="822959"/>
          </a:xfrm>
          <a:prstGeom prst="rect">
            <a:avLst/>
          </a:prstGeom>
          <a:solidFill>
            <a:srgbClr val="CBEC9C"/>
          </a:solidFill>
          <a:ln w="25400">
            <a:solidFill>
              <a:srgbClr val="FF0000"/>
            </a:solidFill>
          </a:ln>
          <a:effectLst>
            <a:outerShdw blurRad="50800" dist="1270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342900"/>
            <a:r>
              <a:rPr lang="en-US" sz="1400" dirty="0" smtClean="0">
                <a:solidFill>
                  <a:schemeClr val="tx1"/>
                </a:solidFill>
              </a:rPr>
              <a:t>475.8.3</a:t>
            </a:r>
            <a:r>
              <a:rPr lang="en-US" sz="1400" dirty="0">
                <a:solidFill>
                  <a:schemeClr val="tx1"/>
                </a:solidFill>
              </a:rPr>
              <a:t>	Scintillator Extrusions</a:t>
            </a:r>
          </a:p>
          <a:p>
            <a:pPr marL="457200" indent="-342900"/>
            <a:r>
              <a:rPr lang="en-US" sz="1400" dirty="0">
                <a:solidFill>
                  <a:schemeClr val="tx1"/>
                </a:solidFill>
              </a:rPr>
              <a:t>	Anna </a:t>
            </a:r>
            <a:r>
              <a:rPr lang="en-US" sz="1400" dirty="0" err="1" smtClean="0">
                <a:solidFill>
                  <a:schemeClr val="tx1"/>
                </a:solidFill>
              </a:rPr>
              <a:t>Pla-Dalmau</a:t>
            </a:r>
            <a:r>
              <a:rPr lang="en-US" sz="1400" dirty="0" smtClean="0">
                <a:solidFill>
                  <a:schemeClr val="tx1"/>
                </a:solidFill>
              </a:rPr>
              <a:t> / </a:t>
            </a:r>
            <a:r>
              <a:rPr lang="en-US" sz="1400" dirty="0" err="1" smtClean="0">
                <a:solidFill>
                  <a:schemeClr val="tx1"/>
                </a:solidFill>
              </a:rPr>
              <a:t>Fermilab</a:t>
            </a:r>
            <a:endParaRPr lang="en-US" sz="1400" dirty="0" smtClean="0">
              <a:solidFill>
                <a:schemeClr val="tx1"/>
              </a:solidFill>
            </a:endParaRPr>
          </a:p>
          <a:p>
            <a:pPr marL="457200" indent="-342900"/>
            <a:r>
              <a:rPr lang="en-US" sz="1400" dirty="0" smtClean="0">
                <a:solidFill>
                  <a:schemeClr val="tx1"/>
                </a:solidFill>
              </a:rPr>
              <a:t>	CAM:  </a:t>
            </a:r>
            <a:r>
              <a:rPr lang="en-US" sz="1400" dirty="0" err="1" smtClean="0">
                <a:solidFill>
                  <a:schemeClr val="tx1"/>
                </a:solidFill>
              </a:rPr>
              <a:t>Pla-Dalmau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457244" y="3063244"/>
            <a:ext cx="3657599" cy="822959"/>
          </a:xfrm>
          <a:prstGeom prst="rect">
            <a:avLst/>
          </a:prstGeom>
          <a:solidFill>
            <a:srgbClr val="CBEC9C"/>
          </a:solidFill>
          <a:ln w="25400">
            <a:solidFill>
              <a:srgbClr val="FF0000"/>
            </a:solidFill>
          </a:ln>
          <a:effectLst>
            <a:outerShdw blurRad="50800" dist="1270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342900"/>
            <a:r>
              <a:rPr lang="en-US" sz="1400" dirty="0" smtClean="0">
                <a:solidFill>
                  <a:schemeClr val="tx1"/>
                </a:solidFill>
              </a:rPr>
              <a:t>475.8.2</a:t>
            </a:r>
            <a:r>
              <a:rPr lang="en-US" sz="1400" dirty="0">
                <a:solidFill>
                  <a:schemeClr val="tx1"/>
                </a:solidFill>
              </a:rPr>
              <a:t>	Mechanical Design</a:t>
            </a:r>
          </a:p>
          <a:p>
            <a:pPr marL="457200" indent="-342900"/>
            <a:r>
              <a:rPr lang="en-US" sz="1400" dirty="0">
                <a:solidFill>
                  <a:schemeClr val="tx1"/>
                </a:solidFill>
              </a:rPr>
              <a:t>	Craig Dukes </a:t>
            </a:r>
            <a:r>
              <a:rPr lang="en-US" sz="1400" dirty="0" smtClean="0">
                <a:solidFill>
                  <a:schemeClr val="tx1"/>
                </a:solidFill>
              </a:rPr>
              <a:t>/ Virginia</a:t>
            </a:r>
            <a:endParaRPr lang="en-US" sz="1400" dirty="0">
              <a:solidFill>
                <a:schemeClr val="tx1"/>
              </a:solidFill>
            </a:endParaRPr>
          </a:p>
          <a:p>
            <a:pPr marL="457200" indent="-342900"/>
            <a:r>
              <a:rPr lang="en-US" sz="1400" dirty="0">
                <a:solidFill>
                  <a:schemeClr val="tx1"/>
                </a:solidFill>
              </a:rPr>
              <a:t>	</a:t>
            </a:r>
            <a:r>
              <a:rPr lang="en-US" sz="1400" dirty="0" smtClean="0">
                <a:solidFill>
                  <a:schemeClr val="tx1"/>
                </a:solidFill>
              </a:rPr>
              <a:t>CAM: Dukes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457246" y="5074902"/>
            <a:ext cx="3657599" cy="822978"/>
          </a:xfrm>
          <a:prstGeom prst="rect">
            <a:avLst/>
          </a:prstGeom>
          <a:solidFill>
            <a:srgbClr val="CBEC9C"/>
          </a:solidFill>
          <a:ln w="25400">
            <a:solidFill>
              <a:srgbClr val="FF0000"/>
            </a:solidFill>
          </a:ln>
          <a:effectLst>
            <a:outerShdw blurRad="50800" dist="1270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342900"/>
            <a:r>
              <a:rPr lang="en-US" sz="1400" dirty="0" smtClean="0">
                <a:solidFill>
                  <a:schemeClr val="tx1"/>
                </a:solidFill>
              </a:rPr>
              <a:t>475.8.4</a:t>
            </a:r>
            <a:r>
              <a:rPr lang="en-US" sz="1400" dirty="0">
                <a:solidFill>
                  <a:schemeClr val="tx1"/>
                </a:solidFill>
              </a:rPr>
              <a:t>	Fibers</a:t>
            </a:r>
          </a:p>
          <a:p>
            <a:pPr marL="457200" indent="-342900"/>
            <a:r>
              <a:rPr lang="en-US" sz="1400" dirty="0">
                <a:solidFill>
                  <a:schemeClr val="tx1"/>
                </a:solidFill>
              </a:rPr>
              <a:t>	Yuri </a:t>
            </a:r>
            <a:r>
              <a:rPr lang="en-US" sz="1400" dirty="0" err="1" smtClean="0">
                <a:solidFill>
                  <a:schemeClr val="tx1"/>
                </a:solidFill>
              </a:rPr>
              <a:t>Oksuzian</a:t>
            </a:r>
            <a:r>
              <a:rPr lang="en-US" sz="1400" dirty="0" smtClean="0">
                <a:solidFill>
                  <a:schemeClr val="tx1"/>
                </a:solidFill>
              </a:rPr>
              <a:t> / Virginia</a:t>
            </a:r>
          </a:p>
          <a:p>
            <a:pPr marL="457200" indent="-342900"/>
            <a:r>
              <a:rPr lang="en-US" sz="1400" dirty="0">
                <a:solidFill>
                  <a:schemeClr val="tx1"/>
                </a:solidFill>
              </a:rPr>
              <a:t>	</a:t>
            </a:r>
            <a:r>
              <a:rPr lang="en-US" sz="1400" dirty="0" smtClean="0">
                <a:solidFill>
                  <a:schemeClr val="tx1"/>
                </a:solidFill>
              </a:rPr>
              <a:t>CAM:  Dukes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5015839" y="4069073"/>
            <a:ext cx="3657600" cy="822959"/>
          </a:xfrm>
          <a:prstGeom prst="rect">
            <a:avLst/>
          </a:prstGeom>
          <a:solidFill>
            <a:srgbClr val="FFFF00"/>
          </a:solidFill>
          <a:ln w="25400">
            <a:solidFill>
              <a:srgbClr val="FF0000"/>
            </a:solidFill>
          </a:ln>
          <a:effectLst>
            <a:outerShdw blurRad="50800" dist="1270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342900"/>
            <a:r>
              <a:rPr lang="en-US" sz="1400" dirty="0" smtClean="0">
                <a:solidFill>
                  <a:schemeClr val="tx1"/>
                </a:solidFill>
              </a:rPr>
              <a:t>475.8.7 </a:t>
            </a:r>
            <a:r>
              <a:rPr lang="en-US" sz="1400" dirty="0">
                <a:solidFill>
                  <a:schemeClr val="tx1"/>
                </a:solidFill>
              </a:rPr>
              <a:t>	Module Fabrication</a:t>
            </a:r>
          </a:p>
          <a:p>
            <a:pPr marL="457200" indent="-342900"/>
            <a:r>
              <a:rPr lang="en-US" sz="1400" dirty="0">
                <a:solidFill>
                  <a:schemeClr val="tx1"/>
                </a:solidFill>
              </a:rPr>
              <a:t>	Craig </a:t>
            </a:r>
            <a:r>
              <a:rPr lang="en-US" sz="1400" dirty="0" smtClean="0">
                <a:solidFill>
                  <a:schemeClr val="tx1"/>
                </a:solidFill>
              </a:rPr>
              <a:t>Group / </a:t>
            </a:r>
            <a:r>
              <a:rPr lang="en-US" sz="1400" dirty="0" err="1" smtClean="0">
                <a:solidFill>
                  <a:schemeClr val="tx1"/>
                </a:solidFill>
              </a:rPr>
              <a:t>Fermilab</a:t>
            </a:r>
            <a:r>
              <a:rPr lang="en-US" sz="1400" dirty="0" smtClean="0">
                <a:solidFill>
                  <a:schemeClr val="tx1"/>
                </a:solidFill>
              </a:rPr>
              <a:t> &amp; Virginia</a:t>
            </a:r>
          </a:p>
          <a:p>
            <a:pPr marL="457200" indent="-342900"/>
            <a:r>
              <a:rPr lang="en-US" sz="1400" dirty="0">
                <a:solidFill>
                  <a:schemeClr val="tx1"/>
                </a:solidFill>
              </a:rPr>
              <a:t>	</a:t>
            </a:r>
            <a:r>
              <a:rPr lang="en-US" sz="1400" dirty="0" smtClean="0">
                <a:solidFill>
                  <a:schemeClr val="tx1"/>
                </a:solidFill>
              </a:rPr>
              <a:t>CAM:  Group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5029155" y="3063244"/>
            <a:ext cx="3657600" cy="82295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5400">
            <a:solidFill>
              <a:srgbClr val="FF0000"/>
            </a:solidFill>
          </a:ln>
          <a:effectLst>
            <a:outerShdw blurRad="50800" dist="1270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342900"/>
            <a:r>
              <a:rPr lang="en-US" sz="1400" dirty="0" smtClean="0">
                <a:solidFill>
                  <a:schemeClr val="tx1"/>
                </a:solidFill>
              </a:rPr>
              <a:t>475.8.6 </a:t>
            </a:r>
            <a:r>
              <a:rPr lang="en-US" sz="1400" dirty="0">
                <a:solidFill>
                  <a:schemeClr val="tx1"/>
                </a:solidFill>
              </a:rPr>
              <a:t>	Electronics</a:t>
            </a:r>
          </a:p>
          <a:p>
            <a:pPr marL="457200" indent="-342900"/>
            <a:r>
              <a:rPr lang="en-US" sz="1400" dirty="0">
                <a:solidFill>
                  <a:schemeClr val="tx1"/>
                </a:solidFill>
              </a:rPr>
              <a:t>	</a:t>
            </a:r>
            <a:r>
              <a:rPr lang="en-US" sz="1400" dirty="0" err="1">
                <a:solidFill>
                  <a:schemeClr val="tx1"/>
                </a:solidFill>
              </a:rPr>
              <a:t>Sten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smtClean="0">
                <a:solidFill>
                  <a:schemeClr val="tx1"/>
                </a:solidFill>
              </a:rPr>
              <a:t>Hansen / </a:t>
            </a:r>
            <a:r>
              <a:rPr lang="en-US" sz="1400" dirty="0" err="1" smtClean="0">
                <a:solidFill>
                  <a:schemeClr val="tx1"/>
                </a:solidFill>
              </a:rPr>
              <a:t>Fermilab</a:t>
            </a:r>
            <a:endParaRPr lang="en-US" sz="1400" dirty="0" smtClean="0">
              <a:solidFill>
                <a:schemeClr val="tx1"/>
              </a:solidFill>
            </a:endParaRPr>
          </a:p>
          <a:p>
            <a:pPr marL="457200" indent="-342900"/>
            <a:r>
              <a:rPr lang="en-US" sz="1400" dirty="0">
                <a:solidFill>
                  <a:schemeClr val="tx1"/>
                </a:solidFill>
              </a:rPr>
              <a:t>	</a:t>
            </a:r>
            <a:r>
              <a:rPr lang="en-US" sz="1400" dirty="0" smtClean="0">
                <a:solidFill>
                  <a:schemeClr val="tx1"/>
                </a:solidFill>
              </a:rPr>
              <a:t>CAM:  Dukes </a:t>
            </a:r>
            <a:r>
              <a:rPr lang="en-US" sz="1400" dirty="0" smtClean="0">
                <a:solidFill>
                  <a:schemeClr val="tx1"/>
                </a:solidFill>
                <a:latin typeface="Arial"/>
                <a:cs typeface="Arial"/>
              </a:rPr>
              <a:t>→ Whitmore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4994906" y="2005139"/>
            <a:ext cx="3657600" cy="836063"/>
          </a:xfrm>
          <a:prstGeom prst="rect">
            <a:avLst/>
          </a:prstGeom>
          <a:solidFill>
            <a:srgbClr val="CBEC9C"/>
          </a:solidFill>
          <a:ln w="25400">
            <a:solidFill>
              <a:srgbClr val="FF0000"/>
            </a:solidFill>
          </a:ln>
          <a:effectLst>
            <a:outerShdw blurRad="50800" dist="1270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342900"/>
            <a:r>
              <a:rPr lang="en-US" sz="1400" dirty="0" smtClean="0">
                <a:solidFill>
                  <a:schemeClr val="tx1"/>
                </a:solidFill>
              </a:rPr>
              <a:t>475.8.5 	Photodetectors</a:t>
            </a:r>
          </a:p>
          <a:p>
            <a:pPr marL="457200" indent="-342900"/>
            <a:r>
              <a:rPr lang="en-US" sz="1400" dirty="0" smtClean="0">
                <a:solidFill>
                  <a:schemeClr val="tx1"/>
                </a:solidFill>
              </a:rPr>
              <a:t>	Julie Whitmore / </a:t>
            </a:r>
            <a:r>
              <a:rPr lang="en-US" sz="1400" dirty="0" err="1" smtClean="0">
                <a:solidFill>
                  <a:schemeClr val="tx1"/>
                </a:solidFill>
              </a:rPr>
              <a:t>Fermilab</a:t>
            </a:r>
            <a:endParaRPr lang="en-US" sz="1400" dirty="0" smtClean="0">
              <a:solidFill>
                <a:schemeClr val="tx1"/>
              </a:solidFill>
            </a:endParaRPr>
          </a:p>
          <a:p>
            <a:pPr marL="457200" indent="-342900"/>
            <a:r>
              <a:rPr lang="en-US" sz="1400" dirty="0">
                <a:solidFill>
                  <a:schemeClr val="tx1"/>
                </a:solidFill>
              </a:rPr>
              <a:t>	</a:t>
            </a:r>
            <a:r>
              <a:rPr lang="en-US" sz="1400" dirty="0" smtClean="0">
                <a:solidFill>
                  <a:schemeClr val="tx1"/>
                </a:solidFill>
              </a:rPr>
              <a:t>CAM:  Whitmore</a:t>
            </a:r>
            <a:endParaRPr lang="en-US" sz="1400" dirty="0">
              <a:solidFill>
                <a:schemeClr val="tx1"/>
              </a:solidFill>
            </a:endParaRPr>
          </a:p>
        </p:txBody>
      </p:sp>
      <p:cxnSp>
        <p:nvCxnSpPr>
          <p:cNvPr id="34" name="Straight Connector 33"/>
          <p:cNvCxnSpPr/>
          <p:nvPr/>
        </p:nvCxnSpPr>
        <p:spPr>
          <a:xfrm flipH="1">
            <a:off x="4114805" y="3429000"/>
            <a:ext cx="914400" cy="0"/>
          </a:xfrm>
          <a:prstGeom prst="line">
            <a:avLst/>
          </a:prstGeom>
          <a:ln w="31750">
            <a:solidFill>
              <a:schemeClr val="tx1"/>
            </a:solidFill>
          </a:ln>
          <a:effectLst>
            <a:outerShdw blurRad="50800" dist="635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H="1">
            <a:off x="4114766" y="4464325"/>
            <a:ext cx="914400" cy="0"/>
          </a:xfrm>
          <a:prstGeom prst="line">
            <a:avLst/>
          </a:prstGeom>
          <a:ln w="31750">
            <a:solidFill>
              <a:schemeClr val="tx1"/>
            </a:solidFill>
          </a:ln>
          <a:effectLst>
            <a:outerShdw blurRad="50800" dist="635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H="1">
            <a:off x="4114727" y="5440658"/>
            <a:ext cx="914400" cy="0"/>
          </a:xfrm>
          <a:prstGeom prst="line">
            <a:avLst/>
          </a:prstGeom>
          <a:ln w="31750">
            <a:solidFill>
              <a:schemeClr val="tx1"/>
            </a:solidFill>
          </a:ln>
          <a:effectLst>
            <a:outerShdw blurRad="50800" dist="635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38808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Prototype Plan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49338"/>
            <a:ext cx="9144000" cy="5351462"/>
          </a:xfrm>
        </p:spPr>
        <p:txBody>
          <a:bodyPr/>
          <a:lstStyle/>
          <a:p>
            <a:r>
              <a:rPr lang="en-US" sz="2300" dirty="0" smtClean="0">
                <a:solidFill>
                  <a:srgbClr val="0000FF"/>
                </a:solidFill>
              </a:rPr>
              <a:t>Mechanical prototype (early FY15):</a:t>
            </a:r>
          </a:p>
          <a:p>
            <a:pPr lvl="1"/>
            <a:r>
              <a:rPr lang="en-US" sz="2300" dirty="0" smtClean="0"/>
              <a:t>4.7 m long; No electronics</a:t>
            </a:r>
          </a:p>
          <a:p>
            <a:pPr lvl="1"/>
            <a:r>
              <a:rPr lang="en-US" sz="2300" dirty="0" smtClean="0"/>
              <a:t>Time and motion studies; handling modules</a:t>
            </a:r>
          </a:p>
          <a:p>
            <a:pPr lvl="1"/>
            <a:r>
              <a:rPr lang="en-US" sz="2300" dirty="0" smtClean="0"/>
              <a:t>Test/practice epoxy application</a:t>
            </a:r>
          </a:p>
          <a:p>
            <a:r>
              <a:rPr lang="en-US" sz="2300" dirty="0" smtClean="0">
                <a:solidFill>
                  <a:srgbClr val="0000FF"/>
                </a:solidFill>
              </a:rPr>
              <a:t>Two short (</a:t>
            </a:r>
            <a:r>
              <a:rPr lang="en-US" sz="2300" dirty="0" err="1">
                <a:solidFill>
                  <a:srgbClr val="0000FF"/>
                </a:solidFill>
              </a:rPr>
              <a:t>cryo</a:t>
            </a:r>
            <a:r>
              <a:rPr lang="en-US" sz="2300" dirty="0">
                <a:solidFill>
                  <a:srgbClr val="0000FF"/>
                </a:solidFill>
              </a:rPr>
              <a:t>-</a:t>
            </a:r>
            <a:r>
              <a:rPr lang="en-US" sz="2300" dirty="0" smtClean="0">
                <a:solidFill>
                  <a:srgbClr val="0000FF"/>
                </a:solidFill>
              </a:rPr>
              <a:t>length) electronics prototypes (FY15):</a:t>
            </a:r>
          </a:p>
          <a:p>
            <a:pPr lvl="1"/>
            <a:r>
              <a:rPr lang="en-US" sz="2300" dirty="0"/>
              <a:t>O</a:t>
            </a:r>
            <a:r>
              <a:rPr lang="en-US" sz="2300" dirty="0" smtClean="0"/>
              <a:t>utfitted </a:t>
            </a:r>
            <a:r>
              <a:rPr lang="en-US" sz="2300" dirty="0"/>
              <a:t>with electronics </a:t>
            </a:r>
            <a:endParaRPr lang="en-US" sz="2300" dirty="0" smtClean="0"/>
          </a:p>
          <a:p>
            <a:pPr lvl="1"/>
            <a:r>
              <a:rPr lang="en-US" sz="2300" dirty="0"/>
              <a:t>S</a:t>
            </a:r>
            <a:r>
              <a:rPr lang="en-US" sz="2300" dirty="0" smtClean="0"/>
              <a:t>tudy </a:t>
            </a:r>
            <a:r>
              <a:rPr lang="en-US" sz="2300" dirty="0"/>
              <a:t>mounting techniques </a:t>
            </a:r>
            <a:endParaRPr lang="en-US" sz="2300" dirty="0" smtClean="0"/>
          </a:p>
          <a:p>
            <a:pPr lvl="1"/>
            <a:r>
              <a:rPr lang="en-US" sz="2300" dirty="0" smtClean="0"/>
              <a:t>Test bed for electronics</a:t>
            </a:r>
          </a:p>
          <a:p>
            <a:r>
              <a:rPr lang="en-US" sz="2300" dirty="0" smtClean="0">
                <a:solidFill>
                  <a:srgbClr val="0000FF"/>
                </a:solidFill>
              </a:rPr>
              <a:t>Two “pre-production” prototypes (FY16):</a:t>
            </a:r>
          </a:p>
          <a:p>
            <a:pPr lvl="1"/>
            <a:r>
              <a:rPr lang="en-US" sz="2300" dirty="0"/>
              <a:t>O</a:t>
            </a:r>
            <a:r>
              <a:rPr lang="en-US" sz="2300" dirty="0" smtClean="0"/>
              <a:t>utfitted </a:t>
            </a:r>
            <a:r>
              <a:rPr lang="en-US" sz="2300" dirty="0"/>
              <a:t>with electronics </a:t>
            </a:r>
            <a:endParaRPr lang="en-US" sz="2300" dirty="0" smtClean="0"/>
          </a:p>
          <a:p>
            <a:pPr lvl="1"/>
            <a:r>
              <a:rPr lang="en-US" sz="2300" dirty="0" smtClean="0"/>
              <a:t>Production scintillation and fiber</a:t>
            </a:r>
          </a:p>
          <a:p>
            <a:pPr lvl="1"/>
            <a:r>
              <a:rPr lang="en-US" sz="2300" dirty="0"/>
              <a:t>S</a:t>
            </a:r>
            <a:r>
              <a:rPr lang="en-US" sz="2300" dirty="0" smtClean="0"/>
              <a:t>hipped </a:t>
            </a:r>
            <a:r>
              <a:rPr lang="en-US" sz="2300" dirty="0"/>
              <a:t>to Fermilab to test installation and mounting procedures </a:t>
            </a:r>
          </a:p>
          <a:p>
            <a:pPr marL="457200" lvl="1" indent="0">
              <a:buNone/>
            </a:pPr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10/21/14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C. Group - CD-2/3b Review  -- Cosmic Ray Veto Module: 8.7 Module Fabrication Fabrication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3BC00-8360-1B4C-9AD1-CDCE739F149E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5948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4.5m_crate_v2_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9999" y="2102131"/>
            <a:ext cx="9144000" cy="462116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Shipping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10/21/14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C. Group - CD-2/3b Review  -- Cosmic Ray Veto Module: 8.7 Module Fabrication Fabrication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3BC00-8360-1B4C-9AD1-CDCE739F149E}" type="slidenum">
              <a:rPr lang="en-US" smtClean="0"/>
              <a:pPr/>
              <a:t>41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0816" y="914400"/>
            <a:ext cx="7827784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800" dirty="0" smtClean="0"/>
              <a:t>Plan for ~9 shipments (~10 modules per shipment)</a:t>
            </a:r>
          </a:p>
          <a:p>
            <a:pPr marL="285750" indent="-285750">
              <a:buFont typeface="Arial"/>
              <a:buChar char="•"/>
            </a:pPr>
            <a:r>
              <a:rPr lang="en-US" sz="2800" dirty="0" smtClean="0"/>
              <a:t>Plan for 2 modules per crate </a:t>
            </a:r>
          </a:p>
          <a:p>
            <a:pPr marL="285750" indent="-285750">
              <a:buFont typeface="Arial"/>
              <a:buChar char="•"/>
            </a:pPr>
            <a:r>
              <a:rPr lang="en-US" sz="2800" dirty="0" smtClean="0"/>
              <a:t>Crates will weigh about 4000 </a:t>
            </a:r>
            <a:r>
              <a:rPr lang="en-US" sz="2800" dirty="0" err="1" smtClean="0"/>
              <a:t>lbs</a:t>
            </a:r>
            <a:endParaRPr lang="en-US" sz="2800" dirty="0" smtClean="0"/>
          </a:p>
          <a:p>
            <a:pPr marL="285750" indent="-285750">
              <a:buFont typeface="Arial"/>
              <a:buChar char="•"/>
            </a:pPr>
            <a:r>
              <a:rPr lang="en-US" sz="2800" dirty="0" smtClean="0"/>
              <a:t>Crates will be assembled at a local job shop</a:t>
            </a:r>
          </a:p>
          <a:p>
            <a:pPr marL="285750" indent="-285750">
              <a:buFont typeface="Arial"/>
              <a:buChar char="•"/>
            </a:pPr>
            <a:r>
              <a:rPr lang="en-US" sz="2800" dirty="0" smtClean="0"/>
              <a:t>Will consider shipping crates back to UVA.</a:t>
            </a:r>
          </a:p>
          <a:p>
            <a:pPr marL="285750" indent="-285750">
              <a:buFont typeface="Arial"/>
              <a:buChar char="•"/>
            </a:pPr>
            <a:r>
              <a:rPr lang="en-US" sz="2800" dirty="0" smtClean="0"/>
              <a:t>Crates designed to be stackable. 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99214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Shipping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Crates will be loaded via fork lift</a:t>
            </a:r>
          </a:p>
          <a:p>
            <a:r>
              <a:rPr lang="en-US" dirty="0" smtClean="0"/>
              <a:t>Need access from side of truck</a:t>
            </a:r>
          </a:p>
          <a:p>
            <a:r>
              <a:rPr lang="en-US" dirty="0" smtClean="0"/>
              <a:t>Flatbed truck with tarps possible, but  “Conestoga 2” seems ideal -- sliding tarp system: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10/21/14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C. Group - CD-2/3b Review  -- Cosmic Ray Veto Module: 8.7 Module Fabrication Fabrication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3BC00-8360-1B4C-9AD1-CDCE739F149E}" type="slidenum">
              <a:rPr lang="en-US" smtClean="0"/>
              <a:pPr/>
              <a:t>42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28095"/>
            <a:ext cx="9144000" cy="2663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1465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Schedule and Remaining work before CD3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10/21/14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C. Group - CD-2/3b Review  -- Cosmic Ray Veto Module: 8.7 Module Fabrication Fabrication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0CCE80-3B22-F34E-81B2-E096627812DD}" type="slidenum">
              <a:rPr lang="en-US" smtClean="0"/>
              <a:pPr>
                <a:defRPr/>
              </a:pPr>
              <a:t>43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28600" y="2667000"/>
            <a:ext cx="8468985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dirty="0" smtClean="0"/>
              <a:t>Complete fabrication of prototype assembly stations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Complete fabrication of cosmic ray test stand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Produce “mechanical” prototype module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Produce “short electronics” prototype module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Produce “pre-production” prototype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Test “pre-production” prototype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Design and fabricate “pre-production” prototype shipping crate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Ship  </a:t>
            </a:r>
            <a:r>
              <a:rPr lang="en-US" dirty="0"/>
              <a:t>“pre-production” </a:t>
            </a:r>
            <a:r>
              <a:rPr lang="en-US" dirty="0" smtClean="0"/>
              <a:t>prototype to Fermilab</a:t>
            </a:r>
          </a:p>
          <a:p>
            <a:pPr marL="342900" indent="-342900">
              <a:buFont typeface="Arial"/>
              <a:buChar char="•"/>
            </a:pPr>
            <a:endParaRPr lang="en-US" dirty="0" smtClean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956" y="1006357"/>
            <a:ext cx="9790333" cy="7560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037" y="1766056"/>
            <a:ext cx="9686912" cy="68177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-194037" y="849057"/>
            <a:ext cx="9806022" cy="2087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38909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Cost Table (Base Cost – AY k$)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10/21/14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C. Group - CD-2/3b Review  -- Cosmic Ray Veto Module: 8.7 Module Fabrication Fabrication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0CCE80-3B22-F34E-81B2-E096627812DD}" type="slidenum">
              <a:rPr lang="en-US" smtClean="0"/>
              <a:pPr>
                <a:defRPr/>
              </a:pPr>
              <a:t>44</a:t>
            </a:fld>
            <a:endParaRPr lang="en-US" dirty="0"/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5189223"/>
              </p:ext>
            </p:extLst>
          </p:nvPr>
        </p:nvGraphicFramePr>
        <p:xfrm>
          <a:off x="269251" y="1691658"/>
          <a:ext cx="8646149" cy="4007269"/>
        </p:xfrm>
        <a:graphic>
          <a:graphicData uri="http://schemas.openxmlformats.org/drawingml/2006/table">
            <a:tbl>
              <a:tblPr/>
              <a:tblGrid>
                <a:gridCol w="4277183"/>
                <a:gridCol w="614959"/>
                <a:gridCol w="536243"/>
                <a:gridCol w="564472"/>
                <a:gridCol w="970185"/>
                <a:gridCol w="1068148"/>
                <a:gridCol w="614959"/>
              </a:tblGrid>
              <a:tr h="389999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effectLst/>
                          <a:latin typeface="Microsoft Sans Serif"/>
                        </a:rPr>
                        <a:t> </a:t>
                      </a:r>
                    </a:p>
                  </a:txBody>
                  <a:tcPr marL="6552" marR="6552" marT="6552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6933C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Base Cost (AY K$)</a:t>
                      </a:r>
                    </a:p>
                  </a:txBody>
                  <a:tcPr marL="6552" marR="6552" marT="6552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6933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6552" marR="6552" marT="6552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6933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6552" marR="6552" marT="6552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6933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6552" marR="6552" marT="6552" marB="0" anchor="ctr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6933C"/>
                    </a:solidFill>
                  </a:tcPr>
                </a:tc>
              </a:tr>
              <a:tr h="1650758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effectLst/>
                          <a:latin typeface="Microsoft Sans Serif"/>
                        </a:rPr>
                        <a:t> </a:t>
                      </a:r>
                    </a:p>
                  </a:txBody>
                  <a:tcPr marL="6552" marR="6552" marT="6552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6933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M&amp;S</a:t>
                      </a:r>
                    </a:p>
                  </a:txBody>
                  <a:tcPr marL="6552" marR="6552" marT="6552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6933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Labor</a:t>
                      </a:r>
                    </a:p>
                  </a:txBody>
                  <a:tcPr marL="6552" marR="6552" marT="6552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6933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Total</a:t>
                      </a:r>
                    </a:p>
                  </a:txBody>
                  <a:tcPr marL="6552" marR="6552" marT="6552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6933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Uncertainty (on remaining budget)</a:t>
                      </a:r>
                    </a:p>
                  </a:txBody>
                  <a:tcPr marL="6552" marR="6552" marT="6552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6933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% Contingency </a:t>
                      </a:r>
                      <a:endParaRPr lang="en-US" sz="1400" b="0" i="0" u="none" strike="noStrike" dirty="0" smtClean="0">
                        <a:solidFill>
                          <a:srgbClr val="FFFFFF"/>
                        </a:solidFill>
                        <a:effectLst/>
                        <a:latin typeface="Arial"/>
                      </a:endParaRPr>
                    </a:p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(</a:t>
                      </a:r>
                      <a:r>
                        <a:rPr lang="en-US" sz="14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on remaining budget)</a:t>
                      </a:r>
                    </a:p>
                  </a:txBody>
                  <a:tcPr marL="6552" marR="6552" marT="6552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6933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Total Cost</a:t>
                      </a:r>
                    </a:p>
                  </a:txBody>
                  <a:tcPr marL="6552" marR="6552" marT="6552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6933C"/>
                    </a:solidFill>
                  </a:tcPr>
                </a:tc>
              </a:tr>
              <a:tr h="28213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>
                          <a:effectLst/>
                          <a:latin typeface="Microsoft Sans Serif"/>
                        </a:rPr>
                        <a:t>8.07.01 Design and fabricate assembly station</a:t>
                      </a:r>
                    </a:p>
                  </a:txBody>
                  <a:tcPr marL="6552" marR="6552" marT="6552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0" i="0" u="none" strike="noStrike">
                          <a:effectLst/>
                          <a:latin typeface="Microsoft Sans Serif"/>
                        </a:rPr>
                        <a:t>163</a:t>
                      </a:r>
                    </a:p>
                  </a:txBody>
                  <a:tcPr marL="6552" marR="78627" marT="6552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0" i="0" u="none" strike="noStrike">
                          <a:effectLst/>
                          <a:latin typeface="Microsoft Sans Serif"/>
                        </a:rPr>
                        <a:t> </a:t>
                      </a:r>
                    </a:p>
                  </a:txBody>
                  <a:tcPr marL="6552" marR="78627" marT="6552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0" i="0" u="none" strike="noStrike">
                          <a:effectLst/>
                          <a:latin typeface="Microsoft Sans Serif"/>
                        </a:rPr>
                        <a:t>163</a:t>
                      </a:r>
                    </a:p>
                  </a:txBody>
                  <a:tcPr marL="6552" marR="78627" marT="6552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0" i="0" u="none" strike="noStrike">
                          <a:effectLst/>
                          <a:latin typeface="Microsoft Sans Serif"/>
                        </a:rPr>
                        <a:t>62</a:t>
                      </a:r>
                    </a:p>
                  </a:txBody>
                  <a:tcPr marL="6552" marR="235880" marT="6552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effectLst/>
                          <a:latin typeface="Microsoft Sans Serif"/>
                        </a:rPr>
                        <a:t>47%</a:t>
                      </a:r>
                    </a:p>
                  </a:txBody>
                  <a:tcPr marL="6552" marR="6552" marT="6552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0" i="0" u="none" strike="noStrike">
                          <a:effectLst/>
                          <a:latin typeface="Microsoft Sans Serif"/>
                        </a:rPr>
                        <a:t>225</a:t>
                      </a:r>
                    </a:p>
                  </a:txBody>
                  <a:tcPr marL="6552" marR="78627" marT="6552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</a:tr>
              <a:tr h="55585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>
                          <a:effectLst/>
                          <a:latin typeface="Microsoft Sans Serif"/>
                        </a:rPr>
                        <a:t>8.07.02 </a:t>
                      </a:r>
                      <a:r>
                        <a:rPr lang="en-US" sz="1400" b="0" i="0" u="none" strike="noStrike" dirty="0" smtClean="0">
                          <a:effectLst/>
                          <a:latin typeface="Microsoft Sans Serif"/>
                        </a:rPr>
                        <a:t>Assembly </a:t>
                      </a:r>
                      <a:r>
                        <a:rPr lang="en-US" sz="1400" b="0" i="0" u="none" strike="noStrike" dirty="0">
                          <a:effectLst/>
                          <a:latin typeface="Microsoft Sans Serif"/>
                        </a:rPr>
                        <a:t>Station Quality assurance design </a:t>
                      </a:r>
                      <a:r>
                        <a:rPr lang="en-US" sz="1400" b="0" i="0" u="none" strike="noStrike" dirty="0" smtClean="0">
                          <a:effectLst/>
                          <a:latin typeface="Microsoft Sans Serif"/>
                        </a:rPr>
                        <a:t>&amp;</a:t>
                      </a:r>
                      <a:r>
                        <a:rPr lang="en-US" sz="1400" b="0" i="0" u="none" strike="noStrike" baseline="0" dirty="0" smtClean="0">
                          <a:effectLst/>
                          <a:latin typeface="Microsoft Sans Serif"/>
                        </a:rPr>
                        <a:t> </a:t>
                      </a:r>
                      <a:r>
                        <a:rPr lang="en-US" sz="1400" b="0" i="0" u="none" strike="noStrike" dirty="0" smtClean="0">
                          <a:effectLst/>
                          <a:latin typeface="Microsoft Sans Serif"/>
                        </a:rPr>
                        <a:t>fabrication</a:t>
                      </a:r>
                      <a:endParaRPr lang="en-US" sz="1400" b="0" i="0" u="none" strike="noStrike" dirty="0">
                        <a:effectLst/>
                        <a:latin typeface="Microsoft Sans Serif"/>
                      </a:endParaRPr>
                    </a:p>
                  </a:txBody>
                  <a:tcPr marL="6552" marR="6552" marT="6552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0" i="0" u="none" strike="noStrike">
                          <a:effectLst/>
                          <a:latin typeface="Microsoft Sans Serif"/>
                        </a:rPr>
                        <a:t>98</a:t>
                      </a:r>
                    </a:p>
                  </a:txBody>
                  <a:tcPr marL="6552" marR="78627" marT="6552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0" i="0" u="none" strike="noStrike">
                          <a:effectLst/>
                          <a:latin typeface="Microsoft Sans Serif"/>
                        </a:rPr>
                        <a:t>8</a:t>
                      </a:r>
                    </a:p>
                  </a:txBody>
                  <a:tcPr marL="6552" marR="78627" marT="6552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0" i="0" u="none" strike="noStrike">
                          <a:effectLst/>
                          <a:latin typeface="Microsoft Sans Serif"/>
                        </a:rPr>
                        <a:t>106</a:t>
                      </a:r>
                    </a:p>
                  </a:txBody>
                  <a:tcPr marL="6552" marR="78627" marT="6552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0" i="0" u="none" strike="noStrike">
                          <a:effectLst/>
                          <a:latin typeface="Microsoft Sans Serif"/>
                        </a:rPr>
                        <a:t>23</a:t>
                      </a:r>
                    </a:p>
                  </a:txBody>
                  <a:tcPr marL="6552" marR="235880" marT="6552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effectLst/>
                          <a:latin typeface="Microsoft Sans Serif"/>
                        </a:rPr>
                        <a:t>65%</a:t>
                      </a:r>
                    </a:p>
                  </a:txBody>
                  <a:tcPr marL="6552" marR="6552" marT="6552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0" i="0" u="none" strike="noStrike">
                          <a:effectLst/>
                          <a:latin typeface="Microsoft Sans Serif"/>
                        </a:rPr>
                        <a:t>129</a:t>
                      </a:r>
                    </a:p>
                  </a:txBody>
                  <a:tcPr marL="6552" marR="78627" marT="6552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</a:tr>
              <a:tr h="28213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>
                          <a:effectLst/>
                          <a:latin typeface="Microsoft Sans Serif"/>
                        </a:rPr>
                        <a:t>8.07.03 Fabrication of Module Parts</a:t>
                      </a:r>
                    </a:p>
                  </a:txBody>
                  <a:tcPr marL="6552" marR="6552" marT="6552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0" i="0" u="none" strike="noStrike">
                          <a:effectLst/>
                          <a:latin typeface="Microsoft Sans Serif"/>
                        </a:rPr>
                        <a:t>454</a:t>
                      </a:r>
                    </a:p>
                  </a:txBody>
                  <a:tcPr marL="6552" marR="78627" marT="6552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0" i="0" u="none" strike="noStrike">
                          <a:effectLst/>
                          <a:latin typeface="Microsoft Sans Serif"/>
                        </a:rPr>
                        <a:t> </a:t>
                      </a:r>
                    </a:p>
                  </a:txBody>
                  <a:tcPr marL="6552" marR="78627" marT="6552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0" i="0" u="none" strike="noStrike">
                          <a:effectLst/>
                          <a:latin typeface="Microsoft Sans Serif"/>
                        </a:rPr>
                        <a:t>454</a:t>
                      </a:r>
                    </a:p>
                  </a:txBody>
                  <a:tcPr marL="6552" marR="78627" marT="6552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0" i="0" u="none" strike="noStrike">
                          <a:effectLst/>
                          <a:latin typeface="Microsoft Sans Serif"/>
                        </a:rPr>
                        <a:t>93</a:t>
                      </a:r>
                    </a:p>
                  </a:txBody>
                  <a:tcPr marL="6552" marR="235880" marT="6552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effectLst/>
                          <a:latin typeface="Microsoft Sans Serif"/>
                        </a:rPr>
                        <a:t>21%</a:t>
                      </a:r>
                    </a:p>
                  </a:txBody>
                  <a:tcPr marL="6552" marR="6552" marT="6552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0" i="0" u="none" strike="noStrike">
                          <a:effectLst/>
                          <a:latin typeface="Microsoft Sans Serif"/>
                        </a:rPr>
                        <a:t>547</a:t>
                      </a:r>
                    </a:p>
                  </a:txBody>
                  <a:tcPr marL="6552" marR="78627" marT="6552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</a:tr>
              <a:tr h="28213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>
                          <a:effectLst/>
                          <a:latin typeface="Microsoft Sans Serif"/>
                        </a:rPr>
                        <a:t>8.07.04 Module Production, Testing, Shipping</a:t>
                      </a:r>
                    </a:p>
                  </a:txBody>
                  <a:tcPr marL="6552" marR="6552" marT="6552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0" i="0" u="none" strike="noStrike">
                          <a:effectLst/>
                          <a:latin typeface="Microsoft Sans Serif"/>
                        </a:rPr>
                        <a:t>741</a:t>
                      </a:r>
                    </a:p>
                  </a:txBody>
                  <a:tcPr marL="6552" marR="78627" marT="6552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0" i="0" u="none" strike="noStrike">
                          <a:effectLst/>
                          <a:latin typeface="Microsoft Sans Serif"/>
                        </a:rPr>
                        <a:t> </a:t>
                      </a:r>
                    </a:p>
                  </a:txBody>
                  <a:tcPr marL="6552" marR="78627" marT="6552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0" i="0" u="none" strike="noStrike">
                          <a:effectLst/>
                          <a:latin typeface="Microsoft Sans Serif"/>
                        </a:rPr>
                        <a:t>741</a:t>
                      </a:r>
                    </a:p>
                  </a:txBody>
                  <a:tcPr marL="6552" marR="78627" marT="6552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0" i="0" u="none" strike="noStrike">
                          <a:effectLst/>
                          <a:latin typeface="Microsoft Sans Serif"/>
                        </a:rPr>
                        <a:t>276</a:t>
                      </a:r>
                    </a:p>
                  </a:txBody>
                  <a:tcPr marL="6552" marR="235880" marT="6552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effectLst/>
                          <a:latin typeface="Microsoft Sans Serif"/>
                        </a:rPr>
                        <a:t>41%</a:t>
                      </a:r>
                    </a:p>
                  </a:txBody>
                  <a:tcPr marL="6552" marR="6552" marT="6552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0" i="0" u="none" strike="noStrike">
                          <a:effectLst/>
                          <a:latin typeface="Microsoft Sans Serif"/>
                        </a:rPr>
                        <a:t>1,018</a:t>
                      </a:r>
                    </a:p>
                  </a:txBody>
                  <a:tcPr marL="6552" marR="78627" marT="6552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</a:tr>
              <a:tr h="28213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>
                          <a:effectLst/>
                          <a:latin typeface="Microsoft Sans Serif"/>
                        </a:rPr>
                        <a:t>8.07.05 Breakdown of Module Factory</a:t>
                      </a:r>
                    </a:p>
                  </a:txBody>
                  <a:tcPr marL="6552" marR="6552" marT="6552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0" i="0" u="none" strike="noStrike">
                          <a:effectLst/>
                          <a:latin typeface="Microsoft Sans Serif"/>
                        </a:rPr>
                        <a:t>26</a:t>
                      </a:r>
                    </a:p>
                  </a:txBody>
                  <a:tcPr marL="6552" marR="78627" marT="6552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0" i="0" u="none" strike="noStrike">
                          <a:effectLst/>
                          <a:latin typeface="Microsoft Sans Serif"/>
                        </a:rPr>
                        <a:t> </a:t>
                      </a:r>
                    </a:p>
                  </a:txBody>
                  <a:tcPr marL="6552" marR="78627" marT="6552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0" i="0" u="none" strike="noStrike">
                          <a:effectLst/>
                          <a:latin typeface="Microsoft Sans Serif"/>
                        </a:rPr>
                        <a:t>26</a:t>
                      </a:r>
                    </a:p>
                  </a:txBody>
                  <a:tcPr marL="6552" marR="78627" marT="6552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0" i="0" u="none" strike="noStrike">
                          <a:effectLst/>
                          <a:latin typeface="Microsoft Sans Serif"/>
                        </a:rPr>
                        <a:t>11</a:t>
                      </a:r>
                    </a:p>
                  </a:txBody>
                  <a:tcPr marL="6552" marR="235880" marT="6552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effectLst/>
                          <a:latin typeface="Microsoft Sans Serif"/>
                        </a:rPr>
                        <a:t>43%</a:t>
                      </a:r>
                    </a:p>
                  </a:txBody>
                  <a:tcPr marL="6552" marR="6552" marT="6552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0" i="0" u="none" strike="noStrike">
                          <a:effectLst/>
                          <a:latin typeface="Microsoft Sans Serif"/>
                        </a:rPr>
                        <a:t>37</a:t>
                      </a:r>
                    </a:p>
                  </a:txBody>
                  <a:tcPr marL="6552" marR="78627" marT="6552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</a:tr>
              <a:tr h="28213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>
                          <a:effectLst/>
                          <a:latin typeface="Microsoft Sans Serif"/>
                        </a:rPr>
                        <a:t>Grand Total</a:t>
                      </a:r>
                    </a:p>
                  </a:txBody>
                  <a:tcPr marL="6552" marR="6552" marT="6552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0" i="0" u="none" strike="noStrike">
                          <a:effectLst/>
                          <a:latin typeface="Microsoft Sans Serif"/>
                        </a:rPr>
                        <a:t>1,482</a:t>
                      </a:r>
                    </a:p>
                  </a:txBody>
                  <a:tcPr marL="6552" marR="78627" marT="6552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0" i="0" u="none" strike="noStrike">
                          <a:effectLst/>
                          <a:latin typeface="Microsoft Sans Serif"/>
                        </a:rPr>
                        <a:t>8</a:t>
                      </a:r>
                    </a:p>
                  </a:txBody>
                  <a:tcPr marL="6552" marR="78627" marT="6552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0" i="0" u="none" strike="noStrike">
                          <a:effectLst/>
                          <a:latin typeface="Microsoft Sans Serif"/>
                        </a:rPr>
                        <a:t>1,490</a:t>
                      </a:r>
                    </a:p>
                  </a:txBody>
                  <a:tcPr marL="6552" marR="78627" marT="6552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0" i="0" u="none" strike="noStrike">
                          <a:effectLst/>
                          <a:latin typeface="Microsoft Sans Serif"/>
                        </a:rPr>
                        <a:t>466</a:t>
                      </a:r>
                    </a:p>
                  </a:txBody>
                  <a:tcPr marL="6552" marR="235880" marT="6552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effectLst/>
                          <a:latin typeface="Microsoft Sans Serif"/>
                        </a:rPr>
                        <a:t>35%</a:t>
                      </a:r>
                    </a:p>
                  </a:txBody>
                  <a:tcPr marL="6552" marR="6552" marT="6552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0" i="0" u="none" strike="noStrike" dirty="0">
                          <a:effectLst/>
                          <a:latin typeface="Microsoft Sans Serif"/>
                        </a:rPr>
                        <a:t>1,956</a:t>
                      </a:r>
                    </a:p>
                  </a:txBody>
                  <a:tcPr marL="6552" marR="78627" marT="6552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066235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8198" y="2217787"/>
            <a:ext cx="4856825" cy="406367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Cost </a:t>
            </a:r>
            <a:r>
              <a:rPr lang="en-US" dirty="0"/>
              <a:t>Breakdown (Base Cost – AY k$)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10/21/14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C. Group - CD-2/3b Review  -- Cosmic Ray Veto Module: 8.7 Module Fabrication Fabrication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0CCE80-3B22-F34E-81B2-E096627812DD}" type="slidenum">
              <a:rPr lang="en-US" smtClean="0"/>
              <a:pPr>
                <a:defRPr/>
              </a:pPr>
              <a:t>45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7713458" y="2746374"/>
            <a:ext cx="12760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08.07.01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713458" y="3349624"/>
            <a:ext cx="12760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BD1F24"/>
                </a:solidFill>
              </a:rPr>
              <a:t>08.07.02</a:t>
            </a:r>
            <a:endParaRPr lang="en-US" dirty="0">
              <a:solidFill>
                <a:srgbClr val="BD1F24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713458" y="3945581"/>
            <a:ext cx="12760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5"/>
                </a:solidFill>
              </a:rPr>
              <a:t>08.07.03</a:t>
            </a:r>
            <a:endParaRPr lang="en-US" dirty="0">
              <a:solidFill>
                <a:schemeClr val="accent5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745208" y="4580582"/>
            <a:ext cx="12760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660066"/>
                </a:solidFill>
              </a:rPr>
              <a:t>08.07.04</a:t>
            </a:r>
            <a:endParaRPr lang="en-US" dirty="0">
              <a:solidFill>
                <a:srgbClr val="660066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729333" y="5175249"/>
            <a:ext cx="12760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08.07.05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6558" y="912318"/>
            <a:ext cx="4505134" cy="393141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3370963" y="832792"/>
            <a:ext cx="89279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Labor</a:t>
            </a:r>
          </a:p>
          <a:p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370963" y="1294457"/>
            <a:ext cx="13678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BD1F24"/>
                </a:solidFill>
              </a:rPr>
              <a:t>Materials</a:t>
            </a:r>
            <a:endParaRPr lang="en-US" dirty="0">
              <a:solidFill>
                <a:srgbClr val="BD1F24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370963" y="1756122"/>
            <a:ext cx="22268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Non-FNAL Labor</a:t>
            </a:r>
            <a:endParaRPr lang="en-US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65393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Quality of </a:t>
            </a:r>
            <a:r>
              <a:rPr lang="en-US" dirty="0"/>
              <a:t>Estimate (Base Cost – AY k$)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10/21/14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C. Group - CD-2/3b Review  -- Cosmic Ray Veto Module: 8.7 Module Fabrication Fabrication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0CCE80-3B22-F34E-81B2-E096627812DD}" type="slidenum">
              <a:rPr lang="en-US" smtClean="0"/>
              <a:pPr>
                <a:defRPr/>
              </a:pPr>
              <a:t>46</a:t>
            </a:fld>
            <a:endParaRPr lang="en-US" dirty="0"/>
          </a:p>
        </p:txBody>
      </p:sp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96222215"/>
              </p:ext>
            </p:extLst>
          </p:nvPr>
        </p:nvGraphicFramePr>
        <p:xfrm>
          <a:off x="529192" y="745403"/>
          <a:ext cx="8046983" cy="55701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4088923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7514" y="103664"/>
            <a:ext cx="9267478" cy="641739"/>
          </a:xfrm>
        </p:spPr>
        <p:txBody>
          <a:bodyPr/>
          <a:lstStyle/>
          <a:p>
            <a:r>
              <a:rPr lang="en-US" dirty="0" smtClean="0"/>
              <a:t>Labor Resources by </a:t>
            </a:r>
            <a:r>
              <a:rPr lang="en-US" dirty="0"/>
              <a:t>FY (Base Cost in AY K</a:t>
            </a:r>
            <a:r>
              <a:rPr lang="en-US" dirty="0" smtClean="0"/>
              <a:t>$)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10/21/14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C. Group - CD-2/3b Review  -- Cosmic Ray Veto Module: 8.7 Module Fabrication Fabrication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0CCE80-3B22-F34E-81B2-E096627812DD}" type="slidenum">
              <a:rPr lang="en-US" smtClean="0"/>
              <a:pPr>
                <a:defRPr/>
              </a:pPr>
              <a:t>47</a:t>
            </a:fld>
            <a:endParaRPr lang="en-US" dirty="0"/>
          </a:p>
        </p:txBody>
      </p:sp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94364672"/>
              </p:ext>
            </p:extLst>
          </p:nvPr>
        </p:nvGraphicFramePr>
        <p:xfrm>
          <a:off x="317514" y="1058469"/>
          <a:ext cx="8361238" cy="47843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9847297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Integration and Interfaces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612687"/>
          </a:xfrm>
        </p:spPr>
        <p:txBody>
          <a:bodyPr/>
          <a:lstStyle/>
          <a:p>
            <a:r>
              <a:rPr lang="en-US" dirty="0" smtClean="0"/>
              <a:t>CRV fabrication is integrated with most other CRV L3s: design, fibers, electronics, extrusions, instillation…</a:t>
            </a:r>
          </a:p>
          <a:p>
            <a:r>
              <a:rPr lang="en-US" dirty="0" smtClean="0"/>
              <a:t>Many interfaces require coordination:</a:t>
            </a:r>
          </a:p>
          <a:p>
            <a:pPr lvl="1"/>
            <a:r>
              <a:rPr lang="en-US" dirty="0"/>
              <a:t>Fabrication procedure dependent on design</a:t>
            </a:r>
          </a:p>
          <a:p>
            <a:pPr lvl="1"/>
            <a:r>
              <a:rPr lang="en-US" dirty="0"/>
              <a:t>Components are shipped to module </a:t>
            </a:r>
            <a:r>
              <a:rPr lang="en-US" dirty="0" smtClean="0"/>
              <a:t>factory</a:t>
            </a:r>
          </a:p>
          <a:p>
            <a:pPr lvl="1"/>
            <a:r>
              <a:rPr lang="en-US" dirty="0" smtClean="0"/>
              <a:t>QA of many parts done during fabrication</a:t>
            </a:r>
          </a:p>
          <a:p>
            <a:pPr lvl="1"/>
            <a:r>
              <a:rPr lang="en-US" dirty="0" smtClean="0"/>
              <a:t>Completed modules shipped back</a:t>
            </a:r>
          </a:p>
          <a:p>
            <a:r>
              <a:rPr lang="en-US" dirty="0" smtClean="0"/>
              <a:t>All interfaces are internal to the CRV group.</a:t>
            </a:r>
          </a:p>
          <a:p>
            <a:r>
              <a:rPr lang="en-US" dirty="0" smtClean="0"/>
              <a:t>Discuss interfaces at weekly CRV meeting.</a:t>
            </a:r>
          </a:p>
          <a:p>
            <a:r>
              <a:rPr lang="en-US" dirty="0" smtClean="0"/>
              <a:t>Share documentation – same chapter for the TDR.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10/21/14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C. Group - CD-2/3b Review  -- Cosmic Ray Veto Module: 8.7 Module Fabrication Fabrication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0CCE80-3B22-F34E-81B2-E096627812DD}" type="slidenum">
              <a:rPr lang="en-US" smtClean="0"/>
              <a:pPr>
                <a:defRPr/>
              </a:pPr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4666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Major Milestones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000" dirty="0" smtClean="0"/>
              <a:t>Oct. 2014</a:t>
            </a:r>
            <a:r>
              <a:rPr lang="en-US" sz="3000" dirty="0" smtClean="0"/>
              <a:t>: Cosmic Ray Test Stand Ready</a:t>
            </a:r>
          </a:p>
          <a:p>
            <a:r>
              <a:rPr lang="en-US" sz="3000" dirty="0" smtClean="0"/>
              <a:t>Dec. 2014</a:t>
            </a:r>
            <a:r>
              <a:rPr lang="en-US" sz="3000" dirty="0" smtClean="0"/>
              <a:t>: Approve </a:t>
            </a:r>
            <a:r>
              <a:rPr lang="en-US" sz="3000" dirty="0" smtClean="0"/>
              <a:t>mechanical prototype</a:t>
            </a:r>
          </a:p>
          <a:p>
            <a:r>
              <a:rPr lang="en-US" sz="3000" dirty="0" smtClean="0"/>
              <a:t>Feb. 2016</a:t>
            </a:r>
            <a:r>
              <a:rPr lang="en-US" sz="3000" dirty="0" smtClean="0"/>
              <a:t>: Approve </a:t>
            </a:r>
            <a:r>
              <a:rPr lang="en-US" sz="3000" dirty="0" smtClean="0"/>
              <a:t>pre-production prototype</a:t>
            </a:r>
          </a:p>
          <a:p>
            <a:r>
              <a:rPr lang="en-US" sz="3000" dirty="0" smtClean="0"/>
              <a:t>June 2019: Production </a:t>
            </a:r>
            <a:r>
              <a:rPr lang="en-US" sz="3000" dirty="0" smtClean="0"/>
              <a:t>modules complete</a:t>
            </a:r>
          </a:p>
          <a:p>
            <a:r>
              <a:rPr lang="en-US" sz="3000" dirty="0" smtClean="0"/>
              <a:t>Sept. 2019: Module </a:t>
            </a:r>
            <a:r>
              <a:rPr lang="en-US" sz="3000" dirty="0"/>
              <a:t>f</a:t>
            </a:r>
            <a:r>
              <a:rPr lang="en-US" sz="3000" dirty="0" smtClean="0"/>
              <a:t>actory breakdown </a:t>
            </a:r>
            <a:r>
              <a:rPr lang="en-US" sz="3000" dirty="0" smtClean="0"/>
              <a:t>complete</a:t>
            </a:r>
            <a:endParaRPr lang="en-US" sz="3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10/21/14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C. Group - CD-2/3b Review  -- Cosmic Ray Veto Module: 8.7 Module Fabrication Fabrication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0CCE80-3B22-F34E-81B2-E096627812DD}" type="slidenum">
              <a:rPr lang="en-US" smtClean="0"/>
              <a:pPr>
                <a:defRPr/>
              </a:pPr>
              <a:t>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20011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638" y="177129"/>
            <a:ext cx="7277100" cy="889671"/>
          </a:xfrm>
        </p:spPr>
        <p:txBody>
          <a:bodyPr/>
          <a:lstStyle/>
          <a:p>
            <a:r>
              <a:rPr lang="en-US" sz="3200" dirty="0"/>
              <a:t>Organizational Breakdown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C. Group - CD-2/3b Review  -- Cosmic Ray Veto Module: 8.7 Module Fabrication Fabrication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10/21/14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C1F1C-F708-3F4B-8ECB-6D467F0718B5}" type="slidenum">
              <a:rPr lang="en-US" smtClean="0"/>
              <a:pPr/>
              <a:t>5</a:t>
            </a:fld>
            <a:endParaRPr lang="en-US" dirty="0"/>
          </a:p>
        </p:txBody>
      </p:sp>
      <p:cxnSp>
        <p:nvCxnSpPr>
          <p:cNvPr id="39" name="Straight Connector 38"/>
          <p:cNvCxnSpPr/>
          <p:nvPr/>
        </p:nvCxnSpPr>
        <p:spPr>
          <a:xfrm rot="5400000">
            <a:off x="626180" y="3371669"/>
            <a:ext cx="730429" cy="1588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rot="5400000">
            <a:off x="2459208" y="3371670"/>
            <a:ext cx="730429" cy="1588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rot="5400000">
            <a:off x="4332991" y="2644685"/>
            <a:ext cx="730429" cy="1588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380587" y="3302000"/>
            <a:ext cx="1220031" cy="175432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5400">
            <a:solidFill>
              <a:schemeClr val="accent3">
                <a:lumMod val="50000"/>
              </a:schemeClr>
            </a:solidFill>
          </a:ln>
          <a:effectLst>
            <a:outerShdw blurRad="50800" dist="1270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8.7.1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Design and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Fabricate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Assembly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station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3858928" y="1417638"/>
            <a:ext cx="1667381" cy="120032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5400">
            <a:solidFill>
              <a:schemeClr val="accent3">
                <a:lumMod val="50000"/>
              </a:schemeClr>
            </a:solidFill>
          </a:ln>
          <a:effectLst>
            <a:outerShdw blurRad="50800" dist="1270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WBS 8.7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CRV Fabrication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Craig Group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1903702" y="3437464"/>
            <a:ext cx="1871952" cy="147732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5400">
            <a:solidFill>
              <a:schemeClr val="accent3">
                <a:lumMod val="50000"/>
              </a:schemeClr>
            </a:solidFill>
          </a:ln>
          <a:effectLst>
            <a:outerShdw blurRad="50800" dist="1270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8.7.2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black"/>
                </a:solidFill>
                <a:latin typeface="Calibri"/>
              </a:rPr>
              <a:t>Assembly </a:t>
            </a:r>
            <a:r>
              <a:rPr lang="en-US" sz="1800" dirty="0" smtClean="0">
                <a:solidFill>
                  <a:prstClr val="black"/>
                </a:solidFill>
                <a:latin typeface="Calibri"/>
              </a:rPr>
              <a:t>Station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</a:rPr>
              <a:t>Quality Assurance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Design and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Fabrication</a:t>
            </a:r>
          </a:p>
        </p:txBody>
      </p:sp>
      <p:cxnSp>
        <p:nvCxnSpPr>
          <p:cNvPr id="45" name="Straight Connector 44"/>
          <p:cNvCxnSpPr/>
          <p:nvPr/>
        </p:nvCxnSpPr>
        <p:spPr>
          <a:xfrm rot="10800000">
            <a:off x="965201" y="2997994"/>
            <a:ext cx="3732211" cy="1588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rot="5400000">
            <a:off x="4319993" y="3362415"/>
            <a:ext cx="730429" cy="1588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3908423" y="3553012"/>
            <a:ext cx="1492716" cy="120032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5400">
            <a:solidFill>
              <a:schemeClr val="accent3">
                <a:lumMod val="50000"/>
              </a:schemeClr>
            </a:solidFill>
          </a:ln>
          <a:effectLst>
            <a:outerShdw blurRad="50800" dist="1270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8.7.3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Fabrication of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Module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Parts</a:t>
            </a:r>
          </a:p>
        </p:txBody>
      </p:sp>
      <p:cxnSp>
        <p:nvCxnSpPr>
          <p:cNvPr id="48" name="Straight Connector 47"/>
          <p:cNvCxnSpPr/>
          <p:nvPr/>
        </p:nvCxnSpPr>
        <p:spPr>
          <a:xfrm rot="5400000">
            <a:off x="6087306" y="3370082"/>
            <a:ext cx="730429" cy="1588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5799502" y="3486675"/>
            <a:ext cx="1336549" cy="147732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5400">
            <a:solidFill>
              <a:schemeClr val="accent3">
                <a:lumMod val="50000"/>
              </a:schemeClr>
            </a:solidFill>
          </a:ln>
          <a:effectLst>
            <a:outerShdw blurRad="50800" dist="1270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8.7.4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Module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Production ,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Testing, and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shipping</a:t>
            </a:r>
          </a:p>
        </p:txBody>
      </p:sp>
      <p:cxnSp>
        <p:nvCxnSpPr>
          <p:cNvPr id="50" name="Straight Connector 49"/>
          <p:cNvCxnSpPr/>
          <p:nvPr/>
        </p:nvCxnSpPr>
        <p:spPr>
          <a:xfrm rot="10800000">
            <a:off x="4627165" y="2996406"/>
            <a:ext cx="3732211" cy="1588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 rot="5400000">
            <a:off x="7948091" y="3360827"/>
            <a:ext cx="730429" cy="1588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>
            <a:off x="7530112" y="3551424"/>
            <a:ext cx="1505540" cy="120032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5400">
            <a:solidFill>
              <a:schemeClr val="accent3">
                <a:lumMod val="50000"/>
              </a:schemeClr>
            </a:solidFill>
          </a:ln>
          <a:effectLst>
            <a:outerShdw blurRad="50800" dist="127000" dir="2700000" algn="tl" rotWithShape="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8.7.5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Breakdown of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Module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Factory </a:t>
            </a:r>
          </a:p>
        </p:txBody>
      </p:sp>
    </p:spTree>
    <p:extLst>
      <p:ext uri="{BB962C8B-B14F-4D97-AF65-F5344CB8AC3E}">
        <p14:creationId xmlns:p14="http://schemas.microsoft.com/office/powerpoint/2010/main" val="24713042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599" y="1213302"/>
            <a:ext cx="8686800" cy="5099660"/>
          </a:xfrm>
        </p:spPr>
        <p:txBody>
          <a:bodyPr/>
          <a:lstStyle/>
          <a:p>
            <a:r>
              <a:rPr lang="en-US" dirty="0" smtClean="0"/>
              <a:t>Factory plan is complete and prototyping is ongoing...</a:t>
            </a:r>
          </a:p>
          <a:p>
            <a:r>
              <a:rPr lang="en-US" dirty="0" smtClean="0"/>
              <a:t>All factory components on castors --</a:t>
            </a:r>
            <a:r>
              <a:rPr lang="en-US" dirty="0" smtClean="0">
                <a:sym typeface="Wingdings"/>
              </a:rPr>
              <a:t> </a:t>
            </a:r>
            <a:r>
              <a:rPr lang="en-US" dirty="0">
                <a:sym typeface="Wingdings"/>
              </a:rPr>
              <a:t>f</a:t>
            </a:r>
            <a:r>
              <a:rPr lang="en-US" dirty="0" smtClean="0"/>
              <a:t>lexibility is important-- location won’t be finalized until rental </a:t>
            </a:r>
            <a:r>
              <a:rPr lang="en-US" dirty="0" smtClean="0"/>
              <a:t>space is </a:t>
            </a:r>
            <a:r>
              <a:rPr lang="en-US" dirty="0" smtClean="0"/>
              <a:t>acquired.</a:t>
            </a:r>
          </a:p>
          <a:p>
            <a:r>
              <a:rPr lang="en-US" dirty="0" smtClean="0"/>
              <a:t>Prototype assembly </a:t>
            </a:r>
            <a:r>
              <a:rPr lang="en-US" dirty="0" smtClean="0"/>
              <a:t>will allow us to fine tune assembly plan</a:t>
            </a:r>
            <a:r>
              <a:rPr lang="en-US" dirty="0" smtClean="0"/>
              <a:t>.</a:t>
            </a:r>
            <a:endParaRPr lang="en-US" dirty="0" smtClean="0"/>
          </a:p>
          <a:p>
            <a:r>
              <a:rPr lang="en-US" dirty="0" smtClean="0"/>
              <a:t>The cost and schedule are well understood, with contingency estimated to reflect estimate uncertainty.  </a:t>
            </a:r>
          </a:p>
          <a:p>
            <a:r>
              <a:rPr lang="en-US" dirty="0" smtClean="0"/>
              <a:t>The </a:t>
            </a:r>
            <a:r>
              <a:rPr lang="en-US" dirty="0" smtClean="0"/>
              <a:t>CRV fabrication activity is </a:t>
            </a:r>
            <a:r>
              <a:rPr lang="en-US" dirty="0"/>
              <a:t>ready for </a:t>
            </a:r>
            <a:r>
              <a:rPr lang="en-US" dirty="0" smtClean="0"/>
              <a:t>CD2 and has a clear plan to get to CD3.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10/21/14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C. Group - CD-2/3b Review  -- Cosmic Ray Veto Module: 8.7 Module Fabrication Fabrication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3BC00-8360-1B4C-9AD1-CDCE739F149E}" type="slidenum">
              <a:rPr lang="en-US" smtClean="0"/>
              <a:pPr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6077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36688" y="3027421"/>
            <a:ext cx="6089650" cy="814329"/>
          </a:xfrm>
        </p:spPr>
        <p:txBody>
          <a:bodyPr/>
          <a:lstStyle/>
          <a:p>
            <a:pPr marL="0" indent="0">
              <a:buNone/>
            </a:pPr>
            <a:r>
              <a:rPr lang="en-US" sz="4000" dirty="0" smtClean="0"/>
              <a:t>Supplementary Material</a:t>
            </a:r>
            <a:endParaRPr lang="en-US" sz="4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10/21/14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C. Group - CD-2/3b Review  -- Cosmic Ray Veto Module: 8.7 Module Fabrication Fabrication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0CCE80-3B22-F34E-81B2-E096627812DD}" type="slidenum">
              <a:rPr lang="en-US" smtClean="0"/>
              <a:pPr>
                <a:defRPr/>
              </a:pPr>
              <a:t>51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12379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900" dirty="0" smtClean="0"/>
              <a:t>Prototype Counter </a:t>
            </a:r>
            <a:r>
              <a:rPr lang="en-US" sz="3900" dirty="0"/>
              <a:t>Assembly </a:t>
            </a:r>
            <a:r>
              <a:rPr lang="en-US" sz="3900" dirty="0" smtClean="0"/>
              <a:t>Table</a:t>
            </a:r>
            <a:endParaRPr lang="en-US" sz="39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10/21/14</a:t>
            </a:r>
            <a:endParaRPr lang="en-US"/>
          </a:p>
        </p:txBody>
      </p:sp>
      <p:pic>
        <p:nvPicPr>
          <p:cNvPr id="6" name="Picture 5" descr="Screen Shot 2014-03-12 at 9.06.1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4645" y="975876"/>
            <a:ext cx="9687601" cy="6057484"/>
          </a:xfrm>
          <a:prstGeom prst="rect">
            <a:avLst/>
          </a:prstGeom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C. Group - CD-2/3b Review  -- Cosmic Ray Veto Module: 8.7 Module Fabrication Fabrication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3BC00-8360-1B4C-9AD1-CDCE739F149E}" type="slidenum">
              <a:rPr lang="en-US" smtClean="0"/>
              <a:pPr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81830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10/21/14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C. Group - CD-2/3b Review  -- Cosmic Ray Veto Module: 8.7 Module Fabrication Fabrication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3BC00-8360-1B4C-9AD1-CDCE739F149E}" type="slidenum">
              <a:rPr lang="en-US" smtClean="0"/>
              <a:pPr/>
              <a:t>53</a:t>
            </a:fld>
            <a:endParaRPr lang="en-US"/>
          </a:p>
        </p:txBody>
      </p:sp>
      <p:pic>
        <p:nvPicPr>
          <p:cNvPr id="7" name="Content Placeholder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1000" y="1282450"/>
            <a:ext cx="8686800" cy="519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229588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Down</a:t>
            </a:r>
            <a:endParaRPr lang="en-US" dirty="0"/>
          </a:p>
        </p:txBody>
      </p:sp>
      <p:pic>
        <p:nvPicPr>
          <p:cNvPr id="7" name="Content Placeholder 6" descr="Screen Shot 2014-05-28 at 4.04.29 P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1" r="7321"/>
          <a:stretch>
            <a:fillRect/>
          </a:stretch>
        </p:blipFill>
        <p:spPr/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10/21/14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C. Group - CD-2/3b Review  -- Cosmic Ray Veto Module: 8.7 Module Fabrication Fabrication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3BC00-8360-1B4C-9AD1-CDCE739F149E}" type="slidenum">
              <a:rPr lang="en-US" smtClean="0"/>
              <a:pPr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9925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Module End Caps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10/21/14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C. Group - CD-2/3b Review  -- Cosmic Ray Veto Module: 8.7 Module Fabrication Fabrication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3BC00-8360-1B4C-9AD1-CDCE739F149E}" type="slidenum">
              <a:rPr lang="en-US" smtClean="0"/>
              <a:pPr/>
              <a:t>55</a:t>
            </a:fld>
            <a:endParaRPr lang="en-US"/>
          </a:p>
        </p:txBody>
      </p:sp>
      <p:pic>
        <p:nvPicPr>
          <p:cNvPr id="7" name="Picture 6" descr="Screen Shot 2014-03-13 at 9.36.18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9266" y="998341"/>
            <a:ext cx="10909418" cy="415819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11818" y="5156534"/>
            <a:ext cx="817498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To protect the sensitive module readout ends during transportation and handling.</a:t>
            </a:r>
            <a:endParaRPr lang="en-US" sz="3200" dirty="0"/>
          </a:p>
        </p:txBody>
      </p:sp>
      <p:sp>
        <p:nvSpPr>
          <p:cNvPr id="3" name="TextBox 2"/>
          <p:cNvSpPr txBox="1"/>
          <p:nvPr/>
        </p:nvSpPr>
        <p:spPr>
          <a:xfrm>
            <a:off x="228599" y="1988674"/>
            <a:ext cx="22549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Simple “Z bar” design.</a:t>
            </a:r>
          </a:p>
        </p:txBody>
      </p:sp>
    </p:spTree>
    <p:extLst>
      <p:ext uri="{BB962C8B-B14F-4D97-AF65-F5344CB8AC3E}">
        <p14:creationId xmlns:p14="http://schemas.microsoft.com/office/powerpoint/2010/main" val="11832241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Fly Cutter With 36” Slide…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10/21/14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C. Group - CD-2/3b Review  -- Cosmic Ray Veto Module: 8.7 Module Fabrication Fabrication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3BC00-8360-1B4C-9AD1-CDCE739F149E}" type="slidenum">
              <a:rPr lang="en-US" smtClean="0"/>
              <a:pPr/>
              <a:t>56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02650" y="918949"/>
            <a:ext cx="10907756" cy="5286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7923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Full Schedule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10/21/14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C. Group - CD-2/3b Review  -- Cosmic Ray Veto Module: 8.7 Module Fabrication Fabrication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0CCE80-3B22-F34E-81B2-E096627812DD}" type="slidenum">
              <a:rPr lang="en-US" smtClean="0"/>
              <a:pPr>
                <a:defRPr/>
              </a:pPr>
              <a:t>57</a:t>
            </a:fld>
            <a:endParaRPr lang="en-US" dirty="0"/>
          </a:p>
        </p:txBody>
      </p:sp>
      <p:pic>
        <p:nvPicPr>
          <p:cNvPr id="8" name="Picture 7" descr="schedule_cd2_DO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986986"/>
            <a:ext cx="8467725" cy="5255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414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WBS Dictionary for 8.7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124" y="962949"/>
            <a:ext cx="9032875" cy="4987867"/>
          </a:xfrm>
        </p:spPr>
        <p:txBody>
          <a:bodyPr/>
          <a:lstStyle/>
          <a:p>
            <a:r>
              <a:rPr lang="en-US" sz="2000" b="1" dirty="0"/>
              <a:t>475.08.07.01 Design and Fabricate Assembly </a:t>
            </a:r>
            <a:r>
              <a:rPr lang="en-US" sz="2000" b="1" dirty="0" smtClean="0"/>
              <a:t>Station</a:t>
            </a:r>
            <a:r>
              <a:rPr lang="en-US" sz="2000" dirty="0" smtClean="0"/>
              <a:t>:  This </a:t>
            </a:r>
            <a:r>
              <a:rPr lang="en-US" sz="2000" dirty="0"/>
              <a:t>set of activities cover the design and fabrication of the equipment needed to fabricate the counters and modules.</a:t>
            </a:r>
          </a:p>
          <a:p>
            <a:r>
              <a:rPr lang="en-US" sz="2000" b="1" dirty="0"/>
              <a:t>475.08.07.02 Assembly Station Quality Assurance Design and </a:t>
            </a:r>
            <a:r>
              <a:rPr lang="en-US" sz="2000" b="1" dirty="0" smtClean="0"/>
              <a:t>Fabrication</a:t>
            </a:r>
            <a:r>
              <a:rPr lang="en-US" sz="2000" dirty="0" smtClean="0"/>
              <a:t>: This </a:t>
            </a:r>
            <a:r>
              <a:rPr lang="en-US" sz="2000" dirty="0"/>
              <a:t>set of activities cover the design and fabrication of the quality assurance jigs needed to test the counters and modules during and after assembly</a:t>
            </a:r>
            <a:r>
              <a:rPr lang="en-US" sz="2000" dirty="0" smtClean="0"/>
              <a:t>.</a:t>
            </a:r>
            <a:r>
              <a:rPr lang="en-US" sz="2000" b="1" dirty="0"/>
              <a:t> </a:t>
            </a:r>
            <a:endParaRPr lang="en-US" sz="2000" dirty="0"/>
          </a:p>
          <a:p>
            <a:r>
              <a:rPr lang="en-US" sz="2000" b="1" dirty="0"/>
              <a:t>475.08.07.03 Fabrication of Module </a:t>
            </a:r>
            <a:r>
              <a:rPr lang="en-US" sz="2000" b="1" dirty="0" smtClean="0"/>
              <a:t>Parts</a:t>
            </a:r>
            <a:r>
              <a:rPr lang="en-US" sz="2000" dirty="0" smtClean="0"/>
              <a:t>: This </a:t>
            </a:r>
            <a:r>
              <a:rPr lang="en-US" sz="2000" dirty="0"/>
              <a:t>task covers the fabrication of the all the parts needed for the assembly of the counters and the modules, save the extrusions, fibers, </a:t>
            </a:r>
            <a:r>
              <a:rPr lang="en-US" sz="2000" dirty="0" err="1"/>
              <a:t>photodetectors</a:t>
            </a:r>
            <a:r>
              <a:rPr lang="en-US" sz="2000" dirty="0"/>
              <a:t>, and electronics</a:t>
            </a:r>
            <a:r>
              <a:rPr lang="en-US" sz="2000" dirty="0" smtClean="0"/>
              <a:t>.</a:t>
            </a:r>
          </a:p>
          <a:p>
            <a:r>
              <a:rPr lang="en-US" sz="2000" b="1" dirty="0" smtClean="0"/>
              <a:t>475.08.07.04 </a:t>
            </a:r>
            <a:r>
              <a:rPr lang="en-US" sz="2000" b="1" dirty="0"/>
              <a:t>Module Production, Testing, and </a:t>
            </a:r>
            <a:r>
              <a:rPr lang="en-US" sz="2000" b="1" dirty="0" smtClean="0"/>
              <a:t>Shipping</a:t>
            </a:r>
            <a:r>
              <a:rPr lang="en-US" sz="2000" dirty="0" smtClean="0"/>
              <a:t>: This </a:t>
            </a:r>
            <a:r>
              <a:rPr lang="en-US" sz="2000" dirty="0"/>
              <a:t>task covers all aspects of the counter and module assembly, testing, and shipping.  It includes non-working mechanical prototype modules, pre-production modules, and production modules</a:t>
            </a:r>
            <a:r>
              <a:rPr lang="en-US" sz="2000" dirty="0" smtClean="0"/>
              <a:t>.</a:t>
            </a:r>
            <a:endParaRPr lang="en-US" sz="2000" dirty="0"/>
          </a:p>
          <a:p>
            <a:r>
              <a:rPr lang="en-US" sz="2000" b="1" dirty="0"/>
              <a:t>475.08.07.05 Breakdown of Module </a:t>
            </a:r>
            <a:r>
              <a:rPr lang="en-US" sz="2000" b="1" dirty="0" smtClean="0"/>
              <a:t>Factory:</a:t>
            </a:r>
            <a:r>
              <a:rPr lang="en-US" sz="2000" dirty="0"/>
              <a:t> </a:t>
            </a:r>
            <a:r>
              <a:rPr lang="en-US" sz="2000" dirty="0" smtClean="0"/>
              <a:t>This </a:t>
            </a:r>
            <a:r>
              <a:rPr lang="en-US" sz="2000" dirty="0"/>
              <a:t>task covers the decommissioning of the module fabrication factory.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10/21/14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C. Group - CD-2/3b Review  -- Cosmic Ray Veto Module: 8.7 Module Fabrication Fabrication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0CCE80-3B22-F34E-81B2-E096627812DD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88014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CRV Fabrication 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Fabrication:  assemble scintillator </a:t>
            </a:r>
            <a:r>
              <a:rPr lang="en-US" dirty="0"/>
              <a:t>extrusions, </a:t>
            </a:r>
            <a:r>
              <a:rPr lang="en-US" dirty="0" smtClean="0"/>
              <a:t>wavelength-shifting </a:t>
            </a:r>
            <a:r>
              <a:rPr lang="en-US" dirty="0"/>
              <a:t>fibers, </a:t>
            </a:r>
            <a:r>
              <a:rPr lang="en-US" dirty="0" smtClean="0"/>
              <a:t>and </a:t>
            </a:r>
            <a:r>
              <a:rPr lang="en-US" dirty="0" err="1" smtClean="0"/>
              <a:t>photodetectors</a:t>
            </a:r>
            <a:r>
              <a:rPr lang="en-US" dirty="0" smtClean="0"/>
              <a:t> into </a:t>
            </a:r>
            <a:r>
              <a:rPr lang="en-US" dirty="0"/>
              <a:t>working </a:t>
            </a:r>
            <a:r>
              <a:rPr lang="en-US" dirty="0" smtClean="0"/>
              <a:t>modules.  </a:t>
            </a:r>
          </a:p>
          <a:p>
            <a:r>
              <a:rPr lang="en-US" dirty="0" smtClean="0"/>
              <a:t>QA at each assembly step</a:t>
            </a:r>
            <a:r>
              <a:rPr lang="en-US" dirty="0"/>
              <a:t> </a:t>
            </a:r>
            <a:r>
              <a:rPr lang="en-US" dirty="0" smtClean="0"/>
              <a:t>– large component of labor effort.</a:t>
            </a:r>
          </a:p>
          <a:p>
            <a:r>
              <a:rPr lang="en-US" dirty="0" smtClean="0"/>
              <a:t>82 </a:t>
            </a:r>
            <a:r>
              <a:rPr lang="en-US" dirty="0"/>
              <a:t>modules of 7 different </a:t>
            </a:r>
            <a:r>
              <a:rPr lang="en-US" dirty="0" smtClean="0"/>
              <a:t>sizes, </a:t>
            </a:r>
            <a:r>
              <a:rPr lang="en-US" dirty="0"/>
              <a:t>as well as 9 spare modules. </a:t>
            </a:r>
            <a:endParaRPr lang="en-US" dirty="0" smtClean="0"/>
          </a:p>
          <a:p>
            <a:r>
              <a:rPr lang="en-US" dirty="0"/>
              <a:t>S</a:t>
            </a:r>
            <a:r>
              <a:rPr lang="en-US" dirty="0" smtClean="0"/>
              <a:t>cintillator </a:t>
            </a:r>
            <a:r>
              <a:rPr lang="en-US" dirty="0"/>
              <a:t>lengths range from 0.9 m for the </a:t>
            </a:r>
            <a:r>
              <a:rPr lang="en-US" dirty="0" err="1"/>
              <a:t>cyro</a:t>
            </a:r>
            <a:r>
              <a:rPr lang="en-US" dirty="0"/>
              <a:t> modules to 6.6 m for the extra-long modules. </a:t>
            </a:r>
            <a:endParaRPr lang="en-US" dirty="0" smtClean="0"/>
          </a:p>
          <a:p>
            <a:r>
              <a:rPr lang="en-US" dirty="0" smtClean="0"/>
              <a:t>Module widths for 16 (8) counters for normal (narrow) width modules is ~80 cm (40 cm).</a:t>
            </a:r>
          </a:p>
          <a:p>
            <a:r>
              <a:rPr lang="en-US" dirty="0" smtClean="0"/>
              <a:t>The “extra long” modules weigh about 2000 </a:t>
            </a:r>
            <a:r>
              <a:rPr lang="en-US" dirty="0" err="1" smtClean="0"/>
              <a:t>lbs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10/21/14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C. Group - CD-2/3b Review  -- Cosmic Ray Veto Module: 8.7 Module Fabrication Fabrication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3BC00-8360-1B4C-9AD1-CDCE739F149E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0555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0" y="840654"/>
            <a:ext cx="7874000" cy="28556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Reminder: Basic CRV Module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 rot="1798087">
            <a:off x="-163330" y="4759845"/>
            <a:ext cx="43981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~4.5 m (for medium module)</a:t>
            </a:r>
            <a:endParaRPr lang="en-US" sz="2800" dirty="0"/>
          </a:p>
        </p:txBody>
      </p:sp>
      <p:pic>
        <p:nvPicPr>
          <p:cNvPr id="8" name="Picture 7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7375" y="4127644"/>
            <a:ext cx="3476625" cy="1942458"/>
          </a:xfrm>
          <a:prstGeom prst="rect">
            <a:avLst/>
          </a:prstGeom>
        </p:spPr>
      </p:pic>
      <p:pic>
        <p:nvPicPr>
          <p:cNvPr id="3" name="Picture 2" descr="Screen Shot 2014-06-27 at 3.08.56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23158">
            <a:off x="-725561" y="3710006"/>
            <a:ext cx="6314316" cy="132533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 rot="19531715">
            <a:off x="4289374" y="5777714"/>
            <a:ext cx="132921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~0.8 m</a:t>
            </a:r>
            <a:endParaRPr lang="en-US" sz="32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10/21/14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C. Group - CD-2/3b Review  -- Cosmic Ray Veto Module: 8.7 Module Fabrication Fabrication</a:t>
            </a:r>
            <a:endParaRPr lang="en-US" b="1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0CCE80-3B22-F34E-81B2-E096627812DD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49975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 (continued)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72362"/>
            <a:ext cx="8686800" cy="5351462"/>
          </a:xfrm>
        </p:spPr>
        <p:txBody>
          <a:bodyPr/>
          <a:lstStyle/>
          <a:p>
            <a:r>
              <a:rPr lang="en-US" dirty="0" smtClean="0"/>
              <a:t>Factory space will be rented near UVA.</a:t>
            </a:r>
          </a:p>
          <a:p>
            <a:r>
              <a:rPr lang="en-US" dirty="0" smtClean="0"/>
              <a:t>Materials shipped to UVA factory.</a:t>
            </a:r>
          </a:p>
          <a:p>
            <a:r>
              <a:rPr lang="en-US" dirty="0" smtClean="0"/>
              <a:t>Di-counters assembled with fiber, manifolds and </a:t>
            </a:r>
            <a:r>
              <a:rPr lang="en-US" dirty="0" err="1" smtClean="0"/>
              <a:t>SiPMs</a:t>
            </a:r>
            <a:r>
              <a:rPr lang="en-US" dirty="0" smtClean="0"/>
              <a:t>.  Di-counter QA performed.</a:t>
            </a:r>
          </a:p>
          <a:p>
            <a:r>
              <a:rPr lang="en-US" dirty="0" smtClean="0"/>
              <a:t>Modules assembled from di-counters, epoxy, and aluminum sheets.  Module QA performed.  </a:t>
            </a:r>
          </a:p>
          <a:p>
            <a:r>
              <a:rPr lang="en-US" dirty="0" smtClean="0"/>
              <a:t>Modules crated and shipped to Fermilab.</a:t>
            </a:r>
          </a:p>
          <a:p>
            <a:r>
              <a:rPr lang="en-US" dirty="0" smtClean="0"/>
              <a:t>During peak production factory will be capable of producing 6 modules per month.  </a:t>
            </a:r>
            <a:endParaRPr lang="en-US" sz="2400" dirty="0"/>
          </a:p>
          <a:p>
            <a:pPr marL="0" indent="0">
              <a:buNone/>
            </a:pPr>
            <a:r>
              <a:rPr lang="en-US" sz="2400" dirty="0" smtClean="0"/>
              <a:t>Note: we have a </a:t>
            </a:r>
            <a:r>
              <a:rPr lang="en-US" dirty="0" smtClean="0"/>
              <a:t>“pilot” </a:t>
            </a:r>
            <a:r>
              <a:rPr lang="en-US" sz="2400" dirty="0" smtClean="0"/>
              <a:t>production phase for the first 10% of the production modules in which we </a:t>
            </a:r>
            <a:r>
              <a:rPr lang="en-US" dirty="0" smtClean="0"/>
              <a:t>estimate that fabrication</a:t>
            </a:r>
            <a:r>
              <a:rPr lang="en-US" sz="2400" dirty="0" smtClean="0"/>
              <a:t> will </a:t>
            </a:r>
            <a:r>
              <a:rPr lang="en-US" dirty="0" smtClean="0"/>
              <a:t>proceed</a:t>
            </a:r>
            <a:r>
              <a:rPr lang="en-US" sz="2400" dirty="0" smtClean="0"/>
              <a:t> at 50% of the peak rate.  </a:t>
            </a:r>
            <a:endParaRPr lang="en-US" sz="2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10/21/14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C. Group - CD-2/3b Review  -- Cosmic Ray Veto Module: 8.7 Module Fabrication Fabrication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3BC00-8360-1B4C-9AD1-CDCE739F149E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8233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FermilabTemplate">
  <a:themeElements>
    <a:clrScheme name="Custom 2">
      <a:dk1>
        <a:srgbClr val="404040"/>
      </a:dk1>
      <a:lt1>
        <a:srgbClr val="FFFFFF"/>
      </a:lt1>
      <a:dk2>
        <a:srgbClr val="154D81"/>
      </a:dk2>
      <a:lt2>
        <a:srgbClr val="FFFFFF"/>
      </a:lt2>
      <a:accent1>
        <a:srgbClr val="82D2E6"/>
      </a:accent1>
      <a:accent2>
        <a:srgbClr val="1997B7"/>
      </a:accent2>
      <a:accent3>
        <a:srgbClr val="DA592A"/>
      </a:accent3>
      <a:accent4>
        <a:srgbClr val="BD1F24"/>
      </a:accent4>
      <a:accent5>
        <a:srgbClr val="519A24"/>
      </a:accent5>
      <a:accent6>
        <a:srgbClr val="40404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Fermilab: Footer Only">
  <a:themeElements>
    <a:clrScheme name="Fermilab">
      <a:dk1>
        <a:srgbClr val="074184"/>
      </a:dk1>
      <a:lt1>
        <a:srgbClr val="FFFFFF"/>
      </a:lt1>
      <a:dk2>
        <a:srgbClr val="074184"/>
      </a:dk2>
      <a:lt2>
        <a:srgbClr val="FFFCF3"/>
      </a:lt2>
      <a:accent1>
        <a:srgbClr val="70C3DC"/>
      </a:accent1>
      <a:accent2>
        <a:srgbClr val="E14825"/>
      </a:accent2>
      <a:accent3>
        <a:srgbClr val="399F3C"/>
      </a:accent3>
      <a:accent4>
        <a:srgbClr val="800F1B"/>
      </a:accent4>
      <a:accent5>
        <a:srgbClr val="1997B7"/>
      </a:accent5>
      <a:accent6>
        <a:srgbClr val="40404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FermilabTemplate.potx</Template>
  <TotalTime>34703</TotalTime>
  <Words>3858</Words>
  <Application>Microsoft Macintosh PowerPoint</Application>
  <PresentationFormat>On-screen Show (4:3)</PresentationFormat>
  <Paragraphs>562</Paragraphs>
  <Slides>57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60" baseType="lpstr">
      <vt:lpstr>FermilabTemplate</vt:lpstr>
      <vt:lpstr>Fermilab: Footer Only</vt:lpstr>
      <vt:lpstr>Document</vt:lpstr>
      <vt:lpstr>Mu2e Cosmic Ray Veto: 8.7: CRV Module Fabrication</vt:lpstr>
      <vt:lpstr>CRV Fabrication Team</vt:lpstr>
      <vt:lpstr>Outline</vt:lpstr>
      <vt:lpstr>Organization</vt:lpstr>
      <vt:lpstr>Organizational Breakdown</vt:lpstr>
      <vt:lpstr>WBS Dictionary for 8.7 </vt:lpstr>
      <vt:lpstr>CRV Fabrication Overview</vt:lpstr>
      <vt:lpstr>Reminder: Basic CRV Module</vt:lpstr>
      <vt:lpstr>Overview (continued)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Required Space</vt:lpstr>
      <vt:lpstr>Factory Notes</vt:lpstr>
      <vt:lpstr>Epoxy</vt:lpstr>
      <vt:lpstr>Counter Assembly Table</vt:lpstr>
      <vt:lpstr>Di-counter Assembly</vt:lpstr>
      <vt:lpstr>Chop Saw and Fly Cutter</vt:lpstr>
      <vt:lpstr>Module Assembly Table</vt:lpstr>
      <vt:lpstr>Module Assembly Steps</vt:lpstr>
      <vt:lpstr>Test Beam Prototype Assembly</vt:lpstr>
      <vt:lpstr>Test Beam Prototype Assembly</vt:lpstr>
      <vt:lpstr>QA at the Fabrication Factory</vt:lpstr>
      <vt:lpstr>Counter QA</vt:lpstr>
      <vt:lpstr>Counter QA</vt:lpstr>
      <vt:lpstr>Module QA: CSC Test Stand</vt:lpstr>
      <vt:lpstr>Test Stand Plan</vt:lpstr>
      <vt:lpstr>QA Checklist</vt:lpstr>
      <vt:lpstr>Safety at the Module Factory</vt:lpstr>
      <vt:lpstr>PowerPoint Presentation</vt:lpstr>
      <vt:lpstr>Epoxy Fumes</vt:lpstr>
      <vt:lpstr>Personnel at the Module Factory</vt:lpstr>
      <vt:lpstr>Personnel at the Module Factory</vt:lpstr>
      <vt:lpstr>Work flow at module factory</vt:lpstr>
      <vt:lpstr>Work flow at module factory</vt:lpstr>
      <vt:lpstr>Prototype Plan</vt:lpstr>
      <vt:lpstr>Prototype Plan</vt:lpstr>
      <vt:lpstr>Shipping</vt:lpstr>
      <vt:lpstr>Shipping</vt:lpstr>
      <vt:lpstr>Schedule and Remaining work before CD3</vt:lpstr>
      <vt:lpstr>Cost Table (Base Cost – AY k$)</vt:lpstr>
      <vt:lpstr>Cost Breakdown (Base Cost – AY k$)</vt:lpstr>
      <vt:lpstr>Quality of Estimate (Base Cost – AY k$)</vt:lpstr>
      <vt:lpstr>Labor Resources by FY (Base Cost in AY K$)</vt:lpstr>
      <vt:lpstr>Integration and Interfaces</vt:lpstr>
      <vt:lpstr>Major Milestones</vt:lpstr>
      <vt:lpstr>Summary</vt:lpstr>
      <vt:lpstr>PowerPoint Presentation</vt:lpstr>
      <vt:lpstr>Prototype Counter Assembly Table</vt:lpstr>
      <vt:lpstr>Up</vt:lpstr>
      <vt:lpstr>Down</vt:lpstr>
      <vt:lpstr>Module End Caps</vt:lpstr>
      <vt:lpstr>Fly Cutter With 36” Slide…</vt:lpstr>
      <vt:lpstr>Full Schedule</vt:lpstr>
    </vt:vector>
  </TitlesOfParts>
  <Company>Sandbox Studio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Sandbox Studio</dc:creator>
  <cp:lastModifiedBy>Craig Group</cp:lastModifiedBy>
  <cp:revision>431</cp:revision>
  <cp:lastPrinted>2014-06-04T17:18:59Z</cp:lastPrinted>
  <dcterms:created xsi:type="dcterms:W3CDTF">2014-01-03T20:18:13Z</dcterms:created>
  <dcterms:modified xsi:type="dcterms:W3CDTF">2014-10-14T13:04:14Z</dcterms:modified>
</cp:coreProperties>
</file>