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82" r:id="rId2"/>
  </p:sldMasterIdLst>
  <p:notesMasterIdLst>
    <p:notesMasterId r:id="rId52"/>
  </p:notesMasterIdLst>
  <p:handoutMasterIdLst>
    <p:handoutMasterId r:id="rId53"/>
  </p:handoutMasterIdLst>
  <p:sldIdLst>
    <p:sldId id="256" r:id="rId3"/>
    <p:sldId id="391" r:id="rId4"/>
    <p:sldId id="394" r:id="rId5"/>
    <p:sldId id="333" r:id="rId6"/>
    <p:sldId id="348" r:id="rId7"/>
    <p:sldId id="349" r:id="rId8"/>
    <p:sldId id="350" r:id="rId9"/>
    <p:sldId id="351" r:id="rId10"/>
    <p:sldId id="359" r:id="rId11"/>
    <p:sldId id="352" r:id="rId12"/>
    <p:sldId id="354" r:id="rId13"/>
    <p:sldId id="356" r:id="rId14"/>
    <p:sldId id="355" r:id="rId15"/>
    <p:sldId id="357" r:id="rId16"/>
    <p:sldId id="358" r:id="rId17"/>
    <p:sldId id="360" r:id="rId18"/>
    <p:sldId id="361" r:id="rId19"/>
    <p:sldId id="335" r:id="rId20"/>
    <p:sldId id="362" r:id="rId21"/>
    <p:sldId id="336" r:id="rId22"/>
    <p:sldId id="337" r:id="rId23"/>
    <p:sldId id="338" r:id="rId24"/>
    <p:sldId id="373" r:id="rId25"/>
    <p:sldId id="400" r:id="rId26"/>
    <p:sldId id="397" r:id="rId27"/>
    <p:sldId id="341" r:id="rId28"/>
    <p:sldId id="401" r:id="rId29"/>
    <p:sldId id="374" r:id="rId30"/>
    <p:sldId id="377" r:id="rId31"/>
    <p:sldId id="382" r:id="rId32"/>
    <p:sldId id="383" r:id="rId33"/>
    <p:sldId id="381" r:id="rId34"/>
    <p:sldId id="344" r:id="rId35"/>
    <p:sldId id="399" r:id="rId36"/>
    <p:sldId id="346" r:id="rId37"/>
    <p:sldId id="365" r:id="rId38"/>
    <p:sldId id="398" r:id="rId39"/>
    <p:sldId id="369" r:id="rId40"/>
    <p:sldId id="368" r:id="rId41"/>
    <p:sldId id="387" r:id="rId42"/>
    <p:sldId id="389" r:id="rId43"/>
    <p:sldId id="366" r:id="rId44"/>
    <p:sldId id="364" r:id="rId45"/>
    <p:sldId id="367" r:id="rId46"/>
    <p:sldId id="390" r:id="rId47"/>
    <p:sldId id="370" r:id="rId48"/>
    <p:sldId id="371" r:id="rId49"/>
    <p:sldId id="372" r:id="rId50"/>
    <p:sldId id="384" r:id="rId51"/>
  </p:sldIdLst>
  <p:sldSz cx="9144000" cy="6858000" type="screen4x3"/>
  <p:notesSz cx="6985000" cy="92837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1C6B11"/>
    <a:srgbClr val="BD1F24"/>
    <a:srgbClr val="DA592A"/>
    <a:srgbClr val="808080"/>
    <a:srgbClr val="154D81"/>
    <a:srgbClr val="DF652C"/>
    <a:srgbClr val="E0692D"/>
    <a:srgbClr val="DF6424"/>
    <a:srgbClr val="D354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>
        <p:scale>
          <a:sx n="70" d="100"/>
          <a:sy n="70" d="100"/>
        </p:scale>
        <p:origin x="-67" y="-19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4C190591-D543-7449-A828-559C08D06478}" type="datetimeFigureOut">
              <a:rPr lang="en-US"/>
              <a:pPr>
                <a:defRPr/>
              </a:pPr>
              <a:t>10/13/2014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83F73473-3CFB-5241-BF82-E3884D4E82D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1809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82702176-6DAC-6B4F-B700-3AD3B8686ACC}" type="datetimeFigureOut">
              <a:rPr lang="en-US"/>
              <a:pPr>
                <a:defRPr/>
              </a:pPr>
              <a:t>10/13/2014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4649E3D0-3FEA-B642-9F67-967BE3D8E8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3148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49E3D0-3FEA-B642-9F67-967BE3D8E8DB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959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74DFC8-1243-400B-A257-8112BCD803B2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FermilabLogo_100c56m0y23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1447800"/>
            <a:ext cx="29019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154D81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154D81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3846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3200">
                <a:solidFill>
                  <a:srgbClr val="154D8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10/21/14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G. </a:t>
            </a:r>
            <a:r>
              <a:rPr lang="en-US" dirty="0" err="1" smtClean="0"/>
              <a:t>Ginther</a:t>
            </a:r>
            <a:r>
              <a:rPr lang="en-US" dirty="0" smtClean="0"/>
              <a:t> 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fld id="{2A0CCE80-3B22-F34E-81B2-E096627812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234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10/21/14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G. </a:t>
            </a:r>
            <a:r>
              <a:rPr lang="en-US" dirty="0" err="1" smtClean="0"/>
              <a:t>Ginther</a:t>
            </a:r>
            <a:r>
              <a:rPr lang="en-US" dirty="0" smtClean="0"/>
              <a:t> - DOE CD-2/3b Review</a:t>
            </a:r>
            <a:endParaRPr lang="en-US" b="1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20688-F7AE-7441-85BB-0E205217A2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3817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10/21/14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G. </a:t>
            </a:r>
            <a:r>
              <a:rPr lang="en-US" dirty="0" err="1" smtClean="0"/>
              <a:t>GInther</a:t>
            </a:r>
            <a:r>
              <a:rPr lang="en-US" dirty="0" smtClean="0"/>
              <a:t> - DOE CD-2/3b Review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8B61D-3477-4845-9DF6-695E34DA1F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532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40404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10/21/14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G. </a:t>
            </a:r>
            <a:r>
              <a:rPr lang="en-US" dirty="0" err="1" smtClean="0"/>
              <a:t>Ginther</a:t>
            </a:r>
            <a:r>
              <a:rPr lang="en-US" dirty="0" smtClean="0"/>
              <a:t>  - DOE CD-2/3b Review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790FE-81D3-D341-890A-EF9117775F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852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5/10/14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R. Ray - CD-3a Review</a:t>
            </a:r>
            <a:endParaRPr lang="en-US" b="1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68A71-83C6-EF40-AD36-EC1683BCD1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882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5/10/14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R. Ray - CD-3a Review</a:t>
            </a:r>
            <a:endParaRPr lang="en-US" b="1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2DCEB-21D2-CD4C-B55A-F3EADD9B8B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516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40404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5/10/14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R. Ray - CD-3a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B2117-9F9F-7143-9723-4103C8BEA5E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063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out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5/10/14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R. Ray - CD-3a Review</a:t>
            </a:r>
            <a:endParaRPr lang="en-US" b="1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B6373-8500-2042-A196-2287B72DC7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690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emf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r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dirty="0" smtClean="0"/>
              <a:t>10/21/14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dirty="0" smtClean="0"/>
              <a:t>G. </a:t>
            </a:r>
            <a:r>
              <a:rPr lang="en-US" dirty="0" err="1" smtClean="0"/>
              <a:t>Ginther</a:t>
            </a:r>
            <a:r>
              <a:rPr lang="en-US" dirty="0" smtClean="0"/>
              <a:t>  - DOE CD-2/3b Review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fld id="{762C15F7-22DB-1448-B34D-3F8D2909FD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118529" y="6114990"/>
            <a:ext cx="84026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i="0" dirty="0" smtClean="0">
                <a:solidFill>
                  <a:schemeClr val="tx2"/>
                </a:solidFill>
                <a:latin typeface="Helvetica"/>
                <a:cs typeface="Helvetica"/>
              </a:rPr>
              <a:t>Mu2e</a:t>
            </a:r>
            <a:endParaRPr lang="en-US" sz="2000" b="1" i="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3996" r:id="rId3"/>
    <p:sldLayoutId id="2147483997" r:id="rId4"/>
    <p:sldLayoutId id="2147483998" r:id="rId5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154D81"/>
                </a:solidFill>
                <a:latin typeface="Helvetica" charset="0"/>
                <a:cs typeface="Helvetica" charset="0"/>
              </a:defRPr>
            </a:lvl1pPr>
          </a:lstStyle>
          <a:p>
            <a:pPr>
              <a:defRPr/>
            </a:pPr>
            <a:r>
              <a:rPr lang="en-US" dirty="0" smtClean="0"/>
              <a:t>5/10/14</a:t>
            </a:r>
            <a:endParaRPr lang="en-US" dirty="0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154D81"/>
                </a:solidFill>
                <a:latin typeface="Helvetica" charset="0"/>
              </a:defRPr>
            </a:lvl1pPr>
          </a:lstStyle>
          <a:p>
            <a:pPr>
              <a:defRPr/>
            </a:pPr>
            <a:r>
              <a:rPr lang="en-US" dirty="0" smtClean="0"/>
              <a:t>R. Ray - CD-3a Review</a:t>
            </a:r>
            <a:endParaRPr lang="en-US" b="1" dirty="0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154D81"/>
                </a:solidFill>
                <a:latin typeface="Helvetica" charset="0"/>
              </a:defRPr>
            </a:lvl1pPr>
          </a:lstStyle>
          <a:p>
            <a:pPr>
              <a:defRPr/>
            </a:pPr>
            <a:fld id="{ABC452BA-E2D2-7F48-9628-85048FBCF9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7556500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WBS 5 </a:t>
            </a:r>
            <a:r>
              <a:rPr lang="en-US" dirty="0" err="1" smtClean="0">
                <a:solidFill>
                  <a:schemeClr val="tx2"/>
                </a:solidFill>
                <a:latin typeface="Helvetica" charset="0"/>
              </a:rPr>
              <a:t>Muon</a:t>
            </a:r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 </a:t>
            </a:r>
            <a:r>
              <a:rPr lang="en-US" dirty="0" err="1" smtClean="0">
                <a:solidFill>
                  <a:schemeClr val="tx2"/>
                </a:solidFill>
                <a:latin typeface="Helvetica" charset="0"/>
              </a:rPr>
              <a:t>Beamline</a:t>
            </a:r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/>
            </a:r>
            <a:br>
              <a:rPr lang="en-US" dirty="0" smtClean="0">
                <a:solidFill>
                  <a:schemeClr val="tx2"/>
                </a:solidFill>
                <a:latin typeface="Helvetica" charset="0"/>
              </a:rPr>
            </a:br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Mu2e CD-2 Review</a:t>
            </a:r>
            <a:endParaRPr lang="en-US" dirty="0">
              <a:solidFill>
                <a:schemeClr val="tx2"/>
              </a:solidFill>
              <a:latin typeface="Helvetica" charset="0"/>
            </a:endParaRP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56500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George Ginther</a:t>
            </a:r>
            <a:endParaRPr lang="en-US" dirty="0">
              <a:solidFill>
                <a:schemeClr val="tx2"/>
              </a:solidFill>
              <a:latin typeface="Helvetica" charset="0"/>
            </a:endParaRPr>
          </a:p>
          <a:p>
            <a:r>
              <a:rPr lang="en-US" dirty="0" err="1" smtClean="0">
                <a:solidFill>
                  <a:schemeClr val="tx2"/>
                </a:solidFill>
                <a:latin typeface="Helvetica" charset="0"/>
              </a:rPr>
              <a:t>Muon</a:t>
            </a:r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 </a:t>
            </a:r>
            <a:r>
              <a:rPr lang="en-US" dirty="0" err="1" smtClean="0">
                <a:solidFill>
                  <a:schemeClr val="tx2"/>
                </a:solidFill>
                <a:latin typeface="Helvetica" charset="0"/>
              </a:rPr>
              <a:t>Beamline</a:t>
            </a:r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 Level 2 Manager</a:t>
            </a:r>
            <a:endParaRPr lang="en-US" dirty="0">
              <a:solidFill>
                <a:schemeClr val="tx2"/>
              </a:solidFill>
              <a:latin typeface="Helvetica" charset="0"/>
            </a:endParaRPr>
          </a:p>
          <a:p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10/21/2014</a:t>
            </a:r>
            <a:endParaRPr lang="en-US" dirty="0">
              <a:solidFill>
                <a:schemeClr val="tx2"/>
              </a:solidFill>
              <a:latin typeface="Helvetica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72810" y="4348956"/>
            <a:ext cx="1219200" cy="70008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211290" y="1329270"/>
            <a:ext cx="18473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US" sz="3200" dirty="0">
              <a:solidFill>
                <a:schemeClr val="accent5"/>
              </a:solidFill>
              <a:latin typeface="Arial Black"/>
              <a:cs typeface="Arial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06735" y="1261533"/>
            <a:ext cx="184731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US" sz="2200" dirty="0">
              <a:solidFill>
                <a:srgbClr val="1C6B1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4667" y="5873750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088" y="866650"/>
            <a:ext cx="7077075" cy="521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WBS 5.4 and 5.9  External Shielding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3087584"/>
            <a:ext cx="2585852" cy="2943329"/>
          </a:xfrm>
        </p:spPr>
        <p:txBody>
          <a:bodyPr/>
          <a:lstStyle/>
          <a:p>
            <a:r>
              <a:rPr lang="en-US" dirty="0" smtClean="0"/>
              <a:t>PS External shielding</a:t>
            </a:r>
          </a:p>
          <a:p>
            <a:pPr lvl="1"/>
            <a:r>
              <a:rPr lang="en-US" sz="2000" dirty="0" smtClean="0"/>
              <a:t>Concrete cave</a:t>
            </a:r>
          </a:p>
          <a:p>
            <a:pPr lvl="1"/>
            <a:r>
              <a:rPr lang="en-US" sz="2000" dirty="0" smtClean="0"/>
              <a:t>90 tons</a:t>
            </a:r>
          </a:p>
          <a:p>
            <a:pPr lvl="1"/>
            <a:r>
              <a:rPr lang="en-US" sz="2000" dirty="0" smtClean="0"/>
              <a:t>Cast under PS Hatch and move using rollers on floor track plates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10/21/14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G. Ginther 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72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325" y="852425"/>
            <a:ext cx="70866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5.4 and 5.9  External </a:t>
            </a:r>
            <a:r>
              <a:rPr lang="en-US" dirty="0" smtClean="0"/>
              <a:t>Shielding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350" y="2755075"/>
            <a:ext cx="2431473" cy="3275838"/>
          </a:xfrm>
        </p:spPr>
        <p:txBody>
          <a:bodyPr/>
          <a:lstStyle/>
          <a:p>
            <a:r>
              <a:rPr lang="en-US" sz="1800" dirty="0" smtClean="0"/>
              <a:t>TS isolation wall and west wall shielding</a:t>
            </a:r>
          </a:p>
          <a:p>
            <a:pPr lvl="1"/>
            <a:r>
              <a:rPr lang="en-US" sz="1600" dirty="0" smtClean="0"/>
              <a:t>High density (barite) concrete blocks  capped with normal concrete blocks</a:t>
            </a:r>
          </a:p>
          <a:p>
            <a:pPr lvl="1"/>
            <a:r>
              <a:rPr lang="en-US" sz="1600" dirty="0" smtClean="0"/>
              <a:t>242 tons high density concrete</a:t>
            </a:r>
          </a:p>
          <a:p>
            <a:pPr lvl="1"/>
            <a:r>
              <a:rPr lang="en-US" sz="1600" dirty="0" smtClean="0"/>
              <a:t>48 tons normal density concrete</a:t>
            </a:r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10/21/14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G. Ginther 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52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110" y="890400"/>
            <a:ext cx="7077075" cy="521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5.4 and 5.9  External </a:t>
            </a:r>
            <a:r>
              <a:rPr lang="en-US" dirty="0" smtClean="0"/>
              <a:t>Shielding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3099460"/>
            <a:ext cx="2443348" cy="2931453"/>
          </a:xfrm>
        </p:spPr>
        <p:txBody>
          <a:bodyPr/>
          <a:lstStyle/>
          <a:p>
            <a:r>
              <a:rPr lang="en-US" sz="2000" dirty="0" smtClean="0"/>
              <a:t>Downstream External Shielding</a:t>
            </a:r>
          </a:p>
          <a:p>
            <a:pPr lvl="1"/>
            <a:r>
              <a:rPr lang="en-US" sz="1600" dirty="0" smtClean="0"/>
              <a:t>T block downstream cave and independent end cap shielding</a:t>
            </a:r>
          </a:p>
          <a:p>
            <a:pPr lvl="1"/>
            <a:r>
              <a:rPr lang="en-US" sz="1600" dirty="0" smtClean="0"/>
              <a:t>409 tons high density (barite) concrete</a:t>
            </a:r>
          </a:p>
          <a:p>
            <a:pPr lvl="1"/>
            <a:r>
              <a:rPr lang="en-US" sz="1600" dirty="0" smtClean="0"/>
              <a:t>430 tons normal density concrete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10/21/14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G. Ginther 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46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578" y="853045"/>
            <a:ext cx="3376422" cy="2887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WBS 5.5  and WBS 5.6 Designs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1043046"/>
            <a:ext cx="5951538" cy="4987867"/>
          </a:xfrm>
        </p:spPr>
        <p:txBody>
          <a:bodyPr/>
          <a:lstStyle/>
          <a:p>
            <a:r>
              <a:rPr lang="en-US" dirty="0" smtClean="0"/>
              <a:t>WBS 5.5 </a:t>
            </a:r>
            <a:r>
              <a:rPr lang="en-US" dirty="0" err="1" smtClean="0"/>
              <a:t>Muon</a:t>
            </a:r>
            <a:r>
              <a:rPr lang="en-US" dirty="0" smtClean="0"/>
              <a:t>  Stopping Target</a:t>
            </a:r>
          </a:p>
          <a:p>
            <a:pPr lvl="1"/>
            <a:r>
              <a:rPr lang="en-US" sz="1800" dirty="0" smtClean="0"/>
              <a:t>Seventeen 200</a:t>
            </a:r>
            <a:r>
              <a:rPr lang="en-US" sz="1800" dirty="0" smtClean="0">
                <a:latin typeface="Symbol" pitchFamily="18" charset="2"/>
              </a:rPr>
              <a:t>m</a:t>
            </a:r>
            <a:r>
              <a:rPr lang="en-US" sz="1800" dirty="0" smtClean="0"/>
              <a:t>m thick aluminum disks</a:t>
            </a:r>
          </a:p>
          <a:p>
            <a:pPr lvl="1"/>
            <a:r>
              <a:rPr lang="en-US" sz="1800" dirty="0" smtClean="0"/>
              <a:t>Tungsten wire supports</a:t>
            </a:r>
          </a:p>
          <a:p>
            <a:r>
              <a:rPr lang="en-US" dirty="0" smtClean="0"/>
              <a:t>WBS 5.6 </a:t>
            </a:r>
            <a:r>
              <a:rPr lang="en-US" dirty="0" err="1" smtClean="0"/>
              <a:t>Muon</a:t>
            </a:r>
            <a:r>
              <a:rPr lang="en-US" dirty="0" smtClean="0"/>
              <a:t> Stopping Target Monitor</a:t>
            </a:r>
          </a:p>
          <a:p>
            <a:pPr lvl="1"/>
            <a:r>
              <a:rPr lang="en-US" sz="1800" dirty="0">
                <a:cs typeface="Arial" charset="0"/>
              </a:rPr>
              <a:t>Stopping Target Monitor is a germanium detector monitoring </a:t>
            </a:r>
            <a:r>
              <a:rPr lang="en-US" sz="1800" dirty="0" smtClean="0">
                <a:cs typeface="Arial" charset="0"/>
              </a:rPr>
              <a:t>delayed photons </a:t>
            </a:r>
            <a:r>
              <a:rPr lang="en-US" sz="1800" dirty="0">
                <a:cs typeface="Arial" charset="0"/>
              </a:rPr>
              <a:t>from the </a:t>
            </a:r>
            <a:r>
              <a:rPr lang="en-US" sz="1800" dirty="0" smtClean="0">
                <a:cs typeface="Arial" charset="0"/>
              </a:rPr>
              <a:t>de-excitation of </a:t>
            </a:r>
            <a:r>
              <a:rPr lang="en-US" sz="1800" baseline="30000" dirty="0"/>
              <a:t>27</a:t>
            </a:r>
            <a:r>
              <a:rPr lang="en-US" sz="1800" dirty="0"/>
              <a:t>Mg</a:t>
            </a:r>
            <a:r>
              <a:rPr lang="en-US" sz="1800" dirty="0" smtClean="0">
                <a:cs typeface="Arial" charset="0"/>
              </a:rPr>
              <a:t> created by </a:t>
            </a:r>
            <a:r>
              <a:rPr lang="en-US" sz="1800" dirty="0" err="1" smtClean="0">
                <a:cs typeface="Arial" charset="0"/>
              </a:rPr>
              <a:t>muon</a:t>
            </a:r>
            <a:r>
              <a:rPr lang="en-US" sz="1800" dirty="0" smtClean="0">
                <a:cs typeface="Arial" charset="0"/>
              </a:rPr>
              <a:t> capture on aluminum</a:t>
            </a:r>
          </a:p>
          <a:p>
            <a:pPr lvl="2"/>
            <a:r>
              <a:rPr lang="en-US" sz="1800" baseline="30000" dirty="0"/>
              <a:t>27</a:t>
            </a:r>
            <a:r>
              <a:rPr lang="en-US" sz="1800" dirty="0"/>
              <a:t>Mg</a:t>
            </a:r>
            <a:r>
              <a:rPr lang="en-US" sz="1800" dirty="0" smtClean="0">
                <a:cs typeface="Arial" charset="0"/>
              </a:rPr>
              <a:t> </a:t>
            </a:r>
            <a:r>
              <a:rPr lang="en-US" sz="1800" dirty="0">
                <a:cs typeface="Arial" charset="0"/>
              </a:rPr>
              <a:t> </a:t>
            </a:r>
            <a:r>
              <a:rPr lang="en-US" sz="1800" dirty="0" smtClean="0">
                <a:cs typeface="Arial" charset="0"/>
              </a:rPr>
              <a:t>decays to excited  </a:t>
            </a:r>
            <a:r>
              <a:rPr lang="en-US" sz="1800" baseline="30000" dirty="0"/>
              <a:t>27</a:t>
            </a:r>
            <a:r>
              <a:rPr lang="en-US" sz="1800" dirty="0" smtClean="0">
                <a:cs typeface="Arial" charset="0"/>
              </a:rPr>
              <a:t>Al with a 9.5 minute half life</a:t>
            </a:r>
          </a:p>
          <a:p>
            <a:pPr lvl="3"/>
            <a:r>
              <a:rPr lang="en-US" dirty="0" smtClean="0">
                <a:cs typeface="Arial" charset="0"/>
              </a:rPr>
              <a:t>Detect 844 </a:t>
            </a:r>
            <a:r>
              <a:rPr lang="en-US" dirty="0" err="1" smtClean="0">
                <a:cs typeface="Arial" charset="0"/>
              </a:rPr>
              <a:t>keV</a:t>
            </a:r>
            <a:r>
              <a:rPr lang="en-US" dirty="0" smtClean="0">
                <a:cs typeface="Arial" charset="0"/>
              </a:rPr>
              <a:t> photon from </a:t>
            </a:r>
            <a:r>
              <a:rPr lang="en-US" baseline="30000" dirty="0"/>
              <a:t>27</a:t>
            </a:r>
            <a:r>
              <a:rPr lang="en-US" dirty="0">
                <a:cs typeface="Arial" charset="0"/>
              </a:rPr>
              <a:t>Al </a:t>
            </a:r>
            <a:r>
              <a:rPr lang="en-US" dirty="0" smtClean="0">
                <a:cs typeface="Arial" charset="0"/>
              </a:rPr>
              <a:t> transition</a:t>
            </a:r>
          </a:p>
          <a:p>
            <a:pPr lvl="1"/>
            <a:r>
              <a:rPr lang="en-US" sz="1800" dirty="0" smtClean="0">
                <a:cs typeface="Arial" charset="0"/>
              </a:rPr>
              <a:t>Germanium detector located outside vacuum volume downstream in low magnetic field region</a:t>
            </a:r>
          </a:p>
          <a:p>
            <a:pPr lvl="1"/>
            <a:r>
              <a:rPr lang="en-US" sz="1800" dirty="0" smtClean="0">
                <a:cs typeface="Arial" charset="0"/>
              </a:rPr>
              <a:t>Sweeping magnet</a:t>
            </a:r>
          </a:p>
          <a:p>
            <a:pPr lvl="1"/>
            <a:r>
              <a:rPr lang="en-US" sz="1800" dirty="0" smtClean="0">
                <a:cs typeface="Arial" charset="0"/>
              </a:rPr>
              <a:t>Beam shutter protects detector from beam flash  </a:t>
            </a:r>
          </a:p>
          <a:p>
            <a:pPr lvl="1"/>
            <a:r>
              <a:rPr lang="en-US" sz="1800" dirty="0" smtClean="0">
                <a:cs typeface="Arial" charset="0"/>
              </a:rPr>
              <a:t>Additional shielding surrounding detector</a:t>
            </a:r>
            <a:endParaRPr lang="en-US" sz="1800" dirty="0">
              <a:cs typeface="Arial" charset="0"/>
            </a:endParaRP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10/21/14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G. Ginther 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66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WBS 5.7 and WBS 5.8 Designs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1043046"/>
            <a:ext cx="4949041" cy="4987867"/>
          </a:xfrm>
        </p:spPr>
        <p:txBody>
          <a:bodyPr/>
          <a:lstStyle/>
          <a:p>
            <a:r>
              <a:rPr lang="en-US" dirty="0" smtClean="0"/>
              <a:t>WBS 5.7 Detector Solenoid Internal Shielding</a:t>
            </a:r>
          </a:p>
          <a:p>
            <a:pPr lvl="1"/>
            <a:r>
              <a:rPr lang="en-US" sz="1800" dirty="0" smtClean="0"/>
              <a:t>50 mm </a:t>
            </a:r>
            <a:r>
              <a:rPr lang="en-US" sz="1800" smtClean="0"/>
              <a:t>thick polyethylene </a:t>
            </a:r>
            <a:r>
              <a:rPr lang="en-US" sz="1800" dirty="0" smtClean="0"/>
              <a:t>covering the downstream end of the </a:t>
            </a:r>
            <a:r>
              <a:rPr lang="en-US" sz="1800" dirty="0" err="1" smtClean="0"/>
              <a:t>TSd</a:t>
            </a:r>
            <a:r>
              <a:rPr lang="en-US" sz="1800" dirty="0" smtClean="0"/>
              <a:t> cryostat vacuum jacket</a:t>
            </a:r>
          </a:p>
          <a:p>
            <a:pPr lvl="1"/>
            <a:r>
              <a:rPr lang="en-US" sz="1800" dirty="0" smtClean="0"/>
              <a:t>Inner Proton Absorber</a:t>
            </a:r>
          </a:p>
          <a:p>
            <a:pPr lvl="2"/>
            <a:r>
              <a:rPr lang="en-US" sz="1800" dirty="0" smtClean="0"/>
              <a:t>0.5 mm thick </a:t>
            </a:r>
          </a:p>
          <a:p>
            <a:pPr lvl="1"/>
            <a:r>
              <a:rPr lang="en-US" sz="1800" dirty="0" smtClean="0"/>
              <a:t>Outer Proton Absorber</a:t>
            </a:r>
          </a:p>
          <a:p>
            <a:pPr lvl="2"/>
            <a:r>
              <a:rPr lang="en-US" sz="1800" dirty="0" smtClean="0"/>
              <a:t>20 </a:t>
            </a:r>
            <a:r>
              <a:rPr lang="en-US" sz="1800" dirty="0"/>
              <a:t>m</a:t>
            </a:r>
            <a:r>
              <a:rPr lang="en-US" sz="1800" dirty="0" smtClean="0"/>
              <a:t>m thick borated polyethylene </a:t>
            </a:r>
          </a:p>
          <a:p>
            <a:r>
              <a:rPr lang="en-US" dirty="0" smtClean="0"/>
              <a:t>WBS 5.8 </a:t>
            </a:r>
            <a:r>
              <a:rPr lang="en-US" dirty="0" err="1" smtClean="0"/>
              <a:t>Muon</a:t>
            </a:r>
            <a:r>
              <a:rPr lang="en-US" dirty="0" smtClean="0"/>
              <a:t> Beam Stop</a:t>
            </a:r>
          </a:p>
          <a:p>
            <a:pPr lvl="1"/>
            <a:r>
              <a:rPr lang="en-US" sz="1800" dirty="0" smtClean="0"/>
              <a:t>Stainless steel tube supporting polyethylene both inside and outside</a:t>
            </a:r>
          </a:p>
          <a:p>
            <a:pPr lvl="1"/>
            <a:r>
              <a:rPr lang="en-US" sz="1800" dirty="0" smtClean="0"/>
              <a:t>Hole in the downstream end for line of sight to the </a:t>
            </a:r>
            <a:r>
              <a:rPr lang="en-US" sz="1800" dirty="0" err="1" smtClean="0"/>
              <a:t>muon</a:t>
            </a:r>
            <a:r>
              <a:rPr lang="en-US" sz="1800" dirty="0" smtClean="0"/>
              <a:t> stopping target monitor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10/21/14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G. Ginther 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644" y="853046"/>
            <a:ext cx="3662472" cy="2436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564" y="3146591"/>
            <a:ext cx="3854686" cy="3082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359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WBS 5.10 Detector Support &amp; Installation System Design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10/21/14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G. Ginther 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7" name="Content Placeholder 6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314" y="852984"/>
            <a:ext cx="7116811" cy="498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6"/>
          <a:stretch>
            <a:fillRect/>
          </a:stretch>
        </p:blipFill>
        <p:spPr bwMode="auto">
          <a:xfrm flipH="1">
            <a:off x="0" y="4536376"/>
            <a:ext cx="2861953" cy="16152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172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Improvements </a:t>
            </a:r>
            <a:r>
              <a:rPr lang="en-US" dirty="0"/>
              <a:t>since CD-1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81796"/>
            <a:ext cx="8672513" cy="4987867"/>
          </a:xfrm>
        </p:spPr>
        <p:txBody>
          <a:bodyPr/>
          <a:lstStyle/>
          <a:p>
            <a:r>
              <a:rPr lang="en-US" sz="2000" dirty="0" smtClean="0"/>
              <a:t>New Level 2 manager appointed</a:t>
            </a:r>
          </a:p>
          <a:p>
            <a:r>
              <a:rPr lang="en-US" sz="2000" dirty="0" smtClean="0"/>
              <a:t>WBS 5.2  </a:t>
            </a:r>
            <a:r>
              <a:rPr lang="en-US" sz="2000" dirty="0" err="1" smtClean="0"/>
              <a:t>Muon</a:t>
            </a:r>
            <a:r>
              <a:rPr lang="en-US" sz="2000" dirty="0" smtClean="0"/>
              <a:t> </a:t>
            </a:r>
            <a:r>
              <a:rPr lang="en-US" sz="2000" dirty="0" err="1" smtClean="0"/>
              <a:t>Beamline</a:t>
            </a:r>
            <a:r>
              <a:rPr lang="en-US" sz="2000" dirty="0" smtClean="0"/>
              <a:t> Vacuum System</a:t>
            </a:r>
          </a:p>
          <a:p>
            <a:pPr lvl="1"/>
            <a:r>
              <a:rPr lang="en-US" sz="1800" dirty="0" smtClean="0"/>
              <a:t>Dave Pushka now serving as the Level 3 manager</a:t>
            </a:r>
          </a:p>
          <a:p>
            <a:pPr lvl="1"/>
            <a:r>
              <a:rPr lang="en-US" sz="1800" dirty="0" err="1" smtClean="0"/>
              <a:t>PS+TSu</a:t>
            </a:r>
            <a:r>
              <a:rPr lang="en-US" sz="1800" dirty="0" smtClean="0"/>
              <a:t> warm bore </a:t>
            </a:r>
            <a:r>
              <a:rPr lang="en-US" sz="1800" dirty="0" err="1" smtClean="0"/>
              <a:t>maxiumum</a:t>
            </a:r>
            <a:r>
              <a:rPr lang="en-US" sz="1800" dirty="0" smtClean="0"/>
              <a:t> operating pressure requirement modified  from 10</a:t>
            </a:r>
            <a:r>
              <a:rPr lang="en-US" sz="1800" baseline="30000" dirty="0" smtClean="0"/>
              <a:t>-1</a:t>
            </a:r>
            <a:r>
              <a:rPr lang="en-US" sz="1800" dirty="0" smtClean="0"/>
              <a:t> </a:t>
            </a:r>
            <a:r>
              <a:rPr lang="en-US" sz="1800" dirty="0" err="1" smtClean="0"/>
              <a:t>torr</a:t>
            </a:r>
            <a:r>
              <a:rPr lang="en-US" sz="1800" dirty="0" smtClean="0"/>
              <a:t> to 10</a:t>
            </a:r>
            <a:r>
              <a:rPr lang="en-US" sz="1800" baseline="30000" dirty="0" smtClean="0"/>
              <a:t>-5</a:t>
            </a:r>
            <a:r>
              <a:rPr lang="en-US" sz="1800" dirty="0" smtClean="0"/>
              <a:t> </a:t>
            </a:r>
            <a:r>
              <a:rPr lang="en-US" sz="1800" dirty="0" err="1" smtClean="0"/>
              <a:t>torr</a:t>
            </a:r>
            <a:r>
              <a:rPr lang="en-US" sz="1800" dirty="0" smtClean="0"/>
              <a:t> </a:t>
            </a:r>
          </a:p>
          <a:p>
            <a:pPr lvl="2"/>
            <a:r>
              <a:rPr lang="en-US" sz="1600" dirty="0" smtClean="0"/>
              <a:t>Requirement to support </a:t>
            </a:r>
            <a:r>
              <a:rPr lang="en-US" sz="1600" dirty="0" err="1" smtClean="0"/>
              <a:t>radiatively</a:t>
            </a:r>
            <a:r>
              <a:rPr lang="en-US" sz="1600" dirty="0" smtClean="0"/>
              <a:t> cooled primary target</a:t>
            </a:r>
          </a:p>
          <a:p>
            <a:pPr lvl="2"/>
            <a:r>
              <a:rPr lang="en-US" sz="1600" dirty="0" smtClean="0"/>
              <a:t>Modifications which help address this challenge</a:t>
            </a:r>
          </a:p>
          <a:p>
            <a:pPr lvl="3"/>
            <a:r>
              <a:rPr lang="en-US" sz="1400" dirty="0" smtClean="0"/>
              <a:t>Isolate outside surface of Heat and Radiation Shield reducing surface area inside volume</a:t>
            </a:r>
          </a:p>
          <a:p>
            <a:pPr lvl="4"/>
            <a:r>
              <a:rPr lang="en-US" sz="1400" dirty="0"/>
              <a:t>I</a:t>
            </a:r>
            <a:r>
              <a:rPr lang="en-US" sz="1400" dirty="0" smtClean="0"/>
              <a:t>ntroduces another volume to be purged or pumped</a:t>
            </a:r>
          </a:p>
          <a:p>
            <a:pPr lvl="3"/>
            <a:r>
              <a:rPr lang="en-US" sz="1400" dirty="0" smtClean="0"/>
              <a:t>Explored and dropped poly liner inside </a:t>
            </a:r>
            <a:r>
              <a:rPr lang="en-US" sz="1400" dirty="0" err="1" smtClean="0"/>
              <a:t>TSu</a:t>
            </a:r>
            <a:r>
              <a:rPr lang="en-US" sz="1400" dirty="0" smtClean="0"/>
              <a:t> warm bore</a:t>
            </a:r>
          </a:p>
          <a:p>
            <a:pPr lvl="3"/>
            <a:r>
              <a:rPr lang="en-US" sz="1400" dirty="0" smtClean="0"/>
              <a:t>Position upstream high vacuum pump closer to vacuum volume</a:t>
            </a:r>
          </a:p>
          <a:p>
            <a:pPr lvl="3"/>
            <a:r>
              <a:rPr lang="en-US" sz="1400" dirty="0" smtClean="0"/>
              <a:t>Increase duct size for upstream high vacuum pump</a:t>
            </a:r>
          </a:p>
          <a:p>
            <a:pPr lvl="3"/>
            <a:r>
              <a:rPr lang="en-US" sz="1400" dirty="0" smtClean="0"/>
              <a:t>Plan on dry nitrogen backfills during pump and purge cycle</a:t>
            </a:r>
          </a:p>
          <a:p>
            <a:pPr lvl="1"/>
            <a:r>
              <a:rPr lang="en-US" sz="1800" dirty="0" smtClean="0"/>
              <a:t>Replace </a:t>
            </a:r>
            <a:r>
              <a:rPr lang="en-US" sz="1800" dirty="0"/>
              <a:t>several large seals with welds </a:t>
            </a:r>
            <a:endParaRPr lang="en-US" sz="1800" dirty="0" smtClean="0"/>
          </a:p>
          <a:p>
            <a:pPr lvl="2"/>
            <a:r>
              <a:rPr lang="en-US" sz="1600" dirty="0" smtClean="0"/>
              <a:t>Should improve </a:t>
            </a:r>
            <a:r>
              <a:rPr lang="en-US" sz="1600" dirty="0"/>
              <a:t>reliability particularly in areas that will be difficult to service after operations </a:t>
            </a:r>
            <a:r>
              <a:rPr lang="en-US" sz="1600" dirty="0" smtClean="0"/>
              <a:t>begin due to high radiation levels anticipated</a:t>
            </a:r>
          </a:p>
          <a:p>
            <a:pPr lvl="1"/>
            <a:r>
              <a:rPr lang="en-US" sz="1800" dirty="0" smtClean="0"/>
              <a:t>Include potential for additional pumping capacity for </a:t>
            </a:r>
            <a:r>
              <a:rPr lang="en-US" sz="1800" dirty="0" err="1" smtClean="0"/>
              <a:t>TSd+DS</a:t>
            </a:r>
            <a:r>
              <a:rPr lang="en-US" sz="1800" dirty="0" smtClean="0"/>
              <a:t> warm bore if needed</a:t>
            </a:r>
          </a:p>
          <a:p>
            <a:pPr lvl="1"/>
            <a:r>
              <a:rPr lang="en-US" sz="1800" dirty="0" smtClean="0"/>
              <a:t>Introduce dry purges and modified transitions plans</a:t>
            </a:r>
          </a:p>
          <a:p>
            <a:pPr lvl="2"/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10/21/14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G. Ginther 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13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Improvements </a:t>
            </a:r>
            <a:r>
              <a:rPr lang="en-US" dirty="0"/>
              <a:t>since CD-1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WBS 5.3 </a:t>
            </a:r>
            <a:r>
              <a:rPr lang="en-US" sz="2000" dirty="0" err="1" smtClean="0"/>
              <a:t>Muon</a:t>
            </a:r>
            <a:r>
              <a:rPr lang="en-US" sz="2000" dirty="0" smtClean="0"/>
              <a:t> </a:t>
            </a:r>
            <a:r>
              <a:rPr lang="en-US" sz="2000" dirty="0" err="1" smtClean="0"/>
              <a:t>Beamline</a:t>
            </a:r>
            <a:r>
              <a:rPr lang="en-US" sz="2000" dirty="0" smtClean="0"/>
              <a:t> Collimators</a:t>
            </a:r>
          </a:p>
          <a:p>
            <a:pPr lvl="1"/>
            <a:r>
              <a:rPr lang="en-US" sz="2000" dirty="0" smtClean="0"/>
              <a:t>Collimator locations shifted slightly</a:t>
            </a:r>
          </a:p>
          <a:p>
            <a:pPr lvl="1"/>
            <a:r>
              <a:rPr lang="en-US" sz="2000" dirty="0" smtClean="0"/>
              <a:t>Additional optimization of antiproton suppression</a:t>
            </a:r>
          </a:p>
          <a:p>
            <a:pPr lvl="2"/>
            <a:r>
              <a:rPr lang="en-US" sz="1400" dirty="0" smtClean="0"/>
              <a:t>Introduced an antiproton window in the vicinity of COL1</a:t>
            </a:r>
          </a:p>
          <a:p>
            <a:pPr lvl="2"/>
            <a:r>
              <a:rPr lang="en-US" sz="1400" dirty="0" smtClean="0"/>
              <a:t>Refined geometry of antiproton window at the </a:t>
            </a:r>
            <a:r>
              <a:rPr lang="en-US" sz="1400" dirty="0" err="1" smtClean="0"/>
              <a:t>TSu</a:t>
            </a:r>
            <a:r>
              <a:rPr lang="en-US" sz="1400" dirty="0" smtClean="0"/>
              <a:t>/</a:t>
            </a:r>
            <a:r>
              <a:rPr lang="en-US" sz="1400" dirty="0" err="1" smtClean="0"/>
              <a:t>TSd</a:t>
            </a:r>
            <a:r>
              <a:rPr lang="en-US" sz="1400" dirty="0" smtClean="0"/>
              <a:t> interface</a:t>
            </a:r>
          </a:p>
          <a:p>
            <a:pPr lvl="2"/>
            <a:r>
              <a:rPr lang="en-US" sz="1400" dirty="0" smtClean="0"/>
              <a:t>Added a lip on the downstream edge of the COL1 graphite liner</a:t>
            </a:r>
          </a:p>
          <a:p>
            <a:pPr lvl="1"/>
            <a:r>
              <a:rPr lang="en-US" sz="2000" dirty="0" smtClean="0"/>
              <a:t>Now anticipate mag field instrumentation inside the collimators</a:t>
            </a:r>
          </a:p>
          <a:p>
            <a:r>
              <a:rPr lang="en-US" sz="2000" dirty="0" smtClean="0"/>
              <a:t>WBS 5.4 and 5.9 Upstream and Downstream External Shielding</a:t>
            </a:r>
          </a:p>
          <a:p>
            <a:pPr lvl="1"/>
            <a:r>
              <a:rPr lang="en-US" sz="2000" dirty="0" smtClean="0"/>
              <a:t>Introduce PS external shielding  (90 tons)</a:t>
            </a:r>
          </a:p>
          <a:p>
            <a:pPr lvl="1"/>
            <a:r>
              <a:rPr lang="en-US" sz="2000" dirty="0" smtClean="0"/>
              <a:t>Make TS isolation more robust </a:t>
            </a:r>
          </a:p>
          <a:p>
            <a:pPr lvl="2"/>
            <a:r>
              <a:rPr lang="en-US" sz="1400" dirty="0" smtClean="0"/>
              <a:t>240 tons of hand stacked blocks now 249 tons barite blocks and 48 tons concrete blocks</a:t>
            </a:r>
          </a:p>
          <a:p>
            <a:pPr lvl="1"/>
            <a:r>
              <a:rPr lang="en-US" sz="2000" dirty="0" smtClean="0"/>
              <a:t>Increase shielding around DS from 18 inches thick to 36 inches thick</a:t>
            </a:r>
          </a:p>
          <a:p>
            <a:pPr lvl="2"/>
            <a:r>
              <a:rPr lang="en-US" sz="1400" dirty="0" smtClean="0"/>
              <a:t>And introduce high density concrete around stopping target</a:t>
            </a:r>
          </a:p>
          <a:p>
            <a:pPr lvl="1"/>
            <a:r>
              <a:rPr lang="en-US" sz="2000" dirty="0" smtClean="0"/>
              <a:t>Extend cave to surround </a:t>
            </a:r>
            <a:r>
              <a:rPr lang="en-US" sz="2000" dirty="0" err="1" smtClean="0"/>
              <a:t>TSd</a:t>
            </a:r>
            <a:r>
              <a:rPr lang="en-US" sz="2000" dirty="0" smtClean="0"/>
              <a:t> (entirely high density concrete)</a:t>
            </a:r>
          </a:p>
          <a:p>
            <a:pPr lvl="1"/>
            <a:r>
              <a:rPr lang="en-US" sz="2000" dirty="0" smtClean="0"/>
              <a:t>Minimize cracks in downstream cave (T-block design)</a:t>
            </a:r>
          </a:p>
          <a:p>
            <a:pPr lvl="1"/>
            <a:r>
              <a:rPr lang="en-US" sz="2000" dirty="0" smtClean="0"/>
              <a:t>Incorporate penetration to facilitate DS </a:t>
            </a:r>
            <a:r>
              <a:rPr lang="en-US" sz="2000" dirty="0" err="1" smtClean="0"/>
              <a:t>thermosiphon</a:t>
            </a:r>
            <a:r>
              <a:rPr lang="en-US" sz="2000" dirty="0" smtClean="0"/>
              <a:t> cooling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10/21/14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G. Ginther 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9" name="Picture 8" descr="C:\Users\ginther\Documents\Mu2e\Muon Beamline\TDR\5-9_Downstream_External_Shielding\Capture MU2E Shielding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632" y="-7036"/>
            <a:ext cx="2678736" cy="183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39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512" y="3413262"/>
            <a:ext cx="6994549" cy="2502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Improvements </a:t>
            </a:r>
            <a:r>
              <a:rPr lang="en-US" dirty="0"/>
              <a:t>since CD-1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84952"/>
            <a:ext cx="8672513" cy="4987867"/>
          </a:xfrm>
        </p:spPr>
        <p:txBody>
          <a:bodyPr/>
          <a:lstStyle/>
          <a:p>
            <a:r>
              <a:rPr lang="en-US" dirty="0" smtClean="0"/>
              <a:t>WBS 5.7 Detector Solenoid Internal Shielding</a:t>
            </a:r>
          </a:p>
          <a:p>
            <a:pPr lvl="1"/>
            <a:r>
              <a:rPr lang="en-US" sz="1600" dirty="0"/>
              <a:t>Hank Glass now serving as the Level 3 </a:t>
            </a:r>
            <a:r>
              <a:rPr lang="en-US" sz="1600" dirty="0" smtClean="0"/>
              <a:t>manager</a:t>
            </a:r>
          </a:p>
          <a:p>
            <a:pPr lvl="1"/>
            <a:r>
              <a:rPr lang="en-US" sz="1600" dirty="0" smtClean="0"/>
              <a:t>Inner Proton Absorber length reduced</a:t>
            </a:r>
          </a:p>
          <a:p>
            <a:pPr lvl="1"/>
            <a:r>
              <a:rPr lang="en-US" sz="1600" dirty="0" smtClean="0"/>
              <a:t>Introduce Outer Proton Absorber </a:t>
            </a:r>
          </a:p>
          <a:p>
            <a:pPr lvl="2"/>
            <a:r>
              <a:rPr lang="en-US" sz="1600" dirty="0" smtClean="0"/>
              <a:t>0.4 tons additional borated polyethylene</a:t>
            </a:r>
          </a:p>
          <a:p>
            <a:pPr lvl="1"/>
            <a:r>
              <a:rPr lang="en-US" sz="1600" dirty="0" smtClean="0"/>
              <a:t>Introduce </a:t>
            </a:r>
            <a:r>
              <a:rPr lang="en-US" sz="1600" dirty="0" err="1" smtClean="0"/>
              <a:t>TSdA</a:t>
            </a:r>
            <a:endParaRPr lang="en-US" sz="1600" dirty="0" smtClean="0"/>
          </a:p>
          <a:p>
            <a:r>
              <a:rPr lang="en-US" dirty="0"/>
              <a:t>WBS 5.5 </a:t>
            </a:r>
            <a:r>
              <a:rPr lang="en-US" dirty="0" err="1"/>
              <a:t>Muon</a:t>
            </a:r>
            <a:r>
              <a:rPr lang="en-US" dirty="0"/>
              <a:t> Stopping Target</a:t>
            </a:r>
          </a:p>
          <a:p>
            <a:pPr lvl="1"/>
            <a:r>
              <a:rPr lang="en-US" sz="1600" dirty="0" smtClean="0"/>
              <a:t>Outer </a:t>
            </a:r>
            <a:r>
              <a:rPr lang="en-US" sz="1600" dirty="0"/>
              <a:t>Proton Absorber surrounds </a:t>
            </a:r>
            <a:r>
              <a:rPr lang="en-US" sz="1600" dirty="0" err="1"/>
              <a:t>Muon</a:t>
            </a:r>
            <a:r>
              <a:rPr lang="en-US" sz="1600" dirty="0"/>
              <a:t> Stopping Target complicating </a:t>
            </a:r>
            <a:r>
              <a:rPr lang="en-US" sz="1600" dirty="0" smtClean="0"/>
              <a:t>support</a:t>
            </a:r>
          </a:p>
          <a:p>
            <a:pPr lvl="1"/>
            <a:r>
              <a:rPr lang="en-US" sz="1600" dirty="0"/>
              <a:t>Prototyping to refine target support </a:t>
            </a:r>
            <a:r>
              <a:rPr lang="en-US" sz="1600" dirty="0" smtClean="0"/>
              <a:t>material</a:t>
            </a:r>
            <a:endParaRPr lang="en-US" sz="1600" dirty="0"/>
          </a:p>
          <a:p>
            <a:r>
              <a:rPr lang="en-US" dirty="0"/>
              <a:t>WBS 5.6 </a:t>
            </a:r>
            <a:r>
              <a:rPr lang="en-US" dirty="0" err="1"/>
              <a:t>Muon</a:t>
            </a:r>
            <a:r>
              <a:rPr lang="en-US" dirty="0"/>
              <a:t> Stopping Target Monitor</a:t>
            </a:r>
          </a:p>
          <a:p>
            <a:pPr lvl="1"/>
            <a:r>
              <a:rPr lang="en-US" sz="1600" dirty="0"/>
              <a:t>Switch to delay gamma signal</a:t>
            </a:r>
          </a:p>
          <a:p>
            <a:pPr lvl="1"/>
            <a:r>
              <a:rPr lang="en-US" sz="1600" dirty="0"/>
              <a:t>Introduce beam </a:t>
            </a:r>
            <a:r>
              <a:rPr lang="en-US" sz="1600" dirty="0" smtClean="0"/>
              <a:t>shutter</a:t>
            </a:r>
            <a:endParaRPr lang="en-US" dirty="0" smtClean="0"/>
          </a:p>
          <a:p>
            <a:r>
              <a:rPr lang="en-US" dirty="0" smtClean="0"/>
              <a:t>WBS 5.8 </a:t>
            </a:r>
            <a:r>
              <a:rPr lang="en-US" dirty="0" err="1" smtClean="0"/>
              <a:t>Muon</a:t>
            </a:r>
            <a:r>
              <a:rPr lang="en-US" dirty="0" smtClean="0"/>
              <a:t> Beam Stop</a:t>
            </a:r>
          </a:p>
          <a:p>
            <a:pPr lvl="1"/>
            <a:r>
              <a:rPr lang="en-US" sz="1600" dirty="0" smtClean="0"/>
              <a:t>Optimizing design to enhance performance</a:t>
            </a:r>
          </a:p>
          <a:p>
            <a:pPr lvl="1"/>
            <a:r>
              <a:rPr lang="en-US" sz="1600" dirty="0" smtClean="0"/>
              <a:t>Support of downstream end transferred from rails to enclosure</a:t>
            </a:r>
          </a:p>
          <a:p>
            <a:pPr lvl="2"/>
            <a:r>
              <a:rPr lang="en-US" sz="1600" dirty="0" smtClean="0"/>
              <a:t>Reduces number of individual external stands required in detector support and installation system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10/21/14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G. Ginther 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687" y="1658448"/>
            <a:ext cx="2312714" cy="1589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64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Improvements since CD-1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WBS 5.10 Detector Support and Installation </a:t>
            </a:r>
            <a:r>
              <a:rPr lang="en-US" sz="2000" dirty="0" smtClean="0"/>
              <a:t>System</a:t>
            </a:r>
          </a:p>
          <a:p>
            <a:pPr lvl="1"/>
            <a:r>
              <a:rPr lang="en-US" sz="2000" dirty="0"/>
              <a:t>Develop 2</a:t>
            </a:r>
            <a:r>
              <a:rPr lang="en-US" sz="2000" baseline="30000" dirty="0"/>
              <a:t>nd</a:t>
            </a:r>
            <a:r>
              <a:rPr lang="en-US" sz="2000" dirty="0"/>
              <a:t> tier bars in rail alignment </a:t>
            </a:r>
            <a:r>
              <a:rPr lang="en-US" sz="2000" dirty="0" smtClean="0"/>
              <a:t>system </a:t>
            </a:r>
            <a:r>
              <a:rPr lang="en-US" sz="2000" dirty="0" smtClean="0">
                <a:solidFill>
                  <a:srgbClr val="FF0000"/>
                </a:solidFill>
              </a:rPr>
              <a:t>*</a:t>
            </a:r>
            <a:endParaRPr lang="en-US" sz="2000" dirty="0">
              <a:solidFill>
                <a:srgbClr val="FF0000"/>
              </a:solidFill>
            </a:endParaRPr>
          </a:p>
          <a:p>
            <a:pPr lvl="2"/>
            <a:r>
              <a:rPr lang="en-US" sz="1600" dirty="0"/>
              <a:t>Based upon experience with rail system </a:t>
            </a:r>
            <a:r>
              <a:rPr lang="en-US" sz="1600" dirty="0" smtClean="0"/>
              <a:t>mock-up</a:t>
            </a:r>
          </a:p>
          <a:p>
            <a:pPr lvl="1"/>
            <a:r>
              <a:rPr lang="en-US" sz="2000" dirty="0" smtClean="0"/>
              <a:t>Refined </a:t>
            </a:r>
            <a:r>
              <a:rPr lang="en-US" sz="2000" dirty="0"/>
              <a:t>external rail supports </a:t>
            </a:r>
            <a:r>
              <a:rPr lang="en-US" sz="2000" dirty="0" smtClean="0"/>
              <a:t>design</a:t>
            </a:r>
            <a:endParaRPr lang="en-US" sz="2000" dirty="0"/>
          </a:p>
          <a:p>
            <a:pPr lvl="2"/>
            <a:r>
              <a:rPr lang="en-US" sz="1600" dirty="0" smtClean="0"/>
              <a:t>Fewer </a:t>
            </a:r>
            <a:r>
              <a:rPr lang="en-US" sz="1600" dirty="0"/>
              <a:t>individual stands should reduce installation/alignment </a:t>
            </a:r>
            <a:r>
              <a:rPr lang="en-US" sz="1600" dirty="0" smtClean="0"/>
              <a:t>time </a:t>
            </a:r>
            <a:r>
              <a:rPr lang="en-US" sz="1600" dirty="0" smtClean="0">
                <a:solidFill>
                  <a:srgbClr val="FF0000"/>
                </a:solidFill>
              </a:rPr>
              <a:t>*</a:t>
            </a:r>
            <a:endParaRPr lang="en-US" sz="1600" dirty="0">
              <a:solidFill>
                <a:srgbClr val="FF0000"/>
              </a:solidFill>
            </a:endParaRPr>
          </a:p>
          <a:p>
            <a:pPr lvl="2"/>
            <a:r>
              <a:rPr lang="en-US" sz="1600" dirty="0"/>
              <a:t>Reduced footprint </a:t>
            </a:r>
            <a:r>
              <a:rPr lang="en-US" sz="1600" dirty="0" smtClean="0"/>
              <a:t>will allow </a:t>
            </a:r>
            <a:r>
              <a:rPr lang="en-US" sz="1600" dirty="0"/>
              <a:t>better access to detector </a:t>
            </a:r>
            <a:r>
              <a:rPr lang="en-US" sz="1600" dirty="0" smtClean="0"/>
              <a:t>train                                           but requires additional floor track plates </a:t>
            </a:r>
            <a:r>
              <a:rPr lang="en-US" sz="1600" dirty="0" smtClean="0">
                <a:solidFill>
                  <a:srgbClr val="FF0000"/>
                </a:solidFill>
              </a:rPr>
              <a:t>*</a:t>
            </a:r>
          </a:p>
          <a:p>
            <a:pPr lvl="1"/>
            <a:r>
              <a:rPr lang="en-US" sz="2000" dirty="0" smtClean="0"/>
              <a:t>Preliminary design of detector support adjustment mechanism </a:t>
            </a:r>
          </a:p>
          <a:p>
            <a:pPr lvl="1"/>
            <a:r>
              <a:rPr lang="en-US" sz="2000" dirty="0"/>
              <a:t>Include bore heaters </a:t>
            </a:r>
            <a:r>
              <a:rPr lang="en-US" sz="2000" dirty="0" smtClean="0"/>
              <a:t>and associated instrumentation </a:t>
            </a:r>
            <a:r>
              <a:rPr lang="en-US" sz="2000" dirty="0"/>
              <a:t>to reduce temperature variation inside warm bore</a:t>
            </a:r>
          </a:p>
          <a:p>
            <a:pPr lvl="1"/>
            <a:r>
              <a:rPr lang="en-US" sz="2000" dirty="0"/>
              <a:t>Revisit tolerance specifications for positioning of detector elements to optimize </a:t>
            </a:r>
            <a:r>
              <a:rPr lang="en-US" sz="2000" dirty="0" smtClean="0"/>
              <a:t>cost/performance </a:t>
            </a:r>
            <a:r>
              <a:rPr lang="en-US" sz="2000" dirty="0" smtClean="0">
                <a:solidFill>
                  <a:srgbClr val="FF0000"/>
                </a:solidFill>
              </a:rPr>
              <a:t>*</a:t>
            </a:r>
          </a:p>
          <a:p>
            <a:r>
              <a:rPr lang="en-US" sz="2000" dirty="0" smtClean="0"/>
              <a:t>WBS 5.11 </a:t>
            </a:r>
            <a:r>
              <a:rPr lang="en-US" sz="2000" dirty="0" err="1" smtClean="0"/>
              <a:t>Muon</a:t>
            </a:r>
            <a:r>
              <a:rPr lang="en-US" sz="2000" dirty="0" smtClean="0"/>
              <a:t> </a:t>
            </a:r>
            <a:r>
              <a:rPr lang="en-US" sz="2000" dirty="0" err="1" smtClean="0"/>
              <a:t>Beamline</a:t>
            </a:r>
            <a:r>
              <a:rPr lang="en-US" sz="2000" dirty="0" smtClean="0"/>
              <a:t> Integration</a:t>
            </a:r>
          </a:p>
          <a:p>
            <a:pPr lvl="1"/>
            <a:r>
              <a:rPr lang="en-US" sz="2000" dirty="0" smtClean="0"/>
              <a:t>Substantial development of installation sequence</a:t>
            </a:r>
          </a:p>
          <a:p>
            <a:pPr lvl="1"/>
            <a:r>
              <a:rPr lang="en-US" sz="2000" dirty="0" smtClean="0"/>
              <a:t>Introduce hydrostatic levels  </a:t>
            </a:r>
            <a:r>
              <a:rPr lang="en-US" sz="2000" dirty="0" smtClean="0">
                <a:solidFill>
                  <a:srgbClr val="FF0000"/>
                </a:solidFill>
              </a:rPr>
              <a:t>*</a:t>
            </a:r>
          </a:p>
          <a:p>
            <a:r>
              <a:rPr lang="en-US" sz="1000" dirty="0" smtClean="0"/>
              <a:t>Note </a:t>
            </a:r>
            <a:r>
              <a:rPr lang="en-US" sz="1000" dirty="0" smtClean="0">
                <a:solidFill>
                  <a:srgbClr val="FF0000"/>
                </a:solidFill>
              </a:rPr>
              <a:t>*</a:t>
            </a:r>
            <a:r>
              <a:rPr lang="en-US" sz="1000" dirty="0" smtClean="0"/>
              <a:t>  that several of these items might also be considered as examples of value engineering</a:t>
            </a:r>
            <a:endParaRPr lang="en-US" sz="1000" dirty="0"/>
          </a:p>
          <a:p>
            <a:pPr lvl="1"/>
            <a:endParaRPr lang="en-US" sz="2000" dirty="0"/>
          </a:p>
          <a:p>
            <a:pPr lvl="1"/>
            <a:endParaRPr lang="en-US" sz="1400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10/21/14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G. Ginther 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254" y="73955"/>
            <a:ext cx="2949012" cy="28889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186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L2 Manager’s Previous </a:t>
            </a:r>
            <a:r>
              <a:rPr lang="en-US" dirty="0"/>
              <a:t>E</a:t>
            </a:r>
            <a:r>
              <a:rPr lang="en-US" dirty="0" smtClean="0"/>
              <a:t>xperience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09696"/>
            <a:ext cx="8672513" cy="4987867"/>
          </a:xfrm>
        </p:spPr>
        <p:txBody>
          <a:bodyPr/>
          <a:lstStyle/>
          <a:p>
            <a:r>
              <a:rPr lang="en-US" sz="1600" dirty="0" smtClean="0"/>
              <a:t>Participated in a </a:t>
            </a:r>
            <a:r>
              <a:rPr lang="en-US" sz="1600" dirty="0" err="1" smtClean="0"/>
              <a:t>Fermilab</a:t>
            </a:r>
            <a:r>
              <a:rPr lang="en-US" sz="1600" dirty="0" smtClean="0"/>
              <a:t> prompt </a:t>
            </a:r>
            <a:r>
              <a:rPr lang="en-US" sz="1600" dirty="0" err="1" smtClean="0"/>
              <a:t>muon</a:t>
            </a:r>
            <a:r>
              <a:rPr lang="en-US" sz="1600" dirty="0" smtClean="0"/>
              <a:t> triggered charm search (1979-1985)</a:t>
            </a:r>
          </a:p>
          <a:p>
            <a:r>
              <a:rPr lang="en-US" sz="1600" dirty="0" smtClean="0"/>
              <a:t>Participated in assembly, operation and commissioning of the </a:t>
            </a:r>
            <a:r>
              <a:rPr lang="en-US" sz="1600" dirty="0" err="1" smtClean="0"/>
              <a:t>Fermilab</a:t>
            </a:r>
            <a:r>
              <a:rPr lang="en-US" sz="1600" dirty="0" smtClean="0"/>
              <a:t> E706 electromagnetic liquid argon calorimeter (1985-1988)</a:t>
            </a:r>
          </a:p>
          <a:p>
            <a:r>
              <a:rPr lang="en-US" sz="1600" dirty="0" smtClean="0"/>
              <a:t>Physicist-in-charge for </a:t>
            </a:r>
            <a:r>
              <a:rPr lang="en-US" sz="1600" dirty="0" err="1" smtClean="0"/>
              <a:t>Fermilab</a:t>
            </a:r>
            <a:r>
              <a:rPr lang="en-US" sz="1600" dirty="0" smtClean="0"/>
              <a:t> fixed target experiment E706 from 1988 through completion</a:t>
            </a:r>
          </a:p>
          <a:p>
            <a:r>
              <a:rPr lang="en-US" sz="1600" dirty="0" smtClean="0"/>
              <a:t>Physicist-in-charge for the SSC GEM </a:t>
            </a:r>
            <a:r>
              <a:rPr lang="en-US" sz="1600" dirty="0" err="1" smtClean="0"/>
              <a:t>Fermilab</a:t>
            </a:r>
            <a:r>
              <a:rPr lang="en-US" sz="1600" dirty="0" smtClean="0"/>
              <a:t> test beam program (1993)</a:t>
            </a:r>
          </a:p>
          <a:p>
            <a:pPr lvl="1"/>
            <a:r>
              <a:rPr lang="en-US" sz="1200" dirty="0" smtClean="0"/>
              <a:t>Planned decommissioning of Meson West Spectrometer in anticipation of re-purposing </a:t>
            </a:r>
            <a:r>
              <a:rPr lang="en-US" sz="1200" dirty="0" err="1" smtClean="0"/>
              <a:t>beamline</a:t>
            </a:r>
            <a:r>
              <a:rPr lang="en-US" sz="1200" dirty="0" smtClean="0"/>
              <a:t> to serve as a GEM </a:t>
            </a:r>
            <a:r>
              <a:rPr lang="en-US" sz="1200" dirty="0" smtClean="0">
                <a:solidFill>
                  <a:schemeClr val="tx1"/>
                </a:solidFill>
              </a:rPr>
              <a:t>test beam and preliminary planning of the test beam installation and operation 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Level 4 for the </a:t>
            </a:r>
            <a:r>
              <a:rPr lang="en-US" sz="1600" dirty="0">
                <a:solidFill>
                  <a:schemeClr val="tx1"/>
                </a:solidFill>
              </a:rPr>
              <a:t>DØ</a:t>
            </a:r>
            <a:r>
              <a:rPr lang="en-US" sz="1600" dirty="0" smtClean="0">
                <a:solidFill>
                  <a:schemeClr val="tx1"/>
                </a:solidFill>
              </a:rPr>
              <a:t> Run II Fiber Tracker VLPC cassettes (1997-2001)</a:t>
            </a:r>
          </a:p>
          <a:p>
            <a:pPr lvl="1"/>
            <a:r>
              <a:rPr lang="en-US" sz="1200" dirty="0" smtClean="0">
                <a:solidFill>
                  <a:schemeClr val="tx1"/>
                </a:solidFill>
              </a:rPr>
              <a:t>100000 channels, 5M$ M&amp;S and team of ~10 people including engineer, techs, post doc and grad students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Managed </a:t>
            </a:r>
            <a:r>
              <a:rPr lang="en-US" sz="1600" dirty="0">
                <a:solidFill>
                  <a:schemeClr val="tx1"/>
                </a:solidFill>
              </a:rPr>
              <a:t>the CMS HCAL Motion Table </a:t>
            </a:r>
            <a:r>
              <a:rPr lang="en-US" sz="1600" dirty="0" smtClean="0">
                <a:solidFill>
                  <a:schemeClr val="tx1"/>
                </a:solidFill>
              </a:rPr>
              <a:t>fabrication </a:t>
            </a:r>
            <a:r>
              <a:rPr lang="en-US" sz="1600" dirty="0">
                <a:solidFill>
                  <a:schemeClr val="tx1"/>
                </a:solidFill>
              </a:rPr>
              <a:t>the H2 </a:t>
            </a:r>
            <a:r>
              <a:rPr lang="en-US" sz="1600" dirty="0" err="1" smtClean="0">
                <a:solidFill>
                  <a:schemeClr val="tx1"/>
                </a:solidFill>
              </a:rPr>
              <a:t>beamline</a:t>
            </a:r>
            <a:r>
              <a:rPr lang="en-US" sz="1600" dirty="0" smtClean="0">
                <a:solidFill>
                  <a:schemeClr val="tx1"/>
                </a:solidFill>
              </a:rPr>
              <a:t> at CERN (1997-1999)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Coordinated commissioning and operation of the </a:t>
            </a:r>
            <a:r>
              <a:rPr lang="en-US" sz="1600" dirty="0">
                <a:solidFill>
                  <a:schemeClr val="tx1"/>
                </a:solidFill>
              </a:rPr>
              <a:t>DØ </a:t>
            </a:r>
            <a:r>
              <a:rPr lang="en-US" sz="1600" dirty="0" smtClean="0">
                <a:solidFill>
                  <a:schemeClr val="tx1"/>
                </a:solidFill>
              </a:rPr>
              <a:t> fiber tracker </a:t>
            </a:r>
            <a:r>
              <a:rPr lang="en-US" sz="800" dirty="0" smtClean="0">
                <a:solidFill>
                  <a:schemeClr val="tx1"/>
                </a:solidFill>
              </a:rPr>
              <a:t>and </a:t>
            </a:r>
            <a:r>
              <a:rPr lang="en-US" sz="800" dirty="0" err="1" smtClean="0">
                <a:solidFill>
                  <a:schemeClr val="tx1"/>
                </a:solidFill>
              </a:rPr>
              <a:t>preshower</a:t>
            </a:r>
            <a:r>
              <a:rPr lang="en-US" sz="800" dirty="0" smtClean="0">
                <a:solidFill>
                  <a:schemeClr val="tx1"/>
                </a:solidFill>
              </a:rPr>
              <a:t> detectors </a:t>
            </a:r>
            <a:r>
              <a:rPr lang="en-US" sz="1600" dirty="0" smtClean="0">
                <a:solidFill>
                  <a:schemeClr val="tx1"/>
                </a:solidFill>
              </a:rPr>
              <a:t>(2001-2003)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Level 2 co-manager for </a:t>
            </a:r>
            <a:r>
              <a:rPr lang="en-US" sz="1600" dirty="0"/>
              <a:t>DØ</a:t>
            </a:r>
            <a:r>
              <a:rPr lang="en-US" sz="1600" dirty="0" smtClean="0"/>
              <a:t> Run </a:t>
            </a:r>
            <a:r>
              <a:rPr lang="en-US" sz="1600" dirty="0" err="1" smtClean="0"/>
              <a:t>IIb</a:t>
            </a:r>
            <a:r>
              <a:rPr lang="en-US" sz="1600" dirty="0" smtClean="0"/>
              <a:t> silicon tracker upgrade 2003 through project termination</a:t>
            </a:r>
          </a:p>
          <a:p>
            <a:pPr lvl="1"/>
            <a:r>
              <a:rPr lang="en-US" sz="1200" dirty="0" smtClean="0"/>
              <a:t>Assisted in converting the successful R&amp;D into the Run </a:t>
            </a:r>
            <a:r>
              <a:rPr lang="en-US" sz="1200" dirty="0" err="1" smtClean="0"/>
              <a:t>IIb</a:t>
            </a:r>
            <a:r>
              <a:rPr lang="en-US" sz="1200" dirty="0" smtClean="0"/>
              <a:t> Layer 0 project </a:t>
            </a:r>
          </a:p>
          <a:p>
            <a:r>
              <a:rPr lang="en-US" sz="1600" dirty="0"/>
              <a:t>DØ </a:t>
            </a:r>
            <a:r>
              <a:rPr lang="en-US" sz="1600" dirty="0" smtClean="0"/>
              <a:t>Technical Integration Coordinator since 2004</a:t>
            </a:r>
          </a:p>
          <a:p>
            <a:pPr lvl="1"/>
            <a:r>
              <a:rPr lang="en-US" sz="1200" dirty="0" smtClean="0"/>
              <a:t>Oversight of detector operations and data quality</a:t>
            </a:r>
          </a:p>
          <a:p>
            <a:pPr lvl="1"/>
            <a:r>
              <a:rPr lang="en-US" sz="1200" dirty="0" smtClean="0"/>
              <a:t>Scheduled and coordinated shutdown activities, installation and commissioning of </a:t>
            </a:r>
            <a:r>
              <a:rPr lang="en-US" sz="1200" dirty="0"/>
              <a:t>DØ</a:t>
            </a:r>
            <a:r>
              <a:rPr lang="en-US" sz="1200" dirty="0" smtClean="0"/>
              <a:t> Run </a:t>
            </a:r>
            <a:r>
              <a:rPr lang="en-US" sz="1200" dirty="0" err="1" smtClean="0"/>
              <a:t>IIb</a:t>
            </a:r>
            <a:r>
              <a:rPr lang="en-US" sz="1200" dirty="0" smtClean="0"/>
              <a:t> Upgrade project</a:t>
            </a:r>
          </a:p>
          <a:p>
            <a:r>
              <a:rPr lang="en-US" sz="1600" dirty="0" smtClean="0"/>
              <a:t>Particle </a:t>
            </a:r>
            <a:r>
              <a:rPr lang="en-US" sz="1600" dirty="0"/>
              <a:t>Physics Division DØ </a:t>
            </a:r>
            <a:r>
              <a:rPr lang="en-US" sz="1600" dirty="0" smtClean="0"/>
              <a:t>Experiment Department Head (2007-2012) </a:t>
            </a:r>
          </a:p>
          <a:p>
            <a:pPr lvl="1"/>
            <a:r>
              <a:rPr lang="en-US" sz="1200" dirty="0" smtClean="0"/>
              <a:t>~40 department personnel in addition to technical support team</a:t>
            </a:r>
            <a:endParaRPr lang="en-US" dirty="0"/>
          </a:p>
          <a:p>
            <a:pPr lvl="1"/>
            <a:r>
              <a:rPr lang="en-US" sz="1200" dirty="0"/>
              <a:t>M</a:t>
            </a:r>
            <a:r>
              <a:rPr lang="en-US" sz="1200" dirty="0" smtClean="0"/>
              <a:t>anaged </a:t>
            </a:r>
            <a:r>
              <a:rPr lang="en-US" sz="1200" dirty="0"/>
              <a:t>department resources and facilities in support of the DØ experiment, the professional growth of the department staff, and other lab priorities as appropriate</a:t>
            </a:r>
            <a:endParaRPr lang="en-US" sz="1200" dirty="0" smtClean="0"/>
          </a:p>
          <a:p>
            <a:r>
              <a:rPr lang="en-US" sz="1600" dirty="0" smtClean="0">
                <a:solidFill>
                  <a:schemeClr val="tx1"/>
                </a:solidFill>
              </a:rPr>
              <a:t>Currently serving as a Guest Scientist in the Technical Division (2012-2015)</a:t>
            </a:r>
            <a:endParaRPr lang="en-US" sz="16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10/21/14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G. </a:t>
            </a:r>
            <a:r>
              <a:rPr lang="en-US" dirty="0" err="1" smtClean="0"/>
              <a:t>Ginther</a:t>
            </a:r>
            <a:r>
              <a:rPr lang="en-US" dirty="0" smtClean="0"/>
              <a:t> 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10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 </a:t>
            </a:r>
            <a:r>
              <a:rPr lang="en-US" dirty="0" smtClean="0"/>
              <a:t>Engineering since </a:t>
            </a:r>
            <a:r>
              <a:rPr lang="en-US" dirty="0"/>
              <a:t>CD-1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Diffusion pumps instead of </a:t>
            </a:r>
            <a:r>
              <a:rPr lang="en-US" sz="2000" dirty="0" err="1" smtClean="0"/>
              <a:t>cryo</a:t>
            </a:r>
            <a:r>
              <a:rPr lang="en-US" sz="2000" dirty="0" smtClean="0"/>
              <a:t> pumps</a:t>
            </a:r>
          </a:p>
          <a:p>
            <a:r>
              <a:rPr lang="en-US" sz="2000" dirty="0" smtClean="0"/>
              <a:t>Instrumentation/ports to verify COL3u and COL3d orientation</a:t>
            </a:r>
          </a:p>
          <a:p>
            <a:r>
              <a:rPr lang="en-US" sz="2000" dirty="0" smtClean="0"/>
              <a:t>Shielding related optimizations</a:t>
            </a:r>
          </a:p>
          <a:p>
            <a:pPr lvl="1"/>
            <a:r>
              <a:rPr lang="en-US" sz="1800" dirty="0" smtClean="0"/>
              <a:t>Investigate less expensive shielding materials</a:t>
            </a:r>
          </a:p>
          <a:p>
            <a:pPr lvl="2"/>
            <a:r>
              <a:rPr lang="en-US" sz="1600" dirty="0" smtClean="0"/>
              <a:t>Employ high density concrete instead of copper or stainless steel</a:t>
            </a:r>
          </a:p>
          <a:p>
            <a:pPr lvl="2"/>
            <a:r>
              <a:rPr lang="en-US" sz="1600" dirty="0" smtClean="0"/>
              <a:t>Increase concrete thickness instead of higher density concrete</a:t>
            </a:r>
          </a:p>
          <a:p>
            <a:pPr lvl="1"/>
            <a:r>
              <a:rPr lang="en-US" sz="1800" dirty="0" smtClean="0"/>
              <a:t>Eliminate stainless steel frame from DS cave</a:t>
            </a:r>
          </a:p>
          <a:p>
            <a:pPr lvl="1"/>
            <a:r>
              <a:rPr lang="en-US" sz="1800" dirty="0" smtClean="0"/>
              <a:t>Plan to cast PS external shielding </a:t>
            </a:r>
          </a:p>
          <a:p>
            <a:pPr lvl="1"/>
            <a:r>
              <a:rPr lang="en-US" sz="1800" dirty="0" smtClean="0"/>
              <a:t>Plan for multiple </a:t>
            </a:r>
            <a:r>
              <a:rPr lang="en-US" sz="1800" dirty="0"/>
              <a:t>u</a:t>
            </a:r>
            <a:r>
              <a:rPr lang="en-US" sz="1800" dirty="0" smtClean="0"/>
              <a:t>se of same hydraulic system </a:t>
            </a:r>
          </a:p>
          <a:p>
            <a:r>
              <a:rPr lang="en-US" sz="2000" dirty="0" smtClean="0"/>
              <a:t>Influence civil construction plans</a:t>
            </a:r>
          </a:p>
          <a:p>
            <a:pPr lvl="1"/>
            <a:r>
              <a:rPr lang="en-US" sz="1800" dirty="0" smtClean="0"/>
              <a:t>Optimize installation crane coverage, hatch </a:t>
            </a:r>
            <a:r>
              <a:rPr lang="en-US" sz="1800" dirty="0"/>
              <a:t>size and </a:t>
            </a:r>
            <a:r>
              <a:rPr lang="en-US" sz="1800" dirty="0" smtClean="0"/>
              <a:t>locations to streamline shielding installation process (where possible)</a:t>
            </a:r>
          </a:p>
          <a:p>
            <a:pPr lvl="1"/>
            <a:r>
              <a:rPr lang="en-US" sz="1800" dirty="0"/>
              <a:t>Floor track plates and </a:t>
            </a:r>
            <a:r>
              <a:rPr lang="en-US" sz="1800" dirty="0" smtClean="0"/>
              <a:t>trenches</a:t>
            </a:r>
          </a:p>
          <a:p>
            <a:pPr lvl="1"/>
            <a:r>
              <a:rPr lang="en-US" sz="1800" dirty="0" smtClean="0"/>
              <a:t>Plan for staging area for shielding</a:t>
            </a:r>
          </a:p>
          <a:p>
            <a:pPr lvl="1"/>
            <a:r>
              <a:rPr lang="en-US" sz="1800" dirty="0" smtClean="0"/>
              <a:t>Increase floor space to facilitate equipment staging</a:t>
            </a:r>
          </a:p>
          <a:p>
            <a:pPr lvl="1"/>
            <a:r>
              <a:rPr lang="en-US" sz="1800" dirty="0" smtClean="0"/>
              <a:t>Routing of services in the building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10/21/14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G. Ginther 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763" y="0"/>
            <a:ext cx="2565123" cy="1579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6821" y="2743202"/>
            <a:ext cx="1975304" cy="152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49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Downselects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Explored and eliminated poly liner within TS warm bore</a:t>
            </a:r>
          </a:p>
          <a:p>
            <a:r>
              <a:rPr lang="en-US" dirty="0" smtClean="0"/>
              <a:t>Confirmed copper as the material of choice for COL3</a:t>
            </a:r>
          </a:p>
          <a:p>
            <a:r>
              <a:rPr lang="en-US" dirty="0" smtClean="0"/>
              <a:t>Confirmed poly as the material of choice for COL5</a:t>
            </a:r>
          </a:p>
          <a:p>
            <a:r>
              <a:rPr lang="en-US" dirty="0" smtClean="0"/>
              <a:t>Explored and eliminated inner neutron absorbers (from DS bore)</a:t>
            </a:r>
          </a:p>
          <a:p>
            <a:r>
              <a:rPr lang="en-US" dirty="0" smtClean="0"/>
              <a:t>Inner proton absorber</a:t>
            </a:r>
          </a:p>
          <a:p>
            <a:pPr lvl="1"/>
            <a:r>
              <a:rPr lang="en-US" dirty="0"/>
              <a:t>F</a:t>
            </a:r>
            <a:r>
              <a:rPr lang="en-US" dirty="0" smtClean="0"/>
              <a:t>rustum selected over blade configuration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Explored many different shielding configurations and identified one that addresses detector performance requirements </a:t>
            </a:r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10/21/14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G. Ginther 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561" y="2798672"/>
            <a:ext cx="2372839" cy="1892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165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253694" y="1043694"/>
            <a:ext cx="4489631" cy="4994275"/>
          </a:xfrm>
        </p:spPr>
        <p:txBody>
          <a:bodyPr/>
          <a:lstStyle/>
          <a:p>
            <a:r>
              <a:rPr lang="en-US" sz="2000" dirty="0"/>
              <a:t>Many </a:t>
            </a:r>
            <a:r>
              <a:rPr lang="en-US" sz="2000" dirty="0" err="1"/>
              <a:t>muon</a:t>
            </a:r>
            <a:r>
              <a:rPr lang="en-US" sz="2000" dirty="0"/>
              <a:t> </a:t>
            </a:r>
            <a:r>
              <a:rPr lang="en-US" sz="2000" dirty="0" err="1"/>
              <a:t>beamline</a:t>
            </a:r>
            <a:r>
              <a:rPr lang="en-US" sz="2000" dirty="0"/>
              <a:t> deliverables are particularly sensitive to and dependent upon interfaces with most other subsystems</a:t>
            </a:r>
          </a:p>
          <a:p>
            <a:pPr lvl="1"/>
            <a:r>
              <a:rPr lang="en-US" sz="1800" dirty="0" smtClean="0"/>
              <a:t>Based upon current gas load and pumping configuration, anticipate after 10 hours</a:t>
            </a:r>
          </a:p>
          <a:p>
            <a:pPr lvl="2"/>
            <a:r>
              <a:rPr lang="en-US" sz="1600" dirty="0" err="1" smtClean="0"/>
              <a:t>PS+TSu</a:t>
            </a:r>
            <a:r>
              <a:rPr lang="en-US" sz="1600" dirty="0" smtClean="0"/>
              <a:t> pressure  5x10</a:t>
            </a:r>
            <a:r>
              <a:rPr lang="en-US" sz="1600" baseline="30000" dirty="0" smtClean="0"/>
              <a:t>-5</a:t>
            </a:r>
            <a:r>
              <a:rPr lang="en-US" sz="1600" dirty="0" smtClean="0"/>
              <a:t> </a:t>
            </a:r>
            <a:r>
              <a:rPr lang="en-US" sz="1600" dirty="0" err="1" smtClean="0"/>
              <a:t>torr</a:t>
            </a:r>
            <a:endParaRPr lang="en-US" sz="1600" dirty="0" smtClean="0"/>
          </a:p>
          <a:p>
            <a:pPr lvl="2"/>
            <a:r>
              <a:rPr lang="en-US" sz="1600" dirty="0" err="1" smtClean="0"/>
              <a:t>TSd+DS</a:t>
            </a:r>
            <a:r>
              <a:rPr lang="en-US" sz="1600" dirty="0" smtClean="0"/>
              <a:t> pressure  6x10</a:t>
            </a:r>
            <a:r>
              <a:rPr lang="en-US" sz="1600" baseline="30000" dirty="0" smtClean="0"/>
              <a:t>-4</a:t>
            </a:r>
            <a:r>
              <a:rPr lang="en-US" sz="1600" dirty="0" smtClean="0"/>
              <a:t> </a:t>
            </a:r>
            <a:r>
              <a:rPr lang="en-US" sz="1600" dirty="0" err="1" smtClean="0"/>
              <a:t>torr</a:t>
            </a:r>
            <a:endParaRPr lang="en-US" sz="1600" dirty="0" smtClean="0"/>
          </a:p>
          <a:p>
            <a:pPr lvl="2"/>
            <a:r>
              <a:rPr lang="en-US" sz="1600" dirty="0" smtClean="0"/>
              <a:t>Once outgassing becomes negligible the pressures satisfy the requirements</a:t>
            </a:r>
            <a:endParaRPr lang="en-US" sz="1600" dirty="0"/>
          </a:p>
          <a:p>
            <a:pPr lvl="1"/>
            <a:r>
              <a:rPr lang="en-US" sz="1800" dirty="0" smtClean="0"/>
              <a:t>See the CRV presentation in particular for a summary of the current performance of the external shielding</a:t>
            </a: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</a:t>
            </a:r>
            <a:r>
              <a:rPr lang="en-US" dirty="0" err="1" smtClean="0"/>
              <a:t>Beamline</a:t>
            </a:r>
            <a:r>
              <a:rPr lang="en-US" dirty="0" smtClean="0"/>
              <a:t> Vacuum and Shielding Performance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10/21/14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G. Ginther 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325" y="878045"/>
            <a:ext cx="4409576" cy="5159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955107" y="5907164"/>
            <a:ext cx="30088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D. Brown  Mu2e </a:t>
            </a:r>
            <a:r>
              <a:rPr lang="en-US" sz="1100" dirty="0" err="1" smtClean="0"/>
              <a:t>docdb</a:t>
            </a:r>
            <a:r>
              <a:rPr lang="en-US" sz="1100" dirty="0" smtClean="0"/>
              <a:t> 3479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72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5"/>
          </p:nvPr>
        </p:nvSpPr>
        <p:spPr>
          <a:xfrm>
            <a:off x="228600" y="4180120"/>
            <a:ext cx="4240017" cy="1677054"/>
          </a:xfrm>
        </p:spPr>
        <p:txBody>
          <a:bodyPr/>
          <a:lstStyle/>
          <a:p>
            <a:r>
              <a:rPr lang="en-US" sz="1400" dirty="0" smtClean="0"/>
              <a:t>Studies at rail system mockup indicate that position measurements are reproducible </a:t>
            </a:r>
            <a:r>
              <a:rPr lang="en-US" sz="1400" smtClean="0"/>
              <a:t>to within </a:t>
            </a:r>
            <a:r>
              <a:rPr lang="en-US" sz="1400" dirty="0" smtClean="0"/>
              <a:t>±25</a:t>
            </a:r>
            <a:r>
              <a:rPr lang="en-US" sz="1400" dirty="0" smtClean="0">
                <a:latin typeface="Symbol" pitchFamily="18" charset="2"/>
              </a:rPr>
              <a:t>m</a:t>
            </a:r>
            <a:r>
              <a:rPr lang="en-US" sz="1400" dirty="0" smtClean="0"/>
              <a:t>m at seven meters from the laser tracker as measured via the laser tracker </a:t>
            </a:r>
          </a:p>
          <a:p>
            <a:r>
              <a:rPr lang="en-US" sz="1400" dirty="0" smtClean="0"/>
              <a:t>Reproducibility degrades as a function of distance from the laser tracker.</a:t>
            </a:r>
          </a:p>
          <a:p>
            <a:r>
              <a:rPr lang="en-US" sz="1400" dirty="0" smtClean="0"/>
              <a:t>The laser tracker device uncertainty is expected to be ±50</a:t>
            </a:r>
            <a:r>
              <a:rPr lang="en-US" sz="1400" dirty="0" smtClean="0">
                <a:latin typeface="Symbol" pitchFamily="18" charset="2"/>
              </a:rPr>
              <a:t>m</a:t>
            </a:r>
            <a:r>
              <a:rPr lang="en-US" sz="1400" dirty="0" smtClean="0"/>
              <a:t>m at 10 meters.</a:t>
            </a:r>
            <a:endParaRPr lang="en-US" sz="1400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Support and Installation System Performance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10/21/14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G. </a:t>
            </a:r>
            <a:r>
              <a:rPr lang="en-US" dirty="0" err="1" smtClean="0"/>
              <a:t>GInther</a:t>
            </a:r>
            <a:r>
              <a:rPr lang="en-US" dirty="0" smtClean="0"/>
              <a:t> – DOE CD-2/3b Review</a:t>
            </a:r>
            <a:endParaRPr lang="en-US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DE78B61D-3477-4845-9DF6-695E34DA1F91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617" y="889722"/>
            <a:ext cx="4446783" cy="5148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685984" y="6027460"/>
            <a:ext cx="15263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R. Bossert Mu2e </a:t>
            </a:r>
            <a:r>
              <a:rPr lang="en-US" sz="900" dirty="0" err="1" smtClean="0"/>
              <a:t>docdb</a:t>
            </a:r>
            <a:r>
              <a:rPr lang="en-US" sz="900" dirty="0" smtClean="0"/>
              <a:t> 3037</a:t>
            </a:r>
            <a:endParaRPr lang="en-US" sz="900" dirty="0"/>
          </a:p>
        </p:txBody>
      </p:sp>
      <p:pic>
        <p:nvPicPr>
          <p:cNvPr id="1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" y="848572"/>
            <a:ext cx="4399096" cy="3284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020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Integration and Interfaces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err="1" smtClean="0"/>
              <a:t>Muon</a:t>
            </a:r>
            <a:r>
              <a:rPr lang="en-US" sz="1800" dirty="0" smtClean="0"/>
              <a:t> </a:t>
            </a:r>
            <a:r>
              <a:rPr lang="en-US" sz="1800" dirty="0" err="1" smtClean="0"/>
              <a:t>Beamline</a:t>
            </a:r>
            <a:r>
              <a:rPr lang="en-US" sz="1800" dirty="0" smtClean="0"/>
              <a:t> has external interfaces to Accelerator, Conventional Construction, Solenoids, Tracker, Calorimeter, CRV, and Trigger &amp; DAQ</a:t>
            </a:r>
          </a:p>
          <a:p>
            <a:r>
              <a:rPr lang="en-US" sz="1800" dirty="0" smtClean="0"/>
              <a:t>The </a:t>
            </a:r>
            <a:r>
              <a:rPr lang="en-US" sz="1800" dirty="0" err="1" smtClean="0"/>
              <a:t>muon</a:t>
            </a:r>
            <a:r>
              <a:rPr lang="en-US" sz="1800" dirty="0" smtClean="0"/>
              <a:t> </a:t>
            </a:r>
            <a:r>
              <a:rPr lang="en-US" sz="1800" dirty="0" err="1" smtClean="0"/>
              <a:t>beamline</a:t>
            </a:r>
            <a:r>
              <a:rPr lang="en-US" sz="1800" dirty="0" smtClean="0"/>
              <a:t> level 3 subsystems each have interfaces to other several </a:t>
            </a:r>
            <a:r>
              <a:rPr lang="en-US" sz="1800" dirty="0" err="1" smtClean="0"/>
              <a:t>muon</a:t>
            </a:r>
            <a:r>
              <a:rPr lang="en-US" sz="1800" dirty="0" smtClean="0"/>
              <a:t> </a:t>
            </a:r>
            <a:r>
              <a:rPr lang="en-US" sz="1800" dirty="0" err="1" smtClean="0"/>
              <a:t>beamline</a:t>
            </a:r>
            <a:r>
              <a:rPr lang="en-US" sz="1800" dirty="0" smtClean="0"/>
              <a:t> level 3 subsystems</a:t>
            </a:r>
          </a:p>
          <a:p>
            <a:r>
              <a:rPr lang="en-US" sz="1800" dirty="0" smtClean="0"/>
              <a:t>The external and internal interfaces are identified and described in the WBS dictionary and the  </a:t>
            </a:r>
            <a:r>
              <a:rPr lang="en-US" sz="1800" dirty="0" err="1" smtClean="0"/>
              <a:t>Muon</a:t>
            </a:r>
            <a:r>
              <a:rPr lang="en-US" sz="1800" dirty="0" smtClean="0"/>
              <a:t> </a:t>
            </a:r>
            <a:r>
              <a:rPr lang="en-US" sz="1800" dirty="0" err="1" smtClean="0"/>
              <a:t>Beamline</a:t>
            </a:r>
            <a:r>
              <a:rPr lang="en-US" sz="1800" dirty="0" smtClean="0"/>
              <a:t> interface document (</a:t>
            </a:r>
            <a:r>
              <a:rPr lang="en-US" sz="1800" dirty="0" err="1" smtClean="0"/>
              <a:t>docdb</a:t>
            </a:r>
            <a:r>
              <a:rPr lang="en-US" sz="1800" dirty="0" smtClean="0"/>
              <a:t> 1168).</a:t>
            </a:r>
          </a:p>
          <a:p>
            <a:r>
              <a:rPr lang="en-US" sz="1800" dirty="0" smtClean="0"/>
              <a:t>Identifying and addressing interfaces and integration is central to </a:t>
            </a:r>
            <a:r>
              <a:rPr lang="en-US" sz="1800" dirty="0" err="1" smtClean="0"/>
              <a:t>muon</a:t>
            </a:r>
            <a:r>
              <a:rPr lang="en-US" sz="1800" dirty="0" smtClean="0"/>
              <a:t> </a:t>
            </a:r>
            <a:r>
              <a:rPr lang="en-US" sz="1800" dirty="0" err="1" smtClean="0"/>
              <a:t>beamline</a:t>
            </a:r>
            <a:endParaRPr lang="en-US" sz="1800" dirty="0" smtClean="0"/>
          </a:p>
          <a:p>
            <a:pPr lvl="1"/>
            <a:r>
              <a:rPr lang="en-US" sz="1600" dirty="0" smtClean="0"/>
              <a:t>Bi-weekly </a:t>
            </a:r>
            <a:r>
              <a:rPr lang="en-US" sz="1600" dirty="0" err="1" smtClean="0"/>
              <a:t>muon</a:t>
            </a:r>
            <a:r>
              <a:rPr lang="en-US" sz="1600" dirty="0" smtClean="0"/>
              <a:t> </a:t>
            </a:r>
            <a:r>
              <a:rPr lang="en-US" sz="1600" dirty="0" err="1" smtClean="0"/>
              <a:t>beamline</a:t>
            </a:r>
            <a:r>
              <a:rPr lang="en-US" sz="1600" dirty="0" smtClean="0"/>
              <a:t> meetings</a:t>
            </a:r>
          </a:p>
          <a:p>
            <a:pPr lvl="1"/>
            <a:r>
              <a:rPr lang="en-US" sz="1600" dirty="0" smtClean="0"/>
              <a:t>Regular participation in mechanical and electrical integration meetings</a:t>
            </a:r>
          </a:p>
          <a:p>
            <a:pPr lvl="1"/>
            <a:r>
              <a:rPr lang="en-US" sz="1600" dirty="0" smtClean="0"/>
              <a:t>Regular participation in accelerator target station, solenoid, CRV and calorimeter meetings</a:t>
            </a:r>
          </a:p>
          <a:p>
            <a:pPr lvl="1"/>
            <a:r>
              <a:rPr lang="en-US" sz="1600" dirty="0" smtClean="0"/>
              <a:t>Highlight key features at Mu2e Tech Board meetings</a:t>
            </a:r>
          </a:p>
          <a:p>
            <a:pPr lvl="1"/>
            <a:r>
              <a:rPr lang="en-US" sz="1600" dirty="0"/>
              <a:t>Participated in conventional construction formal value engineering exercise</a:t>
            </a:r>
          </a:p>
          <a:p>
            <a:pPr lvl="1"/>
            <a:r>
              <a:rPr lang="en-US" sz="1600" dirty="0"/>
              <a:t>Review of conventional construction </a:t>
            </a:r>
            <a:r>
              <a:rPr lang="en-US" sz="1600" dirty="0" smtClean="0"/>
              <a:t>plans (and participated in conventional construction meetings)</a:t>
            </a:r>
          </a:p>
          <a:p>
            <a:pPr lvl="1"/>
            <a:r>
              <a:rPr lang="en-US" sz="1600" dirty="0" smtClean="0"/>
              <a:t>Formal sign-off between owners of all external interfaces will be part of  the final design process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10/21/14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 GInther - DOE CD-2/3b Review</a:t>
            </a:r>
            <a:endParaRPr lang="en-US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78B61D-3477-4845-9DF6-695E34DA1F91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7417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313" y="103664"/>
            <a:ext cx="8686800" cy="641739"/>
          </a:xfrm>
        </p:spPr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</a:t>
            </a:r>
            <a:r>
              <a:rPr lang="en-US" dirty="0" err="1" smtClean="0"/>
              <a:t>Beamline</a:t>
            </a:r>
            <a:r>
              <a:rPr lang="en-US" dirty="0" smtClean="0"/>
              <a:t> Organization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4772" y="1645487"/>
            <a:ext cx="2319771" cy="4199778"/>
          </a:xfrm>
        </p:spPr>
        <p:txBody>
          <a:bodyPr/>
          <a:lstStyle/>
          <a:p>
            <a:r>
              <a:rPr lang="en-US" sz="1000" dirty="0" smtClean="0">
                <a:solidFill>
                  <a:schemeClr val="tx1"/>
                </a:solidFill>
              </a:rPr>
              <a:t>J</a:t>
            </a:r>
            <a:r>
              <a:rPr lang="en-US" sz="1000" dirty="0">
                <a:solidFill>
                  <a:schemeClr val="tx1"/>
                </a:solidFill>
              </a:rPr>
              <a:t>. Brandt, G. Gallo, S. Krave, and B. Woods are providing significant additional engineering</a:t>
            </a:r>
          </a:p>
          <a:p>
            <a:r>
              <a:rPr lang="en-US" sz="1000" dirty="0">
                <a:solidFill>
                  <a:schemeClr val="tx1"/>
                </a:solidFill>
              </a:rPr>
              <a:t>York is contributing to the vacuum system</a:t>
            </a:r>
          </a:p>
          <a:p>
            <a:r>
              <a:rPr lang="en-US" sz="1000" dirty="0">
                <a:solidFill>
                  <a:schemeClr val="tx1"/>
                </a:solidFill>
              </a:rPr>
              <a:t>Boston University is involved in stopping target and stopping target monitor</a:t>
            </a:r>
          </a:p>
          <a:p>
            <a:r>
              <a:rPr lang="en-US" sz="1000" dirty="0">
                <a:solidFill>
                  <a:schemeClr val="tx1"/>
                </a:solidFill>
              </a:rPr>
              <a:t>NIU </a:t>
            </a:r>
            <a:r>
              <a:rPr lang="en-US" sz="1000" dirty="0" smtClean="0">
                <a:solidFill>
                  <a:schemeClr val="tx1"/>
                </a:solidFill>
              </a:rPr>
              <a:t>involved </a:t>
            </a:r>
            <a:r>
              <a:rPr lang="en-US" sz="1000" dirty="0">
                <a:solidFill>
                  <a:schemeClr val="tx1"/>
                </a:solidFill>
              </a:rPr>
              <a:t>in the </a:t>
            </a:r>
            <a:r>
              <a:rPr lang="en-US" sz="1000" dirty="0" err="1">
                <a:solidFill>
                  <a:schemeClr val="tx1"/>
                </a:solidFill>
              </a:rPr>
              <a:t>Muon</a:t>
            </a:r>
            <a:r>
              <a:rPr lang="en-US" sz="1000" dirty="0">
                <a:solidFill>
                  <a:schemeClr val="tx1"/>
                </a:solidFill>
              </a:rPr>
              <a:t> Beam Stop and Detector Support and Installation System</a:t>
            </a:r>
          </a:p>
          <a:p>
            <a:pPr lvl="1"/>
            <a:r>
              <a:rPr lang="en-US" sz="1000" dirty="0">
                <a:solidFill>
                  <a:schemeClr val="tx1"/>
                </a:solidFill>
              </a:rPr>
              <a:t>D. Hedin and physics </a:t>
            </a:r>
            <a:r>
              <a:rPr lang="en-US" sz="1000" dirty="0" smtClean="0">
                <a:solidFill>
                  <a:schemeClr val="tx1"/>
                </a:solidFill>
              </a:rPr>
              <a:t>students</a:t>
            </a:r>
          </a:p>
          <a:p>
            <a:pPr lvl="1"/>
            <a:r>
              <a:rPr lang="en-US" sz="1000" dirty="0" smtClean="0">
                <a:solidFill>
                  <a:schemeClr val="tx1"/>
                </a:solidFill>
              </a:rPr>
              <a:t> </a:t>
            </a:r>
            <a:r>
              <a:rPr lang="en-US" sz="1000" dirty="0">
                <a:solidFill>
                  <a:schemeClr val="tx1"/>
                </a:solidFill>
              </a:rPr>
              <a:t>N. Pohlman and engineering students (currently   L. Martin and   </a:t>
            </a:r>
            <a:r>
              <a:rPr lang="en-US" sz="1000" dirty="0" smtClean="0">
                <a:solidFill>
                  <a:schemeClr val="tx1"/>
                </a:solidFill>
              </a:rPr>
              <a:t>U</a:t>
            </a:r>
            <a:r>
              <a:rPr lang="en-US" sz="1000" dirty="0">
                <a:solidFill>
                  <a:schemeClr val="tx1"/>
                </a:solidFill>
              </a:rPr>
              <a:t>. Okafor )</a:t>
            </a:r>
          </a:p>
          <a:p>
            <a:r>
              <a:rPr lang="en-US" sz="1000" dirty="0">
                <a:solidFill>
                  <a:schemeClr val="tx1"/>
                </a:solidFill>
              </a:rPr>
              <a:t>Accelerator Physics Center contributing to MARS simulation effort</a:t>
            </a:r>
          </a:p>
          <a:p>
            <a:r>
              <a:rPr lang="en-US" sz="1000" dirty="0">
                <a:solidFill>
                  <a:schemeClr val="tx1"/>
                </a:solidFill>
              </a:rPr>
              <a:t>Mu2e collaboration continues to make crucial contributions to  development  primarily through simulations studies</a:t>
            </a:r>
          </a:p>
          <a:p>
            <a:pPr lvl="1"/>
            <a:r>
              <a:rPr lang="en-US" sz="1000" dirty="0">
                <a:solidFill>
                  <a:schemeClr val="tx1"/>
                </a:solidFill>
              </a:rPr>
              <a:t>Neutron task force</a:t>
            </a:r>
          </a:p>
          <a:p>
            <a:pPr lvl="1"/>
            <a:r>
              <a:rPr lang="en-US" sz="1000" dirty="0">
                <a:solidFill>
                  <a:schemeClr val="tx1"/>
                </a:solidFill>
              </a:rPr>
              <a:t>Caltech, Fermilab, LBNL, NIU, Rice, UC Irvine, Virginia, York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10/21/14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G. </a:t>
            </a:r>
            <a:r>
              <a:rPr lang="en-US" dirty="0" err="1" smtClean="0"/>
              <a:t>Ginther</a:t>
            </a:r>
            <a:r>
              <a:rPr lang="en-US" dirty="0" smtClean="0"/>
              <a:t> –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406099" y="1036403"/>
            <a:ext cx="5626609" cy="4588640"/>
            <a:chOff x="2032974" y="882028"/>
            <a:chExt cx="5626609" cy="4588640"/>
          </a:xfrm>
        </p:grpSpPr>
        <p:sp>
          <p:nvSpPr>
            <p:cNvPr id="7" name="Text Box 14"/>
            <p:cNvSpPr txBox="1">
              <a:spLocks noChangeAspect="1" noChangeArrowheads="1"/>
            </p:cNvSpPr>
            <p:nvPr/>
          </p:nvSpPr>
          <p:spPr bwMode="auto">
            <a:xfrm>
              <a:off x="2049377" y="1840851"/>
              <a:ext cx="2306036" cy="461665"/>
            </a:xfrm>
            <a:prstGeom prst="rect">
              <a:avLst/>
            </a:prstGeom>
            <a:solidFill>
              <a:srgbClr val="CBEC9C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  <a:effectLst>
              <a:glow>
                <a:schemeClr val="accent3">
                  <a:lumMod val="40000"/>
                  <a:lumOff val="60000"/>
                  <a:alpha val="75000"/>
                </a:schemeClr>
              </a:glow>
              <a:outerShdw blurRad="50800" dist="1016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 smtClean="0">
                  <a:solidFill>
                    <a:srgbClr val="000000"/>
                  </a:solidFill>
                  <a:latin typeface="Times New Roman"/>
                  <a:ea typeface="Times New Roman" charset="0"/>
                  <a:cs typeface="Times New Roman"/>
                </a:rPr>
                <a:t>475.5.1   MB Project Management</a:t>
              </a:r>
            </a:p>
            <a:p>
              <a:pPr marL="228600" marR="0" lvl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 smtClean="0">
                  <a:solidFill>
                    <a:srgbClr val="000000"/>
                  </a:solidFill>
                  <a:latin typeface="Times New Roman"/>
                  <a:ea typeface="Times New Roman" charset="0"/>
                  <a:cs typeface="Times New Roman"/>
                </a:rPr>
                <a:t>L3 – G. Ginther</a:t>
              </a:r>
            </a:p>
          </p:txBody>
        </p:sp>
        <p:sp>
          <p:nvSpPr>
            <p:cNvPr id="8" name="Text Box 14"/>
            <p:cNvSpPr txBox="1">
              <a:spLocks noChangeAspect="1" noChangeArrowheads="1"/>
            </p:cNvSpPr>
            <p:nvPr/>
          </p:nvSpPr>
          <p:spPr bwMode="auto">
            <a:xfrm>
              <a:off x="5119231" y="1878801"/>
              <a:ext cx="2540352" cy="461665"/>
            </a:xfrm>
            <a:prstGeom prst="rect">
              <a:avLst/>
            </a:prstGeom>
            <a:solidFill>
              <a:srgbClr val="CBEC9C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  <a:effectLst>
              <a:glow>
                <a:schemeClr val="accent3">
                  <a:lumMod val="40000"/>
                  <a:lumOff val="60000"/>
                  <a:alpha val="75000"/>
                </a:schemeClr>
              </a:glow>
              <a:outerShdw blurRad="50800" dist="1016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 smtClean="0">
                  <a:solidFill>
                    <a:srgbClr val="000000"/>
                  </a:solidFill>
                  <a:latin typeface="Times New Roman"/>
                  <a:ea typeface="Times New Roman" charset="0"/>
                  <a:cs typeface="Times New Roman"/>
                </a:rPr>
                <a:t>475.5.2   MB Vacuum System</a:t>
              </a:r>
            </a:p>
            <a:p>
              <a:pPr marL="228600" marR="0" lvl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 smtClean="0">
                  <a:solidFill>
                    <a:srgbClr val="000000"/>
                  </a:solidFill>
                  <a:latin typeface="Times New Roman"/>
                  <a:ea typeface="Times New Roman" charset="0"/>
                  <a:cs typeface="Times New Roman"/>
                </a:rPr>
                <a:t>L3 – D. Pushka</a:t>
              </a:r>
            </a:p>
          </p:txBody>
        </p:sp>
        <p:sp>
          <p:nvSpPr>
            <p:cNvPr id="9" name="Text Box 14"/>
            <p:cNvSpPr txBox="1">
              <a:spLocks noChangeAspect="1" noChangeArrowheads="1"/>
            </p:cNvSpPr>
            <p:nvPr/>
          </p:nvSpPr>
          <p:spPr bwMode="auto">
            <a:xfrm>
              <a:off x="2049377" y="2512394"/>
              <a:ext cx="2306036" cy="461665"/>
            </a:xfrm>
            <a:prstGeom prst="rect">
              <a:avLst/>
            </a:prstGeom>
            <a:solidFill>
              <a:srgbClr val="CBEC9C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  <a:effectLst>
              <a:glow>
                <a:schemeClr val="accent3">
                  <a:lumMod val="40000"/>
                  <a:lumOff val="60000"/>
                  <a:alpha val="75000"/>
                </a:schemeClr>
              </a:glow>
              <a:outerShdw blurRad="50800" dist="1016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 smtClean="0">
                  <a:solidFill>
                    <a:srgbClr val="000000"/>
                  </a:solidFill>
                  <a:latin typeface="Times New Roman"/>
                  <a:ea typeface="Times New Roman" charset="0"/>
                  <a:cs typeface="Times New Roman"/>
                </a:rPr>
                <a:t>475.5.3   MB Collimators</a:t>
              </a:r>
            </a:p>
            <a:p>
              <a:pPr marL="228600" marR="0" lvl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 smtClean="0">
                  <a:solidFill>
                    <a:srgbClr val="000000"/>
                  </a:solidFill>
                  <a:latin typeface="Times New Roman"/>
                  <a:ea typeface="Times New Roman" charset="0"/>
                  <a:cs typeface="Times New Roman"/>
                </a:rPr>
                <a:t>L3 – N. Andreev</a:t>
              </a:r>
            </a:p>
          </p:txBody>
        </p:sp>
        <p:sp>
          <p:nvSpPr>
            <p:cNvPr id="10" name="Text Box 14"/>
            <p:cNvSpPr txBox="1">
              <a:spLocks noChangeAspect="1" noChangeArrowheads="1"/>
            </p:cNvSpPr>
            <p:nvPr/>
          </p:nvSpPr>
          <p:spPr bwMode="auto">
            <a:xfrm>
              <a:off x="5119230" y="2488644"/>
              <a:ext cx="2540353" cy="461665"/>
            </a:xfrm>
            <a:prstGeom prst="rect">
              <a:avLst/>
            </a:prstGeom>
            <a:solidFill>
              <a:srgbClr val="CBEC9C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  <a:effectLst>
              <a:glow>
                <a:schemeClr val="accent3">
                  <a:lumMod val="40000"/>
                  <a:lumOff val="60000"/>
                  <a:alpha val="75000"/>
                </a:schemeClr>
              </a:glow>
              <a:outerShdw blurRad="50800" dist="1016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 smtClean="0">
                  <a:solidFill>
                    <a:srgbClr val="000000"/>
                  </a:solidFill>
                  <a:latin typeface="Times New Roman"/>
                  <a:ea typeface="Times New Roman" charset="0"/>
                  <a:cs typeface="Times New Roman"/>
                </a:rPr>
                <a:t>475.5.4   Upstream External Shielding</a:t>
              </a:r>
            </a:p>
            <a:p>
              <a:pPr marL="228600" marR="0" lvl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 smtClean="0">
                  <a:solidFill>
                    <a:srgbClr val="000000"/>
                  </a:solidFill>
                  <a:latin typeface="Times New Roman"/>
                  <a:ea typeface="Times New Roman" charset="0"/>
                  <a:cs typeface="Times New Roman"/>
                </a:rPr>
                <a:t>L3 – N. Andreev</a:t>
              </a:r>
            </a:p>
          </p:txBody>
        </p:sp>
        <p:sp>
          <p:nvSpPr>
            <p:cNvPr id="11" name="Text Box 14"/>
            <p:cNvSpPr txBox="1">
              <a:spLocks noChangeAspect="1" noChangeArrowheads="1"/>
            </p:cNvSpPr>
            <p:nvPr/>
          </p:nvSpPr>
          <p:spPr bwMode="auto">
            <a:xfrm>
              <a:off x="2032974" y="3166849"/>
              <a:ext cx="2306036" cy="461665"/>
            </a:xfrm>
            <a:prstGeom prst="rect">
              <a:avLst/>
            </a:prstGeom>
            <a:solidFill>
              <a:srgbClr val="CBEC9C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  <a:effectLst>
              <a:glow>
                <a:schemeClr val="accent3">
                  <a:lumMod val="40000"/>
                  <a:lumOff val="60000"/>
                  <a:alpha val="75000"/>
                </a:schemeClr>
              </a:glow>
              <a:outerShdw blurRad="50800" dist="1016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 smtClean="0">
                  <a:solidFill>
                    <a:srgbClr val="000000"/>
                  </a:solidFill>
                  <a:latin typeface="Times New Roman"/>
                  <a:ea typeface="Times New Roman" charset="0"/>
                  <a:cs typeface="Times New Roman"/>
                </a:rPr>
                <a:t>475.5.5   Stopping Target</a:t>
              </a:r>
            </a:p>
            <a:p>
              <a:pPr marL="228600" marR="0" lvl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 smtClean="0">
                  <a:solidFill>
                    <a:srgbClr val="000000"/>
                  </a:solidFill>
                  <a:latin typeface="Times New Roman"/>
                  <a:ea typeface="Times New Roman" charset="0"/>
                  <a:cs typeface="Times New Roman"/>
                </a:rPr>
                <a:t>L3 – J. Miller</a:t>
              </a:r>
            </a:p>
          </p:txBody>
        </p:sp>
        <p:sp>
          <p:nvSpPr>
            <p:cNvPr id="12" name="Text Box 14"/>
            <p:cNvSpPr txBox="1">
              <a:spLocks noChangeAspect="1" noChangeArrowheads="1"/>
            </p:cNvSpPr>
            <p:nvPr/>
          </p:nvSpPr>
          <p:spPr bwMode="auto">
            <a:xfrm>
              <a:off x="5119231" y="3143099"/>
              <a:ext cx="2540352" cy="461665"/>
            </a:xfrm>
            <a:prstGeom prst="rect">
              <a:avLst/>
            </a:prstGeom>
            <a:solidFill>
              <a:srgbClr val="CBEC9C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  <a:effectLst>
              <a:glow>
                <a:schemeClr val="accent3">
                  <a:lumMod val="40000"/>
                  <a:lumOff val="60000"/>
                  <a:alpha val="75000"/>
                </a:schemeClr>
              </a:glow>
              <a:outerShdw blurRad="50800" dist="1016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 smtClean="0">
                  <a:solidFill>
                    <a:srgbClr val="000000"/>
                  </a:solidFill>
                  <a:latin typeface="Times New Roman"/>
                  <a:ea typeface="Times New Roman" charset="0"/>
                  <a:cs typeface="Times New Roman"/>
                </a:rPr>
                <a:t>475.5.6    Stopping Target Monitor</a:t>
              </a:r>
            </a:p>
            <a:p>
              <a:pPr marL="228600" marR="0" lvl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 smtClean="0">
                  <a:solidFill>
                    <a:srgbClr val="000000"/>
                  </a:solidFill>
                  <a:latin typeface="Times New Roman"/>
                  <a:ea typeface="Times New Roman" charset="0"/>
                  <a:cs typeface="Times New Roman"/>
                </a:rPr>
                <a:t>L3 – J. Miller</a:t>
              </a:r>
            </a:p>
          </p:txBody>
        </p:sp>
        <p:sp>
          <p:nvSpPr>
            <p:cNvPr id="13" name="Text Box 14"/>
            <p:cNvSpPr txBox="1">
              <a:spLocks noChangeAspect="1" noChangeArrowheads="1"/>
            </p:cNvSpPr>
            <p:nvPr/>
          </p:nvSpPr>
          <p:spPr bwMode="auto">
            <a:xfrm>
              <a:off x="2032974" y="3816811"/>
              <a:ext cx="2306036" cy="461665"/>
            </a:xfrm>
            <a:prstGeom prst="rect">
              <a:avLst/>
            </a:prstGeom>
            <a:solidFill>
              <a:srgbClr val="CBEC9C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  <a:effectLst>
              <a:glow>
                <a:schemeClr val="accent3">
                  <a:lumMod val="40000"/>
                  <a:lumOff val="60000"/>
                  <a:alpha val="75000"/>
                </a:schemeClr>
              </a:glow>
              <a:outerShdw blurRad="50800" dist="1016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 smtClean="0">
                  <a:solidFill>
                    <a:srgbClr val="000000"/>
                  </a:solidFill>
                  <a:latin typeface="Times New Roman"/>
                  <a:ea typeface="Times New Roman" charset="0"/>
                  <a:cs typeface="Times New Roman"/>
                </a:rPr>
                <a:t>475.5.7   DS Internal Shielding</a:t>
              </a:r>
            </a:p>
            <a:p>
              <a:pPr marL="228600" marR="0" lvl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 smtClean="0">
                  <a:solidFill>
                    <a:srgbClr val="000000"/>
                  </a:solidFill>
                  <a:latin typeface="Times New Roman"/>
                  <a:ea typeface="Times New Roman" charset="0"/>
                  <a:cs typeface="Times New Roman"/>
                </a:rPr>
                <a:t>L3 – H. Glass</a:t>
              </a:r>
            </a:p>
          </p:txBody>
        </p:sp>
        <p:sp>
          <p:nvSpPr>
            <p:cNvPr id="14" name="Text Box 14"/>
            <p:cNvSpPr txBox="1">
              <a:spLocks noChangeAspect="1" noChangeArrowheads="1"/>
            </p:cNvSpPr>
            <p:nvPr/>
          </p:nvSpPr>
          <p:spPr bwMode="auto">
            <a:xfrm>
              <a:off x="5119231" y="3778983"/>
              <a:ext cx="2540352" cy="461665"/>
            </a:xfrm>
            <a:prstGeom prst="rect">
              <a:avLst/>
            </a:prstGeom>
            <a:solidFill>
              <a:srgbClr val="CBEC9C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  <a:effectLst>
              <a:glow>
                <a:schemeClr val="accent3">
                  <a:lumMod val="40000"/>
                  <a:lumOff val="60000"/>
                  <a:alpha val="75000"/>
                </a:schemeClr>
              </a:glow>
              <a:outerShdw blurRad="50800" dist="1016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 smtClean="0">
                  <a:solidFill>
                    <a:srgbClr val="000000"/>
                  </a:solidFill>
                  <a:latin typeface="Times New Roman"/>
                  <a:ea typeface="Times New Roman" charset="0"/>
                  <a:cs typeface="Times New Roman"/>
                </a:rPr>
                <a:t>475.5.8   </a:t>
              </a:r>
              <a:r>
                <a:rPr lang="en-US" sz="1200" dirty="0" err="1" smtClean="0">
                  <a:solidFill>
                    <a:srgbClr val="000000"/>
                  </a:solidFill>
                  <a:latin typeface="Times New Roman"/>
                  <a:ea typeface="Times New Roman" charset="0"/>
                  <a:cs typeface="Times New Roman"/>
                </a:rPr>
                <a:t>Muon</a:t>
              </a:r>
              <a:r>
                <a:rPr lang="en-US" sz="1200" dirty="0" smtClean="0">
                  <a:solidFill>
                    <a:srgbClr val="000000"/>
                  </a:solidFill>
                  <a:latin typeface="Times New Roman"/>
                  <a:ea typeface="Times New Roman" charset="0"/>
                  <a:cs typeface="Times New Roman"/>
                </a:rPr>
                <a:t> Beam Stop</a:t>
              </a:r>
            </a:p>
            <a:p>
              <a:pPr marL="228600" marR="0" lvl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 smtClean="0">
                  <a:solidFill>
                    <a:srgbClr val="000000"/>
                  </a:solidFill>
                  <a:latin typeface="Times New Roman"/>
                  <a:ea typeface="Times New Roman" charset="0"/>
                  <a:cs typeface="Times New Roman"/>
                </a:rPr>
                <a:t>L3 – R. Bossert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4728443" y="1254707"/>
              <a:ext cx="0" cy="421596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355413" y="2090077"/>
              <a:ext cx="763819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355413" y="2718753"/>
              <a:ext cx="763819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339010" y="3408832"/>
              <a:ext cx="763819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355413" y="4035044"/>
              <a:ext cx="763819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 Box 14"/>
            <p:cNvSpPr txBox="1">
              <a:spLocks noChangeAspect="1" noChangeArrowheads="1"/>
            </p:cNvSpPr>
            <p:nvPr/>
          </p:nvSpPr>
          <p:spPr bwMode="auto">
            <a:xfrm>
              <a:off x="3594845" y="882028"/>
              <a:ext cx="2212193" cy="830997"/>
            </a:xfrm>
            <a:prstGeom prst="rect">
              <a:avLst/>
            </a:prstGeom>
            <a:solidFill>
              <a:srgbClr val="CBEC9C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  <a:effectLst>
              <a:glow>
                <a:schemeClr val="accent3">
                  <a:lumMod val="40000"/>
                  <a:lumOff val="60000"/>
                  <a:alpha val="75000"/>
                </a:schemeClr>
              </a:glow>
              <a:outerShdw blurRad="50800" dist="1016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 smtClean="0">
                  <a:solidFill>
                    <a:srgbClr val="000000"/>
                  </a:solidFill>
                  <a:latin typeface="Times New Roman"/>
                  <a:ea typeface="Times New Roman" charset="0"/>
                  <a:cs typeface="Times New Roman"/>
                </a:rPr>
                <a:t>475.5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 err="1" smtClean="0">
                  <a:solidFill>
                    <a:srgbClr val="000000"/>
                  </a:solidFill>
                  <a:latin typeface="Times New Roman"/>
                  <a:ea typeface="Times New Roman" charset="0"/>
                  <a:cs typeface="Times New Roman"/>
                </a:rPr>
                <a:t>Muon</a:t>
              </a:r>
              <a:r>
                <a:rPr lang="en-US" sz="1200" dirty="0" smtClean="0">
                  <a:solidFill>
                    <a:srgbClr val="000000"/>
                  </a:solidFill>
                  <a:latin typeface="Times New Roman"/>
                  <a:ea typeface="Times New Roman" charset="0"/>
                  <a:cs typeface="Times New Roman"/>
                </a:rPr>
                <a:t> </a:t>
              </a:r>
              <a:r>
                <a:rPr lang="en-US" sz="1200" dirty="0" err="1" smtClean="0">
                  <a:solidFill>
                    <a:srgbClr val="000000"/>
                  </a:solidFill>
                  <a:latin typeface="Times New Roman"/>
                  <a:ea typeface="Times New Roman" charset="0"/>
                  <a:cs typeface="Times New Roman"/>
                </a:rPr>
                <a:t>Beamline</a:t>
              </a:r>
              <a:endParaRPr lang="en-US" sz="1200" dirty="0" smtClean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 smtClean="0">
                  <a:solidFill>
                    <a:srgbClr val="000000"/>
                  </a:solidFill>
                  <a:latin typeface="Times New Roman"/>
                  <a:ea typeface="Times New Roman" charset="0"/>
                  <a:cs typeface="Times New Roman"/>
                </a:rPr>
                <a:t>G. Ginther (FNAL/Rochester)</a:t>
              </a:r>
              <a:endParaRPr lang="en-US" sz="1200" dirty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 smtClean="0">
                  <a:solidFill>
                    <a:srgbClr val="000000"/>
                  </a:solidFill>
                  <a:latin typeface="Times New Roman"/>
                  <a:ea typeface="Times New Roman" charset="0"/>
                  <a:cs typeface="Times New Roman"/>
                </a:rPr>
                <a:t>L2 Manager and CAM</a:t>
              </a:r>
            </a:p>
          </p:txBody>
        </p:sp>
        <p:sp>
          <p:nvSpPr>
            <p:cNvPr id="21" name="Text Box 14"/>
            <p:cNvSpPr txBox="1">
              <a:spLocks noChangeAspect="1" noChangeArrowheads="1"/>
            </p:cNvSpPr>
            <p:nvPr/>
          </p:nvSpPr>
          <p:spPr bwMode="auto">
            <a:xfrm>
              <a:off x="2032974" y="4434311"/>
              <a:ext cx="2306036" cy="646331"/>
            </a:xfrm>
            <a:prstGeom prst="rect">
              <a:avLst/>
            </a:prstGeom>
            <a:solidFill>
              <a:srgbClr val="CBEC9C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  <a:effectLst>
              <a:glow>
                <a:schemeClr val="accent3">
                  <a:lumMod val="40000"/>
                  <a:lumOff val="60000"/>
                  <a:alpha val="75000"/>
                </a:schemeClr>
              </a:glow>
              <a:outerShdw blurRad="50800" dist="1016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 smtClean="0">
                  <a:solidFill>
                    <a:srgbClr val="000000"/>
                  </a:solidFill>
                  <a:latin typeface="Times New Roman"/>
                  <a:ea typeface="Times New Roman" charset="0"/>
                  <a:cs typeface="Times New Roman"/>
                </a:rPr>
                <a:t>475.5.9   Downstream External Shielding</a:t>
              </a:r>
            </a:p>
            <a:p>
              <a:pPr marL="228600" marR="0" lvl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 smtClean="0">
                  <a:solidFill>
                    <a:srgbClr val="000000"/>
                  </a:solidFill>
                  <a:latin typeface="Times New Roman"/>
                  <a:ea typeface="Times New Roman" charset="0"/>
                  <a:cs typeface="Times New Roman"/>
                </a:rPr>
                <a:t>L3 – R. Bossert</a:t>
              </a:r>
            </a:p>
          </p:txBody>
        </p:sp>
        <p:sp>
          <p:nvSpPr>
            <p:cNvPr id="22" name="Text Box 14"/>
            <p:cNvSpPr txBox="1">
              <a:spLocks noChangeAspect="1" noChangeArrowheads="1"/>
            </p:cNvSpPr>
            <p:nvPr/>
          </p:nvSpPr>
          <p:spPr bwMode="auto">
            <a:xfrm>
              <a:off x="5117255" y="4418258"/>
              <a:ext cx="2542327" cy="646331"/>
            </a:xfrm>
            <a:prstGeom prst="rect">
              <a:avLst/>
            </a:prstGeom>
            <a:solidFill>
              <a:srgbClr val="CBEC9C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  <a:effectLst>
              <a:glow>
                <a:schemeClr val="accent3">
                  <a:lumMod val="40000"/>
                  <a:lumOff val="60000"/>
                  <a:alpha val="75000"/>
                </a:schemeClr>
              </a:glow>
              <a:outerShdw blurRad="50800" dist="1016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 smtClean="0">
                  <a:solidFill>
                    <a:srgbClr val="000000"/>
                  </a:solidFill>
                  <a:latin typeface="Times New Roman"/>
                  <a:ea typeface="Times New Roman" charset="0"/>
                  <a:cs typeface="Times New Roman"/>
                </a:rPr>
                <a:t>475.5.10   Detector Support and Installation System</a:t>
              </a:r>
            </a:p>
            <a:p>
              <a:pPr marL="228600" marR="0" lvl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 smtClean="0">
                  <a:solidFill>
                    <a:srgbClr val="000000"/>
                  </a:solidFill>
                  <a:latin typeface="Times New Roman"/>
                  <a:ea typeface="Times New Roman" charset="0"/>
                  <a:cs typeface="Times New Roman"/>
                </a:rPr>
                <a:t>L3 – R. Bossert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4353438" y="4662444"/>
              <a:ext cx="763819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 Box 14"/>
          <p:cNvSpPr txBox="1">
            <a:spLocks noChangeAspect="1" noChangeArrowheads="1"/>
          </p:cNvSpPr>
          <p:nvPr/>
        </p:nvSpPr>
        <p:spPr bwMode="auto">
          <a:xfrm>
            <a:off x="404124" y="5429836"/>
            <a:ext cx="2306036" cy="461665"/>
          </a:xfrm>
          <a:prstGeom prst="rect">
            <a:avLst/>
          </a:prstGeom>
          <a:solidFill>
            <a:srgbClr val="CBEC9C"/>
          </a:solidFill>
          <a:ln w="15875">
            <a:solidFill>
              <a:srgbClr val="000000"/>
            </a:solidFill>
            <a:miter lim="800000"/>
            <a:headEnd/>
            <a:tailEnd/>
          </a:ln>
          <a:effectLst>
            <a:glow>
              <a:schemeClr val="accent3">
                <a:lumMod val="40000"/>
                <a:lumOff val="60000"/>
                <a:alpha val="75000"/>
              </a:schemeClr>
            </a:glow>
            <a:outerShdw blurRad="50800" dist="1016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475.5.11   MB Integration</a:t>
            </a:r>
          </a:p>
          <a:p>
            <a:pPr marL="228600"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L3 – G. Ginther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2736463" y="5625043"/>
            <a:ext cx="362109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Content Placeholder 2"/>
          <p:cNvSpPr txBox="1">
            <a:spLocks/>
          </p:cNvSpPr>
          <p:nvPr/>
        </p:nvSpPr>
        <p:spPr>
          <a:xfrm>
            <a:off x="3614521" y="5957543"/>
            <a:ext cx="2319771" cy="57387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smtClean="0">
                <a:solidFill>
                  <a:schemeClr val="tx1"/>
                </a:solidFill>
              </a:rPr>
              <a:t>H. Brown  </a:t>
            </a:r>
            <a:r>
              <a:rPr lang="en-US" sz="1000" dirty="0" err="1" smtClean="0">
                <a:solidFill>
                  <a:schemeClr val="tx1"/>
                </a:solidFill>
              </a:rPr>
              <a:t>Muon</a:t>
            </a:r>
            <a:r>
              <a:rPr lang="en-US" sz="1000" dirty="0" smtClean="0">
                <a:solidFill>
                  <a:schemeClr val="tx1"/>
                </a:solidFill>
              </a:rPr>
              <a:t> </a:t>
            </a:r>
            <a:r>
              <a:rPr lang="en-US" sz="1000" dirty="0" err="1" smtClean="0">
                <a:solidFill>
                  <a:schemeClr val="tx1"/>
                </a:solidFill>
              </a:rPr>
              <a:t>Beamline</a:t>
            </a:r>
            <a:r>
              <a:rPr lang="en-US" sz="1000" dirty="0" smtClean="0">
                <a:solidFill>
                  <a:schemeClr val="tx1"/>
                </a:solidFill>
              </a:rPr>
              <a:t> Project Controls Specialist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6342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Quality Assurance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Quality Assurance in the </a:t>
            </a:r>
            <a:r>
              <a:rPr lang="en-US" dirty="0" err="1" smtClean="0"/>
              <a:t>muon</a:t>
            </a:r>
            <a:r>
              <a:rPr lang="en-US" dirty="0" smtClean="0"/>
              <a:t> </a:t>
            </a:r>
            <a:r>
              <a:rPr lang="en-US" dirty="0" err="1" smtClean="0"/>
              <a:t>beamline</a:t>
            </a:r>
            <a:r>
              <a:rPr lang="en-US" dirty="0" smtClean="0"/>
              <a:t> efforts relies upon the following tools :</a:t>
            </a:r>
          </a:p>
          <a:p>
            <a:pPr lvl="1"/>
            <a:r>
              <a:rPr lang="en-US" dirty="0"/>
              <a:t>Fermilab Quality Assurance </a:t>
            </a:r>
            <a:r>
              <a:rPr lang="en-US" dirty="0" smtClean="0"/>
              <a:t>Manual</a:t>
            </a:r>
          </a:p>
          <a:p>
            <a:pPr lvl="1"/>
            <a:r>
              <a:rPr lang="en-US" dirty="0" smtClean="0"/>
              <a:t>Fermilab </a:t>
            </a:r>
            <a:r>
              <a:rPr lang="en-US" dirty="0"/>
              <a:t>Engineering Manual </a:t>
            </a:r>
            <a:endParaRPr lang="en-US" dirty="0" smtClean="0"/>
          </a:p>
          <a:p>
            <a:pPr lvl="1"/>
            <a:r>
              <a:rPr lang="en-US" dirty="0" smtClean="0"/>
              <a:t>Mu2e Quality Assurance Program</a:t>
            </a:r>
            <a:endParaRPr lang="en-US" dirty="0"/>
          </a:p>
          <a:p>
            <a:pPr lvl="1"/>
            <a:r>
              <a:rPr lang="en-US" dirty="0" smtClean="0"/>
              <a:t>Documented engineering calculations and drawings </a:t>
            </a:r>
          </a:p>
          <a:p>
            <a:pPr lvl="2"/>
            <a:r>
              <a:rPr lang="en-US" dirty="0" smtClean="0"/>
              <a:t>reviewed, approved and released</a:t>
            </a:r>
          </a:p>
          <a:p>
            <a:pPr lvl="1"/>
            <a:r>
              <a:rPr lang="en-US" dirty="0" smtClean="0"/>
              <a:t>Verification of physics simulations</a:t>
            </a:r>
          </a:p>
          <a:p>
            <a:pPr lvl="2"/>
            <a:r>
              <a:rPr lang="en-US" dirty="0" smtClean="0"/>
              <a:t>Comparisons between MARS and GEANT4</a:t>
            </a:r>
          </a:p>
          <a:p>
            <a:pPr lvl="1"/>
            <a:r>
              <a:rPr lang="en-US" dirty="0" smtClean="0"/>
              <a:t>Prototypes and mockups as appropriate</a:t>
            </a:r>
          </a:p>
          <a:p>
            <a:pPr lvl="1"/>
            <a:r>
              <a:rPr lang="en-US" dirty="0" smtClean="0"/>
              <a:t>Documentation of procedures</a:t>
            </a:r>
          </a:p>
          <a:p>
            <a:pPr lvl="1"/>
            <a:r>
              <a:rPr lang="en-US" dirty="0" smtClean="0"/>
              <a:t>Delivered materials will be inspected for conformance to the specifications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10/21/14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G. Ginther 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11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</a:t>
            </a:r>
            <a:r>
              <a:rPr lang="en-US" dirty="0" err="1" smtClean="0"/>
              <a:t>Beamline</a:t>
            </a:r>
            <a:r>
              <a:rPr lang="en-US" dirty="0" smtClean="0"/>
              <a:t> Project Risks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Risks are being mitigated to the extent possible</a:t>
            </a:r>
          </a:p>
          <a:p>
            <a:r>
              <a:rPr lang="en-US" sz="2000" dirty="0" smtClean="0"/>
              <a:t>After mitigation, three identified </a:t>
            </a:r>
            <a:r>
              <a:rPr lang="en-US" sz="2000" dirty="0" err="1" smtClean="0"/>
              <a:t>muon</a:t>
            </a:r>
            <a:r>
              <a:rPr lang="en-US" sz="2000" dirty="0" smtClean="0"/>
              <a:t> </a:t>
            </a:r>
            <a:r>
              <a:rPr lang="en-US" sz="2000" dirty="0" err="1" smtClean="0"/>
              <a:t>beamline</a:t>
            </a:r>
            <a:r>
              <a:rPr lang="en-US" sz="2000" dirty="0" smtClean="0"/>
              <a:t> related risks remain (at the moderate or higher classification level)</a:t>
            </a:r>
          </a:p>
          <a:p>
            <a:pPr lvl="1"/>
            <a:r>
              <a:rPr lang="en-US" sz="1800" dirty="0" smtClean="0"/>
              <a:t>All three represent potential threats</a:t>
            </a:r>
          </a:p>
          <a:p>
            <a:pPr lvl="2"/>
            <a:r>
              <a:rPr lang="en-US" sz="1800" dirty="0"/>
              <a:t>Muon-138 </a:t>
            </a:r>
            <a:r>
              <a:rPr lang="en-US" sz="1800" dirty="0" smtClean="0"/>
              <a:t>Detector </a:t>
            </a:r>
            <a:r>
              <a:rPr lang="en-US" sz="1800" dirty="0"/>
              <a:t>installation takes longer than </a:t>
            </a:r>
            <a:r>
              <a:rPr lang="en-US" sz="1800" dirty="0" smtClean="0"/>
              <a:t>anticipated</a:t>
            </a:r>
          </a:p>
          <a:p>
            <a:pPr lvl="3"/>
            <a:r>
              <a:rPr lang="en-US" dirty="0" smtClean="0"/>
              <a:t> Classified as a high risk due to potential cost impact</a:t>
            </a:r>
          </a:p>
          <a:p>
            <a:pPr lvl="2"/>
            <a:r>
              <a:rPr lang="en-US" sz="1800" dirty="0" smtClean="0"/>
              <a:t>Muon-146 Rate </a:t>
            </a:r>
            <a:r>
              <a:rPr lang="en-US" sz="1800" dirty="0"/>
              <a:t>exceeds </a:t>
            </a:r>
            <a:r>
              <a:rPr lang="en-US" sz="1800" dirty="0" err="1"/>
              <a:t>muon</a:t>
            </a:r>
            <a:r>
              <a:rPr lang="en-US" sz="1800" dirty="0"/>
              <a:t> stopping target monitor </a:t>
            </a:r>
            <a:r>
              <a:rPr lang="en-US" sz="1800" dirty="0" smtClean="0"/>
              <a:t>capability</a:t>
            </a:r>
          </a:p>
          <a:p>
            <a:pPr lvl="3"/>
            <a:r>
              <a:rPr lang="en-US" dirty="0" smtClean="0"/>
              <a:t>Classified as a moderate risk </a:t>
            </a:r>
          </a:p>
          <a:p>
            <a:pPr lvl="2"/>
            <a:r>
              <a:rPr lang="en-US" sz="1800" dirty="0"/>
              <a:t>Muon-147 Degrader required for </a:t>
            </a:r>
            <a:r>
              <a:rPr lang="en-US" sz="1800" dirty="0" smtClean="0"/>
              <a:t>calibration</a:t>
            </a:r>
          </a:p>
          <a:p>
            <a:pPr lvl="3"/>
            <a:r>
              <a:rPr lang="en-US" dirty="0" smtClean="0"/>
              <a:t>Classified as a moderate risk</a:t>
            </a:r>
          </a:p>
          <a:p>
            <a:r>
              <a:rPr lang="en-US" sz="2000" dirty="0" smtClean="0"/>
              <a:t>One risk has been retired</a:t>
            </a:r>
          </a:p>
          <a:p>
            <a:r>
              <a:rPr lang="en-US" sz="2000" dirty="0" smtClean="0"/>
              <a:t>Nine risks are being mitigated and the residual risk has been transferred</a:t>
            </a:r>
          </a:p>
          <a:p>
            <a:r>
              <a:rPr lang="en-US" sz="2000" dirty="0" smtClean="0"/>
              <a:t>Mitigation plans for the identified risks are documented in forms available on </a:t>
            </a:r>
            <a:r>
              <a:rPr lang="en-US" sz="2000" dirty="0" err="1" smtClean="0"/>
              <a:t>docdb</a:t>
            </a:r>
            <a:r>
              <a:rPr lang="en-US" sz="2000" dirty="0" smtClean="0"/>
              <a:t>, and linked from the Risk Register (</a:t>
            </a:r>
            <a:r>
              <a:rPr lang="en-US" sz="2000" dirty="0" err="1" smtClean="0"/>
              <a:t>docdb</a:t>
            </a:r>
            <a:r>
              <a:rPr lang="en-US" sz="2000" dirty="0" smtClean="0"/>
              <a:t> 4320)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10/21/14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 Ginther 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2422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3"/>
          </p:nvPr>
        </p:nvSpPr>
        <p:spPr>
          <a:xfrm>
            <a:off x="4761428" y="5592188"/>
            <a:ext cx="4260850" cy="1265812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7"/>
          </p:nvPr>
        </p:nvSpPr>
        <p:spPr>
          <a:xfrm>
            <a:off x="228600" y="1043694"/>
            <a:ext cx="5637809" cy="4987219"/>
          </a:xfrm>
        </p:spPr>
        <p:txBody>
          <a:bodyPr/>
          <a:lstStyle/>
          <a:p>
            <a:r>
              <a:rPr lang="en-US" sz="2000" dirty="0" smtClean="0"/>
              <a:t>To perform </a:t>
            </a:r>
            <a:r>
              <a:rPr lang="en-US" sz="2000" dirty="0" err="1"/>
              <a:t>m</a:t>
            </a:r>
            <a:r>
              <a:rPr lang="en-US" sz="2000" dirty="0" err="1" smtClean="0"/>
              <a:t>uon</a:t>
            </a:r>
            <a:r>
              <a:rPr lang="en-US" sz="2000" dirty="0" smtClean="0"/>
              <a:t> </a:t>
            </a:r>
            <a:r>
              <a:rPr lang="en-US" sz="2000" dirty="0" err="1" smtClean="0"/>
              <a:t>beamline</a:t>
            </a:r>
            <a:r>
              <a:rPr lang="en-US" sz="2000" dirty="0" smtClean="0"/>
              <a:t> activities safely will require appropriate planning (JHA),  attention to ES&amp;H considerations  and FESHM and FRCM requirements</a:t>
            </a:r>
          </a:p>
          <a:p>
            <a:pPr lvl="1"/>
            <a:r>
              <a:rPr lang="en-US" sz="1600" dirty="0" smtClean="0"/>
              <a:t>Vacuum vessels  FESHM 5033</a:t>
            </a:r>
          </a:p>
          <a:p>
            <a:pPr lvl="1"/>
            <a:r>
              <a:rPr lang="en-US" sz="1600" dirty="0" smtClean="0"/>
              <a:t>Thin windows  on the vacuum vessel  FESHM 5033.1</a:t>
            </a:r>
          </a:p>
          <a:p>
            <a:pPr lvl="2"/>
            <a:r>
              <a:rPr lang="en-US" sz="1100" dirty="0" smtClean="0"/>
              <a:t>Possibly beryllium (hazardous materials)  FESHM 5052.5</a:t>
            </a:r>
          </a:p>
          <a:p>
            <a:pPr lvl="1"/>
            <a:r>
              <a:rPr lang="en-US" sz="1600" dirty="0" smtClean="0"/>
              <a:t>Inspection and testing of relief systems FESHM 5031.4</a:t>
            </a:r>
          </a:p>
          <a:p>
            <a:pPr lvl="1"/>
            <a:r>
              <a:rPr lang="en-US" sz="1600" dirty="0" smtClean="0"/>
              <a:t>Liquid nitrogen  FESHM 5030 series</a:t>
            </a:r>
          </a:p>
          <a:p>
            <a:pPr lvl="1"/>
            <a:r>
              <a:rPr lang="en-US" sz="1600" dirty="0" smtClean="0"/>
              <a:t>Accessing confined space  FESHM 5063</a:t>
            </a:r>
          </a:p>
          <a:p>
            <a:pPr lvl="1"/>
            <a:r>
              <a:rPr lang="en-US" sz="1600" dirty="0" smtClean="0"/>
              <a:t>Possible use of lead (hazardous materials)  </a:t>
            </a:r>
          </a:p>
          <a:p>
            <a:pPr lvl="2"/>
            <a:r>
              <a:rPr lang="en-US" sz="1200" dirty="0" smtClean="0"/>
              <a:t>FESHM 5052.3</a:t>
            </a:r>
          </a:p>
          <a:p>
            <a:pPr lvl="2"/>
            <a:r>
              <a:rPr lang="en-US" sz="1200" dirty="0" smtClean="0"/>
              <a:t>Beam shutter and other shielding</a:t>
            </a:r>
          </a:p>
          <a:p>
            <a:pPr lvl="1"/>
            <a:r>
              <a:rPr lang="en-US" sz="1600" dirty="0" smtClean="0"/>
              <a:t>Crane, hoist, and forklift use   FESHM 5021</a:t>
            </a:r>
          </a:p>
          <a:p>
            <a:pPr lvl="2"/>
            <a:r>
              <a:rPr lang="en-US" sz="1100" dirty="0" smtClean="0"/>
              <a:t>Including lifts beyond direct crane coverage</a:t>
            </a:r>
            <a:endParaRPr lang="en-US" sz="1100" dirty="0"/>
          </a:p>
          <a:p>
            <a:pPr lvl="1"/>
            <a:r>
              <a:rPr lang="en-US" sz="1600" dirty="0"/>
              <a:t>Fall </a:t>
            </a:r>
            <a:r>
              <a:rPr lang="en-US" sz="1600" dirty="0" smtClean="0"/>
              <a:t>Hazards  FESHM 5066</a:t>
            </a:r>
          </a:p>
          <a:p>
            <a:pPr lvl="1"/>
            <a:r>
              <a:rPr lang="en-US" sz="1600" dirty="0" smtClean="0"/>
              <a:t>Magnetic </a:t>
            </a:r>
            <a:r>
              <a:rPr lang="en-US" sz="1600" dirty="0"/>
              <a:t>fields  </a:t>
            </a:r>
            <a:r>
              <a:rPr lang="en-US" sz="1600" dirty="0" smtClean="0"/>
              <a:t>FESHM 5062.2</a:t>
            </a:r>
          </a:p>
          <a:p>
            <a:pPr lvl="1"/>
            <a:r>
              <a:rPr lang="en-US" sz="1600" dirty="0" smtClean="0"/>
              <a:t>Electrical hazards  FESHM 5042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8"/>
          </p:nvPr>
        </p:nvSpPr>
        <p:spPr>
          <a:xfrm>
            <a:off x="6008914" y="2349944"/>
            <a:ext cx="2906487" cy="3568701"/>
          </a:xfrm>
        </p:spPr>
        <p:txBody>
          <a:bodyPr/>
          <a:lstStyle/>
          <a:p>
            <a:pPr lvl="1"/>
            <a:r>
              <a:rPr lang="en-US" sz="1600" dirty="0" smtClean="0"/>
              <a:t>Fire hazards</a:t>
            </a:r>
          </a:p>
          <a:p>
            <a:pPr lvl="1"/>
            <a:r>
              <a:rPr lang="en-US" sz="1600" dirty="0" smtClean="0"/>
              <a:t>Hydraulic </a:t>
            </a:r>
            <a:r>
              <a:rPr lang="en-US" sz="1600" dirty="0"/>
              <a:t>and perhaps pneumatic systems (and potential stored energy</a:t>
            </a:r>
            <a:r>
              <a:rPr lang="en-US" sz="1600" dirty="0" smtClean="0"/>
              <a:t>)</a:t>
            </a:r>
          </a:p>
          <a:p>
            <a:pPr lvl="1"/>
            <a:r>
              <a:rPr lang="en-US" sz="1600" dirty="0" smtClean="0"/>
              <a:t>Radiation </a:t>
            </a:r>
            <a:r>
              <a:rPr lang="en-US" sz="1600" dirty="0"/>
              <a:t>hazards  FRCM</a:t>
            </a:r>
          </a:p>
          <a:p>
            <a:pPr lvl="2"/>
            <a:r>
              <a:rPr lang="en-US" sz="1100" dirty="0"/>
              <a:t>Stopping target monitor calibration source</a:t>
            </a:r>
          </a:p>
          <a:p>
            <a:pPr lvl="2"/>
            <a:r>
              <a:rPr lang="en-US" sz="1100" dirty="0"/>
              <a:t>Activation by beam</a:t>
            </a:r>
          </a:p>
          <a:p>
            <a:pPr lvl="1"/>
            <a:r>
              <a:rPr lang="en-US" sz="1600" dirty="0"/>
              <a:t>Hazardous </a:t>
            </a:r>
            <a:r>
              <a:rPr lang="en-US" sz="1600" dirty="0" smtClean="0"/>
              <a:t>waste</a:t>
            </a:r>
          </a:p>
          <a:p>
            <a:pPr lvl="1"/>
            <a:r>
              <a:rPr lang="en-US" sz="1600" dirty="0" smtClean="0"/>
              <a:t>Cable Trays</a:t>
            </a:r>
          </a:p>
          <a:p>
            <a:pPr lvl="2"/>
            <a:r>
              <a:rPr lang="en-US" sz="1400" dirty="0" smtClean="0"/>
              <a:t>FESHM 5043</a:t>
            </a:r>
            <a:endParaRPr lang="en-US" sz="1400" dirty="0"/>
          </a:p>
          <a:p>
            <a:pPr lvl="1"/>
            <a:r>
              <a:rPr lang="en-US" sz="1600" dirty="0" smtClean="0"/>
              <a:t>And possibly ODH </a:t>
            </a:r>
          </a:p>
          <a:p>
            <a:pPr lvl="2"/>
            <a:r>
              <a:rPr lang="en-US" sz="1400" dirty="0" smtClean="0"/>
              <a:t>FESHM 5064</a:t>
            </a:r>
            <a:endParaRPr lang="en-US" sz="1400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ES&amp;H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10/21/14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G. Ginther 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98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600" y="73987"/>
            <a:ext cx="8686800" cy="641739"/>
          </a:xfrm>
        </p:spPr>
        <p:txBody>
          <a:bodyPr/>
          <a:lstStyle/>
          <a:p>
            <a:r>
              <a:rPr lang="en-US" dirty="0" err="1"/>
              <a:t>Muon</a:t>
            </a:r>
            <a:r>
              <a:rPr lang="en-US" dirty="0"/>
              <a:t> </a:t>
            </a:r>
            <a:r>
              <a:rPr lang="en-US" dirty="0" err="1"/>
              <a:t>Beamline</a:t>
            </a:r>
            <a:r>
              <a:rPr lang="en-US" dirty="0"/>
              <a:t> Cost </a:t>
            </a:r>
            <a:r>
              <a:rPr lang="en-US" dirty="0" smtClean="0"/>
              <a:t>Table  (k$)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10/21/14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G. </a:t>
            </a:r>
            <a:r>
              <a:rPr lang="en-US" dirty="0" err="1" smtClean="0"/>
              <a:t>Ginther</a:t>
            </a:r>
            <a:r>
              <a:rPr lang="en-US" dirty="0"/>
              <a:t> </a:t>
            </a:r>
            <a:r>
              <a:rPr lang="en-US" dirty="0" smtClean="0"/>
              <a:t>- DOE CD-2/3b Review</a:t>
            </a:r>
            <a:endParaRPr lang="en-US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defRPr/>
            </a:pPr>
            <a:fld id="{5E820688-F7AE-7441-85BB-0E205217A28E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10" y="1043693"/>
            <a:ext cx="9006697" cy="4116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560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inther\Desktop\Files For George\Solenoid-3 Plan 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2763"/>
            <a:ext cx="9144000" cy="364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Muon Beamline Orientation</a:t>
            </a:r>
            <a:endParaRPr lang="en-US" dirty="0"/>
          </a:p>
        </p:txBody>
      </p:sp>
      <p:sp>
        <p:nvSpPr>
          <p:cNvPr id="21" name="Content Placeholder 2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10/21/14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G. Ginther  - DOE CD-2/3b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CCE80-3B22-F34E-81B2-E096627812DD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103917" y="871387"/>
            <a:ext cx="2956958" cy="296434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1600" dirty="0" err="1" smtClean="0"/>
              <a:t>Muon</a:t>
            </a:r>
            <a:r>
              <a:rPr lang="en-US" sz="1600" dirty="0" smtClean="0"/>
              <a:t> </a:t>
            </a:r>
            <a:r>
              <a:rPr lang="en-US" sz="1600" dirty="0" err="1" smtClean="0"/>
              <a:t>Beamline</a:t>
            </a:r>
            <a:r>
              <a:rPr lang="en-US" sz="1600" dirty="0" smtClean="0"/>
              <a:t> </a:t>
            </a:r>
            <a:r>
              <a:rPr lang="en-US" sz="1600" dirty="0"/>
              <a:t>Vacuum System </a:t>
            </a:r>
          </a:p>
          <a:p>
            <a:pPr>
              <a:spcBef>
                <a:spcPct val="20000"/>
              </a:spcBef>
            </a:pPr>
            <a:r>
              <a:rPr lang="en-US" sz="1600" dirty="0"/>
              <a:t> </a:t>
            </a:r>
            <a:r>
              <a:rPr lang="en-US" sz="1600" dirty="0" err="1" smtClean="0"/>
              <a:t>Muon</a:t>
            </a:r>
            <a:r>
              <a:rPr lang="en-US" sz="1600" dirty="0" smtClean="0"/>
              <a:t> </a:t>
            </a:r>
            <a:r>
              <a:rPr lang="en-US" sz="1600" dirty="0" err="1" smtClean="0"/>
              <a:t>Beamline</a:t>
            </a:r>
            <a:r>
              <a:rPr lang="en-US" sz="1600" dirty="0" smtClean="0"/>
              <a:t> Collimators </a:t>
            </a:r>
            <a:endParaRPr lang="en-US" sz="1600" dirty="0"/>
          </a:p>
          <a:p>
            <a:pPr>
              <a:spcBef>
                <a:spcPct val="20000"/>
              </a:spcBef>
            </a:pPr>
            <a:r>
              <a:rPr lang="en-US" sz="1600" dirty="0"/>
              <a:t> Upstream External Shielding</a:t>
            </a:r>
          </a:p>
          <a:p>
            <a:pPr>
              <a:spcBef>
                <a:spcPct val="20000"/>
              </a:spcBef>
            </a:pPr>
            <a:r>
              <a:rPr lang="en-US" sz="1600" dirty="0"/>
              <a:t> </a:t>
            </a:r>
            <a:r>
              <a:rPr lang="en-US" sz="1600" dirty="0" err="1" smtClean="0"/>
              <a:t>Muon</a:t>
            </a:r>
            <a:r>
              <a:rPr lang="en-US" sz="1600" dirty="0" smtClean="0"/>
              <a:t> Stopping </a:t>
            </a:r>
            <a:r>
              <a:rPr lang="en-US" sz="1600" dirty="0"/>
              <a:t>Target</a:t>
            </a:r>
          </a:p>
          <a:p>
            <a:pPr>
              <a:spcBef>
                <a:spcPct val="20000"/>
              </a:spcBef>
            </a:pPr>
            <a:r>
              <a:rPr lang="en-US" sz="1600" dirty="0"/>
              <a:t> </a:t>
            </a:r>
            <a:r>
              <a:rPr lang="en-US" sz="1600" dirty="0" err="1" smtClean="0"/>
              <a:t>Muon</a:t>
            </a:r>
            <a:r>
              <a:rPr lang="en-US" sz="1600" dirty="0" smtClean="0"/>
              <a:t> Stopping </a:t>
            </a:r>
            <a:r>
              <a:rPr lang="en-US" sz="1600" dirty="0"/>
              <a:t>Target Monitor</a:t>
            </a:r>
          </a:p>
          <a:p>
            <a:pPr>
              <a:spcBef>
                <a:spcPct val="20000"/>
              </a:spcBef>
            </a:pPr>
            <a:r>
              <a:rPr lang="en-US" sz="1600" dirty="0"/>
              <a:t> DS Internal Shielding</a:t>
            </a:r>
          </a:p>
          <a:p>
            <a:pPr>
              <a:spcBef>
                <a:spcPct val="20000"/>
              </a:spcBef>
            </a:pPr>
            <a:r>
              <a:rPr lang="en-US" sz="1600" dirty="0"/>
              <a:t> </a:t>
            </a:r>
            <a:r>
              <a:rPr lang="en-US" sz="1600" dirty="0" err="1"/>
              <a:t>Muon</a:t>
            </a:r>
            <a:r>
              <a:rPr lang="en-US" sz="1600" dirty="0"/>
              <a:t> Beam Stop</a:t>
            </a:r>
          </a:p>
          <a:p>
            <a:pPr>
              <a:spcBef>
                <a:spcPct val="20000"/>
              </a:spcBef>
            </a:pPr>
            <a:r>
              <a:rPr lang="en-US" sz="1600" dirty="0"/>
              <a:t> Downstream External Shielding</a:t>
            </a:r>
          </a:p>
          <a:p>
            <a:pPr>
              <a:spcBef>
                <a:spcPct val="20000"/>
              </a:spcBef>
            </a:pPr>
            <a:r>
              <a:rPr lang="en-US" sz="1600" dirty="0"/>
              <a:t> Detector Support </a:t>
            </a:r>
            <a:r>
              <a:rPr lang="en-US" sz="1600" dirty="0" smtClean="0"/>
              <a:t>&amp; Installation     		System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727982" y="2783403"/>
            <a:ext cx="1080453" cy="1818398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1037134" y="3775414"/>
            <a:ext cx="1828352" cy="866896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484419" y="4208862"/>
            <a:ext cx="1309845" cy="493765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735202" y="4956457"/>
            <a:ext cx="2118124" cy="255685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38977" y="4668475"/>
            <a:ext cx="1636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Collimators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4378400" y="5154992"/>
            <a:ext cx="502235" cy="917665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5060277" y="5413478"/>
            <a:ext cx="701854" cy="534664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457593" y="4487707"/>
            <a:ext cx="304318" cy="529917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195207" y="4140342"/>
            <a:ext cx="2398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Muon</a:t>
            </a:r>
            <a:r>
              <a:rPr lang="en-US" sz="2400" b="1" dirty="0" smtClean="0">
                <a:solidFill>
                  <a:srgbClr val="FF0000"/>
                </a:solidFill>
              </a:rPr>
              <a:t> Beam Stop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20697" y="5800080"/>
            <a:ext cx="2175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Stopping Target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676406" y="5763296"/>
            <a:ext cx="2418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Proton Absorbers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954489" y="1191253"/>
            <a:ext cx="15856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Antiproton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 Windows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flipH="1">
            <a:off x="2984182" y="1955575"/>
            <a:ext cx="1121093" cy="1979562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1573864" y="1606751"/>
            <a:ext cx="2279462" cy="1005939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5281798" y="5202617"/>
            <a:ext cx="565564" cy="608945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853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086" y="881688"/>
            <a:ext cx="3395017" cy="3548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7"/>
          </p:nvPr>
        </p:nvSpPr>
        <p:spPr>
          <a:xfrm>
            <a:off x="228601" y="3396343"/>
            <a:ext cx="4251324" cy="121605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Breakdown     					</a:t>
            </a:r>
            <a:r>
              <a:rPr lang="en-US" sz="1400" dirty="0"/>
              <a:t>Base Costs in  </a:t>
            </a:r>
            <a:r>
              <a:rPr lang="en-US" sz="1400" dirty="0" smtClean="0"/>
              <a:t>AY k</a:t>
            </a:r>
            <a:r>
              <a:rPr lang="en-US" sz="1400" dirty="0"/>
              <a:t>$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10/21/14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G. </a:t>
            </a:r>
            <a:r>
              <a:rPr lang="en-US" dirty="0" err="1" smtClean="0"/>
              <a:t>Ginther</a:t>
            </a:r>
            <a:r>
              <a:rPr lang="en-US" dirty="0" smtClean="0"/>
              <a:t> - DOE CD-2/3b Review</a:t>
            </a:r>
            <a:endParaRPr lang="en-US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defRPr/>
            </a:pPr>
            <a:fld id="{5E820688-F7AE-7441-85BB-0E205217A28E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992" y="870747"/>
            <a:ext cx="15525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794" y="2340429"/>
            <a:ext cx="5808457" cy="3845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674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Quality of Estimate 						</a:t>
            </a:r>
            <a:r>
              <a:rPr lang="en-US" sz="1400" dirty="0"/>
              <a:t>Base Costs in  </a:t>
            </a:r>
            <a:r>
              <a:rPr lang="en-US" sz="1400" dirty="0" smtClean="0"/>
              <a:t>AY k</a:t>
            </a:r>
            <a:r>
              <a:rPr lang="en-US" sz="1400" dirty="0"/>
              <a:t>$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10/21/14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G. </a:t>
            </a:r>
            <a:r>
              <a:rPr lang="en-US" dirty="0" err="1" smtClean="0"/>
              <a:t>Ginther</a:t>
            </a:r>
            <a:r>
              <a:rPr lang="en-US" dirty="0"/>
              <a:t> </a:t>
            </a:r>
            <a:r>
              <a:rPr lang="en-US" dirty="0" smtClean="0"/>
              <a:t>- DOE CD-2/3b Review</a:t>
            </a:r>
            <a:endParaRPr lang="en-US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defRPr/>
            </a:pPr>
            <a:fld id="{5E820688-F7AE-7441-85BB-0E205217A28E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34" y="959281"/>
            <a:ext cx="86868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020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835482"/>
            <a:ext cx="8143875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Labor Resources by FY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10/21/14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G. </a:t>
            </a:r>
            <a:r>
              <a:rPr lang="en-US" dirty="0" err="1" smtClean="0"/>
              <a:t>Ginther</a:t>
            </a:r>
            <a:r>
              <a:rPr lang="en-US" dirty="0" smtClean="0"/>
              <a:t> 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98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Milestones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err="1" smtClean="0"/>
              <a:t>Muon</a:t>
            </a:r>
            <a:r>
              <a:rPr lang="en-US" sz="1800" dirty="0" smtClean="0"/>
              <a:t> </a:t>
            </a:r>
            <a:r>
              <a:rPr lang="en-US" sz="1800" dirty="0" err="1" smtClean="0"/>
              <a:t>Beamline</a:t>
            </a:r>
            <a:r>
              <a:rPr lang="en-US" sz="1800" dirty="0" smtClean="0"/>
              <a:t> ready for CD-3c review				15-Dec-2015</a:t>
            </a:r>
          </a:p>
          <a:p>
            <a:r>
              <a:rPr lang="en-US" sz="1800" dirty="0" smtClean="0"/>
              <a:t>External vacuum components ready for fabrication		9-Dec-2016</a:t>
            </a:r>
          </a:p>
          <a:p>
            <a:r>
              <a:rPr lang="en-US" sz="1800" dirty="0" smtClean="0"/>
              <a:t>Downstream </a:t>
            </a:r>
            <a:r>
              <a:rPr lang="en-US" sz="1800" dirty="0"/>
              <a:t>External Shielding ready for fabrication  	</a:t>
            </a:r>
            <a:r>
              <a:rPr lang="en-US" sz="1800" dirty="0" smtClean="0"/>
              <a:t>17-Nov-2017</a:t>
            </a:r>
          </a:p>
          <a:p>
            <a:r>
              <a:rPr lang="en-US" sz="1800" dirty="0" smtClean="0"/>
              <a:t>All external vacuum system components at FNAL  		15-Sep-2017</a:t>
            </a:r>
          </a:p>
          <a:p>
            <a:r>
              <a:rPr lang="en-US" sz="1800" dirty="0" smtClean="0"/>
              <a:t>Upstream Shielding ready for fabrication				26-Jan-2018</a:t>
            </a:r>
          </a:p>
          <a:p>
            <a:r>
              <a:rPr lang="en-US" sz="1800" dirty="0" smtClean="0"/>
              <a:t>DS Internal Shielding ready for fabrication			26-Jan-2018</a:t>
            </a:r>
          </a:p>
          <a:p>
            <a:r>
              <a:rPr lang="en-US" sz="1800" dirty="0" err="1" smtClean="0"/>
              <a:t>Muon</a:t>
            </a:r>
            <a:r>
              <a:rPr lang="en-US" sz="1800" dirty="0" smtClean="0"/>
              <a:t> Beam Stop and Supports at FNAL   			11-Apr-2018</a:t>
            </a:r>
          </a:p>
          <a:p>
            <a:r>
              <a:rPr lang="en-US" sz="1800" dirty="0"/>
              <a:t>Stopping Target at FNAL							26-Apr-2018</a:t>
            </a:r>
          </a:p>
          <a:p>
            <a:r>
              <a:rPr lang="en-US" sz="1800" dirty="0"/>
              <a:t>Stopping Target Monitor Infrastructure at FNAL   		</a:t>
            </a:r>
            <a:r>
              <a:rPr lang="en-US" sz="1800" dirty="0" smtClean="0"/>
              <a:t>09-Oct-2018</a:t>
            </a:r>
          </a:p>
          <a:p>
            <a:r>
              <a:rPr lang="en-US" sz="1800" dirty="0"/>
              <a:t>PS enclosure ready 								</a:t>
            </a:r>
            <a:r>
              <a:rPr lang="en-US" sz="1800" dirty="0" smtClean="0"/>
              <a:t>15-Oct-2018</a:t>
            </a:r>
          </a:p>
          <a:p>
            <a:r>
              <a:rPr lang="en-US" sz="1800" dirty="0" smtClean="0"/>
              <a:t>COL1 </a:t>
            </a:r>
            <a:r>
              <a:rPr lang="en-US" sz="1800" dirty="0"/>
              <a:t>installed									</a:t>
            </a:r>
            <a:r>
              <a:rPr lang="en-US" sz="1800" dirty="0" smtClean="0">
                <a:solidFill>
                  <a:schemeClr val="tx1"/>
                </a:solidFill>
              </a:rPr>
              <a:t>22-Jan-2019</a:t>
            </a:r>
            <a:endParaRPr lang="en-US" sz="1800" dirty="0" smtClean="0"/>
          </a:p>
          <a:p>
            <a:r>
              <a:rPr lang="en-US" sz="1800" dirty="0" smtClean="0"/>
              <a:t>All </a:t>
            </a:r>
            <a:r>
              <a:rPr lang="en-US" sz="1800" dirty="0"/>
              <a:t>DS enclosure components at FNAL    				</a:t>
            </a:r>
            <a:r>
              <a:rPr lang="en-US" sz="1800" dirty="0" smtClean="0"/>
              <a:t>12-Mar-2019</a:t>
            </a:r>
          </a:p>
          <a:p>
            <a:r>
              <a:rPr lang="en-US" sz="1800" dirty="0"/>
              <a:t>COL3u and COL3d installed			 			30-Aug-2019</a:t>
            </a:r>
          </a:p>
          <a:p>
            <a:r>
              <a:rPr lang="en-US" sz="1800" dirty="0"/>
              <a:t>COL5 installed 									</a:t>
            </a:r>
            <a:r>
              <a:rPr lang="en-US" sz="1800" dirty="0" smtClean="0"/>
              <a:t>9-Sep-2019</a:t>
            </a:r>
          </a:p>
          <a:p>
            <a:r>
              <a:rPr lang="en-US" sz="1800" dirty="0" smtClean="0"/>
              <a:t>Detector Train Test Insertion Complete				21-Feb-2020</a:t>
            </a:r>
          </a:p>
          <a:p>
            <a:r>
              <a:rPr lang="en-US" sz="1800" dirty="0" err="1" smtClean="0"/>
              <a:t>Muon</a:t>
            </a:r>
            <a:r>
              <a:rPr lang="en-US" sz="1800" dirty="0" smtClean="0"/>
              <a:t> </a:t>
            </a:r>
            <a:r>
              <a:rPr lang="en-US" sz="1800" dirty="0" err="1" smtClean="0"/>
              <a:t>Beamline</a:t>
            </a:r>
            <a:r>
              <a:rPr lang="en-US" sz="1800" dirty="0" smtClean="0"/>
              <a:t> Ready for CD-4						16-Jun-2020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10/21/14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G. Ginther 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60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/>
          <p:cNvSpPr/>
          <p:nvPr/>
        </p:nvSpPr>
        <p:spPr>
          <a:xfrm>
            <a:off x="4614471" y="3757120"/>
            <a:ext cx="1776901" cy="435361"/>
          </a:xfrm>
          <a:prstGeom prst="rect">
            <a:avLst/>
          </a:prstGeom>
          <a:gradFill flip="none" rotWithShape="1">
            <a:gsLst>
              <a:gs pos="6900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0000"/>
                </a:solidFill>
                <a:latin typeface="Calibri" panose="020F0502020204030204" pitchFamily="34" charset="0"/>
                <a:cs typeface="Helvetica" pitchFamily="34" charset="0"/>
              </a:rPr>
              <a:t>Detector Support</a:t>
            </a:r>
          </a:p>
          <a:p>
            <a:pPr algn="ctr"/>
            <a:r>
              <a:rPr lang="en-US" sz="1200" dirty="0" smtClean="0">
                <a:solidFill>
                  <a:srgbClr val="000000"/>
                </a:solidFill>
                <a:latin typeface="Calibri" panose="020F0502020204030204" pitchFamily="34" charset="0"/>
                <a:cs typeface="Helvetica" pitchFamily="34" charset="0"/>
              </a:rPr>
              <a:t>Fabrication</a:t>
            </a:r>
            <a:endParaRPr lang="en-US" sz="1200" dirty="0">
              <a:solidFill>
                <a:srgbClr val="000000"/>
              </a:solidFill>
              <a:latin typeface="Calibri" panose="020F0502020204030204" pitchFamily="34" charset="0"/>
              <a:cs typeface="Helvetic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" y="5486400"/>
            <a:ext cx="8606149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1219519"/>
              </p:ext>
            </p:extLst>
          </p:nvPr>
        </p:nvGraphicFramePr>
        <p:xfrm>
          <a:off x="4" y="5591651"/>
          <a:ext cx="8686796" cy="581660"/>
        </p:xfrm>
        <a:graphic>
          <a:graphicData uri="http://schemas.openxmlformats.org/drawingml/2006/table">
            <a:tbl>
              <a:tblPr/>
              <a:tblGrid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5" name="Rectangle 44"/>
          <p:cNvSpPr/>
          <p:nvPr/>
        </p:nvSpPr>
        <p:spPr>
          <a:xfrm>
            <a:off x="3" y="5486400"/>
            <a:ext cx="8606149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ight Arrow 45"/>
          <p:cNvSpPr/>
          <p:nvPr/>
        </p:nvSpPr>
        <p:spPr>
          <a:xfrm>
            <a:off x="0" y="5803900"/>
            <a:ext cx="9144000" cy="908050"/>
          </a:xfrm>
          <a:prstGeom prst="rightArrow">
            <a:avLst>
              <a:gd name="adj1" fmla="val 50000"/>
              <a:gd name="adj2" fmla="val 38112"/>
            </a:avLst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92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508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/>
          <p:cNvCxnSpPr/>
          <p:nvPr/>
        </p:nvCxnSpPr>
        <p:spPr>
          <a:xfrm>
            <a:off x="514623" y="1055914"/>
            <a:ext cx="1" cy="539754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1530624" y="1055914"/>
            <a:ext cx="1589" cy="540389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2559324" y="1055914"/>
            <a:ext cx="0" cy="5399666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3568974" y="1100705"/>
            <a:ext cx="0" cy="5365449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5613674" y="1100705"/>
            <a:ext cx="1589" cy="537179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6636024" y="1055914"/>
            <a:ext cx="1589" cy="5416589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7652025" y="1122475"/>
            <a:ext cx="1588" cy="535637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8685212" y="1029013"/>
            <a:ext cx="0" cy="542444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733120" y="6420644"/>
            <a:ext cx="8087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FY14                 FY15                FY16                 FY17                 FY18                 FY19                FY20                  FY21</a:t>
            </a:r>
            <a:endParaRPr lang="en-US" sz="1400" dirty="0"/>
          </a:p>
        </p:txBody>
      </p:sp>
      <p:sp>
        <p:nvSpPr>
          <p:cNvPr id="56" name="Diamond 55"/>
          <p:cNvSpPr>
            <a:spLocks noChangeAspect="1"/>
          </p:cNvSpPr>
          <p:nvPr/>
        </p:nvSpPr>
        <p:spPr>
          <a:xfrm>
            <a:off x="1242488" y="6259147"/>
            <a:ext cx="234315" cy="234315"/>
          </a:xfrm>
          <a:prstGeom prst="diamond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brightRoom" dir="t"/>
          </a:scene3d>
          <a:sp3d prstMaterial="powder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/>
          <p:cNvCxnSpPr>
            <a:stCxn id="56" idx="0"/>
          </p:cNvCxnSpPr>
          <p:nvPr/>
        </p:nvCxnSpPr>
        <p:spPr>
          <a:xfrm flipH="1" flipV="1">
            <a:off x="1350431" y="1055914"/>
            <a:ext cx="9215" cy="5203233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Diamond 57"/>
          <p:cNvSpPr>
            <a:spLocks noChangeAspect="1"/>
          </p:cNvSpPr>
          <p:nvPr/>
        </p:nvSpPr>
        <p:spPr>
          <a:xfrm>
            <a:off x="1626731" y="6256653"/>
            <a:ext cx="234315" cy="234315"/>
          </a:xfrm>
          <a:prstGeom prst="diamond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brightRoom" dir="t"/>
          </a:scene3d>
          <a:sp3d prstMaterial="powder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/>
          <p:cNvCxnSpPr>
            <a:stCxn id="58" idx="0"/>
          </p:cNvCxnSpPr>
          <p:nvPr/>
        </p:nvCxnSpPr>
        <p:spPr>
          <a:xfrm flipH="1" flipV="1">
            <a:off x="1734674" y="1055914"/>
            <a:ext cx="9215" cy="5200739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457200" y="814698"/>
            <a:ext cx="1339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CD-3a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281160" y="789425"/>
            <a:ext cx="1339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CD-2/3b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544574" y="789425"/>
            <a:ext cx="873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CD-</a:t>
            </a:r>
            <a:r>
              <a:rPr lang="en-US" sz="1400" dirty="0"/>
              <a:t>4</a:t>
            </a:r>
            <a:endParaRPr lang="en-US" sz="1400" dirty="0" smtClean="0"/>
          </a:p>
        </p:txBody>
      </p:sp>
      <p:cxnSp>
        <p:nvCxnSpPr>
          <p:cNvPr id="63" name="Straight Connector 62"/>
          <p:cNvCxnSpPr/>
          <p:nvPr/>
        </p:nvCxnSpPr>
        <p:spPr>
          <a:xfrm flipH="1">
            <a:off x="4597674" y="1100705"/>
            <a:ext cx="1588" cy="5354833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2997474" y="5333101"/>
            <a:ext cx="4285976" cy="216957"/>
          </a:xfrm>
          <a:prstGeom prst="rect">
            <a:avLst/>
          </a:prstGeom>
          <a:gradFill flip="none" rotWithShape="1">
            <a:gsLst>
              <a:gs pos="6900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0000"/>
                </a:solidFill>
                <a:latin typeface="Calibri"/>
                <a:cs typeface="Calibri"/>
              </a:rPr>
              <a:t>Detector Prototypes and Construction</a:t>
            </a:r>
            <a:endParaRPr lang="en-US" sz="12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988258" y="5715000"/>
            <a:ext cx="3894640" cy="228600"/>
          </a:xfrm>
          <a:prstGeom prst="rect">
            <a:avLst/>
          </a:prstGeom>
          <a:gradFill flip="none" rotWithShape="1">
            <a:gsLst>
              <a:gs pos="6900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0000"/>
                </a:solidFill>
                <a:latin typeface="Calibri"/>
                <a:cs typeface="Calibri"/>
              </a:rPr>
              <a:t>Accelerator and Beamline Construction </a:t>
            </a:r>
            <a:endParaRPr lang="en-US" sz="12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66" name="Diamond 65"/>
          <p:cNvSpPr>
            <a:spLocks noChangeAspect="1"/>
          </p:cNvSpPr>
          <p:nvPr/>
        </p:nvSpPr>
        <p:spPr>
          <a:xfrm>
            <a:off x="7628264" y="6231840"/>
            <a:ext cx="234315" cy="234315"/>
          </a:xfrm>
          <a:prstGeom prst="diamond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brightRoom" dir="t"/>
          </a:scene3d>
          <a:sp3d prstMaterial="powder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Connector 66"/>
          <p:cNvCxnSpPr>
            <a:stCxn id="66" idx="0"/>
          </p:cNvCxnSpPr>
          <p:nvPr/>
        </p:nvCxnSpPr>
        <p:spPr>
          <a:xfrm flipV="1">
            <a:off x="7745422" y="1100705"/>
            <a:ext cx="1" cy="5131135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>
            <a:off x="3568974" y="5040091"/>
            <a:ext cx="3149600" cy="224366"/>
          </a:xfrm>
          <a:prstGeom prst="rect">
            <a:avLst/>
          </a:prstGeom>
          <a:gradFill flip="none" rotWithShape="1">
            <a:gsLst>
              <a:gs pos="77000">
                <a:schemeClr val="accent3">
                  <a:lumMod val="20000"/>
                  <a:lumOff val="80000"/>
                </a:schemeClr>
              </a:gs>
              <a:gs pos="100000">
                <a:schemeClr val="bg2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0000"/>
                </a:solidFill>
                <a:latin typeface="Calibri"/>
                <a:cs typeface="Calibri"/>
              </a:rPr>
              <a:t>Solenoid Infrastructure</a:t>
            </a:r>
            <a:endParaRPr lang="en-US" sz="12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6218512" y="4713778"/>
            <a:ext cx="1382438" cy="571235"/>
          </a:xfrm>
          <a:prstGeom prst="rect">
            <a:avLst/>
          </a:prstGeom>
          <a:gradFill flip="none" rotWithShape="1">
            <a:gsLst>
              <a:gs pos="77000">
                <a:schemeClr val="accent3">
                  <a:lumMod val="20000"/>
                  <a:lumOff val="80000"/>
                </a:schemeClr>
              </a:gs>
              <a:gs pos="100000">
                <a:schemeClr val="bg2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0000"/>
                </a:solidFill>
                <a:latin typeface="Calibri"/>
                <a:cs typeface="Calibri"/>
              </a:rPr>
              <a:t>Solenoid Installation and Commissioning</a:t>
            </a:r>
            <a:endParaRPr lang="en-US" sz="12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70" name="6-Point Star 69"/>
          <p:cNvSpPr>
            <a:spLocks noChangeAspect="1"/>
          </p:cNvSpPr>
          <p:nvPr/>
        </p:nvSpPr>
        <p:spPr>
          <a:xfrm>
            <a:off x="7521808" y="878960"/>
            <a:ext cx="182880" cy="182880"/>
          </a:xfrm>
          <a:prstGeom prst="star6">
            <a:avLst/>
          </a:prstGeom>
          <a:solidFill>
            <a:srgbClr val="FF0000"/>
          </a:solidFill>
          <a:effectLst>
            <a:outerShdw blurRad="40000" dist="73787" dir="378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/>
          <p:cNvSpPr txBox="1"/>
          <p:nvPr/>
        </p:nvSpPr>
        <p:spPr>
          <a:xfrm>
            <a:off x="6631219" y="782792"/>
            <a:ext cx="9039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KPPs Satisfied</a:t>
            </a:r>
            <a:endParaRPr lang="en-US" sz="1000" dirty="0"/>
          </a:p>
        </p:txBody>
      </p:sp>
      <p:sp>
        <p:nvSpPr>
          <p:cNvPr id="75" name="Rectangle 74"/>
          <p:cNvSpPr/>
          <p:nvPr/>
        </p:nvSpPr>
        <p:spPr>
          <a:xfrm>
            <a:off x="5" y="4363568"/>
            <a:ext cx="2988253" cy="219691"/>
          </a:xfrm>
          <a:prstGeom prst="rect">
            <a:avLst/>
          </a:prstGeom>
          <a:gradFill flip="none" rotWithShape="1">
            <a:gsLst>
              <a:gs pos="76000">
                <a:schemeClr val="tx2">
                  <a:lumMod val="20000"/>
                  <a:lumOff val="80000"/>
                </a:schemeClr>
              </a:gs>
              <a:gs pos="100000">
                <a:schemeClr val="bg2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0000"/>
                </a:solidFill>
                <a:latin typeface="Calibri"/>
                <a:cs typeface="Calibri"/>
              </a:rPr>
              <a:t>Solenoid Design/Prototypes</a:t>
            </a:r>
            <a:endParaRPr lang="en-US" sz="12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6892114" y="5417919"/>
            <a:ext cx="1021273" cy="571235"/>
          </a:xfrm>
          <a:prstGeom prst="rect">
            <a:avLst/>
          </a:prstGeom>
          <a:gradFill flip="none" rotWithShape="1">
            <a:gsLst>
              <a:gs pos="77000">
                <a:schemeClr val="accent3">
                  <a:lumMod val="20000"/>
                  <a:lumOff val="80000"/>
                </a:schemeClr>
              </a:gs>
              <a:gs pos="100000">
                <a:schemeClr val="bg2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rgbClr val="000000"/>
                </a:solidFill>
                <a:latin typeface="Calibri"/>
                <a:cs typeface="Calibri"/>
              </a:rPr>
              <a:t>Accelerator Commissioning (off Project)</a:t>
            </a:r>
            <a:endParaRPr lang="en-US" sz="1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7" name="Diamond 36"/>
          <p:cNvSpPr>
            <a:spLocks noChangeAspect="1"/>
          </p:cNvSpPr>
          <p:nvPr/>
        </p:nvSpPr>
        <p:spPr>
          <a:xfrm>
            <a:off x="2880315" y="6256654"/>
            <a:ext cx="234315" cy="234315"/>
          </a:xfrm>
          <a:prstGeom prst="diamond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brightRoom" dir="t"/>
          </a:scene3d>
          <a:sp3d prstMaterial="powder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>
            <a:stCxn id="37" idx="0"/>
          </p:cNvCxnSpPr>
          <p:nvPr/>
        </p:nvCxnSpPr>
        <p:spPr>
          <a:xfrm flipH="1" flipV="1">
            <a:off x="2988258" y="1055914"/>
            <a:ext cx="9215" cy="520074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526433" y="792928"/>
            <a:ext cx="1339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CD-3c</a:t>
            </a:r>
          </a:p>
        </p:txBody>
      </p:sp>
      <p:sp>
        <p:nvSpPr>
          <p:cNvPr id="72" name="Rectangle 71"/>
          <p:cNvSpPr/>
          <p:nvPr/>
        </p:nvSpPr>
        <p:spPr>
          <a:xfrm>
            <a:off x="1354925" y="4132044"/>
            <a:ext cx="2822651" cy="207963"/>
          </a:xfrm>
          <a:prstGeom prst="rect">
            <a:avLst/>
          </a:prstGeom>
          <a:gradFill flip="none" rotWithShape="1">
            <a:gsLst>
              <a:gs pos="6900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rIns="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Calibri"/>
                <a:cs typeface="Calibri"/>
              </a:rPr>
              <a:t>Fabricate and  QA Superconductor</a:t>
            </a:r>
            <a:endParaRPr lang="en-US" sz="12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1797050" y="4835445"/>
            <a:ext cx="1568450" cy="411480"/>
          </a:xfrm>
          <a:prstGeom prst="rect">
            <a:avLst/>
          </a:prstGeom>
          <a:gradFill flip="none" rotWithShape="1">
            <a:gsLst>
              <a:gs pos="6900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0000"/>
                </a:solidFill>
                <a:latin typeface="Calibri"/>
                <a:cs typeface="Calibri"/>
              </a:rPr>
              <a:t>Detector Hall </a:t>
            </a:r>
          </a:p>
          <a:p>
            <a:pPr algn="ctr"/>
            <a:r>
              <a:rPr lang="en-US" sz="1200" dirty="0" smtClean="0">
                <a:solidFill>
                  <a:srgbClr val="000000"/>
                </a:solidFill>
                <a:latin typeface="Calibri"/>
                <a:cs typeface="Calibri"/>
              </a:rPr>
              <a:t>Construction</a:t>
            </a:r>
            <a:endParaRPr lang="en-US" sz="12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338203" y="5137453"/>
            <a:ext cx="262747" cy="336550"/>
          </a:xfrm>
          <a:prstGeom prst="rect">
            <a:avLst/>
          </a:prstGeom>
          <a:gradFill flip="none" rotWithShape="1">
            <a:gsLst>
              <a:gs pos="77000">
                <a:schemeClr val="accent3">
                  <a:lumMod val="20000"/>
                  <a:lumOff val="80000"/>
                </a:schemeClr>
              </a:gs>
              <a:gs pos="100000">
                <a:schemeClr val="bg2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69438" y="5194603"/>
            <a:ext cx="16569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Cosmic Ray System Test</a:t>
            </a:r>
            <a:endParaRPr lang="en-US" sz="1200" dirty="0"/>
          </a:p>
        </p:txBody>
      </p:sp>
      <p:sp>
        <p:nvSpPr>
          <p:cNvPr id="73" name="Rectangle 72"/>
          <p:cNvSpPr/>
          <p:nvPr/>
        </p:nvSpPr>
        <p:spPr>
          <a:xfrm>
            <a:off x="2124658" y="4603485"/>
            <a:ext cx="4466642" cy="160088"/>
          </a:xfrm>
          <a:prstGeom prst="rect">
            <a:avLst/>
          </a:prstGeom>
          <a:gradFill flip="none" rotWithShape="1">
            <a:gsLst>
              <a:gs pos="6900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0000"/>
                </a:solidFill>
                <a:latin typeface="Calibri"/>
                <a:cs typeface="Calibri"/>
              </a:rPr>
              <a:t>Solenoid Fabrication and QA</a:t>
            </a:r>
            <a:endParaRPr lang="en-US" sz="12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77" name="Group 76"/>
          <p:cNvGrpSpPr/>
          <p:nvPr/>
        </p:nvGrpSpPr>
        <p:grpSpPr>
          <a:xfrm>
            <a:off x="514622" y="1061840"/>
            <a:ext cx="6954954" cy="2987622"/>
            <a:chOff x="514622" y="1268674"/>
            <a:chExt cx="6954954" cy="2987622"/>
          </a:xfrm>
        </p:grpSpPr>
        <p:sp>
          <p:nvSpPr>
            <p:cNvPr id="79" name="Rectangle 78"/>
            <p:cNvSpPr/>
            <p:nvPr/>
          </p:nvSpPr>
          <p:spPr>
            <a:xfrm>
              <a:off x="514622" y="1353594"/>
              <a:ext cx="4169209" cy="336137"/>
            </a:xfrm>
            <a:prstGeom prst="rect">
              <a:avLst/>
            </a:prstGeom>
            <a:gradFill flip="none" rotWithShape="1">
              <a:gsLst>
                <a:gs pos="76000">
                  <a:schemeClr val="tx2">
                    <a:lumMod val="20000"/>
                    <a:lumOff val="80000"/>
                  </a:schemeClr>
                </a:gs>
                <a:gs pos="100000">
                  <a:schemeClr val="bg2"/>
                </a:gs>
              </a:gsLst>
              <a:path path="rect">
                <a:fillToRect l="100000" t="100000"/>
              </a:path>
              <a:tileRect r="-100000" b="-100000"/>
            </a:gradFill>
            <a:ln>
              <a:solidFill>
                <a:schemeClr val="tx1"/>
              </a:solidFill>
            </a:ln>
            <a:effectLst>
              <a:outerShdw blurRad="50800" dist="762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Calibri"/>
                  <a:cs typeface="Calibri"/>
                </a:rPr>
                <a:t>MB Vacuum System  Design</a:t>
              </a:r>
              <a:endParaRPr lang="en-US" sz="120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5486400" y="1268674"/>
              <a:ext cx="1983176" cy="453715"/>
            </a:xfrm>
            <a:prstGeom prst="rect">
              <a:avLst/>
            </a:prstGeom>
            <a:gradFill flip="none" rotWithShape="1">
              <a:gsLst>
                <a:gs pos="77000">
                  <a:schemeClr val="accent3">
                    <a:lumMod val="20000"/>
                    <a:lumOff val="80000"/>
                  </a:schemeClr>
                </a:gs>
                <a:gs pos="100000">
                  <a:schemeClr val="bg2"/>
                </a:gs>
              </a:gsLst>
              <a:path path="rect">
                <a:fillToRect l="100000" t="100000"/>
              </a:path>
              <a:tileRect r="-100000" b="-100000"/>
            </a:gradFill>
            <a:ln>
              <a:solidFill>
                <a:schemeClr val="tx1"/>
              </a:solidFill>
            </a:ln>
            <a:effectLst>
              <a:outerShdw blurRad="50800" dist="762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Calibri"/>
                  <a:cs typeface="Calibri"/>
                </a:rPr>
                <a:t>MB Vacuum System Assembly/Installation</a:t>
              </a:r>
              <a:endParaRPr lang="en-US" sz="120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514624" y="3872502"/>
              <a:ext cx="3981176" cy="336137"/>
            </a:xfrm>
            <a:prstGeom prst="rect">
              <a:avLst/>
            </a:prstGeom>
            <a:gradFill flip="none" rotWithShape="1">
              <a:gsLst>
                <a:gs pos="76000">
                  <a:schemeClr val="tx2">
                    <a:lumMod val="20000"/>
                    <a:lumOff val="80000"/>
                  </a:schemeClr>
                </a:gs>
                <a:gs pos="100000">
                  <a:schemeClr val="bg2"/>
                </a:gs>
              </a:gsLst>
              <a:path path="rect">
                <a:fillToRect l="100000" t="100000"/>
              </a:path>
              <a:tileRect r="-100000" b="-100000"/>
            </a:gradFill>
            <a:ln>
              <a:solidFill>
                <a:schemeClr val="tx1"/>
              </a:solidFill>
            </a:ln>
            <a:effectLst>
              <a:outerShdw blurRad="50800" dist="762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Calibri"/>
                  <a:cs typeface="Calibri"/>
                </a:rPr>
                <a:t>Detector Support and Installation Syste</a:t>
              </a:r>
              <a:r>
                <a:rPr lang="en-US" sz="1200" dirty="0">
                  <a:solidFill>
                    <a:srgbClr val="000000"/>
                  </a:solidFill>
                  <a:latin typeface="Calibri"/>
                  <a:cs typeface="Calibri"/>
                </a:rPr>
                <a:t>m</a:t>
              </a:r>
              <a:r>
                <a:rPr lang="en-US" sz="1200" dirty="0" smtClean="0">
                  <a:solidFill>
                    <a:srgbClr val="000000"/>
                  </a:solidFill>
                  <a:latin typeface="Calibri"/>
                  <a:cs typeface="Calibri"/>
                </a:rPr>
                <a:t> Design</a:t>
              </a:r>
              <a:endParaRPr lang="en-US" sz="120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514623" y="3146152"/>
              <a:ext cx="4416606" cy="336137"/>
            </a:xfrm>
            <a:prstGeom prst="rect">
              <a:avLst/>
            </a:prstGeom>
            <a:gradFill flip="none" rotWithShape="1">
              <a:gsLst>
                <a:gs pos="76000">
                  <a:schemeClr val="tx2">
                    <a:lumMod val="20000"/>
                    <a:lumOff val="80000"/>
                  </a:schemeClr>
                </a:gs>
                <a:gs pos="100000">
                  <a:schemeClr val="bg2"/>
                </a:gs>
              </a:gsLst>
              <a:path path="rect">
                <a:fillToRect l="100000" t="100000"/>
              </a:path>
              <a:tileRect r="-100000" b="-100000"/>
            </a:gradFill>
            <a:ln>
              <a:solidFill>
                <a:schemeClr val="tx1"/>
              </a:solidFill>
            </a:ln>
            <a:effectLst>
              <a:outerShdw blurRad="50800" dist="762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Muon</a:t>
              </a:r>
              <a:r>
                <a:rPr lang="en-US" sz="1200" dirty="0" smtClean="0">
                  <a:solidFill>
                    <a:srgbClr val="000000"/>
                  </a:solidFill>
                  <a:latin typeface="Calibri"/>
                  <a:cs typeface="Calibri"/>
                </a:rPr>
                <a:t> </a:t>
              </a:r>
              <a:r>
                <a:rPr lang="en-US" sz="1200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Beamline</a:t>
              </a:r>
              <a:r>
                <a:rPr lang="en-US" sz="1200" dirty="0" smtClean="0">
                  <a:solidFill>
                    <a:srgbClr val="000000"/>
                  </a:solidFill>
                  <a:latin typeface="Calibri"/>
                  <a:cs typeface="Calibri"/>
                </a:rPr>
                <a:t> Collimator Design</a:t>
              </a:r>
              <a:endParaRPr lang="en-US" sz="120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4303077" y="2786736"/>
              <a:ext cx="1433694" cy="608090"/>
            </a:xfrm>
            <a:prstGeom prst="rect">
              <a:avLst/>
            </a:prstGeom>
            <a:gradFill flip="none" rotWithShape="1">
              <a:gsLst>
                <a:gs pos="69000">
                  <a:schemeClr val="accent5">
                    <a:lumMod val="40000"/>
                    <a:lumOff val="60000"/>
                  </a:schemeClr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ln>
              <a:solidFill>
                <a:schemeClr val="tx1"/>
              </a:solidFill>
            </a:ln>
            <a:effectLst>
              <a:outerShdw blurRad="50800" dist="762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Calibri"/>
                  <a:cs typeface="Calibri"/>
                </a:rPr>
                <a:t>MB Collimator</a:t>
              </a:r>
            </a:p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Calibri"/>
                  <a:cs typeface="Calibri"/>
                </a:rPr>
                <a:t> Fabrication and QA</a:t>
              </a:r>
              <a:endParaRPr lang="en-US" sz="120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5876619" y="2786736"/>
              <a:ext cx="714681" cy="608090"/>
            </a:xfrm>
            <a:prstGeom prst="rect">
              <a:avLst/>
            </a:prstGeom>
            <a:gradFill flip="none" rotWithShape="1">
              <a:gsLst>
                <a:gs pos="77000">
                  <a:schemeClr val="accent3">
                    <a:lumMod val="20000"/>
                    <a:lumOff val="80000"/>
                  </a:schemeClr>
                </a:gs>
                <a:gs pos="100000">
                  <a:schemeClr val="bg2"/>
                </a:gs>
              </a:gsLst>
              <a:path path="rect">
                <a:fillToRect l="100000" t="100000"/>
              </a:path>
              <a:tileRect r="-100000" b="-100000"/>
            </a:gradFill>
            <a:ln>
              <a:solidFill>
                <a:schemeClr val="tx1"/>
              </a:solidFill>
            </a:ln>
            <a:effectLst>
              <a:outerShdw blurRad="50800" dist="762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 smtClean="0">
                  <a:solidFill>
                    <a:srgbClr val="000000"/>
                  </a:solidFill>
                  <a:latin typeface="Calibri"/>
                  <a:cs typeface="Calibri"/>
                </a:rPr>
                <a:t>MB Collimator </a:t>
              </a:r>
            </a:p>
            <a:p>
              <a:pPr algn="ctr"/>
              <a:r>
                <a:rPr lang="en-US" sz="900" dirty="0" smtClean="0">
                  <a:solidFill>
                    <a:srgbClr val="000000"/>
                  </a:solidFill>
                  <a:latin typeface="Calibri"/>
                  <a:cs typeface="Calibri"/>
                </a:rPr>
                <a:t>Installation</a:t>
              </a:r>
              <a:endParaRPr lang="en-US" sz="90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522548" y="2229802"/>
              <a:ext cx="4408681" cy="336137"/>
            </a:xfrm>
            <a:prstGeom prst="rect">
              <a:avLst/>
            </a:prstGeom>
            <a:gradFill flip="none" rotWithShape="1">
              <a:gsLst>
                <a:gs pos="76000">
                  <a:schemeClr val="tx2">
                    <a:lumMod val="20000"/>
                    <a:lumOff val="80000"/>
                  </a:schemeClr>
                </a:gs>
                <a:gs pos="100000">
                  <a:schemeClr val="bg2"/>
                </a:gs>
              </a:gsLst>
              <a:path path="rect">
                <a:fillToRect l="100000" t="100000"/>
              </a:path>
              <a:tileRect r="-100000" b="-100000"/>
            </a:gradFill>
            <a:ln>
              <a:solidFill>
                <a:schemeClr val="tx1"/>
              </a:solidFill>
            </a:ln>
            <a:effectLst>
              <a:outerShdw blurRad="50800" dist="762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Muon</a:t>
              </a:r>
              <a:r>
                <a:rPr lang="en-US" sz="1200" dirty="0" smtClean="0">
                  <a:solidFill>
                    <a:srgbClr val="000000"/>
                  </a:solidFill>
                  <a:latin typeface="Calibri"/>
                  <a:cs typeface="Calibri"/>
                </a:rPr>
                <a:t> </a:t>
              </a:r>
              <a:r>
                <a:rPr lang="en-US" sz="1200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Beamline</a:t>
              </a:r>
              <a:r>
                <a:rPr lang="en-US" sz="1200" dirty="0" smtClean="0">
                  <a:solidFill>
                    <a:srgbClr val="000000"/>
                  </a:solidFill>
                  <a:latin typeface="Calibri"/>
                  <a:cs typeface="Calibri"/>
                </a:rPr>
                <a:t> Shielding Design</a:t>
              </a:r>
              <a:endParaRPr lang="en-US" sz="120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5143775" y="2162745"/>
              <a:ext cx="2102710" cy="517750"/>
            </a:xfrm>
            <a:prstGeom prst="rect">
              <a:avLst/>
            </a:prstGeom>
            <a:gradFill flip="none" rotWithShape="1">
              <a:gsLst>
                <a:gs pos="69000">
                  <a:schemeClr val="accent5">
                    <a:lumMod val="40000"/>
                    <a:lumOff val="60000"/>
                  </a:schemeClr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ln>
              <a:solidFill>
                <a:schemeClr val="tx1"/>
              </a:solidFill>
            </a:ln>
            <a:effectLst>
              <a:outerShdw blurRad="50800" dist="762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Calibri"/>
                  <a:cs typeface="Calibri"/>
                </a:rPr>
                <a:t>MB Shielding</a:t>
              </a:r>
            </a:p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Calibri"/>
                  <a:cs typeface="Calibri"/>
                </a:rPr>
                <a:t> Fabrication and QA</a:t>
              </a:r>
              <a:endParaRPr lang="en-US" sz="120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3483429" y="1722389"/>
              <a:ext cx="2941122" cy="366274"/>
            </a:xfrm>
            <a:prstGeom prst="rect">
              <a:avLst/>
            </a:prstGeom>
            <a:gradFill flip="none" rotWithShape="1">
              <a:gsLst>
                <a:gs pos="69000">
                  <a:schemeClr val="accent5">
                    <a:lumMod val="40000"/>
                    <a:lumOff val="60000"/>
                  </a:schemeClr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ln>
              <a:solidFill>
                <a:schemeClr val="tx1"/>
              </a:solidFill>
            </a:ln>
            <a:effectLst>
              <a:outerShdw blurRad="50800" dist="762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Calibri"/>
                  <a:cs typeface="Calibri"/>
                </a:rPr>
                <a:t>MB Vacuum System Fabrication and QA</a:t>
              </a:r>
              <a:endParaRPr lang="en-US" sz="120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6183086" y="3486972"/>
              <a:ext cx="958301" cy="769324"/>
            </a:xfrm>
            <a:prstGeom prst="rect">
              <a:avLst/>
            </a:prstGeom>
            <a:gradFill flip="none" rotWithShape="1">
              <a:gsLst>
                <a:gs pos="77000">
                  <a:schemeClr val="accent3">
                    <a:lumMod val="20000"/>
                    <a:lumOff val="80000"/>
                  </a:schemeClr>
                </a:gs>
                <a:gs pos="100000">
                  <a:schemeClr val="bg2"/>
                </a:gs>
              </a:gsLst>
              <a:path path="rect">
                <a:fillToRect l="100000" t="100000"/>
              </a:path>
              <a:tileRect r="-100000" b="-100000"/>
            </a:gradFill>
            <a:ln>
              <a:solidFill>
                <a:schemeClr val="tx1"/>
              </a:solidFill>
            </a:ln>
            <a:effectLst>
              <a:outerShdw blurRad="50800" dist="762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Calibri"/>
                  <a:cs typeface="Calibri"/>
                </a:rPr>
                <a:t>Detector</a:t>
              </a:r>
            </a:p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Calibri"/>
                  <a:cs typeface="Calibri"/>
                </a:rPr>
                <a:t>Support </a:t>
              </a:r>
            </a:p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Calibri"/>
                  <a:cs typeface="Calibri"/>
                </a:rPr>
                <a:t>Installation</a:t>
              </a:r>
              <a:endParaRPr lang="en-US" sz="120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807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WBS 5 </a:t>
            </a:r>
            <a:r>
              <a:rPr lang="en-US" dirty="0" err="1" smtClean="0"/>
              <a:t>Muon</a:t>
            </a:r>
            <a:r>
              <a:rPr lang="en-US" dirty="0" smtClean="0"/>
              <a:t> </a:t>
            </a:r>
            <a:r>
              <a:rPr lang="en-US" dirty="0" err="1" smtClean="0"/>
              <a:t>Beamline</a:t>
            </a:r>
            <a:r>
              <a:rPr lang="en-US" dirty="0" smtClean="0"/>
              <a:t>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/>
              <a:t>WBS 5 </a:t>
            </a:r>
            <a:r>
              <a:rPr lang="en-US" sz="1800" dirty="0" err="1" smtClean="0"/>
              <a:t>Muon</a:t>
            </a:r>
            <a:r>
              <a:rPr lang="en-US" sz="1800" dirty="0" smtClean="0"/>
              <a:t> </a:t>
            </a:r>
            <a:r>
              <a:rPr lang="en-US" sz="1800" dirty="0" err="1" smtClean="0"/>
              <a:t>Beamline</a:t>
            </a:r>
            <a:r>
              <a:rPr lang="en-US" sz="1800" dirty="0" smtClean="0"/>
              <a:t> has a diverse set of responsibilities aimed at supporting efficient and reliable detector operation</a:t>
            </a:r>
          </a:p>
          <a:p>
            <a:pPr lvl="1"/>
            <a:r>
              <a:rPr lang="en-US" sz="1600" dirty="0" err="1"/>
              <a:t>Muon</a:t>
            </a:r>
            <a:r>
              <a:rPr lang="en-US" sz="1600" dirty="0"/>
              <a:t> </a:t>
            </a:r>
            <a:r>
              <a:rPr lang="en-US" sz="1600" dirty="0" err="1"/>
              <a:t>beamline</a:t>
            </a:r>
            <a:r>
              <a:rPr lang="en-US" sz="1600" dirty="0"/>
              <a:t> deliverables are particularly sensitive to and dependent upon interfaces </a:t>
            </a:r>
            <a:r>
              <a:rPr lang="en-US" sz="1600" dirty="0" smtClean="0"/>
              <a:t>with all </a:t>
            </a:r>
            <a:r>
              <a:rPr lang="en-US" sz="1600" dirty="0"/>
              <a:t>other </a:t>
            </a:r>
            <a:r>
              <a:rPr lang="en-US" sz="1600" dirty="0" smtClean="0"/>
              <a:t>subsystems</a:t>
            </a:r>
          </a:p>
          <a:p>
            <a:r>
              <a:rPr lang="en-US" sz="1800" dirty="0" smtClean="0"/>
              <a:t>Have </a:t>
            </a:r>
            <a:r>
              <a:rPr lang="en-US" sz="1800" dirty="0"/>
              <a:t>made substantial progress since </a:t>
            </a:r>
            <a:r>
              <a:rPr lang="en-US" sz="1800" dirty="0" smtClean="0"/>
              <a:t>CD-1</a:t>
            </a:r>
          </a:p>
          <a:p>
            <a:pPr lvl="1"/>
            <a:r>
              <a:rPr lang="en-US" sz="1600" dirty="0" smtClean="0"/>
              <a:t>Many designs have been significantly refined/optimized</a:t>
            </a:r>
          </a:p>
          <a:p>
            <a:r>
              <a:rPr lang="en-US" sz="1800" dirty="0" smtClean="0"/>
              <a:t>Preliminary </a:t>
            </a:r>
            <a:r>
              <a:rPr lang="en-US" sz="1800" dirty="0"/>
              <a:t>designs meet the </a:t>
            </a:r>
            <a:r>
              <a:rPr lang="en-US" sz="1800" dirty="0" smtClean="0"/>
              <a:t>requirements</a:t>
            </a:r>
          </a:p>
          <a:p>
            <a:r>
              <a:rPr lang="en-US" sz="1800" dirty="0" smtClean="0"/>
              <a:t>Cost estimate are complete</a:t>
            </a:r>
          </a:p>
          <a:p>
            <a:pPr lvl="1"/>
            <a:r>
              <a:rPr lang="en-US" sz="1600" dirty="0" smtClean="0"/>
              <a:t>70% of the costs understood at the preliminary design level or better</a:t>
            </a:r>
          </a:p>
          <a:p>
            <a:r>
              <a:rPr lang="en-US" sz="1800" dirty="0" smtClean="0"/>
              <a:t>Interfaces are identified</a:t>
            </a:r>
          </a:p>
          <a:p>
            <a:r>
              <a:rPr lang="en-US" sz="1800" dirty="0" smtClean="0"/>
              <a:t>Risks are understood and being mitigated to the extent possible</a:t>
            </a:r>
          </a:p>
          <a:p>
            <a:r>
              <a:rPr lang="en-US" sz="1800" dirty="0" smtClean="0"/>
              <a:t>Finalizing many of the designs will be dependent upon ongoing physics simulations (and in a few cases prototyping)</a:t>
            </a:r>
          </a:p>
          <a:p>
            <a:pPr lvl="1"/>
            <a:r>
              <a:rPr lang="en-US" sz="1600" dirty="0" smtClean="0"/>
              <a:t>The collaboration continues to make vital contributions to this effort</a:t>
            </a:r>
          </a:p>
          <a:p>
            <a:r>
              <a:rPr lang="en-US" sz="1800" dirty="0" smtClean="0"/>
              <a:t>Anticipate that many major WBS 5 procurements will be scheduled towards the end of the project</a:t>
            </a:r>
          </a:p>
          <a:p>
            <a:r>
              <a:rPr lang="en-US" sz="1800" dirty="0" err="1" smtClean="0"/>
              <a:t>Muon</a:t>
            </a:r>
            <a:r>
              <a:rPr lang="en-US" sz="1800" dirty="0" smtClean="0"/>
              <a:t> </a:t>
            </a:r>
            <a:r>
              <a:rPr lang="en-US" sz="1800" dirty="0" err="1" smtClean="0"/>
              <a:t>Beamline</a:t>
            </a:r>
            <a:r>
              <a:rPr lang="en-US" sz="1800" dirty="0" smtClean="0"/>
              <a:t> is prepared for CD-2</a:t>
            </a:r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10/21/14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G. Ginther 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7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10/21/14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G. Ginther 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5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10/21/14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 Ginther 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75" y="96014"/>
            <a:ext cx="9946831" cy="591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07623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WBS 5.4 Upstream External Shielding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10/21/14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G. Ginther 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7500"/>
            <a:ext cx="9128187" cy="5415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479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Floor track plate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10/21/14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G. Ginther 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56" y="1099766"/>
            <a:ext cx="8818418" cy="4529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221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Provide end enclosures for </a:t>
            </a:r>
            <a:r>
              <a:rPr lang="en-US" dirty="0" err="1" smtClean="0"/>
              <a:t>muon</a:t>
            </a:r>
            <a:r>
              <a:rPr lang="en-US" dirty="0" smtClean="0"/>
              <a:t> </a:t>
            </a:r>
            <a:r>
              <a:rPr lang="en-US" dirty="0" err="1" smtClean="0"/>
              <a:t>beamline</a:t>
            </a:r>
            <a:r>
              <a:rPr lang="en-US" dirty="0" smtClean="0"/>
              <a:t> vacuum spaces</a:t>
            </a:r>
          </a:p>
          <a:p>
            <a:r>
              <a:rPr lang="en-US" dirty="0" smtClean="0"/>
              <a:t>Maintain pressure inside the Production Solenoid (PS) + Upstream Transport Solenoid (</a:t>
            </a:r>
            <a:r>
              <a:rPr lang="en-US" dirty="0" err="1" smtClean="0"/>
              <a:t>TSu</a:t>
            </a:r>
            <a:r>
              <a:rPr lang="en-US" dirty="0" smtClean="0"/>
              <a:t>) warm bore at  ≤10</a:t>
            </a:r>
            <a:r>
              <a:rPr lang="en-US" baseline="30000" dirty="0" smtClean="0"/>
              <a:t>-5</a:t>
            </a:r>
            <a:r>
              <a:rPr lang="en-US" dirty="0" smtClean="0"/>
              <a:t> </a:t>
            </a:r>
            <a:r>
              <a:rPr lang="en-US" dirty="0" err="1" smtClean="0"/>
              <a:t>torr</a:t>
            </a:r>
            <a:endParaRPr lang="en-US" dirty="0" smtClean="0"/>
          </a:p>
          <a:p>
            <a:pPr lvl="1"/>
            <a:r>
              <a:rPr lang="en-US" sz="1800" dirty="0" smtClean="0"/>
              <a:t>Primary target lifetime </a:t>
            </a:r>
          </a:p>
          <a:p>
            <a:r>
              <a:rPr lang="en-US" dirty="0" smtClean="0"/>
              <a:t>Maintain pressure inside the Downstream Transport Solenoid (</a:t>
            </a:r>
            <a:r>
              <a:rPr lang="en-US" dirty="0" err="1" smtClean="0"/>
              <a:t>TSd</a:t>
            </a:r>
            <a:r>
              <a:rPr lang="en-US" dirty="0" smtClean="0"/>
              <a:t>) + Detector Solenoid (DS) warm bore at ≤ 10</a:t>
            </a:r>
            <a:r>
              <a:rPr lang="en-US" baseline="30000" dirty="0" smtClean="0"/>
              <a:t>-4</a:t>
            </a:r>
            <a:r>
              <a:rPr lang="en-US" dirty="0" smtClean="0"/>
              <a:t> </a:t>
            </a:r>
            <a:r>
              <a:rPr lang="en-US" dirty="0" err="1" smtClean="0"/>
              <a:t>torr</a:t>
            </a:r>
            <a:r>
              <a:rPr lang="en-US" dirty="0" smtClean="0"/>
              <a:t> </a:t>
            </a:r>
          </a:p>
          <a:p>
            <a:pPr lvl="1"/>
            <a:r>
              <a:rPr lang="en-US" sz="1800" dirty="0" smtClean="0"/>
              <a:t>Detector performance</a:t>
            </a:r>
          </a:p>
          <a:p>
            <a:r>
              <a:rPr lang="en-US" dirty="0" smtClean="0"/>
              <a:t>Collimators preferentially charge and momentum select </a:t>
            </a:r>
            <a:r>
              <a:rPr lang="en-US" dirty="0" err="1" smtClean="0"/>
              <a:t>muons</a:t>
            </a:r>
            <a:r>
              <a:rPr lang="en-US" dirty="0" smtClean="0"/>
              <a:t> from the particle beam spiraling downstream from the PS production target</a:t>
            </a:r>
          </a:p>
          <a:p>
            <a:r>
              <a:rPr lang="en-US" dirty="0" smtClean="0"/>
              <a:t>Reduce beam related backgrounds</a:t>
            </a:r>
          </a:p>
          <a:p>
            <a:pPr lvl="1"/>
            <a:r>
              <a:rPr lang="en-US" sz="1800" dirty="0" smtClean="0"/>
              <a:t>Suppress antiproton transmission down the </a:t>
            </a:r>
            <a:r>
              <a:rPr lang="en-US" sz="1800" dirty="0" err="1" smtClean="0"/>
              <a:t>beamline</a:t>
            </a:r>
            <a:endParaRPr lang="en-US" sz="1800" dirty="0" smtClean="0"/>
          </a:p>
          <a:p>
            <a:pPr lvl="1"/>
            <a:r>
              <a:rPr lang="en-US" sz="1800" dirty="0" smtClean="0"/>
              <a:t>Suppress migration of radioactive molecules from </a:t>
            </a:r>
            <a:r>
              <a:rPr lang="en-US" sz="1800" dirty="0" err="1" smtClean="0"/>
              <a:t>PS+TSu</a:t>
            </a:r>
            <a:r>
              <a:rPr lang="en-US" sz="1800" dirty="0" smtClean="0"/>
              <a:t> to </a:t>
            </a:r>
            <a:r>
              <a:rPr lang="en-US" sz="1800" dirty="0" err="1" smtClean="0"/>
              <a:t>TSd+DS</a:t>
            </a:r>
            <a:r>
              <a:rPr lang="en-US" sz="1800" dirty="0" smtClean="0"/>
              <a:t> region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10/21/14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G. </a:t>
            </a:r>
            <a:r>
              <a:rPr lang="en-US" dirty="0"/>
              <a:t>Ginther  - </a:t>
            </a:r>
            <a:r>
              <a:rPr lang="en-US" dirty="0" smtClean="0"/>
              <a:t>DOE CD-2/3b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CCE80-3B22-F34E-81B2-E096627812DD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65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7/8/14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 Ginther  - CD-2 Director’s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0" y="0"/>
            <a:ext cx="86185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84042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Gi</a:t>
            </a:r>
          </a:p>
        </p:txBody>
      </p:sp>
      <p:sp>
        <p:nvSpPr>
          <p:cNvPr id="2672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22E61-6869-4ADE-B468-EC315BE39628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26726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0" y="0"/>
            <a:ext cx="8636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698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7/8/14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 Ginther  - CD-2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pic>
        <p:nvPicPr>
          <p:cNvPr id="1026" name="Picture 2" descr="C:\Users\ginther\Desktop\22-May-2014\DSCF04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9144000" cy="682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90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7/8/14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 Ginther  - CD-2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06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1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7/8/14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 Ginther  - CD-2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503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7/8/14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 Ginther  - CD-2 Director’s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4" y="7924"/>
            <a:ext cx="9122333" cy="685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45952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Accidental CRV rates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1800" dirty="0" smtClean="0"/>
              <a:t>Accidental hit </a:t>
            </a:r>
            <a:r>
              <a:rPr lang="en-US" sz="1800" dirty="0"/>
              <a:t>rates per unit area over the entire running period. Dashed and dotted red lines correspond to 1% and 5% fractional dead time assuming uniform flux distribution</a:t>
            </a:r>
            <a:r>
              <a:rPr lang="en-US" sz="1800" dirty="0" smtClean="0"/>
              <a:t>.</a:t>
            </a:r>
          </a:p>
          <a:p>
            <a:r>
              <a:rPr lang="en-US" sz="1800" dirty="0" smtClean="0"/>
              <a:t>CRV </a:t>
            </a:r>
            <a:r>
              <a:rPr lang="en-US" sz="1800" dirty="0" err="1" smtClean="0"/>
              <a:t>deadtime</a:t>
            </a:r>
            <a:r>
              <a:rPr lang="en-US" sz="1800" dirty="0" smtClean="0"/>
              <a:t> requirement is ≤ 10%</a:t>
            </a:r>
            <a:endParaRPr lang="en-US" sz="1800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10/21/14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G. Ginther 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76" y="2648191"/>
            <a:ext cx="9180797" cy="3520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469" y="-38402"/>
            <a:ext cx="2798552" cy="1488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406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Semi-correlated CRV rates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1800" dirty="0" smtClean="0"/>
              <a:t>Semi-correlated hit </a:t>
            </a:r>
            <a:r>
              <a:rPr lang="en-US" sz="1800" dirty="0"/>
              <a:t>rates per unit area over the entire running period. Dashed and dotted red lines correspond to 1% and 5% fractional dead time assuming uniform flux distribution</a:t>
            </a:r>
            <a:r>
              <a:rPr lang="en-US" sz="1800" dirty="0" smtClean="0"/>
              <a:t>.</a:t>
            </a:r>
          </a:p>
          <a:p>
            <a:r>
              <a:rPr lang="en-US" sz="1800" dirty="0"/>
              <a:t>CRV </a:t>
            </a:r>
            <a:r>
              <a:rPr lang="en-US" sz="1800" dirty="0" err="1"/>
              <a:t>deadtime</a:t>
            </a:r>
            <a:r>
              <a:rPr lang="en-US" sz="1800" dirty="0"/>
              <a:t> requirement is ≤ 10%</a:t>
            </a:r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10/21/14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G. Ginther 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19036"/>
            <a:ext cx="9136282" cy="338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856" y="-31530"/>
            <a:ext cx="2655839" cy="1481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174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Correlated CRV rates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3096"/>
            <a:ext cx="8672513" cy="4987867"/>
          </a:xfrm>
        </p:spPr>
        <p:txBody>
          <a:bodyPr/>
          <a:lstStyle/>
          <a:p>
            <a:r>
              <a:rPr lang="en-US" sz="1800" dirty="0"/>
              <a:t>C</a:t>
            </a:r>
            <a:r>
              <a:rPr lang="en-US" sz="1800" dirty="0" smtClean="0"/>
              <a:t>orrelated hit </a:t>
            </a:r>
            <a:r>
              <a:rPr lang="en-US" sz="1800" dirty="0"/>
              <a:t>rates per </a:t>
            </a:r>
            <a:r>
              <a:rPr lang="en-US" sz="1800" dirty="0" smtClean="0"/>
              <a:t>unit area </a:t>
            </a:r>
            <a:r>
              <a:rPr lang="en-US" sz="1800" dirty="0"/>
              <a:t>over the entire running period. Dashed and dotted red lines correspond to 1% and </a:t>
            </a:r>
            <a:r>
              <a:rPr lang="en-US" sz="1800" dirty="0" smtClean="0"/>
              <a:t>5% fractional </a:t>
            </a:r>
            <a:r>
              <a:rPr lang="en-US" sz="1800" dirty="0"/>
              <a:t>dead time assuming uniform flux distribution</a:t>
            </a:r>
            <a:r>
              <a:rPr lang="en-US" sz="1800" dirty="0" smtClean="0"/>
              <a:t>.</a:t>
            </a:r>
          </a:p>
          <a:p>
            <a:r>
              <a:rPr lang="en-US" sz="1800" dirty="0"/>
              <a:t>CRV </a:t>
            </a:r>
            <a:r>
              <a:rPr lang="en-US" sz="1800" dirty="0" err="1"/>
              <a:t>deadtime</a:t>
            </a:r>
            <a:r>
              <a:rPr lang="en-US" sz="1800" dirty="0"/>
              <a:t> requirement is ≤ 10%</a:t>
            </a:r>
          </a:p>
          <a:p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10/21/14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G. Ginther 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9064"/>
            <a:ext cx="9144000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856" y="-31530"/>
            <a:ext cx="2655839" cy="1481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02457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Labor and Material per FY          in </a:t>
            </a:r>
            <a:r>
              <a:rPr lang="en-US" dirty="0" err="1" smtClean="0"/>
              <a:t>AYk</a:t>
            </a:r>
            <a:r>
              <a:rPr lang="en-US" dirty="0" smtClean="0"/>
              <a:t>$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10/21/14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G. </a:t>
            </a:r>
            <a:r>
              <a:rPr lang="en-US" dirty="0" err="1" smtClean="0"/>
              <a:t>Ginther</a:t>
            </a:r>
            <a:r>
              <a:rPr lang="en-US" dirty="0" smtClean="0"/>
              <a:t> 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83" y="835148"/>
            <a:ext cx="8699046" cy="535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7880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 typeface="Arial" charset="0"/>
              <a:buChar char="•"/>
            </a:pPr>
            <a:r>
              <a:rPr lang="en-US" sz="2400" dirty="0"/>
              <a:t>Reduce </a:t>
            </a:r>
            <a:r>
              <a:rPr lang="en-US" sz="2400" dirty="0" smtClean="0"/>
              <a:t>heat load on TS </a:t>
            </a:r>
            <a:r>
              <a:rPr lang="en-US" sz="2400" dirty="0"/>
              <a:t>superconducting </a:t>
            </a:r>
            <a:r>
              <a:rPr lang="en-US" sz="2400" dirty="0" smtClean="0"/>
              <a:t>coils</a:t>
            </a:r>
          </a:p>
          <a:p>
            <a:pPr marL="342900" lvl="1" indent="-342900">
              <a:buFont typeface="Arial" charset="0"/>
              <a:buChar char="•"/>
            </a:pPr>
            <a:r>
              <a:rPr lang="en-US" sz="2400" dirty="0" smtClean="0"/>
              <a:t>Reduce background rates at detectors to facilitate efficient operation and experiment sensitivity</a:t>
            </a:r>
          </a:p>
          <a:p>
            <a:pPr marL="742950" lvl="2" indent="-342900"/>
            <a:r>
              <a:rPr lang="en-US" dirty="0" smtClean="0"/>
              <a:t>Shielding to reduce rates at the Cosmic Ray Veto</a:t>
            </a:r>
          </a:p>
          <a:p>
            <a:pPr marL="742950" lvl="2" indent="-342900"/>
            <a:r>
              <a:rPr lang="en-US" dirty="0" smtClean="0"/>
              <a:t>Shielding to reduce rates at the tracker</a:t>
            </a:r>
            <a:endParaRPr lang="en-US" dirty="0"/>
          </a:p>
          <a:p>
            <a:pPr marL="342900" lvl="1" indent="-342900">
              <a:buFont typeface="Arial" charset="0"/>
              <a:buChar char="•"/>
            </a:pPr>
            <a:r>
              <a:rPr lang="en-US" sz="2400" dirty="0" smtClean="0"/>
              <a:t>Efficiently capture </a:t>
            </a:r>
            <a:r>
              <a:rPr lang="en-US" sz="2400" dirty="0" err="1" smtClean="0"/>
              <a:t>muons</a:t>
            </a:r>
            <a:r>
              <a:rPr lang="en-US" sz="2400" dirty="0" smtClean="0"/>
              <a:t> </a:t>
            </a:r>
            <a:r>
              <a:rPr lang="en-US" sz="2400" dirty="0"/>
              <a:t>in the stopping </a:t>
            </a:r>
            <a:r>
              <a:rPr lang="en-US" sz="2400" dirty="0" smtClean="0"/>
              <a:t>target</a:t>
            </a:r>
          </a:p>
          <a:p>
            <a:pPr marL="742950" lvl="2" indent="-342900"/>
            <a:r>
              <a:rPr lang="en-US" dirty="0"/>
              <a:t>40% efficiency or higher without compromising the sensitivity of the detectors and maximizing signal-to-background ratio (including energy resolution degradation due to energy straggling in the stopping target</a:t>
            </a:r>
            <a:r>
              <a:rPr lang="en-US" dirty="0" smtClean="0"/>
              <a:t>)</a:t>
            </a:r>
            <a:endParaRPr lang="en-US" dirty="0"/>
          </a:p>
          <a:p>
            <a:pPr marL="398463" indent="-346075">
              <a:lnSpc>
                <a:spcPct val="90000"/>
              </a:lnSpc>
            </a:pPr>
            <a:r>
              <a:rPr lang="en-US" dirty="0"/>
              <a:t>Monitor the </a:t>
            </a:r>
            <a:r>
              <a:rPr lang="en-US" dirty="0" smtClean="0"/>
              <a:t>number </a:t>
            </a:r>
            <a:r>
              <a:rPr lang="en-US" dirty="0"/>
              <a:t>of captured </a:t>
            </a:r>
            <a:r>
              <a:rPr lang="en-US" dirty="0" err="1"/>
              <a:t>muons</a:t>
            </a:r>
            <a:r>
              <a:rPr lang="en-US" dirty="0"/>
              <a:t> at the stopping target</a:t>
            </a:r>
          </a:p>
          <a:p>
            <a:pPr marL="398463" indent="-346075">
              <a:lnSpc>
                <a:spcPct val="90000"/>
              </a:lnSpc>
            </a:pPr>
            <a:r>
              <a:rPr lang="en-US" dirty="0" smtClean="0"/>
              <a:t>Absorb the beam </a:t>
            </a:r>
            <a:r>
              <a:rPr lang="en-US" dirty="0"/>
              <a:t>that </a:t>
            </a:r>
            <a:r>
              <a:rPr lang="en-US" dirty="0" smtClean="0"/>
              <a:t>passes through the target in the </a:t>
            </a:r>
            <a:r>
              <a:rPr lang="en-US" dirty="0" err="1" smtClean="0"/>
              <a:t>muon</a:t>
            </a:r>
            <a:r>
              <a:rPr lang="en-US" dirty="0" smtClean="0"/>
              <a:t> beam stop </a:t>
            </a:r>
            <a:endParaRPr lang="en-US" dirty="0"/>
          </a:p>
          <a:p>
            <a:pPr marL="798513" lvl="1" indent="-346075">
              <a:lnSpc>
                <a:spcPct val="90000"/>
              </a:lnSpc>
            </a:pPr>
            <a:r>
              <a:rPr lang="en-US" dirty="0"/>
              <a:t>R</a:t>
            </a:r>
            <a:r>
              <a:rPr lang="en-US" dirty="0" smtClean="0"/>
              <a:t>educe this potential source the backgrounds </a:t>
            </a:r>
            <a:r>
              <a:rPr lang="en-US" dirty="0"/>
              <a:t>in the detectors generated by the </a:t>
            </a:r>
            <a:r>
              <a:rPr lang="en-US" dirty="0" err="1" smtClean="0"/>
              <a:t>secondaries</a:t>
            </a:r>
            <a:endParaRPr lang="en-US" dirty="0"/>
          </a:p>
          <a:p>
            <a:pPr marL="0" lvl="1" indent="0">
              <a:buNone/>
            </a:pPr>
            <a:endParaRPr lang="en-US" dirty="0" smtClean="0"/>
          </a:p>
          <a:p>
            <a:pPr marL="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10/21/14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G. Ginther 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9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5167749"/>
          </a:xfrm>
        </p:spPr>
        <p:txBody>
          <a:bodyPr/>
          <a:lstStyle/>
          <a:p>
            <a:pPr marL="398463" indent="-346075">
              <a:lnSpc>
                <a:spcPct val="90000"/>
              </a:lnSpc>
            </a:pPr>
            <a:r>
              <a:rPr lang="en-US" dirty="0" smtClean="0"/>
              <a:t>Provide mechanical infrastructure to facilitate installation, positioning, alignment, and servicing of </a:t>
            </a:r>
            <a:r>
              <a:rPr lang="en-US" dirty="0"/>
              <a:t>the </a:t>
            </a:r>
            <a:r>
              <a:rPr lang="en-US" dirty="0" smtClean="0"/>
              <a:t>detector train</a:t>
            </a:r>
          </a:p>
          <a:p>
            <a:pPr marL="798513" lvl="1" indent="-346075">
              <a:lnSpc>
                <a:spcPct val="90000"/>
              </a:lnSpc>
            </a:pPr>
            <a:r>
              <a:rPr lang="en-US" dirty="0" smtClean="0"/>
              <a:t>Detector train is composed of the following elements</a:t>
            </a:r>
          </a:p>
          <a:p>
            <a:pPr marL="1198563" lvl="2" indent="-346075">
              <a:lnSpc>
                <a:spcPct val="90000"/>
              </a:lnSpc>
            </a:pPr>
            <a:r>
              <a:rPr lang="en-US" dirty="0" smtClean="0"/>
              <a:t>Stopping Target and  surrounding shielding (Proton Absorbers)</a:t>
            </a:r>
          </a:p>
          <a:p>
            <a:pPr marL="1198563" lvl="2" indent="-346075">
              <a:lnSpc>
                <a:spcPct val="90000"/>
              </a:lnSpc>
            </a:pPr>
            <a:r>
              <a:rPr lang="en-US" dirty="0" smtClean="0"/>
              <a:t>Tracker</a:t>
            </a:r>
          </a:p>
          <a:p>
            <a:pPr marL="1198563" lvl="2" indent="-346075">
              <a:lnSpc>
                <a:spcPct val="90000"/>
              </a:lnSpc>
            </a:pPr>
            <a:r>
              <a:rPr lang="en-US" dirty="0" smtClean="0"/>
              <a:t>Calorimeter</a:t>
            </a:r>
          </a:p>
          <a:p>
            <a:pPr marL="1198563" lvl="2" indent="-346075">
              <a:lnSpc>
                <a:spcPct val="90000"/>
              </a:lnSpc>
            </a:pPr>
            <a:r>
              <a:rPr lang="en-US" dirty="0" err="1" smtClean="0"/>
              <a:t>Muon</a:t>
            </a:r>
            <a:r>
              <a:rPr lang="en-US" dirty="0" smtClean="0"/>
              <a:t> Beam Stop</a:t>
            </a:r>
          </a:p>
          <a:p>
            <a:pPr marL="798513" lvl="1" indent="-346075">
              <a:lnSpc>
                <a:spcPct val="90000"/>
              </a:lnSpc>
            </a:pPr>
            <a:r>
              <a:rPr lang="en-US" dirty="0" smtClean="0"/>
              <a:t>Detector access requires extracting the detector train from the DS bore</a:t>
            </a:r>
          </a:p>
          <a:p>
            <a:pPr marL="798513" lvl="1" indent="-346075">
              <a:lnSpc>
                <a:spcPct val="90000"/>
              </a:lnSpc>
            </a:pPr>
            <a:r>
              <a:rPr lang="en-US" dirty="0" smtClean="0"/>
              <a:t>Provide </a:t>
            </a:r>
            <a:r>
              <a:rPr lang="en-US" dirty="0"/>
              <a:t>500 µm transverse position reproducibility for the tracker and calorimeter</a:t>
            </a:r>
          </a:p>
          <a:p>
            <a:pPr marL="798513" lvl="1" indent="-346075">
              <a:lnSpc>
                <a:spcPct val="90000"/>
              </a:lnSpc>
            </a:pPr>
            <a:r>
              <a:rPr lang="en-US" dirty="0" smtClean="0"/>
              <a:t>Provide </a:t>
            </a:r>
            <a:r>
              <a:rPr lang="en-US" dirty="0"/>
              <a:t>1mm longitudinal </a:t>
            </a:r>
            <a:r>
              <a:rPr lang="en-US" dirty="0" smtClean="0"/>
              <a:t>position reproducibility </a:t>
            </a:r>
            <a:r>
              <a:rPr lang="en-US" dirty="0"/>
              <a:t>for the tracker and </a:t>
            </a:r>
            <a:r>
              <a:rPr lang="en-US" dirty="0" smtClean="0"/>
              <a:t>calorimeter</a:t>
            </a:r>
          </a:p>
          <a:p>
            <a:pPr marL="398463" indent="-346075">
              <a:lnSpc>
                <a:spcPct val="90000"/>
              </a:lnSpc>
            </a:pPr>
            <a:r>
              <a:rPr lang="en-US" dirty="0" smtClean="0"/>
              <a:t>Provide a mechanical base to support the Cosmic Ray Veto</a:t>
            </a:r>
          </a:p>
          <a:p>
            <a:pPr marL="398463" indent="-346075">
              <a:lnSpc>
                <a:spcPct val="90000"/>
              </a:lnSpc>
            </a:pPr>
            <a:endParaRPr lang="en-US" sz="1100" dirty="0" smtClean="0"/>
          </a:p>
          <a:p>
            <a:pPr marL="398463" indent="-346075">
              <a:lnSpc>
                <a:spcPct val="90000"/>
              </a:lnSpc>
            </a:pPr>
            <a:r>
              <a:rPr lang="en-US" sz="1100" dirty="0" smtClean="0"/>
              <a:t>Requirements documents are available via the Review web page </a:t>
            </a:r>
            <a:endParaRPr lang="en-US" sz="11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10/21/14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G. Ginther 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19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WBS 5.2 </a:t>
            </a:r>
            <a:r>
              <a:rPr lang="en-US" sz="2800" dirty="0" err="1" smtClean="0"/>
              <a:t>Muon</a:t>
            </a:r>
            <a:r>
              <a:rPr lang="en-US" sz="2800" dirty="0" smtClean="0"/>
              <a:t> </a:t>
            </a:r>
            <a:r>
              <a:rPr lang="en-US" sz="2800" dirty="0" err="1" smtClean="0"/>
              <a:t>Beamline</a:t>
            </a:r>
            <a:r>
              <a:rPr lang="en-US" sz="2800" dirty="0" smtClean="0"/>
              <a:t> Vacuum System Design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1043046"/>
            <a:ext cx="6860968" cy="4987867"/>
          </a:xfrm>
        </p:spPr>
        <p:txBody>
          <a:bodyPr/>
          <a:lstStyle/>
          <a:p>
            <a:r>
              <a:rPr lang="en-US" dirty="0" smtClean="0"/>
              <a:t>Major Components</a:t>
            </a:r>
          </a:p>
          <a:p>
            <a:pPr lvl="1"/>
            <a:r>
              <a:rPr lang="en-US" dirty="0" smtClean="0"/>
              <a:t>Enclosures on PS and DS ends</a:t>
            </a:r>
          </a:p>
          <a:p>
            <a:pPr lvl="2"/>
            <a:r>
              <a:rPr lang="en-US" dirty="0" smtClean="0"/>
              <a:t>Windows</a:t>
            </a:r>
          </a:p>
          <a:p>
            <a:pPr lvl="2"/>
            <a:r>
              <a:rPr lang="en-US" dirty="0" err="1" smtClean="0"/>
              <a:t>Feedthroughs</a:t>
            </a:r>
            <a:endParaRPr lang="en-US" dirty="0" smtClean="0"/>
          </a:p>
          <a:p>
            <a:pPr lvl="1"/>
            <a:r>
              <a:rPr lang="en-US" dirty="0" smtClean="0"/>
              <a:t>External Vacuum Components</a:t>
            </a:r>
          </a:p>
          <a:p>
            <a:pPr lvl="2"/>
            <a:r>
              <a:rPr lang="en-US" dirty="0" smtClean="0"/>
              <a:t>Roughing pumps</a:t>
            </a:r>
          </a:p>
          <a:p>
            <a:pPr lvl="2"/>
            <a:r>
              <a:rPr lang="en-US" dirty="0" smtClean="0"/>
              <a:t>High vacuum pumps</a:t>
            </a:r>
          </a:p>
          <a:p>
            <a:pPr lvl="3"/>
            <a:r>
              <a:rPr lang="en-US" dirty="0" smtClean="0"/>
              <a:t>Diffusion pumps</a:t>
            </a:r>
            <a:endParaRPr lang="en-US" dirty="0"/>
          </a:p>
          <a:p>
            <a:pPr lvl="2"/>
            <a:r>
              <a:rPr lang="en-US" dirty="0" smtClean="0"/>
              <a:t>Piping</a:t>
            </a:r>
          </a:p>
          <a:p>
            <a:pPr lvl="2"/>
            <a:r>
              <a:rPr lang="en-US" dirty="0" smtClean="0"/>
              <a:t>Seals, instrumentation, valves</a:t>
            </a:r>
          </a:p>
          <a:p>
            <a:pPr lvl="1"/>
            <a:r>
              <a:rPr lang="en-US" dirty="0" smtClean="0"/>
              <a:t>Controls, Monitoring and Interlocks</a:t>
            </a:r>
          </a:p>
          <a:p>
            <a:r>
              <a:rPr lang="en-US" dirty="0" smtClean="0"/>
              <a:t>Radiation levels, magnetic fields, gas loads, and shielding requirements must be considered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10/21/14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G. Ginther 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2050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445" y="890626"/>
            <a:ext cx="4095055" cy="3099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941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640" y="890669"/>
            <a:ext cx="4767378" cy="4660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WBS 5.2 </a:t>
            </a:r>
            <a:r>
              <a:rPr lang="en-US" dirty="0" err="1" smtClean="0"/>
              <a:t>Muon</a:t>
            </a:r>
            <a:r>
              <a:rPr lang="en-US" dirty="0" smtClean="0"/>
              <a:t> </a:t>
            </a:r>
            <a:r>
              <a:rPr lang="en-US" dirty="0" err="1" smtClean="0"/>
              <a:t>Beamline</a:t>
            </a:r>
            <a:r>
              <a:rPr lang="en-US" dirty="0" smtClean="0"/>
              <a:t> Collimator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246808"/>
            <a:ext cx="4295899" cy="2784105"/>
          </a:xfrm>
        </p:spPr>
        <p:txBody>
          <a:bodyPr/>
          <a:lstStyle/>
          <a:p>
            <a:r>
              <a:rPr lang="en-US" sz="2000" dirty="0" smtClean="0"/>
              <a:t>COL 1, COL3u and COL3d are (primarily) copper</a:t>
            </a:r>
          </a:p>
          <a:p>
            <a:r>
              <a:rPr lang="en-US" sz="2000" dirty="0" smtClean="0"/>
              <a:t>COL 5 is poly</a:t>
            </a:r>
          </a:p>
          <a:p>
            <a:r>
              <a:rPr lang="en-US" sz="2000" dirty="0" smtClean="0"/>
              <a:t>COL3u and COL3d can be rotated to select positive charge for calibration purposes</a:t>
            </a:r>
          </a:p>
          <a:p>
            <a:r>
              <a:rPr lang="en-US" sz="2000" dirty="0" smtClean="0"/>
              <a:t>Antiproton window also isolates upstream from downstream vacuum space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10/21/14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G. Ginther 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03658"/>
            <a:ext cx="3848100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903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5.4 and 5.9  External Shielding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10/21/14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G. Ginther  - DOE CD-2/3b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673" y="864863"/>
            <a:ext cx="7155674" cy="5251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306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ermilabTemplate">
  <a:themeElements>
    <a:clrScheme name="Custom 2">
      <a:dk1>
        <a:srgbClr val="404040"/>
      </a:dk1>
      <a:lt1>
        <a:srgbClr val="FFFFFF"/>
      </a:lt1>
      <a:dk2>
        <a:srgbClr val="154D81"/>
      </a:dk2>
      <a:lt2>
        <a:srgbClr val="FFFFFF"/>
      </a:lt2>
      <a:accent1>
        <a:srgbClr val="82D2E6"/>
      </a:accent1>
      <a:accent2>
        <a:srgbClr val="1997B7"/>
      </a:accent2>
      <a:accent3>
        <a:srgbClr val="DA592A"/>
      </a:accent3>
      <a:accent4>
        <a:srgbClr val="BD1F24"/>
      </a:accent4>
      <a:accent5>
        <a:srgbClr val="519A24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">
      <a:dk1>
        <a:srgbClr val="074184"/>
      </a:dk1>
      <a:lt1>
        <a:srgbClr val="FFFFFF"/>
      </a:lt1>
      <a:dk2>
        <a:srgbClr val="074184"/>
      </a:dk2>
      <a:lt2>
        <a:srgbClr val="FFFCF3"/>
      </a:lt2>
      <a:accent1>
        <a:srgbClr val="70C3DC"/>
      </a:accent1>
      <a:accent2>
        <a:srgbClr val="E14825"/>
      </a:accent2>
      <a:accent3>
        <a:srgbClr val="399F3C"/>
      </a:accent3>
      <a:accent4>
        <a:srgbClr val="800F1B"/>
      </a:accent4>
      <a:accent5>
        <a:srgbClr val="1997B7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FermilabTemplate.potx</Template>
  <TotalTime>12310</TotalTime>
  <Words>3368</Words>
  <Application>Microsoft Office PowerPoint</Application>
  <PresentationFormat>On-screen Show (4:3)</PresentationFormat>
  <Paragraphs>633</Paragraphs>
  <Slides>49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51" baseType="lpstr">
      <vt:lpstr>FermilabTemplate</vt:lpstr>
      <vt:lpstr>Fermilab: Footer Only</vt:lpstr>
      <vt:lpstr>WBS 5 Muon Beamline Mu2e CD-2 Review</vt:lpstr>
      <vt:lpstr>L2 Manager’s Previous Experience</vt:lpstr>
      <vt:lpstr>Muon Beamline Orientation</vt:lpstr>
      <vt:lpstr>Requirements</vt:lpstr>
      <vt:lpstr>Requirements</vt:lpstr>
      <vt:lpstr>Requirements</vt:lpstr>
      <vt:lpstr>WBS 5.2 Muon Beamline Vacuum System Design</vt:lpstr>
      <vt:lpstr>WBS 5.2 Muon Beamline Collimator Design</vt:lpstr>
      <vt:lpstr>WBS 5.4 and 5.9  External Shielding Design</vt:lpstr>
      <vt:lpstr>WBS 5.4 and 5.9  External Shielding Design</vt:lpstr>
      <vt:lpstr>WBS 5.4 and 5.9  External Shielding Design</vt:lpstr>
      <vt:lpstr>WBS 5.4 and 5.9  External Shielding Design</vt:lpstr>
      <vt:lpstr>WBS 5.5  and WBS 5.6 Designs</vt:lpstr>
      <vt:lpstr>WBS 5.7 and WBS 5.8 Designs</vt:lpstr>
      <vt:lpstr>WBS 5.10 Detector Support &amp; Installation System Design</vt:lpstr>
      <vt:lpstr>Improvements since CD-1</vt:lpstr>
      <vt:lpstr>Improvements since CD-1</vt:lpstr>
      <vt:lpstr>Improvements since CD-1</vt:lpstr>
      <vt:lpstr>Improvements since CD-1</vt:lpstr>
      <vt:lpstr>Value Engineering since CD-1</vt:lpstr>
      <vt:lpstr>Downselects</vt:lpstr>
      <vt:lpstr>Muon Beamline Vacuum and Shielding Performance</vt:lpstr>
      <vt:lpstr>Detector Support and Installation System Performance</vt:lpstr>
      <vt:lpstr>Integration and Interfaces</vt:lpstr>
      <vt:lpstr>Muon Beamline Organization </vt:lpstr>
      <vt:lpstr>Quality Assurance</vt:lpstr>
      <vt:lpstr>Muon Beamline Project Risks</vt:lpstr>
      <vt:lpstr>ES&amp;H</vt:lpstr>
      <vt:lpstr>Muon Beamline Cost Table  (k$)</vt:lpstr>
      <vt:lpstr>Cost Breakdown          Base Costs in  AY k$</vt:lpstr>
      <vt:lpstr>Quality of Estimate       Base Costs in  AY k$</vt:lpstr>
      <vt:lpstr>Labor Resources by FY</vt:lpstr>
      <vt:lpstr>Major Milestones</vt:lpstr>
      <vt:lpstr>Schedule</vt:lpstr>
      <vt:lpstr>WBS 5 Muon Beamline Summary</vt:lpstr>
      <vt:lpstr>PowerPoint Presentation</vt:lpstr>
      <vt:lpstr>PowerPoint Presentation</vt:lpstr>
      <vt:lpstr>WBS 5.4 Upstream External Shielding</vt:lpstr>
      <vt:lpstr>Floor track plate layout</vt:lpstr>
      <vt:lpstr>PowerPoint Presentation</vt:lpstr>
      <vt:lpstr>Gi</vt:lpstr>
      <vt:lpstr>PowerPoint Presentation</vt:lpstr>
      <vt:lpstr>PowerPoint Presentation</vt:lpstr>
      <vt:lpstr>PowerPoint Presentation</vt:lpstr>
      <vt:lpstr>PowerPoint Presentation</vt:lpstr>
      <vt:lpstr>Accidental CRV rates</vt:lpstr>
      <vt:lpstr>Semi-correlated CRV rates</vt:lpstr>
      <vt:lpstr>Correlated CRV rates</vt:lpstr>
      <vt:lpstr>Labor and Material per FY          in AYk$</vt:lpstr>
    </vt:vector>
  </TitlesOfParts>
  <Company>Sandbox Studio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George Ginther x6691 14877N</cp:lastModifiedBy>
  <cp:revision>621</cp:revision>
  <cp:lastPrinted>2014-10-12T20:12:51Z</cp:lastPrinted>
  <dcterms:created xsi:type="dcterms:W3CDTF">2014-01-03T20:18:13Z</dcterms:created>
  <dcterms:modified xsi:type="dcterms:W3CDTF">2014-10-13T22:47:38Z</dcterms:modified>
</cp:coreProperties>
</file>