
<file path=[Content_Types].xml><?xml version="1.0" encoding="utf-8"?>
<Types xmlns="http://schemas.openxmlformats.org/package/2006/content-types">
  <Default Extension="xml" ContentType="application/xml"/>
  <Default Extension="doc" ContentType="application/msword"/>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31"/>
  </p:notesMasterIdLst>
  <p:handoutMasterIdLst>
    <p:handoutMasterId r:id="rId32"/>
  </p:handoutMasterIdLst>
  <p:sldIdLst>
    <p:sldId id="256" r:id="rId3"/>
    <p:sldId id="333" r:id="rId4"/>
    <p:sldId id="343" r:id="rId5"/>
    <p:sldId id="345" r:id="rId6"/>
    <p:sldId id="344" r:id="rId7"/>
    <p:sldId id="346" r:id="rId8"/>
    <p:sldId id="347" r:id="rId9"/>
    <p:sldId id="349" r:id="rId10"/>
    <p:sldId id="342" r:id="rId11"/>
    <p:sldId id="335" r:id="rId12"/>
    <p:sldId id="336" r:id="rId13"/>
    <p:sldId id="337" r:id="rId14"/>
    <p:sldId id="356" r:id="rId15"/>
    <p:sldId id="338" r:id="rId16"/>
    <p:sldId id="340" r:id="rId17"/>
    <p:sldId id="316" r:id="rId18"/>
    <p:sldId id="324" r:id="rId19"/>
    <p:sldId id="319" r:id="rId20"/>
    <p:sldId id="320" r:id="rId21"/>
    <p:sldId id="321" r:id="rId22"/>
    <p:sldId id="325" r:id="rId23"/>
    <p:sldId id="355" r:id="rId24"/>
    <p:sldId id="353" r:id="rId25"/>
    <p:sldId id="351" r:id="rId26"/>
    <p:sldId id="350" r:id="rId27"/>
    <p:sldId id="354" r:id="rId28"/>
    <p:sldId id="331" r:id="rId29"/>
    <p:sldId id="329" r:id="rId3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25" autoAdjust="0"/>
  </p:normalViewPr>
  <p:slideViewPr>
    <p:cSldViewPr snapToGrid="0" snapToObjects="1">
      <p:cViewPr>
        <p:scale>
          <a:sx n="200" d="100"/>
          <a:sy n="200" d="100"/>
        </p:scale>
        <p:origin x="-2784" y="-24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10/15/14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10/15/14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FermilabLogo_100c56m0y23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10/21/14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J. Dey - Delivery Ring RF</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10/21/14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J. Dey - Delivery Ring RF</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10/21/14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J. Dey - Delivery Ring RF</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10/21/14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J. Dey - Delivery Ring RF</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10/21/14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J. Dey - Delivery Ring RF</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10/21/14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J. Dey - Delivery Ring RF</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J. Dey - Delivery Ring RF</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6"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10/21/14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J. Dey - Delivery Ring RF</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xmlns:p14="http://schemas.microsoft.com/office/powerpoint/2010/mai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10/21/14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J. Dey - Delivery Ring RF</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xmlns:p14="http://schemas.microsoft.com/office/powerpoint/2010/mai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Delivery Ring RF   475.02.06</a:t>
            </a:r>
            <a:br>
              <a:rPr lang="en-US" dirty="0" smtClean="0">
                <a:solidFill>
                  <a:schemeClr val="tx2"/>
                </a:solidFill>
                <a:latin typeface="Helvetica" charset="0"/>
              </a:rPr>
            </a:br>
            <a:r>
              <a:rPr lang="en-US" dirty="0" smtClean="0">
                <a:solidFill>
                  <a:schemeClr val="tx2"/>
                </a:solidFill>
                <a:latin typeface="Helvetica" charset="0"/>
              </a:rPr>
              <a:t>Mu2e DOE CD-2 Review</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Joseph E. Dey</a:t>
            </a:r>
            <a:endParaRPr lang="en-US" dirty="0">
              <a:solidFill>
                <a:schemeClr val="tx2"/>
              </a:solidFill>
              <a:latin typeface="Helvetica" charset="0"/>
            </a:endParaRPr>
          </a:p>
          <a:p>
            <a:r>
              <a:rPr lang="en-US" dirty="0" smtClean="0">
                <a:solidFill>
                  <a:schemeClr val="tx2"/>
                </a:solidFill>
                <a:latin typeface="Helvetica" charset="0"/>
              </a:rPr>
              <a:t>L3 Manager</a:t>
            </a:r>
            <a:endParaRPr lang="en-US" dirty="0">
              <a:solidFill>
                <a:schemeClr val="tx2"/>
              </a:solidFill>
              <a:latin typeface="Helvetica" charset="0"/>
            </a:endParaRPr>
          </a:p>
          <a:p>
            <a:r>
              <a:rPr lang="en-US" dirty="0" smtClean="0">
                <a:solidFill>
                  <a:schemeClr val="tx2"/>
                </a:solidFill>
                <a:latin typeface="Helvetica" charset="0"/>
              </a:rPr>
              <a:t>10/21/2014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pic>
        <p:nvPicPr>
          <p:cNvPr id="10" name="Picture 9" descr="Print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4" y="1143000"/>
            <a:ext cx="7666892" cy="4572000"/>
          </a:xfrm>
          <a:prstGeom prst="rect">
            <a:avLst/>
          </a:prstGeom>
        </p:spPr>
      </p:pic>
    </p:spTree>
    <p:extLst>
      <p:ext uri="{BB962C8B-B14F-4D97-AF65-F5344CB8AC3E}">
        <p14:creationId xmlns:p14="http://schemas.microsoft.com/office/powerpoint/2010/main" val="18569268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pic>
        <p:nvPicPr>
          <p:cNvPr id="7" name="Picture 6" descr="Phasor Diagram-Del. Ring. h=4-2.vc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09" y="868680"/>
            <a:ext cx="8824783" cy="5120640"/>
          </a:xfrm>
          <a:prstGeom prst="rect">
            <a:avLst/>
          </a:prstGeom>
        </p:spPr>
      </p:pic>
    </p:spTree>
    <p:extLst>
      <p:ext uri="{BB962C8B-B14F-4D97-AF65-F5344CB8AC3E}">
        <p14:creationId xmlns:p14="http://schemas.microsoft.com/office/powerpoint/2010/main" val="1916063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Low Level RF System</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
        <p:nvSpPr>
          <p:cNvPr id="10" name="Text Box 8"/>
          <p:cNvSpPr txBox="1">
            <a:spLocks noChangeArrowheads="1"/>
          </p:cNvSpPr>
          <p:nvPr/>
        </p:nvSpPr>
        <p:spPr bwMode="auto">
          <a:xfrm>
            <a:off x="2259807" y="5432447"/>
            <a:ext cx="4624387"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dirty="0">
                <a:latin typeface="Helvetica"/>
                <a:cs typeface="Helvetica"/>
              </a:rPr>
              <a:t>Main Injector </a:t>
            </a:r>
            <a:r>
              <a:rPr lang="en-US" sz="1800" dirty="0" smtClean="0">
                <a:latin typeface="Helvetica"/>
                <a:cs typeface="Helvetica"/>
              </a:rPr>
              <a:t>VXI Controlled                               Low Level RF</a:t>
            </a:r>
            <a:endParaRPr lang="en-US" dirty="0">
              <a:latin typeface="Helvetica"/>
              <a:cs typeface="Helvetica"/>
            </a:endParaRPr>
          </a:p>
        </p:txBody>
      </p:sp>
      <p:pic>
        <p:nvPicPr>
          <p:cNvPr id="11" name="Picture 10" descr="DSC010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600200"/>
            <a:ext cx="2743200" cy="3657600"/>
          </a:xfrm>
          <a:prstGeom prst="rect">
            <a:avLst/>
          </a:prstGeom>
        </p:spPr>
      </p:pic>
    </p:spTree>
    <p:extLst>
      <p:ext uri="{BB962C8B-B14F-4D97-AF65-F5344CB8AC3E}">
        <p14:creationId xmlns:p14="http://schemas.microsoft.com/office/powerpoint/2010/main" val="27594819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Low Level RF System</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
        <p:nvSpPr>
          <p:cNvPr id="10" name="Text Box 8"/>
          <p:cNvSpPr txBox="1">
            <a:spLocks noChangeArrowheads="1"/>
          </p:cNvSpPr>
          <p:nvPr/>
        </p:nvSpPr>
        <p:spPr bwMode="auto">
          <a:xfrm>
            <a:off x="2259807" y="5915047"/>
            <a:ext cx="4624387"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dirty="0" smtClean="0">
                <a:latin typeface="Helvetica"/>
                <a:cs typeface="Helvetica"/>
              </a:rPr>
              <a:t>VXI Crate Block Diagram</a:t>
            </a:r>
            <a:endParaRPr lang="en-US" dirty="0">
              <a:latin typeface="Helvetica"/>
              <a:cs typeface="Helvetica"/>
            </a:endParaRPr>
          </a:p>
        </p:txBody>
      </p:sp>
      <p:pic>
        <p:nvPicPr>
          <p:cNvPr id="7" name="Picture 6" descr="BLOCK DIAGRAM DR LLRF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138" y="819150"/>
            <a:ext cx="5729725" cy="5029200"/>
          </a:xfrm>
          <a:prstGeom prst="rect">
            <a:avLst/>
          </a:prstGeom>
        </p:spPr>
      </p:pic>
    </p:spTree>
    <p:extLst>
      <p:ext uri="{BB962C8B-B14F-4D97-AF65-F5344CB8AC3E}">
        <p14:creationId xmlns:p14="http://schemas.microsoft.com/office/powerpoint/2010/main" val="3643503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Low Level RF System</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pic>
        <p:nvPicPr>
          <p:cNvPr id="8" name="Picture 7" descr="I6&lt;4&g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23" y="1600200"/>
            <a:ext cx="5302355" cy="3657600"/>
          </a:xfrm>
          <a:prstGeom prst="rect">
            <a:avLst/>
          </a:prstGeom>
        </p:spPr>
      </p:pic>
      <p:sp>
        <p:nvSpPr>
          <p:cNvPr id="9" name="Text Box 8"/>
          <p:cNvSpPr txBox="1">
            <a:spLocks noChangeArrowheads="1"/>
          </p:cNvSpPr>
          <p:nvPr/>
        </p:nvSpPr>
        <p:spPr bwMode="auto">
          <a:xfrm>
            <a:off x="2259807" y="5432447"/>
            <a:ext cx="4624387"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dirty="0">
                <a:latin typeface="Helvetica"/>
                <a:cs typeface="Helvetica"/>
              </a:rPr>
              <a:t>Main Injector </a:t>
            </a:r>
            <a:r>
              <a:rPr lang="en-US" sz="1800" dirty="0" smtClean="0">
                <a:latin typeface="Helvetica"/>
                <a:cs typeface="Helvetica"/>
              </a:rPr>
              <a:t>VXI Low Level RF                 Console Application</a:t>
            </a:r>
            <a:endParaRPr lang="en-US" dirty="0">
              <a:latin typeface="Helvetica"/>
              <a:cs typeface="Helvetica"/>
            </a:endParaRPr>
          </a:p>
        </p:txBody>
      </p:sp>
    </p:spTree>
    <p:extLst>
      <p:ext uri="{BB962C8B-B14F-4D97-AF65-F5344CB8AC3E}">
        <p14:creationId xmlns:p14="http://schemas.microsoft.com/office/powerpoint/2010/main" val="29295660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Low Level RF System</a:t>
            </a:r>
            <a:endParaRPr lang="en-US" dirty="0"/>
          </a:p>
        </p:txBody>
      </p:sp>
      <p:sp>
        <p:nvSpPr>
          <p:cNvPr id="3" name="Content Placeholder 2"/>
          <p:cNvSpPr>
            <a:spLocks noGrp="1"/>
          </p:cNvSpPr>
          <p:nvPr>
            <p:ph idx="1"/>
          </p:nvPr>
        </p:nvSpPr>
        <p:spPr/>
        <p:txBody>
          <a:bodyPr/>
          <a:lstStyle/>
          <a:p>
            <a:r>
              <a:rPr lang="en-US" dirty="0" smtClean="0"/>
              <a:t>In using an embedded system LLRF, we will be able easily accommodate studies and modify operations as needed.</a:t>
            </a:r>
          </a:p>
          <a:p>
            <a:r>
              <a:rPr lang="en-US" dirty="0" smtClean="0"/>
              <a:t>The LLRF system will be very similar to the existing Main Injector and Recycler LLRF systems.</a:t>
            </a:r>
          </a:p>
          <a:p>
            <a:r>
              <a:rPr lang="en-US" dirty="0" smtClean="0"/>
              <a:t>In using a Console Application, one will be able to access the Delivery Ring RF from any Console onsite.</a:t>
            </a:r>
          </a:p>
          <a:p>
            <a:r>
              <a:rPr lang="en-US" dirty="0" smtClean="0"/>
              <a:t>State of the art embedded systems hardware will be used for this design.</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spTree>
    <p:extLst>
      <p:ext uri="{BB962C8B-B14F-4D97-AF65-F5344CB8AC3E}">
        <p14:creationId xmlns:p14="http://schemas.microsoft.com/office/powerpoint/2010/main" val="9516454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since CD-1</a:t>
            </a:r>
            <a:endParaRPr lang="en-US" dirty="0"/>
          </a:p>
        </p:txBody>
      </p:sp>
      <p:sp>
        <p:nvSpPr>
          <p:cNvPr id="3" name="Content Placeholder 2"/>
          <p:cNvSpPr>
            <a:spLocks noGrp="1"/>
          </p:cNvSpPr>
          <p:nvPr>
            <p:ph idx="1"/>
          </p:nvPr>
        </p:nvSpPr>
        <p:spPr/>
        <p:txBody>
          <a:bodyPr/>
          <a:lstStyle/>
          <a:p>
            <a:r>
              <a:rPr lang="en-US" dirty="0" smtClean="0"/>
              <a:t>BOE, 475.02.06.03 Delivery Ring RF Cooling System, was moved off Project to Recycler RF AIP.</a:t>
            </a:r>
          </a:p>
          <a:p>
            <a:r>
              <a:rPr lang="en-US" dirty="0" smtClean="0"/>
              <a:t>BOE, 475.02.06.04 </a:t>
            </a:r>
            <a:r>
              <a:rPr lang="en-US" dirty="0"/>
              <a:t>Delivery Ring </a:t>
            </a:r>
            <a:r>
              <a:rPr lang="en-US" dirty="0" smtClean="0"/>
              <a:t>2.4 MHz RF, Cavity Installation and 8 kW 2.4 MHz Solid State Driver Items were moved </a:t>
            </a:r>
            <a:r>
              <a:rPr lang="en-US" dirty="0"/>
              <a:t>off Project to Recycler RF AIP.</a:t>
            </a:r>
          </a:p>
          <a:p>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spTree>
    <p:extLst>
      <p:ext uri="{BB962C8B-B14F-4D97-AF65-F5344CB8AC3E}">
        <p14:creationId xmlns:p14="http://schemas.microsoft.com/office/powerpoint/2010/main" val="37562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Breakdown</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sp>
        <p:nvSpPr>
          <p:cNvPr id="3" name="TextBox 2"/>
          <p:cNvSpPr txBox="1"/>
          <p:nvPr/>
        </p:nvSpPr>
        <p:spPr>
          <a:xfrm>
            <a:off x="400050" y="981501"/>
            <a:ext cx="7696638" cy="4524315"/>
          </a:xfrm>
          <a:prstGeom prst="rect">
            <a:avLst/>
          </a:prstGeom>
          <a:noFill/>
        </p:spPr>
        <p:txBody>
          <a:bodyPr wrap="none" rtlCol="0">
            <a:spAutoFit/>
          </a:bodyPr>
          <a:lstStyle/>
          <a:p>
            <a:pPr marL="342900" indent="-342900">
              <a:buFont typeface="Arial" panose="020B0604020202020204" pitchFamily="34" charset="0"/>
              <a:buChar char="•"/>
            </a:pPr>
            <a:r>
              <a:rPr lang="en-US" dirty="0" smtClean="0"/>
              <a:t>Low Level RF System – 475.02.06.01</a:t>
            </a:r>
            <a:endParaRPr lang="en-US" dirty="0" smtClean="0"/>
          </a:p>
          <a:p>
            <a:r>
              <a:rPr lang="en-US" dirty="0"/>
              <a:t>	</a:t>
            </a:r>
            <a:r>
              <a:rPr lang="en-US" dirty="0" smtClean="0"/>
              <a:t>	</a:t>
            </a:r>
            <a:r>
              <a:rPr lang="en-US" dirty="0" smtClean="0"/>
              <a:t>Engineers – Brian Chase, Ed </a:t>
            </a:r>
            <a:r>
              <a:rPr lang="en-US" dirty="0" err="1" smtClean="0"/>
              <a:t>Cullerton</a:t>
            </a:r>
            <a:r>
              <a:rPr lang="en-US" dirty="0" smtClean="0"/>
              <a:t>, Philip </a:t>
            </a:r>
            <a:r>
              <a:rPr lang="en-US" dirty="0" err="1" smtClean="0"/>
              <a:t>Varghes</a:t>
            </a:r>
            <a:endParaRPr lang="en-US" dirty="0" smtClean="0"/>
          </a:p>
          <a:p>
            <a:r>
              <a:rPr lang="en-US" dirty="0" smtClean="0"/>
              <a:t>		Technician – Dan </a:t>
            </a:r>
            <a:r>
              <a:rPr lang="en-US" dirty="0" err="1" smtClean="0"/>
              <a:t>Klepec</a:t>
            </a:r>
            <a:endParaRPr lang="en-US" dirty="0" smtClean="0"/>
          </a:p>
          <a:p>
            <a:endParaRPr lang="en-US" dirty="0" smtClean="0"/>
          </a:p>
          <a:p>
            <a:pPr marL="342900" indent="-342900">
              <a:buFont typeface="Arial" panose="020B0604020202020204" pitchFamily="34" charset="0"/>
              <a:buChar char="•"/>
            </a:pPr>
            <a:r>
              <a:rPr lang="en-US" dirty="0" smtClean="0"/>
              <a:t>Delivery </a:t>
            </a:r>
            <a:r>
              <a:rPr lang="en-US" dirty="0" smtClean="0"/>
              <a:t>Ring RF Studies &amp; Tuning – 475.02.06.02</a:t>
            </a:r>
          </a:p>
          <a:p>
            <a:r>
              <a:rPr lang="en-US" dirty="0"/>
              <a:t>	</a:t>
            </a:r>
            <a:r>
              <a:rPr lang="en-US" dirty="0" smtClean="0"/>
              <a:t>	Steve </a:t>
            </a:r>
            <a:r>
              <a:rPr lang="en-US" dirty="0" err="1" smtClean="0"/>
              <a:t>Werkema</a:t>
            </a:r>
            <a:r>
              <a:rPr lang="en-US" dirty="0" smtClean="0"/>
              <a:t>, Dave Peterson, </a:t>
            </a:r>
          </a:p>
          <a:p>
            <a:r>
              <a:rPr lang="en-US" dirty="0"/>
              <a:t>	</a:t>
            </a:r>
            <a:r>
              <a:rPr lang="en-US" dirty="0" smtClean="0"/>
              <a:t>	Dave Vander </a:t>
            </a:r>
            <a:r>
              <a:rPr lang="en-US" dirty="0" err="1" smtClean="0"/>
              <a:t>Meulen</a:t>
            </a:r>
            <a:r>
              <a:rPr lang="en-US" dirty="0" smtClean="0"/>
              <a:t> and Joe Dey</a:t>
            </a:r>
          </a:p>
          <a:p>
            <a:endParaRPr lang="en-US" dirty="0" smtClean="0"/>
          </a:p>
          <a:p>
            <a:pPr marL="342900" indent="-342900">
              <a:buFont typeface="Arial" panose="020B0604020202020204" pitchFamily="34" charset="0"/>
              <a:buChar char="•"/>
            </a:pPr>
            <a:r>
              <a:rPr lang="en-US" dirty="0"/>
              <a:t>Delivery Ring 2.4 MHz RF -475.02.06.04</a:t>
            </a:r>
          </a:p>
          <a:p>
            <a:r>
              <a:rPr lang="en-US" dirty="0"/>
              <a:t>		</a:t>
            </a:r>
            <a:r>
              <a:rPr lang="en-US" dirty="0" smtClean="0"/>
              <a:t>Physicist </a:t>
            </a:r>
            <a:r>
              <a:rPr lang="en-US" dirty="0"/>
              <a:t>– </a:t>
            </a:r>
            <a:r>
              <a:rPr lang="en-US" dirty="0" smtClean="0"/>
              <a:t>Steve </a:t>
            </a:r>
            <a:r>
              <a:rPr lang="en-US" dirty="0" err="1" smtClean="0"/>
              <a:t>Werkema</a:t>
            </a:r>
            <a:endParaRPr lang="en-US" dirty="0"/>
          </a:p>
          <a:p>
            <a:endParaRPr lang="en-US" dirty="0"/>
          </a:p>
          <a:p>
            <a:endParaRPr lang="en-US" dirty="0"/>
          </a:p>
        </p:txBody>
      </p:sp>
    </p:spTree>
    <p:extLst>
      <p:ext uri="{BB962C8B-B14F-4D97-AF65-F5344CB8AC3E}">
        <p14:creationId xmlns:p14="http://schemas.microsoft.com/office/powerpoint/2010/main" val="30296251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Low Level RF System – Will have been completely bench tested and documented before being released to the project.</a:t>
            </a:r>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18</a:t>
            </a:fld>
            <a:endParaRPr lang="en-US" dirty="0"/>
          </a:p>
        </p:txBody>
      </p:sp>
    </p:spTree>
    <p:extLst>
      <p:ext uri="{BB962C8B-B14F-4D97-AF65-F5344CB8AC3E}">
        <p14:creationId xmlns:p14="http://schemas.microsoft.com/office/powerpoint/2010/main" val="23526012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228600" y="909696"/>
            <a:ext cx="8672513" cy="4987867"/>
          </a:xfrm>
        </p:spPr>
        <p:txBody>
          <a:bodyPr/>
          <a:lstStyle/>
          <a:p>
            <a:r>
              <a:rPr lang="en-US" dirty="0" smtClean="0"/>
              <a:t>Risks from TDR</a:t>
            </a:r>
          </a:p>
          <a:p>
            <a:r>
              <a:rPr lang="en-US" dirty="0" smtClean="0"/>
              <a:t>Low Level RF System – No risks are noted here.</a:t>
            </a:r>
          </a:p>
          <a:p>
            <a:r>
              <a:rPr lang="en-US" dirty="0" smtClean="0"/>
              <a:t>Delivery Ring RF Studies &amp; Tuning – No risks are noted here.</a:t>
            </a:r>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19</a:t>
            </a:fld>
            <a:endParaRPr lang="en-US" dirty="0"/>
          </a:p>
        </p:txBody>
      </p:sp>
    </p:spTree>
    <p:extLst>
      <p:ext uri="{BB962C8B-B14F-4D97-AF65-F5344CB8AC3E}">
        <p14:creationId xmlns:p14="http://schemas.microsoft.com/office/powerpoint/2010/main" val="2389282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475.02.06    Delivery Ring RF</a:t>
            </a:r>
            <a:endParaRPr lang="en-US" dirty="0"/>
          </a:p>
        </p:txBody>
      </p:sp>
      <p:sp>
        <p:nvSpPr>
          <p:cNvPr id="3" name="Content Placeholder 2"/>
          <p:cNvSpPr>
            <a:spLocks noGrp="1"/>
          </p:cNvSpPr>
          <p:nvPr>
            <p:ph idx="1"/>
          </p:nvPr>
        </p:nvSpPr>
        <p:spPr/>
        <p:txBody>
          <a:bodyPr/>
          <a:lstStyle/>
          <a:p>
            <a:r>
              <a:rPr lang="en-US" dirty="0" smtClean="0"/>
              <a:t>The Delivery Ring’s 2.4 MHz RF systems purpose is to produce an efficient transfer of beam from Recycler and to preserve a 250 ns bunch structure in the Delivery Ring.</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24387888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endParaRPr lang="en-US" dirty="0"/>
          </a:p>
        </p:txBody>
      </p:sp>
      <p:sp>
        <p:nvSpPr>
          <p:cNvPr id="3" name="Content Placeholder 2"/>
          <p:cNvSpPr>
            <a:spLocks noGrp="1"/>
          </p:cNvSpPr>
          <p:nvPr>
            <p:ph idx="1"/>
          </p:nvPr>
        </p:nvSpPr>
        <p:spPr/>
        <p:txBody>
          <a:bodyPr/>
          <a:lstStyle/>
          <a:p>
            <a:r>
              <a:rPr lang="en-US" dirty="0" smtClean="0"/>
              <a:t>LOTO procedures will be written for the Operation of the Delivery Ring High Level RF and for the Delivery Ring RF Cooling System.</a:t>
            </a:r>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20</a:t>
            </a:fld>
            <a:endParaRPr lang="en-US" dirty="0"/>
          </a:p>
        </p:txBody>
      </p:sp>
    </p:spTree>
    <p:extLst>
      <p:ext uri="{BB962C8B-B14F-4D97-AF65-F5344CB8AC3E}">
        <p14:creationId xmlns:p14="http://schemas.microsoft.com/office/powerpoint/2010/main" val="4495915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Distribution by L4</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21</a:t>
            </a:fld>
            <a:endParaRPr lang="en-US" dirty="0"/>
          </a:p>
        </p:txBody>
      </p:sp>
      <p:sp>
        <p:nvSpPr>
          <p:cNvPr id="8" name="TextBox 7"/>
          <p:cNvSpPr txBox="1"/>
          <p:nvPr/>
        </p:nvSpPr>
        <p:spPr>
          <a:xfrm>
            <a:off x="3038092" y="895350"/>
            <a:ext cx="3067817" cy="461665"/>
          </a:xfrm>
          <a:prstGeom prst="rect">
            <a:avLst/>
          </a:prstGeom>
          <a:noFill/>
        </p:spPr>
        <p:txBody>
          <a:bodyPr wrap="none" rtlCol="0">
            <a:spAutoFit/>
          </a:bodyPr>
          <a:lstStyle/>
          <a:p>
            <a:r>
              <a:rPr lang="en-US" dirty="0" smtClean="0"/>
              <a:t>Base Cost by L4 (AY $k)</a:t>
            </a:r>
            <a:endParaRPr lang="en-US" dirty="0"/>
          </a:p>
        </p:txBody>
      </p:sp>
      <p:pic>
        <p:nvPicPr>
          <p:cNvPr id="3" name="Picture 2"/>
          <p:cNvPicPr>
            <a:picLocks noChangeAspect="1"/>
          </p:cNvPicPr>
          <p:nvPr/>
        </p:nvPicPr>
        <p:blipFill>
          <a:blip r:embed="rId2"/>
          <a:stretch>
            <a:fillRect/>
          </a:stretch>
        </p:blipFill>
        <p:spPr>
          <a:xfrm>
            <a:off x="328572" y="1339596"/>
            <a:ext cx="8486857" cy="4178808"/>
          </a:xfrm>
          <a:prstGeom prst="rect">
            <a:avLst/>
          </a:prstGeom>
        </p:spPr>
      </p:pic>
    </p:spTree>
    <p:extLst>
      <p:ext uri="{BB962C8B-B14F-4D97-AF65-F5344CB8AC3E}">
        <p14:creationId xmlns:p14="http://schemas.microsoft.com/office/powerpoint/2010/main" val="11465393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Distribution by Resource Type</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22</a:t>
            </a:fld>
            <a:endParaRPr lang="en-US" dirty="0"/>
          </a:p>
        </p:txBody>
      </p:sp>
      <p:sp>
        <p:nvSpPr>
          <p:cNvPr id="8" name="TextBox 7"/>
          <p:cNvSpPr txBox="1"/>
          <p:nvPr/>
        </p:nvSpPr>
        <p:spPr>
          <a:xfrm>
            <a:off x="3400871" y="895350"/>
            <a:ext cx="2342258" cy="461665"/>
          </a:xfrm>
          <a:prstGeom prst="rect">
            <a:avLst/>
          </a:prstGeom>
          <a:noFill/>
        </p:spPr>
        <p:txBody>
          <a:bodyPr wrap="none" rtlCol="0">
            <a:spAutoFit/>
          </a:bodyPr>
          <a:lstStyle/>
          <a:p>
            <a:r>
              <a:rPr lang="en-US" dirty="0" smtClean="0"/>
              <a:t>Base Cost (AY $k)</a:t>
            </a:r>
            <a:endParaRPr lang="en-US" dirty="0"/>
          </a:p>
        </p:txBody>
      </p:sp>
      <p:pic>
        <p:nvPicPr>
          <p:cNvPr id="7" name="Picture 6"/>
          <p:cNvPicPr>
            <a:picLocks noChangeAspect="1"/>
          </p:cNvPicPr>
          <p:nvPr/>
        </p:nvPicPr>
        <p:blipFill>
          <a:blip r:embed="rId2"/>
          <a:stretch>
            <a:fillRect/>
          </a:stretch>
        </p:blipFill>
        <p:spPr>
          <a:xfrm>
            <a:off x="927100" y="1428750"/>
            <a:ext cx="7289800" cy="4000500"/>
          </a:xfrm>
          <a:prstGeom prst="rect">
            <a:avLst/>
          </a:prstGeom>
        </p:spPr>
      </p:pic>
    </p:spTree>
    <p:extLst>
      <p:ext uri="{BB962C8B-B14F-4D97-AF65-F5344CB8AC3E}">
        <p14:creationId xmlns:p14="http://schemas.microsoft.com/office/powerpoint/2010/main" val="3267879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Estimate</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23</a:t>
            </a:fld>
            <a:endParaRPr lang="en-US" dirty="0"/>
          </a:p>
        </p:txBody>
      </p:sp>
      <p:sp>
        <p:nvSpPr>
          <p:cNvPr id="7" name="TextBox 6"/>
          <p:cNvSpPr txBox="1"/>
          <p:nvPr/>
        </p:nvSpPr>
        <p:spPr>
          <a:xfrm>
            <a:off x="2298106" y="895350"/>
            <a:ext cx="4547789" cy="461665"/>
          </a:xfrm>
          <a:prstGeom prst="rect">
            <a:avLst/>
          </a:prstGeom>
          <a:noFill/>
        </p:spPr>
        <p:txBody>
          <a:bodyPr wrap="none" rtlCol="0">
            <a:spAutoFit/>
          </a:bodyPr>
          <a:lstStyle/>
          <a:p>
            <a:r>
              <a:rPr lang="en-US" dirty="0" smtClean="0"/>
              <a:t>Base Cost by Estimate Type (AY $k)</a:t>
            </a:r>
            <a:endParaRPr lang="en-US" dirty="0"/>
          </a:p>
        </p:txBody>
      </p:sp>
      <p:sp>
        <p:nvSpPr>
          <p:cNvPr id="9" name="TextBox 8"/>
          <p:cNvSpPr txBox="1"/>
          <p:nvPr/>
        </p:nvSpPr>
        <p:spPr>
          <a:xfrm>
            <a:off x="1151833" y="5607050"/>
            <a:ext cx="6840334" cy="461665"/>
          </a:xfrm>
          <a:prstGeom prst="rect">
            <a:avLst/>
          </a:prstGeom>
          <a:noFill/>
        </p:spPr>
        <p:txBody>
          <a:bodyPr wrap="none" rtlCol="0">
            <a:spAutoFit/>
          </a:bodyPr>
          <a:lstStyle/>
          <a:p>
            <a:pPr algn="ctr"/>
            <a:r>
              <a:rPr lang="en-US" dirty="0" smtClean="0"/>
              <a:t>Quality of Estimate of Preliminary or Better is 100%</a:t>
            </a:r>
            <a:endParaRPr lang="en-US" dirty="0"/>
          </a:p>
        </p:txBody>
      </p:sp>
      <p:pic>
        <p:nvPicPr>
          <p:cNvPr id="3" name="Picture 2"/>
          <p:cNvPicPr>
            <a:picLocks noChangeAspect="1"/>
          </p:cNvPicPr>
          <p:nvPr/>
        </p:nvPicPr>
        <p:blipFill>
          <a:blip r:embed="rId2"/>
          <a:stretch>
            <a:fillRect/>
          </a:stretch>
        </p:blipFill>
        <p:spPr>
          <a:xfrm>
            <a:off x="514350" y="1530350"/>
            <a:ext cx="8115300" cy="3797300"/>
          </a:xfrm>
          <a:prstGeom prst="rect">
            <a:avLst/>
          </a:prstGeom>
        </p:spPr>
      </p:pic>
    </p:spTree>
    <p:extLst>
      <p:ext uri="{BB962C8B-B14F-4D97-AF65-F5344CB8AC3E}">
        <p14:creationId xmlns:p14="http://schemas.microsoft.com/office/powerpoint/2010/main" val="18538134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Resources</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24</a:t>
            </a:fld>
            <a:endParaRPr lang="en-US" dirty="0"/>
          </a:p>
        </p:txBody>
      </p:sp>
      <p:sp>
        <p:nvSpPr>
          <p:cNvPr id="7" name="TextBox 6"/>
          <p:cNvSpPr txBox="1"/>
          <p:nvPr/>
        </p:nvSpPr>
        <p:spPr>
          <a:xfrm>
            <a:off x="3379081" y="895350"/>
            <a:ext cx="2385839" cy="461665"/>
          </a:xfrm>
          <a:prstGeom prst="rect">
            <a:avLst/>
          </a:prstGeom>
          <a:noFill/>
        </p:spPr>
        <p:txBody>
          <a:bodyPr wrap="none" rtlCol="0">
            <a:spAutoFit/>
          </a:bodyPr>
          <a:lstStyle/>
          <a:p>
            <a:r>
              <a:rPr lang="en-US" dirty="0" smtClean="0"/>
              <a:t>FTEs by Discipline</a:t>
            </a:r>
            <a:endParaRPr lang="en-US" dirty="0"/>
          </a:p>
        </p:txBody>
      </p:sp>
      <p:pic>
        <p:nvPicPr>
          <p:cNvPr id="3" name="Picture 2"/>
          <p:cNvPicPr>
            <a:picLocks noChangeAspect="1"/>
          </p:cNvPicPr>
          <p:nvPr/>
        </p:nvPicPr>
        <p:blipFill>
          <a:blip r:embed="rId2"/>
          <a:stretch>
            <a:fillRect/>
          </a:stretch>
        </p:blipFill>
        <p:spPr>
          <a:xfrm>
            <a:off x="863600" y="1670050"/>
            <a:ext cx="7416800" cy="3517900"/>
          </a:xfrm>
          <a:prstGeom prst="rect">
            <a:avLst/>
          </a:prstGeom>
        </p:spPr>
      </p:pic>
    </p:spTree>
    <p:extLst>
      <p:ext uri="{BB962C8B-B14F-4D97-AF65-F5344CB8AC3E}">
        <p14:creationId xmlns:p14="http://schemas.microsoft.com/office/powerpoint/2010/main" val="6910274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Table</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25</a:t>
            </a:fld>
            <a:endParaRPr lang="en-US" dirty="0"/>
          </a:p>
        </p:txBody>
      </p:sp>
      <p:sp>
        <p:nvSpPr>
          <p:cNvPr id="7" name="TextBox 6"/>
          <p:cNvSpPr txBox="1"/>
          <p:nvPr/>
        </p:nvSpPr>
        <p:spPr>
          <a:xfrm>
            <a:off x="228601" y="1111250"/>
            <a:ext cx="3746500" cy="338554"/>
          </a:xfrm>
          <a:prstGeom prst="rect">
            <a:avLst/>
          </a:prstGeom>
          <a:noFill/>
        </p:spPr>
        <p:txBody>
          <a:bodyPr wrap="square" rtlCol="0">
            <a:spAutoFit/>
          </a:bodyPr>
          <a:lstStyle/>
          <a:p>
            <a:r>
              <a:rPr lang="en-US" sz="1600" dirty="0" smtClean="0"/>
              <a:t>WBS 2.6 Delivery Ring RF</a:t>
            </a:r>
            <a:endParaRPr lang="en-US" sz="1600" dirty="0"/>
          </a:p>
        </p:txBody>
      </p:sp>
      <p:sp>
        <p:nvSpPr>
          <p:cNvPr id="8" name="TextBox 7"/>
          <p:cNvSpPr txBox="1"/>
          <p:nvPr/>
        </p:nvSpPr>
        <p:spPr>
          <a:xfrm>
            <a:off x="4402138" y="1111250"/>
            <a:ext cx="4513262" cy="338554"/>
          </a:xfrm>
          <a:prstGeom prst="rect">
            <a:avLst/>
          </a:prstGeom>
          <a:noFill/>
        </p:spPr>
        <p:txBody>
          <a:bodyPr wrap="square" rtlCol="0">
            <a:spAutoFit/>
          </a:bodyPr>
          <a:lstStyle/>
          <a:p>
            <a:pPr algn="r"/>
            <a:r>
              <a:rPr lang="en-US" sz="1600" dirty="0" smtClean="0"/>
              <a:t>Costs are fully burdened in AY $k</a:t>
            </a:r>
            <a:endParaRPr lang="en-US" sz="1600" dirty="0"/>
          </a:p>
        </p:txBody>
      </p:sp>
      <p:pic>
        <p:nvPicPr>
          <p:cNvPr id="9" name="Picture 8"/>
          <p:cNvPicPr>
            <a:picLocks noChangeAspect="1"/>
          </p:cNvPicPr>
          <p:nvPr/>
        </p:nvPicPr>
        <p:blipFill>
          <a:blip r:embed="rId2"/>
          <a:stretch>
            <a:fillRect/>
          </a:stretch>
        </p:blipFill>
        <p:spPr>
          <a:xfrm>
            <a:off x="228600" y="2664083"/>
            <a:ext cx="8686800" cy="1529835"/>
          </a:xfrm>
          <a:prstGeom prst="rect">
            <a:avLst/>
          </a:prstGeom>
        </p:spPr>
      </p:pic>
    </p:spTree>
    <p:extLst>
      <p:ext uri="{BB962C8B-B14F-4D97-AF65-F5344CB8AC3E}">
        <p14:creationId xmlns:p14="http://schemas.microsoft.com/office/powerpoint/2010/main" val="24729576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66536057"/>
              </p:ext>
            </p:extLst>
          </p:nvPr>
        </p:nvGraphicFramePr>
        <p:xfrm>
          <a:off x="457200" y="1682220"/>
          <a:ext cx="8229600" cy="3493560"/>
        </p:xfrm>
        <a:graphic>
          <a:graphicData uri="http://schemas.openxmlformats.org/presentationml/2006/ole">
            <mc:AlternateContent xmlns:mc="http://schemas.openxmlformats.org/markup-compatibility/2006">
              <mc:Choice xmlns:v="urn:schemas-microsoft-com:vml" Requires="v">
                <p:oleObj spid="_x0000_s1050" name="Worksheet" r:id="rId3" imgW="7150100" imgH="3035300" progId="Excel.Sheet.12">
                  <p:embed/>
                </p:oleObj>
              </mc:Choice>
              <mc:Fallback>
                <p:oleObj name="Worksheet" r:id="rId3" imgW="7150100" imgH="3035300" progId="Excel.Sheet.12">
                  <p:embed/>
                  <p:pic>
                    <p:nvPicPr>
                      <p:cNvPr id="0" name=""/>
                      <p:cNvPicPr/>
                      <p:nvPr/>
                    </p:nvPicPr>
                    <p:blipFill>
                      <a:blip r:embed="rId4"/>
                      <a:stretch>
                        <a:fillRect/>
                      </a:stretch>
                    </p:blipFill>
                    <p:spPr>
                      <a:xfrm>
                        <a:off x="457200" y="1682220"/>
                        <a:ext cx="8229600" cy="3493560"/>
                      </a:xfrm>
                      <a:prstGeom prst="rect">
                        <a:avLst/>
                      </a:prstGeom>
                    </p:spPr>
                  </p:pic>
                </p:oleObj>
              </mc:Fallback>
            </mc:AlternateContent>
          </a:graphicData>
        </a:graphic>
      </p:graphicFrame>
    </p:spTree>
    <p:extLst>
      <p:ext uri="{BB962C8B-B14F-4D97-AF65-F5344CB8AC3E}">
        <p14:creationId xmlns:p14="http://schemas.microsoft.com/office/powerpoint/2010/main" val="201558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27</a:t>
            </a:fld>
            <a:endParaRPr lang="en-US" dirty="0"/>
          </a:p>
        </p:txBody>
      </p:sp>
      <p:sp>
        <p:nvSpPr>
          <p:cNvPr id="7" name="Rectangle 6"/>
          <p:cNvSpPr/>
          <p:nvPr/>
        </p:nvSpPr>
        <p:spPr>
          <a:xfrm>
            <a:off x="3" y="494665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229690457"/>
              </p:ext>
            </p:extLst>
          </p:nvPr>
        </p:nvGraphicFramePr>
        <p:xfrm>
          <a:off x="4" y="5051901"/>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9" name="Rectangle 8"/>
          <p:cNvSpPr/>
          <p:nvPr/>
        </p:nvSpPr>
        <p:spPr>
          <a:xfrm>
            <a:off x="3" y="494665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0" y="5264150"/>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a:off x="-1835731" y="356176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819731" y="35681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08969" y="356388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218619" y="357446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263319" y="35808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4285669" y="35808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5301669" y="35871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334857" y="35617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3120" y="5880894"/>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22" name="Diamond 21"/>
          <p:cNvSpPr>
            <a:spLocks noChangeAspect="1"/>
          </p:cNvSpPr>
          <p:nvPr/>
        </p:nvSpPr>
        <p:spPr>
          <a:xfrm>
            <a:off x="1669054" y="5716903"/>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2" idx="0"/>
          </p:cNvCxnSpPr>
          <p:nvPr/>
        </p:nvCxnSpPr>
        <p:spPr>
          <a:xfrm rot="16200000" flipV="1">
            <a:off x="-472391" y="3458299"/>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30574" y="826633"/>
            <a:ext cx="1339850" cy="307777"/>
          </a:xfrm>
          <a:prstGeom prst="rect">
            <a:avLst/>
          </a:prstGeom>
          <a:noFill/>
        </p:spPr>
        <p:txBody>
          <a:bodyPr wrap="square" rtlCol="0">
            <a:spAutoFit/>
          </a:bodyPr>
          <a:lstStyle/>
          <a:p>
            <a:pPr algn="ctr"/>
            <a:r>
              <a:rPr lang="en-US" sz="1400" dirty="0" smtClean="0"/>
              <a:t>CD-2</a:t>
            </a:r>
          </a:p>
        </p:txBody>
      </p:sp>
      <p:sp>
        <p:nvSpPr>
          <p:cNvPr id="26" name="TextBox 25"/>
          <p:cNvSpPr txBox="1"/>
          <p:nvPr/>
        </p:nvSpPr>
        <p:spPr>
          <a:xfrm>
            <a:off x="8488906" y="826633"/>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cxnSp>
        <p:nvCxnSpPr>
          <p:cNvPr id="27" name="Straight Connector 26"/>
          <p:cNvCxnSpPr/>
          <p:nvPr/>
        </p:nvCxnSpPr>
        <p:spPr>
          <a:xfrm rot="5400000">
            <a:off x="2247319" y="356384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8" name="Diamond 27"/>
          <p:cNvSpPr>
            <a:spLocks noChangeAspect="1"/>
          </p:cNvSpPr>
          <p:nvPr/>
        </p:nvSpPr>
        <p:spPr>
          <a:xfrm>
            <a:off x="8822064" y="5692090"/>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8" idx="0"/>
          </p:cNvCxnSpPr>
          <p:nvPr/>
        </p:nvCxnSpPr>
        <p:spPr>
          <a:xfrm rot="16200000" flipV="1">
            <a:off x="6680619" y="3433486"/>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597674" y="1263417"/>
            <a:ext cx="1993626"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Low Level RF System</a:t>
            </a:r>
            <a:endParaRPr lang="en-US" sz="1000" dirty="0">
              <a:solidFill>
                <a:schemeClr val="tx1"/>
              </a:solidFill>
              <a:latin typeface="Calibri"/>
              <a:cs typeface="Calibri"/>
            </a:endParaRPr>
          </a:p>
        </p:txBody>
      </p:sp>
      <p:sp>
        <p:nvSpPr>
          <p:cNvPr id="33" name="Rectangle 32"/>
          <p:cNvSpPr/>
          <p:nvPr/>
        </p:nvSpPr>
        <p:spPr>
          <a:xfrm>
            <a:off x="6591574" y="1948922"/>
            <a:ext cx="215626"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endParaRPr lang="en-US" sz="1000" dirty="0">
              <a:solidFill>
                <a:schemeClr val="tx1"/>
              </a:solidFill>
              <a:latin typeface="Calibri"/>
              <a:cs typeface="Calibri"/>
            </a:endParaRPr>
          </a:p>
        </p:txBody>
      </p:sp>
      <p:sp>
        <p:nvSpPr>
          <p:cNvPr id="34" name="TextBox 33"/>
          <p:cNvSpPr txBox="1"/>
          <p:nvPr/>
        </p:nvSpPr>
        <p:spPr>
          <a:xfrm>
            <a:off x="6866212" y="1948922"/>
            <a:ext cx="1064564" cy="400110"/>
          </a:xfrm>
          <a:prstGeom prst="rect">
            <a:avLst/>
          </a:prstGeom>
          <a:noFill/>
        </p:spPr>
        <p:txBody>
          <a:bodyPr wrap="none" rtlCol="0">
            <a:spAutoFit/>
          </a:bodyPr>
          <a:lstStyle/>
          <a:p>
            <a:r>
              <a:rPr lang="en-US" sz="1000" dirty="0" smtClean="0"/>
              <a:t>Delivery Ring RF</a:t>
            </a:r>
          </a:p>
          <a:p>
            <a:r>
              <a:rPr lang="en-US" sz="1000" dirty="0" smtClean="0"/>
              <a:t>Studies &amp; Tuning</a:t>
            </a:r>
            <a:endParaRPr lang="en-US" sz="1000" dirty="0"/>
          </a:p>
        </p:txBody>
      </p:sp>
      <p:sp>
        <p:nvSpPr>
          <p:cNvPr id="36" name="Rectangle 35"/>
          <p:cNvSpPr/>
          <p:nvPr/>
        </p:nvSpPr>
        <p:spPr>
          <a:xfrm>
            <a:off x="1544871" y="4144438"/>
            <a:ext cx="5262329"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Technical Documentation</a:t>
            </a:r>
            <a:endParaRPr lang="en-US" sz="1000" dirty="0">
              <a:solidFill>
                <a:schemeClr val="tx1"/>
              </a:solidFill>
              <a:latin typeface="Calibri"/>
              <a:cs typeface="Calibri"/>
            </a:endParaRPr>
          </a:p>
        </p:txBody>
      </p:sp>
      <p:sp>
        <p:nvSpPr>
          <p:cNvPr id="31" name="6-Point Star 30"/>
          <p:cNvSpPr>
            <a:spLocks noChangeAspect="1"/>
          </p:cNvSpPr>
          <p:nvPr/>
        </p:nvSpPr>
        <p:spPr>
          <a:xfrm>
            <a:off x="7547208" y="2829338"/>
            <a:ext cx="182880" cy="182880"/>
          </a:xfrm>
          <a:prstGeom prst="star6">
            <a:avLst/>
          </a:prstGeom>
          <a:solidFill>
            <a:srgbClr val="FF0000"/>
          </a:solidFill>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794509" y="2624312"/>
            <a:ext cx="903951" cy="246221"/>
          </a:xfrm>
          <a:prstGeom prst="rect">
            <a:avLst/>
          </a:prstGeom>
          <a:noFill/>
        </p:spPr>
        <p:txBody>
          <a:bodyPr wrap="none" rtlCol="0">
            <a:spAutoFit/>
          </a:bodyPr>
          <a:lstStyle/>
          <a:p>
            <a:r>
              <a:rPr lang="en-US" sz="1000" dirty="0" smtClean="0"/>
              <a:t>KPPs Satisfied</a:t>
            </a:r>
            <a:endParaRPr lang="en-US" sz="1000" dirty="0"/>
          </a:p>
        </p:txBody>
      </p:sp>
    </p:spTree>
    <p:extLst>
      <p:ext uri="{BB962C8B-B14F-4D97-AF65-F5344CB8AC3E}">
        <p14:creationId xmlns:p14="http://schemas.microsoft.com/office/powerpoint/2010/main" val="25879740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Our Final Design is complete and we are ready to Baseline the schedule.</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28</a:t>
            </a:fld>
            <a:endParaRPr lang="en-US" dirty="0"/>
          </a:p>
        </p:txBody>
      </p:sp>
    </p:spTree>
    <p:extLst>
      <p:ext uri="{BB962C8B-B14F-4D97-AF65-F5344CB8AC3E}">
        <p14:creationId xmlns:p14="http://schemas.microsoft.com/office/powerpoint/2010/main" val="24394352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Beam Requirements</a:t>
            </a:r>
            <a:endParaRPr lang="en-US" dirty="0"/>
          </a:p>
        </p:txBody>
      </p:sp>
      <p:sp>
        <p:nvSpPr>
          <p:cNvPr id="3" name="Content Placeholder 2"/>
          <p:cNvSpPr>
            <a:spLocks noGrp="1"/>
          </p:cNvSpPr>
          <p:nvPr>
            <p:ph idx="1"/>
          </p:nvPr>
        </p:nvSpPr>
        <p:spPr>
          <a:xfrm>
            <a:off x="76201" y="1238098"/>
            <a:ext cx="2534959" cy="3095778"/>
          </a:xfrm>
        </p:spPr>
        <p:txBody>
          <a:bodyPr/>
          <a:lstStyle/>
          <a:p>
            <a:pPr marL="0" indent="0">
              <a:buNone/>
            </a:pPr>
            <a:r>
              <a:rPr lang="en-US" sz="1800" dirty="0" smtClean="0">
                <a:latin typeface="Calibri" panose="020F0502020204030204" pitchFamily="34" charset="0"/>
              </a:rPr>
              <a:t>The bunch length requirement is primarily accomplished by the Recycler Ring 2.5 MHz RF system (Recycler AIP). </a:t>
            </a:r>
            <a:endParaRPr lang="en-US" sz="1800" dirty="0">
              <a:latin typeface="Calibri" panose="020F0502020204030204" pitchFamily="34" charset="0"/>
            </a:endParaRPr>
          </a:p>
          <a:p>
            <a:pPr marL="0" indent="0">
              <a:spcBef>
                <a:spcPts val="1200"/>
              </a:spcBef>
              <a:buNone/>
            </a:pPr>
            <a:r>
              <a:rPr lang="en-US" sz="1800" dirty="0" smtClean="0">
                <a:latin typeface="Calibri" panose="020F0502020204030204" pitchFamily="34" charset="0"/>
              </a:rPr>
              <a:t>The function of the Delivery Ring 2.4 MHz RF system is to preserve the narrow bunch width received from the Recycler.</a:t>
            </a:r>
            <a:endParaRPr lang="en-US" sz="1800"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160" y="1028548"/>
            <a:ext cx="6532840" cy="27291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259635568"/>
              </p:ext>
            </p:extLst>
          </p:nvPr>
        </p:nvGraphicFramePr>
        <p:xfrm>
          <a:off x="5629274" y="4178300"/>
          <a:ext cx="3296306" cy="1381760"/>
        </p:xfrm>
        <a:graphic>
          <a:graphicData uri="http://schemas.openxmlformats.org/drawingml/2006/table">
            <a:tbl>
              <a:tblPr firstRow="1" bandRow="1">
                <a:tableStyleId>{2D5ABB26-0587-4C30-8999-92F81FD0307C}</a:tableStyleId>
              </a:tblPr>
              <a:tblGrid>
                <a:gridCol w="1648153"/>
                <a:gridCol w="1648153"/>
              </a:tblGrid>
              <a:tr h="370840">
                <a:tc gridSpan="2">
                  <a:txBody>
                    <a:bodyPr/>
                    <a:lstStyle/>
                    <a:p>
                      <a:pPr algn="ctr"/>
                      <a:r>
                        <a:rPr lang="en-US" dirty="0" smtClean="0"/>
                        <a:t>Bunch Length Requirements</a:t>
                      </a:r>
                    </a:p>
                    <a:p>
                      <a:pPr algn="ctr"/>
                      <a:r>
                        <a:rPr lang="en-US" dirty="0" smtClean="0"/>
                        <a:t>Full</a:t>
                      </a:r>
                      <a:r>
                        <a:rPr lang="en-US" baseline="0" dirty="0" smtClean="0"/>
                        <a:t> width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r>
              <a:tr h="370840">
                <a:tc>
                  <a:txBody>
                    <a:bodyPr/>
                    <a:lstStyle/>
                    <a:p>
                      <a:pPr algn="ctr"/>
                      <a:r>
                        <a:rPr lang="en-US" dirty="0" smtClean="0">
                          <a:effectLst>
                            <a:outerShdw blurRad="38100" dist="38100" dir="2700000" algn="tl">
                              <a:srgbClr val="000000">
                                <a:alpha val="43137"/>
                              </a:srgbClr>
                            </a:outerShdw>
                          </a:effectLst>
                        </a:rPr>
                        <a:t>Mu2e</a:t>
                      </a:r>
                      <a:endParaRPr lang="en-US" dirty="0">
                        <a:effectLst>
                          <a:outerShdw blurRad="38100" dist="38100" dir="2700000" algn="tl">
                            <a:srgbClr val="000000">
                              <a:alpha val="43137"/>
                            </a:srgbClr>
                          </a:outerShdw>
                        </a:effectLst>
                      </a:endParaRPr>
                    </a:p>
                  </a:txBody>
                  <a:tcPr anchor="b">
                    <a:lnL w="12700" cap="flat" cmpd="sng" algn="ctr">
                      <a:solidFill>
                        <a:schemeClr val="tx1"/>
                      </a:solidFill>
                      <a:prstDash val="solid"/>
                      <a:round/>
                      <a:headEnd type="none" w="med" len="med"/>
                      <a:tailEnd type="none" w="med" len="med"/>
                    </a:lnL>
                  </a:tcPr>
                </a:tc>
                <a:tc>
                  <a:txBody>
                    <a:bodyPr/>
                    <a:lstStyle/>
                    <a:p>
                      <a:pPr algn="ctr"/>
                      <a:r>
                        <a:rPr lang="en-US" dirty="0" smtClean="0">
                          <a:effectLst>
                            <a:outerShdw blurRad="38100" dist="38100" dir="2700000" algn="tl">
                              <a:srgbClr val="000000">
                                <a:alpha val="43137"/>
                              </a:srgbClr>
                            </a:outerShdw>
                          </a:effectLst>
                        </a:rPr>
                        <a:t>g-2</a:t>
                      </a:r>
                      <a:endParaRPr lang="en-US" dirty="0">
                        <a:effectLst>
                          <a:outerShdw blurRad="38100" dist="38100" dir="2700000" algn="tl">
                            <a:srgbClr val="000000">
                              <a:alpha val="43137"/>
                            </a:srgbClr>
                          </a:outerShdw>
                        </a:effectLst>
                      </a:endParaRPr>
                    </a:p>
                  </a:txBody>
                  <a:tcPr anchor="b">
                    <a:lnR w="12700" cap="flat" cmpd="sng" algn="ctr">
                      <a:solidFill>
                        <a:schemeClr val="tx1"/>
                      </a:solidFill>
                      <a:prstDash val="solid"/>
                      <a:round/>
                      <a:headEnd type="none" w="med" len="med"/>
                      <a:tailEnd type="none" w="med" len="med"/>
                    </a:lnR>
                  </a:tcPr>
                </a:tc>
              </a:tr>
              <a:tr h="370840">
                <a:tc>
                  <a:txBody>
                    <a:bodyPr/>
                    <a:lstStyle/>
                    <a:p>
                      <a:pPr algn="ctr"/>
                      <a:r>
                        <a:rPr lang="en-US" dirty="0" smtClean="0"/>
                        <a:t>250 nsec</a:t>
                      </a:r>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149 nsec</a:t>
                      </a: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0" y="4496940"/>
            <a:ext cx="4267200" cy="1554272"/>
          </a:xfrm>
          <a:prstGeom prst="rect">
            <a:avLst/>
          </a:prstGeom>
          <a:noFill/>
        </p:spPr>
        <p:txBody>
          <a:bodyPr wrap="square" rtlCol="0">
            <a:spAutoFit/>
          </a:bodyPr>
          <a:lstStyle/>
          <a:p>
            <a:r>
              <a:rPr lang="en-US" sz="1800" dirty="0" smtClean="0"/>
              <a:t>The g-2 experiment uses the same Recycler 2.5 MHz system for their bunch formation.</a:t>
            </a:r>
          </a:p>
          <a:p>
            <a:pPr>
              <a:spcBef>
                <a:spcPts val="600"/>
              </a:spcBef>
            </a:pPr>
            <a:r>
              <a:rPr lang="en-US" sz="1800" dirty="0" smtClean="0"/>
              <a:t>Since the g-2 requirements are more severe than those of Mu2e, the system will meet the needs of Mu2e.</a:t>
            </a:r>
            <a:endParaRPr lang="en-US" sz="1800" dirty="0"/>
          </a:p>
        </p:txBody>
      </p:sp>
    </p:spTree>
    <p:extLst>
      <p:ext uri="{BB962C8B-B14F-4D97-AF65-F5344CB8AC3E}">
        <p14:creationId xmlns:p14="http://schemas.microsoft.com/office/powerpoint/2010/main" val="30600050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7452"/>
            <a:ext cx="5791201" cy="498348"/>
          </a:xfrm>
        </p:spPr>
        <p:txBody>
          <a:bodyPr>
            <a:normAutofit fontScale="90000"/>
          </a:bodyPr>
          <a:lstStyle/>
          <a:p>
            <a:r>
              <a:rPr lang="en-US" dirty="0" smtClean="0">
                <a:effectLst>
                  <a:outerShdw blurRad="38100" dist="38100" dir="2700000" algn="tl">
                    <a:srgbClr val="000000">
                      <a:alpha val="43137"/>
                    </a:srgbClr>
                  </a:outerShdw>
                </a:effectLst>
              </a:rPr>
              <a:t>Big Picture Conceptual Design</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J. Dey - Delivery Ring RF</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4</a:t>
            </a:fld>
            <a:endParaRPr lang="en-US" dirty="0"/>
          </a:p>
        </p:txBody>
      </p:sp>
      <p:sp>
        <p:nvSpPr>
          <p:cNvPr id="7" name="TextBox 6"/>
          <p:cNvSpPr txBox="1"/>
          <p:nvPr/>
        </p:nvSpPr>
        <p:spPr>
          <a:xfrm>
            <a:off x="1960612" y="2982905"/>
            <a:ext cx="2516138" cy="707886"/>
          </a:xfrm>
          <a:prstGeom prst="rect">
            <a:avLst/>
          </a:prstGeom>
          <a:noFill/>
        </p:spPr>
        <p:txBody>
          <a:bodyPr wrap="none" rtlCol="0">
            <a:spAutoFit/>
          </a:bodyPr>
          <a:lstStyle/>
          <a:p>
            <a:r>
              <a:rPr lang="en-US" sz="2000" dirty="0" smtClean="0">
                <a:solidFill>
                  <a:srgbClr val="FF0000"/>
                </a:solidFill>
              </a:rPr>
              <a:t>After bunch </a:t>
            </a:r>
            <a:r>
              <a:rPr lang="en-US" sz="2000" dirty="0">
                <a:solidFill>
                  <a:srgbClr val="FF0000"/>
                </a:solidFill>
              </a:rPr>
              <a:t>f</a:t>
            </a:r>
            <a:r>
              <a:rPr lang="en-US" sz="2000" dirty="0" smtClean="0">
                <a:solidFill>
                  <a:srgbClr val="FF0000"/>
                </a:solidFill>
              </a:rPr>
              <a:t>ormation</a:t>
            </a:r>
          </a:p>
          <a:p>
            <a:r>
              <a:rPr lang="en-US" sz="2000" dirty="0" smtClean="0">
                <a:solidFill>
                  <a:srgbClr val="FF0000"/>
                </a:solidFill>
                <a:sym typeface="Symbol"/>
              </a:rPr>
              <a:t>(</a:t>
            </a:r>
            <a:r>
              <a:rPr lang="en-US" sz="2000" dirty="0" err="1" smtClean="0">
                <a:solidFill>
                  <a:srgbClr val="FF0000"/>
                </a:solidFill>
              </a:rPr>
              <a:t>t</a:t>
            </a:r>
            <a:r>
              <a:rPr lang="en-US" sz="2000" baseline="-25000" dirty="0" err="1" smtClean="0">
                <a:solidFill>
                  <a:srgbClr val="FF0000"/>
                </a:solidFill>
              </a:rPr>
              <a:t>FW</a:t>
            </a:r>
            <a:r>
              <a:rPr lang="en-US" sz="2000" dirty="0" smtClean="0">
                <a:solidFill>
                  <a:srgbClr val="FF0000"/>
                </a:solidFill>
              </a:rPr>
              <a:t> &lt; 200 nsec)</a:t>
            </a:r>
            <a:endParaRPr lang="en-US" sz="2000" dirty="0">
              <a:solidFill>
                <a:srgbClr val="FF00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0" y="1219327"/>
            <a:ext cx="4381500" cy="5004072"/>
          </a:xfrm>
          <a:prstGeom prst="rect">
            <a:avLst/>
          </a:prstGeom>
        </p:spPr>
      </p:pic>
      <p:cxnSp>
        <p:nvCxnSpPr>
          <p:cNvPr id="9" name="Straight Arrow Connector 8"/>
          <p:cNvCxnSpPr>
            <a:stCxn id="7" idx="3"/>
          </p:cNvCxnSpPr>
          <p:nvPr/>
        </p:nvCxnSpPr>
        <p:spPr>
          <a:xfrm>
            <a:off x="4476750" y="3336848"/>
            <a:ext cx="762000" cy="10859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854301" y="2531241"/>
            <a:ext cx="2622449" cy="400110"/>
          </a:xfrm>
          <a:prstGeom prst="rect">
            <a:avLst/>
          </a:prstGeom>
          <a:noFill/>
        </p:spPr>
        <p:txBody>
          <a:bodyPr wrap="none" rtlCol="0">
            <a:spAutoFit/>
          </a:bodyPr>
          <a:lstStyle/>
          <a:p>
            <a:r>
              <a:rPr lang="en-US" sz="2000" dirty="0" smtClean="0">
                <a:solidFill>
                  <a:srgbClr val="FF0000"/>
                </a:solidFill>
              </a:rPr>
              <a:t>Single bunch extraction</a:t>
            </a:r>
          </a:p>
        </p:txBody>
      </p:sp>
      <p:cxnSp>
        <p:nvCxnSpPr>
          <p:cNvPr id="17" name="Straight Arrow Connector 16"/>
          <p:cNvCxnSpPr>
            <a:stCxn id="15" idx="3"/>
          </p:cNvCxnSpPr>
          <p:nvPr/>
        </p:nvCxnSpPr>
        <p:spPr>
          <a:xfrm>
            <a:off x="4476750" y="2731296"/>
            <a:ext cx="3257550" cy="17676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78043" y="4004531"/>
            <a:ext cx="2885927" cy="2211943"/>
            <a:chOff x="92327" y="4629149"/>
            <a:chExt cx="2885927" cy="2211943"/>
          </a:xfrm>
        </p:grpSpPr>
        <p:pic>
          <p:nvPicPr>
            <p:cNvPr id="30" name="Picture 29"/>
            <p:cNvPicPr/>
            <p:nvPr/>
          </p:nvPicPr>
          <p:blipFill>
            <a:blip r:embed="rId3">
              <a:extLst>
                <a:ext uri="{28A0092B-C50C-407E-A947-70E740481C1C}">
                  <a14:useLocalDpi xmlns:a14="http://schemas.microsoft.com/office/drawing/2010/main" val="0"/>
                </a:ext>
              </a:extLst>
            </a:blip>
            <a:stretch>
              <a:fillRect/>
            </a:stretch>
          </p:blipFill>
          <p:spPr>
            <a:xfrm>
              <a:off x="92327" y="4629149"/>
              <a:ext cx="2885927" cy="2211943"/>
            </a:xfrm>
            <a:prstGeom prst="rect">
              <a:avLst/>
            </a:prstGeom>
          </p:spPr>
        </p:pic>
        <p:sp>
          <p:nvSpPr>
            <p:cNvPr id="36" name="TextBox 35"/>
            <p:cNvSpPr txBox="1"/>
            <p:nvPr/>
          </p:nvSpPr>
          <p:spPr>
            <a:xfrm>
              <a:off x="1052112" y="4739759"/>
              <a:ext cx="966355" cy="369332"/>
            </a:xfrm>
            <a:prstGeom prst="rect">
              <a:avLst/>
            </a:prstGeom>
            <a:noFill/>
          </p:spPr>
          <p:txBody>
            <a:bodyPr wrap="none" rtlCol="0">
              <a:spAutoFit/>
            </a:bodyPr>
            <a:lstStyle/>
            <a:p>
              <a:r>
                <a:rPr lang="en-US" dirty="0" smtClean="0">
                  <a:solidFill>
                    <a:srgbClr val="FF0000"/>
                  </a:solidFill>
                  <a:effectLst>
                    <a:outerShdw blurRad="38100" dist="38100" dir="2700000" algn="tl">
                      <a:srgbClr val="000000">
                        <a:alpha val="43137"/>
                      </a:srgbClr>
                    </a:outerShdw>
                  </a:effectLst>
                </a:rPr>
                <a:t>Recycler</a:t>
              </a:r>
              <a:endParaRPr lang="en-US" dirty="0">
                <a:solidFill>
                  <a:srgbClr val="FF0000"/>
                </a:solidFill>
                <a:effectLst>
                  <a:outerShdw blurRad="38100" dist="38100" dir="2700000" algn="tl">
                    <a:srgbClr val="000000">
                      <a:alpha val="43137"/>
                    </a:srgbClr>
                  </a:outerShdw>
                </a:effectLst>
              </a:endParaRPr>
            </a:p>
          </p:txBody>
        </p:sp>
      </p:grpSp>
      <p:grpSp>
        <p:nvGrpSpPr>
          <p:cNvPr id="39" name="Group 38"/>
          <p:cNvGrpSpPr/>
          <p:nvPr/>
        </p:nvGrpSpPr>
        <p:grpSpPr>
          <a:xfrm>
            <a:off x="78043" y="862383"/>
            <a:ext cx="2652713" cy="1706563"/>
            <a:chOff x="-165100" y="1146438"/>
            <a:chExt cx="2652713" cy="170656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146438"/>
              <a:ext cx="26527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523875" y="1397127"/>
              <a:ext cx="1413079" cy="369332"/>
            </a:xfrm>
            <a:prstGeom prst="rect">
              <a:avLst/>
            </a:prstGeom>
            <a:noFill/>
          </p:spPr>
          <p:txBody>
            <a:bodyPr wrap="none" rtlCol="0">
              <a:spAutoFit/>
            </a:bodyPr>
            <a:lstStyle/>
            <a:p>
              <a:r>
                <a:rPr lang="en-US" dirty="0" smtClean="0">
                  <a:solidFill>
                    <a:srgbClr val="00B050"/>
                  </a:solidFill>
                  <a:effectLst>
                    <a:outerShdw blurRad="38100" dist="38100" dir="2700000" algn="tl">
                      <a:srgbClr val="000000">
                        <a:alpha val="43137"/>
                      </a:srgbClr>
                    </a:outerShdw>
                  </a:effectLst>
                </a:rPr>
                <a:t>Delivery Ring</a:t>
              </a:r>
              <a:endParaRPr lang="en-US" dirty="0">
                <a:solidFill>
                  <a:srgbClr val="00B050"/>
                </a:solidFill>
                <a:effectLst>
                  <a:outerShdw blurRad="38100" dist="38100" dir="2700000" algn="tl">
                    <a:srgbClr val="000000">
                      <a:alpha val="43137"/>
                    </a:srgbClr>
                  </a:outerShdw>
                </a:effectLst>
              </a:endParaRPr>
            </a:p>
          </p:txBody>
        </p:sp>
      </p:grpSp>
      <p:sp>
        <p:nvSpPr>
          <p:cNvPr id="40" name="Up Arrow 39"/>
          <p:cNvSpPr/>
          <p:nvPr/>
        </p:nvSpPr>
        <p:spPr>
          <a:xfrm>
            <a:off x="1270950" y="2708357"/>
            <a:ext cx="405213" cy="1190806"/>
          </a:xfrm>
          <a:prstGeom prst="upArrow">
            <a:avLst/>
          </a:prstGeom>
          <a:gradFill flip="none" rotWithShape="1">
            <a:gsLst>
              <a:gs pos="0">
                <a:srgbClr val="DDEBCF"/>
              </a:gs>
              <a:gs pos="50000">
                <a:srgbClr val="9CB86E"/>
              </a:gs>
              <a:gs pos="100000">
                <a:srgbClr val="156B13"/>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t>10/21/14</a:t>
            </a:r>
            <a:endParaRPr lang="en-US" dirty="0"/>
          </a:p>
        </p:txBody>
      </p:sp>
    </p:spTree>
    <p:extLst>
      <p:ext uri="{BB962C8B-B14F-4D97-AF65-F5344CB8AC3E}">
        <p14:creationId xmlns:p14="http://schemas.microsoft.com/office/powerpoint/2010/main" val="13457046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Recycler Bunch Formation</a:t>
            </a:r>
            <a:endParaRPr lang="en-US" sz="2400"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8175" y="136035"/>
            <a:ext cx="4610099" cy="605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952500"/>
            <a:ext cx="3886200" cy="3754874"/>
          </a:xfrm>
          <a:prstGeom prst="rect">
            <a:avLst/>
          </a:prstGeom>
          <a:noFill/>
        </p:spPr>
        <p:txBody>
          <a:bodyPr wrap="square" rtlCol="0">
            <a:spAutoFit/>
          </a:bodyPr>
          <a:lstStyle/>
          <a:p>
            <a:pPr fontAlgn="auto">
              <a:spcBef>
                <a:spcPts val="0"/>
              </a:spcBef>
              <a:spcAft>
                <a:spcPts val="600"/>
              </a:spcAft>
            </a:pPr>
            <a:r>
              <a:rPr lang="en-US" sz="1800" dirty="0" smtClean="0">
                <a:solidFill>
                  <a:prstClr val="black"/>
                </a:solidFill>
                <a:effectLst>
                  <a:outerShdw blurRad="38100" dist="38100" dir="2700000" algn="tl">
                    <a:srgbClr val="000000">
                      <a:alpha val="43137"/>
                    </a:srgbClr>
                  </a:outerShdw>
                </a:effectLst>
                <a:latin typeface="Calibri"/>
              </a:rPr>
              <a:t>Recycler bunch shape</a:t>
            </a:r>
          </a:p>
          <a:p>
            <a:pPr fontAlgn="auto">
              <a:spcBef>
                <a:spcPts val="0"/>
              </a:spcBef>
              <a:spcAft>
                <a:spcPts val="600"/>
              </a:spcAft>
            </a:pPr>
            <a:r>
              <a:rPr lang="en-US" sz="1800" dirty="0" smtClean="0">
                <a:solidFill>
                  <a:prstClr val="black"/>
                </a:solidFill>
                <a:latin typeface="Calibri"/>
              </a:rPr>
              <a:t>The 53 MHz bunched beam from the Booster Synchrotron is re-bunched with the 2.5 MHz RF system in the Recycler.</a:t>
            </a:r>
          </a:p>
          <a:p>
            <a:pPr fontAlgn="auto">
              <a:spcBef>
                <a:spcPts val="0"/>
              </a:spcBef>
              <a:spcAft>
                <a:spcPts val="3600"/>
              </a:spcAft>
            </a:pPr>
            <a:r>
              <a:rPr lang="en-US" sz="1800" dirty="0" smtClean="0">
                <a:solidFill>
                  <a:prstClr val="black"/>
                </a:solidFill>
                <a:latin typeface="Calibri"/>
              </a:rPr>
              <a:t>This re-bunching cycle requires 90 msec. At the end of this time, the Recycler beam consists of four bunches that occupy 1/7 of the circumference of the Recycler Ring.</a:t>
            </a:r>
          </a:p>
          <a:p>
            <a:pPr fontAlgn="auto">
              <a:spcBef>
                <a:spcPts val="0"/>
              </a:spcBef>
              <a:spcAft>
                <a:spcPts val="600"/>
              </a:spcAft>
            </a:pPr>
            <a:r>
              <a:rPr lang="en-US" sz="1800" dirty="0" smtClean="0">
                <a:solidFill>
                  <a:prstClr val="black"/>
                </a:solidFill>
                <a:latin typeface="Calibri"/>
              </a:rPr>
              <a:t>This beam is extracted one bunch at a time to the Delivery Ring.</a:t>
            </a:r>
          </a:p>
        </p:txBody>
      </p:sp>
      <p:sp>
        <p:nvSpPr>
          <p:cNvPr id="10" name="TextBox 9"/>
          <p:cNvSpPr txBox="1"/>
          <p:nvPr/>
        </p:nvSpPr>
        <p:spPr>
          <a:xfrm>
            <a:off x="5003483" y="3726285"/>
            <a:ext cx="1604927" cy="400110"/>
          </a:xfrm>
          <a:prstGeom prst="rect">
            <a:avLst/>
          </a:prstGeom>
          <a:noFill/>
        </p:spPr>
        <p:txBody>
          <a:bodyPr wrap="none" rtlCol="0">
            <a:spAutoFit/>
          </a:bodyPr>
          <a:lstStyle/>
          <a:p>
            <a:r>
              <a:rPr lang="en-US" sz="2000" dirty="0" smtClean="0">
                <a:solidFill>
                  <a:srgbClr val="0000FF"/>
                </a:solidFill>
                <a:effectLst>
                  <a:outerShdw blurRad="38100" dist="38100" dir="2700000" algn="tl">
                    <a:srgbClr val="000000">
                      <a:alpha val="43137"/>
                    </a:srgbClr>
                  </a:outerShdw>
                </a:effectLst>
              </a:rPr>
              <a:t>1° = 31 nsec</a:t>
            </a:r>
            <a:endParaRPr lang="en-US" sz="20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1146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Bunch Shape Time Variation</a:t>
            </a:r>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9450" y="910553"/>
            <a:ext cx="5924550" cy="363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76650" y="4696497"/>
            <a:ext cx="5238750" cy="1169551"/>
          </a:xfrm>
          <a:prstGeom prst="rect">
            <a:avLst/>
          </a:prstGeom>
          <a:noFill/>
        </p:spPr>
        <p:txBody>
          <a:bodyPr wrap="square" rtlCol="0">
            <a:spAutoFit/>
          </a:bodyPr>
          <a:lstStyle/>
          <a:p>
            <a:r>
              <a:rPr lang="en-US" sz="1400" dirty="0"/>
              <a:t>Waterfall display of the variation of the proton bunch time profile as the bunch rotates in the 2.4 MHz RF bucket. A trace is plotted every 1.35 msec over the course of the spill. The vertical axis is time relative to the start of the spill. The horizontal axis is Delivery Ring phase (1° = 4.708 nsec). </a:t>
            </a:r>
          </a:p>
        </p:txBody>
      </p:sp>
      <p:sp>
        <p:nvSpPr>
          <p:cNvPr id="9" name="TextBox 8"/>
          <p:cNvSpPr txBox="1"/>
          <p:nvPr/>
        </p:nvSpPr>
        <p:spPr>
          <a:xfrm>
            <a:off x="114300" y="1142999"/>
            <a:ext cx="3105150" cy="2862322"/>
          </a:xfrm>
          <a:prstGeom prst="rect">
            <a:avLst/>
          </a:prstGeom>
          <a:noFill/>
        </p:spPr>
        <p:txBody>
          <a:bodyPr wrap="square" rtlCol="0">
            <a:spAutoFit/>
          </a:bodyPr>
          <a:lstStyle/>
          <a:p>
            <a:r>
              <a:rPr lang="en-US" sz="2000" dirty="0" smtClean="0"/>
              <a:t>The re-bunched beam from the Recycler is poorly matched to the 2.4 MHz RF bucket in the Delivery Ring. Thus, the beam tumbles in the bucket</a:t>
            </a:r>
            <a:r>
              <a:rPr lang="en-US" sz="2000" dirty="0"/>
              <a:t>.</a:t>
            </a:r>
            <a:r>
              <a:rPr lang="en-US" sz="2000" dirty="0" smtClean="0"/>
              <a:t> The bunch shape changes at twice the synchrotron frequency (</a:t>
            </a:r>
            <a:r>
              <a:rPr lang="en-US" sz="2000" i="1" dirty="0" err="1" smtClean="0"/>
              <a:t>T</a:t>
            </a:r>
            <a:r>
              <a:rPr lang="en-US" sz="2000" i="1" baseline="-25000" dirty="0" err="1" smtClean="0"/>
              <a:t>synch</a:t>
            </a:r>
            <a:r>
              <a:rPr lang="en-US" sz="2000" dirty="0" smtClean="0"/>
              <a:t> = 25.6 msec).</a:t>
            </a:r>
            <a:endParaRPr lang="en-US" sz="2000" dirty="0"/>
          </a:p>
        </p:txBody>
      </p:sp>
    </p:spTree>
    <p:extLst>
      <p:ext uri="{BB962C8B-B14F-4D97-AF65-F5344CB8AC3E}">
        <p14:creationId xmlns:p14="http://schemas.microsoft.com/office/powerpoint/2010/main" val="17503975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Bunch Shape Time Variation</a:t>
            </a:r>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4" y="1104474"/>
            <a:ext cx="7402514" cy="454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26338" y="1987669"/>
            <a:ext cx="1389062" cy="461665"/>
          </a:xfrm>
          <a:prstGeom prst="rect">
            <a:avLst/>
          </a:prstGeom>
          <a:noFill/>
        </p:spPr>
        <p:txBody>
          <a:bodyPr wrap="square" rtlCol="0">
            <a:spAutoFit/>
          </a:bodyPr>
          <a:lstStyle/>
          <a:p>
            <a:r>
              <a:rPr lang="en-US" dirty="0" smtClean="0">
                <a:sym typeface="Symbol"/>
              </a:rPr>
              <a:t></a:t>
            </a:r>
            <a:r>
              <a:rPr lang="en-US" dirty="0" smtClean="0"/>
              <a:t>E vs. </a:t>
            </a:r>
            <a:r>
              <a:rPr lang="en-US" dirty="0" smtClean="0">
                <a:sym typeface="Symbol"/>
              </a:rPr>
              <a:t></a:t>
            </a:r>
            <a:r>
              <a:rPr lang="en-US" dirty="0" smtClean="0"/>
              <a:t>t</a:t>
            </a:r>
            <a:endParaRPr lang="en-US" dirty="0"/>
          </a:p>
        </p:txBody>
      </p:sp>
      <p:sp>
        <p:nvSpPr>
          <p:cNvPr id="9" name="TextBox 8"/>
          <p:cNvSpPr txBox="1"/>
          <p:nvPr/>
        </p:nvSpPr>
        <p:spPr>
          <a:xfrm>
            <a:off x="7449921" y="4046318"/>
            <a:ext cx="1694079" cy="830997"/>
          </a:xfrm>
          <a:prstGeom prst="rect">
            <a:avLst/>
          </a:prstGeom>
          <a:noFill/>
        </p:spPr>
        <p:txBody>
          <a:bodyPr wrap="square" rtlCol="0">
            <a:spAutoFit/>
          </a:bodyPr>
          <a:lstStyle/>
          <a:p>
            <a:r>
              <a:rPr lang="en-US" dirty="0" smtClean="0"/>
              <a:t>Bunch time distribution</a:t>
            </a:r>
            <a:endParaRPr lang="en-US" dirty="0"/>
          </a:p>
        </p:txBody>
      </p:sp>
    </p:spTree>
    <p:extLst>
      <p:ext uri="{BB962C8B-B14F-4D97-AF65-F5344CB8AC3E}">
        <p14:creationId xmlns:p14="http://schemas.microsoft.com/office/powerpoint/2010/main" val="1597104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Components of the Beam</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6449" y="935037"/>
            <a:ext cx="5747552" cy="519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4300" y="1152525"/>
            <a:ext cx="3317575" cy="2462213"/>
          </a:xfrm>
          <a:prstGeom prst="rect">
            <a:avLst/>
          </a:prstGeom>
          <a:noFill/>
        </p:spPr>
        <p:txBody>
          <a:bodyPr wrap="none" rtlCol="0">
            <a:spAutoFit/>
          </a:bodyPr>
          <a:lstStyle/>
          <a:p>
            <a:r>
              <a:rPr lang="en-US" dirty="0" smtClean="0"/>
              <a:t>1</a:t>
            </a:r>
            <a:r>
              <a:rPr lang="en-US" dirty="0" smtClean="0">
                <a:latin typeface="Cambria Math"/>
                <a:ea typeface="Cambria Math"/>
              </a:rPr>
              <a:t>×</a:t>
            </a:r>
            <a:r>
              <a:rPr lang="en-US" dirty="0" smtClean="0"/>
              <a:t>10</a:t>
            </a:r>
            <a:r>
              <a:rPr lang="en-US" baseline="30000" dirty="0" smtClean="0"/>
              <a:t>12</a:t>
            </a:r>
            <a:r>
              <a:rPr lang="en-US" dirty="0" smtClean="0"/>
              <a:t> protons</a:t>
            </a:r>
          </a:p>
          <a:p>
            <a:pPr>
              <a:spcAft>
                <a:spcPts val="0"/>
              </a:spcAft>
            </a:pPr>
            <a:r>
              <a:rPr lang="en-US" dirty="0" smtClean="0"/>
              <a:t>Single Bunch</a:t>
            </a:r>
          </a:p>
          <a:p>
            <a:pPr>
              <a:spcAft>
                <a:spcPts val="1200"/>
              </a:spcAft>
            </a:pPr>
            <a:r>
              <a:rPr lang="en-US" dirty="0" smtClean="0"/>
              <a:t>ESME Simulation</a:t>
            </a:r>
          </a:p>
          <a:p>
            <a:r>
              <a:rPr lang="en-US" dirty="0" smtClean="0"/>
              <a:t>a</a:t>
            </a:r>
            <a:r>
              <a:rPr lang="en-US" baseline="-25000" dirty="0" smtClean="0"/>
              <a:t>b</a:t>
            </a:r>
            <a:r>
              <a:rPr lang="en-US" dirty="0" smtClean="0"/>
              <a:t>(k) = cosine amplitudes</a:t>
            </a:r>
          </a:p>
          <a:p>
            <a:r>
              <a:rPr lang="en-US" dirty="0" smtClean="0"/>
              <a:t>b</a:t>
            </a:r>
            <a:r>
              <a:rPr lang="en-US" baseline="-25000" dirty="0" smtClean="0"/>
              <a:t>b</a:t>
            </a:r>
            <a:r>
              <a:rPr lang="en-US" dirty="0" smtClean="0"/>
              <a:t>(k) = sine amplitudes</a:t>
            </a:r>
          </a:p>
          <a:p>
            <a:r>
              <a:rPr lang="en-US" dirty="0" err="1" smtClean="0"/>
              <a:t>c</a:t>
            </a:r>
            <a:r>
              <a:rPr lang="en-US" baseline="-25000" dirty="0" err="1" smtClean="0"/>
              <a:t>b</a:t>
            </a:r>
            <a:r>
              <a:rPr lang="en-US" dirty="0" smtClean="0"/>
              <a:t>(k) = overall magnitude</a:t>
            </a:r>
            <a:endParaRPr lang="en-US" dirty="0"/>
          </a:p>
        </p:txBody>
      </p:sp>
    </p:spTree>
    <p:extLst>
      <p:ext uri="{BB962C8B-B14F-4D97-AF65-F5344CB8AC3E}">
        <p14:creationId xmlns:p14="http://schemas.microsoft.com/office/powerpoint/2010/main" val="1714618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Date Placeholder 3"/>
          <p:cNvSpPr>
            <a:spLocks noGrp="1"/>
          </p:cNvSpPr>
          <p:nvPr>
            <p:ph type="dt" sz="half" idx="10"/>
          </p:nvPr>
        </p:nvSpPr>
        <p:spPr/>
        <p:txBody>
          <a:bodyPr/>
          <a:lstStyle/>
          <a:p>
            <a:pPr>
              <a:defRPr/>
            </a:pPr>
            <a:r>
              <a:rPr lang="en-US" smtClean="0"/>
              <a:t>10/21/14</a:t>
            </a:r>
            <a:endParaRPr lang="en-US" dirty="0"/>
          </a:p>
        </p:txBody>
      </p:sp>
      <p:sp>
        <p:nvSpPr>
          <p:cNvPr id="5" name="Footer Placeholder 4"/>
          <p:cNvSpPr>
            <a:spLocks noGrp="1"/>
          </p:cNvSpPr>
          <p:nvPr>
            <p:ph type="ftr" sz="quarter" idx="11"/>
          </p:nvPr>
        </p:nvSpPr>
        <p:spPr/>
        <p:txBody>
          <a:bodyPr/>
          <a:lstStyle/>
          <a:p>
            <a:pPr>
              <a:defRPr/>
            </a:pPr>
            <a:r>
              <a:rPr lang="en-US" smtClean="0"/>
              <a:t>J. Dey - Delivery Ring RF</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308253932"/>
              </p:ext>
            </p:extLst>
          </p:nvPr>
        </p:nvGraphicFramePr>
        <p:xfrm>
          <a:off x="348326" y="2508249"/>
          <a:ext cx="8447349" cy="2743200"/>
        </p:xfrm>
        <a:graphic>
          <a:graphicData uri="http://schemas.openxmlformats.org/presentationml/2006/ole">
            <mc:AlternateContent xmlns:mc="http://schemas.openxmlformats.org/markup-compatibility/2006">
              <mc:Choice xmlns:v="urn:schemas-microsoft-com:vml" Requires="v">
                <p:oleObj spid="_x0000_s2137" name="Document" r:id="rId3" imgW="5664200" imgH="1841500" progId="Word.Document.8">
                  <p:embed/>
                </p:oleObj>
              </mc:Choice>
              <mc:Fallback>
                <p:oleObj name="Document" r:id="rId3" imgW="5664200" imgH="1841500" progId="Word.Document.8">
                  <p:embed/>
                  <p:pic>
                    <p:nvPicPr>
                      <p:cNvPr id="0" name=""/>
                      <p:cNvPicPr>
                        <a:picLocks noChangeAspect="1" noChangeArrowheads="1"/>
                      </p:cNvPicPr>
                      <p:nvPr/>
                    </p:nvPicPr>
                    <p:blipFill>
                      <a:blip r:embed="rId4"/>
                      <a:srcRect/>
                      <a:stretch>
                        <a:fillRect/>
                      </a:stretch>
                    </p:blipFill>
                    <p:spPr bwMode="auto">
                      <a:xfrm>
                        <a:off x="348326" y="2508249"/>
                        <a:ext cx="8447349"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54900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6354</TotalTime>
  <Words>1124</Words>
  <Application>Microsoft Macintosh PowerPoint</Application>
  <PresentationFormat>On-screen Show (4:3)</PresentationFormat>
  <Paragraphs>251</Paragraphs>
  <Slides>28</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FermilabTemplate</vt:lpstr>
      <vt:lpstr>Fermilab: Footer Only</vt:lpstr>
      <vt:lpstr>Document</vt:lpstr>
      <vt:lpstr>Worksheet</vt:lpstr>
      <vt:lpstr>Delivery Ring RF   475.02.06 Mu2e DOE CD-2 Review</vt:lpstr>
      <vt:lpstr>WBS 475.02.06    Delivery Ring RF</vt:lpstr>
      <vt:lpstr>Proton Beam Requirements</vt:lpstr>
      <vt:lpstr>Big Picture Conceptual Design</vt:lpstr>
      <vt:lpstr>Recycler Bunch Formation</vt:lpstr>
      <vt:lpstr>Bunch Shape Time Variation</vt:lpstr>
      <vt:lpstr>Bunch Shape Time Variation</vt:lpstr>
      <vt:lpstr>Fourier Components of the Beam</vt:lpstr>
      <vt:lpstr>Requirements</vt:lpstr>
      <vt:lpstr>Requirements</vt:lpstr>
      <vt:lpstr>Requirements</vt:lpstr>
      <vt:lpstr>Design – Low Level RF System</vt:lpstr>
      <vt:lpstr>Design – Low Level RF System</vt:lpstr>
      <vt:lpstr>Design – Low Level RF System</vt:lpstr>
      <vt:lpstr>Performance – Low Level RF System</vt:lpstr>
      <vt:lpstr>Changes since CD-1</vt:lpstr>
      <vt:lpstr>Organizational Breakdown</vt:lpstr>
      <vt:lpstr>Quality Assurance</vt:lpstr>
      <vt:lpstr>Risks</vt:lpstr>
      <vt:lpstr>ES&amp;H</vt:lpstr>
      <vt:lpstr>Cost Distribution by L4</vt:lpstr>
      <vt:lpstr>Cost Distribution by Resource Type</vt:lpstr>
      <vt:lpstr>Quality of Estimate</vt:lpstr>
      <vt:lpstr>Labor Resources</vt:lpstr>
      <vt:lpstr>Cost Table</vt:lpstr>
      <vt:lpstr>Major Milestones</vt:lpstr>
      <vt:lpstr>Schedule</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Joseph Dey</cp:lastModifiedBy>
  <cp:revision>463</cp:revision>
  <cp:lastPrinted>2014-10-15T18:56:01Z</cp:lastPrinted>
  <dcterms:created xsi:type="dcterms:W3CDTF">2014-01-03T20:18:13Z</dcterms:created>
  <dcterms:modified xsi:type="dcterms:W3CDTF">2014-10-15T19:20:40Z</dcterms:modified>
</cp:coreProperties>
</file>