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  <p:sldMasterId id="2147483682" r:id="rId2"/>
  </p:sldMasterIdLst>
  <p:notesMasterIdLst>
    <p:notesMasterId r:id="rId36"/>
  </p:notesMasterIdLst>
  <p:handoutMasterIdLst>
    <p:handoutMasterId r:id="rId37"/>
  </p:handoutMasterIdLst>
  <p:sldIdLst>
    <p:sldId id="326" r:id="rId3"/>
    <p:sldId id="314" r:id="rId4"/>
    <p:sldId id="327" r:id="rId5"/>
    <p:sldId id="332" r:id="rId6"/>
    <p:sldId id="333" r:id="rId7"/>
    <p:sldId id="328" r:id="rId8"/>
    <p:sldId id="334" r:id="rId9"/>
    <p:sldId id="329" r:id="rId10"/>
    <p:sldId id="330" r:id="rId11"/>
    <p:sldId id="331" r:id="rId12"/>
    <p:sldId id="335" r:id="rId13"/>
    <p:sldId id="343" r:id="rId14"/>
    <p:sldId id="342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36" r:id="rId23"/>
    <p:sldId id="339" r:id="rId24"/>
    <p:sldId id="340" r:id="rId25"/>
    <p:sldId id="337" r:id="rId26"/>
    <p:sldId id="344" r:id="rId27"/>
    <p:sldId id="345" r:id="rId28"/>
    <p:sldId id="346" r:id="rId29"/>
    <p:sldId id="348" r:id="rId30"/>
    <p:sldId id="347" r:id="rId31"/>
    <p:sldId id="349" r:id="rId32"/>
    <p:sldId id="350" r:id="rId33"/>
    <p:sldId id="351" r:id="rId34"/>
    <p:sldId id="352" r:id="rId35"/>
  </p:sldIdLst>
  <p:sldSz cx="9144000" cy="6858000" type="screen4x3"/>
  <p:notesSz cx="7010400" cy="9296400"/>
  <p:embeddedFontLst>
    <p:embeddedFont>
      <p:font typeface="Cambria Math" panose="02040503050406030204" pitchFamily="18" charset="0"/>
      <p:regular r:id="rId38"/>
    </p:embeddedFont>
    <p:embeddedFont>
      <p:font typeface="ＭＳ Ｐゴシック" panose="020B0600070205080204" pitchFamily="34" charset="-128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MS Mincho" panose="02020609040205080304" pitchFamily="49" charset="-128"/>
      <p:regular r:id="rId44"/>
    </p:embeddedFont>
    <p:embeddedFont>
      <p:font typeface="Vani" panose="020B0502040204020203" pitchFamily="34" charset="0"/>
      <p:regular r:id="rId45"/>
      <p:bold r:id="rId46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C6B11"/>
    <a:srgbClr val="BD1F24"/>
    <a:srgbClr val="DA592A"/>
    <a:srgbClr val="808080"/>
    <a:srgbClr val="154D81"/>
    <a:srgbClr val="DF652C"/>
    <a:srgbClr val="E0692D"/>
    <a:srgbClr val="DF6424"/>
    <a:srgbClr val="D35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77" autoAdjust="0"/>
  </p:normalViewPr>
  <p:slideViewPr>
    <p:cSldViewPr snapToGrid="0" snapToObjects="1">
      <p:cViewPr>
        <p:scale>
          <a:sx n="100" d="100"/>
          <a:sy n="100" d="100"/>
        </p:scale>
        <p:origin x="-6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C190591-D543-7449-A828-559C08D06478}" type="datetimeFigureOut">
              <a:rPr lang="en-US"/>
              <a:pPr>
                <a:defRPr/>
              </a:pPr>
              <a:t>10/18/2014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3F73473-3CFB-5241-BF82-E3884D4E8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809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2702176-6DAC-6B4F-B700-3AD3B8686ACC}" type="datetimeFigureOut">
              <a:rPr lang="en-US"/>
              <a:pPr>
                <a:defRPr/>
              </a:pPr>
              <a:t>10/18/2014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649E3D0-3FEA-B642-9F67-967BE3D8E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14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96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767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77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092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460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488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of the required information is entered in this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226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805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168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will not show the BOE change log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99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476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5131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574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0967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06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link to the Mu2e Risk Register</a:t>
            </a:r>
            <a:r>
              <a:rPr lang="en-US" baseline="0" dirty="0" smtClean="0"/>
              <a:t> can be found on the Review Web site on the Documentation Home 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044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3053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interfaces with WBS 475.03 (Conventional Construction) are</a:t>
            </a:r>
            <a:r>
              <a:rPr lang="en-US" baseline="0" dirty="0" smtClean="0"/>
              <a:t> under change control and have been formally signed by the interface owners.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3171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543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9939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3053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530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8016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3053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3105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r>
              <a:rPr lang="en-US" baseline="0" dirty="0" smtClean="0"/>
              <a:t> min. added to talk durations to allow time for questions and discussion.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4193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r>
              <a:rPr lang="en-US" baseline="0" dirty="0" smtClean="0"/>
              <a:t> min. added to talk durations to allow time for questions </a:t>
            </a:r>
            <a:r>
              <a:rPr lang="en-US" baseline="0" smtClean="0"/>
              <a:t>and discussion.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419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401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724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Kautz Road will not be routed</a:t>
            </a:r>
            <a:r>
              <a:rPr lang="en-US" baseline="0" dirty="0" smtClean="0"/>
              <a:t> around the Mu2e building – hence the big red </a:t>
            </a:r>
            <a:r>
              <a:rPr lang="en-US" baseline="0" dirty="0" smtClean="0">
                <a:solidFill>
                  <a:srgbClr val="FF0000"/>
                </a:solidFill>
              </a:rPr>
              <a:t>X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C7B6D-7FFA-451C-BE21-4F4E6D0E61B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874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03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52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72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3589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846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Werkema - Mu2e Accelerator Systems Overview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DCEB-21D2-CD4C-B55A-F3EADD9B8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16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Werkema - Mu2e Accelerator Systems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2117-9F9F-7143-9723-4103C8BEA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63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Werkema - Mu2e Accelerator Systems Overview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6373-8500-2042-A196-2287B72DC7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90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627" y="39811"/>
            <a:ext cx="6259974" cy="92372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10/21/2014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S. Werkema - Mu2e Accelerator Systems Overview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Calibri" panose="020F0502020204030204" pitchFamily="34" charset="0"/>
              </a:defRPr>
            </a:lvl1pPr>
          </a:lstStyle>
          <a:p>
            <a:fld id="{68C85E99-DC11-4D40-8F11-8344DE5BD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0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467600" cy="609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A0381-4F62-2740-A4B1-0CAF41EACC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553200"/>
            <a:ext cx="8077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r>
              <a:rPr lang="en-US" smtClean="0"/>
              <a:t>S. Werkema - Mu2e Accelerator Systems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111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6856413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Werkema - Mu2e Accelerator Systems Overview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43BD2-26D9-6F42-AD63-DAD5D52E2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8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154D8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>
              <a:defRPr sz="22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>
              <a:defRPr sz="18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000">
                <a:solidFill>
                  <a:srgbClr val="154D8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rgbClr val="154D8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S. Werkema - Mu2e Accelerator Systems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rgbClr val="154D8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3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Werkema - Mu2e Accelerator Systems Overview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0688-F7AE-7441-85BB-0E205217A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8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Werkema - Mu2e Accelerator Systems Overview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B61D-3477-4845-9DF6-695E34DA1F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3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Werkema - Mu2e Accelerator Systems Overview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790FE-81D3-D341-890A-EF9117775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5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Werkema - Mu2e Accelerator Systems Overview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DCEB-21D2-CD4C-B55A-F3EADD9B8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16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6856413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Werkema - Mu2e Accelerator Systems Overview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43BD2-26D9-6F42-AD63-DAD5D52E2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83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627" y="39811"/>
            <a:ext cx="6259974" cy="92372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10/21/2014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S. Werkema - Mu2e Accelerator Systems Overview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Calibri" panose="020F0502020204030204" pitchFamily="34" charset="0"/>
              </a:defRPr>
            </a:lvl1pPr>
          </a:lstStyle>
          <a:p>
            <a:fld id="{68C85E99-DC11-4D40-8F11-8344DE5BD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0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Werkema - Mu2e Accelerator Systems Overview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8A71-83C6-EF40-AD36-EC1683BCD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8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S. Werkema - Mu2e Accelerator Systems Overview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762C15F7-22DB-1448-B34D-3F8D2909F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529" y="6114990"/>
            <a:ext cx="8402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i="0" dirty="0" smtClean="0">
                <a:solidFill>
                  <a:schemeClr val="tx2"/>
                </a:solidFill>
                <a:latin typeface="Helvetica"/>
                <a:cs typeface="Helvetica"/>
              </a:rPr>
              <a:t>Mu2e</a:t>
            </a:r>
            <a:endParaRPr lang="en-US" sz="2000" b="1" i="0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96" r:id="rId3"/>
    <p:sldLayoutId id="2147483997" r:id="rId4"/>
    <p:sldLayoutId id="2147483998" r:id="rId5"/>
    <p:sldLayoutId id="2147484008" r:id="rId6"/>
    <p:sldLayoutId id="2147484009" r:id="rId7"/>
    <p:sldLayoutId id="2147484010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S. Werkema - Mu2e Accelerator Systems Overview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ABC452BA-E2D2-7F48-9628-85048FBCF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u2e.fnal.gov/public/project/reviews/cd2-review/accel.s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u2e-docdb.fnal.gov:8080/cgi-bin/ShowDocument?docid=4265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56500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Mu2e Accelerator Systems Overview: Muon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Campus Projects, Procedures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56500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Steve Werkema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Mu2e Accelerator Level 2 Manager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10/21/2014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2810" y="4348956"/>
            <a:ext cx="1219200" cy="700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4667" y="587375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7999" y="1143000"/>
            <a:ext cx="4275667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29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467600" cy="609600"/>
          </a:xfrm>
        </p:spPr>
        <p:txBody>
          <a:bodyPr/>
          <a:lstStyle/>
          <a:p>
            <a:r>
              <a:rPr lang="en-US" sz="3200" dirty="0" smtClean="0"/>
              <a:t>Interface Milestones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Werkema - Mu2e Accelerator Systems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0381-4F62-2740-A4B1-0CAF41EACCA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4" y="1047750"/>
            <a:ext cx="8962312" cy="371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5397" y="4848164"/>
            <a:ext cx="883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 smtClean="0"/>
              <a:t>Interface milestone document under configuration control in the Beams Document Database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 smtClean="0"/>
              <a:t>Maintained </a:t>
            </a:r>
            <a:r>
              <a:rPr lang="en-US" sz="2000" dirty="0"/>
              <a:t>by the Muon Campus Program </a:t>
            </a:r>
            <a:r>
              <a:rPr lang="en-US" sz="2000" dirty="0" smtClean="0"/>
              <a:t>Coordinator (Mary Convery)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646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3429000"/>
            <a:ext cx="8675688" cy="2601913"/>
          </a:xfrm>
        </p:spPr>
        <p:txBody>
          <a:bodyPr/>
          <a:lstStyle/>
          <a:p>
            <a:pPr marL="0" indent="0">
              <a:buNone/>
            </a:pPr>
            <a:r>
              <a:rPr lang="en-US" cap="small" dirty="0" smtClean="0"/>
              <a:t>Mu2e Accelerator Systems Key Performance Parameters</a:t>
            </a:r>
            <a:endParaRPr lang="en-US" cap="smal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Werkema - Mu2e Accelerator Systems Overview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D92DCEB-21D2-CD4C-B55A-F3EADD9B8B6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7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838200"/>
            <a:ext cx="8743950" cy="5357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Mu2e Accelerator KPPs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32" y="861123"/>
            <a:ext cx="5610225" cy="4987867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Threshold Performance</a:t>
            </a:r>
          </a:p>
          <a:p>
            <a:pPr marL="28575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FF"/>
                </a:solidFill>
              </a:rPr>
              <a:t>All accelerator components, RF and resonant extraction components are installed and tested at nominal voltages and currents. </a:t>
            </a:r>
          </a:p>
          <a:p>
            <a:pPr marL="28575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FF"/>
                </a:solidFill>
              </a:rPr>
              <a:t>All target station components are complete, delivered to Fermilab and tested. Heat and Radiation Shield is installed in Production Solenoid. Other components are ready to be installed after field mapping</a:t>
            </a:r>
            <a:r>
              <a:rPr lang="en-US" sz="1800" dirty="0" smtClean="0">
                <a:solidFill>
                  <a:srgbClr val="0000FF"/>
                </a:solidFill>
              </a:rPr>
              <a:t>.</a:t>
            </a:r>
            <a:endParaRPr lang="en-US" sz="1800" dirty="0">
              <a:solidFill>
                <a:srgbClr val="0000FF"/>
              </a:solidFill>
            </a:endParaRPr>
          </a:p>
          <a:p>
            <a:pPr marL="28575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FF"/>
                </a:solidFill>
              </a:rPr>
              <a:t>Shielding designed for 1.5 kW operation delivered</a:t>
            </a:r>
            <a:r>
              <a:rPr lang="en-US" sz="1800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 Performance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0000FF"/>
                </a:solidFill>
              </a:rPr>
              <a:t>Protons are delivered to the diagnostic absorber in the M4 beamline</a:t>
            </a:r>
            <a:r>
              <a:rPr lang="en-US" sz="1800" dirty="0" smtClean="0">
                <a:solidFill>
                  <a:srgbClr val="0000FF"/>
                </a:solidFill>
              </a:rPr>
              <a:t>.</a:t>
            </a:r>
            <a:endParaRPr lang="en-US" sz="1800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0000FF"/>
                </a:solidFill>
              </a:rPr>
              <a:t>Shielding designed for 8 kW operation delivered</a:t>
            </a:r>
            <a:r>
              <a:rPr lang="en-US" sz="1800" dirty="0" smtClean="0">
                <a:solidFill>
                  <a:srgbClr val="0000FF"/>
                </a:solidFill>
              </a:rPr>
              <a:t>.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Werkema - Mu2e Accelerator Systems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57975" y="5164693"/>
            <a:ext cx="2181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rgbClr val="00B050"/>
                </a:solidFill>
              </a:rPr>
              <a:t>Note</a:t>
            </a:r>
            <a:r>
              <a:rPr lang="en-US" sz="1400" dirty="0" smtClean="0">
                <a:solidFill>
                  <a:srgbClr val="00B050"/>
                </a:solidFill>
              </a:rPr>
              <a:t>: the commissioning of beam from the Delivery Ring to the Diagnostic Absorber is off-project </a:t>
            </a:r>
            <a:endParaRPr lang="en-US" sz="1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9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3429000"/>
            <a:ext cx="8675688" cy="2601913"/>
          </a:xfrm>
        </p:spPr>
        <p:txBody>
          <a:bodyPr/>
          <a:lstStyle/>
          <a:p>
            <a:pPr marL="0" indent="0">
              <a:buNone/>
            </a:pPr>
            <a:r>
              <a:rPr lang="en-US" cap="small" dirty="0"/>
              <a:t>Cost Estimating Procedures</a:t>
            </a:r>
          </a:p>
          <a:p>
            <a:r>
              <a:rPr lang="en-US" sz="2000" cap="small" dirty="0"/>
              <a:t>Mu2e BOEs</a:t>
            </a:r>
          </a:p>
          <a:p>
            <a:r>
              <a:rPr lang="en-US" sz="2000" cap="small" dirty="0"/>
              <a:t>BOE Review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Werkema - Mu2e Accelerator Systems Overview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D92DCEB-21D2-CD4C-B55A-F3EADD9B8B6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24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Estimate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7583"/>
            <a:ext cx="8672513" cy="5256184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 smtClean="0"/>
              <a:t>Project Controls (Mike Gardner) generates a 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BOE Report </a:t>
            </a:r>
            <a:r>
              <a:rPr lang="en-US" sz="2000" dirty="0" smtClean="0"/>
              <a:t>that contains an entry for every activity in the schedule (example on next slide). </a:t>
            </a:r>
          </a:p>
          <a:p>
            <a:pPr marL="685800" lvl="1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S</a:t>
            </a:r>
            <a:r>
              <a:rPr lang="en-US" sz="1800" dirty="0" smtClean="0"/>
              <a:t>ent to every L3 manager and selected L4 managers. </a:t>
            </a:r>
            <a:r>
              <a:rPr lang="en-US" sz="1800" dirty="0"/>
              <a:t>P</a:t>
            </a:r>
            <a:r>
              <a:rPr lang="en-US" sz="1800" dirty="0" smtClean="0"/>
              <a:t>osted </a:t>
            </a:r>
            <a:r>
              <a:rPr lang="en-US" sz="1800" dirty="0"/>
              <a:t>to </a:t>
            </a:r>
            <a:r>
              <a:rPr lang="en-US" sz="1800" dirty="0" smtClean="0"/>
              <a:t>Mu2e-doc-3001</a:t>
            </a:r>
          </a:p>
          <a:p>
            <a:pPr marL="685800" lvl="1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Updated at least Monthly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 smtClean="0"/>
              <a:t>L3 and L4 managers in consultation with technical experts enter the resources, estimate uncertainties, and estimate types into the BOE report and return it to project controls.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Project Controls meets </a:t>
            </a:r>
            <a:r>
              <a:rPr lang="en-US" sz="2000" dirty="0" smtClean="0"/>
              <a:t>face-to-face with each L3/L4 manager to transfer the resource data into the schedule along with any associated schedule logic. This is an iterative process – adjustments are made as the schedule and cost estimates evolve.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 smtClean="0"/>
              <a:t>L3 and L4 managers generate 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BOE Forms </a:t>
            </a:r>
            <a:r>
              <a:rPr lang="en-US" sz="2000" dirty="0" smtClean="0">
                <a:solidFill>
                  <a:schemeClr val="tx1"/>
                </a:solidFill>
              </a:rPr>
              <a:t>(details later)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/>
              <a:t>that contain the justification for the resources loaded for each activity.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 smtClean="0"/>
              <a:t>Review: BOEs are reviewed at all levels: preparers, CAMs, L2 management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Werkema - Mu2e Accelerator Systems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BOE Report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118664"/>
              </p:ext>
            </p:extLst>
          </p:nvPr>
        </p:nvGraphicFramePr>
        <p:xfrm>
          <a:off x="171450" y="915628"/>
          <a:ext cx="8801099" cy="3887104"/>
        </p:xfrm>
        <a:graphic>
          <a:graphicData uri="http://schemas.openxmlformats.org/drawingml/2006/table">
            <a:tbl>
              <a:tblPr/>
              <a:tblGrid>
                <a:gridCol w="571925"/>
                <a:gridCol w="733000"/>
                <a:gridCol w="742950"/>
                <a:gridCol w="1543050"/>
                <a:gridCol w="557253"/>
                <a:gridCol w="547647"/>
                <a:gridCol w="409575"/>
                <a:gridCol w="929097"/>
                <a:gridCol w="387600"/>
                <a:gridCol w="578778"/>
                <a:gridCol w="628650"/>
                <a:gridCol w="742950"/>
                <a:gridCol w="428624"/>
              </a:tblGrid>
              <a:tr h="357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MS Sans Serif"/>
                        </a:rPr>
                        <a:t>WBS</a:t>
                      </a: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MS Sans Serif"/>
                        </a:rPr>
                        <a:t>WBS Name</a:t>
                      </a: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MS Sans Serif"/>
                        </a:rPr>
                        <a:t>Activity ID</a:t>
                      </a: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MS Sans Serif"/>
                        </a:rPr>
                        <a:t>Activity Name</a:t>
                      </a: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 dirty="0">
                          <a:effectLst/>
                          <a:latin typeface="MS Sans Serif"/>
                        </a:rPr>
                        <a:t>Most Likely Duration</a:t>
                      </a:r>
                    </a:p>
                  </a:txBody>
                  <a:tcPr marL="5101" marR="5101" marT="51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MS Sans Serif"/>
                        </a:rPr>
                        <a:t>Estimate Type Activity Level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 dirty="0">
                          <a:effectLst/>
                          <a:latin typeface="MS Sans Serif"/>
                        </a:rPr>
                        <a:t>Division / Section</a:t>
                      </a:r>
                    </a:p>
                  </a:txBody>
                  <a:tcPr marL="5101" marR="5101" marT="51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MS Sans Serif"/>
                        </a:rPr>
                        <a:t>Resource Name</a:t>
                      </a: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 dirty="0">
                          <a:effectLst/>
                          <a:latin typeface="MS Sans Serif"/>
                        </a:rPr>
                        <a:t>Most Likely Units</a:t>
                      </a:r>
                    </a:p>
                  </a:txBody>
                  <a:tcPr marL="5101" marR="5101" marT="51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MS Sans Serif"/>
                        </a:rPr>
                        <a:t>Estimate Uncertainty Factor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MS Sans Serif"/>
                        </a:rPr>
                        <a:t>Resource Note</a:t>
                      </a: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MS Sans Serif"/>
                        </a:rPr>
                        <a:t>Predecessors</a:t>
                      </a: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effectLst/>
                          <a:latin typeface="MS Sans Serif"/>
                        </a:rPr>
                        <a:t>BOE DocDB</a:t>
                      </a: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7864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475.02W.03.01.1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Transport Controls and Delivery Ring Controls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47502.03.01.1.001195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Coordinate Implementation Plan with Delivery Ring AIP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30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L3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AD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Control System Engineer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8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0.25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G Brown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47502.03.01.1.001190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3703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64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47502.03.01.1.001200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Purchase Network &amp; Communication Hardware Implementation and Closeout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30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M4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M&amp;S Standard with Base Year FY14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5000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0.25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Repurposed / Pro Card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47502.01.02.001050, 47502.03.01.1.001195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3703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2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47502.03.01.1.001220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Abort Link Implementation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60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L4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AD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Engineering Physicist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10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0.3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A Franck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47502.03.01.1.001200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3703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2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Electronics Design Engineer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100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0.3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D McArthur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47502.03.01.1.001200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3703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2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Control System Engineer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47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0.3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G Vogel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47502.03.01.1.001200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3703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64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47502.03.01.1.001230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Camac and Timing Links Implementation and Closeout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60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L4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AD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Electronics Technician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40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0.3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TBD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47502.01.02.001050, 47502.03.01.1.001200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3703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64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Control System Engineer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10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0.3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G Vogel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47502.01.02.001050, 47502.03.01.1.001200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3703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64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47502.03.01.1.001240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Network Installation Implementation and Closeout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60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L4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AD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Electronics Technician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16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0.3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S Conlon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47502.03.01.1.001200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3703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2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Control System Engineer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8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0.3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G Brown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47502.03.01.1.001200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3703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64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475.02W.03.01.2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Mu2e Experimental Hall Controls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47502.03.01.2.001090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Purchase Controls Hardware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30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M3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M&amp;S Standard with Base Year FY14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31000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0.15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47502.01.02.001050, FY18B02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3553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64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47502.03.01.2.001110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Purchase Network and Communication Hardware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30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M3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M&amp;S Standard with Base Year FY14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45800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0.15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47502.01.02.001050, FY18B02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3553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64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47502.03.01.2.001130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Pull Innerduct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4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M4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Electrician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128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0.3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Assumes 4 day pull for 4 workers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47502.03.01.2.001110, 47502.03.01.2.001120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3553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7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47502.03.01.2.001140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Pull Cable </a:t>
                      </a:r>
                      <a:r>
                        <a:rPr lang="en-US" sz="500" b="0" i="0" u="none" strike="noStrike" dirty="0" err="1">
                          <a:effectLst/>
                          <a:latin typeface="MS Sans Serif"/>
                        </a:rPr>
                        <a:t>CrossGallery</a:t>
                      </a:r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(</a:t>
                      </a:r>
                      <a:r>
                        <a:rPr lang="en-US" sz="500" b="0" i="0" u="none" strike="noStrike" dirty="0" err="1">
                          <a:effectLst/>
                          <a:latin typeface="MS Sans Serif"/>
                        </a:rPr>
                        <a:t>Xgal</a:t>
                      </a:r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) to Mu2e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5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M4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Electrician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160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0.3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5 day pull for 4 workers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47502.03.01.2.001130, 47502.03.01.2.001100, 47502.03.01.2.001090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3553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7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47502.03.01.2.001150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Pull Cable AP30 to Mu2e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3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M4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Electrician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96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0.3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3 day pull for 4 workers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47502.03.01.2.001140, 47502.03.01.2.001100, 47502.03.01.2.001090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3553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7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47502.03.01.2.001160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Terminate Connectors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20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M4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Electrician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64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0.3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Fiber Terminations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47502.03.01.2.001150, 47502.03.01.2.001140, 47502.03.01.2.001130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3553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2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47502.03.01.2.001170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Controls </a:t>
                      </a:r>
                      <a:r>
                        <a:rPr lang="en-US" sz="500" b="0" i="0" u="none" strike="noStrike" dirty="0" smtClean="0">
                          <a:effectLst/>
                          <a:latin typeface="MS Sans Serif"/>
                        </a:rPr>
                        <a:t>Infrastructure</a:t>
                      </a:r>
                      <a:endParaRPr lang="en-US" sz="5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60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L3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AD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Electrical Technician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47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0.2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M Colburn (FIRIS)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47502.03.01.2.001160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3553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2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94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0.2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TBD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47502.03.01.2.001160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3553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2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Control System Engineer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14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0.2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G Vogel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47502.03.01.2.001160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3553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2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A Franck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47502.03.01.2.001160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3553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2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47502.03.01.2.001180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Network </a:t>
                      </a:r>
                      <a:r>
                        <a:rPr lang="en-US" sz="500" b="0" i="0" u="none" strike="noStrike" dirty="0" smtClean="0">
                          <a:effectLst/>
                          <a:latin typeface="MS Sans Serif"/>
                        </a:rPr>
                        <a:t>Infrastructure</a:t>
                      </a:r>
                      <a:endParaRPr lang="en-US" sz="5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60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L3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AD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Electrical Technician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9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0.2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S Conlon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47502.03.01.2.001160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3553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2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Control System Engineer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5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0.2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G Brown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47502.03.01.2.001160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3553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2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47502.03.01.2.001190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HRM Installation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60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L3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AD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Electrical Technician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188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0.2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TBD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47502.03.01.2.001160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3553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2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Control System Engineer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4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0.2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G Vogel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47502.03.01.2.001160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3553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24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Computing Services Specialist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>
                          <a:effectLst/>
                          <a:latin typeface="MS Sans Serif"/>
                        </a:rPr>
                        <a:t>64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0.2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TBD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47502.03.01.2.001160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effectLst/>
                          <a:latin typeface="MS Sans Serif"/>
                        </a:rPr>
                        <a:t>3553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Werkema - Mu2e Accelerator Systems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5423" y="4981575"/>
            <a:ext cx="86867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is a small portion of the Instrumentation and Controls part of the BOE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The BOE Report is a working document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The BOE Report is the vehicle by which the </a:t>
            </a:r>
            <a:r>
              <a:rPr lang="en-US" sz="1800" dirty="0" smtClean="0"/>
              <a:t>L3, L4 </a:t>
            </a:r>
            <a:r>
              <a:rPr lang="en-US" sz="1800" dirty="0"/>
              <a:t>managers and project controls communicate </a:t>
            </a:r>
            <a:r>
              <a:rPr lang="en-US" sz="1800" dirty="0" smtClean="0"/>
              <a:t>with one another about schedule </a:t>
            </a:r>
            <a:r>
              <a:rPr lang="en-US" sz="1800" dirty="0"/>
              <a:t>and resource </a:t>
            </a:r>
            <a:r>
              <a:rPr lang="en-US" sz="1800" dirty="0" smtClean="0"/>
              <a:t>information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81705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Mu2e BOEs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Werkema - Mu2e Accelerator Systems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34" y="842963"/>
            <a:ext cx="6651281" cy="533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88087" y="1306512"/>
            <a:ext cx="2760663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Mu2e Accelerator BOEs are accessible from the Accelerator page on the review web site:</a:t>
            </a:r>
          </a:p>
          <a:p>
            <a:r>
              <a:rPr lang="en-US" sz="1200" dirty="0">
                <a:hlinkClick r:id="rId4"/>
              </a:rPr>
              <a:t>http://mu2e.fnal.gov/public/project/reviews/cd2-review/accel.shtml</a:t>
            </a:r>
            <a:endParaRPr lang="en-US" sz="1200" dirty="0" smtClean="0"/>
          </a:p>
          <a:p>
            <a:pPr>
              <a:spcBef>
                <a:spcPts val="1800"/>
              </a:spcBef>
            </a:pPr>
            <a:r>
              <a:rPr lang="en-US" sz="1800" dirty="0" smtClean="0"/>
              <a:t>The Mu2e doc # links take you to the Mu2e doc DB item containing the BOE and its supporting documents.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93066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BOE Doc DB contents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Werkema - Mu2e Accelerator Systems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18" y="1026878"/>
            <a:ext cx="9155617" cy="459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619250" y="2295525"/>
            <a:ext cx="3762375" cy="2667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70651" y="1725988"/>
            <a:ext cx="1920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BOE Form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(Often there are more than one)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8" idx="1"/>
            <a:endCxn id="7" idx="6"/>
          </p:cNvCxnSpPr>
          <p:nvPr/>
        </p:nvCxnSpPr>
        <p:spPr>
          <a:xfrm flipH="1">
            <a:off x="5381625" y="2187653"/>
            <a:ext cx="1089026" cy="2412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5926138" y="2562225"/>
            <a:ext cx="3217862" cy="790573"/>
            <a:chOff x="5773545" y="2562225"/>
            <a:chExt cx="3225798" cy="790573"/>
          </a:xfrm>
        </p:grpSpPr>
        <p:sp>
          <p:nvSpPr>
            <p:cNvPr id="12" name="Rectangle 11"/>
            <p:cNvSpPr/>
            <p:nvPr/>
          </p:nvSpPr>
          <p:spPr>
            <a:xfrm>
              <a:off x="5773545" y="2562225"/>
              <a:ext cx="3225798" cy="7905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Brace 10"/>
            <p:cNvSpPr/>
            <p:nvPr/>
          </p:nvSpPr>
          <p:spPr>
            <a:xfrm>
              <a:off x="5918201" y="2647949"/>
              <a:ext cx="245269" cy="619125"/>
            </a:xfrm>
            <a:prstGeom prst="rightBrac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63470" y="2773917"/>
              <a:ext cx="234179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Supporting Documents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1695450" y="3248025"/>
            <a:ext cx="2057400" cy="304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9" idx="1"/>
            <a:endCxn id="16" idx="6"/>
          </p:cNvCxnSpPr>
          <p:nvPr/>
        </p:nvCxnSpPr>
        <p:spPr>
          <a:xfrm flipH="1" flipV="1">
            <a:off x="3752850" y="3400425"/>
            <a:ext cx="1234390" cy="7524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87240" y="3968234"/>
            <a:ext cx="265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BOE Review and Response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752599" y="2895600"/>
            <a:ext cx="3057525" cy="24764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30" idx="1"/>
            <a:endCxn id="26" idx="6"/>
          </p:cNvCxnSpPr>
          <p:nvPr/>
        </p:nvCxnSpPr>
        <p:spPr>
          <a:xfrm flipH="1" flipV="1">
            <a:off x="4810124" y="3019425"/>
            <a:ext cx="1234390" cy="72866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044514" y="3563421"/>
            <a:ext cx="2471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BOE Report spreadsheet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742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Mu2e BOE – Page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Werkema - Mu2e Accelerator Systems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5" y="864996"/>
            <a:ext cx="5442613" cy="535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Brace 8"/>
          <p:cNvSpPr/>
          <p:nvPr/>
        </p:nvSpPr>
        <p:spPr>
          <a:xfrm>
            <a:off x="4327334" y="2809875"/>
            <a:ext cx="244666" cy="619125"/>
          </a:xfrm>
          <a:prstGeom prst="rightBrac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66177" y="2796271"/>
            <a:ext cx="3461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Supporting Documents – all available in the same doc DB item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705350" y="3119436"/>
            <a:ext cx="860828" cy="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6" idx="1"/>
          </p:cNvCxnSpPr>
          <p:nvPr/>
        </p:nvCxnSpPr>
        <p:spPr>
          <a:xfrm flipH="1" flipV="1">
            <a:off x="4191000" y="3548064"/>
            <a:ext cx="1375177" cy="792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66177" y="3442602"/>
            <a:ext cx="1502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BOE Review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409824" y="3713677"/>
            <a:ext cx="719137" cy="22967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22" idx="1"/>
          </p:cNvCxnSpPr>
          <p:nvPr/>
        </p:nvCxnSpPr>
        <p:spPr>
          <a:xfrm flipH="1" flipV="1">
            <a:off x="3128961" y="3828516"/>
            <a:ext cx="2437216" cy="32241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66177" y="3966268"/>
            <a:ext cx="3461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BOE Baseline date = May 1, 2014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830261" y="3924300"/>
            <a:ext cx="719137" cy="22967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28" idx="1"/>
          </p:cNvCxnSpPr>
          <p:nvPr/>
        </p:nvCxnSpPr>
        <p:spPr>
          <a:xfrm flipH="1" flipV="1">
            <a:off x="1549399" y="4039136"/>
            <a:ext cx="4016778" cy="63353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566177" y="4488000"/>
            <a:ext cx="214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M&amp;S in 2014 dollars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195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Mu2e BOE – Page 3ff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Werkema - Mu2e Accelerator Systems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7"/>
          <a:stretch/>
        </p:blipFill>
        <p:spPr bwMode="auto">
          <a:xfrm>
            <a:off x="0" y="868301"/>
            <a:ext cx="5829300" cy="532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19825" y="877826"/>
            <a:ext cx="29241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There is an entry for each Activity in the schedule 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</a:rPr>
              <a:t>Contingency and contingency rule used are cited (Called “Estimate Uncertainty” in schedule)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495425" y="990600"/>
            <a:ext cx="4684715" cy="1905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972050" y="2000250"/>
            <a:ext cx="1247776" cy="857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>
            <a:off x="5495925" y="2609849"/>
            <a:ext cx="666750" cy="3114676"/>
          </a:xfrm>
          <a:prstGeom prst="rightBrace">
            <a:avLst>
              <a:gd name="adj1" fmla="val 8333"/>
              <a:gd name="adj2" fmla="val 49689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219825" y="3705522"/>
            <a:ext cx="2836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Each Resource this activity is listed with quantities and </a:t>
            </a:r>
            <a:r>
              <a:rPr lang="en-US" sz="1800" dirty="0" smtClean="0">
                <a:solidFill>
                  <a:srgbClr val="FF0000"/>
                </a:solidFill>
              </a:rPr>
              <a:t>justification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21680" y="5544919"/>
            <a:ext cx="226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8104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Outline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Muon Campus Projects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Key Performance Parameters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Cost Estimating Procedures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Management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Interface Management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Miscellaneous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Breakout talks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Werkema - Mu2e Accelerator Systems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33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BOE Review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Werkema - Mu2e Accelerator Systems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575" y="1098831"/>
            <a:ext cx="4105275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is an excerpt from a BOE review form (</a:t>
            </a:r>
            <a:r>
              <a:rPr lang="en-US" sz="1800" dirty="0" smtClean="0">
                <a:hlinkClick r:id="rId3"/>
              </a:rPr>
              <a:t>Mu2e-doc-4265</a:t>
            </a:r>
            <a:r>
              <a:rPr lang="en-US" sz="2000" dirty="0" smtClean="0"/>
              <a:t>) for the BOE shown in the preceding slides.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The BOE review checks the following: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FF"/>
                </a:solidFill>
              </a:rPr>
              <a:t>that all the required  information is present and correct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FF"/>
                </a:solidFill>
              </a:rPr>
              <a:t>the information given actually supports the cost estimate given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FF"/>
                </a:solidFill>
              </a:rPr>
              <a:t>contingency rules are properly applied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FF"/>
                </a:solidFill>
              </a:rPr>
              <a:t>resources given match the Mu2e schedule in P6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FF"/>
                </a:solidFill>
              </a:rPr>
              <a:t>that all costs have been accounted for</a:t>
            </a:r>
            <a:endParaRPr lang="en-US" sz="1800" dirty="0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103664"/>
            <a:ext cx="4838700" cy="6137982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105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3429000"/>
            <a:ext cx="8675688" cy="2601913"/>
          </a:xfrm>
        </p:spPr>
        <p:txBody>
          <a:bodyPr/>
          <a:lstStyle/>
          <a:p>
            <a:pPr marL="0" indent="0">
              <a:buNone/>
            </a:pPr>
            <a:r>
              <a:rPr lang="en-US" cap="small" dirty="0" smtClean="0"/>
              <a:t>Risk Management</a:t>
            </a:r>
            <a:endParaRPr lang="en-US" cap="smal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Werkema - Mu2e Accelerator Systems Overview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D92DCEB-21D2-CD4C-B55A-F3EADD9B8B6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15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43" y="868391"/>
            <a:ext cx="8672513" cy="5322859"/>
          </a:xfrm>
        </p:spPr>
        <p:txBody>
          <a:bodyPr/>
          <a:lstStyle/>
          <a:p>
            <a:r>
              <a:rPr lang="en-US" b="1" dirty="0" smtClean="0"/>
              <a:t>22</a:t>
            </a:r>
            <a:r>
              <a:rPr lang="en-US" dirty="0" smtClean="0"/>
              <a:t> Accelerator Risks in Risk Register</a:t>
            </a:r>
          </a:p>
          <a:p>
            <a:pPr lvl="1"/>
            <a:r>
              <a:rPr lang="en-US" dirty="0" smtClean="0"/>
              <a:t>All risks mitigated to the extent possible</a:t>
            </a:r>
          </a:p>
          <a:p>
            <a:pPr lvl="1"/>
            <a:r>
              <a:rPr lang="en-US" b="1" dirty="0" smtClean="0"/>
              <a:t>8</a:t>
            </a:r>
            <a:r>
              <a:rPr lang="en-US" dirty="0" smtClean="0"/>
              <a:t> Threats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solidFill>
                  <a:srgbClr val="0000FF"/>
                </a:solidFill>
              </a:rPr>
              <a:t>4 High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solidFill>
                  <a:srgbClr val="0000FF"/>
                </a:solidFill>
              </a:rPr>
              <a:t>3 Medium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solidFill>
                  <a:srgbClr val="0000FF"/>
                </a:solidFill>
              </a:rPr>
              <a:t>1 Low</a:t>
            </a:r>
          </a:p>
          <a:p>
            <a:pPr lvl="1"/>
            <a:r>
              <a:rPr lang="en-US" b="1" dirty="0" smtClean="0"/>
              <a:t>2</a:t>
            </a:r>
            <a:r>
              <a:rPr lang="en-US" dirty="0" smtClean="0"/>
              <a:t> Opportunities</a:t>
            </a:r>
          </a:p>
          <a:p>
            <a:pPr lvl="1"/>
            <a:r>
              <a:rPr lang="en-US" b="1" dirty="0" smtClean="0"/>
              <a:t>12</a:t>
            </a:r>
            <a:r>
              <a:rPr lang="en-US" dirty="0" smtClean="0"/>
              <a:t> Retired Risks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Detailed mitigation plans for all risks are documented in risk forms in the Mu2e doc DB and are linked from the Risk Register (docdb column)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All risks are understood and under control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Details on specific risks will be provided in the breakout session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Werkema - Mu2e Accelerator Systems Overview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9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Register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Werkema - Mu2e Accelerator Systems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7" y="967757"/>
            <a:ext cx="9093585" cy="497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90524" y="1104900"/>
            <a:ext cx="415925" cy="49149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2205" y="6007313"/>
            <a:ext cx="1873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Links to risk forms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 rot="10800000">
            <a:off x="598485" y="5847621"/>
            <a:ext cx="1087439" cy="344358"/>
          </a:xfrm>
          <a:prstGeom prst="arc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3429000"/>
            <a:ext cx="8675688" cy="2601913"/>
          </a:xfrm>
        </p:spPr>
        <p:txBody>
          <a:bodyPr/>
          <a:lstStyle/>
          <a:p>
            <a:pPr marL="0" indent="0">
              <a:buNone/>
            </a:pPr>
            <a:r>
              <a:rPr lang="en-US" cap="small" dirty="0" smtClean="0"/>
              <a:t>Interface Management</a:t>
            </a:r>
            <a:endParaRPr lang="en-US" cap="smal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Werkema - Mu2e Accelerator Systems Overview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D92DCEB-21D2-CD4C-B55A-F3EADD9B8B6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13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3" y="878531"/>
            <a:ext cx="7610476" cy="534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Interface Matrix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Werkema - Mu2e Accelerator Systems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581400" y="3429000"/>
            <a:ext cx="4371975" cy="3429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53375" y="3184952"/>
            <a:ext cx="1190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Accelerator Interface Document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1329808"/>
            <a:ext cx="2893864" cy="147732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Available on Project Management  page of the review web </a:t>
            </a:r>
            <a:r>
              <a:rPr lang="en-US" sz="1800" dirty="0">
                <a:solidFill>
                  <a:srgbClr val="0000FF"/>
                </a:solidFill>
              </a:rPr>
              <a:t>site under </a:t>
            </a:r>
            <a:r>
              <a:rPr lang="en-US" sz="1800" dirty="0" smtClean="0">
                <a:solidFill>
                  <a:srgbClr val="0000FF"/>
                </a:solidFill>
              </a:rPr>
              <a:t>“Requirements </a:t>
            </a:r>
            <a:r>
              <a:rPr lang="en-US" sz="1800" dirty="0">
                <a:solidFill>
                  <a:srgbClr val="0000FF"/>
                </a:solidFill>
              </a:rPr>
              <a:t>and Interface </a:t>
            </a:r>
            <a:r>
              <a:rPr lang="en-US" sz="1800" dirty="0" smtClean="0">
                <a:solidFill>
                  <a:srgbClr val="0000FF"/>
                </a:solidFill>
              </a:rPr>
              <a:t>Documents”</a:t>
            </a:r>
            <a:endParaRPr lang="en-US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Interface Document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Werkema - Mu2e Accelerator Systems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5" y="1042989"/>
            <a:ext cx="5480814" cy="324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57850" y="1249917"/>
            <a:ext cx="341947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Accelerator Interface Document is divided into two sections:</a:t>
            </a:r>
          </a:p>
          <a:p>
            <a:pPr marL="3429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interfaces </a:t>
            </a:r>
            <a:r>
              <a:rPr lang="en-US" sz="1800" dirty="0" smtClean="0">
                <a:solidFill>
                  <a:srgbClr val="0000FF"/>
                </a:solidFill>
              </a:rPr>
              <a:t>– interfaces of each Accelerator L3 with other Accelerator L3s</a:t>
            </a:r>
          </a:p>
          <a:p>
            <a:pPr marL="3429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Interfaces </a:t>
            </a:r>
            <a:r>
              <a:rPr lang="en-US" sz="1800" dirty="0" smtClean="0">
                <a:solidFill>
                  <a:srgbClr val="0000FF"/>
                </a:solidFill>
              </a:rPr>
              <a:t>– interfaces of each Accelerator L3 with other Mu2e L2s and other Muon Campus projects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4353" y="4772025"/>
            <a:ext cx="7435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Accelerator Interface document is available from the review web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42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Interface </a:t>
            </a:r>
            <a:r>
              <a:rPr lang="en-US" dirty="0" smtClean="0"/>
              <a:t>Document (continued)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Werkema - Mu2e Accelerator Systems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9788"/>
            <a:ext cx="5552354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52355" y="1152524"/>
            <a:ext cx="359164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Extract from the Accelerator Interface Document for External Beamline external interfaces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FF"/>
                </a:solidFill>
              </a:rPr>
              <a:t>Owners are the L3 manager for the External Beamline </a:t>
            </a:r>
            <a:r>
              <a:rPr lang="en-US" sz="1800" i="1" u="sng" dirty="0" smtClean="0">
                <a:solidFill>
                  <a:srgbClr val="0000FF"/>
                </a:solidFill>
              </a:rPr>
              <a:t>and</a:t>
            </a:r>
            <a:r>
              <a:rPr lang="en-US" sz="1800" dirty="0" smtClean="0">
                <a:solidFill>
                  <a:srgbClr val="0000FF"/>
                </a:solidFill>
              </a:rPr>
              <a:t> one of the following:</a:t>
            </a:r>
          </a:p>
          <a:p>
            <a:pPr marL="742950" lvl="1" indent="-285750">
              <a:spcBef>
                <a:spcPts val="300"/>
              </a:spcBef>
              <a:buFont typeface="Courier New" panose="02070309020205020404" pitchFamily="49" charset="0"/>
              <a:buChar char="­"/>
            </a:pPr>
            <a:r>
              <a:rPr lang="en-US" sz="1600" dirty="0" smtClean="0">
                <a:solidFill>
                  <a:srgbClr val="0000FF"/>
                </a:solidFill>
              </a:rPr>
              <a:t>The L2 manager for the indicated Mu2e L2, or</a:t>
            </a:r>
          </a:p>
          <a:p>
            <a:pPr marL="742950" lvl="1" indent="-285750">
              <a:spcBef>
                <a:spcPts val="300"/>
              </a:spcBef>
              <a:buFont typeface="Courier New" panose="02070309020205020404" pitchFamily="49" charset="0"/>
              <a:buChar char="­"/>
            </a:pPr>
            <a:r>
              <a:rPr lang="en-US" sz="1600" dirty="0" smtClean="0">
                <a:solidFill>
                  <a:srgbClr val="0000FF"/>
                </a:solidFill>
              </a:rPr>
              <a:t>The AIP/GPP/g-2 manager indicated by name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FF"/>
                </a:solidFill>
              </a:rPr>
              <a:t>Reference Documents/Drawing will be created and signed by the owners prior to CD-3c</a:t>
            </a:r>
          </a:p>
          <a:p>
            <a:endParaRPr lang="en-US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9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3429000"/>
            <a:ext cx="8675688" cy="2601913"/>
          </a:xfrm>
        </p:spPr>
        <p:txBody>
          <a:bodyPr/>
          <a:lstStyle/>
          <a:p>
            <a:pPr marL="0" indent="0">
              <a:buNone/>
            </a:pPr>
            <a:r>
              <a:rPr lang="en-US" cap="small" dirty="0" smtClean="0"/>
              <a:t>Miscellaneous</a:t>
            </a:r>
          </a:p>
          <a:p>
            <a:r>
              <a:rPr lang="en-US" cap="small" dirty="0" smtClean="0"/>
              <a:t>Technical Documentation </a:t>
            </a:r>
            <a:endParaRPr lang="en-US" cap="smal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Werkema - Mu2e Accelerator Systems Overview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D92DCEB-21D2-CD4C-B55A-F3EADD9B8B6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93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 Costs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Werkema - Mu2e Accelerator Systems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4" y="818697"/>
            <a:ext cx="5653625" cy="539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514350" y="1943100"/>
            <a:ext cx="2371725" cy="1714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4350" y="2914650"/>
            <a:ext cx="2371725" cy="1714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4350" y="5343525"/>
            <a:ext cx="2371725" cy="1714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4350" y="4371975"/>
            <a:ext cx="4219575" cy="1714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58829" y="923925"/>
            <a:ext cx="308037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FF"/>
                </a:solidFill>
              </a:rPr>
              <a:t>Project management costs for L2 management is in the Accelerator Project management L3.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FF"/>
                </a:solidFill>
              </a:rPr>
              <a:t>Project management activities and costs for each L3 are contained in a L4 category called “Technical Documentation”</a:t>
            </a:r>
          </a:p>
        </p:txBody>
      </p:sp>
      <p:sp>
        <p:nvSpPr>
          <p:cNvPr id="14" name="Oval 13"/>
          <p:cNvSpPr/>
          <p:nvPr/>
        </p:nvSpPr>
        <p:spPr>
          <a:xfrm>
            <a:off x="438150" y="962025"/>
            <a:ext cx="2743200" cy="2095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181350" y="1066800"/>
            <a:ext cx="2577479" cy="4191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105150" y="2028825"/>
            <a:ext cx="2755590" cy="5048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009900" y="2533650"/>
            <a:ext cx="2850840" cy="4667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2" idx="6"/>
          </p:cNvCxnSpPr>
          <p:nvPr/>
        </p:nvCxnSpPr>
        <p:spPr>
          <a:xfrm flipH="1">
            <a:off x="4733925" y="2533650"/>
            <a:ext cx="1126815" cy="19240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1" idx="6"/>
          </p:cNvCxnSpPr>
          <p:nvPr/>
        </p:nvCxnSpPr>
        <p:spPr>
          <a:xfrm flipH="1">
            <a:off x="2886075" y="2533650"/>
            <a:ext cx="2974665" cy="2895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3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3429000"/>
            <a:ext cx="8675688" cy="2601913"/>
          </a:xfrm>
        </p:spPr>
        <p:txBody>
          <a:bodyPr/>
          <a:lstStyle/>
          <a:p>
            <a:pPr marL="0" indent="0">
              <a:buNone/>
            </a:pPr>
            <a:r>
              <a:rPr lang="en-US" cap="small" dirty="0" smtClean="0"/>
              <a:t>Muon Campus Projects</a:t>
            </a:r>
            <a:endParaRPr lang="en-US" cap="smal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Werkema - Mu2e Accelerator Systems Overview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D92DCEB-21D2-CD4C-B55A-F3EADD9B8B6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88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3429000"/>
            <a:ext cx="8675688" cy="2601913"/>
          </a:xfrm>
        </p:spPr>
        <p:txBody>
          <a:bodyPr/>
          <a:lstStyle/>
          <a:p>
            <a:pPr marL="0" indent="0">
              <a:buNone/>
            </a:pPr>
            <a:r>
              <a:rPr lang="en-US" cap="small" dirty="0" smtClean="0"/>
              <a:t>Mu2e Accelerator Breakout Session Talks </a:t>
            </a:r>
            <a:endParaRPr lang="en-US" cap="smal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Werkema - Mu2e Accelerator Systems Overview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D92DCEB-21D2-CD4C-B55A-F3EADD9B8B6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66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Mu2e Accelerator Breakout talks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30261"/>
              </p:ext>
            </p:extLst>
          </p:nvPr>
        </p:nvGraphicFramePr>
        <p:xfrm>
          <a:off x="600075" y="962029"/>
          <a:ext cx="7886700" cy="4454734"/>
        </p:xfrm>
        <a:graphic>
          <a:graphicData uri="http://schemas.openxmlformats.org/drawingml/2006/table">
            <a:tbl>
              <a:tblPr firstRow="1" firstCol="1" bandRow="1"/>
              <a:tblGrid>
                <a:gridCol w="2905627"/>
                <a:gridCol w="2964925"/>
                <a:gridCol w="1260093"/>
                <a:gridCol w="756055"/>
              </a:tblGrid>
              <a:tr h="4996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Title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File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Speaker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Time (min)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4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Mu2e Accelerator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Overview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B02-1 Accelerator Overview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S. Werkema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3554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Radiation Safety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B02-2 Radiation Safety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A. Leveling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4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Delivery Ring RF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B02-3 Delivery Ring RF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J. Dey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3554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Target Station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B02-4 Target Station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R. Coleman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4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Resonant Extraction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B02-5 Resonant Extraction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V. Nagaslaev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3554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External Beamline Design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B02-6 External Beamline Design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E. Prebys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4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External Beamline Cost &amp; Schedule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B02-7 External Beamline Cost-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Sched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D. Still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3554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Instrumentation &amp; Controls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B02-8 Instrumentation-Controls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B. Drendel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4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Extinction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B02-9 Extinction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E. Prebys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</a:tr>
              <a:tr h="3554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Extinction Monitoring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B02-10 Extinction Monitoring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P. Kasper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4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Installation &amp; Commissioning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B02-11 Installation-Commissioning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S. Werkema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Werkema - Mu2e Accelerator Systems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6141" y="5705467"/>
            <a:ext cx="4871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&gt;&gt;&gt; Not shown in chronological order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5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43" y="1181101"/>
            <a:ext cx="8672513" cy="4086224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Tuesday Afternoon (3:10 – 5:00 pm)  </a:t>
            </a:r>
            <a:r>
              <a:rPr lang="en-US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Combined Session</a:t>
            </a:r>
          </a:p>
          <a:p>
            <a:pPr lvl="1" indent="-3429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943600" algn="l"/>
                <a:tab pos="7543800" algn="l"/>
              </a:tabLst>
            </a:pPr>
            <a:r>
              <a:rPr lang="en-US" sz="2000" dirty="0" smtClean="0">
                <a:solidFill>
                  <a:srgbClr val="0000FF"/>
                </a:solidFill>
              </a:rPr>
              <a:t>Accelerator Overview	S. Werkema	40 min</a:t>
            </a:r>
          </a:p>
          <a:p>
            <a:pPr lvl="1" indent="-3429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943600" algn="l"/>
                <a:tab pos="7543800" algn="l"/>
              </a:tabLst>
            </a:pPr>
            <a:r>
              <a:rPr lang="en-US" sz="2000" dirty="0" smtClean="0">
                <a:solidFill>
                  <a:srgbClr val="0000FF"/>
                </a:solidFill>
              </a:rPr>
              <a:t>Muon Beamline Overview	G. Ginther	40 min</a:t>
            </a:r>
          </a:p>
          <a:p>
            <a:pPr lvl="1" indent="-3429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943600" algn="l"/>
                <a:tab pos="7543800" algn="l"/>
              </a:tabLst>
            </a:pPr>
            <a:r>
              <a:rPr lang="en-US" sz="2000" dirty="0" smtClean="0">
                <a:solidFill>
                  <a:srgbClr val="0000FF"/>
                </a:solidFill>
              </a:rPr>
              <a:t>Muon Beamline Vacuum	D. Pushka	30 min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Wednesday Morning (8:00 – 11:30 am)</a:t>
            </a:r>
          </a:p>
          <a:p>
            <a:pPr lvl="1" indent="-3429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943600" algn="l"/>
                <a:tab pos="7543800" algn="l"/>
              </a:tabLst>
            </a:pPr>
            <a:r>
              <a:rPr lang="en-US" sz="2000" dirty="0" smtClean="0">
                <a:solidFill>
                  <a:srgbClr val="0000FF"/>
                </a:solidFill>
              </a:rPr>
              <a:t>Target Station</a:t>
            </a:r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dirty="0" smtClean="0">
                <a:solidFill>
                  <a:srgbClr val="0000FF"/>
                </a:solidFill>
              </a:rPr>
              <a:t>R. Coleman</a:t>
            </a:r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dirty="0" smtClean="0">
                <a:solidFill>
                  <a:srgbClr val="0000FF"/>
                </a:solidFill>
              </a:rPr>
              <a:t>60 </a:t>
            </a:r>
            <a:r>
              <a:rPr lang="en-US" sz="2000" dirty="0">
                <a:solidFill>
                  <a:srgbClr val="0000FF"/>
                </a:solidFill>
              </a:rPr>
              <a:t>min</a:t>
            </a:r>
          </a:p>
          <a:p>
            <a:pPr lvl="1" indent="-3429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943600" algn="l"/>
                <a:tab pos="7543800" algn="l"/>
              </a:tabLst>
            </a:pPr>
            <a:r>
              <a:rPr lang="en-US" sz="2000" dirty="0" smtClean="0">
                <a:solidFill>
                  <a:srgbClr val="0000FF"/>
                </a:solidFill>
              </a:rPr>
              <a:t>Radiation Safety</a:t>
            </a:r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dirty="0" smtClean="0">
                <a:solidFill>
                  <a:srgbClr val="0000FF"/>
                </a:solidFill>
              </a:rPr>
              <a:t>A. Leveling</a:t>
            </a:r>
            <a:r>
              <a:rPr lang="en-US" sz="2000" dirty="0">
                <a:solidFill>
                  <a:srgbClr val="0000FF"/>
                </a:solidFill>
              </a:rPr>
              <a:t>	40 </a:t>
            </a:r>
            <a:r>
              <a:rPr lang="en-US" sz="2000" dirty="0" smtClean="0">
                <a:solidFill>
                  <a:srgbClr val="0000FF"/>
                </a:solidFill>
              </a:rPr>
              <a:t>min</a:t>
            </a:r>
          </a:p>
          <a:p>
            <a:pPr lvl="1" indent="-3429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943600" algn="l"/>
                <a:tab pos="7543800" algn="l"/>
              </a:tabLst>
            </a:pP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Break 		10 min</a:t>
            </a:r>
            <a:endParaRPr lang="en-US" sz="2000" i="1" dirty="0">
              <a:solidFill>
                <a:schemeClr val="accent5">
                  <a:lumMod val="75000"/>
                </a:schemeClr>
              </a:solidFill>
            </a:endParaRPr>
          </a:p>
          <a:p>
            <a:pPr lvl="1" indent="-3429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943600" algn="l"/>
                <a:tab pos="7543800" algn="l"/>
              </a:tabLst>
            </a:pPr>
            <a:r>
              <a:rPr lang="en-US" sz="2000" dirty="0" smtClean="0">
                <a:solidFill>
                  <a:srgbClr val="0000FF"/>
                </a:solidFill>
              </a:rPr>
              <a:t>Delivery Ring RF</a:t>
            </a:r>
            <a:r>
              <a:rPr lang="en-US" sz="2000" dirty="0">
                <a:solidFill>
                  <a:srgbClr val="0000FF"/>
                </a:solidFill>
              </a:rPr>
              <a:t>	</a:t>
            </a:r>
            <a:r>
              <a:rPr lang="en-US" sz="2000" dirty="0" smtClean="0">
                <a:solidFill>
                  <a:srgbClr val="0000FF"/>
                </a:solidFill>
              </a:rPr>
              <a:t>J. Dey</a:t>
            </a:r>
            <a:r>
              <a:rPr lang="en-US" sz="2000" dirty="0">
                <a:solidFill>
                  <a:srgbClr val="0000FF"/>
                </a:solidFill>
              </a:rPr>
              <a:t>	30 </a:t>
            </a:r>
            <a:r>
              <a:rPr lang="en-US" sz="2000" dirty="0" smtClean="0">
                <a:solidFill>
                  <a:srgbClr val="0000FF"/>
                </a:solidFill>
              </a:rPr>
              <a:t>min</a:t>
            </a:r>
          </a:p>
          <a:p>
            <a:pPr lvl="1" indent="-3429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943600" algn="l"/>
                <a:tab pos="7543800" algn="l"/>
              </a:tabLst>
            </a:pPr>
            <a:r>
              <a:rPr lang="en-US" sz="2000" dirty="0" smtClean="0">
                <a:solidFill>
                  <a:srgbClr val="0000FF"/>
                </a:solidFill>
              </a:rPr>
              <a:t>Resonant Extraction	V. Nagaslaev	40 min</a:t>
            </a:r>
          </a:p>
          <a:p>
            <a:pPr lvl="1" indent="-3429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943600" algn="l"/>
                <a:tab pos="7543800" algn="l"/>
              </a:tabLst>
            </a:pPr>
            <a:r>
              <a:rPr lang="en-US" sz="2000" dirty="0" smtClean="0">
                <a:solidFill>
                  <a:srgbClr val="0000FF"/>
                </a:solidFill>
              </a:rPr>
              <a:t>Instrumentation &amp; Controls	B. Drendel	40 min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Werkema - Mu2e Accelerator Systems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13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Schedule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81100"/>
            <a:ext cx="8672513" cy="4495799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Wednesday Afternoon (12:30 – 2:00 pm)</a:t>
            </a:r>
          </a:p>
          <a:p>
            <a:pPr lvl="1" indent="-3429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943600" algn="l"/>
                <a:tab pos="7543800" algn="l"/>
              </a:tabLst>
            </a:pPr>
            <a:r>
              <a:rPr lang="en-US" sz="1800" dirty="0" smtClean="0">
                <a:solidFill>
                  <a:srgbClr val="0000FF"/>
                </a:solidFill>
              </a:rPr>
              <a:t>External Beamline Design</a:t>
            </a:r>
            <a:r>
              <a:rPr lang="en-US" sz="1800" dirty="0">
                <a:solidFill>
                  <a:srgbClr val="0000FF"/>
                </a:solidFill>
              </a:rPr>
              <a:t>	</a:t>
            </a:r>
            <a:r>
              <a:rPr lang="en-US" sz="1800" dirty="0" smtClean="0">
                <a:solidFill>
                  <a:srgbClr val="0000FF"/>
                </a:solidFill>
              </a:rPr>
              <a:t>E. Prebys</a:t>
            </a:r>
            <a:r>
              <a:rPr lang="en-US" sz="1800" dirty="0">
                <a:solidFill>
                  <a:srgbClr val="0000FF"/>
                </a:solidFill>
              </a:rPr>
              <a:t>	</a:t>
            </a:r>
            <a:r>
              <a:rPr lang="en-US" sz="1800" dirty="0" smtClean="0">
                <a:solidFill>
                  <a:srgbClr val="0000FF"/>
                </a:solidFill>
              </a:rPr>
              <a:t>30 </a:t>
            </a:r>
            <a:r>
              <a:rPr lang="en-US" sz="1800" dirty="0">
                <a:solidFill>
                  <a:srgbClr val="0000FF"/>
                </a:solidFill>
              </a:rPr>
              <a:t>min</a:t>
            </a:r>
          </a:p>
          <a:p>
            <a:pPr lvl="1" indent="-3429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943600" algn="l"/>
                <a:tab pos="7543800" algn="l"/>
              </a:tabLst>
            </a:pPr>
            <a:r>
              <a:rPr lang="en-US" sz="1800" dirty="0" smtClean="0">
                <a:solidFill>
                  <a:srgbClr val="0000FF"/>
                </a:solidFill>
              </a:rPr>
              <a:t>External Beamline Cost &amp; Schedule</a:t>
            </a:r>
            <a:r>
              <a:rPr lang="en-US" sz="1800" dirty="0">
                <a:solidFill>
                  <a:srgbClr val="0000FF"/>
                </a:solidFill>
              </a:rPr>
              <a:t>	</a:t>
            </a:r>
            <a:r>
              <a:rPr lang="en-US" sz="1800" dirty="0" smtClean="0">
                <a:solidFill>
                  <a:srgbClr val="0000FF"/>
                </a:solidFill>
              </a:rPr>
              <a:t>D. Still</a:t>
            </a:r>
            <a:r>
              <a:rPr lang="en-US" sz="1800" dirty="0">
                <a:solidFill>
                  <a:srgbClr val="0000FF"/>
                </a:solidFill>
              </a:rPr>
              <a:t>	</a:t>
            </a:r>
            <a:r>
              <a:rPr lang="en-US" sz="1800" dirty="0" smtClean="0">
                <a:solidFill>
                  <a:srgbClr val="0000FF"/>
                </a:solidFill>
              </a:rPr>
              <a:t>30 min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Thursday Morning (8:00 – 11:30 am)</a:t>
            </a:r>
          </a:p>
          <a:p>
            <a:pPr lvl="1" indent="-3429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943600" algn="l"/>
                <a:tab pos="7543800" algn="l"/>
              </a:tabLst>
            </a:pPr>
            <a:r>
              <a:rPr lang="en-US" sz="1800" dirty="0" smtClean="0">
                <a:solidFill>
                  <a:srgbClr val="0000FF"/>
                </a:solidFill>
              </a:rPr>
              <a:t>Extinction	E. Prebys	40 min</a:t>
            </a:r>
          </a:p>
          <a:p>
            <a:pPr lvl="1" indent="-3429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943600" algn="l"/>
                <a:tab pos="7543800" algn="l"/>
              </a:tabLst>
            </a:pPr>
            <a:r>
              <a:rPr lang="en-US" sz="1800" dirty="0" smtClean="0">
                <a:solidFill>
                  <a:srgbClr val="0000FF"/>
                </a:solidFill>
              </a:rPr>
              <a:t>Extinction Monitoring </a:t>
            </a:r>
            <a:r>
              <a:rPr lang="en-US" sz="1800" dirty="0">
                <a:solidFill>
                  <a:srgbClr val="0000FF"/>
                </a:solidFill>
              </a:rPr>
              <a:t>	</a:t>
            </a:r>
            <a:r>
              <a:rPr lang="en-US" sz="1800" dirty="0" smtClean="0">
                <a:solidFill>
                  <a:srgbClr val="0000FF"/>
                </a:solidFill>
              </a:rPr>
              <a:t>P. Kasper</a:t>
            </a:r>
            <a:r>
              <a:rPr lang="en-US" sz="1800" dirty="0">
                <a:solidFill>
                  <a:srgbClr val="0000FF"/>
                </a:solidFill>
              </a:rPr>
              <a:t>	</a:t>
            </a:r>
            <a:r>
              <a:rPr lang="en-US" sz="1800" dirty="0" smtClean="0">
                <a:solidFill>
                  <a:srgbClr val="0000FF"/>
                </a:solidFill>
              </a:rPr>
              <a:t>40 </a:t>
            </a:r>
            <a:r>
              <a:rPr lang="en-US" sz="1800" dirty="0">
                <a:solidFill>
                  <a:srgbClr val="0000FF"/>
                </a:solidFill>
              </a:rPr>
              <a:t>min</a:t>
            </a:r>
          </a:p>
          <a:p>
            <a:pPr lvl="1" indent="-3429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5943600" algn="l"/>
                <a:tab pos="7543800" algn="l"/>
              </a:tabLst>
            </a:pPr>
            <a:r>
              <a:rPr lang="en-US" sz="1800" dirty="0" smtClean="0">
                <a:solidFill>
                  <a:srgbClr val="0000FF"/>
                </a:solidFill>
              </a:rPr>
              <a:t>Installation and Commissioning</a:t>
            </a:r>
            <a:r>
              <a:rPr lang="en-US" sz="1800" dirty="0">
                <a:solidFill>
                  <a:srgbClr val="0000FF"/>
                </a:solidFill>
              </a:rPr>
              <a:t>	</a:t>
            </a:r>
            <a:r>
              <a:rPr lang="en-US" sz="1800" dirty="0" smtClean="0">
                <a:solidFill>
                  <a:srgbClr val="0000FF"/>
                </a:solidFill>
              </a:rPr>
              <a:t>S. Werkema</a:t>
            </a:r>
            <a:r>
              <a:rPr lang="en-US" sz="1800" dirty="0">
                <a:solidFill>
                  <a:srgbClr val="0000FF"/>
                </a:solidFill>
              </a:rPr>
              <a:t>	</a:t>
            </a:r>
            <a:r>
              <a:rPr lang="en-US" sz="1800" dirty="0" smtClean="0">
                <a:solidFill>
                  <a:srgbClr val="0000FF"/>
                </a:solidFill>
              </a:rPr>
              <a:t>20 min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Werkema - Mu2e Accelerator Systems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26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07421" y="45720"/>
            <a:ext cx="8229600" cy="684335"/>
          </a:xfrm>
        </p:spPr>
        <p:txBody>
          <a:bodyPr>
            <a:normAutofit/>
          </a:bodyPr>
          <a:lstStyle/>
          <a:p>
            <a:r>
              <a:rPr lang="en-US" dirty="0" smtClean="0"/>
              <a:t>The Fermilab Muon Campus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76276" y="828676"/>
            <a:ext cx="7760746" cy="116204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 smtClean="0"/>
              <a:t>Three General Components: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AIPs and GPPs (</a:t>
            </a:r>
            <a:r>
              <a:rPr lang="en-US" sz="1700" dirty="0" smtClean="0"/>
              <a:t>AIP = </a:t>
            </a:r>
            <a:r>
              <a:rPr lang="en-US" sz="1700" b="1" dirty="0" smtClean="0"/>
              <a:t>A</a:t>
            </a:r>
            <a:r>
              <a:rPr lang="en-US" sz="1700" dirty="0" smtClean="0"/>
              <a:t>ccelerator </a:t>
            </a:r>
            <a:r>
              <a:rPr lang="en-US" sz="1700" b="1" dirty="0" smtClean="0"/>
              <a:t>I</a:t>
            </a:r>
            <a:r>
              <a:rPr lang="en-US" sz="1700" dirty="0" smtClean="0"/>
              <a:t>mprovement </a:t>
            </a:r>
            <a:r>
              <a:rPr lang="en-US" sz="1700" b="1" dirty="0" smtClean="0"/>
              <a:t>P</a:t>
            </a:r>
            <a:r>
              <a:rPr lang="en-US" sz="1700" dirty="0" smtClean="0"/>
              <a:t>roject, GPP =  </a:t>
            </a:r>
            <a:r>
              <a:rPr lang="en-US" sz="1700" b="1" dirty="0" smtClean="0"/>
              <a:t>G</a:t>
            </a:r>
            <a:r>
              <a:rPr lang="en-US" sz="1700" dirty="0" smtClean="0"/>
              <a:t>eneral </a:t>
            </a:r>
            <a:r>
              <a:rPr lang="en-US" sz="1700" b="1" dirty="0" smtClean="0"/>
              <a:t>P</a:t>
            </a:r>
            <a:r>
              <a:rPr lang="en-US" sz="1700" dirty="0" smtClean="0"/>
              <a:t>lant </a:t>
            </a:r>
            <a:r>
              <a:rPr lang="en-US" sz="1700" b="1" dirty="0" smtClean="0"/>
              <a:t>P</a:t>
            </a:r>
            <a:r>
              <a:rPr lang="en-US" sz="1700" dirty="0" smtClean="0"/>
              <a:t>roject</a:t>
            </a:r>
            <a:r>
              <a:rPr lang="en-US" sz="2000" dirty="0" smtClean="0"/>
              <a:t>)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Mu2e project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g-2 project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08760" y="6492875"/>
            <a:ext cx="5897880" cy="3587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S. Werkema - Mu2e Accelerator Systems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06979" y="1990725"/>
            <a:ext cx="7730042" cy="4238625"/>
            <a:chOff x="706979" y="1990725"/>
            <a:chExt cx="7730042" cy="423862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979" y="1990725"/>
              <a:ext cx="7730042" cy="4238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076825" y="3590895"/>
              <a:ext cx="5148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00"/>
                  </a:solidFill>
                </a:rPr>
                <a:t>g-2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19450" y="4581495"/>
              <a:ext cx="8066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00"/>
                  </a:solidFill>
                </a:rPr>
                <a:t>Mu2e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50904" y="3991005"/>
              <a:ext cx="15754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FFFF00"/>
                  </a:solidFill>
                </a:rPr>
                <a:t>Former      Anti-proton Source</a:t>
              </a:r>
              <a:endParaRPr lang="en-US" sz="18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078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 bwMode="auto">
          <a:xfrm>
            <a:off x="228600" y="849263"/>
            <a:ext cx="8606672" cy="5345148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52400"/>
            <a:ext cx="7121826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Scope of Muon Campus Projects</a:t>
            </a:r>
            <a:endParaRPr lang="en-US" sz="3200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Werkema - Mu2e Accelerator Systems 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CB843BD2-26D9-6F42-AD63-DAD5D52E2DF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09" b="32214"/>
          <a:stretch/>
        </p:blipFill>
        <p:spPr>
          <a:xfrm>
            <a:off x="676275" y="789386"/>
            <a:ext cx="7140965" cy="540502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173932" y="3243090"/>
            <a:ext cx="2588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C000"/>
                </a:solidFill>
              </a:rPr>
              <a:t>Recycler RF AIP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C000"/>
                </a:solidFill>
              </a:rPr>
              <a:t>Recycler 2.5 MHz RF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C000"/>
                </a:solidFill>
              </a:rPr>
              <a:t>Delivery Ring 2.4 MHz RF cavity and High Level system</a:t>
            </a:r>
            <a:endParaRPr lang="en-US" sz="1400" b="1" dirty="0">
              <a:solidFill>
                <a:srgbClr val="FFC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42264" y="3550339"/>
            <a:ext cx="717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B0F0"/>
                </a:solidFill>
              </a:rPr>
              <a:t>g-2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98921" y="1119035"/>
            <a:ext cx="1605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6606C5"/>
                </a:solidFill>
              </a:rPr>
              <a:t>Delivery Ring     AIP</a:t>
            </a:r>
            <a:endParaRPr lang="en-US" sz="1400" b="1" dirty="0">
              <a:solidFill>
                <a:srgbClr val="6606C5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81567" y="830757"/>
            <a:ext cx="717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9900"/>
                </a:solidFill>
              </a:rPr>
              <a:t>Mu2e</a:t>
            </a:r>
            <a:endParaRPr lang="en-US" sz="1600" b="1" dirty="0">
              <a:solidFill>
                <a:srgbClr val="0099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08085" y="4520941"/>
            <a:ext cx="34738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C3300"/>
                </a:solidFill>
              </a:rPr>
              <a:t>Beam Transport AIP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CC3300"/>
                </a:solidFill>
              </a:rPr>
              <a:t>Single bunch extraction from Recycler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CC3300"/>
                </a:solidFill>
              </a:rPr>
              <a:t>Beamline Aperture upgrades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CC3300"/>
                </a:solidFill>
              </a:rPr>
              <a:t>Beam transport to Delivery Ring</a:t>
            </a:r>
            <a:endParaRPr lang="en-US" sz="1400" b="1" dirty="0">
              <a:solidFill>
                <a:srgbClr val="CC3300"/>
              </a:solidFill>
            </a:endParaRPr>
          </a:p>
        </p:txBody>
      </p:sp>
      <p:sp>
        <p:nvSpPr>
          <p:cNvPr id="4" name="Oval 3"/>
          <p:cNvSpPr/>
          <p:nvPr/>
        </p:nvSpPr>
        <p:spPr bwMode="auto">
          <a:xfrm rot="963542">
            <a:off x="538572" y="2562500"/>
            <a:ext cx="688158" cy="1361180"/>
          </a:xfrm>
          <a:prstGeom prst="ellipse">
            <a:avLst/>
          </a:prstGeom>
          <a:solidFill>
            <a:srgbClr val="FFC000">
              <a:alpha val="5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 rot="1584884">
            <a:off x="3957761" y="2116026"/>
            <a:ext cx="858119" cy="4120769"/>
          </a:xfrm>
          <a:prstGeom prst="ellipse">
            <a:avLst/>
          </a:prstGeom>
          <a:solidFill>
            <a:srgbClr val="CC3300">
              <a:alpha val="1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 rot="3000000">
            <a:off x="4868933" y="2730793"/>
            <a:ext cx="1355101" cy="857759"/>
          </a:xfrm>
          <a:prstGeom prst="roundRect">
            <a:avLst/>
          </a:prstGeom>
          <a:solidFill>
            <a:srgbClr val="00B0F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 rot="1200000">
            <a:off x="5762423" y="1703385"/>
            <a:ext cx="139489" cy="396048"/>
          </a:xfrm>
          <a:prstGeom prst="roundRect">
            <a:avLst/>
          </a:prstGeom>
          <a:solidFill>
            <a:srgbClr val="00B0F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 rot="2580000">
            <a:off x="5486400" y="2010190"/>
            <a:ext cx="164428" cy="585216"/>
          </a:xfrm>
          <a:prstGeom prst="roundRect">
            <a:avLst/>
          </a:prstGeom>
          <a:solidFill>
            <a:srgbClr val="00B0F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 rot="-1200000">
            <a:off x="4557846" y="1663482"/>
            <a:ext cx="1155822" cy="876641"/>
          </a:xfrm>
          <a:prstGeom prst="roundRect">
            <a:avLst>
              <a:gd name="adj" fmla="val 50000"/>
            </a:avLst>
          </a:prstGeom>
          <a:solidFill>
            <a:srgbClr val="7030A0">
              <a:alpha val="3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 rot="300000">
            <a:off x="5731831" y="834162"/>
            <a:ext cx="125858" cy="1092967"/>
          </a:xfrm>
          <a:prstGeom prst="ellipse">
            <a:avLst/>
          </a:prstGeom>
          <a:solidFill>
            <a:srgbClr val="00B05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1901" y="2041795"/>
            <a:ext cx="394986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0" bIns="0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M5    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81196" y="2507780"/>
            <a:ext cx="2577689" cy="830997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g-2 is responsible for the D30 Straight Section reconfiguration and extraction from the Delivery Ring (different devices used for g-2 and Mu2e)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592640" y="3396979"/>
            <a:ext cx="2126056" cy="646331"/>
          </a:xfrm>
          <a:prstGeom prst="rect">
            <a:avLst/>
          </a:prstGeom>
          <a:noFill/>
          <a:ln w="19050">
            <a:solidFill>
              <a:srgbClr val="996699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Delivery Ring AIP is responsible for Delivery Ring injection devices  (common)</a:t>
            </a:r>
            <a:endParaRPr lang="en-US" sz="1200" dirty="0"/>
          </a:p>
        </p:txBody>
      </p:sp>
      <p:cxnSp>
        <p:nvCxnSpPr>
          <p:cNvPr id="11" name="Straight Arrow Connector 10"/>
          <p:cNvCxnSpPr>
            <a:stCxn id="6" idx="1"/>
            <a:endCxn id="31" idx="2"/>
          </p:cNvCxnSpPr>
          <p:nvPr/>
        </p:nvCxnSpPr>
        <p:spPr>
          <a:xfrm flipH="1" flipV="1">
            <a:off x="5645878" y="2334183"/>
            <a:ext cx="835318" cy="589096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1" idx="1"/>
          </p:cNvCxnSpPr>
          <p:nvPr/>
        </p:nvCxnSpPr>
        <p:spPr>
          <a:xfrm flipH="1" flipV="1">
            <a:off x="5512258" y="2364960"/>
            <a:ext cx="1080382" cy="1355185"/>
          </a:xfrm>
          <a:prstGeom prst="straightConnector1">
            <a:avLst/>
          </a:prstGeom>
          <a:ln w="19050">
            <a:solidFill>
              <a:srgbClr val="99669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25348" y="1657290"/>
            <a:ext cx="3738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D10</a:t>
            </a:r>
            <a:endParaRPr lang="en-US" sz="800" dirty="0"/>
          </a:p>
        </p:txBody>
      </p:sp>
      <p:sp>
        <p:nvSpPr>
          <p:cNvPr id="30" name="TextBox 29"/>
          <p:cNvSpPr txBox="1"/>
          <p:nvPr/>
        </p:nvSpPr>
        <p:spPr>
          <a:xfrm>
            <a:off x="4782421" y="1985402"/>
            <a:ext cx="3738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D50</a:t>
            </a:r>
            <a:endParaRPr lang="en-US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5458968" y="2118739"/>
            <a:ext cx="3738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D30</a:t>
            </a:r>
            <a:endParaRPr lang="en-US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5512258" y="5763479"/>
            <a:ext cx="3152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b="1" dirty="0" smtClean="0"/>
              <a:t>AIP </a:t>
            </a:r>
            <a:r>
              <a:rPr lang="en-US" sz="1400" dirty="0" smtClean="0"/>
              <a:t>= </a:t>
            </a:r>
            <a:r>
              <a:rPr lang="en-US" sz="1400" b="1" dirty="0" smtClean="0"/>
              <a:t>A</a:t>
            </a:r>
            <a:r>
              <a:rPr lang="en-US" sz="1400" dirty="0" smtClean="0"/>
              <a:t>ccelerator </a:t>
            </a:r>
            <a:r>
              <a:rPr lang="en-US" sz="1400" b="1" dirty="0" smtClean="0"/>
              <a:t>I</a:t>
            </a:r>
            <a:r>
              <a:rPr lang="en-US" sz="1400" dirty="0" smtClean="0"/>
              <a:t>mprovement </a:t>
            </a:r>
            <a:r>
              <a:rPr lang="en-US" sz="1400" b="1" dirty="0" smtClean="0"/>
              <a:t>P</a:t>
            </a:r>
            <a:r>
              <a:rPr lang="en-US" sz="1400" dirty="0" smtClean="0"/>
              <a:t>roject)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881339" y="1464986"/>
            <a:ext cx="1987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MC Beamline Enclosure 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GPP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Times New Roman"/>
              <a:ea typeface="MS Mincho"/>
              <a:cs typeface="Times New Roman"/>
            </a:endParaRPr>
          </a:p>
        </p:txBody>
      </p:sp>
      <p:cxnSp>
        <p:nvCxnSpPr>
          <p:cNvPr id="19" name="Straight Arrow Connector 18"/>
          <p:cNvCxnSpPr>
            <a:stCxn id="16" idx="1"/>
            <a:endCxn id="10" idx="6"/>
          </p:cNvCxnSpPr>
          <p:nvPr/>
        </p:nvCxnSpPr>
        <p:spPr>
          <a:xfrm flipH="1" flipV="1">
            <a:off x="5857449" y="1386131"/>
            <a:ext cx="1023890" cy="217355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71122" y="1128080"/>
            <a:ext cx="37114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0" bIns="0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M4    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3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39" y="152400"/>
            <a:ext cx="4637906" cy="647700"/>
          </a:xfrm>
        </p:spPr>
        <p:txBody>
          <a:bodyPr anchor="ctr">
            <a:normAutofit/>
          </a:bodyPr>
          <a:lstStyle/>
          <a:p>
            <a:r>
              <a:rPr lang="en-US" sz="3200" dirty="0" smtClean="0"/>
              <a:t>Mu2e Scope</a:t>
            </a:r>
            <a:r>
              <a:rPr lang="en-US" sz="2800" dirty="0" smtClean="0"/>
              <a:t> </a:t>
            </a:r>
            <a:r>
              <a:rPr lang="en-US" sz="3200" dirty="0" smtClean="0"/>
              <a:t>Overview</a:t>
            </a:r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2865" y="6515100"/>
            <a:ext cx="3962399" cy="206188"/>
          </a:xfrm>
        </p:spPr>
        <p:txBody>
          <a:bodyPr/>
          <a:lstStyle/>
          <a:p>
            <a:r>
              <a:rPr lang="en-US" smtClean="0"/>
              <a:t>S. Werkema - Mu2e Accelerator Systems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5E99-DC11-4D40-8F11-8344DE5BD1BB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0"/>
            <a:ext cx="4287982" cy="68540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00" y="1315714"/>
            <a:ext cx="8066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Mu2e</a:t>
            </a:r>
          </a:p>
          <a:p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Bldg</a:t>
            </a:r>
            <a:endParaRPr lang="en-US" sz="2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53400" y="2057400"/>
            <a:ext cx="753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MC-1</a:t>
            </a:r>
          </a:p>
          <a:p>
            <a:r>
              <a:rPr lang="en-US" sz="2000" b="1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Bldg</a:t>
            </a:r>
            <a:endParaRPr lang="en-US" sz="2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039" y="3290787"/>
            <a:ext cx="4133247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475.02.03 Instrumentation &amp; Controls</a:t>
            </a:r>
          </a:p>
          <a:p>
            <a:pPr>
              <a:spcBef>
                <a:spcPts val="1800"/>
              </a:spcBef>
            </a:pPr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475.02.04 Radiation Safety</a:t>
            </a: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039" y="4857690"/>
            <a:ext cx="3368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475.02.05 Resonant Extraction</a:t>
            </a: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>
          <a:xfrm flipV="1">
            <a:off x="3550141" y="3886201"/>
            <a:ext cx="3185098" cy="11715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3"/>
          </p:cNvCxnSpPr>
          <p:nvPr/>
        </p:nvCxnSpPr>
        <p:spPr>
          <a:xfrm>
            <a:off x="3550141" y="5057745"/>
            <a:ext cx="4527059" cy="521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19800" y="4426890"/>
            <a:ext cx="1867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Delivery Ring</a:t>
            </a:r>
            <a:endParaRPr lang="en-US" sz="2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cxnSp>
        <p:nvCxnSpPr>
          <p:cNvPr id="24" name="Straight Arrow Connector 23"/>
          <p:cNvCxnSpPr>
            <a:stCxn id="17" idx="3"/>
          </p:cNvCxnSpPr>
          <p:nvPr/>
        </p:nvCxnSpPr>
        <p:spPr>
          <a:xfrm>
            <a:off x="3550141" y="5057745"/>
            <a:ext cx="2774459" cy="6001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2039" y="5457855"/>
            <a:ext cx="2958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475.02.06 Delivery Ring RF</a:t>
            </a: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cxnSp>
        <p:nvCxnSpPr>
          <p:cNvPr id="28" name="Straight Arrow Connector 27"/>
          <p:cNvCxnSpPr>
            <a:stCxn id="27" idx="3"/>
          </p:cNvCxnSpPr>
          <p:nvPr/>
        </p:nvCxnSpPr>
        <p:spPr>
          <a:xfrm>
            <a:off x="3140285" y="5657910"/>
            <a:ext cx="3282830" cy="856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2039" y="1857345"/>
            <a:ext cx="3734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475.02.07 External (M4) Beamline</a:t>
            </a: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2039" y="2333570"/>
            <a:ext cx="2644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475.02.08.02 Extinction</a:t>
            </a: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2039" y="999656"/>
            <a:ext cx="355885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475.02.08.03 Extinction Monitor</a:t>
            </a:r>
          </a:p>
          <a:p>
            <a:pPr>
              <a:spcBef>
                <a:spcPts val="600"/>
              </a:spcBef>
            </a:pPr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475.02.09 Target Station</a:t>
            </a: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3848100" y="914401"/>
            <a:ext cx="2781300" cy="3143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1" idx="3"/>
          </p:cNvCxnSpPr>
          <p:nvPr/>
        </p:nvCxnSpPr>
        <p:spPr>
          <a:xfrm>
            <a:off x="3916972" y="2057400"/>
            <a:ext cx="3505804" cy="2761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2" idx="3"/>
          </p:cNvCxnSpPr>
          <p:nvPr/>
        </p:nvCxnSpPr>
        <p:spPr>
          <a:xfrm>
            <a:off x="2826481" y="2533625"/>
            <a:ext cx="4974494" cy="5905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3848100" y="1071563"/>
            <a:ext cx="2781300" cy="4714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ight Brace 52"/>
          <p:cNvSpPr/>
          <p:nvPr/>
        </p:nvSpPr>
        <p:spPr>
          <a:xfrm>
            <a:off x="4215707" y="3318956"/>
            <a:ext cx="199157" cy="882379"/>
          </a:xfrm>
          <a:prstGeom prst="rightBrace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rot="5400000">
            <a:off x="3930892" y="3531453"/>
            <a:ext cx="1390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smtClean="0">
                <a:solidFill>
                  <a:srgbClr val="FF0000"/>
                </a:solidFill>
                <a:latin typeface="Calibri" panose="020F0502020204030204" pitchFamily="34" charset="0"/>
              </a:rPr>
              <a:t>Everywhere</a:t>
            </a:r>
            <a:endParaRPr lang="en-US" sz="2000" i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398" y="83404"/>
            <a:ext cx="6238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Cambria Math"/>
                <a:ea typeface="Cambria Math"/>
              </a:rPr>
              <a:t>×</a:t>
            </a:r>
            <a:endParaRPr lang="en-US" sz="48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73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latin typeface="Calibri" panose="020F0502020204030204" pitchFamily="34" charset="0"/>
              </a:rPr>
              <a:t>Required New Construction Not on the Mu2e Project</a:t>
            </a:r>
            <a:endParaRPr lang="en-US" sz="2800">
              <a:latin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630827"/>
              </p:ext>
            </p:extLst>
          </p:nvPr>
        </p:nvGraphicFramePr>
        <p:xfrm>
          <a:off x="965200" y="942973"/>
          <a:ext cx="7213600" cy="519777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794250"/>
                <a:gridCol w="2419350"/>
              </a:tblGrid>
              <a:tr h="36576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Accelerator Upgrade</a:t>
                      </a:r>
                      <a:endParaRPr lang="en-US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</a:rPr>
                        <a:t>Project</a:t>
                      </a:r>
                      <a:endParaRPr lang="en-US" sz="1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200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</a:rPr>
                        <a:t>MI-8 beamline to Recycler Ring Injection</a:t>
                      </a:r>
                      <a:endParaRPr lang="en-US" sz="1400" b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mtClean="0"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r>
                        <a:rPr lang="en-US" sz="1400" smtClean="0">
                          <a:effectLst/>
                          <a:latin typeface="Calibri" panose="020F0502020204030204" pitchFamily="34" charset="0"/>
                          <a:cs typeface="Vani" panose="020B0502040204020203" pitchFamily="34" charset="0"/>
                        </a:rPr>
                        <a:t>v</a:t>
                      </a:r>
                      <a:r>
                        <a:rPr lang="en-US" sz="1400" smtClean="0">
                          <a:effectLst/>
                          <a:latin typeface="Calibri" panose="020F0502020204030204" pitchFamily="34" charset="0"/>
                        </a:rPr>
                        <a:t>A 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Project</a:t>
                      </a:r>
                      <a:endParaRPr lang="en-US" sz="14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200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</a:rPr>
                        <a:t>Recycler Ring 2.5 MHz RF system</a:t>
                      </a:r>
                      <a:endParaRPr lang="en-US" sz="1400" b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Recycler RF AIP</a:t>
                      </a:r>
                      <a:endParaRPr lang="en-US" sz="14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200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</a:rPr>
                        <a:t>Delivery Ring 2.4 MHz RF </a:t>
                      </a:r>
                      <a:r>
                        <a:rPr lang="en-US" sz="1400" b="0" smtClean="0">
                          <a:effectLst/>
                          <a:latin typeface="Calibri" panose="020F0502020204030204" pitchFamily="34" charset="0"/>
                        </a:rPr>
                        <a:t>Cavities and HL Amps &amp; Cooling</a:t>
                      </a:r>
                      <a:endParaRPr lang="en-US" sz="1400" b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Recycler RF AIP</a:t>
                      </a:r>
                      <a:endParaRPr lang="en-US" sz="14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200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</a:rPr>
                        <a:t>Single bunch extraction from Recycler Ring</a:t>
                      </a:r>
                      <a:endParaRPr lang="en-US" sz="1400" b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Beam Transport AIP</a:t>
                      </a:r>
                      <a:endParaRPr lang="en-US" sz="14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200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</a:rPr>
                        <a:t>Beamline aperture upgrades</a:t>
                      </a:r>
                      <a:endParaRPr lang="en-US" sz="1400" b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Beam Transport AIP</a:t>
                      </a:r>
                      <a:endParaRPr lang="en-US" sz="14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200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</a:rPr>
                        <a:t>AP1, AP2, AP3 to M1, M2, M3 </a:t>
                      </a:r>
                      <a:r>
                        <a:rPr lang="en-US" sz="1400" b="0" smtClean="0">
                          <a:effectLst/>
                          <a:latin typeface="Calibri" panose="020F0502020204030204" pitchFamily="34" charset="0"/>
                        </a:rPr>
                        <a:t>conversion &amp; upgrade</a:t>
                      </a:r>
                      <a:endParaRPr lang="en-US" sz="1400" b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Beam Transport AIP</a:t>
                      </a:r>
                      <a:endParaRPr lang="en-US" sz="14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200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</a:rPr>
                        <a:t>Beam transport instrumentation &amp; infrastructure</a:t>
                      </a:r>
                      <a:endParaRPr lang="en-US" sz="1400" b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Beam Transport AIP</a:t>
                      </a:r>
                      <a:endParaRPr lang="en-US" sz="14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200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</a:rPr>
                        <a:t>Beam transport controls</a:t>
                      </a:r>
                      <a:endParaRPr lang="en-US" sz="1400" b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Delivery Ring AIP</a:t>
                      </a:r>
                      <a:endParaRPr lang="en-US" sz="14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200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</a:rPr>
                        <a:t>Delivery Ring Injection</a:t>
                      </a:r>
                      <a:endParaRPr lang="en-US" sz="1400" b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Delivery Ring AIP</a:t>
                      </a:r>
                      <a:endParaRPr lang="en-US" sz="14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200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</a:rPr>
                        <a:t>Delivery Ring Abort</a:t>
                      </a:r>
                      <a:endParaRPr lang="en-US" sz="1400" b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Delivery Ring AIP</a:t>
                      </a:r>
                      <a:endParaRPr lang="en-US" sz="14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200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</a:rPr>
                        <a:t>Delivery Ring infrastructure</a:t>
                      </a:r>
                      <a:endParaRPr lang="en-US" sz="1400" b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Delivery Ring AIP</a:t>
                      </a:r>
                      <a:endParaRPr lang="en-US" sz="14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200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</a:rPr>
                        <a:t>Delivery Ring Controls and Instrumentation</a:t>
                      </a:r>
                      <a:endParaRPr lang="en-US" sz="1400" b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Delivery Ring AIP</a:t>
                      </a:r>
                      <a:endParaRPr lang="en-US" sz="14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200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</a:rPr>
                        <a:t>D30 straight section reconfiguration</a:t>
                      </a:r>
                      <a:endParaRPr lang="en-US" sz="1400" b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g-2 Project</a:t>
                      </a:r>
                      <a:endParaRPr lang="en-US" sz="14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200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</a:rPr>
                        <a:t>Delivery Ring Extraction (except ESS)</a:t>
                      </a:r>
                      <a:endParaRPr lang="en-US" sz="1400" b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g-2 Project</a:t>
                      </a:r>
                      <a:endParaRPr lang="en-US" sz="14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200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Calibri" panose="020F0502020204030204" pitchFamily="34" charset="0"/>
                        </a:rPr>
                        <a:t>Extraction line (M4) to M5 split</a:t>
                      </a:r>
                      <a:endParaRPr lang="en-US" sz="1400" b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g-2 Project</a:t>
                      </a:r>
                      <a:endParaRPr lang="en-US" sz="14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200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</a:rPr>
                        <a:t>M4 beamline enclosure</a:t>
                      </a:r>
                      <a:endParaRPr lang="en-US" sz="1400" b="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MC Beamline Enclosure GPP</a:t>
                      </a:r>
                      <a:endParaRPr lang="en-US" sz="14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z="1000" smtClean="0">
                <a:latin typeface="Calibri" panose="020F0502020204030204" pitchFamily="34" charset="0"/>
              </a:rPr>
              <a:t>10/21/2014</a:t>
            </a:r>
            <a:endParaRPr lang="en-US" sz="1000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00" smtClean="0">
                <a:latin typeface="Calibri" panose="020F0502020204030204" pitchFamily="34" charset="0"/>
              </a:rPr>
              <a:t>S. Werkema - Mu2e Accelerator Systems Overview</a:t>
            </a:r>
            <a:endParaRPr lang="en-US" sz="1000" b="1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z="1000" smtClean="0">
                <a:latin typeface="Calibri" panose="020F0502020204030204" pitchFamily="34" charset="0"/>
              </a:rPr>
              <a:pPr>
                <a:defRPr/>
              </a:pPr>
              <a:t>7</a:t>
            </a:fld>
            <a:endParaRPr lang="en-US" sz="10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80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774" y="76200"/>
            <a:ext cx="8447425" cy="609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Why Would We Do This to Ourselves?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71525"/>
            <a:ext cx="8534400" cy="547687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Exploits the common requirements of Mu2e and g-2. </a:t>
            </a:r>
            <a:r>
              <a:rPr lang="en-US" sz="2000" dirty="0"/>
              <a:t>I</a:t>
            </a:r>
            <a:r>
              <a:rPr lang="en-US" sz="2000" dirty="0" smtClean="0"/>
              <a:t>ntegrated planning to meet these requirements reduces the combined cost of  these two projects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Scheduling: moving scope that must be accomplished early to AIPs allows implementation to begin before CD-3 for either project –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Muon Campus construction is underway now and neither Mu2e or g-2 have CD-3.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Without this scheduling flexibility the g-2 run would start later (1 – 2 years) which would delay the start of the Mu2e run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Why many AIPs?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Collect common scope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Keep AIP TPCs below $10M maximum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Complicated interdependence … a setback in one project may affect the others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Mitigation: This risk is mitigated by continuous management attention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Monthly PMGs (Mu2e, g-2, Muon Campus) and POGs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Key management straddles Muon Campus project boundaries (next slide)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Interface </a:t>
            </a:r>
            <a:r>
              <a:rPr lang="en-US" sz="1800" dirty="0"/>
              <a:t>Milestones maintained by the Muon Campus Program </a:t>
            </a:r>
            <a:r>
              <a:rPr lang="en-US" sz="1800" dirty="0" smtClean="0"/>
              <a:t>Coordinator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Werkema - Mu2e Accelerator Systems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A0381-4F62-2740-A4B1-0CAF41EACCA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98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0513" y="9525"/>
            <a:ext cx="3629025" cy="838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Muon Campus Program Organization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553200"/>
            <a:ext cx="8077200" cy="476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S. Werkema - Mu2e Accelerator Systems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F5F8-8E97-CE4A-9D22-1C70D73E46BA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1869948" y="2579487"/>
            <a:ext cx="17508" cy="36315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3444" y="2734299"/>
            <a:ext cx="1594104" cy="1319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ts val="600"/>
              </a:spcAft>
            </a:pPr>
            <a:r>
              <a:rPr lang="en-US" sz="1100" b="1" u="sng" dirty="0" smtClean="0">
                <a:latin typeface="Calibri" pitchFamily="34" charset="0"/>
              </a:rPr>
              <a:t>MC-1 Building GPP</a:t>
            </a:r>
            <a:endParaRPr lang="en-US" sz="1100" b="1" u="sng" dirty="0">
              <a:latin typeface="Calibri" pitchFamily="34" charset="0"/>
            </a:endParaRPr>
          </a:p>
          <a:p>
            <a:pPr algn="ctr" fontAlgn="base">
              <a:spcAft>
                <a:spcPct val="0"/>
              </a:spcAft>
            </a:pPr>
            <a:r>
              <a:rPr lang="en-US" sz="1100" b="1" dirty="0" smtClean="0">
                <a:latin typeface="Calibri" pitchFamily="34" charset="0"/>
              </a:rPr>
              <a:t>Project Director</a:t>
            </a:r>
            <a:endParaRPr lang="en-US" sz="1100" b="1" dirty="0"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E. Gottschalk (PPD)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latin typeface="Calibri" pitchFamily="34" charset="0"/>
              </a:rPr>
              <a:t>Project Manager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R. Alber (FESS)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17348" y="5551287"/>
            <a:ext cx="1600200" cy="1319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ts val="300"/>
              </a:spcAft>
            </a:pPr>
            <a:r>
              <a:rPr lang="en-US" sz="1100" b="1" u="sng" dirty="0" smtClean="0">
                <a:latin typeface="Calibri" pitchFamily="34" charset="0"/>
              </a:rPr>
              <a:t>MC Infrastructure Upgrade GPP</a:t>
            </a:r>
            <a:endParaRPr lang="en-US" sz="1100" b="1" u="sng" dirty="0">
              <a:latin typeface="Calibri" pitchFamily="34" charset="0"/>
            </a:endParaRPr>
          </a:p>
          <a:p>
            <a:pPr algn="ctr" fontAlgn="base">
              <a:spcAft>
                <a:spcPct val="0"/>
              </a:spcAft>
            </a:pPr>
            <a:r>
              <a:rPr lang="en-US" sz="1100" b="1" dirty="0" smtClean="0">
                <a:latin typeface="Calibri" pitchFamily="34" charset="0"/>
              </a:rPr>
              <a:t>Project Director</a:t>
            </a:r>
            <a:endParaRPr lang="en-US" sz="1100" b="1" dirty="0"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R. Ortgiesen (FESS)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latin typeface="Calibri" pitchFamily="34" charset="0"/>
              </a:rPr>
              <a:t>Project Manager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T. Lackowski (FESS)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910134" y="5551287"/>
            <a:ext cx="1600200" cy="1319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ts val="300"/>
              </a:spcBef>
              <a:spcAft>
                <a:spcPct val="0"/>
              </a:spcAft>
            </a:pPr>
            <a:r>
              <a:rPr lang="en-US" sz="1100" b="1" u="sng" dirty="0" smtClean="0">
                <a:latin typeface="Calibri" pitchFamily="34" charset="0"/>
              </a:rPr>
              <a:t>MC Delivery Ring AIP</a:t>
            </a:r>
            <a:endParaRPr kumimoji="0" lang="en-US" sz="11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algn="ctr" fontAlgn="base"/>
            <a:endParaRPr lang="en-US" sz="800" b="1" dirty="0">
              <a:latin typeface="Calibri" pitchFamily="34" charset="0"/>
            </a:endParaRPr>
          </a:p>
          <a:p>
            <a:pPr algn="ctr" fontAlgn="base"/>
            <a:r>
              <a:rPr lang="en-US" sz="1100" b="1" dirty="0" smtClean="0">
                <a:latin typeface="Calibri" pitchFamily="34" charset="0"/>
              </a:rPr>
              <a:t>Project Director</a:t>
            </a:r>
            <a:endParaRPr lang="en-US" sz="1100" b="1" dirty="0"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G. Annala </a:t>
            </a: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(AD)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latin typeface="Calibri" pitchFamily="34" charset="0"/>
              </a:rPr>
              <a:t>Project Manager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G. Annala </a:t>
            </a:r>
            <a:r>
              <a:rPr kumimoji="0" lang="en-US" sz="11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(AD)</a:t>
            </a:r>
          </a:p>
          <a:p>
            <a:pPr lvl="0" algn="ctr" fontAlgn="base"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</a:rPr>
              <a:t>L2 Beamlines</a:t>
            </a:r>
            <a:r>
              <a:rPr lang="en-US" sz="1000" dirty="0">
                <a:solidFill>
                  <a:srgbClr val="FF0000"/>
                </a:solidFill>
                <a:latin typeface="Calibri" pitchFamily="34" charset="0"/>
              </a:rPr>
              <a:t>: </a:t>
            </a:r>
            <a:r>
              <a:rPr lang="en-US" sz="1000" i="1" dirty="0">
                <a:latin typeface="Calibri" pitchFamily="34" charset="0"/>
              </a:rPr>
              <a:t>J. Morgan</a:t>
            </a:r>
          </a:p>
          <a:p>
            <a:pPr lvl="0" algn="ctr" fontAlgn="base"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</a:rPr>
              <a:t>L2 </a:t>
            </a:r>
            <a:r>
              <a:rPr lang="en-US" sz="1000" dirty="0" err="1">
                <a:solidFill>
                  <a:prstClr val="black"/>
                </a:solidFill>
                <a:latin typeface="Calibri" pitchFamily="34" charset="0"/>
              </a:rPr>
              <a:t>Ctrls</a:t>
            </a:r>
            <a:r>
              <a:rPr lang="en-US" sz="10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Calibri" pitchFamily="34" charset="0"/>
              </a:rPr>
              <a:t>Instrum</a:t>
            </a:r>
            <a:r>
              <a:rPr lang="en-US" sz="1000" dirty="0">
                <a:solidFill>
                  <a:prstClr val="black"/>
                </a:solidFill>
                <a:latin typeface="Calibri" pitchFamily="34" charset="0"/>
              </a:rPr>
              <a:t>: </a:t>
            </a:r>
            <a:r>
              <a:rPr lang="en-US" sz="1000" i="1" dirty="0">
                <a:solidFill>
                  <a:srgbClr val="FF0000"/>
                </a:solidFill>
                <a:latin typeface="Calibri" pitchFamily="34" charset="0"/>
              </a:rPr>
              <a:t>B. </a:t>
            </a:r>
            <a:r>
              <a:rPr lang="en-US" sz="1000" i="1" dirty="0" err="1">
                <a:solidFill>
                  <a:srgbClr val="FF0000"/>
                </a:solidFill>
                <a:latin typeface="Calibri" pitchFamily="34" charset="0"/>
              </a:rPr>
              <a:t>Drendel</a:t>
            </a:r>
            <a:endParaRPr lang="en-US" sz="1000" i="1" dirty="0">
              <a:solidFill>
                <a:srgbClr val="FF0000"/>
              </a:solidFill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1" name="Straight Connector 10"/>
          <p:cNvCxnSpPr>
            <a:endCxn id="7" idx="3"/>
          </p:cNvCxnSpPr>
          <p:nvPr/>
        </p:nvCxnSpPr>
        <p:spPr>
          <a:xfrm flipH="1">
            <a:off x="1717548" y="3394051"/>
            <a:ext cx="1611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17348" y="4155583"/>
            <a:ext cx="1594104" cy="1319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ts val="600"/>
              </a:spcAft>
            </a:pPr>
            <a:r>
              <a:rPr lang="en-US" sz="1100" b="1" u="sng" dirty="0" smtClean="0">
                <a:latin typeface="Calibri" pitchFamily="34" charset="0"/>
              </a:rPr>
              <a:t>MC </a:t>
            </a:r>
            <a:r>
              <a:rPr lang="en-US" sz="1100" b="1" u="sng" dirty="0" err="1" smtClean="0">
                <a:latin typeface="Calibri" pitchFamily="34" charset="0"/>
              </a:rPr>
              <a:t>Beamline</a:t>
            </a:r>
            <a:r>
              <a:rPr lang="en-US" sz="1100" b="1" u="sng" dirty="0" smtClean="0">
                <a:latin typeface="Calibri" pitchFamily="34" charset="0"/>
              </a:rPr>
              <a:t> Enclosure GPP</a:t>
            </a:r>
          </a:p>
          <a:p>
            <a:pPr algn="ctr" fontAlgn="base">
              <a:spcAft>
                <a:spcPct val="0"/>
              </a:spcAft>
            </a:pPr>
            <a:r>
              <a:rPr lang="en-US" sz="1100" b="1" dirty="0" smtClean="0">
                <a:latin typeface="Calibri" pitchFamily="34" charset="0"/>
              </a:rPr>
              <a:t>Project Director</a:t>
            </a:r>
            <a:endParaRPr lang="en-US" sz="1100" b="1" dirty="0"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G. Annala </a:t>
            </a: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(AD)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latin typeface="Calibri" pitchFamily="34" charset="0"/>
              </a:rPr>
              <a:t>Project Manager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T. Lackowski (FESS)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022348" y="4129535"/>
            <a:ext cx="1600200" cy="1319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ts val="300"/>
              </a:spcBef>
              <a:spcAft>
                <a:spcPct val="0"/>
              </a:spcAft>
            </a:pPr>
            <a:r>
              <a:rPr lang="en-US" sz="1100" b="1" u="sng" dirty="0" smtClean="0">
                <a:latin typeface="Calibri" pitchFamily="34" charset="0"/>
              </a:rPr>
              <a:t>MC Cryo Plant AIP</a:t>
            </a:r>
          </a:p>
          <a:p>
            <a:pPr lvl="0" algn="ctr" fontAlgn="base">
              <a:spcBef>
                <a:spcPts val="300"/>
              </a:spcBef>
              <a:spcAft>
                <a:spcPct val="0"/>
              </a:spcAft>
            </a:pPr>
            <a:endParaRPr lang="en-US" sz="800" b="1" u="sng" dirty="0" smtClean="0">
              <a:latin typeface="Calibri" pitchFamily="34" charset="0"/>
            </a:endParaRPr>
          </a:p>
          <a:p>
            <a:pPr algn="ctr" fontAlgn="base">
              <a:spcAft>
                <a:spcPct val="0"/>
              </a:spcAft>
            </a:pPr>
            <a:r>
              <a:rPr lang="en-US" sz="1100" b="1" dirty="0">
                <a:latin typeface="Calibri" pitchFamily="34" charset="0"/>
              </a:rPr>
              <a:t>Project Director</a:t>
            </a:r>
          </a:p>
          <a:p>
            <a:pPr algn="ctr" fontAlgn="base">
              <a:spcAft>
                <a:spcPct val="0"/>
              </a:spcAft>
            </a:pPr>
            <a:r>
              <a:rPr lang="en-US" sz="1100" i="1" dirty="0" smtClean="0">
                <a:solidFill>
                  <a:srgbClr val="006600"/>
                </a:solidFill>
                <a:latin typeface="Calibri" pitchFamily="34" charset="0"/>
              </a:rPr>
              <a:t>G. Annala </a:t>
            </a:r>
            <a:r>
              <a:rPr lang="en-US" sz="1100" i="1" dirty="0" smtClean="0">
                <a:latin typeface="Calibri" pitchFamily="34" charset="0"/>
              </a:rPr>
              <a:t>(AD</a:t>
            </a:r>
            <a:r>
              <a:rPr lang="en-US" sz="1100" i="1" dirty="0">
                <a:latin typeface="Calibri" pitchFamily="34" charset="0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latin typeface="Calibri" pitchFamily="34" charset="0"/>
              </a:rPr>
              <a:t>Project Manager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A. Klebaner (AD)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717548" y="4789287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1"/>
            <a:endCxn id="8" idx="3"/>
          </p:cNvCxnSpPr>
          <p:nvPr/>
        </p:nvCxnSpPr>
        <p:spPr>
          <a:xfrm flipH="1">
            <a:off x="1717548" y="6211039"/>
            <a:ext cx="2987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016252" y="5551287"/>
            <a:ext cx="1600200" cy="1319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ts val="300"/>
              </a:spcBef>
              <a:spcAft>
                <a:spcPct val="0"/>
              </a:spcAft>
            </a:pPr>
            <a:r>
              <a:rPr lang="en-US" sz="1100" b="1" u="sng" dirty="0" smtClean="0">
                <a:latin typeface="Calibri" pitchFamily="34" charset="0"/>
              </a:rPr>
              <a:t>MC Recycler RF AIP</a:t>
            </a:r>
            <a:endParaRPr lang="en-US" sz="1100" b="1" u="sng" dirty="0">
              <a:latin typeface="Calibri" pitchFamily="34" charset="0"/>
            </a:endParaRPr>
          </a:p>
          <a:p>
            <a:pPr lvl="0" algn="ctr" fontAlgn="base">
              <a:spcBef>
                <a:spcPts val="300"/>
              </a:spcBef>
              <a:spcAft>
                <a:spcPct val="0"/>
              </a:spcAft>
            </a:pPr>
            <a:endParaRPr lang="en-US" sz="800" b="1" dirty="0">
              <a:latin typeface="Calibri" pitchFamily="34" charset="0"/>
            </a:endParaRPr>
          </a:p>
          <a:p>
            <a:pPr algn="ctr" fontAlgn="base"/>
            <a:r>
              <a:rPr lang="en-US" sz="1100" b="1" dirty="0">
                <a:latin typeface="Calibri" pitchFamily="34" charset="0"/>
              </a:rPr>
              <a:t>Project Director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I. </a:t>
            </a:r>
            <a:r>
              <a:rPr kumimoji="0" lang="en-US" sz="1100" b="0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Kourbanis</a:t>
            </a: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 </a:t>
            </a: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(AD)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latin typeface="Calibri" pitchFamily="34" charset="0"/>
              </a:rPr>
              <a:t>Project Manager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I. </a:t>
            </a:r>
            <a:r>
              <a:rPr lang="en-US" sz="1100" i="1" dirty="0" err="1" smtClean="0">
                <a:latin typeface="Calibri" pitchFamily="34" charset="0"/>
              </a:rPr>
              <a:t>Kourbanis</a:t>
            </a: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n-US" sz="11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(AD)</a:t>
            </a:r>
            <a:endParaRPr kumimoji="0" lang="en-US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7" name="Straight Connector 16"/>
          <p:cNvCxnSpPr>
            <a:endCxn id="18" idx="2"/>
          </p:cNvCxnSpPr>
          <p:nvPr/>
        </p:nvCxnSpPr>
        <p:spPr>
          <a:xfrm flipH="1" flipV="1">
            <a:off x="1866900" y="753977"/>
            <a:ext cx="20556" cy="40346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066800" y="33337"/>
            <a:ext cx="1600200" cy="720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ts val="600"/>
              </a:spcBef>
              <a:spcAft>
                <a:spcPct val="0"/>
              </a:spcAft>
            </a:pPr>
            <a:r>
              <a:rPr lang="en-US" sz="1100" b="1" dirty="0" smtClean="0">
                <a:latin typeface="Calibri" pitchFamily="34" charset="0"/>
              </a:rPr>
              <a:t>Chief Accelerator Officer </a:t>
            </a:r>
            <a:endParaRPr lang="en-US" sz="1100" b="1" dirty="0">
              <a:latin typeface="Calibri" pitchFamily="34" charset="0"/>
            </a:endParaRPr>
          </a:p>
          <a:p>
            <a:pPr algn="ctr" fontAlgn="base">
              <a:spcAft>
                <a:spcPct val="0"/>
              </a:spcAft>
            </a:pPr>
            <a:r>
              <a:rPr lang="en-US" sz="1100" i="1" dirty="0" smtClean="0">
                <a:latin typeface="Calibri" pitchFamily="34" charset="0"/>
              </a:rPr>
              <a:t>S. </a:t>
            </a:r>
            <a:r>
              <a:rPr lang="en-US" sz="1100" i="1" dirty="0" err="1" smtClean="0">
                <a:latin typeface="Calibri" pitchFamily="34" charset="0"/>
              </a:rPr>
              <a:t>Nagaitsev</a:t>
            </a:r>
            <a:endParaRPr lang="en-US" sz="1100" i="1" dirty="0" smtClean="0">
              <a:latin typeface="Calibri" pitchFamily="34" charset="0"/>
            </a:endParaRPr>
          </a:p>
          <a:p>
            <a:pPr algn="ctr" fontAlgn="base">
              <a:spcAft>
                <a:spcPct val="0"/>
              </a:spcAft>
            </a:pPr>
            <a:endParaRPr lang="en-US" sz="1100" i="1" dirty="0" smtClean="0">
              <a:latin typeface="Calibri" pitchFamily="34" charset="0"/>
            </a:endParaRPr>
          </a:p>
          <a:p>
            <a:pPr algn="ctr" fontAlgn="base">
              <a:spcAft>
                <a:spcPct val="0"/>
              </a:spcAft>
            </a:pPr>
            <a:endParaRPr lang="en-US" sz="1100" i="1" dirty="0" smtClean="0">
              <a:latin typeface="Calibri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910134" y="4129535"/>
            <a:ext cx="1600200" cy="1319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ts val="300"/>
              </a:spcBef>
              <a:spcAft>
                <a:spcPct val="0"/>
              </a:spcAft>
            </a:pPr>
            <a:r>
              <a:rPr lang="en-US" sz="1100" b="1" u="sng" dirty="0" smtClean="0">
                <a:latin typeface="Calibri" pitchFamily="34" charset="0"/>
              </a:rPr>
              <a:t>MC Beam Transport AIP</a:t>
            </a:r>
            <a:endParaRPr kumimoji="0" lang="en-US" sz="11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algn="ctr" fontAlgn="base"/>
            <a:endParaRPr lang="en-US" sz="800" b="1" dirty="0">
              <a:latin typeface="Calibri" pitchFamily="34" charset="0"/>
            </a:endParaRPr>
          </a:p>
          <a:p>
            <a:pPr algn="ctr" fontAlgn="base"/>
            <a:r>
              <a:rPr lang="en-US" sz="1100" b="1" dirty="0" smtClean="0">
                <a:latin typeface="Calibri" pitchFamily="34" charset="0"/>
              </a:rPr>
              <a:t>Project Director</a:t>
            </a:r>
            <a:endParaRPr lang="en-US" sz="1100" b="1" dirty="0"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</a:rPr>
              <a:t>G. Annala </a:t>
            </a: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(AD)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latin typeface="Calibri" pitchFamily="34" charset="0"/>
              </a:rPr>
              <a:t>Project Manager</a:t>
            </a:r>
          </a:p>
          <a:p>
            <a:pPr lvl="0" algn="ctr" fontAlgn="base">
              <a:spcAft>
                <a:spcPct val="0"/>
              </a:spcAft>
            </a:pPr>
            <a:r>
              <a:rPr kumimoji="0" 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I. </a:t>
            </a:r>
            <a:r>
              <a:rPr lang="en-US" sz="1100" i="1" dirty="0" smtClean="0">
                <a:latin typeface="Calibri" pitchFamily="34" charset="0"/>
              </a:rPr>
              <a:t>Kourbanis </a:t>
            </a:r>
            <a:r>
              <a:rPr kumimoji="0" lang="en-US" sz="11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(AD)</a:t>
            </a:r>
          </a:p>
          <a:p>
            <a:pPr lvl="0" algn="ctr" fontAlgn="base">
              <a:spcAft>
                <a:spcPct val="0"/>
              </a:spcAft>
            </a:pPr>
            <a:r>
              <a:rPr lang="en-US" sz="1000" dirty="0" smtClean="0">
                <a:latin typeface="Calibri" pitchFamily="34" charset="0"/>
              </a:rPr>
              <a:t>L2 Beamlines</a:t>
            </a:r>
            <a:r>
              <a:rPr lang="en-US" sz="1000" dirty="0" smtClean="0">
                <a:solidFill>
                  <a:srgbClr val="FF0000"/>
                </a:solidFill>
                <a:latin typeface="Calibri" pitchFamily="34" charset="0"/>
              </a:rPr>
              <a:t>: </a:t>
            </a:r>
            <a:r>
              <a:rPr lang="en-US" sz="1000" i="1" dirty="0" smtClean="0">
                <a:latin typeface="Calibri" pitchFamily="34" charset="0"/>
              </a:rPr>
              <a:t>J. Morgan</a:t>
            </a:r>
          </a:p>
          <a:p>
            <a:pPr lvl="0" algn="ctr" fontAlgn="base">
              <a:spcAft>
                <a:spcPct val="0"/>
              </a:spcAft>
            </a:pPr>
            <a:r>
              <a:rPr kumimoji="0" lang="en-US" sz="1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L2 </a:t>
            </a:r>
            <a:r>
              <a:rPr kumimoji="0" lang="en-US" sz="1000" b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Ctrls</a:t>
            </a:r>
            <a:r>
              <a:rPr kumimoji="0" lang="en-US" sz="1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n-US" sz="1000" b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Instrum</a:t>
            </a:r>
            <a:r>
              <a:rPr lang="en-US" sz="1000" dirty="0" smtClean="0">
                <a:latin typeface="Calibri" pitchFamily="34" charset="0"/>
              </a:rPr>
              <a:t>: </a:t>
            </a:r>
            <a:r>
              <a:rPr lang="en-US" sz="1000" i="1" dirty="0" smtClean="0">
                <a:solidFill>
                  <a:srgbClr val="FF0000"/>
                </a:solidFill>
                <a:latin typeface="Calibri" pitchFamily="34" charset="0"/>
              </a:rPr>
              <a:t>B. Drendel</a:t>
            </a:r>
            <a:endParaRPr kumimoji="0" lang="en-US" sz="1000" b="0" i="1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</a:endParaRPr>
          </a:p>
          <a:p>
            <a:pPr lvl="0" algn="ctr" fontAlgn="base">
              <a:spcAft>
                <a:spcPct val="0"/>
              </a:spcAft>
            </a:pPr>
            <a:endParaRPr kumimoji="0" lang="en-US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3622548" y="4789287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629524" y="6211039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667000" y="2024887"/>
            <a:ext cx="110794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763830" y="2024888"/>
            <a:ext cx="1" cy="94691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66800" y="1626107"/>
            <a:ext cx="1600200" cy="7946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ts val="600"/>
              </a:spcBef>
              <a:spcAft>
                <a:spcPct val="0"/>
              </a:spcAft>
            </a:pPr>
            <a:r>
              <a:rPr lang="en-US" sz="1100" b="1" dirty="0" smtClean="0">
                <a:latin typeface="Calibri" pitchFamily="34" charset="0"/>
              </a:rPr>
              <a:t>Muon Campus Program Coordinator</a:t>
            </a:r>
            <a:endParaRPr lang="en-US" sz="1100" b="1" dirty="0">
              <a:latin typeface="Calibri" pitchFamily="34" charset="0"/>
            </a:endParaRPr>
          </a:p>
          <a:p>
            <a:pPr algn="ctr" fontAlgn="base">
              <a:spcAft>
                <a:spcPct val="0"/>
              </a:spcAft>
            </a:pPr>
            <a:r>
              <a:rPr lang="en-US" sz="1100" i="1" dirty="0" smtClean="0">
                <a:latin typeface="Calibri" pitchFamily="34" charset="0"/>
              </a:rPr>
              <a:t>M. </a:t>
            </a:r>
            <a:r>
              <a:rPr lang="en-US" sz="1100" i="1" dirty="0" err="1" smtClean="0">
                <a:latin typeface="Calibri" pitchFamily="34" charset="0"/>
              </a:rPr>
              <a:t>Convery</a:t>
            </a:r>
            <a:r>
              <a:rPr lang="en-US" sz="1100" i="1" dirty="0" smtClean="0">
                <a:latin typeface="Calibri" pitchFamily="34" charset="0"/>
              </a:rPr>
              <a:t> (AD)</a:t>
            </a:r>
          </a:p>
          <a:p>
            <a:pPr algn="ctr" fontAlgn="base">
              <a:spcAft>
                <a:spcPct val="0"/>
              </a:spcAft>
            </a:pPr>
            <a:endParaRPr lang="en-US" sz="1100" i="1" dirty="0" smtClean="0">
              <a:latin typeface="Calibri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H="1" flipV="1">
            <a:off x="6934200" y="1254040"/>
            <a:ext cx="0" cy="2251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7848600" y="1254040"/>
            <a:ext cx="0" cy="2251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7619999" y="753978"/>
            <a:ext cx="1" cy="22178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087356" y="868680"/>
            <a:ext cx="1600200" cy="6105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ts val="600"/>
              </a:spcBef>
              <a:spcAft>
                <a:spcPct val="0"/>
              </a:spcAft>
            </a:pPr>
            <a:r>
              <a:rPr lang="en-US" sz="1100" b="1" dirty="0" smtClean="0">
                <a:latin typeface="Calibri" pitchFamily="34" charset="0"/>
              </a:rPr>
              <a:t>Accelerator Division Head</a:t>
            </a:r>
            <a:endParaRPr lang="en-US" sz="1100" b="1" dirty="0">
              <a:latin typeface="Calibri" pitchFamily="34" charset="0"/>
            </a:endParaRPr>
          </a:p>
          <a:p>
            <a:pPr algn="ctr" fontAlgn="base">
              <a:spcAft>
                <a:spcPct val="0"/>
              </a:spcAft>
            </a:pPr>
            <a:r>
              <a:rPr lang="en-US" sz="1100" i="1" dirty="0" smtClean="0">
                <a:latin typeface="Calibri" pitchFamily="34" charset="0"/>
              </a:rPr>
              <a:t>S. </a:t>
            </a:r>
            <a:r>
              <a:rPr lang="en-US" sz="1100" i="1" dirty="0" err="1" smtClean="0">
                <a:latin typeface="Calibri" pitchFamily="34" charset="0"/>
              </a:rPr>
              <a:t>Nagaitsev</a:t>
            </a:r>
            <a:endParaRPr lang="en-US" sz="1100" i="1" dirty="0" smtClean="0">
              <a:latin typeface="Calibri" pitchFamily="34" charset="0"/>
            </a:endParaRPr>
          </a:p>
          <a:p>
            <a:pPr algn="ctr" fontAlgn="base">
              <a:spcAft>
                <a:spcPct val="0"/>
              </a:spcAft>
            </a:pPr>
            <a:endParaRPr lang="en-US" sz="1100" i="1" dirty="0" smtClean="0">
              <a:latin typeface="Calibri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934200" y="687515"/>
            <a:ext cx="1" cy="17122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6590227" y="33337"/>
            <a:ext cx="1600200" cy="720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ts val="600"/>
              </a:spcBef>
              <a:spcAft>
                <a:spcPct val="0"/>
              </a:spcAft>
            </a:pPr>
            <a:r>
              <a:rPr lang="en-US" sz="1100" b="1" dirty="0" smtClean="0">
                <a:latin typeface="Calibri" pitchFamily="34" charset="0"/>
              </a:rPr>
              <a:t>Deputy Chief Research Officer</a:t>
            </a:r>
            <a:endParaRPr lang="en-US" sz="1100" b="1" dirty="0">
              <a:latin typeface="Calibri" pitchFamily="34" charset="0"/>
            </a:endParaRPr>
          </a:p>
          <a:p>
            <a:pPr algn="ctr" fontAlgn="base">
              <a:spcAft>
                <a:spcPct val="0"/>
              </a:spcAft>
            </a:pPr>
            <a:r>
              <a:rPr lang="en-US" sz="1100" i="1" dirty="0" smtClean="0">
                <a:latin typeface="Calibri" pitchFamily="34" charset="0"/>
              </a:rPr>
              <a:t>G. Bock</a:t>
            </a:r>
          </a:p>
          <a:p>
            <a:pPr algn="ctr" fontAlgn="base">
              <a:spcAft>
                <a:spcPct val="0"/>
              </a:spcAft>
            </a:pPr>
            <a:endParaRPr lang="en-US" sz="1100" i="1" dirty="0" smtClean="0">
              <a:latin typeface="Calibri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6590227" y="870616"/>
            <a:ext cx="1600200" cy="6105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ts val="600"/>
              </a:spcBef>
              <a:spcAft>
                <a:spcPct val="0"/>
              </a:spcAft>
            </a:pPr>
            <a:r>
              <a:rPr lang="en-US" sz="1100" b="1" dirty="0" smtClean="0">
                <a:latin typeface="Calibri" pitchFamily="34" charset="0"/>
              </a:rPr>
              <a:t>Particle Physics Division Head</a:t>
            </a:r>
            <a:endParaRPr lang="en-US" sz="1100" b="1" dirty="0">
              <a:latin typeface="Calibri" pitchFamily="34" charset="0"/>
            </a:endParaRPr>
          </a:p>
          <a:p>
            <a:pPr algn="ctr" fontAlgn="base">
              <a:spcAft>
                <a:spcPct val="0"/>
              </a:spcAft>
            </a:pPr>
            <a:r>
              <a:rPr lang="en-US" sz="1100" i="1" dirty="0" smtClean="0">
                <a:latin typeface="Calibri" pitchFamily="34" charset="0"/>
              </a:rPr>
              <a:t>P. McBride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5586984" y="1626107"/>
            <a:ext cx="1719072" cy="17164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ts val="600"/>
              </a:spcBef>
              <a:spcAft>
                <a:spcPct val="0"/>
              </a:spcAft>
            </a:pPr>
            <a:r>
              <a:rPr lang="en-US" sz="1100" b="1" u="sng" dirty="0" smtClean="0">
                <a:latin typeface="Calibri" pitchFamily="34" charset="0"/>
              </a:rPr>
              <a:t>Mu2e</a:t>
            </a:r>
            <a:endParaRPr lang="en-US" sz="1100" b="1" u="sng" dirty="0">
              <a:latin typeface="Calibri" pitchFamily="34" charset="0"/>
            </a:endParaRPr>
          </a:p>
          <a:p>
            <a:pPr algn="ctr" fontAlgn="base">
              <a:spcAft>
                <a:spcPct val="0"/>
              </a:spcAft>
            </a:pPr>
            <a:r>
              <a:rPr lang="en-US" sz="1100" i="1" dirty="0" smtClean="0">
                <a:latin typeface="Calibri" pitchFamily="34" charset="0"/>
              </a:rPr>
              <a:t>R. Ray (PPD)</a:t>
            </a:r>
          </a:p>
          <a:p>
            <a:pPr algn="ctr" fontAlgn="base">
              <a:spcAft>
                <a:spcPct val="0"/>
              </a:spcAft>
            </a:pPr>
            <a:endParaRPr lang="en-US" sz="800" i="1" dirty="0">
              <a:latin typeface="Calibri" pitchFamily="34" charset="0"/>
            </a:endParaRPr>
          </a:p>
          <a:p>
            <a:pPr algn="ctr" fontAlgn="base">
              <a:spcAft>
                <a:spcPct val="0"/>
              </a:spcAft>
            </a:pPr>
            <a:r>
              <a:rPr lang="en-US" sz="1100" b="1" dirty="0" smtClean="0">
                <a:latin typeface="Calibri" pitchFamily="34" charset="0"/>
              </a:rPr>
              <a:t>L2 Accelerators</a:t>
            </a:r>
          </a:p>
          <a:p>
            <a:pPr algn="ctr" fontAlgn="base">
              <a:spcAft>
                <a:spcPct val="0"/>
              </a:spcAft>
            </a:pPr>
            <a:r>
              <a:rPr lang="en-US" sz="1100" i="1" dirty="0" smtClean="0">
                <a:latin typeface="Calibri" pitchFamily="34" charset="0"/>
              </a:rPr>
              <a:t>S. Werkema (AD)</a:t>
            </a:r>
          </a:p>
          <a:p>
            <a:pPr algn="ctr" fontAlgn="base">
              <a:spcAft>
                <a:spcPct val="0"/>
              </a:spcAft>
            </a:pPr>
            <a:endParaRPr lang="en-US" sz="1100" i="1" dirty="0" smtClean="0">
              <a:latin typeface="Calibri" pitchFamily="34" charset="0"/>
            </a:endParaRPr>
          </a:p>
          <a:p>
            <a:pPr algn="ctr" fontAlgn="base">
              <a:spcAft>
                <a:spcPct val="0"/>
              </a:spcAft>
            </a:pPr>
            <a:r>
              <a:rPr lang="en-US" sz="1000" dirty="0" smtClean="0">
                <a:latin typeface="Calibri" pitchFamily="34" charset="0"/>
              </a:rPr>
              <a:t>L3 Ext Beamline</a:t>
            </a:r>
            <a:r>
              <a:rPr lang="en-US" sz="1000" i="1" dirty="0" smtClean="0">
                <a:latin typeface="Calibri" pitchFamily="34" charset="0"/>
              </a:rPr>
              <a:t>: D. Still</a:t>
            </a:r>
          </a:p>
          <a:p>
            <a:pPr algn="ctr" fontAlgn="base">
              <a:spcAft>
                <a:spcPct val="0"/>
              </a:spcAft>
            </a:pPr>
            <a:r>
              <a:rPr lang="en-US" sz="1000" dirty="0" smtClean="0">
                <a:latin typeface="Calibri" pitchFamily="34" charset="0"/>
              </a:rPr>
              <a:t>L3 </a:t>
            </a:r>
            <a:r>
              <a:rPr lang="en-US" sz="1000" dirty="0" err="1" smtClean="0">
                <a:latin typeface="Calibri" pitchFamily="34" charset="0"/>
              </a:rPr>
              <a:t>Ctrls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Instrum</a:t>
            </a:r>
            <a:r>
              <a:rPr lang="en-US" sz="1000" dirty="0">
                <a:latin typeface="Calibri" pitchFamily="34" charset="0"/>
              </a:rPr>
              <a:t>: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i="1" dirty="0" smtClean="0">
                <a:solidFill>
                  <a:srgbClr val="FF0000"/>
                </a:solidFill>
                <a:latin typeface="Calibri" pitchFamily="34" charset="0"/>
              </a:rPr>
              <a:t>B. </a:t>
            </a:r>
            <a:r>
              <a:rPr lang="en-US" sz="1000" i="1" dirty="0" err="1" smtClean="0">
                <a:solidFill>
                  <a:srgbClr val="FF0000"/>
                </a:solidFill>
                <a:latin typeface="Calibri" pitchFamily="34" charset="0"/>
              </a:rPr>
              <a:t>Drendel</a:t>
            </a:r>
            <a:endParaRPr lang="en-US" sz="1000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 fontAlgn="base">
              <a:spcAft>
                <a:spcPct val="0"/>
              </a:spcAft>
            </a:pPr>
            <a:r>
              <a:rPr lang="en-US" sz="1000" dirty="0" smtClean="0">
                <a:latin typeface="Calibri" pitchFamily="34" charset="0"/>
              </a:rPr>
              <a:t>Install </a:t>
            </a:r>
            <a:r>
              <a:rPr lang="en-US" sz="1000" dirty="0" err="1" smtClean="0">
                <a:latin typeface="Calibri" pitchFamily="34" charset="0"/>
              </a:rPr>
              <a:t>Coord</a:t>
            </a:r>
            <a:r>
              <a:rPr lang="en-US" sz="1000" dirty="0" smtClean="0">
                <a:latin typeface="Calibri" pitchFamily="34" charset="0"/>
              </a:rPr>
              <a:t>: </a:t>
            </a:r>
            <a:r>
              <a:rPr lang="en-US" sz="1000" i="1" dirty="0" smtClean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sz="1000" i="1" dirty="0">
                <a:solidFill>
                  <a:srgbClr val="FF0000"/>
                </a:solidFill>
                <a:latin typeface="Calibri" pitchFamily="34" charset="0"/>
              </a:rPr>
              <a:t>. </a:t>
            </a:r>
            <a:r>
              <a:rPr lang="en-US" sz="1000" i="1" dirty="0" err="1" smtClean="0">
                <a:solidFill>
                  <a:srgbClr val="FF0000"/>
                </a:solidFill>
                <a:latin typeface="Calibri" pitchFamily="34" charset="0"/>
              </a:rPr>
              <a:t>Gattuso</a:t>
            </a:r>
            <a:endParaRPr lang="en-US" sz="400" i="1" dirty="0">
              <a:solidFill>
                <a:srgbClr val="FF0000"/>
              </a:solidFill>
              <a:latin typeface="Calibri" pitchFamily="34" charset="0"/>
            </a:endParaRPr>
          </a:p>
          <a:p>
            <a:pPr algn="ctr" fontAlgn="base">
              <a:spcAft>
                <a:spcPct val="0"/>
              </a:spcAft>
            </a:pPr>
            <a:r>
              <a:rPr lang="en-US" sz="1000" dirty="0">
                <a:latin typeface="Calibri" pitchFamily="34" charset="0"/>
              </a:rPr>
              <a:t>Beamline </a:t>
            </a:r>
            <a:r>
              <a:rPr lang="en-US" sz="1000" dirty="0" err="1" smtClean="0">
                <a:latin typeface="Calibri" pitchFamily="34" charset="0"/>
              </a:rPr>
              <a:t>Mech</a:t>
            </a:r>
            <a:r>
              <a:rPr lang="en-US" sz="1000" dirty="0" smtClean="0">
                <a:latin typeface="Calibri" pitchFamily="34" charset="0"/>
              </a:rPr>
              <a:t> E: </a:t>
            </a:r>
            <a:r>
              <a:rPr lang="en-US" sz="1000" i="1" dirty="0" smtClean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en-US" sz="1000" i="1" dirty="0">
                <a:solidFill>
                  <a:srgbClr val="FF0000"/>
                </a:solidFill>
                <a:latin typeface="Calibri" pitchFamily="34" charset="0"/>
              </a:rPr>
              <a:t>. </a:t>
            </a:r>
            <a:r>
              <a:rPr lang="en-US" sz="1000" i="1" dirty="0" err="1">
                <a:solidFill>
                  <a:srgbClr val="FF0000"/>
                </a:solidFill>
                <a:latin typeface="Calibri" pitchFamily="34" charset="0"/>
              </a:rPr>
              <a:t>Ader</a:t>
            </a:r>
            <a:r>
              <a:rPr lang="en-US" sz="1000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en-US" sz="1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7462234" y="1630228"/>
            <a:ext cx="1600200" cy="1711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ts val="600"/>
              </a:spcBef>
              <a:spcAft>
                <a:spcPct val="0"/>
              </a:spcAft>
            </a:pPr>
            <a:r>
              <a:rPr lang="en-US" sz="1100" b="1" u="sng" dirty="0" smtClean="0">
                <a:latin typeface="Calibri" pitchFamily="34" charset="0"/>
              </a:rPr>
              <a:t>g-2</a:t>
            </a:r>
            <a:endParaRPr lang="en-US" sz="1100" b="1" u="sng" dirty="0">
              <a:latin typeface="Calibri" pitchFamily="34" charset="0"/>
            </a:endParaRPr>
          </a:p>
          <a:p>
            <a:pPr algn="ctr" fontAlgn="base">
              <a:spcAft>
                <a:spcPct val="0"/>
              </a:spcAft>
            </a:pPr>
            <a:r>
              <a:rPr lang="en-US" sz="1100" i="1" dirty="0" smtClean="0">
                <a:latin typeface="Calibri" pitchFamily="34" charset="0"/>
              </a:rPr>
              <a:t>C. Polly (PPD)</a:t>
            </a:r>
          </a:p>
          <a:p>
            <a:pPr algn="ctr" fontAlgn="base">
              <a:spcAft>
                <a:spcPct val="0"/>
              </a:spcAft>
            </a:pPr>
            <a:endParaRPr lang="en-US" sz="800" i="1" dirty="0">
              <a:latin typeface="Calibri" pitchFamily="34" charset="0"/>
            </a:endParaRPr>
          </a:p>
          <a:p>
            <a:pPr algn="ctr" fontAlgn="base">
              <a:spcAft>
                <a:spcPct val="0"/>
              </a:spcAft>
            </a:pPr>
            <a:r>
              <a:rPr lang="en-US" sz="1100" b="1" dirty="0" smtClean="0">
                <a:latin typeface="Calibri" pitchFamily="34" charset="0"/>
              </a:rPr>
              <a:t>L2 Accelerators</a:t>
            </a:r>
          </a:p>
          <a:p>
            <a:pPr algn="ctr" fontAlgn="base">
              <a:spcAft>
                <a:spcPct val="0"/>
              </a:spcAft>
            </a:pPr>
            <a:r>
              <a:rPr lang="en-US" sz="1100" i="1" dirty="0" smtClean="0">
                <a:latin typeface="Calibri" pitchFamily="34" charset="0"/>
              </a:rPr>
              <a:t>M. </a:t>
            </a:r>
            <a:r>
              <a:rPr lang="en-US" sz="1100" i="1" dirty="0" err="1" smtClean="0">
                <a:latin typeface="Calibri" pitchFamily="34" charset="0"/>
              </a:rPr>
              <a:t>Convery</a:t>
            </a:r>
            <a:r>
              <a:rPr lang="en-US" sz="1100" i="1" dirty="0" smtClean="0">
                <a:latin typeface="Calibri" pitchFamily="34" charset="0"/>
              </a:rPr>
              <a:t> (AD)</a:t>
            </a:r>
          </a:p>
          <a:p>
            <a:pPr fontAlgn="base">
              <a:spcAft>
                <a:spcPct val="0"/>
              </a:spcAft>
            </a:pPr>
            <a:endParaRPr lang="en-US" sz="1000" dirty="0" smtClean="0">
              <a:latin typeface="Calibri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sz="1000" dirty="0" smtClean="0">
                <a:latin typeface="Calibri" pitchFamily="34" charset="0"/>
              </a:rPr>
              <a:t>L3 Beamlines: </a:t>
            </a:r>
            <a:r>
              <a:rPr lang="en-US" sz="1000" i="1" dirty="0" smtClean="0">
                <a:latin typeface="Calibri" pitchFamily="34" charset="0"/>
              </a:rPr>
              <a:t>J. Morgan</a:t>
            </a:r>
          </a:p>
          <a:p>
            <a:pPr fontAlgn="base">
              <a:spcAft>
                <a:spcPct val="0"/>
              </a:spcAft>
            </a:pPr>
            <a:r>
              <a:rPr lang="en-US" sz="1000" dirty="0" smtClean="0">
                <a:latin typeface="Calibri" pitchFamily="34" charset="0"/>
              </a:rPr>
              <a:t>L3 </a:t>
            </a:r>
            <a:r>
              <a:rPr lang="en-US" sz="1000" dirty="0" err="1" smtClean="0">
                <a:latin typeface="Calibri" pitchFamily="34" charset="0"/>
              </a:rPr>
              <a:t>Ctrls</a:t>
            </a:r>
            <a:r>
              <a:rPr lang="en-US" sz="1000" dirty="0" smtClean="0">
                <a:latin typeface="Calibri" pitchFamily="34" charset="0"/>
              </a:rPr>
              <a:t> </a:t>
            </a:r>
            <a:r>
              <a:rPr lang="en-US" sz="1000" dirty="0" err="1" smtClean="0">
                <a:latin typeface="Calibri" pitchFamily="34" charset="0"/>
              </a:rPr>
              <a:t>Instrum</a:t>
            </a:r>
            <a:r>
              <a:rPr lang="en-US" sz="1000" dirty="0" smtClean="0">
                <a:latin typeface="Calibri" pitchFamily="34" charset="0"/>
              </a:rPr>
              <a:t>: </a:t>
            </a:r>
            <a:r>
              <a:rPr lang="en-US" sz="1000" i="1" dirty="0" smtClean="0">
                <a:solidFill>
                  <a:srgbClr val="FF0000"/>
                </a:solidFill>
                <a:latin typeface="Calibri" pitchFamily="34" charset="0"/>
              </a:rPr>
              <a:t>B. </a:t>
            </a:r>
            <a:r>
              <a:rPr lang="en-US" sz="1000" i="1" dirty="0" err="1" smtClean="0">
                <a:solidFill>
                  <a:srgbClr val="FF0000"/>
                </a:solidFill>
                <a:latin typeface="Calibri" pitchFamily="34" charset="0"/>
              </a:rPr>
              <a:t>Drendel</a:t>
            </a:r>
            <a:endParaRPr lang="en-US" sz="1000" i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 fontAlgn="base">
              <a:spcAft>
                <a:spcPct val="0"/>
              </a:spcAft>
            </a:pPr>
            <a:r>
              <a:rPr lang="en-US" sz="1000" dirty="0">
                <a:latin typeface="Calibri" pitchFamily="34" charset="0"/>
              </a:rPr>
              <a:t>Install </a:t>
            </a:r>
            <a:r>
              <a:rPr lang="en-US" sz="1000" dirty="0" err="1">
                <a:latin typeface="Calibri" pitchFamily="34" charset="0"/>
              </a:rPr>
              <a:t>Coord</a:t>
            </a:r>
            <a:r>
              <a:rPr lang="en-US" sz="1000" dirty="0">
                <a:latin typeface="Calibri" pitchFamily="34" charset="0"/>
              </a:rPr>
              <a:t>: </a:t>
            </a:r>
            <a:r>
              <a:rPr lang="en-US" sz="1000" i="1" dirty="0">
                <a:solidFill>
                  <a:srgbClr val="FF0000"/>
                </a:solidFill>
                <a:latin typeface="Calibri" pitchFamily="34" charset="0"/>
              </a:rPr>
              <a:t>C. </a:t>
            </a:r>
            <a:r>
              <a:rPr lang="en-US" sz="1000" i="1" dirty="0" err="1">
                <a:solidFill>
                  <a:srgbClr val="FF0000"/>
                </a:solidFill>
                <a:latin typeface="Calibri" pitchFamily="34" charset="0"/>
              </a:rPr>
              <a:t>Gattuso</a:t>
            </a:r>
            <a:endParaRPr lang="en-US" sz="400" i="1" dirty="0">
              <a:solidFill>
                <a:srgbClr val="FF0000"/>
              </a:solidFill>
              <a:latin typeface="Calibri" pitchFamily="34" charset="0"/>
            </a:endParaRPr>
          </a:p>
          <a:p>
            <a:pPr algn="ctr" fontAlgn="base">
              <a:spcAft>
                <a:spcPct val="0"/>
              </a:spcAft>
            </a:pPr>
            <a:r>
              <a:rPr lang="en-US" sz="1000" dirty="0">
                <a:latin typeface="Calibri" pitchFamily="34" charset="0"/>
              </a:rPr>
              <a:t>Beamline </a:t>
            </a:r>
            <a:r>
              <a:rPr lang="en-US" sz="1000" dirty="0" err="1">
                <a:latin typeface="Calibri" pitchFamily="34" charset="0"/>
              </a:rPr>
              <a:t>Mech</a:t>
            </a:r>
            <a:r>
              <a:rPr lang="en-US" sz="1000" dirty="0">
                <a:latin typeface="Calibri" pitchFamily="34" charset="0"/>
              </a:rPr>
              <a:t> E: </a:t>
            </a:r>
            <a:r>
              <a:rPr lang="en-US" sz="1000" i="1" dirty="0">
                <a:solidFill>
                  <a:srgbClr val="FF0000"/>
                </a:solidFill>
                <a:latin typeface="Calibri" pitchFamily="34" charset="0"/>
              </a:rPr>
              <a:t>C. </a:t>
            </a:r>
            <a:r>
              <a:rPr lang="en-US" sz="1000" i="1" dirty="0" err="1">
                <a:solidFill>
                  <a:srgbClr val="FF0000"/>
                </a:solidFill>
                <a:latin typeface="Calibri" pitchFamily="34" charset="0"/>
              </a:rPr>
              <a:t>Ader</a:t>
            </a:r>
            <a:r>
              <a:rPr lang="en-US" sz="1000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en-US" sz="1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995734" y="2734299"/>
            <a:ext cx="1600200" cy="12142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</a:pPr>
            <a:endParaRPr lang="en-US" sz="200" b="1" dirty="0" smtClean="0">
              <a:latin typeface="Calibri" pitchFamily="34" charset="0"/>
            </a:endParaRPr>
          </a:p>
          <a:p>
            <a:pPr algn="ctr" fontAlgn="base">
              <a:spcAft>
                <a:spcPct val="0"/>
              </a:spcAft>
            </a:pPr>
            <a:r>
              <a:rPr lang="en-US" sz="1100" b="1" dirty="0" smtClean="0">
                <a:latin typeface="Calibri" pitchFamily="34" charset="0"/>
              </a:rPr>
              <a:t>AIP Installation Coordinator</a:t>
            </a:r>
          </a:p>
          <a:p>
            <a:pPr algn="ctr" fontAlgn="base">
              <a:spcAft>
                <a:spcPct val="0"/>
              </a:spcAft>
            </a:pPr>
            <a:r>
              <a:rPr lang="en-US" sz="1100" i="1" dirty="0" smtClean="0">
                <a:solidFill>
                  <a:srgbClr val="FF0000"/>
                </a:solidFill>
                <a:latin typeface="Calibri" pitchFamily="34" charset="0"/>
              </a:rPr>
              <a:t>C. </a:t>
            </a:r>
            <a:r>
              <a:rPr lang="en-US" sz="1100" i="1" dirty="0" err="1" smtClean="0">
                <a:solidFill>
                  <a:srgbClr val="FF0000"/>
                </a:solidFill>
                <a:latin typeface="Calibri" pitchFamily="34" charset="0"/>
              </a:rPr>
              <a:t>Gattuso</a:t>
            </a:r>
            <a:r>
              <a:rPr lang="en-US" sz="1100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100" i="1" dirty="0" smtClean="0">
                <a:latin typeface="Calibri" pitchFamily="34" charset="0"/>
              </a:rPr>
              <a:t>(AD)</a:t>
            </a:r>
          </a:p>
          <a:p>
            <a:pPr algn="ctr" fontAlgn="base">
              <a:spcAft>
                <a:spcPct val="0"/>
              </a:spcAft>
            </a:pPr>
            <a:endParaRPr lang="en-US" sz="600" i="1" dirty="0" smtClean="0">
              <a:latin typeface="Calibri" pitchFamily="34" charset="0"/>
            </a:endParaRPr>
          </a:p>
          <a:p>
            <a:pPr algn="ctr" fontAlgn="base">
              <a:spcAft>
                <a:spcPct val="0"/>
              </a:spcAft>
            </a:pPr>
            <a:r>
              <a:rPr lang="en-US" sz="1100" b="1" dirty="0" smtClean="0">
                <a:latin typeface="Calibri" pitchFamily="34" charset="0"/>
              </a:rPr>
              <a:t>AIP Beamline Mechanical Engineer</a:t>
            </a:r>
          </a:p>
          <a:p>
            <a:pPr algn="ctr" fontAlgn="base">
              <a:spcAft>
                <a:spcPct val="0"/>
              </a:spcAft>
            </a:pPr>
            <a:r>
              <a:rPr lang="en-US" sz="1100" i="1" dirty="0" smtClean="0">
                <a:solidFill>
                  <a:srgbClr val="FF0000"/>
                </a:solidFill>
                <a:latin typeface="Calibri" pitchFamily="34" charset="0"/>
              </a:rPr>
              <a:t>C. </a:t>
            </a:r>
            <a:r>
              <a:rPr lang="en-US" sz="1100" i="1" dirty="0" err="1" smtClean="0">
                <a:solidFill>
                  <a:srgbClr val="FF0000"/>
                </a:solidFill>
                <a:latin typeface="Calibri" pitchFamily="34" charset="0"/>
              </a:rPr>
              <a:t>Ader</a:t>
            </a:r>
            <a:r>
              <a:rPr lang="en-US" sz="1100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100" i="1" dirty="0" smtClean="0">
                <a:latin typeface="Calibri" pitchFamily="34" charset="0"/>
              </a:rPr>
              <a:t>(AD)</a:t>
            </a:r>
            <a:endParaRPr lang="en-US" sz="1100" dirty="0" smtClean="0">
              <a:latin typeface="Calibri" pitchFamily="34" charset="0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5791200" y="3810000"/>
            <a:ext cx="3124200" cy="23336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Same team working on Mu2e accelerators, g-2 Accelerators, and AIP beamlines (Muon Dept.)</a:t>
            </a:r>
          </a:p>
          <a:p>
            <a:r>
              <a:rPr lang="en-US" sz="1800" dirty="0" smtClean="0"/>
              <a:t>Common installation coordinator and beamline mechanical engineer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10/21/2014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FermilabTemplate.potx</Template>
  <TotalTime>15135</TotalTime>
  <Words>2662</Words>
  <Application>Microsoft Office PowerPoint</Application>
  <PresentationFormat>On-screen Show (4:3)</PresentationFormat>
  <Paragraphs>814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Courier New</vt:lpstr>
      <vt:lpstr>Helvetica</vt:lpstr>
      <vt:lpstr>MS Sans Serif</vt:lpstr>
      <vt:lpstr>Cambria Math</vt:lpstr>
      <vt:lpstr>ＭＳ Ｐゴシック</vt:lpstr>
      <vt:lpstr>Calibri</vt:lpstr>
      <vt:lpstr>MS Mincho</vt:lpstr>
      <vt:lpstr>Vani</vt:lpstr>
      <vt:lpstr>Times New Roman</vt:lpstr>
      <vt:lpstr>FermilabTemplate</vt:lpstr>
      <vt:lpstr>Fermilab: Footer Only</vt:lpstr>
      <vt:lpstr>Mu2e Accelerator Systems Overview: Muon Campus Projects, Procedures</vt:lpstr>
      <vt:lpstr>Outline</vt:lpstr>
      <vt:lpstr>PowerPoint Presentation</vt:lpstr>
      <vt:lpstr>The Fermilab Muon Campus</vt:lpstr>
      <vt:lpstr>Scope of Muon Campus Projects</vt:lpstr>
      <vt:lpstr>Mu2e Scope Overview</vt:lpstr>
      <vt:lpstr>Required New Construction Not on the Mu2e Project</vt:lpstr>
      <vt:lpstr>Why Would We Do This to Ourselves?</vt:lpstr>
      <vt:lpstr>Muon Campus Program Organization</vt:lpstr>
      <vt:lpstr>Interface Milestones</vt:lpstr>
      <vt:lpstr>PowerPoint Presentation</vt:lpstr>
      <vt:lpstr>Mu2e Accelerator KPPs</vt:lpstr>
      <vt:lpstr>PowerPoint Presentation</vt:lpstr>
      <vt:lpstr>Cost Estimate Procedure</vt:lpstr>
      <vt:lpstr>BOE Report</vt:lpstr>
      <vt:lpstr>Access to Mu2e BOEs</vt:lpstr>
      <vt:lpstr>BOE Doc DB contents</vt:lpstr>
      <vt:lpstr>Mu2e BOE – Page 1</vt:lpstr>
      <vt:lpstr>Mu2e BOE – Page 3ff</vt:lpstr>
      <vt:lpstr>BOE Review</vt:lpstr>
      <vt:lpstr>PowerPoint Presentation</vt:lpstr>
      <vt:lpstr>Risks</vt:lpstr>
      <vt:lpstr>Risk Register</vt:lpstr>
      <vt:lpstr>PowerPoint Presentation</vt:lpstr>
      <vt:lpstr>Project Interface Matrix</vt:lpstr>
      <vt:lpstr>Accelerator Interface Document</vt:lpstr>
      <vt:lpstr>Accelerator Interface Document (continued)</vt:lpstr>
      <vt:lpstr>PowerPoint Presentation</vt:lpstr>
      <vt:lpstr>Project Management Costs</vt:lpstr>
      <vt:lpstr>PowerPoint Presentation</vt:lpstr>
      <vt:lpstr>Mu2e Accelerator Breakout talks</vt:lpstr>
      <vt:lpstr>Proposed Schedule</vt:lpstr>
      <vt:lpstr>Proposed Schedule (continued)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Mu2e Accelerator Systems Overview: Muon Campus Projects, Procedures</dc:title>
  <dc:creator>werkema@fnal.gov</dc:creator>
  <cp:lastModifiedBy>Steve Werkema</cp:lastModifiedBy>
  <cp:revision>445</cp:revision>
  <cp:lastPrinted>2014-10-18T19:06:00Z</cp:lastPrinted>
  <dcterms:created xsi:type="dcterms:W3CDTF">2014-01-03T20:18:13Z</dcterms:created>
  <dcterms:modified xsi:type="dcterms:W3CDTF">2014-10-18T19:14:36Z</dcterms:modified>
</cp:coreProperties>
</file>